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614" r:id="rId2"/>
    <p:sldId id="697" r:id="rId3"/>
    <p:sldId id="699" r:id="rId4"/>
    <p:sldId id="760" r:id="rId5"/>
    <p:sldId id="710" r:id="rId6"/>
    <p:sldId id="711" r:id="rId7"/>
    <p:sldId id="712" r:id="rId8"/>
    <p:sldId id="713" r:id="rId9"/>
    <p:sldId id="714" r:id="rId10"/>
    <p:sldId id="715" r:id="rId11"/>
    <p:sldId id="754" r:id="rId12"/>
    <p:sldId id="716" r:id="rId13"/>
    <p:sldId id="717" r:id="rId14"/>
    <p:sldId id="740" r:id="rId15"/>
    <p:sldId id="718" r:id="rId16"/>
    <p:sldId id="719" r:id="rId17"/>
    <p:sldId id="762" r:id="rId18"/>
    <p:sldId id="766" r:id="rId19"/>
    <p:sldId id="768" r:id="rId20"/>
    <p:sldId id="770" r:id="rId21"/>
    <p:sldId id="722" r:id="rId22"/>
    <p:sldId id="720" r:id="rId23"/>
    <p:sldId id="724" r:id="rId24"/>
    <p:sldId id="726" r:id="rId25"/>
    <p:sldId id="756" r:id="rId26"/>
    <p:sldId id="742" r:id="rId27"/>
    <p:sldId id="729" r:id="rId28"/>
    <p:sldId id="733" r:id="rId29"/>
    <p:sldId id="755" r:id="rId30"/>
    <p:sldId id="732" r:id="rId31"/>
    <p:sldId id="737" r:id="rId32"/>
    <p:sldId id="735" r:id="rId33"/>
    <p:sldId id="736" r:id="rId34"/>
    <p:sldId id="771" r:id="rId35"/>
    <p:sldId id="758" r:id="rId36"/>
    <p:sldId id="644" r:id="rId37"/>
    <p:sldId id="645" r:id="rId38"/>
    <p:sldId id="647" r:id="rId39"/>
    <p:sldId id="648" r:id="rId40"/>
    <p:sldId id="757" r:id="rId41"/>
    <p:sldId id="656" r:id="rId42"/>
    <p:sldId id="657" r:id="rId43"/>
    <p:sldId id="660" r:id="rId44"/>
    <p:sldId id="664" r:id="rId45"/>
    <p:sldId id="667" r:id="rId46"/>
    <p:sldId id="668" r:id="rId47"/>
    <p:sldId id="669" r:id="rId48"/>
    <p:sldId id="670" r:id="rId49"/>
    <p:sldId id="674" r:id="rId50"/>
    <p:sldId id="748" r:id="rId51"/>
    <p:sldId id="749" r:id="rId52"/>
    <p:sldId id="750" r:id="rId53"/>
    <p:sldId id="751" r:id="rId54"/>
    <p:sldId id="752" r:id="rId55"/>
    <p:sldId id="753" r:id="rId56"/>
    <p:sldId id="675" r:id="rId57"/>
    <p:sldId id="747" r:id="rId58"/>
    <p:sldId id="677" r:id="rId59"/>
    <p:sldId id="679" r:id="rId60"/>
    <p:sldId id="680" r:id="rId61"/>
    <p:sldId id="682" r:id="rId62"/>
    <p:sldId id="743" r:id="rId63"/>
    <p:sldId id="761" r:id="rId64"/>
    <p:sldId id="684" r:id="rId65"/>
    <p:sldId id="685" r:id="rId66"/>
  </p:sldIdLst>
  <p:sldSz cx="9144000" cy="5715000" type="screen16x10"/>
  <p:notesSz cx="6788150" cy="9923463"/>
  <p:defaultTextStyle>
    <a:defPPr>
      <a:defRPr lang="th-TH"/>
    </a:defPPr>
    <a:lvl1pPr marL="0" algn="l" defTabSz="810433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405216" algn="l" defTabSz="810433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810433" algn="l" defTabSz="810433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215649" algn="l" defTabSz="810433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1620865" algn="l" defTabSz="810433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2026082" algn="l" defTabSz="810433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2431298" algn="l" defTabSz="810433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2836515" algn="l" defTabSz="810433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3241731" algn="l" defTabSz="810433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3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6600CC"/>
    <a:srgbClr val="800080"/>
    <a:srgbClr val="663300"/>
    <a:srgbClr val="003300"/>
    <a:srgbClr val="660033"/>
    <a:srgbClr val="CCFF66"/>
    <a:srgbClr val="660066"/>
    <a:srgbClr val="000066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444" autoAdjust="0"/>
  </p:normalViewPr>
  <p:slideViewPr>
    <p:cSldViewPr>
      <p:cViewPr varScale="1">
        <p:scale>
          <a:sx n="100" d="100"/>
          <a:sy n="100" d="100"/>
        </p:scale>
        <p:origin x="1110" y="7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386"/>
    </p:cViewPr>
  </p:sorterViewPr>
  <p:notesViewPr>
    <p:cSldViewPr>
      <p:cViewPr varScale="1">
        <p:scale>
          <a:sx n="53" d="100"/>
          <a:sy n="53" d="100"/>
        </p:scale>
        <p:origin x="-2820" y="-78"/>
      </p:cViewPr>
      <p:guideLst>
        <p:guide orient="horz" pos="3126"/>
        <p:guide pos="21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5047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5F2837-708D-44B5-93C0-7EAB34A38B56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B2CDE-D349-4D11-8DC5-B47E145D70C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63471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5047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A5F05-7BF4-4C63-8430-F6B11F042893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7513" y="744538"/>
            <a:ext cx="59531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235D1-D1DA-4B9E-8721-75BAB334448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44393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5216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0433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15649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20865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26082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31298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36515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41731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19100" y="744538"/>
            <a:ext cx="5949950" cy="371951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48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6AF64C1-4904-461F-A5AF-9F2D84BB7478}" type="slidenum">
              <a:rPr lang="th-TH" altLang="th-TH" smtClean="0"/>
              <a:pPr/>
              <a:t>1</a:t>
            </a:fld>
            <a:endParaRPr lang="th-TH" altLang="th-TH" smtClean="0"/>
          </a:p>
        </p:txBody>
      </p:sp>
    </p:spTree>
    <p:extLst>
      <p:ext uri="{BB962C8B-B14F-4D97-AF65-F5344CB8AC3E}">
        <p14:creationId xmlns:p14="http://schemas.microsoft.com/office/powerpoint/2010/main" val="2258272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19100" y="744538"/>
            <a:ext cx="5949950" cy="371951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48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6AF64C1-4904-461F-A5AF-9F2D84BB7478}" type="slidenum">
              <a:rPr lang="th-TH" altLang="th-TH" smtClean="0"/>
              <a:pPr/>
              <a:t>32</a:t>
            </a:fld>
            <a:endParaRPr lang="th-TH" altLang="th-TH" smtClean="0"/>
          </a:p>
        </p:txBody>
      </p:sp>
    </p:spTree>
    <p:extLst>
      <p:ext uri="{BB962C8B-B14F-4D97-AF65-F5344CB8AC3E}">
        <p14:creationId xmlns:p14="http://schemas.microsoft.com/office/powerpoint/2010/main" val="4147189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5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0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5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0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260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1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36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1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31F24-0569-4B39-B56B-ABF417396BCD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35122-6307-4A5A-8C1D-49978079F62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937307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31F24-0569-4B39-B56B-ABF417396BCD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35122-6307-4A5A-8C1D-49978079F62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2653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31F24-0569-4B39-B56B-ABF417396BCD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35122-6307-4A5A-8C1D-49978079F62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310131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9E068-5F95-4E94-A17E-A71AEBE393B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31F24-0569-4B39-B56B-ABF417396BCD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35122-6307-4A5A-8C1D-49978079F62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19095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2"/>
            <a:ext cx="7772400" cy="1250156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52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04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5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208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2608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312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365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417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31F24-0569-4B39-B56B-ABF417396BCD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35122-6307-4A5A-8C1D-49978079F62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01568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31F24-0569-4B39-B56B-ABF417396BCD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35122-6307-4A5A-8C1D-49978079F62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7721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279261"/>
            <a:ext cx="4040188" cy="533135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216" indent="0">
              <a:buNone/>
              <a:defRPr sz="1800" b="1"/>
            </a:lvl2pPr>
            <a:lvl3pPr marL="810433" indent="0">
              <a:buNone/>
              <a:defRPr sz="1600" b="1"/>
            </a:lvl3pPr>
            <a:lvl4pPr marL="1215649" indent="0">
              <a:buNone/>
              <a:defRPr sz="1400" b="1"/>
            </a:lvl4pPr>
            <a:lvl5pPr marL="1620865" indent="0">
              <a:buNone/>
              <a:defRPr sz="1400" b="1"/>
            </a:lvl5pPr>
            <a:lvl6pPr marL="2026082" indent="0">
              <a:buNone/>
              <a:defRPr sz="1400" b="1"/>
            </a:lvl6pPr>
            <a:lvl7pPr marL="2431298" indent="0">
              <a:buNone/>
              <a:defRPr sz="1400" b="1"/>
            </a:lvl7pPr>
            <a:lvl8pPr marL="2836515" indent="0">
              <a:buNone/>
              <a:defRPr sz="1400" b="1"/>
            </a:lvl8pPr>
            <a:lvl9pPr marL="3241731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812396"/>
            <a:ext cx="4040188" cy="329274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279261"/>
            <a:ext cx="4041774" cy="533135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216" indent="0">
              <a:buNone/>
              <a:defRPr sz="1800" b="1"/>
            </a:lvl2pPr>
            <a:lvl3pPr marL="810433" indent="0">
              <a:buNone/>
              <a:defRPr sz="1600" b="1"/>
            </a:lvl3pPr>
            <a:lvl4pPr marL="1215649" indent="0">
              <a:buNone/>
              <a:defRPr sz="1400" b="1"/>
            </a:lvl4pPr>
            <a:lvl5pPr marL="1620865" indent="0">
              <a:buNone/>
              <a:defRPr sz="1400" b="1"/>
            </a:lvl5pPr>
            <a:lvl6pPr marL="2026082" indent="0">
              <a:buNone/>
              <a:defRPr sz="1400" b="1"/>
            </a:lvl6pPr>
            <a:lvl7pPr marL="2431298" indent="0">
              <a:buNone/>
              <a:defRPr sz="1400" b="1"/>
            </a:lvl7pPr>
            <a:lvl8pPr marL="2836515" indent="0">
              <a:buNone/>
              <a:defRPr sz="1400" b="1"/>
            </a:lvl8pPr>
            <a:lvl9pPr marL="3241731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4" cy="329274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31F24-0569-4B39-B56B-ABF417396BCD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35122-6307-4A5A-8C1D-49978079F62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19375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31F24-0569-4B39-B56B-ABF417396BCD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35122-6307-4A5A-8C1D-49978079F62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848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31F24-0569-4B39-B56B-ABF417396BCD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35122-6307-4A5A-8C1D-49978079F62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1469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1" cy="4877594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200"/>
            </a:lvl1pPr>
            <a:lvl2pPr marL="405216" indent="0">
              <a:buNone/>
              <a:defRPr sz="1100"/>
            </a:lvl2pPr>
            <a:lvl3pPr marL="810433" indent="0">
              <a:buNone/>
              <a:defRPr sz="900"/>
            </a:lvl3pPr>
            <a:lvl4pPr marL="1215649" indent="0">
              <a:buNone/>
              <a:defRPr sz="800"/>
            </a:lvl4pPr>
            <a:lvl5pPr marL="1620865" indent="0">
              <a:buNone/>
              <a:defRPr sz="800"/>
            </a:lvl5pPr>
            <a:lvl6pPr marL="2026082" indent="0">
              <a:buNone/>
              <a:defRPr sz="800"/>
            </a:lvl6pPr>
            <a:lvl7pPr marL="2431298" indent="0">
              <a:buNone/>
              <a:defRPr sz="800"/>
            </a:lvl7pPr>
            <a:lvl8pPr marL="2836515" indent="0">
              <a:buNone/>
              <a:defRPr sz="800"/>
            </a:lvl8pPr>
            <a:lvl9pPr marL="3241731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31F24-0569-4B39-B56B-ABF417396BCD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35122-6307-4A5A-8C1D-49978079F62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7981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800"/>
            </a:lvl1pPr>
            <a:lvl2pPr marL="405216" indent="0">
              <a:buNone/>
              <a:defRPr sz="2500"/>
            </a:lvl2pPr>
            <a:lvl3pPr marL="810433" indent="0">
              <a:buNone/>
              <a:defRPr sz="2100"/>
            </a:lvl3pPr>
            <a:lvl4pPr marL="1215649" indent="0">
              <a:buNone/>
              <a:defRPr sz="1800"/>
            </a:lvl4pPr>
            <a:lvl5pPr marL="1620865" indent="0">
              <a:buNone/>
              <a:defRPr sz="1800"/>
            </a:lvl5pPr>
            <a:lvl6pPr marL="2026082" indent="0">
              <a:buNone/>
              <a:defRPr sz="1800"/>
            </a:lvl6pPr>
            <a:lvl7pPr marL="2431298" indent="0">
              <a:buNone/>
              <a:defRPr sz="1800"/>
            </a:lvl7pPr>
            <a:lvl8pPr marL="2836515" indent="0">
              <a:buNone/>
              <a:defRPr sz="1800"/>
            </a:lvl8pPr>
            <a:lvl9pPr marL="3241731" indent="0">
              <a:buNone/>
              <a:defRPr sz="18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200"/>
            </a:lvl1pPr>
            <a:lvl2pPr marL="405216" indent="0">
              <a:buNone/>
              <a:defRPr sz="1100"/>
            </a:lvl2pPr>
            <a:lvl3pPr marL="810433" indent="0">
              <a:buNone/>
              <a:defRPr sz="900"/>
            </a:lvl3pPr>
            <a:lvl4pPr marL="1215649" indent="0">
              <a:buNone/>
              <a:defRPr sz="800"/>
            </a:lvl4pPr>
            <a:lvl5pPr marL="1620865" indent="0">
              <a:buNone/>
              <a:defRPr sz="800"/>
            </a:lvl5pPr>
            <a:lvl6pPr marL="2026082" indent="0">
              <a:buNone/>
              <a:defRPr sz="800"/>
            </a:lvl6pPr>
            <a:lvl7pPr marL="2431298" indent="0">
              <a:buNone/>
              <a:defRPr sz="800"/>
            </a:lvl7pPr>
            <a:lvl8pPr marL="2836515" indent="0">
              <a:buNone/>
              <a:defRPr sz="800"/>
            </a:lvl8pPr>
            <a:lvl9pPr marL="3241731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31F24-0569-4B39-B56B-ABF417396BCD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35122-6307-4A5A-8C1D-49978079F62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5323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53406" cy="5715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rtlCol="0" anchor="ctr"/>
          <a:lstStyle/>
          <a:p>
            <a:pPr algn="ctr"/>
            <a:endParaRPr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81043" tIns="40522" rIns="81043" bIns="4052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81043" tIns="40522" rIns="81043" bIns="40522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31F24-0569-4B39-B56B-ABF417396BCD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35122-6307-4A5A-8C1D-49978079F622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 rot="16200000">
            <a:off x="-1627636" y="1954747"/>
            <a:ext cx="4534113" cy="624619"/>
          </a:xfrm>
          <a:prstGeom prst="rect">
            <a:avLst/>
          </a:prstGeom>
        </p:spPr>
        <p:txBody>
          <a:bodyPr lIns="81043" tIns="40522" rIns="81043" bIns="40522">
            <a:normAutofit fontScale="850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b="1" kern="1200" spc="25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spc="31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Verdana" panose="020B0604030504040204" pitchFamily="34" charset="0"/>
                <a:cs typeface="TH SarabunPSK" panose="020B0500040200020003" pitchFamily="34" charset="-34"/>
              </a:rPr>
              <a:t>Office of Licensed Occupation Certification </a:t>
            </a:r>
          </a:p>
          <a:p>
            <a:pPr algn="ctr"/>
            <a:r>
              <a:rPr lang="en-US" sz="1800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Department  of  Skill  Development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7" r="12683"/>
          <a:stretch/>
        </p:blipFill>
        <p:spPr>
          <a:xfrm>
            <a:off x="-3873" y="4534112"/>
            <a:ext cx="1257279" cy="118088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3271" y="5433843"/>
            <a:ext cx="5906614" cy="251113"/>
          </a:xfrm>
          <a:prstGeom prst="rect">
            <a:avLst/>
          </a:prstGeom>
          <a:noFill/>
        </p:spPr>
        <p:txBody>
          <a:bodyPr wrap="square" lIns="81043" tIns="40522" rIns="81043" bIns="40522" rtlCol="0">
            <a:spAutoFit/>
          </a:bodyPr>
          <a:lstStyle/>
          <a:p>
            <a:pPr algn="r"/>
            <a:r>
              <a:rPr lang="en-US" sz="1100" b="1" spc="31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 Office of Licensed Occupation Certification</a:t>
            </a:r>
            <a:endParaRPr lang="th-TH" sz="1100" b="1" spc="31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45473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810433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3912" indent="-303912" algn="l" defTabSz="810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77" indent="-253260" algn="l" defTabSz="8104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13041" indent="-202608" algn="l" defTabSz="810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18257" indent="-202608" algn="l" defTabSz="810433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474" indent="-202608" algn="l" defTabSz="810433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28690" indent="-202608" algn="l" defTabSz="810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33906" indent="-202608" algn="l" defTabSz="810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39123" indent="-202608" algn="l" defTabSz="810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4339" indent="-202608" algn="l" defTabSz="810433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81043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405216" algn="l" defTabSz="81043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810433" algn="l" defTabSz="81043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215649" algn="l" defTabSz="81043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865" algn="l" defTabSz="81043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2026082" algn="l" defTabSz="81043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2431298" algn="l" defTabSz="81043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2836515" algn="l" defTabSz="81043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3241731" algn="l" defTabSz="810433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wmf"/><Relationship Id="rId4" Type="http://schemas.openxmlformats.org/officeDocument/2006/relationships/image" Target="../media/image4.gi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../PDF/&#3626;&#3617;&#3634;&#3588;&#3617;&#3652;&#3607;&#3618;&#3650;&#3621;&#3592;&#3636;&#3626;&#3605;&#3636;&#3585;&#3626;&#3660;&#3649;&#3621;&#3632;&#3585;&#3634;&#3619;&#3612;&#3621;&#3636;&#3605;.pdf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www.dsd.go.th/oloc" TargetMode="Externa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ชื่อเรื่อง 1"/>
          <p:cNvSpPr>
            <a:spLocks noGrp="1"/>
          </p:cNvSpPr>
          <p:nvPr>
            <p:ph type="ctrTitle"/>
          </p:nvPr>
        </p:nvSpPr>
        <p:spPr>
          <a:xfrm>
            <a:off x="684216" y="1778000"/>
            <a:ext cx="7488237" cy="840053"/>
          </a:xfrm>
        </p:spPr>
        <p:txBody>
          <a:bodyPr>
            <a:normAutofit fontScale="90000"/>
          </a:bodyPr>
          <a:lstStyle/>
          <a:p>
            <a:r>
              <a:rPr lang="th-TH" altLang="th-TH" sz="8000" b="1" smtClean="0"/>
              <a:t/>
            </a:r>
            <a:br>
              <a:rPr lang="th-TH" altLang="th-TH" sz="8000" b="1" smtClean="0"/>
            </a:br>
            <a:endParaRPr lang="th-TH" altLang="th-TH" sz="8000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296000" y="0"/>
            <a:ext cx="7848000" cy="3289548"/>
          </a:xfrm>
          <a:solidFill>
            <a:srgbClr val="0070C0"/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th-TH" sz="60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พระราชบัญญัติ</a:t>
            </a:r>
          </a:p>
          <a:p>
            <a:pPr>
              <a:spcBef>
                <a:spcPts val="0"/>
              </a:spcBef>
              <a:defRPr/>
            </a:pPr>
            <a:r>
              <a:rPr lang="th-TH" sz="60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ส่งเสริมการ</a:t>
            </a:r>
            <a:r>
              <a:rPr lang="th-TH" sz="60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พัฒนาฝีมือ</a:t>
            </a:r>
            <a:r>
              <a:rPr lang="th-TH" sz="60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แรงงาน </a:t>
            </a:r>
          </a:p>
          <a:p>
            <a:pPr>
              <a:spcBef>
                <a:spcPts val="0"/>
              </a:spcBef>
              <a:defRPr/>
            </a:pPr>
            <a:r>
              <a:rPr lang="th-TH" sz="60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(</a:t>
            </a:r>
            <a:r>
              <a:rPr lang="th-TH" sz="60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ฉบับ</a:t>
            </a:r>
            <a:r>
              <a:rPr lang="th-TH" sz="60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ที่ </a:t>
            </a:r>
            <a:r>
              <a:rPr lang="en-US" sz="60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2</a:t>
            </a:r>
            <a:r>
              <a:rPr lang="th-TH" sz="60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) พ.ศ. </a:t>
            </a:r>
            <a:r>
              <a:rPr lang="en-US" sz="60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2557</a:t>
            </a:r>
            <a:endParaRPr lang="th-TH" sz="60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6000" y="3500442"/>
            <a:ext cx="7848000" cy="1446550"/>
          </a:xfrm>
          <a:prstGeom prst="rect">
            <a:avLst/>
          </a:prstGeom>
          <a:solidFill>
            <a:srgbClr val="7030A0"/>
          </a:solidFill>
          <a:ln w="28575">
            <a:solidFill>
              <a:srgbClr val="00206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สำนักงานรับรองความรู้ความสามารถ</a:t>
            </a:r>
          </a:p>
          <a:p>
            <a:pPr algn="ctr"/>
            <a:r>
              <a:rPr lang="th-TH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กรมพัฒนาฝีมือแรงงาน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6686872" y="5296960"/>
            <a:ext cx="2133600" cy="304271"/>
          </a:xfrm>
        </p:spPr>
        <p:txBody>
          <a:bodyPr/>
          <a:lstStyle/>
          <a:p>
            <a:pPr>
              <a:defRPr/>
            </a:pPr>
            <a:fld id="{80DF03F1-0FD6-439D-BA90-84C8CD7868E7}" type="slidenum">
              <a:rPr lang="en-US" sz="2000" b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pPr>
                <a:defRPr/>
              </a:pPr>
              <a:t>1</a:t>
            </a:fld>
            <a:endParaRPr lang="th-TH" sz="2000" b="1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296000" y="14565"/>
            <a:ext cx="7848000" cy="352893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spAutoFit/>
          </a:bodyPr>
          <a:lstStyle/>
          <a:p>
            <a:pPr indent="-320796" algn="thaiDist">
              <a:buClr>
                <a:srgbClr val="002060"/>
              </a:buClr>
              <a:buSzPct val="80000"/>
              <a:tabLst>
                <a:tab pos="4457380" algn="l"/>
              </a:tabLst>
            </a:pPr>
            <a:r>
              <a:rPr lang="th-TH" sz="3200" b="1" kern="0" spc="89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การตรวจสอบ</a:t>
            </a:r>
          </a:p>
          <a:p>
            <a:pPr algn="thaiDist"/>
            <a:r>
              <a:rPr lang="th-TH" sz="2400" b="1" dirty="0" smtClean="0">
                <a:solidFill>
                  <a:srgbClr val="FF33CC"/>
                </a:solidFill>
                <a:latin typeface="TH SarabunPSK" pitchFamily="34" charset="-34"/>
                <a:cs typeface="TH SarabunPSK" pitchFamily="34" charset="-34"/>
              </a:rPr>
              <a:t>นายทะเบียนจะส่งข้อมูลไปตรวจสอบความถูกต้องจากแหล่งข้อมูล</a:t>
            </a:r>
          </a:p>
          <a:p>
            <a:pPr algn="thaiDist">
              <a:buFontTx/>
              <a:buChar char="-"/>
            </a:pPr>
            <a:r>
              <a:rPr lang="th-TH" sz="2400" b="1" dirty="0" smtClean="0">
                <a:solidFill>
                  <a:srgbClr val="FF33CC"/>
                </a:solidFill>
                <a:latin typeface="TH SarabunPSK" pitchFamily="34" charset="-34"/>
                <a:cs typeface="TH SarabunPSK" pitchFamily="34" charset="-34"/>
              </a:rPr>
              <a:t>หน่วยงานของรัฐ</a:t>
            </a:r>
          </a:p>
          <a:p>
            <a:pPr algn="thaiDist">
              <a:buFontTx/>
              <a:buChar char="-"/>
            </a:pPr>
            <a:r>
              <a:rPr lang="th-TH" sz="2400" b="1" dirty="0" smtClean="0">
                <a:solidFill>
                  <a:srgbClr val="FF33CC"/>
                </a:solidFill>
                <a:latin typeface="TH SarabunPSK" pitchFamily="34" charset="-34"/>
                <a:cs typeface="TH SarabunPSK" pitchFamily="34" charset="-34"/>
              </a:rPr>
              <a:t>สถานประกอบการ</a:t>
            </a:r>
          </a:p>
          <a:p>
            <a:pPr algn="thaiDist">
              <a:buFontTx/>
              <a:buChar char="-"/>
            </a:pPr>
            <a:r>
              <a:rPr lang="th-TH" sz="2400" b="1" dirty="0" smtClean="0">
                <a:solidFill>
                  <a:srgbClr val="FF33CC"/>
                </a:solidFill>
                <a:latin typeface="TH SarabunPSK" pitchFamily="34" charset="-34"/>
                <a:cs typeface="TH SarabunPSK" pitchFamily="34" charset="-34"/>
              </a:rPr>
              <a:t>บุคคล</a:t>
            </a:r>
          </a:p>
          <a:p>
            <a:pPr algn="thaiDist">
              <a:buFontTx/>
              <a:buChar char="-"/>
            </a:pPr>
            <a:r>
              <a:rPr lang="th-TH" sz="2400" b="1" dirty="0" smtClean="0">
                <a:solidFill>
                  <a:srgbClr val="FF33CC"/>
                </a:solidFill>
                <a:latin typeface="TH SarabunPSK" pitchFamily="34" charset="-34"/>
                <a:cs typeface="TH SarabunPSK" pitchFamily="34" charset="-34"/>
              </a:rPr>
              <a:t>อื่นๆ</a:t>
            </a:r>
          </a:p>
          <a:p>
            <a:pPr algn="thaiDist">
              <a:buFontTx/>
              <a:buChar char="-"/>
            </a:pPr>
            <a:r>
              <a:rPr lang="th-TH" sz="2400" b="1" dirty="0" smtClean="0">
                <a:solidFill>
                  <a:srgbClr val="FF33CC"/>
                </a:solidFill>
                <a:latin typeface="TH SarabunPSK" pitchFamily="34" charset="-34"/>
                <a:cs typeface="TH SarabunPSK" pitchFamily="34" charset="-34"/>
              </a:rPr>
              <a:t>เอกสารหรือหลักฐาน </a:t>
            </a:r>
            <a:r>
              <a:rPr lang="th-TH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หรือ </a:t>
            </a:r>
            <a:r>
              <a:rPr lang="th-TH" sz="24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ขอข้อมูลไปยังหน่วยงานของรัฐ สถานประกอบกิจการ หรือบุคคลที่ทราบข้อมูลดังกล่าว ในกรณีที่นายทะเบียนเชื่อว่าข้อมูลดังกล่าวถูกต้อง จะให้บันทึกข้อมูลนั้นไว้ในสมุดประจำตัว และมอบสมุดประจำตัวนั้นให้แก่ผู้ยื่นคำขอ</a:t>
            </a:r>
            <a:endParaRPr lang="th-TH" sz="2400" b="1" kern="0" spc="89" dirty="0" smtClean="0">
              <a:solidFill>
                <a:srgbClr val="7030A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940152" y="5017740"/>
            <a:ext cx="2844800" cy="421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10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6000" y="3591342"/>
            <a:ext cx="7848000" cy="212365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การแก้ไข</a:t>
            </a:r>
          </a:p>
          <a:p>
            <a:pPr algn="thaiDist"/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ผู้ยื่นคำขอต้องนำสมุดประจำตัวมาให้นายทะเบียนแก้ไขข้อมูลให้ถูกต้องตามความเป็นจริง</a:t>
            </a:r>
          </a:p>
          <a:p>
            <a:pPr algn="thaiDist">
              <a:buFontTx/>
              <a:buChar char="-"/>
            </a:pPr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ข้อมูลมีการเปลี่ยนแปลงไปจากเดิมในภายหลัง</a:t>
            </a:r>
          </a:p>
          <a:p>
            <a:pPr algn="thaiDist">
              <a:buFontTx/>
              <a:buChar char="-"/>
            </a:pPr>
            <a:r>
              <a:rPr lang="th-TH" sz="2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ข้อมูลเป็นเท็จหรือไม่ตรงกับความเป็นจริง </a:t>
            </a:r>
          </a:p>
          <a:p>
            <a:pPr algn="thaiDist">
              <a:buFontTx/>
              <a:buChar char="-"/>
            </a:pPr>
            <a:r>
              <a:rPr lang="th-TH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กรณีข้อมูลเป็นเท็จ จะส่งไปดำเนินคดีอาญาฐานใช้หรือปลอมเอกสาอันเป็นเท็จ</a:t>
            </a:r>
            <a:endParaRPr lang="th-TH" sz="24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8924483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857488" y="214294"/>
            <a:ext cx="4686304" cy="9525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การแก้ไข</a:t>
            </a:r>
            <a:endParaRPr lang="th-TH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1296000" y="1357302"/>
            <a:ext cx="7848000" cy="30469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thaiDist"/>
            <a:r>
              <a:rPr lang="th-TH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ผู้ยื่นคำขอต้องนำสมุดประจำตัวมาให้นายทะเบียนแก้ไขข้อมูลให้ถูกต้องตามความเป็นจริง</a:t>
            </a:r>
          </a:p>
          <a:p>
            <a:pPr algn="thaiDist">
              <a:buFontTx/>
              <a:buChar char="-"/>
            </a:pPr>
            <a:r>
              <a:rPr lang="th-TH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ข้อมูลมีการเปลี่ยนแปลงไปจากเดิมในภายหลัง</a:t>
            </a:r>
          </a:p>
          <a:p>
            <a:pPr algn="thaiDist">
              <a:buFontTx/>
              <a:buChar char="-"/>
            </a:pPr>
            <a:r>
              <a:rPr lang="th-TH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ข้อมูลเป็นเท็จหรือไม่ตรงกับความเป็นจริง </a:t>
            </a:r>
          </a:p>
          <a:p>
            <a:pPr algn="thaiDist">
              <a:buFontTx/>
              <a:buChar char="-"/>
            </a:pPr>
            <a:r>
              <a:rPr lang="th-TH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กรณีข้อมูลเป็นเท็จ จะส่งไปดำเนินคดีอาญาฐานใช้หรือปลอมเอกสาอันเป็นเท็จ</a:t>
            </a:r>
            <a:endParaRPr lang="th-TH" sz="32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 preferRelativeResize="0">
            <a:picLocks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15830" y="3073796"/>
            <a:ext cx="3492000" cy="2448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940152" y="5089748"/>
            <a:ext cx="2844800" cy="409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12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0557" y="49188"/>
            <a:ext cx="3951723" cy="477054"/>
          </a:xfrm>
          <a:prstGeom prst="rect">
            <a:avLst/>
          </a:prstGeom>
          <a:solidFill>
            <a:srgbClr val="FFC00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กว้าง  </a:t>
            </a:r>
            <a:r>
              <a:rPr lang="en-US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10 </a:t>
            </a:r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เซนติเมตร  ยาว  </a:t>
            </a:r>
            <a:r>
              <a:rPr lang="en-US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16  </a:t>
            </a:r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เซนติเมตร</a:t>
            </a:r>
            <a:endParaRPr lang="th-TH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" name="กลุ่ม 19"/>
          <p:cNvGrpSpPr/>
          <p:nvPr/>
        </p:nvGrpSpPr>
        <p:grpSpPr>
          <a:xfrm>
            <a:off x="5315830" y="615157"/>
            <a:ext cx="3492000" cy="2376000"/>
            <a:chOff x="5148064" y="2281436"/>
            <a:chExt cx="3600000" cy="2520000"/>
          </a:xfrm>
        </p:grpSpPr>
        <p:sp>
          <p:nvSpPr>
            <p:cNvPr id="13" name="สี่เหลี่ยมผืนผ้า 12"/>
            <p:cNvSpPr/>
            <p:nvPr/>
          </p:nvSpPr>
          <p:spPr>
            <a:xfrm>
              <a:off x="5148064" y="2281436"/>
              <a:ext cx="3600000" cy="2520000"/>
            </a:xfrm>
            <a:prstGeom prst="rect">
              <a:avLst/>
            </a:prstGeom>
            <a:solidFill>
              <a:srgbClr val="660033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845284" y="2728341"/>
              <a:ext cx="2207168" cy="1660733"/>
            </a:xfrm>
            <a:prstGeom prst="rect">
              <a:avLst/>
            </a:prstGeom>
            <a:solidFill>
              <a:srgbClr val="660033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TextBox 17"/>
          <p:cNvSpPr txBox="1"/>
          <p:nvPr/>
        </p:nvSpPr>
        <p:spPr>
          <a:xfrm>
            <a:off x="6651805" y="665645"/>
            <a:ext cx="82426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ปกหลัง</a:t>
            </a:r>
            <a:endParaRPr lang="th-TH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3" name="กลุ่ม 18"/>
          <p:cNvGrpSpPr/>
          <p:nvPr/>
        </p:nvGrpSpPr>
        <p:grpSpPr>
          <a:xfrm>
            <a:off x="1350620" y="566635"/>
            <a:ext cx="3528000" cy="2451332"/>
            <a:chOff x="1326870" y="2230914"/>
            <a:chExt cx="3643631" cy="2574301"/>
          </a:xfrm>
        </p:grpSpPr>
        <p:sp>
          <p:nvSpPr>
            <p:cNvPr id="14" name="สี่เหลี่ยมผืนผ้า 13"/>
            <p:cNvSpPr/>
            <p:nvPr/>
          </p:nvSpPr>
          <p:spPr>
            <a:xfrm>
              <a:off x="1331640" y="2281436"/>
              <a:ext cx="3600000" cy="2520280"/>
            </a:xfrm>
            <a:prstGeom prst="rect">
              <a:avLst/>
            </a:prstGeom>
            <a:solidFill>
              <a:srgbClr val="660033"/>
            </a:soli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403648" y="2774062"/>
              <a:ext cx="3456384" cy="1517437"/>
            </a:xfrm>
            <a:prstGeom prst="rect">
              <a:avLst/>
            </a:prstGeom>
            <a:solidFill>
              <a:srgbClr val="660033"/>
            </a:solidFill>
            <a:ln>
              <a:noFill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1326870" y="4449678"/>
              <a:ext cx="3605170" cy="355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กรมพัฒนาฝีมือแรงงาน                       กระทรวงแรงงาน</a:t>
              </a:r>
              <a:endParaRPr lang="th-TH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211960" y="2230914"/>
              <a:ext cx="7585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แบบ </a:t>
              </a:r>
              <a:r>
                <a:rPr lang="th-TH" sz="1600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คร.</a:t>
              </a:r>
              <a:r>
                <a:rPr lang="en-US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3</a:t>
              </a:r>
              <a:endParaRPr lang="th-TH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699792" y="710651"/>
            <a:ext cx="84029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ปกหน้า</a:t>
            </a:r>
            <a:endParaRPr lang="th-TH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00192" y="3145532"/>
            <a:ext cx="1426994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th-TH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ปกหลังด้านใน</a:t>
            </a:r>
            <a:endParaRPr lang="th-TH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3" name="Picture 3"/>
          <p:cNvPicPr preferRelativeResize="0">
            <a:picLocks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2975" y="3110147"/>
            <a:ext cx="3492000" cy="2376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24" name="รูปภาพ 23" descr="dfggff.jpg"/>
          <p:cNvPicPr preferRelativeResize="0">
            <a:picLocks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688" y="3685766"/>
            <a:ext cx="1080000" cy="10800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051720" y="3105462"/>
            <a:ext cx="17107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ปกหน้าด้านใน หน้า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</a:t>
            </a:r>
            <a:endParaRPr lang="th-TH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9600602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6000" y="500046"/>
            <a:ext cx="7848000" cy="3024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noAutofit/>
          </a:bodyPr>
          <a:lstStyle/>
          <a:p>
            <a:pPr algn="thaiDist"/>
            <a:r>
              <a:rPr lang="en-US" sz="4800" b="1" kern="0" spc="89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2) </a:t>
            </a:r>
            <a:r>
              <a:rPr lang="th-TH" sz="4800" b="1" kern="0" spc="89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การรับรองความรู้ความสามารถ</a:t>
            </a:r>
          </a:p>
          <a:p>
            <a:pPr algn="thaiDist"/>
            <a:r>
              <a:rPr lang="th-TH" sz="3800" b="1" kern="0" spc="89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หมายถึง </a:t>
            </a:r>
            <a:r>
              <a:rPr lang="th-TH" sz="3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การพิจารณาและวัดค่าทักษะฝีมือ ความรู้ความสามารถ คุณลักษณะส่วนบุคคล และประสบการณ์หรือความสำเร็จในการประกอบอาชีพในระดับต่าง ๆ ตามที่คณะกรรมการประกาศกำหนด</a:t>
            </a:r>
            <a:endParaRPr lang="th-TH" sz="3800" b="1" kern="0" spc="89" dirty="0" smtClean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903664" y="5161756"/>
            <a:ext cx="2844800" cy="481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13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4274" name="Picture 2" descr="http://www.seesketch.com/sketch_file/8/IYWxIwSiIN1D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3143252"/>
            <a:ext cx="2343203" cy="2143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4400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296000" y="357170"/>
            <a:ext cx="7848000" cy="2160240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noAutofit/>
          </a:bodyPr>
          <a:lstStyle/>
          <a:p>
            <a:pPr algn="thaiDist"/>
            <a:r>
              <a:rPr lang="th-TH" sz="4800" b="1" kern="0" spc="89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หนังสือรับรองความรู้ความสามารถ</a:t>
            </a:r>
            <a:endParaRPr lang="th-TH" sz="4800" b="1" kern="0" spc="89" dirty="0" smtClean="0">
              <a:solidFill>
                <a:srgbClr val="FFFF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thaiDist"/>
            <a:r>
              <a:rPr lang="th-TH" sz="4000" b="1" kern="0" spc="89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หมายถึง</a:t>
            </a:r>
            <a:r>
              <a:rPr lang="th-TH" sz="40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000" b="1" kern="0" spc="89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หนังสือที่ออกให้แก่บุคคลที่ผ่านการรับรองความรู้ความสามารถ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96000" y="3000376"/>
            <a:ext cx="7848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7030A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noAutofit/>
          </a:bodyPr>
          <a:lstStyle/>
          <a:p>
            <a:pPr algn="ctr"/>
            <a:r>
              <a:rPr lang="th-TH" sz="3600" b="1" kern="0" spc="35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โดย  หนังสือรับรองความรู้ความสามารถ  </a:t>
            </a:r>
          </a:p>
          <a:p>
            <a:pPr algn="ctr"/>
            <a:r>
              <a:rPr lang="th-TH" sz="3600" b="1" kern="0" spc="35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มีอายุ 3 ปี</a:t>
            </a:r>
          </a:p>
        </p:txBody>
      </p:sp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903664" y="5161756"/>
            <a:ext cx="2844800" cy="481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14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04400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96000" y="285732"/>
            <a:ext cx="7848000" cy="3786214"/>
          </a:xfrm>
          <a:prstGeom prst="rect">
            <a:avLst/>
          </a:prstGeom>
          <a:solidFill>
            <a:srgbClr val="92D050"/>
          </a:solidFill>
          <a:ln w="28575">
            <a:solidFill>
              <a:srgbClr val="CC00CC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noAutofit/>
          </a:bodyPr>
          <a:lstStyle/>
          <a:p>
            <a:pPr indent="-514350" algn="thaiDist"/>
            <a:r>
              <a:rPr lang="th-TH" sz="3600" b="1" kern="0" spc="89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คุณสมบัติผู้ยื่นคำขอรับการประเมิน</a:t>
            </a:r>
          </a:p>
          <a:p>
            <a:pPr indent="-361950" algn="thaiDist">
              <a:buFont typeface="+mj-lt"/>
              <a:buAutoNum type="arabicPeriod"/>
            </a:pPr>
            <a:r>
              <a:rPr lang="th-TH" sz="3200" b="1" kern="0" spc="100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ผ่านการทดสอบมาตรฐานฝีมือแรงงานแห่งชาติ สาขาอาชีพที่ขอประเมิน</a:t>
            </a:r>
            <a:r>
              <a:rPr lang="th-TH" sz="3200" b="1" kern="0" spc="100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หรือ </a:t>
            </a:r>
            <a:r>
              <a:rPr lang="th-TH" sz="3200" b="1" kern="0" spc="100" dirty="0" smtClean="0">
                <a:solidFill>
                  <a:srgbClr val="99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กรณีสาขาอาชีพที่ไม่มีมาตรฐานฯ ให้เป็นไปตามกรอบที่กรมกำหนด โดยความเห็นชอบของ </a:t>
            </a:r>
            <a:r>
              <a:rPr lang="th-TH" sz="3200" b="1" kern="0" spc="100" dirty="0" err="1" smtClean="0">
                <a:solidFill>
                  <a:srgbClr val="99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คกก.</a:t>
            </a:r>
            <a:r>
              <a:rPr lang="th-TH" sz="3200" b="1" kern="0" spc="100" dirty="0" smtClean="0">
                <a:solidFill>
                  <a:srgbClr val="99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ส่งเสริมฯ</a:t>
            </a:r>
            <a:r>
              <a:rPr lang="th-TH" sz="3200" b="1" kern="0" spc="100" dirty="0" smtClean="0">
                <a:solidFill>
                  <a:srgbClr val="FF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indent="-361950" algn="thaiDist">
              <a:buFont typeface="+mj-lt"/>
              <a:buAutoNum type="arabicPeriod"/>
            </a:pPr>
            <a:r>
              <a:rPr lang="th-TH" sz="3200" b="1" kern="0" spc="100" dirty="0" smtClean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มีประสบการณ์ ในสาขาอาชีพที่เกี่ยวข้องกับการประเมิน</a:t>
            </a:r>
          </a:p>
          <a:p>
            <a:pPr indent="-361950" algn="thaiDist">
              <a:buFont typeface="+mj-lt"/>
              <a:buAutoNum type="arabicPeriod"/>
            </a:pPr>
            <a:r>
              <a:rPr lang="th-TH" sz="3200" b="1" kern="0" spc="100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มีคุณลักษณะส่วนบุคคลที่เหมาะสมในสาขาอาชีพที่ขอรับประเมิน</a:t>
            </a:r>
          </a:p>
        </p:txBody>
      </p:sp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796136" y="5161756"/>
            <a:ext cx="284480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15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DD6E7"/>
              </a:clrFrom>
              <a:clrTo>
                <a:srgbClr val="CDD6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56638">
            <a:off x="176585" y="228222"/>
            <a:ext cx="1207367" cy="905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Picture 2" descr="http://teen.mthai.com/app/uploads/2012/10/job-00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3429004"/>
            <a:ext cx="1643074" cy="2053842"/>
          </a:xfrm>
          <a:prstGeom prst="rect">
            <a:avLst/>
          </a:prstGeom>
          <a:noFill/>
        </p:spPr>
      </p:pic>
      <p:pic>
        <p:nvPicPr>
          <p:cNvPr id="7" name="Picture 4" descr="http://www.nmd.go.th/aad/images/stories/cartoon1/navy0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3643318"/>
            <a:ext cx="1155470" cy="16297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4400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85138"/>
              </p:ext>
            </p:extLst>
          </p:nvPr>
        </p:nvGraphicFramePr>
        <p:xfrm>
          <a:off x="1391773" y="121196"/>
          <a:ext cx="7632848" cy="525544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956091"/>
                <a:gridCol w="1152128"/>
                <a:gridCol w="4524629"/>
              </a:tblGrid>
              <a:tr h="91543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ประเด็นประเมิน</a:t>
                      </a:r>
                      <a:endParaRPr lang="th-TH" sz="2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4406" marR="84406" marT="38100" marB="3810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น้ำหนัก</a:t>
                      </a:r>
                    </a:p>
                    <a:p>
                      <a:pPr algn="ctr"/>
                      <a:r>
                        <a:rPr lang="th-TH" sz="2800" b="1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(ร้อยละ)</a:t>
                      </a:r>
                      <a:endParaRPr lang="th-TH" sz="2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4406" marR="84406" marT="38100" marB="3810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bg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วิธีประเมิน</a:t>
                      </a:r>
                      <a:endParaRPr lang="th-TH" sz="2800" b="1" dirty="0">
                        <a:solidFill>
                          <a:schemeClr val="bg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4406" marR="84406" marT="38100" marB="3810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1204639">
                <a:tc>
                  <a:txBody>
                    <a:bodyPr/>
                    <a:lstStyle/>
                    <a:p>
                      <a:pPr algn="ctr"/>
                      <a:r>
                        <a:rPr lang="th-TH" sz="2000" b="1" kern="1200" baseline="0" dirty="0" smtClean="0">
                          <a:solidFill>
                            <a:srgbClr val="00206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การวัดค่าความรู้ความสามารถ ทักษะฝีมือ และทัศนคติในการทำงาน</a:t>
                      </a:r>
                      <a:endParaRPr lang="th-TH" sz="2000" b="1" dirty="0">
                        <a:solidFill>
                          <a:srgbClr val="00206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84406" marR="84406" marT="38100" marB="3810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</a:t>
                      </a:r>
                      <a:endParaRPr lang="th-TH" sz="3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4406" marR="84406" marT="38100" marB="3810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buFont typeface="Wingdings" pitchFamily="2" charset="2"/>
                        <a:buChar char="q"/>
                      </a:pPr>
                      <a:r>
                        <a:rPr lang="th-TH" sz="2400" b="1" dirty="0" smtClean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ใช้ผลการผ่านการทดสอบมาตรฐานฝีมือแรงงานแห่งชาติ</a:t>
                      </a:r>
                      <a:endParaRPr lang="th-TH" sz="2400" b="1" dirty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4406" marR="84406" marT="38100" marB="3810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575297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ประสบการณ์</a:t>
                      </a:r>
                      <a:endParaRPr lang="th-TH" sz="2400" b="1" dirty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4406" marR="84406" marT="38100" marB="3810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4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</a:t>
                      </a:r>
                      <a:endParaRPr lang="th-TH" sz="40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4406" marR="84406" marT="38100" marB="3810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SzPct val="60000"/>
                        <a:buFont typeface="Wingdings" panose="05000000000000000000" pitchFamily="2" charset="2"/>
                        <a:buChar char="q"/>
                      </a:pPr>
                      <a:r>
                        <a:rPr lang="th-TH" sz="2400" b="1" dirty="0" smtClean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ด้านการประกอบอาชีพ </a:t>
                      </a:r>
                    </a:p>
                    <a:p>
                      <a:pPr marL="457200" indent="-457200">
                        <a:buSzPct val="60000"/>
                        <a:buFont typeface="Wingdings" panose="05000000000000000000" pitchFamily="2" charset="2"/>
                        <a:buChar char="q"/>
                      </a:pPr>
                      <a:r>
                        <a:rPr lang="th-TH" sz="2400" b="1" dirty="0" smtClean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ด้านการศึกษา</a:t>
                      </a:r>
                    </a:p>
                    <a:p>
                      <a:pPr marL="457200" indent="-457200">
                        <a:buSzPct val="60000"/>
                        <a:buFont typeface="Wingdings" panose="05000000000000000000" pitchFamily="2" charset="2"/>
                        <a:buChar char="q"/>
                      </a:pPr>
                      <a:r>
                        <a:rPr lang="th-TH" sz="2400" b="1" dirty="0" smtClean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ด้านการอบรม/สัมมนา</a:t>
                      </a:r>
                    </a:p>
                    <a:p>
                      <a:pPr marL="457200" indent="-457200">
                        <a:buSzPct val="60000"/>
                        <a:buFont typeface="Wingdings" panose="05000000000000000000" pitchFamily="2" charset="2"/>
                        <a:buChar char="q"/>
                      </a:pPr>
                      <a:r>
                        <a:rPr lang="th-TH" sz="2400" b="1" dirty="0" smtClean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ด้านอื่น</a:t>
                      </a:r>
                      <a:r>
                        <a:rPr lang="th-TH" sz="2400" b="1" baseline="0" dirty="0" smtClean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ๆ</a:t>
                      </a:r>
                      <a:endParaRPr lang="th-TH" sz="2400" b="1" dirty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4406" marR="84406" marT="38100" marB="3810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FF"/>
                    </a:solidFill>
                  </a:tcPr>
                </a:tc>
              </a:tr>
              <a:tr h="1042952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คุณลักษณะส่วนบุคคล</a:t>
                      </a:r>
                      <a:endParaRPr lang="th-TH" sz="2000" b="1" dirty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4406" marR="84406" marT="38100" marB="3810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4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</a:t>
                      </a:r>
                      <a:endParaRPr lang="th-TH" sz="40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4406" marR="84406" marT="38100" marB="3810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SzPct val="60000"/>
                        <a:buFont typeface="Wingdings" panose="05000000000000000000" pitchFamily="2" charset="2"/>
                        <a:buChar char="q"/>
                      </a:pPr>
                      <a:r>
                        <a:rPr lang="th-TH" sz="2800" b="1" dirty="0" smtClean="0">
                          <a:solidFill>
                            <a:srgbClr val="00206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โดยการสอบสัมภาษณ์</a:t>
                      </a:r>
                      <a:endParaRPr lang="th-TH" sz="2800" b="1" dirty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4406" marR="84406" marT="38100" marB="3810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463323">
                <a:tc>
                  <a:txBody>
                    <a:bodyPr/>
                    <a:lstStyle/>
                    <a:p>
                      <a:endParaRPr lang="th-TH" sz="2000" b="1" dirty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4406" marR="84406" marT="38100" marB="38100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2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4406" marR="84406" marT="38100" marB="38100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buSzPct val="60000"/>
                        <a:buFont typeface="Wingdings" panose="05000000000000000000" pitchFamily="2" charset="2"/>
                        <a:buChar char="q"/>
                      </a:pPr>
                      <a:endParaRPr lang="th-TH" sz="2000" b="1" dirty="0">
                        <a:solidFill>
                          <a:srgbClr val="002060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84406" marR="84406" marT="38100" marB="38100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 txBox="1">
            <a:spLocks/>
          </p:cNvSpPr>
          <p:nvPr/>
        </p:nvSpPr>
        <p:spPr bwMode="auto">
          <a:xfrm>
            <a:off x="5796136" y="5233764"/>
            <a:ext cx="28448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16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843632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14414" y="214294"/>
            <a:ext cx="7929586" cy="914143"/>
          </a:xfrm>
          <a:solidFill>
            <a:schemeClr val="tx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3800" b="1" dirty="0" smtClean="0">
                <a:solidFill>
                  <a:srgbClr val="92D050"/>
                </a:solidFill>
                <a:latin typeface="TH SarabunPSK" pitchFamily="34" charset="-34"/>
                <a:cs typeface="TH SarabunPSK" pitchFamily="34" charset="-34"/>
              </a:rPr>
              <a:t>กรอบการประเมินความรู้ความสามารถด้านประสบการณ์</a:t>
            </a:r>
            <a:endParaRPr lang="th-TH" sz="3800" b="1" dirty="0">
              <a:solidFill>
                <a:srgbClr val="92D05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85918" y="2143120"/>
            <a:ext cx="6929486" cy="18158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4 ปี ขึ้นไป					15/8	คะแนน</a:t>
            </a:r>
          </a:p>
          <a:p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2 ปี ขึ้นไป					12/6	คะแนน</a:t>
            </a:r>
          </a:p>
          <a:p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1 ปี ขึ้นไป					10/5	คะแนน</a:t>
            </a:r>
          </a:p>
          <a:p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ต่ำกว่า 1 ปีหรือฝึกงานไม่น้อยกว่า 120 ชั่วโมง  	 4/2 	คะแนน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1285864"/>
            <a:ext cx="4786346" cy="783193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ประสบการณ์ด้านประกอบอาชีพ</a:t>
            </a:r>
            <a:endParaRPr lang="th-TH" sz="4000" dirty="0"/>
          </a:p>
        </p:txBody>
      </p:sp>
      <p:pic>
        <p:nvPicPr>
          <p:cNvPr id="6" name="รูปภาพ 5" descr="job-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4000508"/>
            <a:ext cx="1157070" cy="1446337"/>
          </a:xfrm>
          <a:prstGeom prst="rect">
            <a:avLst/>
          </a:prstGeom>
        </p:spPr>
      </p:pic>
      <p:pic>
        <p:nvPicPr>
          <p:cNvPr id="7" name="รูปภาพ 6" descr="techn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4143384"/>
            <a:ext cx="1197748" cy="1197748"/>
          </a:xfrm>
          <a:prstGeom prst="rect">
            <a:avLst/>
          </a:prstGeom>
        </p:spPr>
      </p:pic>
      <p:pic>
        <p:nvPicPr>
          <p:cNvPr id="8" name="รูปภาพ 7" descr="678505-img-1368755349-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4071946"/>
            <a:ext cx="1449455" cy="1182997"/>
          </a:xfrm>
          <a:prstGeom prst="rect">
            <a:avLst/>
          </a:prstGeom>
        </p:spPr>
      </p:pic>
      <p:pic>
        <p:nvPicPr>
          <p:cNvPr id="9" name="รูปภาพ 8" descr="20140305-1394017629.6343-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43041" y="4071946"/>
            <a:ext cx="1675783" cy="1295240"/>
          </a:xfrm>
          <a:prstGeom prst="rect">
            <a:avLst/>
          </a:prstGeom>
        </p:spPr>
      </p:pic>
      <p:pic>
        <p:nvPicPr>
          <p:cNvPr id="5122" name="Picture 2" descr="Image result for ช่างไฟฟ้าการ์ตูน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72" y="4000508"/>
            <a:ext cx="905761" cy="14334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85852" y="428608"/>
            <a:ext cx="4143404" cy="783193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ประสบการณ์ด้านการศึกษา</a:t>
            </a:r>
            <a:endParaRPr lang="th-TH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785918" y="1357302"/>
            <a:ext cx="6357982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ระดับ 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ปวส.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ขึ้นไป			15/8	คะแนน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ระดับ 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ปวช.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ขึ้นไป			10/5	คะแนน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มัธยมศึกษาตอนปลาย			  -/3	คะแนน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9" name="รูปภาพ 8" descr="20140305-1394017629.6343-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3071814"/>
            <a:ext cx="2928958" cy="2263840"/>
          </a:xfrm>
          <a:prstGeom prst="rect">
            <a:avLst/>
          </a:prstGeom>
        </p:spPr>
      </p:pic>
      <p:pic>
        <p:nvPicPr>
          <p:cNvPr id="4102" name="Picture 6" descr="Image result for ช่างไฟฟ้าการ์ตูน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3071814"/>
            <a:ext cx="2565786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85852" y="428608"/>
            <a:ext cx="5715040" cy="783193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ประสบการณ์ด้านการฝึกอบรม/สัมมนา</a:t>
            </a:r>
            <a:endParaRPr lang="th-TH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1857356" y="1357302"/>
            <a:ext cx="6357982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ไม่น้อยกว่า 180 ชั่วโมง		10/5	คะแนน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ไม่น้อยกว่า   90 ชั่งโมง		 8/4	คะแนน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ไม่น้อยกว่า   30 ชั่วโมง		 6/3	คะแนน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ไม่น้อยกว่า   18 ชั่วโมง		 4/2	คะแนน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" name="รูปภาพ 4" descr="5542462aef72966f0100001c-0-20150430221138-ee775d3347d1875cef457b5d1680b4a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3429004"/>
            <a:ext cx="1737087" cy="1941932"/>
          </a:xfrm>
          <a:prstGeom prst="rect">
            <a:avLst/>
          </a:prstGeom>
        </p:spPr>
      </p:pic>
      <p:pic>
        <p:nvPicPr>
          <p:cNvPr id="3074" name="Picture 2" descr="Image result for รูปการ์ตูนช่างไฟฟ้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500442"/>
            <a:ext cx="1161804" cy="1952612"/>
          </a:xfrm>
          <a:prstGeom prst="rect">
            <a:avLst/>
          </a:prstGeom>
          <a:noFill/>
        </p:spPr>
      </p:pic>
      <p:pic>
        <p:nvPicPr>
          <p:cNvPr id="3076" name="Picture 4" descr="Image result for รูปการ์ตูนช่างไฟฟ้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500442"/>
            <a:ext cx="1900236" cy="1943035"/>
          </a:xfrm>
          <a:prstGeom prst="rect">
            <a:avLst/>
          </a:prstGeom>
          <a:noFill/>
        </p:spPr>
      </p:pic>
      <p:pic>
        <p:nvPicPr>
          <p:cNvPr id="3078" name="Picture 6" descr="Image result for รูปการ์ตูนช่างไฟฟ้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0" y="3500442"/>
            <a:ext cx="1415464" cy="2085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ชื่อเรื่อง 1"/>
          <p:cNvSpPr>
            <a:spLocks noGrp="1"/>
          </p:cNvSpPr>
          <p:nvPr>
            <p:ph type="title"/>
          </p:nvPr>
        </p:nvSpPr>
        <p:spPr>
          <a:xfrm>
            <a:off x="1283382" y="11875"/>
            <a:ext cx="7848000" cy="1081773"/>
          </a:xfrm>
          <a:solidFill>
            <a:srgbClr val="002060"/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/>
          <a:p>
            <a:r>
              <a:rPr lang="th-TH" altLang="th-TH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เหตุผล</a:t>
            </a:r>
          </a:p>
        </p:txBody>
      </p:sp>
      <p:sp>
        <p:nvSpPr>
          <p:cNvPr id="7171" name="ตัวแทนเนื้อหา 2"/>
          <p:cNvSpPr>
            <a:spLocks noGrp="1"/>
          </p:cNvSpPr>
          <p:nvPr>
            <p:ph idx="1"/>
          </p:nvPr>
        </p:nvSpPr>
        <p:spPr>
          <a:xfrm>
            <a:off x="1272379" y="1110392"/>
            <a:ext cx="7848000" cy="4176000"/>
          </a:xfrm>
          <a:solidFill>
            <a:srgbClr val="92D050"/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72000" indent="0" algn="thaiDist">
              <a:lnSpc>
                <a:spcPct val="110000"/>
              </a:lnSpc>
              <a:spcBef>
                <a:spcPts val="0"/>
              </a:spcBef>
            </a:pPr>
            <a:r>
              <a:rPr lang="th-TH" altLang="th-TH" sz="4000" b="1" dirty="0" smtClean="0">
                <a:solidFill>
                  <a:srgbClr val="FFFFFF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th-TH" sz="4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คุ้มครองความปลอดภัยสาธารณะจากการทำงาน</a:t>
            </a:r>
          </a:p>
          <a:p>
            <a:pPr marL="72000" indent="0" algn="thaiDist">
              <a:lnSpc>
                <a:spcPct val="110000"/>
              </a:lnSpc>
              <a:spcBef>
                <a:spcPts val="0"/>
              </a:spcBef>
            </a:pPr>
            <a:r>
              <a:rPr lang="th-TH" altLang="th-TH" sz="4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th-TH" sz="4000" b="1" dirty="0" smtClean="0">
                <a:solidFill>
                  <a:srgbClr val="6600CC"/>
                </a:solidFill>
                <a:latin typeface="TH SarabunPSK" pitchFamily="34" charset="-34"/>
                <a:cs typeface="TH SarabunPSK" pitchFamily="34" charset="-34"/>
              </a:rPr>
              <a:t>เตรียมความพร้อมรองรับการเคลื่อนย้ายแรงงานฝีมือ</a:t>
            </a:r>
          </a:p>
          <a:p>
            <a:pPr marL="72000" indent="0" algn="thaiDist">
              <a:lnSpc>
                <a:spcPct val="110000"/>
              </a:lnSpc>
              <a:spcBef>
                <a:spcPts val="0"/>
              </a:spcBef>
            </a:pPr>
            <a:r>
              <a:rPr lang="th-TH" altLang="th-TH" sz="4000" b="1" dirty="0" smtClean="0">
                <a:solidFill>
                  <a:srgbClr val="6600CC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th-TH" sz="4000" b="1" dirty="0" smtClean="0">
                <a:latin typeface="TH SarabunPSK" pitchFamily="34" charset="-34"/>
                <a:cs typeface="TH SarabunPSK" pitchFamily="34" charset="-34"/>
              </a:rPr>
              <a:t>ส่งเสริมให้ผู้ประกอบอาชีพมีความรู้ความสามารถ   ในการประกอบอาชีพ</a:t>
            </a:r>
          </a:p>
          <a:p>
            <a:pPr marL="72000" indent="0" algn="thaiDist">
              <a:lnSpc>
                <a:spcPct val="110000"/>
              </a:lnSpc>
              <a:spcBef>
                <a:spcPts val="0"/>
              </a:spcBef>
            </a:pPr>
            <a:r>
              <a:rPr lang="th-TH" altLang="th-TH" sz="4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พัฒนาประสิทธิภาพของสถานประกอบกิจการ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09E068-5F95-4E94-A17E-A71AEBE393B2}" type="slidenum">
              <a:rPr lang="en-US" sz="2000" b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pPr>
                <a:defRPr/>
              </a:pPr>
              <a:t>2</a:t>
            </a:fld>
            <a:endParaRPr lang="th-TH" sz="2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428728" y="214294"/>
            <a:ext cx="7286676" cy="1428760"/>
          </a:xfrm>
          <a:prstGeom prst="roundRect">
            <a:avLst/>
          </a:prstGeom>
          <a:solidFill>
            <a:schemeClr val="tx1"/>
          </a:solidFill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v"/>
            </a:pPr>
            <a:r>
              <a:rPr lang="th-TH" sz="36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คะแนนรวมแต่ละด้านต้องไม่เกิน 25 คะแนน</a:t>
            </a:r>
          </a:p>
          <a:p>
            <a:pPr>
              <a:buFont typeface="Wingdings" pitchFamily="2" charset="2"/>
              <a:buChar char="v"/>
            </a:pPr>
            <a:r>
              <a:rPr lang="th-TH" sz="3600" b="1" dirty="0" smtClean="0">
                <a:solidFill>
                  <a:srgbClr val="92D050"/>
                </a:solidFill>
                <a:latin typeface="TH SarabunPSK" pitchFamily="34" charset="-34"/>
                <a:cs typeface="TH SarabunPSK" pitchFamily="34" charset="-34"/>
              </a:rPr>
              <a:t> ประสบการณ์ด้านการฝึกอบรม/สัมมนา นับรวมกันได้</a:t>
            </a:r>
            <a:endParaRPr lang="th-TH" sz="3600" b="1" dirty="0">
              <a:solidFill>
                <a:srgbClr val="92D05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รูปภาพ 3" descr="678505-img-1368755349-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1828062"/>
            <a:ext cx="4286280" cy="349831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96000" y="714360"/>
            <a:ext cx="7848000" cy="2304000"/>
          </a:xfrm>
          <a:prstGeom prst="rect">
            <a:avLst/>
          </a:prstGeom>
          <a:solidFill>
            <a:srgbClr val="92D050"/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noAutofit/>
          </a:bodyPr>
          <a:lstStyle/>
          <a:p>
            <a:pPr algn="thaiDist"/>
            <a:r>
              <a:rPr lang="th-TH" sz="3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3800" b="1" dirty="0" smtClean="0">
                <a:solidFill>
                  <a:srgbClr val="6600CC"/>
                </a:solidFill>
                <a:latin typeface="TH SarabunPSK" pitchFamily="34" charset="-34"/>
                <a:cs typeface="TH SarabunPSK" pitchFamily="34" charset="-34"/>
              </a:rPr>
              <a:t>ผู้ขอรับรองความรู้ความสามารถจะต้องได้รับคะแนนการประเมินไม่น้อยกว่าร้อยละแปดสิบห้าของคะแนนรวม จึงจะถือว่าผ่านการประเมินและมีสิทธิได้รับหนังสือรับรองความรู้ความสามารถ</a:t>
            </a:r>
            <a:endParaRPr lang="th-TH" sz="3800" b="1" kern="0" spc="89" dirty="0" smtClean="0">
              <a:solidFill>
                <a:srgbClr val="6600CC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903664" y="5161756"/>
            <a:ext cx="2844800" cy="481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21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0178" name="Picture 2" descr="http://aodservice.circlecamp.com/upload/20100412023341_2_1395681533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357434"/>
            <a:ext cx="4372702" cy="31325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4400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83382" y="2491960"/>
            <a:ext cx="7848000" cy="2880000"/>
          </a:xfrm>
          <a:prstGeom prst="rect">
            <a:avLst/>
          </a:prstGeom>
          <a:solidFill>
            <a:srgbClr val="CC00FF"/>
          </a:solidFill>
          <a:ln w="28575">
            <a:solidFill>
              <a:srgbClr val="FFFF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spAutoFit/>
          </a:bodyPr>
          <a:lstStyle/>
          <a:p>
            <a:pPr marL="320796" indent="-320796" algn="thaiDist">
              <a:spcBef>
                <a:spcPts val="1200"/>
              </a:spcBef>
              <a:buClr>
                <a:srgbClr val="002060"/>
              </a:buClr>
              <a:buSzPct val="80000"/>
              <a:buFont typeface="Wingdings 3" panose="05040102010807070707" pitchFamily="18" charset="2"/>
              <a:buChar char=""/>
            </a:pPr>
            <a:r>
              <a:rPr lang="th-TH" sz="3400" b="1" kern="0" spc="89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สำเนาใบรับรองผู้ผ่านการทดสอบมาตรฐานฝีมือแรงงานแห่งชาติ</a:t>
            </a:r>
          </a:p>
          <a:p>
            <a:pPr marL="320796" indent="-320796" algn="thaiDist">
              <a:buClr>
                <a:srgbClr val="002060"/>
              </a:buClr>
              <a:buSzPct val="80000"/>
              <a:buFont typeface="Wingdings 3" panose="05040102010807070707" pitchFamily="18" charset="2"/>
              <a:buChar char=""/>
            </a:pPr>
            <a:r>
              <a:rPr lang="th-TH" sz="3400" b="1" kern="0" spc="89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ใบรับรองประสบการณ์ทำงาน</a:t>
            </a:r>
          </a:p>
          <a:p>
            <a:pPr marL="320796" indent="-320796" algn="thaiDist">
              <a:buClr>
                <a:srgbClr val="002060"/>
              </a:buClr>
              <a:buSzPct val="80000"/>
              <a:buFont typeface="Wingdings 3" panose="05040102010807070707" pitchFamily="18" charset="2"/>
              <a:buChar char=""/>
            </a:pPr>
            <a:r>
              <a:rPr lang="th-TH" sz="3400" b="1" kern="0" spc="89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ใบรับรองผ่านการอบรม สัมมนาและประสบการณ์ด้านอื่น ๆ</a:t>
            </a:r>
          </a:p>
          <a:p>
            <a:pPr marL="320796" indent="-320796" algn="thaiDist">
              <a:buClr>
                <a:srgbClr val="002060"/>
              </a:buClr>
              <a:buSzPct val="80000"/>
              <a:buFont typeface="Wingdings 3" panose="05040102010807070707" pitchFamily="18" charset="2"/>
              <a:buChar char=""/>
            </a:pPr>
            <a:r>
              <a:rPr lang="th-TH" sz="3400" b="1" kern="0" spc="89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สำเนาวุฒิการศึกษา</a:t>
            </a:r>
          </a:p>
        </p:txBody>
      </p:sp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796136" y="5300027"/>
            <a:ext cx="2844800" cy="365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22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83382" y="13200"/>
            <a:ext cx="7848000" cy="23760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6600CC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spAutoFit/>
          </a:bodyPr>
          <a:lstStyle/>
          <a:p>
            <a:pPr marL="320796" indent="-320796" algn="thaiDist">
              <a:buClr>
                <a:srgbClr val="002060"/>
              </a:buClr>
              <a:buSzPct val="80000"/>
            </a:pPr>
            <a:r>
              <a:rPr lang="th-TH" sz="4000" b="1" kern="0" spc="89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เอกสารประกอบการยื่นขอรับการประเมิน</a:t>
            </a:r>
            <a:endParaRPr lang="th-TH" sz="4000" b="1" kern="0" spc="89" dirty="0" smtClean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20796" indent="-320796" algn="thaiDist">
              <a:buClr>
                <a:srgbClr val="002060"/>
              </a:buClr>
              <a:buSzPct val="80000"/>
              <a:buFont typeface="Wingdings 3" panose="05040102010807070707" pitchFamily="18" charset="2"/>
              <a:buChar char=""/>
            </a:pPr>
            <a:r>
              <a:rPr lang="th-TH" sz="3400" b="1" kern="0" spc="89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H SarabunPSK" pitchFamily="34" charset="-34"/>
                <a:cs typeface="TH SarabunPSK" pitchFamily="34" charset="-34"/>
              </a:rPr>
              <a:t>แบบ คร.10 คำขอหนังสือรับรองความรู้ความสามารถ</a:t>
            </a:r>
          </a:p>
          <a:p>
            <a:pPr marL="320796" indent="-320796" algn="thaiDist">
              <a:buClr>
                <a:srgbClr val="002060"/>
              </a:buClr>
              <a:buSzPct val="80000"/>
              <a:buFont typeface="Wingdings 3" panose="05040102010807070707" pitchFamily="18" charset="2"/>
              <a:buChar char=""/>
            </a:pPr>
            <a:r>
              <a:rPr lang="th-TH" sz="3400" b="1" kern="0" spc="89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H SarabunPSK" pitchFamily="34" charset="-34"/>
                <a:cs typeface="TH SarabunPSK" pitchFamily="34" charset="-34"/>
              </a:rPr>
              <a:t>รูปถ่าย ขนาด 1 </a:t>
            </a:r>
            <a:r>
              <a:rPr lang="en-US" sz="3400" b="1" kern="0" spc="89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H SarabunPSK" pitchFamily="34" charset="-34"/>
                <a:cs typeface="TH SarabunPSK" pitchFamily="34" charset="-34"/>
              </a:rPr>
              <a:t>x </a:t>
            </a:r>
            <a:r>
              <a:rPr lang="th-TH" sz="3400" b="1" kern="0" spc="89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H SarabunPSK" pitchFamily="34" charset="-34"/>
                <a:cs typeface="TH SarabunPSK" pitchFamily="34" charset="-34"/>
              </a:rPr>
              <a:t>1.5 นิ้ว  2 รูป</a:t>
            </a:r>
          </a:p>
          <a:p>
            <a:pPr marL="320796" indent="-320796" algn="thaiDist">
              <a:buClr>
                <a:srgbClr val="002060"/>
              </a:buClr>
              <a:buSzPct val="80000"/>
              <a:buFont typeface="Wingdings 3" panose="05040102010807070707" pitchFamily="18" charset="2"/>
              <a:buChar char=""/>
            </a:pPr>
            <a:r>
              <a:rPr lang="th-TH" sz="3400" b="1" kern="0" spc="89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สำเนาบัตรประจำตัวประชาชน</a:t>
            </a:r>
          </a:p>
        </p:txBody>
      </p:sp>
    </p:spTree>
    <p:extLst>
      <p:ext uri="{BB962C8B-B14F-4D97-AF65-F5344CB8AC3E}">
        <p14:creationId xmlns:p14="http://schemas.microsoft.com/office/powerpoint/2010/main" val="16092439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96000" y="1285864"/>
            <a:ext cx="7848000" cy="414340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81043" tIns="40522" rIns="81043" bIns="40522" rtlCol="0" anchor="ctr">
            <a:noAutofit/>
          </a:bodyPr>
          <a:lstStyle/>
          <a:p>
            <a:pPr indent="-514350" algn="thaiDist"/>
            <a:r>
              <a:rPr lang="th-TH" sz="36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ศูนย์ประเมินความรู้ความสามารถ หน่วยงานของรัฐ   1,000 บาทต่อครั้ง</a:t>
            </a:r>
          </a:p>
          <a:p>
            <a:pPr indent="-514350" algn="thaiDist"/>
            <a:r>
              <a:rPr lang="th-TH" sz="36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ศูนย์ประเมินความรู้ความสามารถ องค์กรอาชีพ</a:t>
            </a:r>
          </a:p>
          <a:p>
            <a:pPr indent="-514350" algn="thaiDist"/>
            <a:r>
              <a:rPr lang="th-TH" sz="36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ค่าบริการไม่เกิน 2,000 บาท </a:t>
            </a:r>
          </a:p>
          <a:p>
            <a:pPr indent="-514350" algn="thaiDist"/>
            <a:r>
              <a:rPr lang="th-TH" sz="36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ค่าธรรมเนียมเก็บก่อนเข้ารับการประเมิน หากไม่เข้ารับการประเมิน ไม่คืนค่าธรรมเนียม</a:t>
            </a:r>
          </a:p>
          <a:p>
            <a:pPr indent="-514350" algn="thaiDist"/>
            <a:r>
              <a:rPr lang="th-TH" sz="36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(เว้นแต่แจ้งล่วงหน้า)</a:t>
            </a:r>
          </a:p>
          <a:p>
            <a:pPr indent="-514350" algn="thaiDist"/>
            <a:endParaRPr lang="th-TH" sz="3200" b="1" kern="0" spc="100" dirty="0" smtClean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796136" y="5161756"/>
            <a:ext cx="284480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23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CDD6E7"/>
              </a:clrFrom>
              <a:clrTo>
                <a:srgbClr val="CDD6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898130">
            <a:off x="7366397" y="4032598"/>
            <a:ext cx="1279901" cy="959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296000" y="0"/>
            <a:ext cx="7848000" cy="1214425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81043" tIns="40522" rIns="81043" bIns="40522" rtlCol="0" anchor="ctr">
            <a:noAutofit/>
          </a:bodyPr>
          <a:lstStyle/>
          <a:p>
            <a:pPr algn="thaiDist"/>
            <a:r>
              <a:rPr lang="th-TH" sz="6000" b="1" kern="0" spc="89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ค่าธรรมเนียม</a:t>
            </a:r>
            <a:r>
              <a:rPr lang="th-TH" sz="6000" b="1" kern="0" spc="89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4400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ชื่อเรื่อง 1"/>
          <p:cNvSpPr>
            <a:spLocks noGrp="1"/>
          </p:cNvSpPr>
          <p:nvPr>
            <p:ph type="title"/>
          </p:nvPr>
        </p:nvSpPr>
        <p:spPr>
          <a:xfrm>
            <a:off x="1259632" y="-20"/>
            <a:ext cx="7884368" cy="1273324"/>
          </a:xfr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h-TH" altLang="th-TH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สถานที่ยืนคำขอ</a:t>
            </a:r>
          </a:p>
        </p:txBody>
      </p:sp>
      <p:sp>
        <p:nvSpPr>
          <p:cNvPr id="14339" name="ตัวแทนเนื้อหา 2"/>
          <p:cNvSpPr>
            <a:spLocks noGrp="1"/>
          </p:cNvSpPr>
          <p:nvPr>
            <p:ph idx="1"/>
          </p:nvPr>
        </p:nvSpPr>
        <p:spPr>
          <a:xfrm>
            <a:off x="1259632" y="1253944"/>
            <a:ext cx="7884368" cy="4032448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4450" indent="0">
              <a:spcBef>
                <a:spcPts val="600"/>
              </a:spcBef>
              <a:buFontTx/>
              <a:buNone/>
            </a:pPr>
            <a:r>
              <a:rPr lang="th-TH" altLang="th-TH" sz="47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1. ศูนย์ประเมินความรู้ความสามารถกลาง</a:t>
            </a:r>
          </a:p>
          <a:p>
            <a:pPr marL="44450" indent="0" algn="thaiDist">
              <a:spcBef>
                <a:spcPts val="600"/>
              </a:spcBef>
              <a:buFontTx/>
              <a:buNone/>
            </a:pPr>
            <a:r>
              <a:rPr lang="th-TH" altLang="th-TH" sz="47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2. ศูนย์ประเมินความรู้ความสามารถ ตามมาตรา 26/4 (3)</a:t>
            </a:r>
          </a:p>
          <a:p>
            <a:pPr marL="44450" indent="0">
              <a:spcBef>
                <a:spcPts val="600"/>
              </a:spcBef>
              <a:buFontTx/>
              <a:buNone/>
            </a:pPr>
            <a:r>
              <a:rPr lang="th-TH" altLang="th-TH" sz="3600" b="1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altLang="th-TH" sz="3600" b="1" dirty="0" smtClean="0">
                <a:solidFill>
                  <a:srgbClr val="9900CC"/>
                </a:solidFill>
                <a:latin typeface="TH SarabunPSK" pitchFamily="34" charset="-34"/>
                <a:cs typeface="TH SarabunPSK" pitchFamily="34" charset="-34"/>
              </a:rPr>
              <a:t>2.1 หน่วยงานรัฐ</a:t>
            </a:r>
          </a:p>
          <a:p>
            <a:pPr marL="44450" indent="0">
              <a:spcBef>
                <a:spcPts val="600"/>
              </a:spcBef>
              <a:buFontTx/>
              <a:buNone/>
            </a:pPr>
            <a:r>
              <a:rPr lang="th-TH" altLang="th-TH" sz="3600" b="1" dirty="0" smtClean="0">
                <a:solidFill>
                  <a:srgbClr val="9900CC"/>
                </a:solidFill>
                <a:latin typeface="TH SarabunPSK" pitchFamily="34" charset="-34"/>
                <a:cs typeface="TH SarabunPSK" pitchFamily="34" charset="-34"/>
              </a:rPr>
              <a:t>	2.2 องค์กรอาชีพ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6553200" y="5233764"/>
            <a:ext cx="2133600" cy="304271"/>
          </a:xfrm>
        </p:spPr>
        <p:txBody>
          <a:bodyPr/>
          <a:lstStyle/>
          <a:p>
            <a:pPr>
              <a:defRPr/>
            </a:pPr>
            <a:fld id="{8A09E068-5F95-4E94-A17E-A71AEBE393B2}" type="slidenum">
              <a:rPr lang="en-US" sz="2000" b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pPr>
                <a:defRPr/>
              </a:pPr>
              <a:t>24</a:t>
            </a:fld>
            <a:endParaRPr lang="th-TH" sz="2000" b="1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14414" y="285732"/>
            <a:ext cx="5472122" cy="952500"/>
          </a:xfrm>
        </p:spPr>
        <p:txBody>
          <a:bodyPr>
            <a:normAutofit fontScale="90000"/>
          </a:bodyPr>
          <a:lstStyle/>
          <a:p>
            <a:pPr algn="l"/>
            <a:r>
              <a:rPr lang="th-TH" sz="6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กรณี</a:t>
            </a:r>
            <a:r>
              <a:rPr lang="th-TH" sz="49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dirty="0"/>
          </a:p>
        </p:txBody>
      </p:sp>
      <p:sp>
        <p:nvSpPr>
          <p:cNvPr id="3" name="TextBox 2"/>
          <p:cNvSpPr txBox="1"/>
          <p:nvPr/>
        </p:nvSpPr>
        <p:spPr>
          <a:xfrm>
            <a:off x="1296000" y="1357302"/>
            <a:ext cx="7848000" cy="2123658"/>
          </a:xfrm>
          <a:prstGeom prst="rect">
            <a:avLst/>
          </a:prstGeom>
          <a:solidFill>
            <a:srgbClr val="FFC000"/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thaiDist"/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ที่เป็นการยื่นคำขอหนังสือรับรองความรู้ความสามารถครั้งแรก ผู้ที่ยื่นคำขอไว้แล้ว สามารถทำงานต่อไปได้จนกว่าจะได้รับแจ้งผลการประเมิน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ชื่อเรื่อง 1"/>
          <p:cNvSpPr>
            <a:spLocks noGrp="1"/>
          </p:cNvSpPr>
          <p:nvPr>
            <p:ph type="title"/>
          </p:nvPr>
        </p:nvSpPr>
        <p:spPr>
          <a:xfrm>
            <a:off x="1259632" y="-20"/>
            <a:ext cx="7884368" cy="1273324"/>
          </a:xfr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altLang="th-TH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ศูนย์ประเมินความรู้ความสามารถกลาง</a:t>
            </a:r>
          </a:p>
        </p:txBody>
      </p:sp>
      <p:sp>
        <p:nvSpPr>
          <p:cNvPr id="14339" name="ตัวแทนเนื้อหา 2"/>
          <p:cNvSpPr>
            <a:spLocks noGrp="1"/>
          </p:cNvSpPr>
          <p:nvPr>
            <p:ph idx="1"/>
          </p:nvPr>
        </p:nvSpPr>
        <p:spPr>
          <a:xfrm>
            <a:off x="1259632" y="1253944"/>
            <a:ext cx="7884368" cy="4032448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44450" indent="0">
              <a:spcBef>
                <a:spcPts val="0"/>
              </a:spcBef>
              <a:buFontTx/>
              <a:buNone/>
            </a:pPr>
            <a:r>
              <a:rPr lang="th-TH" altLang="th-TH" sz="40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1. กรุงเทพมหานคร</a:t>
            </a:r>
          </a:p>
          <a:p>
            <a:pPr marL="44450" indent="0">
              <a:spcBef>
                <a:spcPts val="0"/>
              </a:spcBef>
              <a:buFontTx/>
              <a:buNone/>
            </a:pPr>
            <a:r>
              <a:rPr lang="th-TH" altLang="th-TH" sz="40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	- สำนักงานรับรองความรู้ความสามารถ</a:t>
            </a:r>
          </a:p>
          <a:p>
            <a:pPr marL="44450" indent="0">
              <a:spcBef>
                <a:spcPts val="0"/>
              </a:spcBef>
              <a:buFontTx/>
              <a:buNone/>
            </a:pPr>
            <a:r>
              <a:rPr lang="th-TH" altLang="th-TH" sz="40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	- ศูนย์พัฒนาฝีมือแรงงานกรุงเทพมหานคร</a:t>
            </a:r>
          </a:p>
          <a:p>
            <a:pPr marL="44450" indent="0">
              <a:spcBef>
                <a:spcPts val="0"/>
              </a:spcBef>
              <a:buFontTx/>
              <a:buNone/>
            </a:pPr>
            <a:r>
              <a:rPr lang="th-TH" altLang="th-TH" sz="4000" b="1" dirty="0" smtClean="0">
                <a:solidFill>
                  <a:srgbClr val="800080"/>
                </a:solidFill>
                <a:latin typeface="TH SarabunPSK" pitchFamily="34" charset="-34"/>
                <a:cs typeface="TH SarabunPSK" pitchFamily="34" charset="-34"/>
              </a:rPr>
              <a:t>2. ต่างจังหวัด</a:t>
            </a:r>
          </a:p>
          <a:p>
            <a:pPr marL="44450" indent="0">
              <a:spcBef>
                <a:spcPts val="0"/>
              </a:spcBef>
              <a:buFontTx/>
              <a:buNone/>
            </a:pPr>
            <a:r>
              <a:rPr lang="th-TH" altLang="th-TH" sz="4000" b="1" dirty="0" smtClean="0">
                <a:solidFill>
                  <a:srgbClr val="800080"/>
                </a:solidFill>
                <a:latin typeface="TH SarabunPSK" pitchFamily="34" charset="-34"/>
                <a:cs typeface="TH SarabunPSK" pitchFamily="34" charset="-34"/>
              </a:rPr>
              <a:t>	- สถาบันพัฒนาฝีมือแรงงาน</a:t>
            </a:r>
          </a:p>
          <a:p>
            <a:pPr marL="44450" indent="0">
              <a:spcBef>
                <a:spcPts val="0"/>
              </a:spcBef>
              <a:buFontTx/>
              <a:buNone/>
            </a:pPr>
            <a:r>
              <a:rPr lang="th-TH" altLang="th-TH" sz="4000" b="1" dirty="0" smtClean="0">
                <a:solidFill>
                  <a:srgbClr val="800080"/>
                </a:solidFill>
                <a:latin typeface="TH SarabunPSK" pitchFamily="34" charset="-34"/>
                <a:cs typeface="TH SarabunPSK" pitchFamily="34" charset="-34"/>
              </a:rPr>
              <a:t>	- ศูนย์พัฒนาฝีมือแรงงานจังหวัด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6553200" y="5233764"/>
            <a:ext cx="2133600" cy="304271"/>
          </a:xfrm>
        </p:spPr>
        <p:txBody>
          <a:bodyPr/>
          <a:lstStyle/>
          <a:p>
            <a:pPr>
              <a:defRPr/>
            </a:pPr>
            <a:fld id="{8A09E068-5F95-4E94-A17E-A71AEBE393B2}" type="slidenum">
              <a:rPr lang="en-US" sz="2000" b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pPr>
                <a:defRPr/>
              </a:pPr>
              <a:t>26</a:t>
            </a:fld>
            <a:endParaRPr lang="th-TH" sz="2000" b="1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796136" y="5089748"/>
            <a:ext cx="2844800" cy="509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27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0481" name="Picture 1"/>
          <p:cNvPicPr preferRelativeResize="0">
            <a:picLocks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121196"/>
            <a:ext cx="7740352" cy="5112568"/>
          </a:xfrm>
          <a:prstGeom prst="rect">
            <a:avLst/>
          </a:prstGeom>
          <a:solidFill>
            <a:srgbClr val="FFFF99"/>
          </a:solidFill>
          <a:ln w="9525">
            <a:solidFill>
              <a:srgbClr val="9900CC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92439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796136" y="5228019"/>
            <a:ext cx="2844800" cy="365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28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" name="Picture 2"/>
          <p:cNvPicPr preferRelativeResize="0"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387252" y="61821"/>
            <a:ext cx="4970830" cy="51255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04400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796136" y="5228019"/>
            <a:ext cx="2844800" cy="365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29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7" name="กลุ่ม 6"/>
          <p:cNvGrpSpPr/>
          <p:nvPr/>
        </p:nvGrpSpPr>
        <p:grpSpPr>
          <a:xfrm>
            <a:off x="2428860" y="142856"/>
            <a:ext cx="4763756" cy="5143516"/>
            <a:chOff x="2387252" y="61821"/>
            <a:chExt cx="4591050" cy="4733925"/>
          </a:xfrm>
        </p:grpSpPr>
        <p:pic>
          <p:nvPicPr>
            <p:cNvPr id="6" name="Picture 2"/>
            <p:cNvPicPr preferRelativeResize="0">
              <a:picLocks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2387252" y="61821"/>
              <a:ext cx="4591050" cy="4733925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4" name="สี่เหลี่ยมผืนผ้า 3"/>
            <p:cNvSpPr/>
            <p:nvPr/>
          </p:nvSpPr>
          <p:spPr>
            <a:xfrm>
              <a:off x="4000496" y="142836"/>
              <a:ext cx="1285884" cy="9287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ln>
                  <a:solidFill>
                    <a:schemeClr val="tx1"/>
                  </a:solidFill>
                </a:ln>
              </a:endParaRPr>
            </a:p>
          </p:txBody>
        </p:sp>
        <p:pic>
          <p:nvPicPr>
            <p:cNvPr id="5" name="รูปภาพ 38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45" t="22467" r="36189" b="33426"/>
            <a:stretch/>
          </p:blipFill>
          <p:spPr bwMode="auto">
            <a:xfrm>
              <a:off x="4424359" y="214294"/>
              <a:ext cx="862021" cy="85725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04400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ชื่อเรื่อง 1"/>
          <p:cNvSpPr>
            <a:spLocks noGrp="1"/>
          </p:cNvSpPr>
          <p:nvPr>
            <p:ph type="title"/>
          </p:nvPr>
        </p:nvSpPr>
        <p:spPr>
          <a:xfrm>
            <a:off x="1259632" y="0"/>
            <a:ext cx="7884368" cy="1201316"/>
          </a:xfrm>
          <a:solidFill>
            <a:srgbClr val="FF9900"/>
          </a:solidFill>
          <a:ln w="28575">
            <a:solidFill>
              <a:srgbClr val="00206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th-TH" altLang="th-TH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สาระสำคัญ</a:t>
            </a:r>
          </a:p>
        </p:txBody>
      </p:sp>
      <p:sp>
        <p:nvSpPr>
          <p:cNvPr id="9219" name="ตัวแทนเนื้อหา 2"/>
          <p:cNvSpPr>
            <a:spLocks noGrp="1"/>
          </p:cNvSpPr>
          <p:nvPr>
            <p:ph idx="1"/>
          </p:nvPr>
        </p:nvSpPr>
        <p:spPr>
          <a:xfrm>
            <a:off x="1259632" y="1214426"/>
            <a:ext cx="7884368" cy="3948439"/>
          </a:xfrm>
          <a:solidFill>
            <a:srgbClr val="00B0F0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 fontScale="77500" lnSpcReduction="20000"/>
          </a:bodyPr>
          <a:lstStyle/>
          <a:p>
            <a:pPr marL="44450" indent="0">
              <a:spcBef>
                <a:spcPts val="0"/>
              </a:spcBef>
              <a:buFontTx/>
              <a:buNone/>
            </a:pPr>
            <a:r>
              <a:rPr lang="th-TH" altLang="th-TH" sz="71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ให้รัฐมนตรีมีอำนาจประกาศ</a:t>
            </a:r>
          </a:p>
          <a:p>
            <a:pPr marL="44450" indent="0" algn="thaiDist">
              <a:lnSpc>
                <a:spcPct val="120000"/>
              </a:lnSpc>
              <a:spcBef>
                <a:spcPts val="0"/>
              </a:spcBef>
            </a:pPr>
            <a:r>
              <a:rPr lang="th-TH" altLang="th-TH" sz="4600" b="1" dirty="0" smtClean="0">
                <a:solidFill>
                  <a:srgbClr val="6600CC"/>
                </a:solidFill>
                <a:latin typeface="TH SarabunPSK" pitchFamily="34" charset="-34"/>
                <a:cs typeface="TH SarabunPSK" pitchFamily="34" charset="-34"/>
              </a:rPr>
              <a:t> กำหนดสาขาอาชีพที่จะส่งเสริมการพัฒนาฝีมือแรงงาน </a:t>
            </a:r>
          </a:p>
          <a:p>
            <a:pPr marL="44450" indent="0" algn="thaiDist">
              <a:lnSpc>
                <a:spcPct val="120000"/>
              </a:lnSpc>
              <a:spcBef>
                <a:spcPts val="0"/>
              </a:spcBef>
            </a:pPr>
            <a:r>
              <a:rPr lang="th-TH" altLang="th-TH" sz="4600" b="1" dirty="0" smtClean="0">
                <a:solidFill>
                  <a:srgbClr val="6600CC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th-TH" sz="4600" b="1" dirty="0" smtClean="0">
                <a:latin typeface="TH SarabunPSK" pitchFamily="34" charset="-34"/>
                <a:cs typeface="TH SarabunPSK" pitchFamily="34" charset="-34"/>
              </a:rPr>
              <a:t>กำหนดสาขาอาชีพ ตำแหน่งงาน หรือลักษณะงานที่อาจเป็นอันตรายต่อสาธารณะ หรือต้องใช้ผู้มีความรู้ความสามารถ     ซึ่งต้องดำเนินการโดยผู้ผ่านการรับรองความรู้ความสามารถ </a:t>
            </a:r>
          </a:p>
          <a:p>
            <a:pPr marL="44450" indent="0" algn="thaiDist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th-TH" altLang="th-TH" sz="4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(เว้นแต่มีกฎหมายอื่นควบคุมอยู่แล้ว)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6588224" y="5204354"/>
            <a:ext cx="2133600" cy="396876"/>
          </a:xfrm>
        </p:spPr>
        <p:txBody>
          <a:bodyPr/>
          <a:lstStyle/>
          <a:p>
            <a:pPr>
              <a:defRPr/>
            </a:pPr>
            <a:fld id="{8A09E068-5F95-4E94-A17E-A71AEBE393B2}" type="slidenum">
              <a:rPr lang="en-US" smtClean="0"/>
              <a:pPr>
                <a:defRPr/>
              </a:pPr>
              <a:t>3</a:t>
            </a:fld>
            <a:endParaRPr lang="th-TH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96000" y="2209428"/>
            <a:ext cx="7848000" cy="1584000"/>
          </a:xfrm>
          <a:prstGeom prst="rect">
            <a:avLst/>
          </a:prstGeom>
          <a:solidFill>
            <a:srgbClr val="FF9900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>
            <a:noAutofit/>
          </a:bodyPr>
          <a:lstStyle/>
          <a:p>
            <a:pPr algn="thaiDist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ผู้ได้รับหนังสือรับรองความรู้ความสามารถ ต้องยื่นคำขอเพื่อประเมินใหม่ก่อนวันที่หนังสือรับรองความรู้ความสามารถฉบับเดิมหมดอายุไม่เกินเก้าสิบวัน</a:t>
            </a:r>
            <a:endParaRPr lang="th-TH" sz="3200" b="1" kern="0" spc="89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96000" y="3890288"/>
            <a:ext cx="7848000" cy="1512000"/>
          </a:xfrm>
          <a:prstGeom prst="rect">
            <a:avLst/>
          </a:prstGeom>
          <a:solidFill>
            <a:srgbClr val="FFCCFF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>
            <a:noAutofit/>
          </a:bodyPr>
          <a:lstStyle/>
          <a:p>
            <a:pPr algn="thaiDist"/>
            <a:r>
              <a:rPr lang="th-TH" sz="3000" b="1" dirty="0" smtClean="0">
                <a:latin typeface="TH SarabunPSK" pitchFamily="34" charset="-34"/>
                <a:cs typeface="TH SarabunPSK" pitchFamily="34" charset="-34"/>
              </a:rPr>
              <a:t>การยื่นคำขอในกรุงเทพมหานครให้ยื่น ณ กรมพัฒนาฝีมือแรงงาน ในจังหวัดอื่นให้ยื่น ณ หน่วยงานของกรมพัฒนาฝีมือแรงงานที่ตั้งอยู่ในจังหวัดนั้น หรือศูนย์ประเมินความรู้ความสามารถตามมาตรา </a:t>
            </a:r>
            <a:r>
              <a:rPr lang="en-US" sz="3000" b="1" dirty="0" smtClean="0">
                <a:latin typeface="TH SarabunPSK" pitchFamily="34" charset="-34"/>
                <a:cs typeface="TH SarabunPSK" pitchFamily="34" charset="-34"/>
              </a:rPr>
              <a:t>26</a:t>
            </a:r>
            <a:r>
              <a:rPr lang="th-TH" sz="3000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30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r>
              <a:rPr lang="th-TH" sz="3000" b="1" dirty="0" smtClean="0"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en-US" sz="3000" b="1" dirty="0" smtClean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30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3000" b="1" kern="0" spc="89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796136" y="5256584"/>
            <a:ext cx="2844800" cy="481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30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83382" y="1688"/>
            <a:ext cx="7848000" cy="208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no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กรณี</a:t>
            </a:r>
            <a:r>
              <a:rPr lang="th-TH" sz="32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หนังสือรับรองความรู้ความสามารถชำรุดหรือสูญหาย ให้ยื่นคำขอพร้อมเอกสารหลักฐานต่อศูนย์ประเมินความรู้ความสามารถกลาง หรือศูนย์ประเมินความรู้ความสามารถตามมาตรา </a:t>
            </a:r>
            <a:r>
              <a:rPr lang="en-US" sz="3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26</a:t>
            </a:r>
            <a:r>
              <a:rPr lang="th-TH" sz="3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3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4</a:t>
            </a:r>
            <a:r>
              <a:rPr lang="th-TH" sz="3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en-US" sz="3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3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) ภายในสิบห้าวันนับแต่วันที่ทราบถึงการชำรุดหรือสูญหายดังกล่าว</a:t>
            </a:r>
            <a:endParaRPr lang="th-TH" sz="3000" b="1" kern="0" spc="89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04400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4125" y="3001516"/>
            <a:ext cx="7848000" cy="244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rgbClr val="00206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th-TH" sz="4000" b="1" dirty="0" smtClean="0">
                <a:solidFill>
                  <a:schemeClr val="accent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40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- วุฒิวิศวกร</a:t>
            </a:r>
          </a:p>
          <a:p>
            <a:pPr algn="thaiDist"/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4000" b="1" dirty="0" smtClean="0">
                <a:solidFill>
                  <a:srgbClr val="6600CC"/>
                </a:solidFill>
                <a:latin typeface="TH SarabunPSK" pitchFamily="34" charset="-34"/>
                <a:cs typeface="TH SarabunPSK" pitchFamily="34" charset="-34"/>
              </a:rPr>
              <a:t>- สามัญวิศวกร</a:t>
            </a:r>
          </a:p>
          <a:p>
            <a:pPr algn="thaiDist"/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- ภาคีวิศวกร</a:t>
            </a:r>
          </a:p>
          <a:p>
            <a:pPr algn="thaiDist"/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4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- ภาคีวิศวกรพิเศษ</a:t>
            </a:r>
            <a:endParaRPr lang="th-TH" sz="40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3382" y="16841"/>
            <a:ext cx="7848000" cy="2880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th-TH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ผู้ไม่เข้าข่ายต้องขอ</a:t>
            </a:r>
          </a:p>
          <a:p>
            <a:r>
              <a:rPr lang="th-TH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หนังสือรับรองความรู้ความสามารถ </a:t>
            </a:r>
          </a:p>
          <a:p>
            <a:pPr algn="thaiDist"/>
            <a:r>
              <a:rPr lang="th-TH" sz="4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ผู้ได้รับใบอนุญาตจากสภาวิศวกร (</a:t>
            </a:r>
            <a:r>
              <a:rPr lang="th-TH" sz="4000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กว.</a:t>
            </a:r>
            <a:r>
              <a:rPr lang="th-TH" sz="4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) </a:t>
            </a:r>
          </a:p>
          <a:p>
            <a:pPr algn="thaiDist"/>
            <a:r>
              <a:rPr lang="th-TH" sz="4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สาขาช่างไฟฟ้ากำลัง</a:t>
            </a:r>
          </a:p>
        </p:txBody>
      </p:sp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940152" y="5089748"/>
            <a:ext cx="2844800" cy="437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31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04400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6686872" y="5296960"/>
            <a:ext cx="2133600" cy="304271"/>
          </a:xfrm>
        </p:spPr>
        <p:txBody>
          <a:bodyPr/>
          <a:lstStyle/>
          <a:p>
            <a:pPr>
              <a:defRPr/>
            </a:pPr>
            <a:fld id="{80DF03F1-0FD6-439D-BA90-84C8CD7868E7}" type="slidenum">
              <a:rPr lang="en-US" sz="2000" b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pPr>
                <a:defRPr/>
              </a:pPr>
              <a:t>32</a:t>
            </a:fld>
            <a:endParaRPr lang="th-TH" sz="2000" b="1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ชื่อเรื่อง 4"/>
          <p:cNvSpPr>
            <a:spLocks noGrp="1"/>
          </p:cNvSpPr>
          <p:nvPr>
            <p:ph type="ctrTitle"/>
          </p:nvPr>
        </p:nvSpPr>
        <p:spPr>
          <a:xfrm>
            <a:off x="1285852" y="-20"/>
            <a:ext cx="7858148" cy="1357322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sz="3000" b="1" dirty="0" smtClean="0">
                <a:cs typeface="+mn-cs"/>
              </a:rPr>
              <a:t>ประกาศกระทรวงแรงงาน</a:t>
            </a:r>
            <a:br>
              <a:rPr lang="th-TH" sz="3000" b="1" dirty="0" smtClean="0">
                <a:cs typeface="+mn-cs"/>
              </a:rPr>
            </a:br>
            <a:r>
              <a:rPr lang="th-TH" sz="3000" b="1" dirty="0" smtClean="0">
                <a:cs typeface="+mn-cs"/>
              </a:rPr>
              <a:t>เรื่อง กำหนดสาขาอาชีพ ที่อาจเป็นอันตรายต่อสาธารณะ</a:t>
            </a:r>
            <a:br>
              <a:rPr lang="th-TH" sz="3000" b="1" dirty="0" smtClean="0">
                <a:cs typeface="+mn-cs"/>
              </a:rPr>
            </a:br>
            <a:r>
              <a:rPr lang="th-TH" sz="3000" b="1" dirty="0" smtClean="0">
                <a:cs typeface="+mn-cs"/>
              </a:rPr>
              <a:t>ซึ่งต้องดำเนินการโดยผู้ได้รับหนังสือรับรองความรู้ความสามารถ</a:t>
            </a:r>
            <a:endParaRPr lang="th-TH" sz="3000" b="1" dirty="0"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1643054"/>
            <a:ext cx="7858148" cy="18158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th-TH" sz="2800" b="1" dirty="0" smtClean="0"/>
              <a:t>	กำหนดให้สาขาอาชีพช่างไฟฟ้า อิเล็กทรอนิกส์และคอมพิวเตอร์ เฉพาะสาขาช่างไฟฟ้าภายในอาคาร เป็นสาขาอาชีพที่เป็นอันตรายต่อสาธารณะซึ่งต้องดำเนินการโดยผู้ได้รับหนังสือรับรองความรู้ความสามารถ</a:t>
            </a: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2071670" y="4000508"/>
            <a:ext cx="6138892" cy="71508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solidFill>
                  <a:prstClr val="black"/>
                </a:solidFill>
              </a:rPr>
              <a:t>มีผลบังคับใช้ วันที่ 26 ตุลาคม พ.ศ. 2559</a:t>
            </a:r>
            <a:endParaRPr lang="th-TH" sz="40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724128" y="5228018"/>
            <a:ext cx="2844800" cy="437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33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6000" y="0"/>
            <a:ext cx="7848000" cy="5365792"/>
          </a:xfrm>
          <a:prstGeom prst="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lIns="81043" tIns="40522" rIns="81043" bIns="40522" rtlCol="0" anchor="ctr">
            <a:noAutofit/>
          </a:bodyPr>
          <a:lstStyle/>
          <a:p>
            <a:pPr algn="thaiDist"/>
            <a:r>
              <a:rPr lang="th-TH" sz="4400" b="1" kern="0" spc="89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400" b="1" kern="0" spc="89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ลักษณะงานที่เข้าข่ายเป็นผู้ปฏิบัติงานช่างไฟฟ้า</a:t>
            </a:r>
          </a:p>
          <a:p>
            <a:pPr algn="thaiDist"/>
            <a:r>
              <a:rPr lang="th-TH" sz="4400" b="1" kern="0" spc="89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ที่ต้องขอหนังสือรับรองความรู้ความสามารถ</a:t>
            </a:r>
          </a:p>
          <a:p>
            <a:pPr algn="thaiDist"/>
            <a:r>
              <a:rPr lang="th-TH" sz="4000" b="1" kern="0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en-US" sz="4000" b="1" kern="0" spc="89" dirty="0" smtClean="0">
                <a:solidFill>
                  <a:srgbClr val="99FF6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1)</a:t>
            </a:r>
            <a:r>
              <a:rPr lang="th-TH" sz="3600" b="1" kern="0" spc="89" dirty="0" smtClean="0">
                <a:solidFill>
                  <a:srgbClr val="99FF6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งานใช้อุปกรณ์ป้องกันกระแสเกิน เช่นอุปกรณ์ตัดวงจรอัตโนมัติ (</a:t>
            </a:r>
            <a:r>
              <a:rPr lang="en-US" sz="3600" b="1" kern="0" spc="89" dirty="0" smtClean="0">
                <a:solidFill>
                  <a:srgbClr val="99FF6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Circuit Breaker) </a:t>
            </a:r>
            <a:r>
              <a:rPr lang="th-TH" sz="3600" b="1" kern="0" spc="89" dirty="0" smtClean="0">
                <a:solidFill>
                  <a:srgbClr val="99FF6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และฟิวส์</a:t>
            </a:r>
          </a:p>
          <a:p>
            <a:pPr algn="thaiDist"/>
            <a:r>
              <a:rPr lang="th-TH" sz="3600" b="1" kern="0" spc="89" dirty="0" smtClean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en-US" sz="3600" b="1" kern="0" spc="89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2)</a:t>
            </a:r>
            <a:r>
              <a:rPr lang="th-TH" sz="3600" b="1" kern="0" spc="89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600" b="1" kern="0" spc="89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งานเดินสายไฟฟ้าด้วยเข็มขัดรัดสาย</a:t>
            </a:r>
          </a:p>
          <a:p>
            <a:pPr algn="thaiDist"/>
            <a:r>
              <a:rPr lang="th-TH" sz="3600" b="1" kern="0" spc="89" dirty="0" smtClean="0">
                <a:solidFill>
                  <a:srgbClr val="FFC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en-US" sz="3600" b="1" kern="0" spc="89" dirty="0" smtClean="0">
                <a:solidFill>
                  <a:srgbClr val="FFFF9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3)</a:t>
            </a:r>
            <a:r>
              <a:rPr lang="th-TH" sz="3600" b="1" kern="0" spc="89" dirty="0" smtClean="0">
                <a:solidFill>
                  <a:srgbClr val="FFFF9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งานเดินสายไฟฟ้าด้วยท่อร้อยสายไฟฟ้า</a:t>
            </a:r>
          </a:p>
          <a:p>
            <a:pPr algn="thaiDist"/>
            <a:r>
              <a:rPr lang="th-TH" sz="3000" b="1" kern="0" spc="89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000" b="1" kern="0" spc="89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600" b="1" kern="0" spc="89" dirty="0" smtClean="0">
                <a:solidFill>
                  <a:srgbClr val="CC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4)</a:t>
            </a:r>
            <a:r>
              <a:rPr lang="th-TH" sz="3600" b="1" kern="0" spc="89" dirty="0" smtClean="0">
                <a:solidFill>
                  <a:srgbClr val="CC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งานติดตั้งและต่อวงจรไฟฟ้าสำหรับบริภัณฑ์ไฟฟ้า</a:t>
            </a:r>
          </a:p>
          <a:p>
            <a:pPr algn="thaiDist"/>
            <a:r>
              <a:rPr lang="th-TH" sz="3600" b="1" kern="0" spc="89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en-US" sz="3600" b="1" kern="0" spc="89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5)</a:t>
            </a:r>
            <a:r>
              <a:rPr lang="th-TH" sz="3600" b="1" kern="0" spc="89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งานต่อตัวนำแบบต่าง ๆ</a:t>
            </a:r>
          </a:p>
          <a:p>
            <a:pPr algn="thaiDist"/>
            <a:r>
              <a:rPr lang="th-TH" sz="3600" b="1" kern="0" spc="89" dirty="0" smtClean="0">
                <a:solidFill>
                  <a:srgbClr val="FF99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en-US" sz="3600" b="1" kern="0" spc="89" dirty="0" smtClean="0">
                <a:solidFill>
                  <a:srgbClr val="FF99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6)</a:t>
            </a:r>
            <a:r>
              <a:rPr lang="th-TH" sz="3600" b="1" kern="0" spc="89" dirty="0" smtClean="0">
                <a:solidFill>
                  <a:srgbClr val="FF99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งานตรวจสอบการทำงานของวงจรไฟฟ้า</a:t>
            </a:r>
          </a:p>
        </p:txBody>
      </p:sp>
    </p:spTree>
    <p:extLst>
      <p:ext uri="{BB962C8B-B14F-4D97-AF65-F5344CB8AC3E}">
        <p14:creationId xmlns:p14="http://schemas.microsoft.com/office/powerpoint/2010/main" val="3904400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85852" y="0"/>
            <a:ext cx="7858148" cy="535531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thaiDist"/>
            <a:r>
              <a:rPr lang="th-TH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ลักษณะงานที่ไม่เข้าข่ายช่างไฟฟ้าภายในอาคาร</a:t>
            </a:r>
          </a:p>
          <a:p>
            <a:pPr algn="thaiDist"/>
            <a:endParaRPr lang="th-TH" sz="1000" b="1" dirty="0" smtClean="0">
              <a:latin typeface="TH SarabunPSK" pitchFamily="34" charset="-34"/>
              <a:cs typeface="TH SarabunPSK" pitchFamily="34" charset="-34"/>
            </a:endParaRPr>
          </a:p>
          <a:p>
            <a:pPr algn="thaiDist"/>
            <a:r>
              <a:rPr lang="th-TH" sz="3600" b="1" dirty="0" smtClean="0">
                <a:solidFill>
                  <a:srgbClr val="92D050"/>
                </a:solidFill>
                <a:latin typeface="TH SarabunPSK" pitchFamily="34" charset="-34"/>
                <a:cs typeface="TH SarabunPSK" pitchFamily="34" charset="-34"/>
              </a:rPr>
              <a:t>1) งานเปลี่ยนอุปกรณ์ไฟฟ้าที่ชำรุดด้วยชนิดและขนาดเดิม</a:t>
            </a:r>
          </a:p>
          <a:p>
            <a:pPr algn="thaiDist"/>
            <a:r>
              <a:rPr lang="th-TH" sz="36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2) งานติตั้งบริภัณฑ์ไฟฟ้าสำเร็จรูป ซึ่งสามารถใช้งานไดโดยใช้ตัวนำหรือสายไฟฟ้าที่จัดมาพร้อมกับบริภัณฑ์ไฟฟ้าต่อเข้ากับเต้ารับ หรือจุดต่อที่ถูกจัดเตรียมไว้แล้ว</a:t>
            </a:r>
          </a:p>
          <a:p>
            <a:pPr algn="thaiDist"/>
            <a:r>
              <a:rPr lang="th-TH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H SarabunPSK" pitchFamily="34" charset="-34"/>
                <a:cs typeface="TH SarabunPSK" pitchFamily="34" charset="-34"/>
              </a:rPr>
              <a:t>3) งานติดตั้งบริภัณฑ์ไฟฟ้าในสาขาอาชีพที่มีมาตรฐานฝีมือแรงงานแห่งชาติ</a:t>
            </a:r>
          </a:p>
          <a:p>
            <a:pPr algn="thaiDist"/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thaiDist"/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Picture 6" descr="Image result for ช่างไฟฟ้าการ์ตูน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03851" y="3714757"/>
            <a:ext cx="2177009" cy="2000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12392" y="49188"/>
            <a:ext cx="7236072" cy="461665"/>
          </a:xfrm>
          <a:prstGeom prst="rect">
            <a:avLst/>
          </a:prstGeom>
          <a:solidFill>
            <a:srgbClr val="002060"/>
          </a:solidFill>
          <a:ln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กระบวนการยื่นคำขอ การประเมินและการออกหนังสือรับรองความรู้ความสามารถ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80849"/>
            <a:ext cx="2520280" cy="338554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ผู้ประกอบอาชีพในสาขาที่ประกาศกำหนด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42585" y="1854151"/>
            <a:ext cx="1801729" cy="307777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ศูนย์ประเมินความรู้ความสามารถ</a:t>
            </a:r>
            <a:endParaRPr lang="en-US" sz="14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" name="Group 18"/>
          <p:cNvGrpSpPr/>
          <p:nvPr/>
        </p:nvGrpSpPr>
        <p:grpSpPr>
          <a:xfrm>
            <a:off x="3488650" y="2444426"/>
            <a:ext cx="1909595" cy="575158"/>
            <a:chOff x="4030557" y="3531645"/>
            <a:chExt cx="1909595" cy="690189"/>
          </a:xfrm>
          <a:solidFill>
            <a:srgbClr val="FFCCFF"/>
          </a:solidFill>
        </p:grpSpPr>
        <p:sp>
          <p:nvSpPr>
            <p:cNvPr id="10" name="TextBox 9"/>
            <p:cNvSpPr txBox="1"/>
            <p:nvPr/>
          </p:nvSpPr>
          <p:spPr>
            <a:xfrm>
              <a:off x="4030557" y="3531645"/>
              <a:ext cx="1909595" cy="36933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หน่วยงานของรัฐที่ได้รับการรับรอง</a:t>
              </a:r>
              <a:endPara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030557" y="3852502"/>
              <a:ext cx="1909595" cy="36933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ผู้ประเมิน 3 คน</a:t>
              </a:r>
              <a:endPara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3" name="Group 12"/>
          <p:cNvGrpSpPr/>
          <p:nvPr/>
        </p:nvGrpSpPr>
        <p:grpSpPr>
          <a:xfrm>
            <a:off x="1791026" y="2441087"/>
            <a:ext cx="1621563" cy="578501"/>
            <a:chOff x="1726301" y="3555924"/>
            <a:chExt cx="1621563" cy="694200"/>
          </a:xfrm>
          <a:solidFill>
            <a:srgbClr val="CCFF99"/>
          </a:solidFill>
        </p:grpSpPr>
        <p:sp>
          <p:nvSpPr>
            <p:cNvPr id="14" name="TextBox 13"/>
            <p:cNvSpPr txBox="1"/>
            <p:nvPr/>
          </p:nvSpPr>
          <p:spPr>
            <a:xfrm>
              <a:off x="1726301" y="3555924"/>
              <a:ext cx="1621563" cy="360098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35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องค์กรอาชีพที่ได้รับการรับรอง</a:t>
              </a:r>
              <a:endParaRPr lang="en-US" sz="135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26301" y="3880792"/>
              <a:ext cx="1621563" cy="36933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ผู้ประเมิน 3 คน</a:t>
              </a:r>
              <a:endPara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12" name="Group 15"/>
          <p:cNvGrpSpPr/>
          <p:nvPr/>
        </p:nvGrpSpPr>
        <p:grpSpPr>
          <a:xfrm>
            <a:off x="121656" y="2441087"/>
            <a:ext cx="1621563" cy="578501"/>
            <a:chOff x="1726301" y="3555924"/>
            <a:chExt cx="1621563" cy="69420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7" name="TextBox 16"/>
            <p:cNvSpPr txBox="1"/>
            <p:nvPr/>
          </p:nvSpPr>
          <p:spPr>
            <a:xfrm>
              <a:off x="1726301" y="3555924"/>
              <a:ext cx="1621563" cy="36933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หน่วยงาน </a:t>
              </a:r>
              <a:r>
                <a:rPr lang="th-TH" sz="1400" b="1" dirty="0" err="1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กพร</a:t>
              </a:r>
              <a:r>
                <a:rPr lang="th-TH" sz="1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. ทั่วประเทศ</a:t>
              </a:r>
              <a:endPara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26301" y="3880792"/>
              <a:ext cx="1621563" cy="369332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ผู้ประเมิน 3 คน</a:t>
              </a:r>
              <a:endPara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383630" y="1777380"/>
            <a:ext cx="1865056" cy="338554"/>
          </a:xfrm>
          <a:prstGeom prst="rect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solidFill>
                  <a:srgbClr val="730E00"/>
                </a:solidFill>
                <a:latin typeface="TH SarabunPSK" pitchFamily="34" charset="-34"/>
                <a:cs typeface="TH SarabunPSK" pitchFamily="34" charset="-34"/>
              </a:rPr>
              <a:t>เข้ารับการทดสอบมาตรฐานฯ</a:t>
            </a:r>
            <a:endParaRPr lang="en-US" sz="1600" b="1" dirty="0">
              <a:solidFill>
                <a:srgbClr val="730E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67747" y="4134480"/>
            <a:ext cx="1216213" cy="523220"/>
          </a:xfrm>
          <a:prstGeom prst="rect">
            <a:avLst/>
          </a:prstGeom>
          <a:solidFill>
            <a:srgbClr val="CCFFFF"/>
          </a:solidFill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แจ้งผล</a:t>
            </a:r>
            <a:b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ภายใน 5 วันทำการ</a:t>
            </a:r>
            <a:endParaRPr lang="en-US" sz="14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09521" y="4751194"/>
            <a:ext cx="1368151" cy="338554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solidFill>
                  <a:prstClr val="white"/>
                </a:solidFill>
                <a:latin typeface="Times New Roman"/>
                <a:cs typeface="Angsana New"/>
              </a:rPr>
              <a:t>แจ้งเหตุผลที่ไม่ผ่าน</a:t>
            </a:r>
            <a:endParaRPr lang="en-US" sz="1600" b="1" dirty="0">
              <a:solidFill>
                <a:prstClr val="white"/>
              </a:solidFill>
              <a:latin typeface="Times New Roman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18850" y="4750978"/>
            <a:ext cx="572870" cy="338554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solidFill>
                  <a:prstClr val="white"/>
                </a:solidFill>
                <a:latin typeface="Times New Roman"/>
                <a:cs typeface="Angsana New"/>
              </a:rPr>
              <a:t>ไม่ผ่าน</a:t>
            </a:r>
            <a:endParaRPr lang="en-US" sz="1600" b="1" dirty="0">
              <a:solidFill>
                <a:prstClr val="white"/>
              </a:solidFill>
              <a:latin typeface="Times New Roman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77034" y="4703330"/>
            <a:ext cx="508991" cy="338554"/>
          </a:xfrm>
          <a:prstGeom prst="rect">
            <a:avLst/>
          </a:prstGeom>
          <a:solidFill>
            <a:srgbClr val="0033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solidFill>
                  <a:prstClr val="white"/>
                </a:solidFill>
                <a:latin typeface="Times New Roman"/>
                <a:cs typeface="Angsana New"/>
              </a:rPr>
              <a:t>ผ่าน</a:t>
            </a:r>
            <a:endParaRPr lang="en-US" sz="1600" b="1" dirty="0">
              <a:solidFill>
                <a:prstClr val="white"/>
              </a:solidFill>
              <a:latin typeface="Times New Roman"/>
            </a:endParaRPr>
          </a:p>
        </p:txBody>
      </p:sp>
      <p:grpSp>
        <p:nvGrpSpPr>
          <p:cNvPr id="13" name="Group 48"/>
          <p:cNvGrpSpPr/>
          <p:nvPr/>
        </p:nvGrpSpPr>
        <p:grpSpPr>
          <a:xfrm>
            <a:off x="395536" y="3115783"/>
            <a:ext cx="4608512" cy="931372"/>
            <a:chOff x="611560" y="3751514"/>
            <a:chExt cx="4608512" cy="1117646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4" name="Rounded Rectangle 33"/>
            <p:cNvSpPr/>
            <p:nvPr/>
          </p:nvSpPr>
          <p:spPr>
            <a:xfrm>
              <a:off x="611560" y="3751514"/>
              <a:ext cx="4608512" cy="1117646"/>
            </a:xfrm>
            <a:prstGeom prst="roundRect">
              <a:avLst/>
            </a:prstGeom>
            <a:solidFill>
              <a:srgbClr val="99FF66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666847" y="3862602"/>
              <a:ext cx="1017983" cy="369332"/>
            </a:xfrm>
            <a:prstGeom prst="rect">
              <a:avLst/>
            </a:prstGeom>
            <a:grpFill/>
            <a:ln w="158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สมุดประจำตัว</a:t>
              </a:r>
              <a:endPara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411761" y="3861049"/>
              <a:ext cx="792087" cy="369332"/>
            </a:xfrm>
            <a:prstGeom prst="rect">
              <a:avLst/>
            </a:prstGeom>
            <a:grpFill/>
            <a:ln w="158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ตรวจสอบ</a:t>
              </a:r>
              <a:endPara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023889" y="4435622"/>
              <a:ext cx="1031241" cy="369332"/>
            </a:xfrm>
            <a:prstGeom prst="rect">
              <a:avLst/>
            </a:prstGeom>
            <a:grpFill/>
            <a:ln w="158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ผลงานที่ผ่านมา</a:t>
              </a:r>
              <a:endPara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189153" y="3858397"/>
              <a:ext cx="718551" cy="369332"/>
            </a:xfrm>
            <a:prstGeom prst="rect">
              <a:avLst/>
            </a:prstGeom>
            <a:grpFill/>
            <a:ln w="158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เอกสาร</a:t>
              </a:r>
              <a:endPara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133495" y="4435622"/>
              <a:ext cx="1017983" cy="369332"/>
            </a:xfrm>
            <a:prstGeom prst="rect">
              <a:avLst/>
            </a:prstGeom>
            <a:grpFill/>
            <a:ln w="158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วิธีอื่นที่เหมาะสม</a:t>
              </a:r>
              <a:endPara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602580" y="4431316"/>
              <a:ext cx="1368151" cy="369332"/>
            </a:xfrm>
            <a:prstGeom prst="rect">
              <a:avLst/>
            </a:prstGeom>
            <a:grpFill/>
            <a:ln w="158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ทดสอบเชิงพฤติกรรม</a:t>
              </a:r>
              <a:endPara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74460" y="4431315"/>
              <a:ext cx="873968" cy="369332"/>
            </a:xfrm>
            <a:prstGeom prst="rect">
              <a:avLst/>
            </a:prstGeom>
            <a:grpFill/>
            <a:ln w="158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4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สัมภาษณ์</a:t>
              </a:r>
              <a:endParaRPr lang="en-US" sz="14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323528" y="4237527"/>
            <a:ext cx="1548000" cy="307777"/>
          </a:xfrm>
          <a:prstGeom prst="rect">
            <a:avLst/>
          </a:prstGeom>
          <a:solidFill>
            <a:srgbClr val="CCFFFF"/>
          </a:solidFill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ผลการประเมิน 85</a:t>
            </a:r>
            <a:r>
              <a:rPr lang="en-US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%</a:t>
            </a:r>
            <a: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ขึ้นไป</a:t>
            </a:r>
            <a:endParaRPr lang="en-US" sz="14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24878" y="4225652"/>
            <a:ext cx="1548000" cy="324000"/>
          </a:xfrm>
          <a:prstGeom prst="rect">
            <a:avLst/>
          </a:prstGeom>
          <a:solidFill>
            <a:srgbClr val="CCFFFF"/>
          </a:solidFill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ผลการประเมินต่ำกว่า </a:t>
            </a:r>
            <a:r>
              <a:rPr lang="th-TH" sz="1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85</a:t>
            </a:r>
            <a:r>
              <a:rPr lang="en-US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%</a:t>
            </a:r>
            <a:endParaRPr lang="en-US" sz="14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41150" y="5224472"/>
            <a:ext cx="2394307" cy="36933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ก่อนหนังสือฯ</a:t>
            </a:r>
            <a:r>
              <a:rPr lang="en-US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หมดอายุ </a:t>
            </a:r>
            <a:r>
              <a:rPr lang="th-TH" sz="1800" b="1" u="sng" dirty="0" smtClean="0">
                <a:solidFill>
                  <a:srgbClr val="AD0101"/>
                </a:solidFill>
                <a:latin typeface="TH SarabunPSK" pitchFamily="34" charset="-34"/>
                <a:cs typeface="TH SarabunPSK" pitchFamily="34" charset="-34"/>
              </a:rPr>
              <a:t>ไม่เกิน 90 วัน</a:t>
            </a:r>
            <a:endParaRPr lang="en-US" sz="1800" b="1" u="sng" dirty="0">
              <a:solidFill>
                <a:srgbClr val="AD010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6189" y="5167100"/>
            <a:ext cx="2017539" cy="523220"/>
          </a:xfrm>
          <a:prstGeom prst="rect">
            <a:avLst/>
          </a:prstGeom>
          <a:solidFill>
            <a:srgbClr val="0033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smtClean="0">
                <a:solidFill>
                  <a:prstClr val="white"/>
                </a:solidFill>
                <a:latin typeface="Times New Roman"/>
                <a:cs typeface="Angsana New"/>
              </a:rPr>
              <a:t>หนังสือรับรองความรู้ความสามารถ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smtClean="0">
                <a:solidFill>
                  <a:prstClr val="white"/>
                </a:solidFill>
                <a:latin typeface="Times New Roman"/>
                <a:cs typeface="Angsana New"/>
              </a:rPr>
              <a:t>(หนังสือมีอายุ 3 ปี)</a:t>
            </a:r>
            <a:endParaRPr lang="en-US" sz="1400" b="1" dirty="0">
              <a:solidFill>
                <a:prstClr val="white"/>
              </a:solidFill>
              <a:latin typeface="Times New Roman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80498" y="2521210"/>
            <a:ext cx="976212" cy="523220"/>
          </a:xfrm>
          <a:prstGeom prst="rect">
            <a:avLst/>
          </a:prstGeom>
          <a:solidFill>
            <a:srgbClr val="66FFCC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ศพจ</a:t>
            </a:r>
            <a:r>
              <a:rPr lang="th-TH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 / </a:t>
            </a:r>
            <a:r>
              <a:rPr lang="th-TH" sz="1400" b="1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ศพร</a:t>
            </a:r>
            <a:r>
              <a:rPr lang="th-TH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จำนวน 66 แห่ง</a:t>
            </a:r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35245" y="2473710"/>
            <a:ext cx="1013952" cy="523220"/>
          </a:xfrm>
          <a:prstGeom prst="rect">
            <a:avLst/>
          </a:prstGeom>
          <a:solidFill>
            <a:srgbClr val="CCFF99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สพภ</a:t>
            </a:r>
            <a:r>
              <a:rPr lang="th-TH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จำนวน 12 แห่ง</a:t>
            </a:r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38174" y="1142184"/>
            <a:ext cx="2361962" cy="369332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800" b="1" u="sng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ยัง</a:t>
            </a:r>
            <a:r>
              <a:rPr lang="th-TH" sz="1800" b="1" u="sng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ไม่ผ่าน</a:t>
            </a:r>
            <a:r>
              <a:rPr lang="en-US" sz="16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มาตรฐานฝีมือแรงงานฯ</a:t>
            </a:r>
            <a:endParaRPr lang="en-US" sz="16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52323" y="4513684"/>
            <a:ext cx="1368151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เข้าสู่กระบวนการฝึกอบรมเพิ่มเติม</a:t>
            </a:r>
            <a:endParaRPr lang="en-US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789500" y="2461412"/>
            <a:ext cx="1224136" cy="738664"/>
          </a:xfrm>
          <a:prstGeom prst="rect">
            <a:avLst/>
          </a:prstGeom>
          <a:solidFill>
            <a:srgbClr val="FFCC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ศูนย์ทดสอบ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ที่ได้รับอนุญาต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จำนวน 48+77 แห่ง</a:t>
            </a:r>
            <a:endParaRPr lang="en-US" sz="1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044104" y="3719613"/>
            <a:ext cx="1229071" cy="584775"/>
          </a:xfrm>
          <a:prstGeom prst="rect">
            <a:avLst/>
          </a:prstGeom>
          <a:solidFill>
            <a:srgbClr val="0033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ผ่านมาตรฐานฝีมือแรงงาน</a:t>
            </a:r>
            <a:r>
              <a:rPr lang="th-TH" sz="16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ฯ</a:t>
            </a:r>
            <a:endParaRPr lang="th-TH" sz="16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487670" y="3719606"/>
            <a:ext cx="1260794" cy="584775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ไม่</a:t>
            </a:r>
            <a:r>
              <a:rPr lang="th-TH" sz="16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ผ่านมาตรฐานฝีมือแรงงาน</a:t>
            </a:r>
            <a:r>
              <a:rPr lang="th-TH" sz="16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ฯ</a:t>
            </a:r>
            <a:endParaRPr lang="th-TH" sz="16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6" name="Group 162"/>
          <p:cNvGrpSpPr/>
          <p:nvPr/>
        </p:nvGrpSpPr>
        <p:grpSpPr>
          <a:xfrm>
            <a:off x="2855321" y="696502"/>
            <a:ext cx="792450" cy="468375"/>
            <a:chOff x="2831571" y="900691"/>
            <a:chExt cx="792450" cy="540234"/>
          </a:xfrm>
        </p:grpSpPr>
        <p:cxnSp>
          <p:nvCxnSpPr>
            <p:cNvPr id="51" name="Straight Connector 50"/>
            <p:cNvCxnSpPr/>
            <p:nvPr/>
          </p:nvCxnSpPr>
          <p:spPr>
            <a:xfrm>
              <a:off x="2831571" y="900691"/>
              <a:ext cx="792450" cy="0"/>
            </a:xfrm>
            <a:prstGeom prst="line">
              <a:avLst/>
            </a:prstGeom>
            <a:ln w="28575"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>
              <a:off x="2843446" y="908099"/>
              <a:ext cx="0" cy="532826"/>
            </a:xfrm>
            <a:prstGeom prst="straightConnector1">
              <a:avLst/>
            </a:prstGeom>
            <a:ln w="28575">
              <a:solidFill>
                <a:srgbClr val="0066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61"/>
          <p:cNvGrpSpPr/>
          <p:nvPr/>
        </p:nvGrpSpPr>
        <p:grpSpPr>
          <a:xfrm>
            <a:off x="6156176" y="710037"/>
            <a:ext cx="1188000" cy="432000"/>
            <a:chOff x="6156174" y="852471"/>
            <a:chExt cx="1162982" cy="533881"/>
          </a:xfrm>
        </p:grpSpPr>
        <p:cxnSp>
          <p:nvCxnSpPr>
            <p:cNvPr id="56" name="Straight Connector 55"/>
            <p:cNvCxnSpPr>
              <a:stCxn id="5" idx="3"/>
            </p:cNvCxnSpPr>
            <p:nvPr/>
          </p:nvCxnSpPr>
          <p:spPr>
            <a:xfrm flipV="1">
              <a:off x="6156174" y="867148"/>
              <a:ext cx="116298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 flipH="1">
              <a:off x="7319153" y="852471"/>
              <a:ext cx="3" cy="53388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0" name="Straight Connector 59"/>
          <p:cNvCxnSpPr/>
          <p:nvPr/>
        </p:nvCxnSpPr>
        <p:spPr>
          <a:xfrm>
            <a:off x="1691680" y="1394480"/>
            <a:ext cx="28803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468212" y="1368467"/>
            <a:ext cx="311703" cy="365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2843449" y="1597739"/>
            <a:ext cx="1" cy="234941"/>
          </a:xfrm>
          <a:prstGeom prst="straightConnector1">
            <a:avLst/>
          </a:prstGeom>
          <a:ln>
            <a:solidFill>
              <a:srgbClr val="00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899592" y="2281436"/>
            <a:ext cx="355054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H="1">
            <a:off x="899592" y="2281436"/>
            <a:ext cx="4090" cy="18000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flipH="1">
            <a:off x="4436527" y="2266142"/>
            <a:ext cx="4090" cy="18000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H="1">
            <a:off x="2555776" y="2281436"/>
            <a:ext cx="4090" cy="18000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9" idx="2"/>
          </p:cNvCxnSpPr>
          <p:nvPr/>
        </p:nvCxnSpPr>
        <p:spPr>
          <a:xfrm flipH="1">
            <a:off x="2843449" y="2161928"/>
            <a:ext cx="1" cy="229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flipH="1">
            <a:off x="928348" y="3001516"/>
            <a:ext cx="0" cy="14400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H="1">
            <a:off x="2568038" y="3001516"/>
            <a:ext cx="0" cy="172566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flipH="1">
            <a:off x="4419247" y="3001516"/>
            <a:ext cx="0" cy="172566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flipH="1" flipV="1">
            <a:off x="1694882" y="3335302"/>
            <a:ext cx="504000" cy="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23" idx="3"/>
            <a:endCxn id="21" idx="1"/>
          </p:cNvCxnSpPr>
          <p:nvPr/>
        </p:nvCxnSpPr>
        <p:spPr>
          <a:xfrm>
            <a:off x="2987824" y="3360951"/>
            <a:ext cx="462999" cy="1294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860449" y="3583234"/>
            <a:ext cx="35505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flipH="1">
            <a:off x="863285" y="3581467"/>
            <a:ext cx="8180" cy="111702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flipH="1">
            <a:off x="4397365" y="3574170"/>
            <a:ext cx="8180" cy="111702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flipH="1">
            <a:off x="3303705" y="3592626"/>
            <a:ext cx="8180" cy="111702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 flipH="1">
            <a:off x="2051720" y="3589645"/>
            <a:ext cx="8180" cy="111702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>
            <a:stCxn id="23" idx="2"/>
          </p:cNvCxnSpPr>
          <p:nvPr/>
        </p:nvCxnSpPr>
        <p:spPr>
          <a:xfrm>
            <a:off x="2591781" y="3514839"/>
            <a:ext cx="2" cy="666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/>
          <p:nvPr/>
        </p:nvCxnSpPr>
        <p:spPr>
          <a:xfrm flipH="1">
            <a:off x="1327436" y="4057805"/>
            <a:ext cx="0" cy="21600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/>
          <p:nvPr/>
        </p:nvCxnSpPr>
        <p:spPr>
          <a:xfrm flipH="1">
            <a:off x="4418988" y="4009628"/>
            <a:ext cx="0" cy="21600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/>
          <p:cNvCxnSpPr/>
          <p:nvPr/>
        </p:nvCxnSpPr>
        <p:spPr>
          <a:xfrm flipH="1">
            <a:off x="3472085" y="4387652"/>
            <a:ext cx="360000" cy="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>
            <a:stCxn id="33" idx="3"/>
            <a:endCxn id="26" idx="1"/>
          </p:cNvCxnSpPr>
          <p:nvPr/>
        </p:nvCxnSpPr>
        <p:spPr>
          <a:xfrm>
            <a:off x="1871527" y="4391416"/>
            <a:ext cx="432000" cy="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>
            <a:off x="4405545" y="4558728"/>
            <a:ext cx="0" cy="18000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/>
          <p:cNvCxnSpPr>
            <a:stCxn id="29" idx="1"/>
            <a:endCxn id="27" idx="3"/>
          </p:cNvCxnSpPr>
          <p:nvPr/>
        </p:nvCxnSpPr>
        <p:spPr>
          <a:xfrm flipH="1">
            <a:off x="3877672" y="4920255"/>
            <a:ext cx="252000" cy="216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/>
          <p:cNvCxnSpPr/>
          <p:nvPr/>
        </p:nvCxnSpPr>
        <p:spPr>
          <a:xfrm flipH="1">
            <a:off x="1332404" y="4537434"/>
            <a:ext cx="0" cy="180000"/>
          </a:xfrm>
          <a:prstGeom prst="straightConnector1">
            <a:avLst/>
          </a:prstGeom>
          <a:ln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/>
          <p:cNvCxnSpPr/>
          <p:nvPr/>
        </p:nvCxnSpPr>
        <p:spPr>
          <a:xfrm>
            <a:off x="1331527" y="5017740"/>
            <a:ext cx="0" cy="180000"/>
          </a:xfrm>
          <a:prstGeom prst="straightConnector1">
            <a:avLst/>
          </a:prstGeom>
          <a:ln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/>
          <p:nvPr/>
        </p:nvCxnSpPr>
        <p:spPr>
          <a:xfrm>
            <a:off x="2028052" y="5449788"/>
            <a:ext cx="527727" cy="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43" idx="2"/>
            <a:endCxn id="22" idx="0"/>
          </p:cNvCxnSpPr>
          <p:nvPr/>
        </p:nvCxnSpPr>
        <p:spPr>
          <a:xfrm flipH="1">
            <a:off x="7316158" y="1511516"/>
            <a:ext cx="0" cy="265864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>
            <a:off x="6255804" y="2311892"/>
            <a:ext cx="219077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 flipH="1">
            <a:off x="6255807" y="2305105"/>
            <a:ext cx="4091" cy="172566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/>
          <p:nvPr/>
        </p:nvCxnSpPr>
        <p:spPr>
          <a:xfrm flipH="1">
            <a:off x="8449452" y="2304772"/>
            <a:ext cx="4091" cy="172566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/>
          <p:cNvCxnSpPr/>
          <p:nvPr/>
        </p:nvCxnSpPr>
        <p:spPr>
          <a:xfrm flipH="1">
            <a:off x="7290427" y="2343349"/>
            <a:ext cx="0" cy="18000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/>
          <p:nvPr/>
        </p:nvCxnSpPr>
        <p:spPr>
          <a:xfrm>
            <a:off x="6255807" y="3289548"/>
            <a:ext cx="209114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>
            <a:off x="6255807" y="2995691"/>
            <a:ext cx="4091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>
            <a:off x="8346949" y="3145548"/>
            <a:ext cx="0" cy="144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/>
          <p:nvPr/>
        </p:nvCxnSpPr>
        <p:spPr>
          <a:xfrm>
            <a:off x="7281400" y="3044128"/>
            <a:ext cx="0" cy="25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/>
          <p:cNvCxnSpPr/>
          <p:nvPr/>
        </p:nvCxnSpPr>
        <p:spPr>
          <a:xfrm>
            <a:off x="6688649" y="3289596"/>
            <a:ext cx="1" cy="43200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/>
          <p:cNvCxnSpPr/>
          <p:nvPr/>
        </p:nvCxnSpPr>
        <p:spPr>
          <a:xfrm>
            <a:off x="8028384" y="3289596"/>
            <a:ext cx="0" cy="43200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/>
          <p:cNvCxnSpPr/>
          <p:nvPr/>
        </p:nvCxnSpPr>
        <p:spPr>
          <a:xfrm>
            <a:off x="7956375" y="4297660"/>
            <a:ext cx="1" cy="21754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60"/>
          <p:cNvGrpSpPr/>
          <p:nvPr/>
        </p:nvGrpSpPr>
        <p:grpSpPr>
          <a:xfrm>
            <a:off x="8258797" y="1921724"/>
            <a:ext cx="804631" cy="2952000"/>
            <a:chOff x="8265506" y="2119214"/>
            <a:chExt cx="782332" cy="3408760"/>
          </a:xfrm>
        </p:grpSpPr>
        <p:cxnSp>
          <p:nvCxnSpPr>
            <p:cNvPr id="155" name="Straight Connector 154"/>
            <p:cNvCxnSpPr/>
            <p:nvPr/>
          </p:nvCxnSpPr>
          <p:spPr>
            <a:xfrm>
              <a:off x="9042388" y="2119214"/>
              <a:ext cx="5450" cy="340876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/>
            <p:nvPr/>
          </p:nvCxnSpPr>
          <p:spPr>
            <a:xfrm>
              <a:off x="8831484" y="5527974"/>
              <a:ext cx="216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Arrow Connector 159"/>
            <p:cNvCxnSpPr/>
            <p:nvPr/>
          </p:nvCxnSpPr>
          <p:spPr>
            <a:xfrm flipH="1" flipV="1">
              <a:off x="8265506" y="2138372"/>
              <a:ext cx="770051" cy="87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7" name="5-Point Star 166"/>
          <p:cNvSpPr/>
          <p:nvPr/>
        </p:nvSpPr>
        <p:spPr>
          <a:xfrm>
            <a:off x="2287269" y="951895"/>
            <a:ext cx="253878" cy="153663"/>
          </a:xfrm>
          <a:prstGeom prst="star5">
            <a:avLst/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grpSp>
        <p:nvGrpSpPr>
          <p:cNvPr id="36" name="Group 184"/>
          <p:cNvGrpSpPr/>
          <p:nvPr/>
        </p:nvGrpSpPr>
        <p:grpSpPr>
          <a:xfrm>
            <a:off x="4928648" y="1342452"/>
            <a:ext cx="579456" cy="2125000"/>
            <a:chOff x="4928648" y="1749882"/>
            <a:chExt cx="579456" cy="2550000"/>
          </a:xfrm>
        </p:grpSpPr>
        <p:cxnSp>
          <p:nvCxnSpPr>
            <p:cNvPr id="169" name="Straight Connector 168"/>
            <p:cNvCxnSpPr/>
            <p:nvPr/>
          </p:nvCxnSpPr>
          <p:spPr>
            <a:xfrm>
              <a:off x="4928648" y="1761627"/>
              <a:ext cx="576064" cy="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>
              <a:off x="5508104" y="1749882"/>
              <a:ext cx="0" cy="254893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Arrow Connector 178"/>
            <p:cNvCxnSpPr>
              <a:endCxn id="34" idx="3"/>
            </p:cNvCxnSpPr>
            <p:nvPr/>
          </p:nvCxnSpPr>
          <p:spPr>
            <a:xfrm flipH="1" flipV="1">
              <a:off x="5004048" y="4297761"/>
              <a:ext cx="504056" cy="21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196"/>
          <p:cNvGrpSpPr/>
          <p:nvPr/>
        </p:nvGrpSpPr>
        <p:grpSpPr>
          <a:xfrm>
            <a:off x="59680" y="1369587"/>
            <a:ext cx="773767" cy="2237849"/>
            <a:chOff x="59677" y="1643504"/>
            <a:chExt cx="773767" cy="2685419"/>
          </a:xfrm>
        </p:grpSpPr>
        <p:cxnSp>
          <p:nvCxnSpPr>
            <p:cNvPr id="187" name="Straight Connector 186"/>
            <p:cNvCxnSpPr/>
            <p:nvPr/>
          </p:nvCxnSpPr>
          <p:spPr>
            <a:xfrm>
              <a:off x="59677" y="1657754"/>
              <a:ext cx="773767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>
              <a:off x="73320" y="1643504"/>
              <a:ext cx="0" cy="2685419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Arrow Connector 194"/>
            <p:cNvCxnSpPr/>
            <p:nvPr/>
          </p:nvCxnSpPr>
          <p:spPr>
            <a:xfrm>
              <a:off x="73320" y="4314673"/>
              <a:ext cx="322216" cy="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9" name="Straight Connector 198"/>
          <p:cNvCxnSpPr/>
          <p:nvPr/>
        </p:nvCxnSpPr>
        <p:spPr>
          <a:xfrm>
            <a:off x="5652123" y="3942353"/>
            <a:ext cx="391981" cy="0"/>
          </a:xfrm>
          <a:prstGeom prst="line">
            <a:avLst/>
          </a:prstGeom>
          <a:ln w="28575">
            <a:solidFill>
              <a:srgbClr val="006600"/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กลุ่ม 128"/>
          <p:cNvGrpSpPr/>
          <p:nvPr/>
        </p:nvGrpSpPr>
        <p:grpSpPr>
          <a:xfrm>
            <a:off x="2988870" y="989079"/>
            <a:ext cx="2675125" cy="4464000"/>
            <a:chOff x="2988870" y="989079"/>
            <a:chExt cx="2675125" cy="4464000"/>
          </a:xfrm>
        </p:grpSpPr>
        <p:cxnSp>
          <p:nvCxnSpPr>
            <p:cNvPr id="128" name="Straight Arrow Connector 127"/>
            <p:cNvCxnSpPr/>
            <p:nvPr/>
          </p:nvCxnSpPr>
          <p:spPr>
            <a:xfrm flipV="1">
              <a:off x="4947332" y="5449788"/>
              <a:ext cx="716663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/>
            <p:cNvCxnSpPr/>
            <p:nvPr/>
          </p:nvCxnSpPr>
          <p:spPr>
            <a:xfrm>
              <a:off x="5652120" y="989079"/>
              <a:ext cx="0" cy="44640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/>
            <p:cNvCxnSpPr/>
            <p:nvPr/>
          </p:nvCxnSpPr>
          <p:spPr>
            <a:xfrm>
              <a:off x="2988870" y="997293"/>
              <a:ext cx="2664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Arrow Connector 204"/>
            <p:cNvCxnSpPr/>
            <p:nvPr/>
          </p:nvCxnSpPr>
          <p:spPr>
            <a:xfrm>
              <a:off x="2999802" y="994330"/>
              <a:ext cx="0" cy="153663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6" name="5-Point Star 125"/>
          <p:cNvSpPr/>
          <p:nvPr/>
        </p:nvSpPr>
        <p:spPr>
          <a:xfrm>
            <a:off x="6044101" y="3560489"/>
            <a:ext cx="253878" cy="153663"/>
          </a:xfrm>
          <a:prstGeom prst="star5">
            <a:avLst/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826482" y="5113498"/>
            <a:ext cx="20321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สุภพ  </a:t>
            </a:r>
            <a:r>
              <a:rPr lang="th-TH" sz="1600" b="1" dirty="0" err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ปิง</a:t>
            </a: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รองอธิบดีกรมพัฒนาฝีมือแรงงาน</a:t>
            </a:r>
          </a:p>
        </p:txBody>
      </p:sp>
      <p:cxnSp>
        <p:nvCxnSpPr>
          <p:cNvPr id="111" name="Straight Arrow Connector 110"/>
          <p:cNvCxnSpPr/>
          <p:nvPr/>
        </p:nvCxnSpPr>
        <p:spPr>
          <a:xfrm>
            <a:off x="7289567" y="2104064"/>
            <a:ext cx="0" cy="189247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04248" y="5124920"/>
            <a:ext cx="2133600" cy="396876"/>
          </a:xfrm>
        </p:spPr>
        <p:txBody>
          <a:bodyPr/>
          <a:lstStyle/>
          <a:p>
            <a:pPr>
              <a:defRPr/>
            </a:pPr>
            <a:fld id="{1179B9F3-F1EE-4A1B-888E-6767006D9686}" type="slidenum">
              <a:rPr lang="en-US" sz="2000" b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pPr>
                <a:defRPr/>
              </a:pPr>
              <a:t>35</a:t>
            </a:fld>
            <a:endParaRPr lang="th-TH" sz="2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9912" y="1084972"/>
            <a:ext cx="1512168" cy="584775"/>
          </a:xfrm>
          <a:prstGeom prst="rect">
            <a:avLst/>
          </a:prstGeom>
          <a:solidFill>
            <a:srgbClr val="FFC00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คุณลักษณะส่วนบุคคล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(น้ำหนัก 25</a:t>
            </a:r>
            <a:r>
              <a:rPr lang="en-US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%</a:t>
            </a: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1141941"/>
            <a:ext cx="1560505" cy="523220"/>
          </a:xfrm>
          <a:prstGeom prst="rect">
            <a:avLst/>
          </a:prstGeom>
          <a:solidFill>
            <a:srgbClr val="00660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ผ่าน</a:t>
            </a:r>
            <a:r>
              <a:rPr lang="th-TH" sz="1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มาตรฐานฝีมือแรงงานฯ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(น้ำหนัก 50</a:t>
            </a:r>
            <a:r>
              <a:rPr lang="en-US" sz="1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%</a:t>
            </a:r>
            <a:r>
              <a:rPr lang="th-TH" sz="14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US" sz="1400" b="1" dirty="0">
              <a:solidFill>
                <a:prstClr val="white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092925"/>
            <a:ext cx="1152128" cy="584775"/>
          </a:xfrm>
          <a:prstGeom prst="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ประสบการณ์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(น้ำหนัก 25</a:t>
            </a:r>
            <a:r>
              <a:rPr lang="en-US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%</a:t>
            </a:r>
            <a:r>
              <a:rPr lang="th-TH" sz="1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US" sz="1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15" name="Straight Arrow Connector 74"/>
          <p:cNvCxnSpPr/>
          <p:nvPr/>
        </p:nvCxnSpPr>
        <p:spPr>
          <a:xfrm flipH="1">
            <a:off x="2843808" y="2125545"/>
            <a:ext cx="4090" cy="180000"/>
          </a:xfrm>
          <a:prstGeom prst="straightConnector1">
            <a:avLst/>
          </a:prstGeom>
          <a:ln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397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83382" y="2474468"/>
            <a:ext cx="7848000" cy="2952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noAutofit/>
          </a:bodyPr>
          <a:lstStyle/>
          <a:p>
            <a:pPr marL="320796" indent="-320796" algn="thaiDist"/>
            <a:r>
              <a:rPr lang="th-TH" sz="4000" b="1" kern="0" spc="89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คุณสมบัติ</a:t>
            </a:r>
          </a:p>
          <a:p>
            <a:pPr marL="320796" indent="-320796" algn="thaiDist">
              <a:buFont typeface="+mj-lt"/>
              <a:buAutoNum type="arabicPeriod"/>
            </a:pPr>
            <a:r>
              <a:rPr lang="th-TH" sz="32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จบการศึกษาไม่ต่ำกว่าปริญญาตรี ในสาขาที่เกี่ยวข้อง หรือผ่านมาตรฐานฯ ในสาขาอาชีพที่เกี่ยวข้อง</a:t>
            </a:r>
          </a:p>
          <a:p>
            <a:pPr marL="320796" indent="-320796" algn="thaiDist">
              <a:buFont typeface="+mj-lt"/>
              <a:buAutoNum type="arabicPeriod"/>
            </a:pPr>
            <a:r>
              <a:rPr lang="th-TH" sz="32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มีประสบการณ์การทำงานไม่น้อยกว่าห้าปี</a:t>
            </a:r>
          </a:p>
          <a:p>
            <a:pPr marL="320796" indent="-320796" algn="thaiDist">
              <a:buFont typeface="+mj-lt"/>
              <a:buAutoNum type="arabicPeriod"/>
            </a:pPr>
            <a:r>
              <a:rPr lang="th-TH" sz="3200" b="1" kern="0" spc="89" dirty="0" smtClean="0">
                <a:solidFill>
                  <a:srgbClr val="99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ผ่านหลักสูตรฝึกอบรมการเป็นผู้ประเมิน ของกรมพัฒนาฝีมือแรงงาน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96015" y="13563"/>
            <a:ext cx="7848000" cy="2376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rgbClr val="00206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noAutofit/>
          </a:bodyPr>
          <a:lstStyle/>
          <a:p>
            <a:pPr algn="thaiDist"/>
            <a:r>
              <a:rPr lang="en-US" sz="5000" b="1" spc="177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3) </a:t>
            </a:r>
            <a:r>
              <a:rPr lang="th-TH" sz="5000" b="1" spc="177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ผู้ประเมิน</a:t>
            </a:r>
          </a:p>
          <a:p>
            <a:pPr algn="thaiDist"/>
            <a:r>
              <a:rPr lang="th-TH" sz="3600" b="1" kern="0" spc="89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ความหมาย</a:t>
            </a:r>
            <a:r>
              <a:rPr lang="th-TH" sz="36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บุคคลซึ่งได้รับการขึ้นทะเบียน ให้ทำหน้าที่ประเมิน (กรรมการ) ผู้ขอหนังสือรับรองความรู้ความสามารถ</a:t>
            </a:r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 bwMode="auto">
          <a:xfrm>
            <a:off x="5940152" y="5089748"/>
            <a:ext cx="2844800" cy="365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36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798382"/>
            <a:ext cx="1512168" cy="1291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4734772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296000" y="3571880"/>
            <a:ext cx="7848000" cy="1620000"/>
          </a:xfrm>
          <a:prstGeom prst="rect">
            <a:avLst/>
          </a:prstGeom>
          <a:solidFill>
            <a:srgbClr val="CC66FF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thaiDist"/>
            <a:r>
              <a:rPr lang="th-TH" sz="3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การยื่นคำขอในกรุงเทพมหานคร ให้ยื่น ณ กรมพัฒนาฝีมือแรงงานในจังหวัดอื่นให้ยื่น ณ หน่วยงานของกรมพัฒนาฝีมือแรงงานที่ตั้งอยู่ในจังหวัดนั้น</a:t>
            </a:r>
            <a:endParaRPr lang="th-TH" sz="34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6000" y="2857500"/>
            <a:ext cx="7848000" cy="504056"/>
          </a:xfrm>
          <a:prstGeom prst="rect">
            <a:avLst/>
          </a:prstGeom>
          <a:solidFill>
            <a:srgbClr val="92D050"/>
          </a:solidFill>
          <a:ln w="1905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noAutofit/>
          </a:bodyPr>
          <a:lstStyle/>
          <a:p>
            <a:pPr algn="ctr"/>
            <a:r>
              <a:rPr lang="th-TH" sz="3200" b="1" kern="0" spc="355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  หนังสือรับรองการเป็นผู้ประเมิน  มีอายุ 5 ปี</a:t>
            </a:r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 bwMode="auto">
          <a:xfrm>
            <a:off x="5940152" y="5017740"/>
            <a:ext cx="2844800" cy="481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37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000" y="11875"/>
            <a:ext cx="7848000" cy="1368000"/>
          </a:xfrm>
          <a:prstGeom prst="rect">
            <a:avLst/>
          </a:prstGeom>
          <a:solidFill>
            <a:srgbClr val="00B0F0"/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>
            <a:noAutofit/>
          </a:bodyPr>
          <a:lstStyle/>
          <a:p>
            <a:pPr algn="thaiDist">
              <a:spcBef>
                <a:spcPts val="1800"/>
              </a:spcBef>
            </a:pPr>
            <a:r>
              <a:rPr lang="th-TH" sz="4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กรณี</a:t>
            </a:r>
            <a:r>
              <a:rPr lang="th-TH" sz="4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ที่นายทะเบียนเห็นว่าคุณสมบัติไม่ถูกต้องครบถ้วน จะแจ้งเป็นหนังสือพร้อมระบุเหตุผลให้ผู้ยื่นคำขอทราบ</a:t>
            </a:r>
            <a:endParaRPr lang="th-TH" sz="4000" b="1" kern="0" spc="89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1295257" y="1466356"/>
            <a:ext cx="7848000" cy="1200329"/>
          </a:xfrm>
          <a:prstGeom prst="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thaiDist"/>
            <a:r>
              <a:rPr lang="th-TH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กรณี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ชำรุดหรือสูญหาย ให้ยื่นคำขอต่อนายทะเบียนเพื่อออกใบแทน หรือขอรับบัตรประจำตัวผู้ประเมิน แล้วแต่กรณี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4734772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283382" y="12632"/>
            <a:ext cx="7848000" cy="5400000"/>
          </a:xfrm>
          <a:custGeom>
            <a:avLst/>
            <a:gdLst>
              <a:gd name="connsiteX0" fmla="*/ 0 w 6840760"/>
              <a:gd name="connsiteY0" fmla="*/ 0 h 2736304"/>
              <a:gd name="connsiteX1" fmla="*/ 6840760 w 6840760"/>
              <a:gd name="connsiteY1" fmla="*/ 0 h 2736304"/>
              <a:gd name="connsiteX2" fmla="*/ 6840760 w 6840760"/>
              <a:gd name="connsiteY2" fmla="*/ 2736304 h 2736304"/>
              <a:gd name="connsiteX3" fmla="*/ 0 w 6840760"/>
              <a:gd name="connsiteY3" fmla="*/ 2736304 h 2736304"/>
              <a:gd name="connsiteX4" fmla="*/ 0 w 6840760"/>
              <a:gd name="connsiteY4" fmla="*/ 0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40760" h="2736304">
                <a:moveTo>
                  <a:pt x="0" y="0"/>
                </a:moveTo>
                <a:lnTo>
                  <a:pt x="6840760" y="0"/>
                </a:lnTo>
                <a:lnTo>
                  <a:pt x="6840760" y="2736304"/>
                </a:lnTo>
                <a:lnTo>
                  <a:pt x="0" y="27363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noAutofit/>
          </a:bodyPr>
          <a:lstStyle/>
          <a:p>
            <a:pPr marL="320796" indent="-320796" algn="thaiDist"/>
            <a:r>
              <a:rPr lang="th-TH" sz="5000" b="1" kern="0" spc="89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เอกสารประกอบการยื่นขอ</a:t>
            </a:r>
          </a:p>
          <a:p>
            <a:pPr marL="320796" indent="-320796" algn="thaiDist">
              <a:buFont typeface="+mj-lt"/>
              <a:buAutoNum type="arabicPeriod"/>
            </a:pPr>
            <a:r>
              <a:rPr lang="th-TH" sz="38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แบบ คร.18 คำขอรับรองการขึ้นทะเบียนเป็นผู้ประเมิน</a:t>
            </a:r>
          </a:p>
          <a:p>
            <a:pPr marL="320796" indent="-320796" algn="thaiDist">
              <a:buFont typeface="+mj-lt"/>
              <a:buAutoNum type="arabicPeriod"/>
            </a:pPr>
            <a:r>
              <a:rPr lang="th-TH" sz="38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รูปถ่าย ขนาด 1 </a:t>
            </a:r>
            <a:r>
              <a:rPr lang="en-US" sz="38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x </a:t>
            </a:r>
            <a:r>
              <a:rPr lang="th-TH" sz="38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1.5 นิ้ว (พื้นหลังสีขาว)</a:t>
            </a:r>
          </a:p>
          <a:p>
            <a:pPr marL="320796" indent="-320796" algn="thaiDist">
              <a:buFont typeface="+mj-lt"/>
              <a:buAutoNum type="arabicPeriod"/>
            </a:pPr>
            <a:r>
              <a:rPr lang="th-TH" sz="38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สำเนาบัตรประจำตัวประชาชน</a:t>
            </a:r>
          </a:p>
          <a:p>
            <a:pPr marL="320796" indent="-320796" algn="thaiDist">
              <a:buFont typeface="+mj-lt"/>
              <a:buAutoNum type="arabicPeriod"/>
            </a:pPr>
            <a:r>
              <a:rPr lang="th-TH" sz="3800" b="1" kern="0" spc="89" dirty="0" smtClean="0">
                <a:solidFill>
                  <a:srgbClr val="CC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สำเนาปริญญาบัตร พร้อมสำเนา </a:t>
            </a:r>
            <a:r>
              <a:rPr lang="en-US" sz="3800" b="1" kern="0" spc="89" dirty="0" smtClean="0">
                <a:solidFill>
                  <a:srgbClr val="CC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Transcript </a:t>
            </a:r>
            <a:r>
              <a:rPr lang="th-TH" sz="3800" b="1" kern="0" spc="89" dirty="0" smtClean="0">
                <a:solidFill>
                  <a:srgbClr val="CC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หรือ สำเนาใบรับรองมาตรฐานฯ</a:t>
            </a:r>
          </a:p>
          <a:p>
            <a:pPr marL="320796" indent="-320796" algn="thaiDist">
              <a:buFont typeface="+mj-lt"/>
              <a:buAutoNum type="arabicPeriod"/>
            </a:pPr>
            <a:r>
              <a:rPr lang="th-TH" sz="38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เอกสารแสดงประสบการณ์ทำงาน</a:t>
            </a:r>
          </a:p>
          <a:p>
            <a:pPr marL="320796" indent="-320796" algn="thaiDist">
              <a:buFont typeface="+mj-lt"/>
              <a:buAutoNum type="arabicPeriod"/>
            </a:pPr>
            <a:r>
              <a:rPr lang="th-TH" sz="3800" b="1" kern="0" spc="89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เอกสารแสดงการผ่านการฝึกอบรมการเป็นผู้ประเมิน</a:t>
            </a:r>
          </a:p>
        </p:txBody>
      </p:sp>
      <p:sp>
        <p:nvSpPr>
          <p:cNvPr id="8" name="Slide Number Placeholder 4"/>
          <p:cNvSpPr txBox="1">
            <a:spLocks/>
          </p:cNvSpPr>
          <p:nvPr/>
        </p:nvSpPr>
        <p:spPr bwMode="auto">
          <a:xfrm>
            <a:off x="5940152" y="5228019"/>
            <a:ext cx="2844800" cy="437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38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422098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372200" y="4466184"/>
            <a:ext cx="2307042" cy="861774"/>
          </a:xfrm>
          <a:prstGeom prst="rect">
            <a:avLst/>
          </a:prstGeom>
          <a:solidFill>
            <a:srgbClr val="FF990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บัตรประจำตัวผู้ประเมิน </a:t>
            </a:r>
          </a:p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ฉบับละ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100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บาท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88314" y="4648147"/>
            <a:ext cx="3991798" cy="792000"/>
          </a:xfrm>
          <a:prstGeom prst="rect">
            <a:avLst/>
          </a:prstGeom>
          <a:solidFill>
            <a:srgbClr val="FF990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หนังสือรับรองการขึ้นทะเบียนเป็นผู้ประเมิน </a:t>
            </a:r>
          </a:p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ฉบับละ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1,000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บาท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Slide Number Placeholder 4"/>
          <p:cNvSpPr txBox="1">
            <a:spLocks/>
          </p:cNvSpPr>
          <p:nvPr/>
        </p:nvSpPr>
        <p:spPr bwMode="auto">
          <a:xfrm>
            <a:off x="5868144" y="5161756"/>
            <a:ext cx="2844800" cy="481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39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1986" name="Picture 2"/>
          <p:cNvPicPr preferRelativeResize="0">
            <a:picLocks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193204"/>
            <a:ext cx="4572888" cy="439248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0" name="กลุ่ม 19"/>
          <p:cNvGrpSpPr/>
          <p:nvPr/>
        </p:nvGrpSpPr>
        <p:grpSpPr>
          <a:xfrm>
            <a:off x="6012496" y="337220"/>
            <a:ext cx="3024000" cy="1944000"/>
            <a:chOff x="5940152" y="193204"/>
            <a:chExt cx="3024000" cy="1944000"/>
          </a:xfrm>
        </p:grpSpPr>
        <p:pic>
          <p:nvPicPr>
            <p:cNvPr id="41987" name="Picture 3"/>
            <p:cNvPicPr preferRelativeResize="0"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152" y="193204"/>
              <a:ext cx="3024000" cy="1944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7884368" y="985292"/>
              <a:ext cx="920445" cy="400110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th-TH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(ด้านหน้า)</a:t>
              </a:r>
              <a:endPara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19" name="กลุ่ม 18"/>
          <p:cNvGrpSpPr/>
          <p:nvPr/>
        </p:nvGrpSpPr>
        <p:grpSpPr>
          <a:xfrm>
            <a:off x="6012496" y="2425236"/>
            <a:ext cx="3024000" cy="1944000"/>
            <a:chOff x="5940152" y="2425452"/>
            <a:chExt cx="3024000" cy="1944000"/>
          </a:xfrm>
        </p:grpSpPr>
        <p:pic>
          <p:nvPicPr>
            <p:cNvPr id="41988" name="Picture 4"/>
            <p:cNvPicPr preferRelativeResize="0"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152" y="2425452"/>
              <a:ext cx="3024000" cy="1944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7740352" y="3001516"/>
              <a:ext cx="907621" cy="400110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th-TH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(ด้านหลัง)</a:t>
              </a:r>
              <a:endPara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18" name="รูปภาพ 17" descr="dfggff.jpg"/>
            <p:cNvPicPr preferRelativeResize="0"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72200" y="3001516"/>
              <a:ext cx="1080000" cy="108000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5422098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ชื่อเรื่อง 1"/>
          <p:cNvSpPr>
            <a:spLocks noGrp="1"/>
          </p:cNvSpPr>
          <p:nvPr>
            <p:ph type="title"/>
          </p:nvPr>
        </p:nvSpPr>
        <p:spPr>
          <a:xfrm>
            <a:off x="1259632" y="0"/>
            <a:ext cx="7884368" cy="1201316"/>
          </a:xfr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h-TH" altLang="th-TH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สาระสำคัญ</a:t>
            </a:r>
          </a:p>
        </p:txBody>
      </p:sp>
      <p:sp>
        <p:nvSpPr>
          <p:cNvPr id="9219" name="ตัวแทนเนื้อหา 2"/>
          <p:cNvSpPr>
            <a:spLocks noGrp="1"/>
          </p:cNvSpPr>
          <p:nvPr>
            <p:ph idx="1"/>
          </p:nvPr>
        </p:nvSpPr>
        <p:spPr>
          <a:xfrm>
            <a:off x="1259632" y="1214426"/>
            <a:ext cx="7884368" cy="3948439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44450" indent="0">
              <a:spcBef>
                <a:spcPts val="0"/>
              </a:spcBef>
              <a:buFontTx/>
              <a:buNone/>
            </a:pPr>
            <a:r>
              <a:rPr lang="th-TH" altLang="th-TH" sz="63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เพิ่มเติมสิทธิประโยชน์ กรณีไม่ต้องส่งเงินสมทบ</a:t>
            </a:r>
          </a:p>
          <a:p>
            <a:pPr marL="44450" indent="0" algn="thaiDist">
              <a:lnSpc>
                <a:spcPct val="120000"/>
              </a:lnSpc>
              <a:spcBef>
                <a:spcPts val="0"/>
              </a:spcBef>
            </a:pPr>
            <a:r>
              <a:rPr lang="th-TH" altLang="th-TH" sz="4600" b="1" dirty="0" smtClean="0">
                <a:solidFill>
                  <a:srgbClr val="6600CC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th-TH" sz="4600" b="1" dirty="0" smtClean="0">
                <a:solidFill>
                  <a:srgbClr val="00B050"/>
                </a:solidFill>
                <a:latin typeface="TH SarabunPSK" pitchFamily="34" charset="-34"/>
                <a:cs typeface="TH SarabunPSK" pitchFamily="34" charset="-34"/>
              </a:rPr>
              <a:t>จัดฝึกอบรมลูกจ้างตามสัดส่วน (เดิม)</a:t>
            </a:r>
          </a:p>
          <a:p>
            <a:pPr marL="44450" indent="0" algn="thaiDist">
              <a:lnSpc>
                <a:spcPct val="120000"/>
              </a:lnSpc>
              <a:spcBef>
                <a:spcPts val="0"/>
              </a:spcBef>
            </a:pPr>
            <a:r>
              <a:rPr lang="th-TH" altLang="th-TH" sz="4600" b="1" dirty="0" smtClean="0">
                <a:solidFill>
                  <a:srgbClr val="6600CC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th-TH" sz="4600" b="1" dirty="0" smtClean="0">
                <a:solidFill>
                  <a:srgbClr val="660033"/>
                </a:solidFill>
                <a:latin typeface="TH SarabunPSK" pitchFamily="34" charset="-34"/>
                <a:cs typeface="TH SarabunPSK" pitchFamily="34" charset="-34"/>
              </a:rPr>
              <a:t>ส่งลูกจ้างเข้ารับการทดสอบมาตรฐานฝีมือแรงงานแห่งชาติ และผ่านการทดสอบ</a:t>
            </a:r>
          </a:p>
          <a:p>
            <a:pPr marL="44450" indent="0" algn="thaiDist">
              <a:lnSpc>
                <a:spcPct val="120000"/>
              </a:lnSpc>
              <a:spcBef>
                <a:spcPts val="0"/>
              </a:spcBef>
            </a:pPr>
            <a:r>
              <a:rPr lang="th-TH" altLang="th-TH" sz="4600" b="1" dirty="0" smtClean="0">
                <a:solidFill>
                  <a:srgbClr val="6600CC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th-TH" sz="4600" b="1" dirty="0" smtClean="0">
                <a:latin typeface="TH SarabunPSK" pitchFamily="34" charset="-34"/>
                <a:cs typeface="TH SarabunPSK" pitchFamily="34" charset="-34"/>
              </a:rPr>
              <a:t>ลูกจ้างผ่านการรับรองความรู้ความสามารถ</a:t>
            </a:r>
          </a:p>
          <a:p>
            <a:pPr marL="44450" indent="0" algn="thaiDist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th-TH" altLang="th-TH" sz="4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(รวมกันไม่น้อยกว่าร้อยละ 50 ของลูกจ้างทั้งหมด)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6588224" y="5204354"/>
            <a:ext cx="2133600" cy="396876"/>
          </a:xfrm>
        </p:spPr>
        <p:txBody>
          <a:bodyPr/>
          <a:lstStyle/>
          <a:p>
            <a:pPr>
              <a:defRPr/>
            </a:pPr>
            <a:fld id="{8A09E068-5F95-4E94-A17E-A71AEBE393B2}" type="slidenum">
              <a:rPr lang="en-US" smtClean="0"/>
              <a:pPr>
                <a:defRPr/>
              </a:pPr>
              <a:t>4</a:t>
            </a:fld>
            <a:endParaRPr lang="th-TH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3364" y="-22820"/>
            <a:ext cx="7415100" cy="954107"/>
          </a:xfrm>
          <a:prstGeom prst="rect">
            <a:avLst/>
          </a:prstGeom>
          <a:solidFill>
            <a:srgbClr val="FFCC99"/>
          </a:solidFill>
          <a:ln w="19050"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กระบวนการ การยื่นขอเป็นผู้ประเมิน</a:t>
            </a:r>
          </a:p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ตาม พ.ร.บ.ส่งเสริมการพัฒนาฝีมือแรงงาน (ฉบับที่ 2) พ.ศ. 2557</a:t>
            </a:r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2392" y="2149614"/>
            <a:ext cx="1378657" cy="707886"/>
          </a:xfrm>
          <a:prstGeom prst="rect">
            <a:avLst/>
          </a:prstGeom>
          <a:solidFill>
            <a:srgbClr val="FFCC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แจ้งเป็นหนังสือพร้อมเหตุผล</a:t>
            </a:r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7704" y="2233302"/>
            <a:ext cx="2518556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คุณสมบัติ </a:t>
            </a:r>
            <a:r>
              <a:rPr lang="en-US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ไม่</a:t>
            </a:r>
            <a:r>
              <a:rPr lang="en-US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”</a:t>
            </a:r>
            <a:r>
              <a:rPr lang="th-TH" sz="1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ถูกต้องครบถ้วน</a:t>
            </a:r>
            <a:endParaRPr lang="en-US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37496" y="2233302"/>
            <a:ext cx="2088232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คุณสมบัติถูกต้องครบถ้วน</a:t>
            </a:r>
            <a:endParaRPr lang="en-US" sz="1800" b="1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0" name="Straight Arrow Connector 19"/>
          <p:cNvCxnSpPr>
            <a:stCxn id="9" idx="1"/>
          </p:cNvCxnSpPr>
          <p:nvPr/>
        </p:nvCxnSpPr>
        <p:spPr>
          <a:xfrm flipH="1">
            <a:off x="1619672" y="2417968"/>
            <a:ext cx="288032" cy="7485"/>
          </a:xfrm>
          <a:prstGeom prst="straightConnector1">
            <a:avLst/>
          </a:prstGeom>
          <a:ln w="22225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86"/>
          <p:cNvGrpSpPr/>
          <p:nvPr/>
        </p:nvGrpSpPr>
        <p:grpSpPr>
          <a:xfrm>
            <a:off x="3635896" y="925566"/>
            <a:ext cx="3857694" cy="360000"/>
            <a:chOff x="4386714" y="1110699"/>
            <a:chExt cx="3857694" cy="302404"/>
          </a:xfrm>
        </p:grpSpPr>
        <p:cxnSp>
          <p:nvCxnSpPr>
            <p:cNvPr id="22" name="Straight Arrow Connector 21"/>
            <p:cNvCxnSpPr/>
            <p:nvPr/>
          </p:nvCxnSpPr>
          <p:spPr>
            <a:xfrm flipV="1">
              <a:off x="5895658" y="1110699"/>
              <a:ext cx="3224" cy="302404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4393798" y="1245795"/>
              <a:ext cx="3850610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4386714" y="1232874"/>
              <a:ext cx="0" cy="110954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8244408" y="1233014"/>
              <a:ext cx="0" cy="110954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87"/>
          <p:cNvGrpSpPr/>
          <p:nvPr/>
        </p:nvGrpSpPr>
        <p:grpSpPr>
          <a:xfrm>
            <a:off x="2483768" y="1201318"/>
            <a:ext cx="6048672" cy="1013649"/>
            <a:chOff x="3203848" y="1437505"/>
            <a:chExt cx="6048672" cy="1165995"/>
          </a:xfrm>
        </p:grpSpPr>
        <p:sp>
          <p:nvSpPr>
            <p:cNvPr id="4" name="TextBox 3"/>
            <p:cNvSpPr txBox="1"/>
            <p:nvPr/>
          </p:nvSpPr>
          <p:spPr>
            <a:xfrm>
              <a:off x="3203848" y="1437505"/>
              <a:ext cx="1656184" cy="480132"/>
            </a:xfrm>
            <a:prstGeom prst="rect">
              <a:avLst/>
            </a:prstGeom>
            <a:solidFill>
              <a:srgbClr val="FFCCCC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รับขึ้นทะเบียน</a:t>
              </a:r>
              <a:endParaRPr lang="en-US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932040" y="1451534"/>
              <a:ext cx="2232248" cy="814278"/>
            </a:xfrm>
            <a:prstGeom prst="rect">
              <a:avLst/>
            </a:prstGeom>
            <a:solidFill>
              <a:srgbClr val="CCFFCC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ออกหนังสือรับรอง</a:t>
              </a:r>
              <a:b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การขึ้นทะเบียน (มีอายุ 5 ปี)</a:t>
              </a:r>
              <a:endParaRPr lang="en-US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308304" y="1437507"/>
              <a:ext cx="1944216" cy="81427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ออกบัตรประจำตัว</a:t>
              </a:r>
              <a:b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ผู้ประเมิน(มีอายุ 5 ปี)</a:t>
              </a:r>
              <a:endParaRPr lang="en-US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cxnSp>
          <p:nvCxnSpPr>
            <p:cNvPr id="41" name="Straight Connector 40"/>
            <p:cNvCxnSpPr/>
            <p:nvPr/>
          </p:nvCxnSpPr>
          <p:spPr>
            <a:xfrm>
              <a:off x="4007811" y="2514303"/>
              <a:ext cx="4248000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flipV="1">
              <a:off x="8244408" y="2265811"/>
              <a:ext cx="0" cy="248464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flipH="1" flipV="1">
              <a:off x="3995936" y="1934551"/>
              <a:ext cx="7084" cy="579749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rot="3600000" flipH="1" flipV="1">
              <a:off x="5765087" y="2385684"/>
              <a:ext cx="291632" cy="14400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88"/>
          <p:cNvGrpSpPr/>
          <p:nvPr/>
        </p:nvGrpSpPr>
        <p:grpSpPr>
          <a:xfrm>
            <a:off x="3157158" y="2612579"/>
            <a:ext cx="2443206" cy="2176504"/>
            <a:chOff x="3887062" y="2974998"/>
            <a:chExt cx="2443206" cy="2611803"/>
          </a:xfrm>
        </p:grpSpPr>
        <p:sp>
          <p:nvSpPr>
            <p:cNvPr id="7" name="TextBox 6"/>
            <p:cNvSpPr txBox="1"/>
            <p:nvPr/>
          </p:nvSpPr>
          <p:spPr>
            <a:xfrm>
              <a:off x="4386714" y="4037002"/>
              <a:ext cx="1652736" cy="4801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นายทะเบียน</a:t>
              </a:r>
              <a:endParaRPr lang="en-US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391980" y="3340235"/>
              <a:ext cx="1652736" cy="443198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800" b="1" dirty="0" smtClean="0">
                  <a:latin typeface="TH SarabunPSK" pitchFamily="34" charset="-34"/>
                  <a:cs typeface="TH SarabunPSK" pitchFamily="34" charset="-34"/>
                </a:rPr>
                <a:t>ตรวจสอบคุณสมบัติ</a:t>
              </a:r>
              <a:endParaRPr lang="en-US" sz="18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393798" y="4737338"/>
              <a:ext cx="1652736" cy="849463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ยื่นคำขอ</a:t>
              </a:r>
              <a:b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(แบบ </a:t>
              </a:r>
              <a:r>
                <a:rPr lang="th-TH" sz="2000" b="1" dirty="0" err="1" smtClean="0">
                  <a:latin typeface="TH SarabunPSK" pitchFamily="34" charset="-34"/>
                  <a:cs typeface="TH SarabunPSK" pitchFamily="34" charset="-34"/>
                </a:rPr>
                <a:t>คร</a:t>
              </a: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.18)</a:t>
              </a:r>
            </a:p>
          </p:txBody>
        </p:sp>
        <p:cxnSp>
          <p:nvCxnSpPr>
            <p:cNvPr id="29" name="Straight Arrow Connector 28"/>
            <p:cNvCxnSpPr>
              <a:stCxn id="7" idx="0"/>
              <a:endCxn id="10" idx="2"/>
            </p:cNvCxnSpPr>
            <p:nvPr/>
          </p:nvCxnSpPr>
          <p:spPr>
            <a:xfrm flipV="1">
              <a:off x="5213082" y="3783433"/>
              <a:ext cx="5266" cy="253569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>
              <a:stCxn id="12" idx="0"/>
              <a:endCxn id="7" idx="2"/>
            </p:cNvCxnSpPr>
            <p:nvPr/>
          </p:nvCxnSpPr>
          <p:spPr>
            <a:xfrm flipH="1" flipV="1">
              <a:off x="5213082" y="4517134"/>
              <a:ext cx="7084" cy="220205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3887062" y="3155217"/>
              <a:ext cx="2432041" cy="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 flipV="1">
              <a:off x="5210018" y="3141500"/>
              <a:ext cx="0" cy="194469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 flipV="1">
              <a:off x="3887062" y="2974998"/>
              <a:ext cx="0" cy="194469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 flipV="1">
              <a:off x="6330268" y="2974998"/>
              <a:ext cx="0" cy="194469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4" name="Straight Arrow Connector 83"/>
          <p:cNvCxnSpPr/>
          <p:nvPr/>
        </p:nvCxnSpPr>
        <p:spPr>
          <a:xfrm flipH="1">
            <a:off x="5309546" y="4264019"/>
            <a:ext cx="426422" cy="0"/>
          </a:xfrm>
          <a:prstGeom prst="straightConnector1">
            <a:avLst/>
          </a:prstGeom>
          <a:ln w="6985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432068" y="3964415"/>
            <a:ext cx="1512168" cy="738664"/>
          </a:xfrm>
          <a:prstGeom prst="rect">
            <a:avLst/>
          </a:prstGeom>
          <a:solidFill>
            <a:srgbClr val="0070C0"/>
          </a:solidFill>
          <a:ln w="2222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มีประสบการณ์การทำงาน</a:t>
            </a:r>
            <a:br>
              <a:rPr lang="th-TH" sz="1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ในสาขาอาชีพที่เกี่ยวข้อง </a:t>
            </a:r>
            <a:br>
              <a:rPr lang="th-TH" sz="1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ไม่น้อยกว่า 5 ปี</a:t>
            </a:r>
          </a:p>
        </p:txBody>
      </p:sp>
      <p:sp>
        <p:nvSpPr>
          <p:cNvPr id="90" name="Up Arrow 89"/>
          <p:cNvSpPr/>
          <p:nvPr/>
        </p:nvSpPr>
        <p:spPr>
          <a:xfrm rot="16200000">
            <a:off x="7100999" y="4107719"/>
            <a:ext cx="240027" cy="312602"/>
          </a:xfrm>
          <a:prstGeom prst="upArrow">
            <a:avLst/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17"/>
          <p:cNvGrpSpPr/>
          <p:nvPr/>
        </p:nvGrpSpPr>
        <p:grpSpPr>
          <a:xfrm>
            <a:off x="5762539" y="3818291"/>
            <a:ext cx="1221278" cy="969252"/>
            <a:chOff x="1355196" y="4653136"/>
            <a:chExt cx="1056564" cy="864096"/>
          </a:xfrm>
        </p:grpSpPr>
        <p:sp>
          <p:nvSpPr>
            <p:cNvPr id="13" name="Oval 12"/>
            <p:cNvSpPr/>
            <p:nvPr/>
          </p:nvSpPr>
          <p:spPr>
            <a:xfrm>
              <a:off x="1355196" y="4653136"/>
              <a:ext cx="1056564" cy="864096"/>
            </a:xfrm>
            <a:prstGeom prst="ellipse">
              <a:avLst/>
            </a:prstGeom>
            <a:solidFill>
              <a:srgbClr val="CCFFFF"/>
            </a:solidFill>
            <a:ln w="635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82548" y="4664965"/>
              <a:ext cx="809761" cy="823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800" b="1" dirty="0" smtClean="0">
                  <a:latin typeface="TH SarabunPSK" pitchFamily="34" charset="-34"/>
                  <a:cs typeface="TH SarabunPSK" pitchFamily="34" charset="-34"/>
                </a:rPr>
                <a:t>คุณสมบัติ</a:t>
              </a:r>
              <a:br>
                <a:rPr lang="th-TH" sz="1800" b="1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th-TH" sz="1800" b="1" dirty="0" smtClean="0">
                  <a:latin typeface="TH SarabunPSK" pitchFamily="34" charset="-34"/>
                  <a:cs typeface="TH SarabunPSK" pitchFamily="34" charset="-34"/>
                </a:rPr>
                <a:t>ของ</a:t>
              </a:r>
            </a:p>
            <a:p>
              <a:pPr algn="ctr"/>
              <a:r>
                <a:rPr lang="th-TH" sz="1800" b="1" dirty="0" smtClean="0">
                  <a:latin typeface="TH SarabunPSK" pitchFamily="34" charset="-34"/>
                  <a:cs typeface="TH SarabunPSK" pitchFamily="34" charset="-34"/>
                </a:rPr>
                <a:t>ผู้ประเมิน</a:t>
              </a:r>
              <a:endParaRPr lang="en-US" sz="18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563767" y="3001516"/>
            <a:ext cx="1715084" cy="523220"/>
          </a:xfrm>
          <a:prstGeom prst="rect">
            <a:avLst/>
          </a:prstGeom>
          <a:solidFill>
            <a:srgbClr val="FF0000"/>
          </a:solidFill>
          <a:ln w="2222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ผ่านการฝึกอบรมหลักสูตร</a:t>
            </a:r>
            <a:b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การเป็นผู้ประเมิน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22730" y="5138805"/>
            <a:ext cx="2152468" cy="523220"/>
          </a:xfrm>
          <a:prstGeom prst="rect">
            <a:avLst/>
          </a:prstGeom>
          <a:solidFill>
            <a:srgbClr val="92D050"/>
          </a:solidFill>
          <a:ln w="2222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จบ ป.ตรีหรือผ่านการทดสอบมาตรฐานฯ สาขาอาชีพที่เกี่ยวข้อง</a:t>
            </a:r>
          </a:p>
        </p:txBody>
      </p:sp>
      <p:sp>
        <p:nvSpPr>
          <p:cNvPr id="86" name="Up Arrow 85"/>
          <p:cNvSpPr/>
          <p:nvPr/>
        </p:nvSpPr>
        <p:spPr>
          <a:xfrm rot="10800000">
            <a:off x="6254969" y="3607910"/>
            <a:ext cx="288032" cy="166713"/>
          </a:xfrm>
          <a:prstGeom prst="upArrow">
            <a:avLst/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Up Arrow 90"/>
          <p:cNvSpPr/>
          <p:nvPr/>
        </p:nvSpPr>
        <p:spPr>
          <a:xfrm>
            <a:off x="6251821" y="4836967"/>
            <a:ext cx="288032" cy="258708"/>
          </a:xfrm>
          <a:prstGeom prst="upArrow">
            <a:avLst/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/>
          <p:cNvSpPr txBox="1"/>
          <p:nvPr/>
        </p:nvSpPr>
        <p:spPr>
          <a:xfrm>
            <a:off x="202764" y="3990064"/>
            <a:ext cx="1652736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สร้างคุณสมบัติให้ถูกต้องครบถ้วน</a:t>
            </a:r>
          </a:p>
        </p:txBody>
      </p:sp>
      <p:cxnSp>
        <p:nvCxnSpPr>
          <p:cNvPr id="1031" name="Straight Arrow Connector 1030"/>
          <p:cNvCxnSpPr/>
          <p:nvPr/>
        </p:nvCxnSpPr>
        <p:spPr>
          <a:xfrm>
            <a:off x="921717" y="2881753"/>
            <a:ext cx="0" cy="111600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Straight Arrow Connector 1032"/>
          <p:cNvCxnSpPr>
            <a:endCxn id="12" idx="1"/>
          </p:cNvCxnSpPr>
          <p:nvPr/>
        </p:nvCxnSpPr>
        <p:spPr>
          <a:xfrm flipV="1">
            <a:off x="1835696" y="4435139"/>
            <a:ext cx="1828198" cy="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338413" y="5240548"/>
            <a:ext cx="1725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200" dirty="0" smtClean="0">
                <a:solidFill>
                  <a:prstClr val="black"/>
                </a:solidFill>
                <a:latin typeface="Times New Roman"/>
                <a:cs typeface="Angsana New"/>
              </a:rPr>
              <a:t>สุภพ  </a:t>
            </a:r>
            <a:r>
              <a:rPr lang="th-TH" sz="1200" dirty="0" err="1" smtClean="0">
                <a:solidFill>
                  <a:prstClr val="black"/>
                </a:solidFill>
                <a:latin typeface="Times New Roman"/>
                <a:cs typeface="Angsana New"/>
              </a:rPr>
              <a:t>ปิง</a:t>
            </a:r>
            <a:r>
              <a:rPr lang="th-TH" sz="1200" dirty="0" smtClean="0">
                <a:solidFill>
                  <a:prstClr val="black"/>
                </a:solidFill>
                <a:latin typeface="Times New Roman"/>
                <a:cs typeface="Angsana New"/>
              </a:rPr>
              <a:t>ตา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200" dirty="0" smtClean="0">
                <a:solidFill>
                  <a:prstClr val="black"/>
                </a:solidFill>
                <a:latin typeface="Times New Roman"/>
                <a:cs typeface="Angsana New"/>
              </a:rPr>
              <a:t>รองอธิบดีกรมพัฒนาฝีมือแรงงาน</a:t>
            </a:r>
          </a:p>
        </p:txBody>
      </p:sp>
      <p:sp>
        <p:nvSpPr>
          <p:cNvPr id="47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04248" y="5124920"/>
            <a:ext cx="2133600" cy="396876"/>
          </a:xfrm>
        </p:spPr>
        <p:txBody>
          <a:bodyPr/>
          <a:lstStyle/>
          <a:p>
            <a:pPr>
              <a:defRPr/>
            </a:pPr>
            <a:fld id="{1179B9F3-F1EE-4A1B-888E-6767006D9686}" type="slidenum">
              <a:rPr lang="en-US" sz="200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pPr>
                <a:defRPr/>
              </a:pPr>
              <a:t>40</a:t>
            </a:fld>
            <a:endParaRPr lang="th-TH" sz="20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458439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Alternate Process 4"/>
          <p:cNvSpPr/>
          <p:nvPr/>
        </p:nvSpPr>
        <p:spPr>
          <a:xfrm>
            <a:off x="1283382" y="2713484"/>
            <a:ext cx="7848000" cy="2664296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rtlCol="0" anchor="ctr"/>
          <a:lstStyle/>
          <a:p>
            <a:pPr algn="thaiDist"/>
            <a:r>
              <a:rPr lang="th-TH" sz="4400" b="1" spc="89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ประเภทของศูนย์ประเมินความรู้ความสามารถ</a:t>
            </a:r>
          </a:p>
          <a:p>
            <a:pPr algn="thaiDist"/>
            <a:r>
              <a:rPr lang="en-US" sz="40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</a:t>
            </a:r>
            <a:r>
              <a:rPr lang="th-TH" sz="40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ศูนย์ประเมินความรู้ความสามารถกลาง</a:t>
            </a:r>
          </a:p>
          <a:p>
            <a:pPr algn="thaiDist"/>
            <a:r>
              <a:rPr lang="en-US" sz="40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</a:t>
            </a:r>
            <a:r>
              <a:rPr lang="th-TH" sz="40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ศูนย์ประเมินความรู้ความสามารถตามมาตรา </a:t>
            </a:r>
            <a:r>
              <a:rPr lang="en-US" sz="40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26/4 (2)</a:t>
            </a:r>
            <a:endParaRPr lang="th-TH" sz="4000" b="1" spc="89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1" name="Slide Number Placeholder 4"/>
          <p:cNvSpPr txBox="1">
            <a:spLocks/>
          </p:cNvSpPr>
          <p:nvPr/>
        </p:nvSpPr>
        <p:spPr bwMode="auto">
          <a:xfrm>
            <a:off x="5940152" y="5161756"/>
            <a:ext cx="2844800" cy="360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41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Flowchart: Alternate Process 49"/>
          <p:cNvSpPr/>
          <p:nvPr/>
        </p:nvSpPr>
        <p:spPr>
          <a:xfrm>
            <a:off x="1296887" y="13562"/>
            <a:ext cx="7848000" cy="2555906"/>
          </a:xfrm>
          <a:prstGeom prst="flowChartAlternateProcess">
            <a:avLst/>
          </a:prstGeom>
          <a:solidFill>
            <a:srgbClr val="FFFF00"/>
          </a:solidFill>
          <a:ln w="28575">
            <a:solidFill>
              <a:srgbClr val="C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rtlCol="0" anchor="ctr"/>
          <a:lstStyle/>
          <a:p>
            <a:pPr algn="thaiDist"/>
            <a:r>
              <a:rPr lang="en-US" sz="5000" b="1" spc="177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4) </a:t>
            </a:r>
            <a:r>
              <a:rPr lang="th-TH" sz="5000" b="1" spc="177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ศูนย์ประเมินความรู้ความสามารถ</a:t>
            </a:r>
          </a:p>
          <a:p>
            <a:pPr algn="thaiDist"/>
            <a:r>
              <a:rPr lang="th-TH" sz="4400" b="1" spc="89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ความหมาย</a:t>
            </a:r>
            <a:r>
              <a:rPr lang="th-TH" sz="4400" b="1" spc="89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4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ศูนย์ที่ทำหน้าที่ </a:t>
            </a:r>
            <a:r>
              <a:rPr lang="en-US" sz="44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44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ประเมิน และ ออกหนังสือรับรองความรู้ความสามารถ</a:t>
            </a:r>
            <a:endParaRPr lang="th-TH" sz="4400" b="1" spc="89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4648856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Alternate Process 3"/>
          <p:cNvSpPr/>
          <p:nvPr/>
        </p:nvSpPr>
        <p:spPr>
          <a:xfrm>
            <a:off x="2123728" y="49188"/>
            <a:ext cx="5976664" cy="936104"/>
          </a:xfrm>
          <a:prstGeom prst="flowChartAlternateProcess">
            <a:avLst/>
          </a:prstGeom>
          <a:solidFill>
            <a:srgbClr val="0070C0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rtlCol="0" anchor="ctr"/>
          <a:lstStyle/>
          <a:p>
            <a:pPr algn="ctr"/>
            <a:r>
              <a:rPr lang="th-TH" sz="4400" b="1" spc="89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ศูนย์ประเมินความรู้ความสามารถ</a:t>
            </a:r>
            <a:endParaRPr lang="th-TH" sz="4400" b="1" spc="89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Flowchart: Alternate Process 4"/>
          <p:cNvSpPr/>
          <p:nvPr/>
        </p:nvSpPr>
        <p:spPr>
          <a:xfrm>
            <a:off x="1331640" y="1129308"/>
            <a:ext cx="3744416" cy="1440160"/>
          </a:xfrm>
          <a:prstGeom prst="flowChartAlternateProcess">
            <a:avLst/>
          </a:prstGeom>
          <a:solidFill>
            <a:srgbClr val="FFFF00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rtlCol="0" anchor="ctr"/>
          <a:lstStyle/>
          <a:p>
            <a:pPr algn="ctr"/>
            <a:r>
              <a:rPr lang="th-TH" sz="40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ศูนย์ประเมินความรู้ความสามารถกลาง</a:t>
            </a:r>
            <a:endParaRPr lang="th-TH" sz="4000" b="1" spc="89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Flowchart: Alternate Process 5"/>
          <p:cNvSpPr/>
          <p:nvPr/>
        </p:nvSpPr>
        <p:spPr>
          <a:xfrm>
            <a:off x="5148064" y="1129308"/>
            <a:ext cx="3995936" cy="3312368"/>
          </a:xfrm>
          <a:prstGeom prst="flowChartAlternateProcess">
            <a:avLst/>
          </a:prstGeom>
          <a:solidFill>
            <a:srgbClr val="92D050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rtlCol="0" anchor="ctr"/>
          <a:lstStyle/>
          <a:p>
            <a:pPr algn="thaiDist"/>
            <a:r>
              <a:rPr lang="th-TH" sz="36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ศูนย์ประเมินความรู้ความสามารถตามมาตรา 26/4(2) </a:t>
            </a:r>
            <a:r>
              <a:rPr lang="en-US" sz="3600" b="1" spc="89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ศูนย์ประเมินที่ผ่านการรับรองให้เป็นศูนย์ประเมินความรู้ความสามารถ</a:t>
            </a:r>
            <a:endParaRPr lang="th-TH" sz="3600" b="1" spc="89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Flowchart: Alternate Process 6"/>
          <p:cNvSpPr/>
          <p:nvPr/>
        </p:nvSpPr>
        <p:spPr>
          <a:xfrm>
            <a:off x="2062798" y="2731795"/>
            <a:ext cx="2471051" cy="330037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rtlCol="0" anchor="ctr"/>
          <a:lstStyle/>
          <a:p>
            <a:pPr algn="ctr"/>
            <a:r>
              <a:rPr lang="th-TH" sz="21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สพภ.</a:t>
            </a:r>
            <a:endParaRPr lang="th-TH" sz="2100" b="1" spc="89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Flowchart: Alternate Process 7"/>
          <p:cNvSpPr/>
          <p:nvPr/>
        </p:nvSpPr>
        <p:spPr>
          <a:xfrm>
            <a:off x="2071670" y="3214690"/>
            <a:ext cx="2471051" cy="330037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rtlCol="0" anchor="ctr"/>
          <a:lstStyle/>
          <a:p>
            <a:pPr algn="ctr"/>
            <a:r>
              <a:rPr lang="th-TH" sz="21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ศพจ.</a:t>
            </a:r>
            <a:endParaRPr lang="th-TH" sz="2100" b="1" spc="89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Flowchart: Alternate Process 8"/>
          <p:cNvSpPr/>
          <p:nvPr/>
        </p:nvSpPr>
        <p:spPr>
          <a:xfrm>
            <a:off x="2062798" y="3698374"/>
            <a:ext cx="2471051" cy="330037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rtlCol="0" anchor="ctr"/>
          <a:lstStyle/>
          <a:p>
            <a:pPr algn="ctr"/>
            <a:r>
              <a:rPr lang="th-TH" sz="21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ศพร.กทม.</a:t>
            </a:r>
            <a:endParaRPr lang="th-TH" sz="2100" b="1" spc="89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Flowchart: Alternate Process 9"/>
          <p:cNvSpPr/>
          <p:nvPr/>
        </p:nvSpPr>
        <p:spPr>
          <a:xfrm>
            <a:off x="2062798" y="4148425"/>
            <a:ext cx="2471051" cy="330037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rtlCol="0" anchor="ctr"/>
          <a:lstStyle/>
          <a:p>
            <a:pPr algn="ctr"/>
            <a:r>
              <a:rPr lang="th-TH" sz="21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รร.</a:t>
            </a:r>
            <a:endParaRPr lang="th-TH" sz="2100" b="1" spc="89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Flowchart: Alternate Process 10"/>
          <p:cNvSpPr/>
          <p:nvPr/>
        </p:nvSpPr>
        <p:spPr>
          <a:xfrm>
            <a:off x="2062798" y="4605731"/>
            <a:ext cx="2471051" cy="54006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rtlCol="0" anchor="ctr"/>
          <a:lstStyle/>
          <a:p>
            <a:pPr algn="ctr"/>
            <a:r>
              <a:rPr lang="th-TH" sz="18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หน่วยงานของกรมที่ได้รับมอบอำนาจจากนายทะเบียน</a:t>
            </a:r>
            <a:endParaRPr lang="th-TH" sz="1800" b="1" spc="89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Flowchart: Alternate Process 12"/>
          <p:cNvSpPr/>
          <p:nvPr/>
        </p:nvSpPr>
        <p:spPr>
          <a:xfrm>
            <a:off x="6172170" y="4596310"/>
            <a:ext cx="2471051" cy="330037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rtlCol="0" anchor="ctr"/>
          <a:lstStyle/>
          <a:p>
            <a:pPr algn="ctr"/>
            <a:r>
              <a:rPr lang="th-TH" sz="21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หน่วยงานของรัฐ</a:t>
            </a:r>
            <a:endParaRPr lang="th-TH" sz="2100" b="1" spc="89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Flowchart: Alternate Process 13"/>
          <p:cNvSpPr/>
          <p:nvPr/>
        </p:nvSpPr>
        <p:spPr>
          <a:xfrm>
            <a:off x="6172170" y="5082837"/>
            <a:ext cx="2471051" cy="330037"/>
          </a:xfrm>
          <a:prstGeom prst="flowChartAlternateProcess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rtlCol="0" anchor="ctr"/>
          <a:lstStyle/>
          <a:p>
            <a:pPr algn="ctr"/>
            <a:r>
              <a:rPr lang="th-TH" sz="21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องค์กรอาชีพ</a:t>
            </a:r>
            <a:endParaRPr lang="th-TH" sz="2100" b="1" spc="89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20" name="Elbow Connector 19"/>
          <p:cNvCxnSpPr/>
          <p:nvPr/>
        </p:nvCxnSpPr>
        <p:spPr>
          <a:xfrm>
            <a:off x="1531047" y="2600126"/>
            <a:ext cx="531751" cy="308562"/>
          </a:xfrm>
          <a:prstGeom prst="bentConnector3">
            <a:avLst>
              <a:gd name="adj1" fmla="val 249"/>
            </a:avLst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endCxn id="8" idx="1"/>
          </p:cNvCxnSpPr>
          <p:nvPr/>
        </p:nvCxnSpPr>
        <p:spPr>
          <a:xfrm rot="16200000" flipH="1">
            <a:off x="1560813" y="2868852"/>
            <a:ext cx="489962" cy="531751"/>
          </a:xfrm>
          <a:prstGeom prst="bentConnector2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/>
          <p:nvPr/>
        </p:nvCxnSpPr>
        <p:spPr>
          <a:xfrm rot="16200000" flipH="1">
            <a:off x="1556896" y="3357491"/>
            <a:ext cx="480053" cy="531751"/>
          </a:xfrm>
          <a:prstGeom prst="bentConnector2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endCxn id="10" idx="1"/>
          </p:cNvCxnSpPr>
          <p:nvPr/>
        </p:nvCxnSpPr>
        <p:spPr>
          <a:xfrm>
            <a:off x="1531047" y="3853485"/>
            <a:ext cx="531751" cy="459958"/>
          </a:xfrm>
          <a:prstGeom prst="bentConnector3">
            <a:avLst>
              <a:gd name="adj1" fmla="val 248"/>
            </a:avLst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endCxn id="11" idx="1"/>
          </p:cNvCxnSpPr>
          <p:nvPr/>
        </p:nvCxnSpPr>
        <p:spPr>
          <a:xfrm rot="16200000" flipH="1">
            <a:off x="1515763" y="4328727"/>
            <a:ext cx="562318" cy="531751"/>
          </a:xfrm>
          <a:prstGeom prst="bentConnector2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/>
          <p:nvPr/>
        </p:nvCxnSpPr>
        <p:spPr>
          <a:xfrm>
            <a:off x="5718588" y="4465426"/>
            <a:ext cx="453582" cy="307778"/>
          </a:xfrm>
          <a:prstGeom prst="bentConnector3">
            <a:avLst>
              <a:gd name="adj1" fmla="val -556"/>
            </a:avLst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6200000" flipH="1">
            <a:off x="5701648" y="4777334"/>
            <a:ext cx="487462" cy="453582"/>
          </a:xfrm>
          <a:prstGeom prst="bentConnector2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Slide Number Placeholder 4"/>
          <p:cNvSpPr txBox="1">
            <a:spLocks/>
          </p:cNvSpPr>
          <p:nvPr/>
        </p:nvSpPr>
        <p:spPr bwMode="auto">
          <a:xfrm>
            <a:off x="5940152" y="5233765"/>
            <a:ext cx="2844800" cy="360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42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4648856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83382" y="3121781"/>
            <a:ext cx="7848000" cy="2304000"/>
          </a:xfrm>
          <a:prstGeom prst="rect">
            <a:avLst/>
          </a:prstGeom>
          <a:solidFill>
            <a:srgbClr val="FFFF99"/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thaiDist"/>
            <a:r>
              <a:rPr lang="th-TH" sz="28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/>
              </a:rPr>
              <a:t></a:t>
            </a:r>
            <a:r>
              <a:rPr lang="th-TH" sz="28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องค์กรอาชีพหรือหน่วยงานของรัฐที่ประสงค์เป็นศูนย์ประเมินความรู้ความสามารถตามมาตรา </a:t>
            </a:r>
            <a:r>
              <a:rPr lang="en-US" sz="28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26</a:t>
            </a:r>
            <a:r>
              <a:rPr lang="th-TH" sz="28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en-US" sz="28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r>
              <a:rPr lang="th-TH" sz="28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(</a:t>
            </a:r>
            <a:r>
              <a:rPr lang="en-US" sz="28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th-TH" sz="28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ให้ยื่นคำขอพร้อมเอกสารหลักฐานตามที่ระบุ</a:t>
            </a:r>
          </a:p>
          <a:p>
            <a:pPr algn="thaiDist"/>
            <a:r>
              <a:rPr lang="th-TH" sz="28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/>
              </a:rPr>
              <a:t>การยื่นต้อง</a:t>
            </a:r>
            <a:r>
              <a:rPr lang="th-TH" sz="28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ระบุสาขาอาชีพที่จะทำการประเมินความรู้ความสามารถ</a:t>
            </a:r>
          </a:p>
          <a:p>
            <a:pPr algn="thaiDist"/>
            <a:r>
              <a:rPr lang="th-TH" sz="28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/>
              </a:rPr>
              <a:t></a:t>
            </a:r>
            <a:r>
              <a:rPr lang="th-TH" sz="28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ต้องมีผู้ประเมินในสาอาชีพที่ยื่นคำขอไม่น้อยกว่าสาขาละสามคน</a:t>
            </a:r>
            <a:endParaRPr lang="th-TH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296000" y="-1"/>
            <a:ext cx="7848000" cy="30240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marL="315168" indent="-315168" algn="thaiDist"/>
            <a:r>
              <a:rPr lang="th-TH" sz="36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คุณสมบัติศูนย์ประเมินฯมาตรา </a:t>
            </a:r>
            <a:r>
              <a:rPr lang="en-US" sz="36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26/4 (2)</a:t>
            </a:r>
            <a:endParaRPr lang="th-TH" sz="3600" b="1" kern="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15168" indent="-315168" algn="thaiDist">
              <a:buFont typeface="+mj-lt"/>
              <a:buAutoNum type="arabicPeriod"/>
            </a:pPr>
            <a:r>
              <a:rPr lang="th-TH" sz="3000" b="1" kern="0" dirty="0" smtClean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ได้รับการรับรองเป็นองค์กรอาชีพจาก </a:t>
            </a:r>
            <a:r>
              <a:rPr lang="th-TH" sz="3000" b="1" kern="0" dirty="0" err="1" smtClean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คกก.</a:t>
            </a:r>
            <a:r>
              <a:rPr lang="th-TH" sz="3000" b="1" kern="0" dirty="0" smtClean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ส่งเสริมฯ หรือ</a:t>
            </a:r>
          </a:p>
          <a:p>
            <a:pPr marL="315168" indent="-315168" algn="thaiDist">
              <a:buFont typeface="+mj-lt"/>
              <a:buAutoNum type="arabicPeriod"/>
            </a:pPr>
            <a:r>
              <a:rPr lang="th-TH" sz="3000" b="1" kern="0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เป็นหน่วยงานของรัฐ  ที่มีหน้าที่</a:t>
            </a:r>
          </a:p>
          <a:p>
            <a:pPr marL="955354" indent="-313762" algn="thaiDist">
              <a:buSzPct val="60000"/>
              <a:buFont typeface="Wingdings" panose="05000000000000000000" pitchFamily="2" charset="2"/>
              <a:buChar char="q"/>
            </a:pPr>
            <a:r>
              <a:rPr lang="th-TH" sz="3000" b="1" kern="0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ควบคุมกำกับดูแลการประกอบอาชีพ</a:t>
            </a:r>
          </a:p>
          <a:p>
            <a:pPr marL="955354" indent="-313762" algn="thaiDist">
              <a:buSzPct val="60000"/>
              <a:buFont typeface="Wingdings" panose="05000000000000000000" pitchFamily="2" charset="2"/>
              <a:buChar char="q"/>
            </a:pPr>
            <a:r>
              <a:rPr lang="th-TH" sz="3000" b="1" kern="0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ควบคุมคุณภาพการผลิต </a:t>
            </a:r>
            <a:r>
              <a:rPr lang="th-TH" sz="3000" b="1" kern="0" dirty="0" smtClean="0">
                <a:solidFill>
                  <a:srgbClr val="FFFF99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หรือ</a:t>
            </a:r>
          </a:p>
          <a:p>
            <a:pPr marL="955354" indent="-313762" algn="thaiDist">
              <a:buSzPct val="60000"/>
              <a:buFont typeface="Wingdings" panose="05000000000000000000" pitchFamily="2" charset="2"/>
              <a:buChar char="q"/>
            </a:pPr>
            <a:r>
              <a:rPr lang="th-TH" sz="3000" b="1" kern="0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พัฒนาบุคลากรในสาขาอาชีพนั้นตามที่กฎหมายกำหนด</a:t>
            </a:r>
            <a:endParaRPr lang="th-TH" sz="3000" b="1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588224" y="5196928"/>
            <a:ext cx="2133600" cy="396876"/>
          </a:xfrm>
        </p:spPr>
        <p:txBody>
          <a:bodyPr/>
          <a:lstStyle/>
          <a:p>
            <a:pPr>
              <a:defRPr/>
            </a:pPr>
            <a:fld id="{1179B9F3-F1EE-4A1B-888E-6767006D9686}" type="slidenum">
              <a:rPr lang="en-US" sz="2000" b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pPr>
                <a:defRPr/>
              </a:pPr>
              <a:t>43</a:t>
            </a:fld>
            <a:endParaRPr lang="th-TH" sz="2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0561135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Alternate Process 4"/>
          <p:cNvSpPr/>
          <p:nvPr/>
        </p:nvSpPr>
        <p:spPr>
          <a:xfrm>
            <a:off x="1283382" y="4873788"/>
            <a:ext cx="7848000" cy="576000"/>
          </a:xfrm>
          <a:prstGeom prst="flowChartAlternateProcess">
            <a:avLst/>
          </a:prstGeom>
          <a:solidFill>
            <a:srgbClr val="FFFF99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rtlCol="0" anchor="ctr"/>
          <a:lstStyle/>
          <a:p>
            <a:pPr algn="ctr"/>
            <a:r>
              <a:rPr lang="th-TH" sz="3000" b="1" spc="89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หนังสือรับรองการเป็นศูนย์ประเมินความรู้ความสามารถ มีอายุสองปี</a:t>
            </a:r>
            <a:endParaRPr lang="th-TH" sz="3000" b="1" spc="89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1" name="Slide Number Placeholder 4"/>
          <p:cNvSpPr txBox="1">
            <a:spLocks/>
          </p:cNvSpPr>
          <p:nvPr/>
        </p:nvSpPr>
        <p:spPr bwMode="auto">
          <a:xfrm>
            <a:off x="5796136" y="5233318"/>
            <a:ext cx="2844800" cy="432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44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6000" y="11179"/>
            <a:ext cx="7848000" cy="1754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thaiDist"/>
            <a:r>
              <a:rPr lang="th-TH" sz="3600" b="1" spc="89" dirty="0" smtClean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การต่ออายุหนังสือรับรองการเป็นศูนย์ประเมินความรู้ความสามารถ ต้องดำเนินการก่อนหนังสือรับรองหมดอายุไม่น้อยกว่าหกสิบวัน</a:t>
            </a:r>
            <a:endParaRPr lang="th-TH" sz="36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3382" y="1854089"/>
            <a:ext cx="7848000" cy="292387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thaiDist"/>
            <a:r>
              <a:rPr lang="th-TH" sz="4000" b="1" spc="89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ค่าธรรมเนียม</a:t>
            </a:r>
          </a:p>
          <a:p>
            <a:pPr algn="thaiDist"/>
            <a:r>
              <a:rPr lang="th-TH" sz="36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/>
              </a:rPr>
              <a:t></a:t>
            </a:r>
            <a:r>
              <a:rPr lang="th-TH" sz="36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/>
              </a:rPr>
              <a:t>การขึ้นทะเบียน</a:t>
            </a:r>
            <a:r>
              <a:rPr lang="th-TH" sz="36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เป็นศูนย์ประเมินความรู้ความสามารถ ครั้งละ </a:t>
            </a:r>
            <a:r>
              <a:rPr lang="en-US" sz="36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2,000</a:t>
            </a:r>
            <a:r>
              <a:rPr lang="th-TH" sz="3600" b="1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บาท</a:t>
            </a:r>
          </a:p>
          <a:p>
            <a:pPr algn="thaiDist"/>
            <a:r>
              <a:rPr lang="th-TH" sz="36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/>
              </a:rPr>
              <a:t></a:t>
            </a:r>
            <a:r>
              <a:rPr lang="th-TH" sz="3600" b="1" spc="89" dirty="0" smtClean="0">
                <a:solidFill>
                  <a:srgbClr val="9900CC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/>
              </a:rPr>
              <a:t>หนังสือรับรองการเป็นศูนย์</a:t>
            </a:r>
            <a:r>
              <a:rPr lang="th-TH" sz="3600" b="1" spc="89" dirty="0" smtClean="0">
                <a:solidFill>
                  <a:srgbClr val="99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ประเมินความรู้ความสามารถ ฉบับละ </a:t>
            </a:r>
            <a:r>
              <a:rPr lang="en-US" sz="3600" b="1" spc="89" dirty="0" smtClean="0">
                <a:solidFill>
                  <a:srgbClr val="99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10,000</a:t>
            </a:r>
            <a:r>
              <a:rPr lang="th-TH" sz="3600" b="1" spc="89" dirty="0" smtClean="0">
                <a:solidFill>
                  <a:srgbClr val="99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บาท</a:t>
            </a:r>
            <a:endParaRPr lang="th-TH" sz="3600" dirty="0">
              <a:solidFill>
                <a:srgbClr val="99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48856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4"/>
          <p:cNvSpPr txBox="1">
            <a:spLocks/>
          </p:cNvSpPr>
          <p:nvPr/>
        </p:nvSpPr>
        <p:spPr bwMode="auto">
          <a:xfrm>
            <a:off x="5796136" y="5233765"/>
            <a:ext cx="2844800" cy="360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45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/>
          <p:cNvPicPr preferRelativeResize="0">
            <a:picLocks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48258"/>
            <a:ext cx="4464496" cy="5377780"/>
          </a:xfrm>
          <a:prstGeom prst="rect">
            <a:avLst/>
          </a:prstGeom>
          <a:solidFill>
            <a:srgbClr val="FFFF99"/>
          </a:solidFill>
          <a:ln w="28575">
            <a:solidFill>
              <a:srgbClr val="FF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19610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Alternate Process 4"/>
          <p:cNvSpPr/>
          <p:nvPr/>
        </p:nvSpPr>
        <p:spPr>
          <a:xfrm>
            <a:off x="1283382" y="3590971"/>
            <a:ext cx="7848000" cy="1846942"/>
          </a:xfrm>
          <a:prstGeom prst="flowChartAlternateProcess">
            <a:avLst/>
          </a:prstGeom>
          <a:solidFill>
            <a:srgbClr val="FF9900"/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rtlCol="0" anchor="ctr"/>
          <a:lstStyle/>
          <a:p>
            <a:pPr algn="thaiDist"/>
            <a:r>
              <a:rPr lang="th-TH" sz="3600" b="1" spc="89" dirty="0" smtClean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การยื่นคำขอในกรุงเทพมหานครยื่น ณ กรมพัฒนาฝีมือแรงงาน ในจังหวัดอื่นให้ยื่น ณ หน่วยงานของกรมพัฒนาฝีมือแรงงานที่ตั้งอยู่ในจังหวัดนั้น</a:t>
            </a:r>
            <a:endParaRPr lang="th-TH" sz="3600" b="1" spc="89" dirty="0">
              <a:solidFill>
                <a:srgbClr val="FFFF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Flowchart: Alternate Process 3"/>
          <p:cNvSpPr/>
          <p:nvPr/>
        </p:nvSpPr>
        <p:spPr>
          <a:xfrm>
            <a:off x="1283382" y="13562"/>
            <a:ext cx="7848000" cy="3492010"/>
          </a:xfrm>
          <a:prstGeom prst="flowChartAlternateProcess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043" tIns="40522" rIns="81043" bIns="40522" rtlCol="0" anchor="ctr"/>
          <a:lstStyle/>
          <a:p>
            <a:pPr algn="thaiDist"/>
            <a:r>
              <a:rPr lang="th-TH" sz="44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ศูนย์ประเมินความรู้ความสามารถตามมาตรา </a:t>
            </a:r>
            <a:r>
              <a:rPr lang="en-US" sz="44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26</a:t>
            </a:r>
            <a:r>
              <a:rPr lang="th-TH" sz="44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en-US" sz="44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r>
              <a:rPr lang="th-TH" sz="44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(</a:t>
            </a:r>
            <a:r>
              <a:rPr lang="en-US" sz="44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th-TH" sz="4400" b="1" spc="89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ต้องแสดงหนังสือรับรองการเป็นศูนย์ประเมินความรู้ความสามารถ ไว้ในที่เปิดเผยและเห็นได้ง่าย ณ ศูนย์ประเมินความรู้ความสามารถ</a:t>
            </a:r>
            <a:endParaRPr lang="th-TH" sz="4400" b="1" spc="89" dirty="0">
              <a:solidFill>
                <a:srgbClr val="7030A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1" name="Slide Number Placeholder 4"/>
          <p:cNvSpPr txBox="1">
            <a:spLocks/>
          </p:cNvSpPr>
          <p:nvPr/>
        </p:nvSpPr>
        <p:spPr bwMode="auto">
          <a:xfrm>
            <a:off x="5868144" y="5233765"/>
            <a:ext cx="2844800" cy="360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46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4648856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296496" y="13562"/>
            <a:ext cx="7848000" cy="5364218"/>
          </a:xfrm>
          <a:prstGeom prst="rect">
            <a:avLst/>
          </a:prstGeom>
          <a:solidFill>
            <a:srgbClr val="CCFFFF"/>
          </a:solidFill>
          <a:ln w="28575">
            <a:solidFill>
              <a:srgbClr val="FF99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81043" tIns="40522" rIns="81043" bIns="40522" rtlCol="0" anchor="ctr">
            <a:noAutofit/>
          </a:bodyPr>
          <a:lstStyle/>
          <a:p>
            <a:pPr marL="405216" indent="-405216" algn="thaiDist"/>
            <a:r>
              <a:rPr lang="th-TH" sz="3600" b="1" kern="0" spc="89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เอกสารประกอบการยื่นขอ</a:t>
            </a:r>
          </a:p>
          <a:p>
            <a:pPr marL="405216" indent="-405216" algn="thaiDist">
              <a:buFont typeface="+mj-lt"/>
              <a:buAutoNum type="arabicPeriod"/>
            </a:pPr>
            <a:r>
              <a:rPr lang="th-TH" sz="24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แบบ </a:t>
            </a:r>
            <a:r>
              <a:rPr lang="th-TH" sz="2400" b="1" kern="0" spc="89" dirty="0" err="1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คร.</a:t>
            </a:r>
            <a:r>
              <a:rPr lang="th-TH" sz="24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  คำขอเป็นศูนย์ประเมินฯ ม.26/4(2)</a:t>
            </a:r>
          </a:p>
          <a:p>
            <a:pPr marL="405216" indent="-405216" algn="thaiDist">
              <a:buFont typeface="+mj-lt"/>
              <a:buAutoNum type="arabicPeriod"/>
            </a:pPr>
            <a:r>
              <a:rPr lang="th-TH" sz="24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สำเนาหนังสือรับรองการเป็นองค์กรอาชีพ หรือ สำเนาหนังสือสำคัญหรือเอกสารที่แสดงความเป็นนิติบุคคลที่จัดตั้งขึ้น</a:t>
            </a:r>
          </a:p>
          <a:p>
            <a:pPr marL="405216" indent="-405216" algn="thaiDist">
              <a:buFont typeface="+mj-lt"/>
              <a:buAutoNum type="arabicPeriod"/>
            </a:pPr>
            <a:r>
              <a:rPr lang="th-TH" sz="24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หนังสือที่แสดงว่าเป็นหัวหน้าหน่วยงาน (ภาครัฐ) หรือผู้มีอำนาจกระทำการแทนนิติบุคคล หรือหนังสือมอบอำนาจกระทำการแทนนิติบุคคล</a:t>
            </a:r>
          </a:p>
          <a:p>
            <a:pPr marL="405216" indent="-405216" algn="thaiDist">
              <a:buFont typeface="+mj-lt"/>
              <a:buAutoNum type="arabicPeriod"/>
            </a:pPr>
            <a:r>
              <a:rPr lang="th-TH" sz="24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สำเนาบัตรประจำตัวประชาชน หรือสำเนาบัตรประจำตัวของผู้ยื่น</a:t>
            </a:r>
          </a:p>
          <a:p>
            <a:pPr marL="405216" indent="-405216" algn="thaiDist">
              <a:buFont typeface="+mj-lt"/>
              <a:buAutoNum type="arabicPeriod"/>
            </a:pPr>
            <a:r>
              <a:rPr lang="th-TH" sz="2400" b="1" kern="0" spc="89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บัญชีรายชื่อผู้ประเมินในสาขาอาชีพที่ยื่นคำขอ ไม่น้อยกว่าสาขาละ 3 คน พร้อมสำเนาบัตรประจำตัวผู้ประเมิน</a:t>
            </a:r>
          </a:p>
          <a:p>
            <a:pPr marL="405216" indent="-405216" algn="thaiDist">
              <a:buFont typeface="+mj-lt"/>
              <a:buAutoNum type="arabicPeriod"/>
            </a:pPr>
            <a:r>
              <a:rPr lang="th-TH" sz="2400" b="1" kern="0" spc="89" dirty="0" smtClean="0">
                <a:solidFill>
                  <a:srgbClr val="00B05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บัญชีรายการเครื่องมือ/อุปกรณ์ และสิ่งอำนวยความสะดวก</a:t>
            </a:r>
          </a:p>
          <a:p>
            <a:pPr marL="405216" indent="-405216" algn="thaiDist">
              <a:buFont typeface="+mj-lt"/>
              <a:buAutoNum type="arabicPeriod"/>
            </a:pPr>
            <a:r>
              <a:rPr lang="th-TH" sz="24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สำเนาเอกสารแสดงการมีกรรมสิทธิ์หรือมีสิทธิครอบครองในที่ดินอันเป็นที่ตั้ง</a:t>
            </a:r>
          </a:p>
          <a:p>
            <a:pPr marL="405216" indent="-405216" algn="thaiDist">
              <a:buFont typeface="+mj-lt"/>
              <a:buAutoNum type="arabicPeriod"/>
            </a:pPr>
            <a:r>
              <a:rPr lang="th-TH" sz="24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แผนที่แสดงที่ตั้งศูนย์ประเมินฯ</a:t>
            </a:r>
          </a:p>
          <a:p>
            <a:pPr marL="405216" indent="-405216" algn="thaiDist">
              <a:buFont typeface="+mj-lt"/>
              <a:buAutoNum type="arabicPeriod"/>
            </a:pPr>
            <a:r>
              <a:rPr lang="th-TH" sz="24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โครงสร้างบุคลากรประจำศูนย์ฯ</a:t>
            </a:r>
          </a:p>
        </p:txBody>
      </p:sp>
      <p:sp>
        <p:nvSpPr>
          <p:cNvPr id="24" name="Slide Number Placeholder 4"/>
          <p:cNvSpPr txBox="1">
            <a:spLocks/>
          </p:cNvSpPr>
          <p:nvPr/>
        </p:nvSpPr>
        <p:spPr bwMode="auto">
          <a:xfrm>
            <a:off x="5796136" y="5233765"/>
            <a:ext cx="2844800" cy="360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47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019610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96000" y="2500310"/>
            <a:ext cx="7848000" cy="1357322"/>
          </a:xfrm>
          <a:prstGeom prst="rect">
            <a:avLst/>
          </a:prstGeom>
          <a:solidFill>
            <a:srgbClr val="CCFFFF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>
            <a:noAutofit/>
            <a:sp3d/>
          </a:bodyPr>
          <a:lstStyle/>
          <a:p>
            <a:pPr algn="thaiDist"/>
            <a:r>
              <a:rPr lang="th-TH" sz="3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กรุงเทพมหานคร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ให้ส่ง ณ กรมพัฒนาฝีมือแรงงาน </a:t>
            </a:r>
          </a:p>
          <a:p>
            <a:pPr algn="thaiDist"/>
            <a:r>
              <a:rPr lang="th-TH" sz="3600" b="1" dirty="0" smtClean="0">
                <a:solidFill>
                  <a:srgbClr val="000066"/>
                </a:solidFill>
                <a:latin typeface="TH SarabunPSK" pitchFamily="34" charset="-34"/>
                <a:cs typeface="TH SarabunPSK" pitchFamily="34" charset="-34"/>
              </a:rPr>
              <a:t>ต่างจังหวัด ให้ส่ง ณ หน่วยงานของกรมพัฒนาฝีมือแรงงาน</a:t>
            </a:r>
            <a:endParaRPr lang="th-TH" sz="3600" b="1" kern="0" spc="89" dirty="0" smtClean="0">
              <a:solidFill>
                <a:srgbClr val="000066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83382" y="13563"/>
            <a:ext cx="7848000" cy="2415309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>
            <a:noAutofit/>
            <a:sp3d/>
          </a:bodyPr>
          <a:lstStyle/>
          <a:p>
            <a:pPr algn="thaiDist"/>
            <a:r>
              <a:rPr lang="th-TH" sz="3600" b="1" dirty="0" smtClean="0">
                <a:effectLst/>
                <a:latin typeface="TH SarabunPSK" pitchFamily="34" charset="-34"/>
                <a:cs typeface="TH SarabunPSK" pitchFamily="34" charset="-34"/>
              </a:rPr>
              <a:t>   ศูนย์ประเมินความรู้ความสามารถตามมาตรา </a:t>
            </a:r>
            <a:r>
              <a:rPr lang="en-US" sz="3600" b="1" dirty="0" smtClean="0">
                <a:effectLst/>
                <a:latin typeface="TH SarabunPSK" pitchFamily="34" charset="-34"/>
                <a:cs typeface="TH SarabunPSK" pitchFamily="34" charset="-34"/>
              </a:rPr>
              <a:t>26</a:t>
            </a:r>
            <a:r>
              <a:rPr lang="th-TH" sz="3600" b="1" dirty="0" smtClean="0">
                <a:effectLst/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3600" b="1" dirty="0" smtClean="0">
                <a:effectLst/>
                <a:latin typeface="TH SarabunPSK" pitchFamily="34" charset="-34"/>
                <a:cs typeface="TH SarabunPSK" pitchFamily="34" charset="-34"/>
              </a:rPr>
              <a:t>4</a:t>
            </a:r>
            <a:r>
              <a:rPr lang="th-TH" sz="3600" b="1" dirty="0" smtClean="0">
                <a:effectLst/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en-US" sz="3600" b="1" dirty="0" smtClean="0">
                <a:effectLst/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3600" b="1" dirty="0" smtClean="0">
                <a:effectLst/>
                <a:latin typeface="TH SarabunPSK" pitchFamily="34" charset="-34"/>
                <a:cs typeface="TH SarabunPSK" pitchFamily="34" charset="-34"/>
              </a:rPr>
              <a:t>) ต้องรายงานผลการดำเนินงานในแต่ละเดือนให้นายทะเบียนทราบเป็นประจำทุกเดือน </a:t>
            </a:r>
          </a:p>
          <a:p>
            <a:pPr algn="thaiDist"/>
            <a:r>
              <a:rPr lang="th-TH" sz="3600" b="1" dirty="0" smtClean="0">
                <a:solidFill>
                  <a:srgbClr val="FF0000"/>
                </a:solidFill>
                <a:effectLst/>
                <a:latin typeface="TH SarabunPSK" pitchFamily="34" charset="-34"/>
                <a:cs typeface="TH SarabunPSK" pitchFamily="34" charset="-34"/>
              </a:rPr>
              <a:t>โดยให้รายงานภายในวันที่ 10 ของทุกเดือน</a:t>
            </a:r>
            <a:endParaRPr lang="th-TH" sz="3600" b="1" dirty="0" smtClean="0">
              <a:effectLst/>
              <a:latin typeface="TH SarabunPSK" pitchFamily="34" charset="-34"/>
              <a:cs typeface="TH SarabunPSK" pitchFamily="34" charset="-34"/>
            </a:endParaRPr>
          </a:p>
          <a:p>
            <a:pPr algn="thaiDist"/>
            <a:endParaRPr lang="th-TH" sz="3600" b="1" dirty="0" smtClean="0"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4" name="Slide Number Placeholder 4"/>
          <p:cNvSpPr txBox="1">
            <a:spLocks/>
          </p:cNvSpPr>
          <p:nvPr/>
        </p:nvSpPr>
        <p:spPr bwMode="auto">
          <a:xfrm>
            <a:off x="5796136" y="5233765"/>
            <a:ext cx="2844800" cy="360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48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019610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148198"/>
            <a:ext cx="7272808" cy="477054"/>
          </a:xfrm>
          <a:prstGeom prst="rect">
            <a:avLst/>
          </a:prstGeom>
          <a:solidFill>
            <a:srgbClr val="FFFF99"/>
          </a:solidFill>
          <a:ln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h-TH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กระบวนการ การขอเป็นศูนย์ประเมินความรู้ความสามารถตามมาตรา 26/4(2)</a:t>
            </a:r>
            <a:endParaRPr lang="en-US" b="1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91232" y="1237321"/>
            <a:ext cx="1004388" cy="646331"/>
          </a:xfrm>
          <a:prstGeom prst="rect">
            <a:avLst/>
          </a:prstGeom>
          <a:solidFill>
            <a:srgbClr val="66FF66"/>
          </a:solidFill>
          <a:ln w="15875">
            <a:solidFill>
              <a:srgbClr val="FF99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ยื่นคำขอ (แบบ </a:t>
            </a:r>
            <a:r>
              <a:rPr lang="th-TH" sz="1800" b="1" dirty="0" err="1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คร</a:t>
            </a:r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.5)</a:t>
            </a:r>
            <a:endParaRPr lang="en-US" sz="1800" b="1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7278" y="1051134"/>
            <a:ext cx="1620000" cy="1015663"/>
          </a:xfrm>
          <a:prstGeom prst="rect">
            <a:avLst/>
          </a:prstGeom>
          <a:solidFill>
            <a:srgbClr val="00B050"/>
          </a:solidFill>
          <a:ln w="22225">
            <a:solidFill>
              <a:schemeClr val="accent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องค์กรอาชีพที่ได้รับการรับรองจาก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นายทะเบียน</a:t>
            </a:r>
            <a:endParaRPr lang="en-US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23099" y="1177313"/>
            <a:ext cx="1313397" cy="923330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sz="1800" b="1" u="sng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ตรวจสอบ</a:t>
            </a:r>
            <a:r>
              <a:rPr lang="en-US" sz="1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”</a:t>
            </a:r>
            <a:r>
              <a:rPr lang="th-TH" sz="1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ความพร้อมและความเหมาะสม</a:t>
            </a:r>
            <a:endParaRPr lang="en-US" sz="18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23528" y="2550042"/>
            <a:ext cx="1656184" cy="1015663"/>
          </a:xfrm>
          <a:prstGeom prst="rect">
            <a:avLst/>
          </a:prstGeom>
          <a:solidFill>
            <a:srgbClr val="00B050"/>
          </a:solidFill>
          <a:ln w="22225">
            <a:solidFill>
              <a:schemeClr val="accent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หน่วยงานของรัฐที่มีหน้าที่เกี่ยวข้องในสาขาอาชีพนั้น</a:t>
            </a:r>
            <a:endParaRPr lang="en-US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5" name="Group 110"/>
          <p:cNvGrpSpPr/>
          <p:nvPr/>
        </p:nvGrpSpPr>
        <p:grpSpPr>
          <a:xfrm>
            <a:off x="2360545" y="1201316"/>
            <a:ext cx="1656184" cy="1671241"/>
            <a:chOff x="2123728" y="1352454"/>
            <a:chExt cx="1656184" cy="200377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9" name="TextBox 48"/>
            <p:cNvSpPr txBox="1"/>
            <p:nvPr/>
          </p:nvSpPr>
          <p:spPr>
            <a:xfrm>
              <a:off x="2231740" y="1375810"/>
              <a:ext cx="1441978" cy="775598"/>
            </a:xfrm>
            <a:prstGeom prst="rect">
              <a:avLst/>
            </a:prstGeom>
            <a:solidFill>
              <a:srgbClr val="99FFCC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800" b="1" dirty="0" smtClean="0">
                  <a:solidFill>
                    <a:srgbClr val="000000"/>
                  </a:solidFill>
                  <a:latin typeface="TH SarabunPSK" pitchFamily="34" charset="-34"/>
                  <a:cs typeface="TH SarabunPSK" pitchFamily="34" charset="-34"/>
                </a:rPr>
                <a:t>มีผู้ประเมินไม่น้อยกว่า 3 คน</a:t>
              </a:r>
              <a:endParaRPr lang="en-US" sz="18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231740" y="2173451"/>
              <a:ext cx="1441978" cy="1107046"/>
            </a:xfrm>
            <a:prstGeom prst="rect">
              <a:avLst/>
            </a:prstGeom>
            <a:solidFill>
              <a:srgbClr val="99FFCC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800" b="1" dirty="0" smtClean="0">
                  <a:solidFill>
                    <a:srgbClr val="000000"/>
                  </a:solidFill>
                  <a:latin typeface="TH SarabunPSK" pitchFamily="34" charset="-34"/>
                  <a:cs typeface="TH SarabunPSK" pitchFamily="34" charset="-34"/>
                </a:rPr>
                <a:t>มีสถานที่ เครื่องมือ อุปกรณ์ สิ่งอำนวยความสะดวก</a:t>
              </a:r>
              <a:endParaRPr lang="en-US" sz="18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2123728" y="1352454"/>
              <a:ext cx="1656184" cy="2003770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5556362" y="1069232"/>
            <a:ext cx="1967966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solidFill>
              <a:srgbClr val="6600CC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นายทะเบียน</a:t>
            </a: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กรุงเทพฯ       </a:t>
            </a:r>
            <a:r>
              <a:rPr lang="th-TH" sz="1800" b="1" dirty="0" err="1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กพร.</a:t>
            </a:r>
            <a:endParaRPr lang="th-TH" sz="1800" b="1" dirty="0" smtClean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buFont typeface="Arial" pitchFamily="34" charset="0"/>
              <a:buChar char="•"/>
            </a:pPr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จังหวัดอื่น      หน่วยงาน</a:t>
            </a:r>
          </a:p>
          <a:p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                    </a:t>
            </a:r>
            <a:r>
              <a:rPr lang="th-TH" sz="1800" b="1" dirty="0" err="1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กพร.</a:t>
            </a:r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ตั้งอยู่</a:t>
            </a:r>
            <a:endParaRPr lang="en-US" sz="1800" b="1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6407825" y="1558287"/>
            <a:ext cx="267239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6431575" y="1824880"/>
            <a:ext cx="267239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4278642" y="3310897"/>
            <a:ext cx="1987201" cy="923330"/>
          </a:xfrm>
          <a:prstGeom prst="rect">
            <a:avLst/>
          </a:prstGeom>
          <a:solidFill>
            <a:srgbClr val="92D050"/>
          </a:solidFill>
          <a:ln w="19050">
            <a:solidFill>
              <a:srgbClr val="0066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นายทะเบียนออกหนังสือรับรองการเป็นศูนย์ประเมินฯ</a:t>
            </a:r>
          </a:p>
          <a:p>
            <a:pPr algn="ctr"/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(แบบ </a:t>
            </a:r>
            <a:r>
              <a:rPr lang="th-TH" sz="1800" b="1" dirty="0" err="1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คร</a:t>
            </a:r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.6) 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546385" y="3287340"/>
            <a:ext cx="1237117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5875">
            <a:solidFill>
              <a:srgbClr val="0066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มี</a:t>
            </a:r>
            <a:r>
              <a:rPr lang="en-US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”</a:t>
            </a:r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ความพร้อมความเหมาะสม</a:t>
            </a:r>
            <a:endParaRPr lang="en-US" sz="1800" b="1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998768" y="3261691"/>
            <a:ext cx="1027613" cy="923330"/>
          </a:xfrm>
          <a:prstGeom prst="rect">
            <a:avLst/>
          </a:prstGeom>
          <a:solidFill>
            <a:srgbClr val="FFCCFF"/>
          </a:solidFill>
          <a:ln w="15875">
            <a:solidFill>
              <a:srgbClr val="FF000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sz="1800" b="1" u="sng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ไม่มี</a:t>
            </a:r>
            <a:r>
              <a:rPr lang="en-US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”</a:t>
            </a:r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ความพร้อมความเหมาะสม</a:t>
            </a:r>
            <a:endParaRPr lang="en-US" sz="1800" b="1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438365" y="4419126"/>
            <a:ext cx="1619672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5875">
            <a:solidFill>
              <a:srgbClr val="FF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นายทะเบียนแจ้งเป็นหนังสือพร้อมเหตุผล</a:t>
            </a:r>
            <a:endParaRPr lang="en-US" sz="1800" b="1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46412" y="4754216"/>
            <a:ext cx="2478247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00CC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1800" b="1" u="sng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อำนาจหน้าที่</a:t>
            </a:r>
          </a:p>
          <a:p>
            <a:pPr algn="ctr"/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ศูนย์ประเมินความรู้ความสามารถ</a:t>
            </a:r>
            <a:b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ตามมาตรา 26/4(2)</a:t>
            </a:r>
            <a:endParaRPr lang="en-US" sz="1800" b="1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916187" y="5122002"/>
            <a:ext cx="1511798" cy="369332"/>
          </a:xfrm>
          <a:prstGeom prst="rect">
            <a:avLst/>
          </a:prstGeom>
          <a:solidFill>
            <a:srgbClr val="CCFFFF"/>
          </a:solidFill>
          <a:ln w="158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จัดให้มีการประเมิน</a:t>
            </a:r>
            <a:endParaRPr lang="en-US" sz="1800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725433" y="5114813"/>
            <a:ext cx="2663477" cy="369332"/>
          </a:xfrm>
          <a:prstGeom prst="rect">
            <a:avLst/>
          </a:prstGeom>
          <a:solidFill>
            <a:srgbClr val="CCFFFF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ออกหนังสือรับรองความรู้ความสามารถ</a:t>
            </a:r>
            <a:endParaRPr lang="en-US" sz="1800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8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889576" y="5071973"/>
            <a:ext cx="2133600" cy="396876"/>
          </a:xfrm>
        </p:spPr>
        <p:txBody>
          <a:bodyPr/>
          <a:lstStyle/>
          <a:p>
            <a:pPr>
              <a:defRPr/>
            </a:pPr>
            <a:fld id="{1179B9F3-F1EE-4A1B-888E-6767006D9686}" type="slidenum">
              <a:rPr lang="en-US" sz="2000" b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pPr>
                <a:defRPr/>
              </a:pPr>
              <a:t>49</a:t>
            </a:fld>
            <a:endParaRPr lang="th-TH" sz="2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9" name="Up Arrow 78"/>
          <p:cNvSpPr/>
          <p:nvPr/>
        </p:nvSpPr>
        <p:spPr>
          <a:xfrm rot="5400000">
            <a:off x="4451019" y="5162478"/>
            <a:ext cx="240027" cy="181833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Up Arrow 79"/>
          <p:cNvSpPr/>
          <p:nvPr/>
        </p:nvSpPr>
        <p:spPr>
          <a:xfrm rot="5400000">
            <a:off x="2650419" y="5162600"/>
            <a:ext cx="240027" cy="187584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1" name="Straight Connector 80"/>
          <p:cNvCxnSpPr/>
          <p:nvPr/>
        </p:nvCxnSpPr>
        <p:spPr>
          <a:xfrm>
            <a:off x="7167085" y="2628666"/>
            <a:ext cx="1508007" cy="0"/>
          </a:xfrm>
          <a:prstGeom prst="line">
            <a:avLst/>
          </a:prstGeom>
          <a:ln w="2222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flipH="1">
            <a:off x="8651526" y="2628666"/>
            <a:ext cx="4430" cy="633026"/>
          </a:xfrm>
          <a:prstGeom prst="straightConnector1">
            <a:avLst/>
          </a:prstGeom>
          <a:ln w="22225">
            <a:solidFill>
              <a:schemeClr val="accent6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7188786" y="2621477"/>
            <a:ext cx="2046" cy="643660"/>
          </a:xfrm>
          <a:prstGeom prst="straightConnector1">
            <a:avLst/>
          </a:prstGeom>
          <a:ln w="22225">
            <a:solidFill>
              <a:schemeClr val="accent6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flipH="1">
            <a:off x="8413523" y="4190051"/>
            <a:ext cx="1" cy="216000"/>
          </a:xfrm>
          <a:prstGeom prst="straightConnector1">
            <a:avLst/>
          </a:prstGeom>
          <a:ln w="22225">
            <a:solidFill>
              <a:srgbClr val="C0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flipH="1">
            <a:off x="6274466" y="4117641"/>
            <a:ext cx="901242" cy="1"/>
          </a:xfrm>
          <a:prstGeom prst="straightConnector1">
            <a:avLst/>
          </a:prstGeom>
          <a:ln w="22225">
            <a:solidFill>
              <a:srgbClr val="00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>
            <a:off x="127757" y="2838012"/>
            <a:ext cx="200307" cy="1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/>
          <p:nvPr/>
        </p:nvCxnSpPr>
        <p:spPr>
          <a:xfrm>
            <a:off x="142133" y="1321376"/>
            <a:ext cx="200307" cy="1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flipH="1">
            <a:off x="136380" y="1328565"/>
            <a:ext cx="14382" cy="278874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/>
          <p:nvPr/>
        </p:nvCxnSpPr>
        <p:spPr>
          <a:xfrm flipH="1">
            <a:off x="142139" y="4110123"/>
            <a:ext cx="4136503" cy="0"/>
          </a:xfrm>
          <a:prstGeom prst="straightConnector1">
            <a:avLst/>
          </a:prstGeom>
          <a:ln w="22225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115137" y="4656078"/>
            <a:ext cx="7309446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1979712" y="1276452"/>
            <a:ext cx="106314" cy="0"/>
          </a:xfrm>
          <a:prstGeom prst="line">
            <a:avLst/>
          </a:prstGeom>
          <a:ln w="2222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>
            <a:off x="2080828" y="1276452"/>
            <a:ext cx="9240" cy="1561560"/>
          </a:xfrm>
          <a:prstGeom prst="line">
            <a:avLst/>
          </a:prstGeom>
          <a:ln w="2222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/>
          <p:nvPr/>
        </p:nvCxnSpPr>
        <p:spPr>
          <a:xfrm>
            <a:off x="4045174" y="1485886"/>
            <a:ext cx="246058" cy="0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/>
          <p:nvPr/>
        </p:nvCxnSpPr>
        <p:spPr>
          <a:xfrm flipV="1">
            <a:off x="5295572" y="1477348"/>
            <a:ext cx="241539" cy="718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/>
          <p:nvPr/>
        </p:nvCxnSpPr>
        <p:spPr>
          <a:xfrm>
            <a:off x="7540045" y="1633363"/>
            <a:ext cx="200307" cy="1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2" name="Straight Connector 1031"/>
          <p:cNvCxnSpPr/>
          <p:nvPr/>
        </p:nvCxnSpPr>
        <p:spPr>
          <a:xfrm>
            <a:off x="8204277" y="2112912"/>
            <a:ext cx="0" cy="504000"/>
          </a:xfrm>
          <a:prstGeom prst="line">
            <a:avLst/>
          </a:prstGeom>
          <a:ln w="2222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12-Point Star 21"/>
          <p:cNvSpPr/>
          <p:nvPr/>
        </p:nvSpPr>
        <p:spPr>
          <a:xfrm>
            <a:off x="395537" y="2102067"/>
            <a:ext cx="1368152" cy="392429"/>
          </a:xfrm>
          <a:prstGeom prst="star12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206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64" name="Straight Arrow Connector 63"/>
          <p:cNvCxnSpPr/>
          <p:nvPr/>
        </p:nvCxnSpPr>
        <p:spPr>
          <a:xfrm>
            <a:off x="2097850" y="2068875"/>
            <a:ext cx="246058" cy="8538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25"/>
          <p:cNvGrpSpPr/>
          <p:nvPr/>
        </p:nvGrpSpPr>
        <p:grpSpPr>
          <a:xfrm>
            <a:off x="4256663" y="2305567"/>
            <a:ext cx="2030955" cy="933810"/>
            <a:chOff x="4265286" y="2838686"/>
            <a:chExt cx="2030955" cy="1120571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5" name="TextBox 44"/>
            <p:cNvSpPr txBox="1"/>
            <p:nvPr/>
          </p:nvSpPr>
          <p:spPr>
            <a:xfrm>
              <a:off x="4265286" y="2838686"/>
              <a:ext cx="2030955" cy="406264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600" b="1" dirty="0" smtClean="0">
                  <a:solidFill>
                    <a:srgbClr val="FF0000"/>
                  </a:solidFill>
                  <a:latin typeface="TH SarabunPSK" pitchFamily="34" charset="-34"/>
                  <a:cs typeface="TH SarabunPSK" pitchFamily="34" charset="-34"/>
                </a:rPr>
                <a:t>ยื่นคำขอต่ออายุ  (แบบ </a:t>
              </a:r>
              <a:r>
                <a:rPr lang="th-TH" sz="1600" b="1" dirty="0" err="1" smtClean="0">
                  <a:solidFill>
                    <a:srgbClr val="FF0000"/>
                  </a:solidFill>
                  <a:latin typeface="TH SarabunPSK" pitchFamily="34" charset="-34"/>
                  <a:cs typeface="TH SarabunPSK" pitchFamily="34" charset="-34"/>
                </a:rPr>
                <a:t>คร</a:t>
              </a:r>
              <a:r>
                <a:rPr lang="th-TH" sz="1600" b="1" dirty="0" smtClean="0">
                  <a:solidFill>
                    <a:srgbClr val="FF0000"/>
                  </a:solidFill>
                  <a:latin typeface="TH SarabunPSK" pitchFamily="34" charset="-34"/>
                  <a:cs typeface="TH SarabunPSK" pitchFamily="34" charset="-34"/>
                </a:rPr>
                <a:t>.7) </a:t>
              </a:r>
              <a:endParaRPr lang="en-US" sz="16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265286" y="3257528"/>
              <a:ext cx="2030955" cy="701729"/>
            </a:xfrm>
            <a:prstGeom prst="rect">
              <a:avLst/>
            </a:prstGeom>
            <a:solidFill>
              <a:srgbClr val="FFCC66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th-TH" sz="16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  <a:t>ก่อนหนังสือฯ หมดอายุ </a:t>
              </a:r>
              <a:br>
                <a:rPr lang="th-TH" sz="1600" b="1" dirty="0" smtClean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rPr>
              </a:br>
              <a:r>
                <a:rPr lang="th-TH" sz="1600" b="1" u="sng" dirty="0" smtClean="0">
                  <a:solidFill>
                    <a:srgbClr val="AD0101"/>
                  </a:solidFill>
                  <a:latin typeface="TH SarabunPSK" pitchFamily="34" charset="-34"/>
                  <a:cs typeface="TH SarabunPSK" pitchFamily="34" charset="-34"/>
                </a:rPr>
                <a:t>ไม่น้อยกว่า 60 วัน</a:t>
              </a:r>
            </a:p>
          </p:txBody>
        </p:sp>
      </p:grpSp>
      <p:cxnSp>
        <p:nvCxnSpPr>
          <p:cNvPr id="84" name="Straight Connector 83"/>
          <p:cNvCxnSpPr/>
          <p:nvPr/>
        </p:nvCxnSpPr>
        <p:spPr>
          <a:xfrm>
            <a:off x="1991536" y="2838011"/>
            <a:ext cx="106314" cy="0"/>
          </a:xfrm>
          <a:prstGeom prst="line">
            <a:avLst/>
          </a:prstGeom>
          <a:ln w="2222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6296244" y="2621477"/>
            <a:ext cx="580015" cy="0"/>
          </a:xfrm>
          <a:prstGeom prst="line">
            <a:avLst/>
          </a:prstGeom>
          <a:ln w="22225">
            <a:solidFill>
              <a:srgbClr val="7030A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6864381" y="2256928"/>
            <a:ext cx="0" cy="360000"/>
          </a:xfrm>
          <a:prstGeom prst="straightConnector1">
            <a:avLst/>
          </a:prstGeom>
          <a:ln w="22225">
            <a:solidFill>
              <a:srgbClr val="7030A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4282087" y="4247138"/>
            <a:ext cx="1983754" cy="338554"/>
          </a:xfrm>
          <a:prstGeom prst="rect">
            <a:avLst/>
          </a:prstGeom>
          <a:solidFill>
            <a:srgbClr val="FFC000"/>
          </a:solidFill>
          <a:ln w="19050">
            <a:solidFill>
              <a:srgbClr val="0066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มีอายุ 2 ปีนับแต่ออกให้</a:t>
            </a:r>
            <a:endParaRPr lang="en-US" sz="1600" dirty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7155207" y="3932823"/>
            <a:ext cx="0" cy="180000"/>
          </a:xfrm>
          <a:prstGeom prst="line">
            <a:avLst/>
          </a:prstGeom>
          <a:ln w="22225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V="1">
            <a:off x="134537" y="4419125"/>
            <a:ext cx="4353" cy="236954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 flipV="1">
            <a:off x="136141" y="4110124"/>
            <a:ext cx="1642" cy="378924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380312" y="5204147"/>
            <a:ext cx="1601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200" dirty="0" smtClean="0">
                <a:solidFill>
                  <a:prstClr val="black"/>
                </a:solidFill>
                <a:latin typeface="Times New Roman"/>
                <a:cs typeface="Angsana New"/>
              </a:rPr>
              <a:t>สุภพ  </a:t>
            </a:r>
            <a:r>
              <a:rPr lang="th-TH" sz="1200" dirty="0" err="1" smtClean="0">
                <a:solidFill>
                  <a:prstClr val="black"/>
                </a:solidFill>
                <a:latin typeface="Times New Roman"/>
                <a:cs typeface="Angsana New"/>
              </a:rPr>
              <a:t>ปิง</a:t>
            </a:r>
            <a:r>
              <a:rPr lang="th-TH" sz="1200" dirty="0" smtClean="0">
                <a:solidFill>
                  <a:prstClr val="black"/>
                </a:solidFill>
                <a:latin typeface="Times New Roman"/>
                <a:cs typeface="Angsana New"/>
              </a:rPr>
              <a:t>ตา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200" dirty="0" smtClean="0">
                <a:solidFill>
                  <a:prstClr val="black"/>
                </a:solidFill>
                <a:latin typeface="Times New Roman"/>
                <a:cs typeface="Angsana New"/>
              </a:rPr>
              <a:t>รองอธิบดีกรมพัฒนาฝีมือแรงงาน</a:t>
            </a:r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4010602" y="2599912"/>
            <a:ext cx="246058" cy="0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731826" y="1960943"/>
            <a:ext cx="6607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หรือ</a:t>
            </a:r>
            <a:endParaRPr lang="th-TH" sz="32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638178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0984" y="-22820"/>
            <a:ext cx="5688632" cy="14157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th-TH" sz="50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ผู้</a:t>
            </a:r>
            <a:r>
              <a:rPr lang="th-TH" sz="50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ได้รับ</a:t>
            </a:r>
            <a:r>
              <a:rPr lang="th-TH" sz="50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ประโยชน์</a:t>
            </a:r>
          </a:p>
          <a:p>
            <a:pPr algn="ctr">
              <a:defRPr/>
            </a:pPr>
            <a:r>
              <a:rPr lang="th-TH" sz="36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จาก พ.ร.บ.ส่งเสริมฯ (ฉบับที่ 2) พ.ศ. 2557</a:t>
            </a:r>
            <a:endParaRPr lang="th-TH" sz="3600" b="1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2256" y="2045330"/>
            <a:ext cx="2214578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  <a:bevelB w="139700" h="139700" prst="divot"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th-TH" sz="4000" b="1" dirty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นายจ้าง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12334" y="2038587"/>
            <a:ext cx="2214578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  <a:bevelB w="139700" h="139700" prst="divot"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th-TH" sz="4000" b="1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ลูกจ้าง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12756" y="2031842"/>
            <a:ext cx="3024336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  <a:bevelB w="139700" h="139700" prst="divot"/>
          </a:sp3d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th-TH" sz="4000" b="1" dirty="0" smtClean="0">
                <a:solidFill>
                  <a:srgbClr val="6600CC"/>
                </a:solidFill>
                <a:latin typeface="TH SarabunPSK" pitchFamily="34" charset="-34"/>
                <a:cs typeface="TH SarabunPSK" pitchFamily="34" charset="-34"/>
              </a:rPr>
              <a:t>สาธารณะ </a:t>
            </a:r>
            <a:r>
              <a:rPr lang="th-TH" sz="4000" b="1" dirty="0">
                <a:solidFill>
                  <a:srgbClr val="6600CC"/>
                </a:solidFill>
                <a:latin typeface="TH SarabunPSK" pitchFamily="34" charset="-34"/>
                <a:cs typeface="TH SarabunPSK" pitchFamily="34" charset="-34"/>
              </a:rPr>
              <a:t>/ สังคม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>
          <a:xfrm>
            <a:off x="6542856" y="5204354"/>
            <a:ext cx="2133600" cy="396876"/>
          </a:xfrm>
        </p:spPr>
        <p:txBody>
          <a:bodyPr/>
          <a:lstStyle/>
          <a:p>
            <a:pPr>
              <a:defRPr/>
            </a:pPr>
            <a:fld id="{8A09E068-5F95-4E94-A17E-A71AEBE393B2}" type="slidenum">
              <a:rPr lang="en-US" smtClean="0"/>
              <a:pPr>
                <a:defRPr/>
              </a:pPr>
              <a:t>5</a:t>
            </a:fld>
            <a:endParaRPr lang="th-TH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944413"/>
            <a:ext cx="2259290" cy="2554545"/>
          </a:xfrm>
          <a:prstGeom prst="rect">
            <a:avLst/>
          </a:prstGeom>
          <a:solidFill>
            <a:srgbClr val="FFFF00"/>
          </a:solidFill>
          <a:ln w="25400">
            <a:solidFill>
              <a:srgbClr val="663300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พัฒนาคุณภาพ/ประสิทธิภาพในการบริหารจัดการ</a:t>
            </a:r>
          </a:p>
          <a:p>
            <a:pPr marL="457200" indent="-457200">
              <a:buBlip>
                <a:blip r:embed="rId2"/>
              </a:buBlip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เพิ่มผลิตภาพแรงงาน</a:t>
            </a:r>
          </a:p>
          <a:p>
            <a:pPr marL="457200" indent="-457200">
              <a:buBlip>
                <a:blip r:embed="rId2"/>
              </a:buBlip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ได้รับสิทธิประโยชน์ด้านภาษีและด้านอื่น ๆ</a:t>
            </a:r>
          </a:p>
          <a:p>
            <a:pPr marL="457200" indent="-457200">
              <a:buBlip>
                <a:blip r:embed="rId2"/>
              </a:buBlip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มีความปลอดภัยจากการทำงานของลูกจ้าง</a:t>
            </a:r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06290" y="2944414"/>
            <a:ext cx="2214578" cy="2246769"/>
          </a:xfrm>
          <a:prstGeom prst="rect">
            <a:avLst/>
          </a:prstGeom>
          <a:solidFill>
            <a:srgbClr val="92D050"/>
          </a:solidFill>
          <a:ln w="25400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3"/>
              </a:buBlip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มีความรู้ความสามารถเป็นที่ยอมรับ</a:t>
            </a:r>
          </a:p>
          <a:p>
            <a:pPr marL="342900" indent="-342900">
              <a:buBlip>
                <a:blip r:embed="rId3"/>
              </a:buBlip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ได้รับค่าจ้างสูงขึ้น</a:t>
            </a:r>
          </a:p>
          <a:p>
            <a:pPr marL="342900" indent="-342900">
              <a:buBlip>
                <a:blip r:embed="rId3"/>
              </a:buBlip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มีความก้าวหน้าและมั่นคงในการทำงาน</a:t>
            </a:r>
          </a:p>
          <a:p>
            <a:pPr marL="342900" indent="-342900">
              <a:buBlip>
                <a:blip r:embed="rId3"/>
              </a:buBlip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มีความปลอดภัยในการทำงาน</a:t>
            </a:r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06712" y="2944413"/>
            <a:ext cx="3024336" cy="1323439"/>
          </a:xfrm>
          <a:prstGeom prst="rect">
            <a:avLst/>
          </a:prstGeom>
          <a:solidFill>
            <a:srgbClr val="FF9900"/>
          </a:solidFill>
          <a:ln w="254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Blip>
                <a:blip r:embed="rId4"/>
              </a:buBlip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ได้รับการคุ้มครองความปลอดภัยในชีวิตและทรัพย์สิน</a:t>
            </a:r>
          </a:p>
          <a:p>
            <a:pPr marL="342900" indent="-342900">
              <a:buBlip>
                <a:blip r:embed="rId4"/>
              </a:buBlip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ได้รับสินค้าหรือบริการที่ดีมีคุณภาพ</a:t>
            </a:r>
          </a:p>
          <a:p>
            <a:pPr marL="342900" indent="-342900">
              <a:buBlip>
                <a:blip r:embed="rId4"/>
              </a:buBlip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สังคมส่วนรวมเกิดความสันติสุข</a:t>
            </a:r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619672" y="1804286"/>
            <a:ext cx="5605252" cy="0"/>
          </a:xfrm>
          <a:prstGeom prst="line">
            <a:avLst/>
          </a:prstGeom>
          <a:ln w="22225"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619672" y="1804287"/>
            <a:ext cx="0" cy="30003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7224924" y="1802641"/>
            <a:ext cx="0" cy="30003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213833" y="1954734"/>
            <a:ext cx="0" cy="30003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644008" y="1363917"/>
            <a:ext cx="0" cy="44037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C:\Program Files (x86)\Microsoft Office\MEDIA\CAGCAT10\j0297185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219762"/>
            <a:ext cx="2088232" cy="949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300195" y="5181790"/>
            <a:ext cx="2032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dirty="0" smtClean="0">
                <a:solidFill>
                  <a:prstClr val="black"/>
                </a:solidFill>
                <a:latin typeface="Times New Roman"/>
                <a:cs typeface="Angsana New"/>
              </a:rPr>
              <a:t>สุภพ  </a:t>
            </a:r>
            <a:r>
              <a:rPr lang="th-TH" sz="1400" dirty="0" err="1" smtClean="0">
                <a:solidFill>
                  <a:prstClr val="black"/>
                </a:solidFill>
                <a:latin typeface="Times New Roman"/>
                <a:cs typeface="Angsana New"/>
              </a:rPr>
              <a:t>ปิง</a:t>
            </a:r>
            <a:r>
              <a:rPr lang="th-TH" sz="1400" dirty="0" smtClean="0">
                <a:solidFill>
                  <a:prstClr val="black"/>
                </a:solidFill>
                <a:latin typeface="Times New Roman"/>
                <a:cs typeface="Angsana New"/>
              </a:rPr>
              <a:t>ตา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dirty="0" smtClean="0">
                <a:solidFill>
                  <a:prstClr val="black"/>
                </a:solidFill>
                <a:latin typeface="Times New Roman"/>
                <a:cs typeface="Angsana New"/>
              </a:rPr>
              <a:t>รองอธิบดีกรมพัฒนาฝีมือแรงงาน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96887" y="15269"/>
            <a:ext cx="7848000" cy="45445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spAutoFit/>
          </a:bodyPr>
          <a:lstStyle/>
          <a:p>
            <a:pPr algn="thaiDist"/>
            <a:r>
              <a:rPr lang="en-US" sz="5000" b="1" kern="0" spc="89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5) </a:t>
            </a:r>
            <a:r>
              <a:rPr lang="th-TH" sz="5000" b="1" kern="0" spc="89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องค์กรอาชีพ</a:t>
            </a:r>
          </a:p>
          <a:p>
            <a:pPr algn="thaiDist"/>
            <a:r>
              <a:rPr lang="th-TH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ความหมาย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กลุ่มบุคคลหรือสถาบันที่มีวัตถุประสงค์ในการส่งเสริมการประกอบอาชีพซึ่งคณะกรรมการได้รับรองให้มีสิทธิและหน้าที่ตามพระราชบัญญัตินี้ ทั้งนี้ ตามหลักเกณฑ์วิธีการและเงื่อนไขที่คณะกรรมการประกาศกำหนด และให้หมายความรวมถึงองค์กรวิชาชีพตามกฎหมายอื่นด้วย</a:t>
            </a:r>
            <a:endParaRPr lang="th-TH" sz="4000" b="1" kern="0" spc="89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6015" y="4574575"/>
            <a:ext cx="7848000" cy="864096"/>
          </a:xfrm>
          <a:prstGeom prst="rect">
            <a:avLst/>
          </a:prstGeom>
          <a:solidFill>
            <a:srgbClr val="FF9900"/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noAutofit/>
          </a:bodyPr>
          <a:lstStyle/>
          <a:p>
            <a:pPr algn="thaiDist">
              <a:buSzPct val="60000"/>
            </a:pPr>
            <a:r>
              <a:rPr lang="th-TH" sz="2800" b="1" kern="0" spc="177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สิทธิขององค์กรอาชีพ </a:t>
            </a:r>
            <a:r>
              <a:rPr lang="en-US" sz="2800" b="1" kern="0" spc="177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2800" b="1" kern="0" spc="177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ขอรับรองเป็นศูนย์ประเมินความรู้ความสามารถ</a:t>
            </a:r>
          </a:p>
        </p:txBody>
      </p:sp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940152" y="5089748"/>
            <a:ext cx="2844800" cy="437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50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502361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296000" y="3185010"/>
            <a:ext cx="7848000" cy="2232000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spAutoFit/>
          </a:bodyPr>
          <a:lstStyle/>
          <a:p>
            <a:pPr marL="320796" indent="-320796" algn="thaiDist">
              <a:spcBef>
                <a:spcPts val="2400"/>
              </a:spcBef>
              <a:buFont typeface="+mj-lt"/>
              <a:buAutoNum type="arabicPeriod"/>
            </a:pPr>
            <a:r>
              <a:rPr lang="th-TH" sz="4800" b="1" kern="0" spc="89" dirty="0" smtClean="0">
                <a:solidFill>
                  <a:srgbClr val="99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ต้องเป็นนิติบุคคลตามกฎหมาย</a:t>
            </a:r>
          </a:p>
          <a:p>
            <a:pPr marL="320796" indent="-320796" algn="thaiDist">
              <a:buFont typeface="+mj-lt"/>
              <a:buAutoNum type="arabicPeriod"/>
            </a:pPr>
            <a:r>
              <a:rPr lang="th-TH" sz="4800" b="1" kern="0" spc="89" dirty="0" smtClean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มีวัตถุประสงค์ในการส่งเสริมการประกอบอาชีพในสาขาที่ขอให้รับรอง</a:t>
            </a:r>
          </a:p>
        </p:txBody>
      </p:sp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940152" y="5089748"/>
            <a:ext cx="2844800" cy="437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51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6000" y="13563"/>
            <a:ext cx="7848000" cy="30600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spAutoFit/>
          </a:bodyPr>
          <a:lstStyle/>
          <a:p>
            <a:pPr algn="thaiDist"/>
            <a:r>
              <a:rPr lang="th-TH" sz="5400" b="1" kern="0" spc="89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คุณสมบัติ</a:t>
            </a:r>
          </a:p>
          <a:p>
            <a:pPr indent="-320796" algn="thaiDist"/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ลุ่มบุคคลหรือสถาบันที่จะขอให้คณะกรรมการส่งเสริมการพัฒนาฝีมือแรงงานรับรองให้เป็นองค์กรอาชีพตามพระราชบัญญัตินี้</a:t>
            </a:r>
          </a:p>
        </p:txBody>
      </p:sp>
    </p:spTree>
    <p:extLst>
      <p:ext uri="{BB962C8B-B14F-4D97-AF65-F5344CB8AC3E}">
        <p14:creationId xmlns:p14="http://schemas.microsoft.com/office/powerpoint/2010/main" val="30502361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96000" y="1000112"/>
            <a:ext cx="7848000" cy="2308324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thaiDist">
              <a:buFont typeface="Wingdings" pitchFamily="2" charset="2"/>
              <a:buChar char="Ø"/>
            </a:pP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เข้ารับการคัดเลือกเป็นคณะกรรมการส่งเสริมฯ</a:t>
            </a:r>
          </a:p>
          <a:p>
            <a:pPr algn="thaiDist">
              <a:buFont typeface="Wingdings" pitchFamily="2" charset="2"/>
              <a:buChar char="Ø"/>
            </a:pP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ยืนขอเป็นศูนย์ประเมินความรู้ความสามารถ มาตรา 26/4(2)</a:t>
            </a:r>
          </a:p>
          <a:p>
            <a:pPr algn="thaiDist">
              <a:buFont typeface="Wingdings" pitchFamily="2" charset="2"/>
              <a:buChar char="Ø"/>
            </a:pP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ได้รับความช่วยเหลือหรืออุดหนุนจากกองทุน</a:t>
            </a:r>
          </a:p>
        </p:txBody>
      </p:sp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940152" y="5233764"/>
            <a:ext cx="2844800" cy="365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52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6000" y="214294"/>
            <a:ext cx="7848000" cy="697389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81043" tIns="40522" rIns="81043" bIns="40522" rtlCol="0" anchor="ctr">
            <a:spAutoFit/>
          </a:bodyPr>
          <a:lstStyle/>
          <a:p>
            <a:pPr algn="ctr"/>
            <a:r>
              <a:rPr lang="th-TH" sz="4000" b="1" dirty="0" smtClean="0">
                <a:solidFill>
                  <a:sysClr val="windowText" lastClr="000000"/>
                </a:solidFill>
                <a:latin typeface="TH SarabunPSK" pitchFamily="34" charset="-34"/>
                <a:cs typeface="TH SarabunPSK" pitchFamily="34" charset="-34"/>
              </a:rPr>
              <a:t>สิทธิประโยชน์ขององค์กรอาชีพ</a:t>
            </a:r>
          </a:p>
        </p:txBody>
      </p:sp>
      <p:pic>
        <p:nvPicPr>
          <p:cNvPr id="9" name="รูปภาพ 8" descr="business 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3490688"/>
            <a:ext cx="6697010" cy="172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2361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283382" y="13563"/>
            <a:ext cx="7848000" cy="3744000"/>
          </a:xfrm>
          <a:prstGeom prst="rect">
            <a:avLst/>
          </a:prstGeom>
          <a:solidFill>
            <a:srgbClr val="002060"/>
          </a:solidFill>
          <a:ln w="19050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noAutofit/>
          </a:bodyPr>
          <a:lstStyle/>
          <a:p>
            <a:pPr marL="320796" indent="-320796" algn="thaiDist"/>
            <a:r>
              <a:rPr lang="th-TH" sz="3600" b="1" kern="0" spc="89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เอกสารประกอบการยื่นขอ</a:t>
            </a:r>
          </a:p>
          <a:p>
            <a:pPr marL="320796" indent="-320796" algn="thaiDist">
              <a:buFont typeface="+mj-lt"/>
              <a:buAutoNum type="arabicPeriod"/>
            </a:pPr>
            <a:r>
              <a:rPr lang="th-TH" sz="3400" b="1" kern="0" spc="89" dirty="0" smtClean="0">
                <a:solidFill>
                  <a:srgbClr val="99FF6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แบบ </a:t>
            </a:r>
            <a:r>
              <a:rPr lang="th-TH" sz="3400" b="1" kern="0" spc="89" dirty="0" err="1" smtClean="0">
                <a:solidFill>
                  <a:srgbClr val="99FF6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คร.</a:t>
            </a:r>
            <a:r>
              <a:rPr lang="th-TH" sz="3400" b="1" kern="0" spc="89" dirty="0" smtClean="0">
                <a:solidFill>
                  <a:srgbClr val="99FF6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  คำขอรับรองเป็นองค์กรอาชีพ</a:t>
            </a:r>
          </a:p>
          <a:p>
            <a:pPr marL="320796" indent="-320796" algn="thaiDist">
              <a:buFont typeface="+mj-lt"/>
              <a:buAutoNum type="arabicPeriod"/>
            </a:pPr>
            <a:r>
              <a:rPr lang="th-TH" sz="3400" b="1" kern="0" spc="89" dirty="0" smtClean="0">
                <a:solidFill>
                  <a:srgbClr val="99FF6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สำเนาหนังสือแสดงการจดทะเบียนนิติบุคคลและวัตถุประสงค์</a:t>
            </a:r>
          </a:p>
          <a:p>
            <a:pPr marL="320796" indent="-320796" algn="thaiDist">
              <a:buFont typeface="+mj-lt"/>
              <a:buAutoNum type="arabicPeriod"/>
            </a:pPr>
            <a:r>
              <a:rPr lang="th-TH" sz="3400" b="1" kern="0" spc="89" dirty="0" smtClean="0">
                <a:solidFill>
                  <a:srgbClr val="99FF6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หนังสือที่แสดงว่าเป็นผู้มีอำนาจทำการแทนนิติบุคคล หรือ หนังสือมอบอำนาจให้กระทำการแทนนิติบุคคล</a:t>
            </a:r>
          </a:p>
          <a:p>
            <a:pPr marL="320796" indent="-320796" algn="thaiDist">
              <a:buFont typeface="+mj-lt"/>
              <a:buAutoNum type="arabicPeriod"/>
            </a:pPr>
            <a:r>
              <a:rPr lang="th-TH" sz="3400" b="1" kern="0" spc="89" dirty="0" smtClean="0">
                <a:solidFill>
                  <a:srgbClr val="99FF66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สำเนาบัตรประจำตัวประชาชนของผู้ยื่นคำขอ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96000" y="3853913"/>
            <a:ext cx="7848000" cy="1584000"/>
          </a:xfrm>
          <a:prstGeom prst="rect">
            <a:avLst/>
          </a:prstGeom>
          <a:solidFill>
            <a:srgbClr val="92D050"/>
          </a:solidFill>
          <a:ln w="19050">
            <a:solidFill>
              <a:srgbClr val="00206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thaiDist"/>
            <a:r>
              <a:rPr lang="th-TH" sz="3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การยื่นคำขอในกรุงเทพมหานครให้ยื่น ณ กรมพัฒนาฝีมือแรงงาน ในจังหวัดอื่นให้ยื่น ณ หน่วยงานของกรมพัฒนาฝีมือแรงงาน ที่ผู้ยื่นคำขอตั้งอยู่ในเขตพื้นที่</a:t>
            </a:r>
            <a:endParaRPr lang="th-TH" sz="34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903664" y="5156011"/>
            <a:ext cx="2844800" cy="437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53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8975317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796136" y="5161756"/>
            <a:ext cx="2844800" cy="409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54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/>
          <p:cNvPicPr preferRelativeResize="0">
            <a:picLocks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121196"/>
            <a:ext cx="5400600" cy="5184576"/>
          </a:xfrm>
          <a:prstGeom prst="rect">
            <a:avLst/>
          </a:prstGeom>
          <a:solidFill>
            <a:srgbClr val="99CCFF"/>
          </a:solidFill>
          <a:ln w="28575">
            <a:solidFill>
              <a:srgbClr val="FF000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รูปภาพ 9" descr="CA9WWR5H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8264" y="2353444"/>
            <a:ext cx="1895611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5317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614864" y="5161756"/>
            <a:ext cx="2133600" cy="396876"/>
          </a:xfrm>
        </p:spPr>
        <p:txBody>
          <a:bodyPr/>
          <a:lstStyle/>
          <a:p>
            <a:pPr>
              <a:defRPr/>
            </a:pPr>
            <a:fld id="{1179B9F3-F1EE-4A1B-888E-6767006D9686}" type="slidenum">
              <a:rPr lang="en-US" sz="2000" b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pPr>
                <a:defRPr/>
              </a:pPr>
              <a:t>55</a:t>
            </a:fld>
            <a:endParaRPr lang="th-TH" sz="2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49188"/>
            <a:ext cx="7415100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00CC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กระบวนการ การรับรองเป็นองค์กรอาชีพ</a:t>
            </a:r>
          </a:p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ตาม พ.ร.บ.ส่งเสริมการพัฒนาฝีมือแรงงาน (ฉบับที่ 2) พ.ศ.2557</a:t>
            </a:r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423357"/>
            <a:ext cx="1944216" cy="707886"/>
          </a:xfrm>
          <a:prstGeom prst="rect">
            <a:avLst/>
          </a:prstGeom>
          <a:solidFill>
            <a:srgbClr val="FFCC99"/>
          </a:solidFill>
          <a:ln w="22225">
            <a:solidFill>
              <a:schemeClr val="accent6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กลุ่มบุคคลหรือสถาบัน</a:t>
            </a:r>
            <a:br>
              <a:rPr lang="th-TH" sz="20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ที่มีสถานะเป็นนิติบุคคล</a:t>
            </a:r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464367" y="1309707"/>
            <a:ext cx="3253816" cy="1365172"/>
            <a:chOff x="1561468" y="3960679"/>
            <a:chExt cx="3782450" cy="163820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" name="TextBox 5"/>
            <p:cNvSpPr txBox="1"/>
            <p:nvPr/>
          </p:nvSpPr>
          <p:spPr>
            <a:xfrm>
              <a:off x="1567720" y="4380089"/>
              <a:ext cx="3776198" cy="1218794"/>
            </a:xfrm>
            <a:prstGeom prst="rect">
              <a:avLst/>
            </a:prstGeom>
            <a:solidFill>
              <a:srgbClr val="FFCCFF"/>
            </a:solidFill>
            <a:ln w="22225"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pPr marL="342900" indent="-342900">
                <a:buBlip>
                  <a:blip r:embed="rId2"/>
                </a:buBlip>
              </a:pP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กรุงเทพฯ</a:t>
              </a:r>
              <a:r>
                <a:rPr lang="th-TH" sz="2000" b="1" dirty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        </a:t>
              </a:r>
              <a:r>
                <a:rPr lang="th-TH" sz="2000" b="1" dirty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000" b="1" dirty="0" err="1" smtClean="0">
                  <a:latin typeface="TH SarabunPSK" pitchFamily="34" charset="-34"/>
                  <a:cs typeface="TH SarabunPSK" pitchFamily="34" charset="-34"/>
                </a:rPr>
                <a:t>กพร</a:t>
              </a: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.</a:t>
              </a:r>
            </a:p>
            <a:p>
              <a:pPr marL="342900" indent="-342900">
                <a:buBlip>
                  <a:blip r:embed="rId2"/>
                </a:buBlip>
              </a:pP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จังหวัดอื่น          หน่วยงาน </a:t>
              </a:r>
              <a:r>
                <a:rPr lang="th-TH" sz="2000" b="1" dirty="0" err="1" smtClean="0">
                  <a:latin typeface="TH SarabunPSK" pitchFamily="34" charset="-34"/>
                  <a:cs typeface="TH SarabunPSK" pitchFamily="34" charset="-34"/>
                </a:rPr>
                <a:t>กพร.</a:t>
              </a: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    </a:t>
              </a:r>
            </a:p>
            <a:p>
              <a:pPr marL="342900" indent="-342900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                             ตั้งอยู่</a:t>
              </a:r>
              <a:endParaRPr lang="en-US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61468" y="3960679"/>
              <a:ext cx="3776198" cy="480131"/>
            </a:xfrm>
            <a:prstGeom prst="rect">
              <a:avLst/>
            </a:prstGeom>
            <a:solidFill>
              <a:srgbClr val="FFCCFF"/>
            </a:solidFill>
            <a:ln w="22225">
              <a:solidFill>
                <a:schemeClr val="accent6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นายทะเบียน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555776" y="1381715"/>
            <a:ext cx="1549034" cy="707886"/>
          </a:xfrm>
          <a:prstGeom prst="rect">
            <a:avLst/>
          </a:prstGeom>
          <a:solidFill>
            <a:srgbClr val="00B0F0"/>
          </a:solidFill>
          <a:ln w="22225">
            <a:solidFill>
              <a:schemeClr val="accent6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ยื่นคำขอรับรอง</a:t>
            </a:r>
            <a:b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ให้เป็นองค์กรอาชีพ</a:t>
            </a:r>
            <a:endParaRPr lang="en-US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13823" y="4867338"/>
            <a:ext cx="1378657" cy="40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2225">
            <a:solidFill>
              <a:schemeClr val="accent6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ไม่</a:t>
            </a:r>
            <a:r>
              <a:rPr lang="en-US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”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รับรอง</a:t>
            </a:r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63168" y="3781729"/>
            <a:ext cx="1803197" cy="707886"/>
          </a:xfrm>
          <a:prstGeom prst="rect">
            <a:avLst/>
          </a:prstGeom>
          <a:solidFill>
            <a:srgbClr val="FF6699"/>
          </a:solidFill>
          <a:ln w="22225">
            <a:solidFill>
              <a:schemeClr val="accent6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คณะกรรมการส่งเสริม</a:t>
            </a:r>
            <a:br>
              <a:rPr lang="th-TH" sz="20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การพัฒนาฝีมือแรงงาน</a:t>
            </a:r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28384" y="1287473"/>
            <a:ext cx="1008112" cy="1015663"/>
          </a:xfrm>
          <a:prstGeom prst="rect">
            <a:avLst/>
          </a:prstGeom>
          <a:solidFill>
            <a:srgbClr val="FFFF00"/>
          </a:solidFill>
          <a:ln w="22225">
            <a:solidFill>
              <a:schemeClr val="accent6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ตรวจสอบคำขอและ</a:t>
            </a:r>
            <a:br>
              <a:rPr lang="th-TH" sz="20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เอกสาร</a:t>
            </a:r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2243994" y="1603379"/>
            <a:ext cx="251812" cy="264499"/>
          </a:xfrm>
          <a:prstGeom prst="rightArrow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4163702" y="1603673"/>
            <a:ext cx="251812" cy="264499"/>
          </a:xfrm>
          <a:prstGeom prst="rightArrow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>
            <a:off x="7750041" y="1610404"/>
            <a:ext cx="251812" cy="264499"/>
          </a:xfrm>
          <a:prstGeom prst="rightArrow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 rot="5400000">
            <a:off x="8063426" y="4519850"/>
            <a:ext cx="288000" cy="324000"/>
          </a:xfrm>
          <a:prstGeom prst="rightArrow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10800000">
            <a:off x="6563717" y="4018274"/>
            <a:ext cx="648000" cy="264499"/>
          </a:xfrm>
          <a:prstGeom prst="rightArrow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5" name="TextBox 2054"/>
          <p:cNvSpPr txBox="1"/>
          <p:nvPr/>
        </p:nvSpPr>
        <p:spPr>
          <a:xfrm>
            <a:off x="4968410" y="3792884"/>
            <a:ext cx="1547809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rgbClr val="00206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ให้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การ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รับรอง      การขึ้นทะเบียน</a:t>
            </a:r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7" name="Group 2069"/>
          <p:cNvGrpSpPr/>
          <p:nvPr/>
        </p:nvGrpSpPr>
        <p:grpSpPr>
          <a:xfrm>
            <a:off x="1475656" y="3071848"/>
            <a:ext cx="2505751" cy="1486729"/>
            <a:chOff x="1267484" y="3226388"/>
            <a:chExt cx="2688041" cy="1784075"/>
          </a:xfrm>
        </p:grpSpPr>
        <p:sp>
          <p:nvSpPr>
            <p:cNvPr id="15" name="TextBox 14"/>
            <p:cNvSpPr txBox="1"/>
            <p:nvPr/>
          </p:nvSpPr>
          <p:spPr>
            <a:xfrm>
              <a:off x="1835696" y="3791667"/>
              <a:ext cx="2119829" cy="1218796"/>
            </a:xfrm>
            <a:prstGeom prst="rect">
              <a:avLst/>
            </a:prstGeom>
            <a:solidFill>
              <a:srgbClr val="92D050"/>
            </a:solidFill>
            <a:ln w="22225">
              <a:solidFill>
                <a:srgbClr val="002060"/>
              </a:solidFill>
            </a:ln>
            <a:effectLst>
              <a:glow rad="139700">
                <a:schemeClr val="accent2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u="sng" dirty="0" smtClean="0">
                  <a:latin typeface="TH SarabunPSK" pitchFamily="34" charset="-34"/>
                  <a:cs typeface="TH SarabunPSK" pitchFamily="34" charset="-34"/>
                </a:rPr>
                <a:t>นายทะเบียน</a:t>
              </a: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b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ออกหนังสือรับรอง</a:t>
              </a:r>
              <a:b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</a:b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เป็นองค์กรอาชีพ</a:t>
              </a:r>
              <a:endParaRPr lang="en-US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2056" name="Picture 4" descr="C:\Program Files (x86)\Microsoft Office\MEDIA\CAGCAT10\j0205462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484" y="3226388"/>
              <a:ext cx="971148" cy="96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Right Arrow 55"/>
          <p:cNvSpPr/>
          <p:nvPr/>
        </p:nvSpPr>
        <p:spPr>
          <a:xfrm rot="10800000">
            <a:off x="4064186" y="4009628"/>
            <a:ext cx="828000" cy="264499"/>
          </a:xfrm>
          <a:prstGeom prst="rightArrow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8" name="Bent-Up Arrow 2067"/>
          <p:cNvSpPr/>
          <p:nvPr/>
        </p:nvSpPr>
        <p:spPr>
          <a:xfrm flipH="1">
            <a:off x="745400" y="2353444"/>
            <a:ext cx="1095926" cy="1890623"/>
          </a:xfrm>
          <a:prstGeom prst="bentUpArrow">
            <a:avLst>
              <a:gd name="adj1" fmla="val 20277"/>
              <a:gd name="adj2" fmla="val 21064"/>
              <a:gd name="adj3" fmla="val 25000"/>
            </a:avLst>
          </a:prstGeom>
          <a:solidFill>
            <a:srgbClr val="92D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8008894" y="2689734"/>
            <a:ext cx="1056008" cy="707886"/>
          </a:xfrm>
          <a:prstGeom prst="rect">
            <a:avLst/>
          </a:prstGeom>
          <a:solidFill>
            <a:schemeClr val="bg2">
              <a:lumMod val="75000"/>
            </a:schemeClr>
          </a:solidFill>
          <a:ln w="2222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ถูกต้องครบถ้วน</a:t>
            </a:r>
            <a:endParaRPr lang="en-US" sz="20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58263" y="4668219"/>
            <a:ext cx="1897812" cy="707886"/>
          </a:xfrm>
          <a:prstGeom prst="rect">
            <a:avLst/>
          </a:prstGeom>
          <a:solidFill>
            <a:srgbClr val="FF9900"/>
          </a:solidFill>
          <a:ln w="22225">
            <a:solidFill>
              <a:srgbClr val="00206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นายทะเบียนแจ้งเป็นหนังสือพร้อมเหตุผล</a:t>
            </a:r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8376249" y="2353444"/>
            <a:ext cx="301924" cy="280358"/>
          </a:xfrm>
          <a:prstGeom prst="downArrow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Down Arrow 42"/>
          <p:cNvSpPr/>
          <p:nvPr/>
        </p:nvSpPr>
        <p:spPr>
          <a:xfrm>
            <a:off x="8347495" y="3448943"/>
            <a:ext cx="301924" cy="292340"/>
          </a:xfrm>
          <a:prstGeom prst="downArrow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 rot="10800000">
            <a:off x="6597079" y="4922908"/>
            <a:ext cx="828137" cy="264499"/>
          </a:xfrm>
          <a:prstGeom prst="rightArrow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Bent-Up Arrow 44"/>
          <p:cNvSpPr/>
          <p:nvPr/>
        </p:nvSpPr>
        <p:spPr>
          <a:xfrm flipH="1">
            <a:off x="836762" y="4304657"/>
            <a:ext cx="3819698" cy="839710"/>
          </a:xfrm>
          <a:prstGeom prst="bentUpArrow">
            <a:avLst>
              <a:gd name="adj1" fmla="val 20277"/>
              <a:gd name="adj2" fmla="val 21492"/>
              <a:gd name="adj3" fmla="val 25000"/>
            </a:avLst>
          </a:prstGeom>
          <a:solidFill>
            <a:srgbClr val="FFCC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6716359" y="5214600"/>
            <a:ext cx="2032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dirty="0" smtClean="0">
                <a:solidFill>
                  <a:prstClr val="black"/>
                </a:solidFill>
                <a:latin typeface="Times New Roman"/>
                <a:cs typeface="Angsana New"/>
              </a:rPr>
              <a:t>สุภพ  </a:t>
            </a:r>
            <a:r>
              <a:rPr lang="th-TH" sz="1400" dirty="0" err="1" smtClean="0">
                <a:solidFill>
                  <a:prstClr val="black"/>
                </a:solidFill>
                <a:latin typeface="Times New Roman"/>
                <a:cs typeface="Angsana New"/>
              </a:rPr>
              <a:t>ปิง</a:t>
            </a:r>
            <a:r>
              <a:rPr lang="th-TH" sz="1400" dirty="0" smtClean="0">
                <a:solidFill>
                  <a:prstClr val="black"/>
                </a:solidFill>
                <a:latin typeface="Times New Roman"/>
                <a:cs typeface="Angsana New"/>
              </a:rPr>
              <a:t>ตา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400" dirty="0" smtClean="0">
                <a:solidFill>
                  <a:prstClr val="black"/>
                </a:solidFill>
                <a:latin typeface="Times New Roman"/>
                <a:cs typeface="Angsana New"/>
              </a:rPr>
              <a:t>รองอธิบดีกรมพัฒนาฝีมือแรงงาน</a:t>
            </a:r>
          </a:p>
        </p:txBody>
      </p:sp>
      <p:cxnSp>
        <p:nvCxnSpPr>
          <p:cNvPr id="67" name="Straight Arrow Connector 66"/>
          <p:cNvCxnSpPr/>
          <p:nvPr/>
        </p:nvCxnSpPr>
        <p:spPr>
          <a:xfrm>
            <a:off x="5758587" y="1910292"/>
            <a:ext cx="277325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>
            <a:off x="5758587" y="2196795"/>
            <a:ext cx="277325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1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4"/>
          <p:cNvSpPr txBox="1">
            <a:spLocks/>
          </p:cNvSpPr>
          <p:nvPr/>
        </p:nvSpPr>
        <p:spPr bwMode="auto">
          <a:xfrm>
            <a:off x="5831656" y="5161309"/>
            <a:ext cx="2844800" cy="50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56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3382" y="13562"/>
            <a:ext cx="7848000" cy="2448000"/>
          </a:xfrm>
          <a:prstGeom prst="rect">
            <a:avLst/>
          </a:prstGeom>
          <a:solidFill>
            <a:srgbClr val="92D050"/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noAutofit/>
          </a:bodyPr>
          <a:lstStyle/>
          <a:p>
            <a:pPr algn="thaiDist"/>
            <a:r>
              <a:rPr lang="en-US" sz="5000" b="1" spc="177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6) </a:t>
            </a:r>
            <a:r>
              <a:rPr lang="th-TH" sz="5000" b="1" spc="177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เครื่องหมายจ้างงาน</a:t>
            </a:r>
          </a:p>
          <a:p>
            <a:pPr algn="thaiDist"/>
            <a:r>
              <a:rPr lang="th-TH" sz="3800" b="1" kern="0" spc="89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ความหมาย</a:t>
            </a:r>
            <a:r>
              <a:rPr lang="th-TH" sz="3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ครื่องหมายที่แสดงให้เห็นว่าเป็นผู้ประกอบกิจการซึ่งจ้างงานผู้ได้รับหนังสือรับรองความรู้ความสามารถ</a:t>
            </a:r>
            <a:endParaRPr lang="th-TH" sz="3800" b="1" kern="0" spc="89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3314" name="Picture 2" descr="http://fantasy-leagues.net/wp-content/uploads/2015/12/%E0%B8%AB%E0%B8%B2%E0%B8%87%E0%B8%B2%E0%B8%99%E0%B8%9E%E0%B8%B4%E0%B9%80%E0%B8%A8%E0%B8%A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567004"/>
            <a:ext cx="4143375" cy="2647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622247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28728" y="214294"/>
            <a:ext cx="7329510" cy="9525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h-TH" sz="4400" b="1" dirty="0" smtClean="0"/>
              <a:t>หลักเกณฑ์การขอเครื่องหมาย</a:t>
            </a:r>
            <a:endParaRPr lang="th-TH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296000" y="1285864"/>
            <a:ext cx="7848000" cy="28080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81043" tIns="40522" rIns="81043" bIns="40522" rtlCol="0" anchor="ctr">
            <a:noAutofit/>
          </a:bodyPr>
          <a:lstStyle/>
          <a:p>
            <a:pPr algn="thaiDist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  ผู้ประกอบกิจการต้องจ้างงานผู้ได้รับหนังสือรับรองความรู้ความสามารถเต็มตามจำนวนของลูกจ้างในสาขาอาชีพ ตำแหน่งงาน หรือลักษณะงาน ที่อาจเป็นอันตรายต่อสาธารณะ หรือต้องใช้ผู้มีความรู้ความสามารถตามที่รัฐมนตรีประกาศกำหนด</a:t>
            </a:r>
            <a:endParaRPr lang="th-TH" sz="3600" b="1" kern="0" spc="89" dirty="0" smtClean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96000" y="1000112"/>
            <a:ext cx="7848000" cy="252028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81043" tIns="40522" rIns="81043" bIns="40522" rtlCol="0" anchor="ctr">
            <a:noAutofit/>
          </a:bodyPr>
          <a:lstStyle/>
          <a:p>
            <a:pPr algn="thaiDist"/>
            <a:r>
              <a:rPr lang="th-TH" sz="4000" b="1" dirty="0" smtClean="0">
                <a:solidFill>
                  <a:srgbClr val="00B050"/>
                </a:solidFill>
                <a:latin typeface="TH SarabunPSK" pitchFamily="34" charset="-34"/>
                <a:cs typeface="TH SarabunPSK" pitchFamily="34" charset="-34"/>
              </a:rPr>
              <a:t>กรุงเทพมหานคร </a:t>
            </a:r>
            <a:r>
              <a:rPr lang="th-TH" sz="4000" b="1" dirty="0" smtClean="0">
                <a:solidFill>
                  <a:srgbClr val="660066"/>
                </a:solidFill>
                <a:latin typeface="TH SarabunPSK" pitchFamily="34" charset="-34"/>
                <a:cs typeface="TH SarabunPSK" pitchFamily="34" charset="-34"/>
              </a:rPr>
              <a:t>ยื่น ณ กรมพัฒนาฝีมือแรงงาน </a:t>
            </a:r>
          </a:p>
          <a:p>
            <a:pPr algn="thaiDist"/>
            <a:r>
              <a:rPr lang="th-TH" sz="4000" b="1" dirty="0" smtClean="0">
                <a:solidFill>
                  <a:schemeClr val="tx2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ต่างจังหวัด </a:t>
            </a:r>
            <a:r>
              <a:rPr lang="th-TH" sz="4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ยื่น ณ หน่วยงานของกรมพัฒนาฝีมือแรงงานที่สถานประกอบกิจการของผู้ประกอบกิจการนั้นตั้งอยู่ในจังหวัดนั้น</a:t>
            </a:r>
            <a:endParaRPr lang="th-TH" sz="4000" b="1" kern="0" spc="89" dirty="0" smtClean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4" name="Slide Number Placeholder 4"/>
          <p:cNvSpPr txBox="1">
            <a:spLocks/>
          </p:cNvSpPr>
          <p:nvPr/>
        </p:nvSpPr>
        <p:spPr bwMode="auto">
          <a:xfrm>
            <a:off x="5831656" y="5089748"/>
            <a:ext cx="2844800" cy="50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58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3382" y="13883"/>
            <a:ext cx="7848000" cy="914791"/>
          </a:xfrm>
          <a:prstGeom prst="rect">
            <a:avLst/>
          </a:prstGeom>
          <a:solidFill>
            <a:srgbClr val="CCFFFF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noAutofit/>
          </a:bodyPr>
          <a:lstStyle/>
          <a:p>
            <a:pPr algn="ctr"/>
            <a:r>
              <a:rPr lang="th-TH" sz="4800" b="1" kern="0" spc="89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การยื่นคำขอ</a:t>
            </a:r>
          </a:p>
        </p:txBody>
      </p:sp>
    </p:spTree>
    <p:extLst>
      <p:ext uri="{BB962C8B-B14F-4D97-AF65-F5344CB8AC3E}">
        <p14:creationId xmlns:p14="http://schemas.microsoft.com/office/powerpoint/2010/main" val="177622247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283382" y="301595"/>
            <a:ext cx="7848000" cy="4860161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>
            <a:no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เอกสารประกอบการยื่นขอ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thaiDist"/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3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) สำเนาหนังสือสำคัญหรือเอกสารที่แสดงความเป็นนิติบุคคลที่จัดตั้งขึ้น</a:t>
            </a:r>
          </a:p>
          <a:p>
            <a:pPr algn="thaiDist"/>
            <a:r>
              <a:rPr lang="en-US" sz="30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000" b="1" dirty="0" smtClean="0">
                <a:solidFill>
                  <a:srgbClr val="00B0F0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3000" b="1" dirty="0" smtClean="0">
                <a:solidFill>
                  <a:srgbClr val="00B0F0"/>
                </a:solidFill>
                <a:latin typeface="TH SarabunPSK" pitchFamily="34" charset="-34"/>
                <a:cs typeface="TH SarabunPSK" pitchFamily="34" charset="-34"/>
              </a:rPr>
              <a:t>) หนังสือที่แสดงว่าเป็นผู้มีอำนาจกระทำการแทนนิติบุคคลหรือหนังสือมอบอำนาจให้กระทำการแทนนิติบุคคล</a:t>
            </a:r>
          </a:p>
          <a:p>
            <a:pPr algn="thaiDist"/>
            <a:r>
              <a:rPr lang="en-US" sz="30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r>
              <a:rPr lang="th-TH" sz="3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) สำเนาบัตรประจำตัวประชาชนของผู้มีอำนาจทำการแทนนิติบุคคล</a:t>
            </a:r>
          </a:p>
          <a:p>
            <a:pPr algn="thaiDist"/>
            <a:r>
              <a:rPr lang="en-US" sz="30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0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4</a:t>
            </a:r>
            <a:r>
              <a:rPr lang="th-TH" sz="30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) สำเนาทะเบียนลูกจ้างหรือเอกสารหลักฐานที่แสดงการจ้างงาน</a:t>
            </a:r>
          </a:p>
          <a:p>
            <a:pPr algn="thaiDist"/>
            <a:r>
              <a:rPr lang="en-US" sz="30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000" b="1" dirty="0" smtClean="0">
                <a:solidFill>
                  <a:srgbClr val="FF3399"/>
                </a:solidFill>
                <a:latin typeface="TH SarabunPSK" pitchFamily="34" charset="-34"/>
                <a:cs typeface="TH SarabunPSK" pitchFamily="34" charset="-34"/>
              </a:rPr>
              <a:t>5</a:t>
            </a:r>
            <a:r>
              <a:rPr lang="th-TH" sz="3000" b="1" dirty="0" smtClean="0">
                <a:solidFill>
                  <a:srgbClr val="FF3399"/>
                </a:solidFill>
                <a:latin typeface="TH SarabunPSK" pitchFamily="34" charset="-34"/>
                <a:cs typeface="TH SarabunPSK" pitchFamily="34" charset="-34"/>
              </a:rPr>
              <a:t>) สำเนาหนังสือรับรองความรู้ความสามารถของลูกจ้างในสาขาอาชีพ ตำแหน่งงาน หรือลักษณะงานที่อาจเป็นอันตรายต่อสาธารณะหรือต้องใช้ผู้มีความรู้ความสามารถตามที่รัฐมนตรีประกาศกำหนด</a:t>
            </a:r>
          </a:p>
          <a:p>
            <a:pPr algn="thaiDist"/>
            <a:r>
              <a:rPr lang="en-US" sz="30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000" b="1" dirty="0" smtClean="0">
                <a:solidFill>
                  <a:srgbClr val="00B050"/>
                </a:solidFill>
                <a:latin typeface="TH SarabunPSK" pitchFamily="34" charset="-34"/>
                <a:cs typeface="TH SarabunPSK" pitchFamily="34" charset="-34"/>
              </a:rPr>
              <a:t>6</a:t>
            </a:r>
            <a:r>
              <a:rPr lang="th-TH" sz="3000" b="1" dirty="0" smtClean="0">
                <a:solidFill>
                  <a:srgbClr val="00B050"/>
                </a:solidFill>
                <a:latin typeface="TH SarabunPSK" pitchFamily="34" charset="-34"/>
                <a:cs typeface="TH SarabunPSK" pitchFamily="34" charset="-34"/>
              </a:rPr>
              <a:t>) เอกสารอื่นๆ (โปรดระบุ)</a:t>
            </a:r>
            <a:endParaRPr lang="th-TH" sz="3000" b="1" kern="0" spc="89" dirty="0" smtClean="0">
              <a:solidFill>
                <a:srgbClr val="00B05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4" name="Slide Number Placeholder 4"/>
          <p:cNvSpPr txBox="1">
            <a:spLocks/>
          </p:cNvSpPr>
          <p:nvPr/>
        </p:nvSpPr>
        <p:spPr bwMode="auto">
          <a:xfrm>
            <a:off x="5796136" y="5161756"/>
            <a:ext cx="2844800" cy="432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59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7622247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285852" y="1571616"/>
            <a:ext cx="7858148" cy="64294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h-TH" sz="4000" b="1" dirty="0" smtClean="0"/>
              <a:t>การรับรองความรู้ความสามารถ</a:t>
            </a:r>
          </a:p>
          <a:p>
            <a:endParaRPr lang="th-TH" sz="4000" b="1" dirty="0" smtClean="0"/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>
          <a:xfrm>
            <a:off x="1285852" y="857236"/>
            <a:ext cx="7858148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81043" tIns="40522" rIns="81043" bIns="40522" rtlCol="0">
            <a:normAutofit lnSpcReduction="10000"/>
          </a:bodyPr>
          <a:lstStyle/>
          <a:p>
            <a:pPr marL="303912" marR="0" lvl="0" indent="-303912" algn="l" defTabSz="81043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สมุดประจำตัว</a:t>
            </a: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>
          <a:xfrm>
            <a:off x="1285852" y="3929070"/>
            <a:ext cx="7858148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81043" tIns="40522" rIns="81043" bIns="40522" rtlCol="0">
            <a:normAutofit lnSpcReduction="10000"/>
          </a:bodyPr>
          <a:lstStyle/>
          <a:p>
            <a:pPr marL="303912" marR="0" lvl="0" indent="-303912" algn="l" defTabSz="81043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องค์กรอาชีพ</a:t>
            </a: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>
          <a:xfrm>
            <a:off x="1285852" y="4714888"/>
            <a:ext cx="7858148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81043" tIns="40522" rIns="81043" bIns="40522" rtlCol="0">
            <a:normAutofit/>
          </a:bodyPr>
          <a:lstStyle/>
          <a:p>
            <a:pPr marL="303912" marR="0" lvl="0" indent="-303912" algn="l" defTabSz="81043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การใช้เครื่องหมายการจ้างงานฯ</a:t>
            </a:r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ตัวยึดเนื้อหา 2"/>
          <p:cNvSpPr txBox="1">
            <a:spLocks/>
          </p:cNvSpPr>
          <p:nvPr/>
        </p:nvSpPr>
        <p:spPr>
          <a:xfrm>
            <a:off x="2857488" y="-20"/>
            <a:ext cx="4000528" cy="64294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81043" tIns="40522" rIns="81043" bIns="40522" rtlCol="0">
            <a:normAutofit lnSpcReduction="10000"/>
          </a:bodyPr>
          <a:lstStyle/>
          <a:p>
            <a:pPr marL="303912" marR="0" lvl="0" indent="-303912" algn="l" defTabSz="81043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h-TH" sz="4000" b="1" dirty="0" smtClean="0">
                <a:solidFill>
                  <a:schemeClr val="tx1"/>
                </a:solidFill>
              </a:rPr>
              <a:t>บทบัญญัติตาม พ.ร.บ.</a:t>
            </a:r>
            <a:endParaRPr kumimoji="0" lang="th-TH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ตัวยึดเนื้อหา 2"/>
          <p:cNvSpPr txBox="1">
            <a:spLocks/>
          </p:cNvSpPr>
          <p:nvPr/>
        </p:nvSpPr>
        <p:spPr>
          <a:xfrm>
            <a:off x="1285852" y="3071814"/>
            <a:ext cx="7858148" cy="6429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81043" tIns="40522" rIns="81043" bIns="40522" rtlCol="0">
            <a:normAutofit lnSpcReduction="10000"/>
          </a:bodyPr>
          <a:lstStyle/>
          <a:p>
            <a:pPr marL="303912" marR="0" lvl="0" indent="-303912" algn="l" defTabSz="81043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ศูนย์ประเมินความรู้ความสามารถ</a:t>
            </a:r>
          </a:p>
        </p:txBody>
      </p:sp>
      <p:sp>
        <p:nvSpPr>
          <p:cNvPr id="10" name="ตัวยึดเนื้อหา 2"/>
          <p:cNvSpPr txBox="1">
            <a:spLocks/>
          </p:cNvSpPr>
          <p:nvPr/>
        </p:nvSpPr>
        <p:spPr>
          <a:xfrm>
            <a:off x="1285852" y="2285996"/>
            <a:ext cx="7858148" cy="64294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81043" tIns="40522" rIns="81043" bIns="40522" rtlCol="0">
            <a:normAutofit lnSpcReduction="10000"/>
          </a:bodyPr>
          <a:lstStyle/>
          <a:p>
            <a:pPr marL="303912" marR="0" lvl="0" indent="-303912" algn="l" defTabSz="81043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ผู้ประเมิน</a:t>
            </a:r>
          </a:p>
          <a:p>
            <a:pPr marL="303912" marR="0" lvl="0" indent="-303912" algn="l" defTabSz="81043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th-TH" sz="40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96000" y="0"/>
            <a:ext cx="7848000" cy="3143252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noAutofit/>
          </a:bodyPr>
          <a:lstStyle/>
          <a:p>
            <a:pPr algn="thaiDist"/>
            <a:r>
              <a:rPr lang="th-TH" sz="3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รณีที่ผู้ประกอบกิจการที่ได้รับอนุญาตให้ใช้เครื่องหมายจ้างงานผู้ได้รับหนังสือรับรองความรู้ความสามารถไม่เต็มตามจำนวนภายหลัง</a:t>
            </a:r>
          </a:p>
          <a:p>
            <a:pPr algn="thaiDist"/>
            <a:r>
              <a:rPr lang="th-TH" sz="36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หากผู้ประกอบกิจการไม่ดำเนินการให้ถูกต้อง นายทะเบียนออกคำสั่งเพิกถอนการอนุญาตให้ใช้เครื่องหมาย</a:t>
            </a:r>
            <a:endParaRPr lang="th-TH" sz="3600" b="1" kern="0" spc="89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4" name="Slide Number Placeholder 4"/>
          <p:cNvSpPr txBox="1">
            <a:spLocks/>
          </p:cNvSpPr>
          <p:nvPr/>
        </p:nvSpPr>
        <p:spPr bwMode="auto">
          <a:xfrm>
            <a:off x="5796136" y="5161756"/>
            <a:ext cx="2844800" cy="432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60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3286128"/>
            <a:ext cx="6786610" cy="194478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noAutofit/>
          </a:bodyPr>
          <a:lstStyle/>
          <a:p>
            <a:pPr algn="ctr"/>
            <a:r>
              <a:rPr lang="th-TH" sz="4000" b="1" kern="0" spc="89" dirty="0" smtClean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ค่าธรรมเนียมให้ใช้เครื่องหมาย </a:t>
            </a:r>
          </a:p>
          <a:p>
            <a:pPr algn="ctr"/>
            <a:r>
              <a:rPr lang="th-TH" sz="4000" b="1" kern="0" spc="89" dirty="0" smtClean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ครั้งละ 5,000 บาท</a:t>
            </a:r>
          </a:p>
        </p:txBody>
      </p:sp>
    </p:spTree>
    <p:extLst>
      <p:ext uri="{BB962C8B-B14F-4D97-AF65-F5344CB8AC3E}">
        <p14:creationId xmlns:p14="http://schemas.microsoft.com/office/powerpoint/2010/main" val="177622247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4"/>
          <p:cNvSpPr txBox="1">
            <a:spLocks/>
          </p:cNvSpPr>
          <p:nvPr/>
        </p:nvSpPr>
        <p:spPr bwMode="auto">
          <a:xfrm>
            <a:off x="5796136" y="5161756"/>
            <a:ext cx="2844800" cy="432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61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" name="Picture 2"/>
          <p:cNvPicPr preferRelativeResize="0">
            <a:picLocks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214294"/>
            <a:ext cx="6531068" cy="4698538"/>
          </a:xfrm>
          <a:prstGeom prst="rect">
            <a:avLst/>
          </a:prstGeom>
          <a:solidFill>
            <a:srgbClr val="FF9900"/>
          </a:solidFill>
          <a:ln w="9525">
            <a:solidFill>
              <a:srgbClr val="002060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622247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ชื่อเรื่อง 1"/>
          <p:cNvSpPr>
            <a:spLocks noGrp="1"/>
          </p:cNvSpPr>
          <p:nvPr>
            <p:ph type="title"/>
          </p:nvPr>
        </p:nvSpPr>
        <p:spPr>
          <a:xfrm>
            <a:off x="1259632" y="0"/>
            <a:ext cx="7884368" cy="1201316"/>
          </a:xfrm>
          <a:solidFill>
            <a:srgbClr val="0070C0"/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th-TH" altLang="th-TH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สาระสำคัญ (ต่อ)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259631" y="1369336"/>
            <a:ext cx="7860747" cy="3936436"/>
          </a:xfrm>
          <a:solidFill>
            <a:srgbClr val="FFFF00"/>
          </a:solidFill>
          <a:ln w="285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t">
            <a:normAutofit fontScale="55000" lnSpcReduction="20000"/>
          </a:bodyPr>
          <a:lstStyle/>
          <a:p>
            <a:pPr marL="45720" indent="0">
              <a:spcBef>
                <a:spcPts val="0"/>
              </a:spcBef>
              <a:buFontTx/>
              <a:buNone/>
              <a:defRPr/>
            </a:pPr>
            <a:r>
              <a:rPr lang="th-TH" sz="73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7. กำหนดโทษผู้ฝ่าฝืนหรือไม่ปฏิบัติตาม และ</a:t>
            </a:r>
            <a:r>
              <a:rPr lang="th-TH" sz="73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ให้นาย</a:t>
            </a:r>
          </a:p>
          <a:p>
            <a:pPr marL="45720" indent="0">
              <a:spcBef>
                <a:spcPts val="0"/>
              </a:spcBef>
              <a:buFontTx/>
              <a:buNone/>
              <a:defRPr/>
            </a:pPr>
            <a:r>
              <a:rPr lang="th-TH" sz="73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   ทะเบียนมีอำนาจในการเปรียบเทียบ ดังนี้</a:t>
            </a:r>
          </a:p>
          <a:p>
            <a:pPr marL="45720" indent="0" algn="thaiDist">
              <a:spcBef>
                <a:spcPts val="0"/>
              </a:spcBef>
              <a:buFontTx/>
              <a:buNone/>
              <a:defRPr/>
            </a:pPr>
            <a:r>
              <a:rPr lang="th-TH" sz="5800" b="1" dirty="0" smtClean="0">
                <a:latin typeface="TH SarabunPSK" pitchFamily="34" charset="-34"/>
                <a:cs typeface="TH SarabunPSK" pitchFamily="34" charset="-34"/>
              </a:rPr>
              <a:t>	1) ทำงานโดยไม่มีหนังสือรับรองความรู้ความสามารถ  </a:t>
            </a:r>
          </a:p>
          <a:p>
            <a:pPr marL="45720" indent="0" algn="thaiDist">
              <a:spcBef>
                <a:spcPts val="0"/>
              </a:spcBef>
              <a:buFontTx/>
              <a:buNone/>
              <a:defRPr/>
            </a:pPr>
            <a:r>
              <a:rPr lang="th-TH" sz="5800" b="1" dirty="0" smtClean="0">
                <a:latin typeface="TH SarabunPSK" pitchFamily="34" charset="-34"/>
                <a:cs typeface="TH SarabunPSK" pitchFamily="34" charset="-34"/>
              </a:rPr>
              <a:t>มีโทษปรับไม่เกิน 5,000 บาท</a:t>
            </a:r>
          </a:p>
          <a:p>
            <a:pPr marL="45720" indent="0" algn="thaiDist">
              <a:spcBef>
                <a:spcPts val="0"/>
              </a:spcBef>
              <a:buFontTx/>
              <a:buNone/>
              <a:defRPr/>
            </a:pPr>
            <a:r>
              <a:rPr lang="th-TH" sz="58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	2) จ้างงานผู้ไม่มีหนังสือรับรองความรู้ความสามารถทำงาน</a:t>
            </a:r>
          </a:p>
          <a:p>
            <a:pPr marL="45720" indent="0">
              <a:spcBef>
                <a:spcPts val="0"/>
              </a:spcBef>
              <a:buFontTx/>
              <a:buNone/>
              <a:defRPr/>
            </a:pPr>
            <a:r>
              <a:rPr lang="th-TH" sz="58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มีโทษปรับไม่เกิน   30,000 บาท</a:t>
            </a:r>
          </a:p>
          <a:p>
            <a:pPr marL="45720" indent="0" algn="thaiDist">
              <a:spcBef>
                <a:spcPts val="0"/>
              </a:spcBef>
              <a:buFontTx/>
              <a:buNone/>
              <a:defRPr/>
            </a:pPr>
            <a:r>
              <a:rPr lang="th-TH" sz="58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    	3) เป็นศูนย์ประเมินความรู้ความสามารถโดยไม่มีหนังสือรับรองมีโทษปรับไม่เกิน   60,000  บาท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09E068-5F95-4E94-A17E-A71AEBE393B2}" type="slidenum">
              <a:rPr lang="en-US" sz="2000" b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pPr>
                <a:defRPr/>
              </a:pPr>
              <a:t>62</a:t>
            </a:fld>
            <a:endParaRPr lang="th-TH" sz="2000" b="1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ชื่อเรื่อง 1"/>
          <p:cNvSpPr>
            <a:spLocks noGrp="1"/>
          </p:cNvSpPr>
          <p:nvPr>
            <p:ph type="title"/>
          </p:nvPr>
        </p:nvSpPr>
        <p:spPr>
          <a:xfrm>
            <a:off x="1259632" y="0"/>
            <a:ext cx="7884368" cy="1201316"/>
          </a:xfr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h-TH" altLang="th-TH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สาระสำคัญ (ต่อ)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259631" y="1214426"/>
            <a:ext cx="7860747" cy="4214842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 marL="45720" indent="0">
              <a:spcBef>
                <a:spcPts val="0"/>
              </a:spcBef>
              <a:buFontTx/>
              <a:buNone/>
              <a:defRPr/>
            </a:pPr>
            <a:r>
              <a:rPr lang="th-TH" sz="3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3000" b="1" dirty="0" smtClean="0">
                <a:solidFill>
                  <a:srgbClr val="00B050"/>
                </a:solidFill>
                <a:latin typeface="TH SarabunPSK" pitchFamily="34" charset="-34"/>
                <a:cs typeface="TH SarabunPSK" pitchFamily="34" charset="-34"/>
              </a:rPr>
              <a:t>4) เป็นผู้ประเมินโดยไม่มีหนังสือรับรอง</a:t>
            </a:r>
          </a:p>
          <a:p>
            <a:pPr marL="45720" indent="0">
              <a:spcBef>
                <a:spcPts val="0"/>
              </a:spcBef>
              <a:buFontTx/>
              <a:buNone/>
              <a:defRPr/>
            </a:pPr>
            <a:r>
              <a:rPr lang="th-TH" sz="3000" b="1" dirty="0" smtClean="0">
                <a:solidFill>
                  <a:srgbClr val="00B050"/>
                </a:solidFill>
                <a:latin typeface="TH SarabunPSK" pitchFamily="34" charset="-34"/>
                <a:cs typeface="TH SarabunPSK" pitchFamily="34" charset="-34"/>
              </a:rPr>
              <a:t>มีโทษปรับไม่เกิน 60,000 บาท</a:t>
            </a:r>
          </a:p>
          <a:p>
            <a:pPr marL="45720" indent="0">
              <a:spcBef>
                <a:spcPts val="0"/>
              </a:spcBef>
              <a:buFontTx/>
              <a:buNone/>
              <a:defRPr/>
            </a:pPr>
            <a:r>
              <a:rPr lang="th-TH" sz="3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3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5) ใช้เครื่องหมายโดยไม่ได้รับอนุญาต</a:t>
            </a:r>
          </a:p>
          <a:p>
            <a:pPr marL="45720" indent="0">
              <a:spcBef>
                <a:spcPts val="0"/>
              </a:spcBef>
              <a:buFontTx/>
              <a:buNone/>
              <a:defRPr/>
            </a:pPr>
            <a:r>
              <a:rPr lang="th-TH" sz="3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มีโทษปรับไม่เกิน 5,000 บาท</a:t>
            </a:r>
          </a:p>
          <a:p>
            <a:pPr marL="45720" indent="0">
              <a:spcBef>
                <a:spcPts val="0"/>
              </a:spcBef>
              <a:buNone/>
              <a:defRPr/>
            </a:pPr>
            <a:r>
              <a:rPr lang="th-TH" sz="3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30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6) ไม่มาให้ถ้อยคำหรือไม่ปฏิบัติตามคำสั่ง</a:t>
            </a:r>
          </a:p>
          <a:p>
            <a:pPr marL="45720" indent="0">
              <a:spcBef>
                <a:spcPts val="0"/>
              </a:spcBef>
              <a:buNone/>
              <a:defRPr/>
            </a:pPr>
            <a:r>
              <a:rPr lang="th-TH" sz="3000" b="1" dirty="0" smtClean="0">
                <a:solidFill>
                  <a:srgbClr val="663300"/>
                </a:solidFill>
                <a:latin typeface="TH SarabunPSK" pitchFamily="34" charset="-34"/>
                <a:cs typeface="TH SarabunPSK" pitchFamily="34" charset="-34"/>
              </a:rPr>
              <a:t>มีโทษปรับไม่เกิน 5,000 บาท</a:t>
            </a:r>
          </a:p>
          <a:p>
            <a:pPr marL="45720" indent="0">
              <a:spcBef>
                <a:spcPts val="0"/>
              </a:spcBef>
              <a:buNone/>
              <a:defRPr/>
            </a:pPr>
            <a:r>
              <a:rPr lang="th-TH" sz="3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3000" b="1" dirty="0" smtClean="0">
                <a:solidFill>
                  <a:srgbClr val="800080"/>
                </a:solidFill>
                <a:latin typeface="TH SarabunPSK" pitchFamily="34" charset="-34"/>
                <a:cs typeface="TH SarabunPSK" pitchFamily="34" charset="-34"/>
              </a:rPr>
              <a:t>7) ศูนย์ประเมินความรู้ความสามารถ ดำเนินการระหว่างการถูกสั่งให้หยุดการดำเนินการ</a:t>
            </a:r>
          </a:p>
          <a:p>
            <a:pPr marL="45720" indent="0">
              <a:spcBef>
                <a:spcPts val="0"/>
              </a:spcBef>
              <a:buNone/>
              <a:defRPr/>
            </a:pPr>
            <a:r>
              <a:rPr lang="th-TH" sz="3000" b="1" dirty="0" smtClean="0">
                <a:solidFill>
                  <a:srgbClr val="800080"/>
                </a:solidFill>
                <a:latin typeface="TH SarabunPSK" pitchFamily="34" charset="-34"/>
                <a:cs typeface="TH SarabunPSK" pitchFamily="34" charset="-34"/>
              </a:rPr>
              <a:t>มีโทษปรับไม่เกิน 5,000 บาท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09E068-5F95-4E94-A17E-A71AEBE393B2}" type="slidenum">
              <a:rPr lang="en-US" sz="2000" b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pPr>
                <a:defRPr/>
              </a:pPr>
              <a:t>63</a:t>
            </a:fld>
            <a:endParaRPr lang="th-TH" sz="2000" b="1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>
          <a:xfrm>
            <a:off x="6553200" y="5161756"/>
            <a:ext cx="2133600" cy="304271"/>
          </a:xfrm>
        </p:spPr>
        <p:txBody>
          <a:bodyPr/>
          <a:lstStyle/>
          <a:p>
            <a:pPr>
              <a:defRPr/>
            </a:pPr>
            <a:fld id="{8A09E068-5F95-4E94-A17E-A71AEBE393B2}" type="slidenum">
              <a:rPr lang="en-US" sz="2000" b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pPr>
                <a:defRPr/>
              </a:pPr>
              <a:t>64</a:t>
            </a:fld>
            <a:endParaRPr lang="th-TH" sz="20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 bwMode="auto">
          <a:xfrm>
            <a:off x="1368151" y="553244"/>
            <a:ext cx="7524329" cy="1920566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IT๙" panose="020B0500040200020003" pitchFamily="34" charset="-34"/>
                <a:ea typeface="+mj-ea"/>
                <a:cs typeface="+mn-cs"/>
              </a:rPr>
              <a:t>Questions</a:t>
            </a:r>
            <a:r>
              <a:rPr kumimoji="0" 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IT๙" panose="020B0500040200020003" pitchFamily="34" charset="-34"/>
                <a:ea typeface="+mj-ea"/>
                <a:cs typeface="+mn-cs"/>
              </a:rPr>
              <a:t> </a:t>
            </a:r>
            <a:r>
              <a:rPr kumimoji="0" 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IT๙" panose="020B0500040200020003" pitchFamily="34" charset="-34"/>
                <a:ea typeface="+mj-ea"/>
                <a:cs typeface="+mn-cs"/>
              </a:rPr>
              <a:t>&amp;</a:t>
            </a:r>
            <a:r>
              <a:rPr kumimoji="0" 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IT๙" panose="020B0500040200020003" pitchFamily="34" charset="-34"/>
                <a:ea typeface="+mj-ea"/>
                <a:cs typeface="+mn-cs"/>
              </a:rPr>
              <a:t> </a:t>
            </a:r>
            <a:r>
              <a:rPr kumimoji="0" 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IT๙" panose="020B0500040200020003" pitchFamily="34" charset="-34"/>
                <a:ea typeface="+mj-ea"/>
                <a:cs typeface="+mn-cs"/>
              </a:rPr>
              <a:t>Answers</a:t>
            </a:r>
            <a:endParaRPr kumimoji="0" lang="th-TH" sz="8000" b="1" i="0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IT๙" panose="020B0500040200020003" pitchFamily="34" charset="-34"/>
              <a:ea typeface="+mj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2641476"/>
            <a:ext cx="6624736" cy="1938992"/>
          </a:xfrm>
          <a:prstGeom prst="rect">
            <a:avLst/>
          </a:prstGeom>
          <a:solidFill>
            <a:srgbClr val="FF99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สำนักงานรับรองความรู้ความสามารถ</a:t>
            </a:r>
          </a:p>
          <a:p>
            <a:pPr algn="ctr"/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เบอร์หน่วยงาน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022451703</a:t>
            </a:r>
          </a:p>
          <a:p>
            <a:pPr algn="ctr"/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เบอร์ ผอ.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 0614187459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5736" y="4585692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hlinkClick r:id="rId2"/>
              </a:rPr>
              <a:t>www.dsd.go.th/oloc</a:t>
            </a:r>
            <a:endParaRPr lang="en-US" sz="3600" dirty="0" smtClean="0"/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3721596"/>
            <a:ext cx="1728192" cy="136335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ชื่อเรื่อง 1"/>
          <p:cNvSpPr>
            <a:spLocks noGrp="1"/>
          </p:cNvSpPr>
          <p:nvPr>
            <p:ph type="title"/>
          </p:nvPr>
        </p:nvSpPr>
        <p:spPr>
          <a:xfrm>
            <a:off x="1728192" y="265412"/>
            <a:ext cx="6660232" cy="1800000"/>
          </a:xfrm>
          <a:solidFill>
            <a:srgbClr val="00B050"/>
          </a:solidFill>
        </p:spPr>
        <p:txBody>
          <a:bodyPr>
            <a:normAutofit fontScale="90000"/>
          </a:bodyPr>
          <a:lstStyle/>
          <a:p>
            <a:r>
              <a:rPr lang="th-TH" altLang="th-TH" sz="12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ขอบคุณครับ</a:t>
            </a:r>
          </a:p>
        </p:txBody>
      </p:sp>
      <p:sp>
        <p:nvSpPr>
          <p:cNvPr id="18435" name="ตัวแทนเนื้อหา 2"/>
          <p:cNvSpPr>
            <a:spLocks noGrp="1"/>
          </p:cNvSpPr>
          <p:nvPr>
            <p:ph idx="1"/>
          </p:nvPr>
        </p:nvSpPr>
        <p:spPr>
          <a:xfrm>
            <a:off x="2411760" y="2209588"/>
            <a:ext cx="5327576" cy="1440000"/>
          </a:xfrm>
          <a:solidFill>
            <a:srgbClr val="FF9900"/>
          </a:solidFill>
        </p:spPr>
        <p:txBody>
          <a:bodyPr anchor="ctr">
            <a:normAutofit fontScale="92500" lnSpcReduction="10000"/>
          </a:bodyPr>
          <a:lstStyle/>
          <a:p>
            <a:pPr marL="44450" indent="0" algn="ctr">
              <a:buFontTx/>
              <a:buNone/>
            </a:pPr>
            <a:r>
              <a:rPr lang="th-TH" altLang="th-TH" sz="10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สวัสดีครับ</a:t>
            </a: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>
          <a:xfrm>
            <a:off x="6444208" y="5017740"/>
            <a:ext cx="2133600" cy="304271"/>
          </a:xfrm>
        </p:spPr>
        <p:txBody>
          <a:bodyPr/>
          <a:lstStyle/>
          <a:p>
            <a:pPr>
              <a:defRPr/>
            </a:pPr>
            <a:fld id="{8A09E068-5F95-4E94-A17E-A71AEBE393B2}" type="slidenum">
              <a:rPr lang="en-US" sz="2000" b="1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pPr>
                <a:defRPr/>
              </a:pPr>
              <a:t>65</a:t>
            </a:fld>
            <a:endParaRPr lang="th-TH" sz="2000" b="1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848" y="3803206"/>
            <a:ext cx="2769368" cy="150256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296000" y="2401702"/>
            <a:ext cx="7848000" cy="3024000"/>
          </a:xfrm>
          <a:prstGeom prst="rect">
            <a:avLst/>
          </a:prstGeom>
          <a:solidFill>
            <a:srgbClr val="FFCCFF"/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thaiDist"/>
            <a:r>
              <a:rPr lang="en-US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  <a:sym typeface="Webdings"/>
              </a:rPr>
              <a:t>   </a:t>
            </a:r>
            <a:r>
              <a:rPr lang="en-US" sz="3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  <a:sym typeface="Webdings"/>
              </a:rPr>
              <a:t> </a:t>
            </a:r>
            <a:r>
              <a:rPr lang="th-TH" sz="3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  <a:sym typeface="Webdings"/>
              </a:rPr>
              <a:t>ด้าน</a:t>
            </a:r>
            <a:r>
              <a:rPr lang="th-TH" sz="3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การศึกษา</a:t>
            </a:r>
          </a:p>
          <a:p>
            <a:pPr algn="thaiDist"/>
            <a:r>
              <a:rPr lang="th-TH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  <a:sym typeface="Webdings"/>
              </a:rPr>
              <a:t> </a:t>
            </a:r>
            <a:r>
              <a:rPr lang="th-TH" sz="32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  <a:sym typeface="Webdings"/>
              </a:rPr>
              <a:t>ด้าน</a:t>
            </a:r>
            <a:r>
              <a:rPr lang="th-TH" sz="32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การฝึกอบรม</a:t>
            </a:r>
          </a:p>
          <a:p>
            <a:pPr algn="thaiDist"/>
            <a:r>
              <a:rPr lang="th-TH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200" b="1" dirty="0" smtClean="0">
                <a:solidFill>
                  <a:srgbClr val="CC00FF"/>
                </a:solidFill>
                <a:latin typeface="TH SarabunPSK" pitchFamily="34" charset="-34"/>
                <a:cs typeface="TH SarabunPSK" pitchFamily="34" charset="-34"/>
                <a:sym typeface="Webdings"/>
              </a:rPr>
              <a:t> </a:t>
            </a:r>
            <a:r>
              <a:rPr lang="th-TH" sz="3200" b="1" dirty="0" smtClean="0">
                <a:solidFill>
                  <a:srgbClr val="CC00FF"/>
                </a:solidFill>
                <a:latin typeface="TH SarabunPSK" pitchFamily="34" charset="-34"/>
                <a:cs typeface="TH SarabunPSK" pitchFamily="34" charset="-34"/>
                <a:sym typeface="Webdings"/>
              </a:rPr>
              <a:t>ด้าน</a:t>
            </a:r>
            <a:r>
              <a:rPr lang="th-TH" sz="3200" b="1" dirty="0" smtClean="0">
                <a:solidFill>
                  <a:srgbClr val="CC00FF"/>
                </a:solidFill>
                <a:latin typeface="TH SarabunPSK" pitchFamily="34" charset="-34"/>
                <a:cs typeface="TH SarabunPSK" pitchFamily="34" charset="-34"/>
              </a:rPr>
              <a:t>การสัมมนา </a:t>
            </a:r>
          </a:p>
          <a:p>
            <a:pPr algn="thaiDist"/>
            <a:r>
              <a:rPr lang="en-US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  <a:sym typeface="Webdings"/>
              </a:rPr>
              <a:t>    </a:t>
            </a:r>
            <a:r>
              <a:rPr lang="th-TH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  <a:sym typeface="Webdings"/>
              </a:rPr>
              <a:t>ด้าน</a:t>
            </a:r>
            <a:r>
              <a:rPr lang="th-TH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การทดสอบมาตรฐานฝีมือแรงงาน </a:t>
            </a:r>
          </a:p>
          <a:p>
            <a:pPr algn="thaiDist"/>
            <a:r>
              <a:rPr lang="en-US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  <a:sym typeface="Webdings"/>
              </a:rPr>
              <a:t>   </a:t>
            </a:r>
            <a:r>
              <a:rPr lang="en-US" sz="3200" b="1" dirty="0" smtClean="0">
                <a:solidFill>
                  <a:srgbClr val="00B050"/>
                </a:solidFill>
                <a:latin typeface="TH SarabunPSK" pitchFamily="34" charset="-34"/>
                <a:cs typeface="TH SarabunPSK" pitchFamily="34" charset="-34"/>
                <a:sym typeface="Webdings"/>
              </a:rPr>
              <a:t> </a:t>
            </a:r>
            <a:r>
              <a:rPr lang="th-TH" sz="3200" b="1" dirty="0" smtClean="0">
                <a:solidFill>
                  <a:srgbClr val="00B050"/>
                </a:solidFill>
                <a:latin typeface="TH SarabunPSK" pitchFamily="34" charset="-34"/>
                <a:cs typeface="TH SarabunPSK" pitchFamily="34" charset="-34"/>
                <a:sym typeface="Webdings"/>
              </a:rPr>
              <a:t>ด้าน</a:t>
            </a:r>
            <a:r>
              <a:rPr lang="th-TH" sz="3200" b="1" dirty="0" smtClean="0">
                <a:solidFill>
                  <a:srgbClr val="00B050"/>
                </a:solidFill>
                <a:latin typeface="TH SarabunPSK" pitchFamily="34" charset="-34"/>
                <a:cs typeface="TH SarabunPSK" pitchFamily="34" charset="-34"/>
              </a:rPr>
              <a:t>การประกอบอาชีพการทำงานที่ผ่านมา </a:t>
            </a:r>
          </a:p>
          <a:p>
            <a:pPr algn="thaiDist"/>
            <a:r>
              <a:rPr lang="th-TH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2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  <a:sym typeface="Webdings"/>
              </a:rPr>
              <a:t> </a:t>
            </a:r>
            <a:r>
              <a:rPr lang="th-TH" sz="32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  <a:sym typeface="Webdings"/>
              </a:rPr>
              <a:t>ด้านข้อมูล</a:t>
            </a:r>
            <a:r>
              <a:rPr lang="th-TH" sz="32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อื่น ๆ</a:t>
            </a:r>
            <a:endParaRPr lang="th-TH" sz="3200" dirty="0">
              <a:solidFill>
                <a:srgbClr val="C00000"/>
              </a:solidFill>
            </a:endParaRPr>
          </a:p>
        </p:txBody>
      </p:sp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6516216" y="5161756"/>
            <a:ext cx="2304256" cy="437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24</a:t>
            </a:r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83381" y="1944"/>
            <a:ext cx="7848000" cy="2304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thaiDist"/>
            <a:r>
              <a:rPr lang="en-US" sz="4400" b="1" kern="0" spc="89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1) </a:t>
            </a:r>
            <a:r>
              <a:rPr lang="th-TH" sz="4400" b="1" kern="0" spc="89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สมุดประจำตัว</a:t>
            </a:r>
          </a:p>
          <a:p>
            <a:pPr algn="thaiDist"/>
            <a:r>
              <a:rPr lang="th-TH" sz="3600" b="1" kern="0" spc="89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หมายถึง</a:t>
            </a:r>
            <a:r>
              <a:rPr lang="th-TH" sz="36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เอกสารหรือสิ่งอื่นใดที่ใช้ในการบันทึกประวัติของบุคคลในเรื่องต่าง ๆตามที่คณะกรรมการประกาศกำหนด เพื่อประโยชน์ในการประกอบอาชีพหรือการจ้างงาน เช่น</a:t>
            </a:r>
            <a:r>
              <a:rPr lang="en-US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3200" dirty="0"/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3937620"/>
            <a:ext cx="1802796" cy="1417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9FBFD"/>
              </a:clrFrom>
              <a:clrTo>
                <a:srgbClr val="F9FB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2497460"/>
            <a:ext cx="3321124" cy="150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924483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296000" y="0"/>
            <a:ext cx="7848000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rgbClr val="00206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7030A0"/>
                </a:solidFill>
              </a:rPr>
              <a:t>ประโยชน์</a:t>
            </a:r>
            <a:r>
              <a:rPr lang="th-TH" sz="3600" dirty="0" smtClean="0">
                <a:solidFill>
                  <a:srgbClr val="7030A0"/>
                </a:solidFill>
              </a:rPr>
              <a:t> </a:t>
            </a:r>
            <a:endParaRPr lang="th-TH" sz="3600" dirty="0">
              <a:solidFill>
                <a:srgbClr val="7030A0"/>
              </a:solidFill>
            </a:endParaRPr>
          </a:p>
        </p:txBody>
      </p:sp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940152" y="5156011"/>
            <a:ext cx="2844800" cy="437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8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96000" y="857236"/>
            <a:ext cx="7848000" cy="3498155"/>
          </a:xfrm>
          <a:prstGeom prst="rect">
            <a:avLst/>
          </a:prstGeom>
          <a:solidFill>
            <a:srgbClr val="00B050"/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spAutoFit/>
          </a:bodyPr>
          <a:lstStyle/>
          <a:p>
            <a:pPr algn="thaiDist"/>
            <a:r>
              <a:rPr lang="th-TH" sz="3800" b="1" kern="0" spc="89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ใช้เป็นหลักฐานในการทำธุรกรรมต่าง ๆอาทิ</a:t>
            </a:r>
          </a:p>
          <a:p>
            <a:pPr algn="thaiDist">
              <a:buFont typeface="Wingdings" pitchFamily="2" charset="2"/>
              <a:buChar char="Ø"/>
            </a:pPr>
            <a:r>
              <a:rPr lang="th-TH" sz="40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800" b="1" kern="0" spc="89" dirty="0" smtClean="0">
                <a:solidFill>
                  <a:srgbClr val="66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การขอประเมินรับรองความรู้ความสามารถ</a:t>
            </a:r>
          </a:p>
          <a:p>
            <a:pPr algn="thaiDist">
              <a:buFont typeface="Wingdings" pitchFamily="2" charset="2"/>
              <a:buChar char="Ø"/>
            </a:pPr>
            <a:r>
              <a:rPr lang="th-TH" sz="3800" b="1" kern="0" spc="89" dirty="0" smtClean="0">
                <a:solidFill>
                  <a:srgbClr val="CC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การสมัครงาน</a:t>
            </a:r>
          </a:p>
          <a:p>
            <a:pPr algn="thaiDist"/>
            <a:r>
              <a:rPr lang="th-TH" sz="3800" b="1" kern="0" spc="89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ประหยัด</a:t>
            </a:r>
          </a:p>
          <a:p>
            <a:pPr algn="thaiDist"/>
            <a:r>
              <a:rPr lang="th-TH" sz="3800" b="1" kern="0" spc="89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สะดวกในการพกพา</a:t>
            </a:r>
          </a:p>
          <a:p>
            <a:pPr algn="thaiDist">
              <a:buClr>
                <a:srgbClr val="002060"/>
              </a:buClr>
              <a:buSzPct val="80000"/>
            </a:pPr>
            <a:r>
              <a:rPr lang="th-TH" sz="3200" b="1" kern="0" spc="89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ถ้าไม่มีสมุดประจำตัว จะต้องนำเอกสารหลักฐานตัวจริงมาแสดง</a:t>
            </a:r>
          </a:p>
        </p:txBody>
      </p:sp>
      <p:pic>
        <p:nvPicPr>
          <p:cNvPr id="56322" name="Picture 2" descr="http://1.bp.blogspot.com/-cpqc8vwvJLY/USj4NObGboI/AAAAAAAAAFA/bpeC2axS4J0/s1600/16925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2143120"/>
            <a:ext cx="1785950" cy="1451392"/>
          </a:xfrm>
          <a:prstGeom prst="rect">
            <a:avLst/>
          </a:prstGeom>
          <a:noFill/>
        </p:spPr>
      </p:pic>
      <p:pic>
        <p:nvPicPr>
          <p:cNvPr id="56324" name="Picture 4" descr="https://reportingengineer.files.wordpress.com/2016/02/16723453_s.jpg?w=330&amp;h=2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135976"/>
            <a:ext cx="1643074" cy="14787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924483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4"/>
          <p:cNvSpPr txBox="1">
            <a:spLocks/>
          </p:cNvSpPr>
          <p:nvPr/>
        </p:nvSpPr>
        <p:spPr bwMode="auto">
          <a:xfrm>
            <a:off x="5940152" y="5228019"/>
            <a:ext cx="2844800" cy="365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fld id="{240A7FA2-FFB1-4F96-88D9-4EA281D07F1E}" type="slidenum">
              <a:rPr lang="en-US" sz="2000" b="1">
                <a:latin typeface="TH SarabunPSK" panose="020B0500040200020003" pitchFamily="34" charset="-34"/>
                <a:cs typeface="TH SarabunPSK" pitchFamily="34" charset="-34"/>
              </a:rPr>
              <a:pPr algn="r"/>
              <a:t>9</a:t>
            </a:fld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83382" y="12805"/>
            <a:ext cx="7848000" cy="248249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rgbClr val="FF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>
            <a:spAutoFit/>
          </a:bodyPr>
          <a:lstStyle/>
          <a:p>
            <a:pPr marL="320796" indent="-320796" algn="thaiDist">
              <a:buClr>
                <a:srgbClr val="002060"/>
              </a:buClr>
              <a:buSzPct val="80000"/>
              <a:tabLst>
                <a:tab pos="4457380" algn="l"/>
              </a:tabLst>
            </a:pPr>
            <a:r>
              <a:rPr lang="th-TH" sz="3600" b="1" kern="0" spc="89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เอกสารที่ใช้ประกอบการยื่นขอ</a:t>
            </a:r>
            <a:endParaRPr lang="th-TH" sz="3600" b="1" kern="0" spc="89" dirty="0" smtClean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20796" indent="-320796" algn="thaiDist">
              <a:buClr>
                <a:srgbClr val="002060"/>
              </a:buClr>
              <a:buSzPct val="80000"/>
              <a:buFont typeface="Wingdings 3" panose="05040102010807070707" pitchFamily="18" charset="2"/>
              <a:buChar char=""/>
              <a:tabLst>
                <a:tab pos="4457380" algn="l"/>
              </a:tabLst>
            </a:pPr>
            <a:r>
              <a:rPr lang="th-TH" sz="24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แบบ </a:t>
            </a:r>
            <a:r>
              <a:rPr lang="th-TH" sz="2400" b="1" kern="0" spc="89" dirty="0" err="1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คร.</a:t>
            </a:r>
            <a:r>
              <a:rPr lang="th-TH" sz="24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  คำขอมีสมุดประจำตัวและบันทึกข้อมูล</a:t>
            </a:r>
          </a:p>
          <a:p>
            <a:pPr marL="320796" indent="-320796" algn="thaiDist">
              <a:buClr>
                <a:srgbClr val="002060"/>
              </a:buClr>
              <a:buSzPct val="80000"/>
              <a:buFont typeface="Wingdings 3" panose="05040102010807070707" pitchFamily="18" charset="2"/>
              <a:buChar char=""/>
              <a:tabLst>
                <a:tab pos="4457380" algn="l"/>
              </a:tabLst>
            </a:pPr>
            <a:r>
              <a:rPr lang="th-TH" sz="24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รูปถ่ายหน้าตรง  ขนาด 1 </a:t>
            </a:r>
            <a:r>
              <a:rPr lang="en-US" sz="24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x </a:t>
            </a:r>
            <a:r>
              <a:rPr lang="th-TH" sz="24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1.5 นิ้ว พื้นหลังสีขาว ถ่ายมาไม่เกิน 6 เดือน</a:t>
            </a:r>
          </a:p>
          <a:p>
            <a:pPr marL="320796" indent="-320796" algn="thaiDist">
              <a:buClr>
                <a:srgbClr val="002060"/>
              </a:buClr>
              <a:buSzPct val="80000"/>
              <a:buFont typeface="Wingdings 3" panose="05040102010807070707" pitchFamily="18" charset="2"/>
              <a:buChar char=""/>
              <a:tabLst>
                <a:tab pos="4457380" algn="l"/>
              </a:tabLst>
            </a:pPr>
            <a:r>
              <a:rPr lang="th-TH" sz="24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สำเนาบัตรประจำตัวประชาชน พร้อมรับรองสำเนาถูกต้อง</a:t>
            </a:r>
          </a:p>
          <a:p>
            <a:pPr marL="320796" indent="-320796" algn="thaiDist">
              <a:buClr>
                <a:srgbClr val="002060"/>
              </a:buClr>
              <a:buSzPct val="80000"/>
              <a:buFont typeface="Wingdings 3" panose="05040102010807070707" pitchFamily="18" charset="2"/>
              <a:buChar char=""/>
              <a:tabLst>
                <a:tab pos="4457380" algn="l"/>
              </a:tabLst>
            </a:pPr>
            <a:r>
              <a:rPr lang="th-TH" sz="2400" b="1" kern="0" spc="89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สำเนาเอกสารรายละเอียดข้อมูลต่าง ๆที่ประสงค์จะบันทึกข้อมูล ลงในสมุดประจำตัว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83382" y="4202030"/>
            <a:ext cx="7848000" cy="1152000"/>
          </a:xfrm>
          <a:prstGeom prst="rect">
            <a:avLst/>
          </a:prstGeom>
          <a:solidFill>
            <a:srgbClr val="FFFF99"/>
          </a:solidFill>
          <a:ln w="28575">
            <a:solidFill>
              <a:srgbClr val="00206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 anchor="ctr">
            <a:spAutoFit/>
          </a:bodyPr>
          <a:lstStyle/>
          <a:p>
            <a:pPr algn="thaiDist"/>
            <a:r>
              <a:rPr lang="th-TH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การยื่นคำขอ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ในกรุงเทพมหานครให้ยื่น ณ กรมพัฒนาฝีมือแรงงาน ในจังหวัดอื่นให้ยื่น ณ หน่วยงานของกรมพัฒนาฝีมือแรงงานที่ตั้งอยู่ในจังหวัดนั้น</a:t>
            </a:r>
            <a:endParaRPr lang="th-TH" sz="2800" b="1" kern="0" spc="89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6000" y="2591056"/>
            <a:ext cx="7848000" cy="1512000"/>
          </a:xfrm>
          <a:prstGeom prst="rect">
            <a:avLst/>
          </a:prstGeom>
          <a:solidFill>
            <a:srgbClr val="002060"/>
          </a:solidFill>
          <a:ln w="28575">
            <a:solidFill>
              <a:srgbClr val="FFFF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81043" tIns="40522" rIns="81043" bIns="40522" rtlCol="0">
            <a:spAutoFit/>
          </a:bodyPr>
          <a:lstStyle/>
          <a:p>
            <a:pPr marL="320796" indent="-320796" algn="thaiDist">
              <a:buClr>
                <a:srgbClr val="002060"/>
              </a:buClr>
              <a:buSzPct val="80000"/>
              <a:tabLst>
                <a:tab pos="4457380" algn="l"/>
              </a:tabLst>
            </a:pPr>
            <a:r>
              <a:rPr lang="th-TH" sz="3400" b="1" kern="0" spc="89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ค่าธรรมเนียม</a:t>
            </a:r>
          </a:p>
          <a:p>
            <a:pPr marL="320796" indent="-320796" algn="thaiDist">
              <a:buClr>
                <a:srgbClr val="002060"/>
              </a:buClr>
              <a:buSzPct val="80000"/>
              <a:buFont typeface="Wingdings 3" panose="05040102010807070707" pitchFamily="18" charset="2"/>
              <a:buChar char=""/>
            </a:pPr>
            <a:r>
              <a:rPr lang="th-TH" sz="1800" b="1" kern="0" spc="89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ingdings"/>
              </a:rPr>
              <a:t> </a:t>
            </a:r>
            <a:r>
              <a:rPr lang="th-TH" sz="2800" b="1" kern="0" spc="89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สมุดประจำตัว  เล่มละ 100 บาท</a:t>
            </a:r>
          </a:p>
          <a:p>
            <a:pPr marL="320796" indent="-320796" algn="thaiDist">
              <a:buClr>
                <a:srgbClr val="002060"/>
              </a:buClr>
              <a:buSzPct val="80000"/>
              <a:buFont typeface="Wingdings 3" panose="05040102010807070707" pitchFamily="18" charset="2"/>
              <a:buChar char=""/>
            </a:pPr>
            <a:r>
              <a:rPr lang="th-TH" sz="1800" b="1" kern="0" spc="89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ingdings"/>
              </a:rPr>
              <a:t></a:t>
            </a:r>
            <a:r>
              <a:rPr lang="th-TH" sz="2800" b="1" kern="0" spc="89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ingdings"/>
              </a:rPr>
              <a:t> </a:t>
            </a:r>
            <a:r>
              <a:rPr lang="th-TH" sz="2800" b="1" kern="0" spc="89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บันทึกข้อมูลรายการละ </a:t>
            </a:r>
            <a:r>
              <a:rPr lang="en-US" sz="2800" b="1" kern="0" spc="89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sz="2800" b="1" kern="0" spc="89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 บาท รวมกันไม่เกินครั้งละ </a:t>
            </a:r>
            <a:r>
              <a:rPr lang="en-US" sz="2800" b="1" kern="0" spc="89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sz="2800" b="1" kern="0" spc="89" dirty="0" smtClean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00 บาท</a:t>
            </a:r>
          </a:p>
        </p:txBody>
      </p:sp>
    </p:spTree>
    <p:extLst>
      <p:ext uri="{BB962C8B-B14F-4D97-AF65-F5344CB8AC3E}">
        <p14:creationId xmlns:p14="http://schemas.microsoft.com/office/powerpoint/2010/main" val="58924483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6FF66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11769</TotalTime>
  <Words>3390</Words>
  <Application>Microsoft Office PowerPoint</Application>
  <PresentationFormat>นำเสนอทางหน้าจอ (16:10)</PresentationFormat>
  <Paragraphs>487</Paragraphs>
  <Slides>65</Slides>
  <Notes>2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12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65</vt:i4>
      </vt:variant>
    </vt:vector>
  </HeadingPairs>
  <TitlesOfParts>
    <vt:vector size="78" baseType="lpstr">
      <vt:lpstr>Angsana New</vt:lpstr>
      <vt:lpstr>Arial</vt:lpstr>
      <vt:lpstr>Calibri</vt:lpstr>
      <vt:lpstr>Cordia New</vt:lpstr>
      <vt:lpstr>Tahoma</vt:lpstr>
      <vt:lpstr>TH SarabunIT๙</vt:lpstr>
      <vt:lpstr>TH SarabunPSK</vt:lpstr>
      <vt:lpstr>Times New Roman</vt:lpstr>
      <vt:lpstr>Verdana</vt:lpstr>
      <vt:lpstr>Webdings</vt:lpstr>
      <vt:lpstr>Wingdings</vt:lpstr>
      <vt:lpstr>Wingdings 3</vt:lpstr>
      <vt:lpstr>Office Theme</vt:lpstr>
      <vt:lpstr> </vt:lpstr>
      <vt:lpstr>เหตุผล</vt:lpstr>
      <vt:lpstr>สาระสำคัญ</vt:lpstr>
      <vt:lpstr>สาระสำคัญ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การแก้ไข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กรอบการประเมินความรู้ความสามารถด้านประสบการณ์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สถานที่ยืนคำขอ</vt:lpstr>
      <vt:lpstr>กรณี </vt:lpstr>
      <vt:lpstr>ศูนย์ประเมินความรู้ความสามารถกลาง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ประกาศกระทรวงแรงงาน เรื่อง กำหนดสาขาอาชีพ ที่อาจเป็นอันตรายต่อสาธารณะ ซึ่งต้องดำเนินการโดยผู้ได้รับหนังสือรับรองความรู้ความสามารถ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หลักเกณฑ์การขอเครื่องหมาย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สาระสำคัญ (ต่อ)</vt:lpstr>
      <vt:lpstr>สาระสำคัญ (ต่อ)</vt:lpstr>
      <vt:lpstr>งานนำเสนอ PowerPoint</vt:lpstr>
      <vt:lpstr>ขอบคุณครับ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ผังขั้นตอนการปฏิบัติงาน การยื่นคำขอขึ้นทะเบียนเป็นผู้ประเมิน</dc:title>
  <dc:creator>toshiba</dc:creator>
  <cp:lastModifiedBy>Kraiwit Ekthammasut</cp:lastModifiedBy>
  <cp:revision>912</cp:revision>
  <cp:lastPrinted>2015-08-06T04:53:11Z</cp:lastPrinted>
  <dcterms:created xsi:type="dcterms:W3CDTF">2015-06-30T03:26:33Z</dcterms:created>
  <dcterms:modified xsi:type="dcterms:W3CDTF">2016-12-02T15:43:48Z</dcterms:modified>
</cp:coreProperties>
</file>