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57" r:id="rId4"/>
    <p:sldId id="259" r:id="rId5"/>
    <p:sldId id="261" r:id="rId6"/>
    <p:sldId id="262" r:id="rId7"/>
  </p:sldIdLst>
  <p:sldSz cx="9144000" cy="6858000" type="screen4x3"/>
  <p:notesSz cx="6788150" cy="99234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ลักษณะสีปานกลาง 4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ลักษณะชุดรูปแบบ 1 - เน้น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ลักษณะชุดรูปแบบ 1 - เน้น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84" d="100"/>
          <a:sy n="84" d="100"/>
        </p:scale>
        <p:origin x="159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274219BB-C8BA-4E05-AB61-568CF87E8C0A}" type="datetime1">
              <a:rPr lang="th-TH" smtClean="0"/>
              <a:pPr/>
              <a:t>02/12/59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5048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814EE047-8FD5-4148-89AE-BFEAD1776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8690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254255FF-0A66-44D8-A798-8E4DBC032155}" type="datetime1">
              <a:rPr lang="th-TH" smtClean="0"/>
              <a:pPr/>
              <a:t>02/12/59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367" tIns="45683" rIns="91367" bIns="45683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45048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DDABFA7C-D9B5-4F9B-8E89-1FB066B9CA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8876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BFA7C-D9B5-4F9B-8E89-1FB066B9CA2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26D508E-E539-40F2-92D6-110603FEEC90}" type="datetime1">
              <a:rPr lang="th-TH" smtClean="0"/>
              <a:pPr/>
              <a:t>02/12/59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7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BFA7C-D9B5-4F9B-8E89-1FB066B9CA2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A247FC34-933D-44F6-8DFC-30CC1E677316}" type="datetime1">
              <a:rPr lang="th-TH" smtClean="0"/>
              <a:pPr/>
              <a:t>02/12/59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009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FC2A833-BDD8-4970-A4F0-0FA774355391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0857-1DF7-4640-8CDC-1AEE7EC42C46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2E7C8-1391-4A0A-8984-8256EA8BB520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F21689-ED64-4A82-83D7-EFBF6AB2E429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99FB09E-39CF-4051-AE95-385EFA722869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4AB20-72BE-4413-B7CE-ADFC882439F7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9487D-BE1F-4E22-B2C6-2EDE1D16B0A3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ยึด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ยึด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39679F9-B297-4BDF-870B-7D74809B751D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890EC-0B9D-4B71-810A-306926CD14AF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ยึด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ยึด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29BB0DF-230D-4AF9-B467-3277297AB96B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ตัวยึด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ยึด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0D40A70-3840-45B1-BAEB-ACF0FB664728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ตัวยึด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5511860-6ED5-4714-A643-7AF1950C1934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343B473-D533-461D-A761-DB0447F08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619672" y="886566"/>
            <a:ext cx="7200800" cy="2542434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การดำเนินการให้กู้ยืมเงิน</a:t>
            </a:r>
            <a:br>
              <a:rPr lang="th-TH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และ</a:t>
            </a:r>
            <a:r>
              <a:rPr lang="en-US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การให้เงินช่วยเหลือหรืออุดหนุน</a:t>
            </a:r>
            <a:r>
              <a:rPr lang="en-US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กองทุนพัฒนาฝีมือแรงงาน</a:t>
            </a:r>
            <a:endParaRPr lang="en-US" sz="40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2339752" y="3857600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th-TH" sz="4000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ประจำปีงบประมาณ พ.ศ. 2560</a:t>
            </a:r>
            <a:endParaRPr lang="en-US" sz="4000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6" name="Picture 2" descr="D:\บรรยาย สปก.60\New folder (3)\Business_Process_-_Number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789040"/>
            <a:ext cx="6834336" cy="3528392"/>
          </a:xfrm>
          <a:prstGeom prst="rect">
            <a:avLst/>
          </a:prstGeom>
          <a:noFill/>
        </p:spPr>
      </p:pic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323528" y="596060"/>
          <a:ext cx="8280920" cy="5577840"/>
        </p:xfrm>
        <a:graphic>
          <a:graphicData uri="http://schemas.openxmlformats.org/drawingml/2006/table">
            <a:tbl>
              <a:tblPr bandRow="1">
                <a:tableStyleId>{69C7853C-536D-4A76-A0AE-DD22124D55A5}</a:tableStyleId>
              </a:tblPr>
              <a:tblGrid>
                <a:gridCol w="2987961"/>
                <a:gridCol w="5292959"/>
              </a:tblGrid>
              <a:tr h="370840">
                <a:tc>
                  <a:txBody>
                    <a:bodyPr/>
                    <a:lstStyle/>
                    <a:p>
                      <a:endParaRPr lang="en-US" sz="30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เป้าหมาย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0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30,836,200 บาท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อนุมัติเงินกู้ยืม</a:t>
                      </a:r>
                      <a:endParaRPr lang="en-US" sz="30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115 ราย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วงเงินกู้ยืม</a:t>
                      </a:r>
                      <a:endParaRPr lang="en-US" sz="30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40,140,900 บาท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คิดเป็นร้อยละ 130.17 ของเป้าหมาย</a:t>
                      </a:r>
                      <a:endParaRPr lang="en-US" sz="30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ปิดบัญชี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22 ราย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ได้รับชำระเงินต้นคืน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13,916,553.42 บาท</a:t>
                      </a:r>
                    </a:p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คิดเป็นร้อยละ 34.67 ของวงเงินกู้ยืม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ค้างชำระ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2 แห่ง เป็นเงินจำนวน</a:t>
                      </a:r>
                      <a:r>
                        <a:rPr lang="th-TH" sz="30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 68,000 บาท</a:t>
                      </a:r>
                      <a:endParaRPr lang="th-TH" sz="30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- </a:t>
                      </a:r>
                      <a:r>
                        <a:rPr lang="th-TH" sz="3000" b="1" dirty="0" err="1" smtClean="0">
                          <a:latin typeface="FreesiaUPC" pitchFamily="34" charset="-34"/>
                          <a:cs typeface="FreesiaUPC" pitchFamily="34" charset="-34"/>
                        </a:rPr>
                        <a:t>สพร.</a:t>
                      </a:r>
                      <a:r>
                        <a:rPr lang="th-TH" sz="3000" b="1" dirty="0" smtClean="0">
                          <a:latin typeface="FreesiaUPC" pitchFamily="34" charset="-34"/>
                          <a:cs typeface="FreesiaUPC" pitchFamily="34" charset="-34"/>
                        </a:rPr>
                        <a:t>พิษณุโลก</a:t>
                      </a:r>
                      <a:r>
                        <a:rPr lang="th-TH" sz="30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 จำนวน 42,000 บาท</a:t>
                      </a:r>
                    </a:p>
                    <a:p>
                      <a:r>
                        <a:rPr lang="th-TH" sz="30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- </a:t>
                      </a:r>
                      <a:r>
                        <a:rPr lang="th-TH" sz="3000" b="1" baseline="0" dirty="0" err="1" smtClean="0">
                          <a:latin typeface="FreesiaUPC" pitchFamily="34" charset="-34"/>
                          <a:cs typeface="FreesiaUPC" pitchFamily="34" charset="-34"/>
                        </a:rPr>
                        <a:t>ศพจ.</a:t>
                      </a:r>
                      <a:r>
                        <a:rPr lang="th-TH" sz="30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กำแพงเพชร จำนวน 2</a:t>
                      </a:r>
                      <a:r>
                        <a:rPr lang="en-US" sz="30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6</a:t>
                      </a:r>
                      <a:r>
                        <a:rPr lang="th-TH" sz="30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,000 บาท</a:t>
                      </a:r>
                      <a:endParaRPr lang="en-US" sz="30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248991"/>
            <a:ext cx="8280920" cy="7249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th-TH" sz="3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ผลการดำเนินงานการให้กู้ยืมเงินปีงบประมาณ พ.ศ. 2559</a:t>
            </a:r>
            <a:endParaRPr lang="en-US" sz="3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3528" y="6237312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FreesiaUPC" pitchFamily="34" charset="-34"/>
                <a:cs typeface="FreesiaUPC" pitchFamily="34" charset="-34"/>
              </a:rPr>
              <a:t>ข้อมูล ณ วันที่ 19 ต.ค. 59</a:t>
            </a:r>
            <a:endParaRPr lang="en-US" sz="20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รอง 2"/>
          <p:cNvSpPr txBox="1">
            <a:spLocks/>
          </p:cNvSpPr>
          <p:nvPr/>
        </p:nvSpPr>
        <p:spPr>
          <a:xfrm>
            <a:off x="539552" y="332656"/>
            <a:ext cx="7416824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th-TH" sz="4000" b="1" noProof="0" dirty="0" smtClean="0">
                <a:latin typeface="FreesiaUPC" pitchFamily="34" charset="-34"/>
                <a:cs typeface="FreesiaUPC" pitchFamily="34" charset="-34"/>
              </a:rPr>
              <a:t>กองทุนพัฒนาฝีมือแรงงาน</a:t>
            </a:r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ในปี 2560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980728"/>
            <a:ext cx="7632848" cy="119181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การประเมินผลการดำเนินงานกองทุนพัฒนาฝีมือแรงงาน ประจำปีบัญชี 2560 กองทุนต้องดำเนินการ </a:t>
            </a:r>
            <a:r>
              <a:rPr lang="en-US" sz="3200" b="1" dirty="0" smtClean="0">
                <a:latin typeface="FreesiaUPC" pitchFamily="34" charset="-34"/>
                <a:cs typeface="FreesiaUPC" pitchFamily="34" charset="-34"/>
              </a:rPr>
              <a:t>:</a:t>
            </a:r>
            <a:endParaRPr lang="en-US" sz="32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9969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การให้กู้ยืมเงิน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299695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การให้เงินช่วยเหลือหรืออุดหนุน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3717032"/>
            <a:ext cx="2808312" cy="1687890"/>
          </a:xfrm>
          <a:prstGeom prst="ellipse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จำนวน </a:t>
            </a:r>
            <a:r>
              <a:rPr lang="en-US" sz="3600" b="1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6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30 ล้านบาท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3757334"/>
            <a:ext cx="2808312" cy="168789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จำนวน </a:t>
            </a:r>
            <a:r>
              <a:rPr lang="en-US" sz="3600" b="1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600" b="1" dirty="0" smtClean="0">
                <a:latin typeface="FreesiaUPC" pitchFamily="34" charset="-34"/>
                <a:cs typeface="FreesiaUPC" pitchFamily="34" charset="-34"/>
              </a:rPr>
            </a:br>
            <a:r>
              <a:rPr lang="en-US" sz="3600" b="1" dirty="0" smtClean="0">
                <a:latin typeface="FreesiaUPC" pitchFamily="34" charset="-34"/>
                <a:cs typeface="FreesiaUPC" pitchFamily="34" charset="-34"/>
              </a:rPr>
              <a:t>1</a:t>
            </a: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 ล้านบาท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467544" y="2564904"/>
            <a:ext cx="3312368" cy="3024336"/>
          </a:xfrm>
          <a:prstGeom prst="round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3995936" y="2564904"/>
            <a:ext cx="4536504" cy="3024336"/>
          </a:xfrm>
          <a:prstGeom prst="round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รอง 2"/>
          <p:cNvSpPr txBox="1">
            <a:spLocks/>
          </p:cNvSpPr>
          <p:nvPr/>
        </p:nvSpPr>
        <p:spPr>
          <a:xfrm>
            <a:off x="539552" y="332656"/>
            <a:ext cx="7416824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แผนการดำเนินงาน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141277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การให้กู้ยืมเงิน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026" name="Picture 2" descr="D:\บรรยาย สปก.60\New folder (3)\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4019"/>
            <a:ext cx="864096" cy="864096"/>
          </a:xfrm>
          <a:prstGeom prst="rect">
            <a:avLst/>
          </a:prstGeom>
          <a:noFill/>
        </p:spPr>
      </p:pic>
      <p:grpSp>
        <p:nvGrpSpPr>
          <p:cNvPr id="16" name="กลุ่ม 15"/>
          <p:cNvGrpSpPr/>
          <p:nvPr/>
        </p:nvGrpSpPr>
        <p:grpSpPr>
          <a:xfrm>
            <a:off x="1008112" y="1960847"/>
            <a:ext cx="8460432" cy="1540161"/>
            <a:chOff x="683568" y="1406386"/>
            <a:chExt cx="8460432" cy="1540161"/>
          </a:xfrm>
        </p:grpSpPr>
        <p:sp>
          <p:nvSpPr>
            <p:cNvPr id="14" name="TextBox 13"/>
            <p:cNvSpPr txBox="1"/>
            <p:nvPr/>
          </p:nvSpPr>
          <p:spPr>
            <a:xfrm>
              <a:off x="4463480" y="1406386"/>
              <a:ext cx="4680520" cy="1446550"/>
            </a:xfrm>
            <a:prstGeom prst="flowChartProcess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endParaRPr lang="en-US" sz="4400" b="1" dirty="0" smtClean="0">
                <a:solidFill>
                  <a:srgbClr val="FF0000"/>
                </a:solidFill>
                <a:latin typeface="BoonTook Mon Ultra" pitchFamily="50" charset="-34"/>
                <a:ea typeface="BoonTook Mon Ultra" pitchFamily="50" charset="-34"/>
                <a:cs typeface="BoonTook Mon Ultra" pitchFamily="50" charset="-34"/>
              </a:endParaRPr>
            </a:p>
            <a:p>
              <a:r>
                <a:rPr lang="en-US" sz="4400" b="1" dirty="0" smtClean="0">
                  <a:solidFill>
                    <a:srgbClr val="FF0000"/>
                  </a:solidFill>
                  <a:latin typeface="BoonTook Mon Ultra" pitchFamily="50" charset="-34"/>
                  <a:ea typeface="BoonTook Mon Ultra" pitchFamily="50" charset="-34"/>
                  <a:cs typeface="BoonTook Mon Ultra" pitchFamily="50" charset="-34"/>
                </a:rPr>
                <a:t>12 </a:t>
              </a:r>
              <a:r>
                <a:rPr lang="th-TH" sz="4400" b="1" dirty="0" smtClean="0">
                  <a:solidFill>
                    <a:srgbClr val="FF0000"/>
                  </a:solidFill>
                  <a:latin typeface="BoonTook Mon Ultra" pitchFamily="50" charset="-34"/>
                  <a:ea typeface="BoonTook Mon Ultra" pitchFamily="50" charset="-34"/>
                  <a:cs typeface="BoonTook Mon Ultra" pitchFamily="50" charset="-34"/>
                </a:rPr>
                <a:t>ม.ค.</a:t>
              </a:r>
              <a:r>
                <a:rPr lang="en-US" sz="4400" b="1" dirty="0" smtClean="0">
                  <a:solidFill>
                    <a:srgbClr val="FF0000"/>
                  </a:solidFill>
                  <a:latin typeface="BoonTook Mon Ultra" pitchFamily="50" charset="-34"/>
                  <a:ea typeface="BoonTook Mon Ultra" pitchFamily="50" charset="-34"/>
                  <a:cs typeface="BoonTook Mon Ultra" pitchFamily="50" charset="-34"/>
                </a:rPr>
                <a:t> </a:t>
              </a:r>
              <a:r>
                <a:rPr lang="th-TH" sz="4400" b="1" dirty="0" smtClean="0">
                  <a:solidFill>
                    <a:srgbClr val="FF0000"/>
                  </a:solidFill>
                  <a:latin typeface="BoonTook Mon Ultra" pitchFamily="50" charset="-34"/>
                  <a:ea typeface="BoonTook Mon Ultra" pitchFamily="50" charset="-34"/>
                  <a:cs typeface="BoonTook Mon Ultra" pitchFamily="50" charset="-34"/>
                </a:rPr>
                <a:t>60</a:t>
              </a:r>
              <a:endParaRPr lang="en-US" sz="4400" b="1" dirty="0" smtClean="0">
                <a:solidFill>
                  <a:srgbClr val="FF0000"/>
                </a:solidFill>
                <a:latin typeface="BoonTook Mon Ultra" pitchFamily="50" charset="-34"/>
                <a:ea typeface="BoonTook Mon Ultra" pitchFamily="50" charset="-34"/>
                <a:cs typeface="BoonTook Mon Ultra" pitchFamily="50" charset="-34"/>
              </a:endParaRPr>
            </a:p>
          </p:txBody>
        </p:sp>
        <p:pic>
          <p:nvPicPr>
            <p:cNvPr id="1028" name="Picture 4" descr="ผลการค้นหารูปภาพสำหรับ ดอกเบี้ย 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91680" y="1988840"/>
              <a:ext cx="1368152" cy="957707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683568" y="2204864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FreesiaUPC" pitchFamily="34" charset="-34"/>
                  <a:cs typeface="FreesiaUPC" pitchFamily="34" charset="-34"/>
                </a:rPr>
                <a:t>ดอกเบี้ย</a:t>
              </a:r>
              <a:endParaRPr lang="en-US" sz="32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59832" y="2202131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FreesiaUPC" pitchFamily="34" charset="-34"/>
                  <a:cs typeface="FreesiaUPC" pitchFamily="34" charset="-34"/>
                </a:rPr>
                <a:t>สิ้นสุดวันที่</a:t>
              </a:r>
              <a:endParaRPr lang="en-US" sz="3200" b="1" dirty="0">
                <a:latin typeface="FreesiaUPC" pitchFamily="34" charset="-34"/>
                <a:cs typeface="FreesiaUPC" pitchFamily="34" charset="-34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547664" y="4151982"/>
            <a:ext cx="6984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7030A0"/>
                </a:solidFill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ต้องจัดทำสัญญาให้เสร็จสิ้นภายในวันที่ 12 ม.ค. 60</a:t>
            </a:r>
            <a:endParaRPr lang="en-US" sz="3200" b="1" dirty="0">
              <a:solidFill>
                <a:srgbClr val="7030A0"/>
              </a:solidFill>
              <a:latin typeface="BoonTook Mon Ultra" pitchFamily="50" charset="-34"/>
              <a:ea typeface="BoonTook Mon Ultra" pitchFamily="50" charset="-34"/>
              <a:cs typeface="BoonTook Mon Ultra" pitchFamily="50" charset="-34"/>
            </a:endParaRPr>
          </a:p>
        </p:txBody>
      </p:sp>
      <p:pic>
        <p:nvPicPr>
          <p:cNvPr id="1029" name="Picture 5" descr="D:\บรรยาย สปก.60\New folder (3)\tasto_3_architetto_franc_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58716" y="3869877"/>
            <a:ext cx="1177209" cy="1159551"/>
          </a:xfrm>
          <a:prstGeom prst="rect">
            <a:avLst/>
          </a:prstGeom>
          <a:noFill/>
        </p:spPr>
      </p:pic>
      <p:sp>
        <p:nvSpPr>
          <p:cNvPr id="20" name="ตัวยึดหมายเลขภาพนิ่ง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ตาราง 16"/>
          <p:cNvGraphicFramePr>
            <a:graphicFrameLocks noGrp="1"/>
          </p:cNvGraphicFramePr>
          <p:nvPr/>
        </p:nvGraphicFramePr>
        <p:xfrm>
          <a:off x="761042" y="3343137"/>
          <a:ext cx="7488831" cy="2377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00200"/>
                <a:gridCol w="3192354"/>
                <a:gridCol w="24962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FreesiaUPC" pitchFamily="34" charset="-34"/>
                          <a:cs typeface="FreesiaUPC" pitchFamily="34" charset="-34"/>
                        </a:rPr>
                        <a:t>เดือน</a:t>
                      </a:r>
                      <a:endParaRPr lang="en-US" sz="36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FreesiaUPC" pitchFamily="34" charset="-34"/>
                          <a:cs typeface="FreesiaUPC" pitchFamily="34" charset="-34"/>
                        </a:rPr>
                        <a:t>ส่งคำขอกู้</a:t>
                      </a:r>
                      <a:endParaRPr lang="en-US" sz="36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FreesiaUPC" pitchFamily="34" charset="-34"/>
                          <a:cs typeface="FreesiaUPC" pitchFamily="34" charset="-34"/>
                        </a:rPr>
                        <a:t>เสนอพิจารณา</a:t>
                      </a:r>
                      <a:endParaRPr lang="en-US" sz="36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พ.ย.</a:t>
                      </a:r>
                      <a:r>
                        <a:rPr lang="th-TH" sz="32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ภายในวันที่ 22</a:t>
                      </a:r>
                      <a:r>
                        <a:rPr lang="th-TH" sz="3200" b="1" baseline="0" dirty="0" smtClean="0">
                          <a:latin typeface="FreesiaUPC" pitchFamily="34" charset="-34"/>
                          <a:cs typeface="FreesiaUPC" pitchFamily="34" charset="-34"/>
                        </a:rPr>
                        <a:t> พ.ย.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28 พ.ย.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ธ.ค.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ภายในวันที่ 9 ธ.ค.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15 ธ.ค.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ม.ค. 60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ภายในวันที่ 28 ธ.ค. 59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4 ม.ค. 60</a:t>
                      </a:r>
                      <a:endParaRPr lang="en-US" sz="3200" b="1" dirty="0">
                        <a:latin typeface="FreesiaUPC" pitchFamily="34" charset="-34"/>
                        <a:cs typeface="Frees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ชื่อเรื่องรอง 2"/>
          <p:cNvSpPr txBox="1">
            <a:spLocks/>
          </p:cNvSpPr>
          <p:nvPr/>
        </p:nvSpPr>
        <p:spPr>
          <a:xfrm>
            <a:off x="539552" y="332656"/>
            <a:ext cx="7416824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แผนการดำเนินงาน (ต่อ)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3130" y="1215217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การให้กู้ยืมเงิน 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026" name="Picture 2" descr="D:\บรรยาย สปก.60\New folder (3)\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034" y="996460"/>
            <a:ext cx="864096" cy="86409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89034" y="2007305"/>
            <a:ext cx="7560840" cy="1191816"/>
          </a:xfrm>
          <a:prstGeom prst="round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ให้</a:t>
            </a:r>
            <a:r>
              <a:rPr lang="th-TH" sz="3200" b="1" dirty="0" err="1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สพร.</a:t>
            </a:r>
            <a: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และ</a:t>
            </a:r>
            <a:r>
              <a:rPr lang="th-TH" sz="3200" b="1" dirty="0" err="1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ศพจ.</a:t>
            </a:r>
            <a: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 ส่งสำเนาคำขอกู้ยืมเงินให้กองส่งเสริมฯ</a:t>
            </a:r>
            <a:r>
              <a:rPr lang="en-US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 </a:t>
            </a:r>
            <a: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เพื่อเสนอคณะอนุกรรมการฯ พิจารณาอนุมัติ</a:t>
            </a:r>
            <a:endParaRPr lang="en-US" sz="3200" b="1" dirty="0">
              <a:latin typeface="FreesiaUPC" pitchFamily="34" charset="-34"/>
              <a:ea typeface="BoonTook Mon Ultra" pitchFamily="50" charset="-34"/>
              <a:cs typeface="FreesiaUPC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3648" y="5847655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7030A0"/>
                </a:solidFill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ให้ตรวจสอบเอกสารให้ถูกต้องตามเกณฑ์ที่กำหนด</a:t>
            </a:r>
            <a:endParaRPr lang="en-US" sz="2400" b="1" dirty="0">
              <a:solidFill>
                <a:srgbClr val="7030A0"/>
              </a:solidFill>
              <a:latin typeface="BoonTook Mon Ultra" pitchFamily="50" charset="-34"/>
              <a:ea typeface="BoonTook Mon Ultra" pitchFamily="50" charset="-34"/>
              <a:cs typeface="BoonTook Mon Ultra" pitchFamily="50" charset="-34"/>
            </a:endParaRPr>
          </a:p>
        </p:txBody>
      </p:sp>
      <p:pic>
        <p:nvPicPr>
          <p:cNvPr id="17410" name="Picture 2" descr="ผลการค้นหารูปภาพสำหรับ เครื่องหมายถู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805264"/>
            <a:ext cx="426672" cy="409228"/>
          </a:xfrm>
          <a:prstGeom prst="rect">
            <a:avLst/>
          </a:prstGeom>
          <a:noFill/>
        </p:spPr>
      </p:pic>
      <p:sp>
        <p:nvSpPr>
          <p:cNvPr id="19" name="ตัวยึดหมายเลขภาพนิ่ง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รอง 2"/>
          <p:cNvSpPr txBox="1">
            <a:spLocks/>
          </p:cNvSpPr>
          <p:nvPr/>
        </p:nvSpPr>
        <p:spPr>
          <a:xfrm>
            <a:off x="539552" y="332656"/>
            <a:ext cx="7416824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แผนการดำเนินงาน (ต่อ)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eesiaUPC" pitchFamily="34" charset="-34"/>
              <a:ea typeface="+mn-ea"/>
              <a:cs typeface="Frees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3130" y="1287225"/>
            <a:ext cx="4603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การให้เงินช่วยเหลือหรืออุดหนุน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8438" name="Picture 6" descr="ผลการค้นหารูปภาพสำหรับ เครื่องหมายถู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39552" y="1484783"/>
            <a:ext cx="8136904" cy="4320480"/>
          </a:xfrm>
          <a:prstGeom prst="rect">
            <a:avLst/>
          </a:prstGeom>
          <a:noFill/>
        </p:spPr>
      </p:pic>
      <p:pic>
        <p:nvPicPr>
          <p:cNvPr id="18434" name="Picture 2" descr="D:\บรรยาย สปก.60\New folder (3)\1-2(8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052736"/>
            <a:ext cx="887760" cy="88776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5576" y="3068960"/>
            <a:ext cx="7771398" cy="3098721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ให้</a:t>
            </a:r>
            <a:r>
              <a:rPr lang="th-TH" sz="3600" b="1" dirty="0" err="1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สพร.</a:t>
            </a:r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และ</a:t>
            </a:r>
            <a:r>
              <a:rPr lang="th-TH" sz="3600" b="1" dirty="0" err="1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ศพจ.</a:t>
            </a:r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 สำรวจข้อมูลผู้มีสิทธิขอรับเงินช่วยเหลือหรืออุดหนุน เพื่อเตรียมความพร้อมรองรับการให้เงินช่วยเหลือหรืออุดหนุนในปีงบประมาณ</a:t>
            </a:r>
            <a:b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</a:br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พ.ศ. 2560 </a:t>
            </a:r>
            <a: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/>
            </a:r>
            <a:b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</a:br>
            <a:r>
              <a:rPr lang="th-TH" sz="32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                       </a:t>
            </a:r>
            <a:endParaRPr lang="en-US" sz="3200" b="1" dirty="0">
              <a:latin typeface="FreesiaUPC" pitchFamily="34" charset="-34"/>
              <a:ea typeface="BoonTook Mon Ultra" pitchFamily="50" charset="-34"/>
              <a:cs typeface="FreesiaUPC" pitchFamily="34" charset="-34"/>
            </a:endParaRPr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2285</TotalTime>
  <Words>266</Words>
  <Application>Microsoft Office PowerPoint</Application>
  <PresentationFormat>นำเสนอทางหน้าจอ (4:3)</PresentationFormat>
  <Paragraphs>64</Paragraphs>
  <Slides>6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5" baseType="lpstr">
      <vt:lpstr>BoonTook Mon Ultra</vt:lpstr>
      <vt:lpstr>Calibri</vt:lpstr>
      <vt:lpstr>Century Schoolbook</vt:lpstr>
      <vt:lpstr>Cordia New</vt:lpstr>
      <vt:lpstr>FreesiaUPC</vt:lpstr>
      <vt:lpstr>KodchiangUPC</vt:lpstr>
      <vt:lpstr>Wingdings</vt:lpstr>
      <vt:lpstr>Wingdings 2</vt:lpstr>
      <vt:lpstr>เฉลียง</vt:lpstr>
      <vt:lpstr>การดำเนินการให้กู้ยืมเงิน และ การให้เงินช่วยเหลือหรืออุดหนุน กองทุนพัฒนาฝีมือแรงงาน</vt:lpstr>
      <vt:lpstr>ผลการดำเนินงานการให้กู้ยืมเงินปีงบประมาณ พ.ศ. 2559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ผลการดำเนินการการให้เงินกู้ยืมเงิน และ การให้เงินช่วยเหลือหรืออุดหนุน กองทุนพัฒนาฝีมือแรงงาน</dc:title>
  <dc:creator>DS</dc:creator>
  <cp:lastModifiedBy>Kraiwit Ekthammasut</cp:lastModifiedBy>
  <cp:revision>147</cp:revision>
  <dcterms:created xsi:type="dcterms:W3CDTF">2016-11-14T02:21:37Z</dcterms:created>
  <dcterms:modified xsi:type="dcterms:W3CDTF">2016-12-02T15:52:09Z</dcterms:modified>
</cp:coreProperties>
</file>