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29"/>
  </p:notesMasterIdLst>
  <p:handoutMasterIdLst>
    <p:handoutMasterId r:id="rId30"/>
  </p:handoutMasterIdLst>
  <p:sldIdLst>
    <p:sldId id="256" r:id="rId2"/>
    <p:sldId id="312" r:id="rId3"/>
    <p:sldId id="313" r:id="rId4"/>
    <p:sldId id="314" r:id="rId5"/>
    <p:sldId id="261" r:id="rId6"/>
    <p:sldId id="307" r:id="rId7"/>
    <p:sldId id="321" r:id="rId8"/>
    <p:sldId id="316" r:id="rId9"/>
    <p:sldId id="322" r:id="rId10"/>
    <p:sldId id="319" r:id="rId11"/>
    <p:sldId id="301" r:id="rId12"/>
    <p:sldId id="300" r:id="rId13"/>
    <p:sldId id="302" r:id="rId14"/>
    <p:sldId id="285" r:id="rId15"/>
    <p:sldId id="303" r:id="rId16"/>
    <p:sldId id="295" r:id="rId17"/>
    <p:sldId id="296" r:id="rId18"/>
    <p:sldId id="297" r:id="rId19"/>
    <p:sldId id="286" r:id="rId20"/>
    <p:sldId id="287" r:id="rId21"/>
    <p:sldId id="288" r:id="rId22"/>
    <p:sldId id="294" r:id="rId23"/>
    <p:sldId id="323" r:id="rId24"/>
    <p:sldId id="289" r:id="rId25"/>
    <p:sldId id="298" r:id="rId26"/>
    <p:sldId id="293" r:id="rId27"/>
    <p:sldId id="276" r:id="rId28"/>
  </p:sldIdLst>
  <p:sldSz cx="9144000" cy="6858000" type="screen4x3"/>
  <p:notesSz cx="6735763" cy="98694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177" autoAdjust="0"/>
    <p:restoredTop sz="97158" autoAdjust="0"/>
  </p:normalViewPr>
  <p:slideViewPr>
    <p:cSldViewPr>
      <p:cViewPr varScale="1">
        <p:scale>
          <a:sx n="84" d="100"/>
          <a:sy n="84" d="100"/>
        </p:scale>
        <p:origin x="105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D53FB4-700C-4970-ACFF-1ADABF558360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h-TH"/>
        </a:p>
      </dgm:t>
    </dgm:pt>
    <dgm:pt modelId="{FDA81D7B-C2D4-43E5-A590-A5A2F49FC137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th-TH" sz="2800" b="1" dirty="0" smtClean="0"/>
            <a:t>ภาษีเงินได้บุคคลธรรมดา</a:t>
          </a:r>
          <a:endParaRPr lang="th-TH" sz="2800" b="1" dirty="0"/>
        </a:p>
      </dgm:t>
    </dgm:pt>
    <dgm:pt modelId="{C9AD6CC8-9496-493D-9C4C-2BEFC9C32CA5}" type="parTrans" cxnId="{D9D24F36-A9F5-4BEE-AE64-9A66EB07829E}">
      <dgm:prSet/>
      <dgm:spPr/>
      <dgm:t>
        <a:bodyPr/>
        <a:lstStyle/>
        <a:p>
          <a:endParaRPr lang="th-TH"/>
        </a:p>
      </dgm:t>
    </dgm:pt>
    <dgm:pt modelId="{6E5C941C-811E-404E-AB06-0FDE50574EED}" type="sibTrans" cxnId="{D9D24F36-A9F5-4BEE-AE64-9A66EB07829E}">
      <dgm:prSet/>
      <dgm:spPr/>
      <dgm:t>
        <a:bodyPr/>
        <a:lstStyle/>
        <a:p>
          <a:endParaRPr lang="th-TH"/>
        </a:p>
      </dgm:t>
    </dgm:pt>
    <dgm:pt modelId="{51ADD715-7915-4321-B8A3-354041FD2B6D}">
      <dgm:prSet phldrT="[Text]" custT="1"/>
      <dgm:spPr>
        <a:solidFill>
          <a:schemeClr val="tx2"/>
        </a:solidFill>
      </dgm:spPr>
      <dgm:t>
        <a:bodyPr/>
        <a:lstStyle/>
        <a:p>
          <a:r>
            <a:rPr lang="th-TH" sz="2800" b="1" dirty="0" smtClean="0"/>
            <a:t>ภาษีเงินได้นิติบุคคล</a:t>
          </a:r>
          <a:endParaRPr lang="th-TH" sz="2800" b="1" dirty="0"/>
        </a:p>
      </dgm:t>
    </dgm:pt>
    <dgm:pt modelId="{EF3751DF-EA46-4078-88FD-16F222142EB5}" type="parTrans" cxnId="{E73E9B6D-B789-453E-94D1-CC352230C289}">
      <dgm:prSet/>
      <dgm:spPr/>
      <dgm:t>
        <a:bodyPr/>
        <a:lstStyle/>
        <a:p>
          <a:endParaRPr lang="th-TH"/>
        </a:p>
      </dgm:t>
    </dgm:pt>
    <dgm:pt modelId="{E0E31598-0E8A-4B0B-992B-C78912B58FD4}" type="sibTrans" cxnId="{E73E9B6D-B789-453E-94D1-CC352230C289}">
      <dgm:prSet/>
      <dgm:spPr/>
      <dgm:t>
        <a:bodyPr/>
        <a:lstStyle/>
        <a:p>
          <a:endParaRPr lang="th-TH"/>
        </a:p>
      </dgm:t>
    </dgm:pt>
    <dgm:pt modelId="{79CA3336-A20C-4F6E-A5E1-4E10BD5AB092}">
      <dgm:prSet phldrT="[Text]" custT="1"/>
      <dgm:spPr/>
      <dgm:t>
        <a:bodyPr/>
        <a:lstStyle/>
        <a:p>
          <a:r>
            <a:rPr lang="th-TH" sz="2800" dirty="0" smtClean="0"/>
            <a:t>บริษัท</a:t>
          </a:r>
          <a:endParaRPr lang="th-TH" sz="2800" dirty="0"/>
        </a:p>
      </dgm:t>
    </dgm:pt>
    <dgm:pt modelId="{45DF5349-9A88-4B6F-BE85-C4616A539040}" type="parTrans" cxnId="{AA3B7AE0-77ED-4A84-95EA-E546BB34DD39}">
      <dgm:prSet/>
      <dgm:spPr/>
      <dgm:t>
        <a:bodyPr/>
        <a:lstStyle/>
        <a:p>
          <a:endParaRPr lang="th-TH"/>
        </a:p>
      </dgm:t>
    </dgm:pt>
    <dgm:pt modelId="{E3350E8E-44A5-46DD-B39C-AC4763171F12}" type="sibTrans" cxnId="{AA3B7AE0-77ED-4A84-95EA-E546BB34DD39}">
      <dgm:prSet/>
      <dgm:spPr/>
      <dgm:t>
        <a:bodyPr/>
        <a:lstStyle/>
        <a:p>
          <a:endParaRPr lang="th-TH"/>
        </a:p>
      </dgm:t>
    </dgm:pt>
    <dgm:pt modelId="{D4006C52-EB79-4036-8EE5-4A8A9ED6167B}">
      <dgm:prSet phldrT="[Text]"/>
      <dgm:spPr/>
      <dgm:t>
        <a:bodyPr/>
        <a:lstStyle/>
        <a:p>
          <a:endParaRPr lang="th-TH" sz="3500" dirty="0"/>
        </a:p>
      </dgm:t>
    </dgm:pt>
    <dgm:pt modelId="{982A9CC6-D867-49A3-9945-C68E489D7DF8}" type="parTrans" cxnId="{E4C7E05B-E93F-4357-B8AA-4FAD2311377D}">
      <dgm:prSet/>
      <dgm:spPr/>
      <dgm:t>
        <a:bodyPr/>
        <a:lstStyle/>
        <a:p>
          <a:endParaRPr lang="th-TH"/>
        </a:p>
      </dgm:t>
    </dgm:pt>
    <dgm:pt modelId="{56ADCFB7-B17D-45CC-BCD8-BC40D2D675D7}" type="sibTrans" cxnId="{E4C7E05B-E93F-4357-B8AA-4FAD2311377D}">
      <dgm:prSet/>
      <dgm:spPr/>
      <dgm:t>
        <a:bodyPr/>
        <a:lstStyle/>
        <a:p>
          <a:endParaRPr lang="th-TH"/>
        </a:p>
      </dgm:t>
    </dgm:pt>
    <dgm:pt modelId="{D152596D-E1B1-4774-A894-BFDEDBA106A6}">
      <dgm:prSet phldrT="[Text]"/>
      <dgm:spPr/>
      <dgm:t>
        <a:bodyPr/>
        <a:lstStyle/>
        <a:p>
          <a:endParaRPr lang="th-TH" sz="3500" dirty="0"/>
        </a:p>
      </dgm:t>
    </dgm:pt>
    <dgm:pt modelId="{5860574F-1A50-40D8-BC14-C7705B0EFDD4}" type="parTrans" cxnId="{FA2B66B2-A477-421C-BD81-1AAE4A0D06DF}">
      <dgm:prSet/>
      <dgm:spPr/>
      <dgm:t>
        <a:bodyPr/>
        <a:lstStyle/>
        <a:p>
          <a:endParaRPr lang="th-TH"/>
        </a:p>
      </dgm:t>
    </dgm:pt>
    <dgm:pt modelId="{DC994561-1618-4357-9190-DBB6E64F2C73}" type="sibTrans" cxnId="{FA2B66B2-A477-421C-BD81-1AAE4A0D06DF}">
      <dgm:prSet/>
      <dgm:spPr/>
      <dgm:t>
        <a:bodyPr/>
        <a:lstStyle/>
        <a:p>
          <a:endParaRPr lang="th-TH"/>
        </a:p>
      </dgm:t>
    </dgm:pt>
    <dgm:pt modelId="{8A030410-3169-44E5-AA55-9736D213ECD8}">
      <dgm:prSet phldrT="[Text]" custT="1"/>
      <dgm:spPr/>
      <dgm:t>
        <a:bodyPr/>
        <a:lstStyle/>
        <a:p>
          <a:r>
            <a:rPr lang="th-TH" sz="2800" dirty="0" smtClean="0"/>
            <a:t>บุคคลธรรมดา</a:t>
          </a:r>
          <a:endParaRPr lang="th-TH" sz="2800" dirty="0"/>
        </a:p>
      </dgm:t>
    </dgm:pt>
    <dgm:pt modelId="{E1697483-492C-4346-937D-4FDA518CC94B}" type="parTrans" cxnId="{377AAF03-0AC8-4545-BE1A-1E478AEFA74F}">
      <dgm:prSet/>
      <dgm:spPr/>
      <dgm:t>
        <a:bodyPr/>
        <a:lstStyle/>
        <a:p>
          <a:endParaRPr lang="th-TH"/>
        </a:p>
      </dgm:t>
    </dgm:pt>
    <dgm:pt modelId="{29F8380E-D94A-4089-B006-1501965EFC29}" type="sibTrans" cxnId="{377AAF03-0AC8-4545-BE1A-1E478AEFA74F}">
      <dgm:prSet/>
      <dgm:spPr/>
      <dgm:t>
        <a:bodyPr/>
        <a:lstStyle/>
        <a:p>
          <a:endParaRPr lang="th-TH"/>
        </a:p>
      </dgm:t>
    </dgm:pt>
    <dgm:pt modelId="{F2CB0BF1-0B94-4DEC-9BD1-012C8B210DE6}">
      <dgm:prSet custT="1"/>
      <dgm:spPr/>
      <dgm:t>
        <a:bodyPr/>
        <a:lstStyle/>
        <a:p>
          <a:r>
            <a:rPr lang="th-TH" sz="2800" dirty="0" smtClean="0"/>
            <a:t>ห้างหุ้นส่วนสามัญหรือคณะบุคคลที่มิใช่นิติบุคคล</a:t>
          </a:r>
          <a:endParaRPr lang="th-TH" sz="2800" dirty="0"/>
        </a:p>
      </dgm:t>
    </dgm:pt>
    <dgm:pt modelId="{6EC5806F-FDA3-425F-8FB8-406D4574A54D}" type="parTrans" cxnId="{5539D66B-0463-49A3-9C9A-03458B2E0930}">
      <dgm:prSet/>
      <dgm:spPr/>
      <dgm:t>
        <a:bodyPr/>
        <a:lstStyle/>
        <a:p>
          <a:endParaRPr lang="th-TH"/>
        </a:p>
      </dgm:t>
    </dgm:pt>
    <dgm:pt modelId="{F0F83043-D5F6-43C0-8E48-3AE0F43A2D68}" type="sibTrans" cxnId="{5539D66B-0463-49A3-9C9A-03458B2E0930}">
      <dgm:prSet/>
      <dgm:spPr/>
      <dgm:t>
        <a:bodyPr/>
        <a:lstStyle/>
        <a:p>
          <a:endParaRPr lang="th-TH"/>
        </a:p>
      </dgm:t>
    </dgm:pt>
    <dgm:pt modelId="{34B3219A-A0B1-4475-AE1F-6F6FEE924124}">
      <dgm:prSet custT="1"/>
      <dgm:spPr/>
      <dgm:t>
        <a:bodyPr/>
        <a:lstStyle/>
        <a:p>
          <a:r>
            <a:rPr lang="th-TH" sz="2800" dirty="0" smtClean="0"/>
            <a:t>วิสาหกิจชุมชน</a:t>
          </a:r>
          <a:endParaRPr lang="th-TH" sz="2800" dirty="0"/>
        </a:p>
      </dgm:t>
    </dgm:pt>
    <dgm:pt modelId="{C575CB89-D93B-4B19-AD13-C8018D340205}" type="parTrans" cxnId="{1680E339-C58D-4BE6-B73E-16084737D1B7}">
      <dgm:prSet/>
      <dgm:spPr/>
      <dgm:t>
        <a:bodyPr/>
        <a:lstStyle/>
        <a:p>
          <a:endParaRPr lang="th-TH"/>
        </a:p>
      </dgm:t>
    </dgm:pt>
    <dgm:pt modelId="{A87B8B13-7615-41E2-A1F8-130610BF141B}" type="sibTrans" cxnId="{1680E339-C58D-4BE6-B73E-16084737D1B7}">
      <dgm:prSet/>
      <dgm:spPr/>
      <dgm:t>
        <a:bodyPr/>
        <a:lstStyle/>
        <a:p>
          <a:endParaRPr lang="th-TH"/>
        </a:p>
      </dgm:t>
    </dgm:pt>
    <dgm:pt modelId="{DF4AC5A6-3D79-46DB-B9CF-842298EA3F4A}">
      <dgm:prSet custT="1"/>
      <dgm:spPr/>
      <dgm:t>
        <a:bodyPr/>
        <a:lstStyle/>
        <a:p>
          <a:r>
            <a:rPr lang="th-TH" sz="2800" dirty="0" smtClean="0"/>
            <a:t>กิจการร่วมค้า</a:t>
          </a:r>
          <a:endParaRPr lang="th-TH" sz="2800" dirty="0"/>
        </a:p>
      </dgm:t>
    </dgm:pt>
    <dgm:pt modelId="{E6DCCC71-6B2F-4E4F-9775-3EB96283BE49}" type="parTrans" cxnId="{CEBD8020-E849-45DD-9BCB-229C94B0414E}">
      <dgm:prSet/>
      <dgm:spPr/>
      <dgm:t>
        <a:bodyPr/>
        <a:lstStyle/>
        <a:p>
          <a:endParaRPr lang="th-TH"/>
        </a:p>
      </dgm:t>
    </dgm:pt>
    <dgm:pt modelId="{AA70E461-7D68-4357-AC4B-C834A50C7FFA}" type="sibTrans" cxnId="{CEBD8020-E849-45DD-9BCB-229C94B0414E}">
      <dgm:prSet/>
      <dgm:spPr/>
      <dgm:t>
        <a:bodyPr/>
        <a:lstStyle/>
        <a:p>
          <a:endParaRPr lang="th-TH"/>
        </a:p>
      </dgm:t>
    </dgm:pt>
    <dgm:pt modelId="{EFD7437C-308E-436F-BF14-F2936B444679}">
      <dgm:prSet custT="1"/>
      <dgm:spPr/>
      <dgm:t>
        <a:bodyPr/>
        <a:lstStyle/>
        <a:p>
          <a:r>
            <a:rPr lang="th-TH" sz="2800" dirty="0" smtClean="0"/>
            <a:t>มูลนิธิหรือสมาคม</a:t>
          </a:r>
          <a:endParaRPr lang="th-TH" sz="2800" dirty="0"/>
        </a:p>
      </dgm:t>
    </dgm:pt>
    <dgm:pt modelId="{575939C8-FBED-4992-AD32-48266AAC41AB}" type="parTrans" cxnId="{68E0B3A7-0E24-44BD-AF0A-8C5859ED925D}">
      <dgm:prSet/>
      <dgm:spPr/>
      <dgm:t>
        <a:bodyPr/>
        <a:lstStyle/>
        <a:p>
          <a:endParaRPr lang="th-TH"/>
        </a:p>
      </dgm:t>
    </dgm:pt>
    <dgm:pt modelId="{8B2E921B-67E2-42C2-8294-B8EBE43B0131}" type="sibTrans" cxnId="{68E0B3A7-0E24-44BD-AF0A-8C5859ED925D}">
      <dgm:prSet/>
      <dgm:spPr/>
      <dgm:t>
        <a:bodyPr/>
        <a:lstStyle/>
        <a:p>
          <a:endParaRPr lang="th-TH"/>
        </a:p>
      </dgm:t>
    </dgm:pt>
    <dgm:pt modelId="{DD8BA729-71DE-48D4-8BE7-8DBE8F77D18F}">
      <dgm:prSet phldrT="[Text]" custT="1"/>
      <dgm:spPr/>
      <dgm:t>
        <a:bodyPr/>
        <a:lstStyle/>
        <a:p>
          <a:r>
            <a:rPr lang="th-TH" sz="2800" dirty="0" smtClean="0"/>
            <a:t>ห้างหุ้นส่วนนิติบุคคล</a:t>
          </a:r>
          <a:endParaRPr lang="th-TH" sz="2800" dirty="0"/>
        </a:p>
      </dgm:t>
    </dgm:pt>
    <dgm:pt modelId="{6A73B4C3-D181-4BD7-8B50-BA2A8EC5BE18}" type="parTrans" cxnId="{4A4A71B0-A079-43C9-A07E-34D416A55AAE}">
      <dgm:prSet/>
      <dgm:spPr/>
      <dgm:t>
        <a:bodyPr/>
        <a:lstStyle/>
        <a:p>
          <a:endParaRPr lang="th-TH"/>
        </a:p>
      </dgm:t>
    </dgm:pt>
    <dgm:pt modelId="{C449ACCD-53B1-4AC1-A65D-D639728E90F5}" type="sibTrans" cxnId="{4A4A71B0-A079-43C9-A07E-34D416A55AAE}">
      <dgm:prSet/>
      <dgm:spPr/>
      <dgm:t>
        <a:bodyPr/>
        <a:lstStyle/>
        <a:p>
          <a:endParaRPr lang="th-TH"/>
        </a:p>
      </dgm:t>
    </dgm:pt>
    <dgm:pt modelId="{C6F779B4-0DBF-4EEF-87E2-A6B60BA37C30}">
      <dgm:prSet custT="1"/>
      <dgm:spPr/>
      <dgm:t>
        <a:bodyPr/>
        <a:lstStyle/>
        <a:p>
          <a:r>
            <a:rPr lang="th-TH" sz="2800" dirty="0" smtClean="0"/>
            <a:t>นิติบุคคลต่างประเทศ</a:t>
          </a:r>
          <a:endParaRPr lang="th-TH" sz="2800" dirty="0"/>
        </a:p>
      </dgm:t>
    </dgm:pt>
    <dgm:pt modelId="{F7298A60-E4E3-465F-832A-4255BE03CF83}" type="parTrans" cxnId="{4AC2560A-26E6-4B53-92F0-484AAF2A49D4}">
      <dgm:prSet/>
      <dgm:spPr/>
      <dgm:t>
        <a:bodyPr/>
        <a:lstStyle/>
        <a:p>
          <a:endParaRPr lang="th-TH"/>
        </a:p>
      </dgm:t>
    </dgm:pt>
    <dgm:pt modelId="{3A440805-89AB-4E3A-9D09-83B80E90BCD2}" type="sibTrans" cxnId="{4AC2560A-26E6-4B53-92F0-484AAF2A49D4}">
      <dgm:prSet/>
      <dgm:spPr/>
      <dgm:t>
        <a:bodyPr/>
        <a:lstStyle/>
        <a:p>
          <a:endParaRPr lang="th-TH"/>
        </a:p>
      </dgm:t>
    </dgm:pt>
    <dgm:pt modelId="{2221890A-CB2C-4918-8690-5F01ED8F8683}" type="pres">
      <dgm:prSet presAssocID="{6FD53FB4-700C-4970-ACFF-1ADABF55836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D55F06D-2572-4CDD-8C8D-ED5D2663464E}" type="pres">
      <dgm:prSet presAssocID="{FDA81D7B-C2D4-43E5-A590-A5A2F49FC137}" presName="composite" presStyleCnt="0"/>
      <dgm:spPr/>
    </dgm:pt>
    <dgm:pt modelId="{0C1874E5-2F97-4256-BBEF-E552B8554BE7}" type="pres">
      <dgm:prSet presAssocID="{FDA81D7B-C2D4-43E5-A590-A5A2F49FC137}" presName="parTx" presStyleLbl="alignNode1" presStyleIdx="0" presStyleCnt="2" custScaleY="100000" custLinFactNeighborX="-21" custLinFactNeighborY="16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D20FF03-854E-4B83-9803-E74367A85D02}" type="pres">
      <dgm:prSet presAssocID="{FDA81D7B-C2D4-43E5-A590-A5A2F49FC137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99AE1C5-6FB7-458A-A3A6-6F7F33B5E0B7}" type="pres">
      <dgm:prSet presAssocID="{6E5C941C-811E-404E-AB06-0FDE50574EED}" presName="space" presStyleCnt="0"/>
      <dgm:spPr/>
    </dgm:pt>
    <dgm:pt modelId="{ECF04D4F-BFE3-488F-BCE6-854FDA2D6ADA}" type="pres">
      <dgm:prSet presAssocID="{51ADD715-7915-4321-B8A3-354041FD2B6D}" presName="composite" presStyleCnt="0"/>
      <dgm:spPr/>
    </dgm:pt>
    <dgm:pt modelId="{493B527F-84B4-40D0-8A5D-BFCD86FAEE5F}" type="pres">
      <dgm:prSet presAssocID="{51ADD715-7915-4321-B8A3-354041FD2B6D}" presName="parTx" presStyleLbl="alignNode1" presStyleIdx="1" presStyleCnt="2" custLinFactNeighborX="-559" custLinFactNeighborY="-53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24CBE91-7453-4C2A-A4DE-328928CED260}" type="pres">
      <dgm:prSet presAssocID="{51ADD715-7915-4321-B8A3-354041FD2B6D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539D66B-0463-49A3-9C9A-03458B2E0930}" srcId="{FDA81D7B-C2D4-43E5-A590-A5A2F49FC137}" destId="{F2CB0BF1-0B94-4DEC-9BD1-012C8B210DE6}" srcOrd="1" destOrd="0" parTransId="{6EC5806F-FDA3-425F-8FB8-406D4574A54D}" sibTransId="{F0F83043-D5F6-43C0-8E48-3AE0F43A2D68}"/>
    <dgm:cxn modelId="{8AEE5D26-CD79-43A5-BB82-FD610AFF565C}" type="presOf" srcId="{DD8BA729-71DE-48D4-8BE7-8DBE8F77D18F}" destId="{B24CBE91-7453-4C2A-A4DE-328928CED260}" srcOrd="0" destOrd="1" presId="urn:microsoft.com/office/officeart/2005/8/layout/hList1"/>
    <dgm:cxn modelId="{CEBD8020-E849-45DD-9BCB-229C94B0414E}" srcId="{51ADD715-7915-4321-B8A3-354041FD2B6D}" destId="{DF4AC5A6-3D79-46DB-B9CF-842298EA3F4A}" srcOrd="2" destOrd="0" parTransId="{E6DCCC71-6B2F-4E4F-9775-3EB96283BE49}" sibTransId="{AA70E461-7D68-4357-AC4B-C834A50C7FFA}"/>
    <dgm:cxn modelId="{377AAF03-0AC8-4545-BE1A-1E478AEFA74F}" srcId="{FDA81D7B-C2D4-43E5-A590-A5A2F49FC137}" destId="{8A030410-3169-44E5-AA55-9736D213ECD8}" srcOrd="0" destOrd="0" parTransId="{E1697483-492C-4346-937D-4FDA518CC94B}" sibTransId="{29F8380E-D94A-4089-B006-1501965EFC29}"/>
    <dgm:cxn modelId="{68E0B3A7-0E24-44BD-AF0A-8C5859ED925D}" srcId="{51ADD715-7915-4321-B8A3-354041FD2B6D}" destId="{EFD7437C-308E-436F-BF14-F2936B444679}" srcOrd="3" destOrd="0" parTransId="{575939C8-FBED-4992-AD32-48266AAC41AB}" sibTransId="{8B2E921B-67E2-42C2-8294-B8EBE43B0131}"/>
    <dgm:cxn modelId="{E73E9B6D-B789-453E-94D1-CC352230C289}" srcId="{6FD53FB4-700C-4970-ACFF-1ADABF558360}" destId="{51ADD715-7915-4321-B8A3-354041FD2B6D}" srcOrd="1" destOrd="0" parTransId="{EF3751DF-EA46-4078-88FD-16F222142EB5}" sibTransId="{E0E31598-0E8A-4B0B-992B-C78912B58FD4}"/>
    <dgm:cxn modelId="{0296AFCD-8858-43B8-9957-7FBEEEBEB134}" type="presOf" srcId="{D4006C52-EB79-4036-8EE5-4A8A9ED6167B}" destId="{B24CBE91-7453-4C2A-A4DE-328928CED260}" srcOrd="0" destOrd="6" presId="urn:microsoft.com/office/officeart/2005/8/layout/hList1"/>
    <dgm:cxn modelId="{FA6ED945-E8DC-4B2A-9E74-9AE02BEFE668}" type="presOf" srcId="{79CA3336-A20C-4F6E-A5E1-4E10BD5AB092}" destId="{B24CBE91-7453-4C2A-A4DE-328928CED260}" srcOrd="0" destOrd="0" presId="urn:microsoft.com/office/officeart/2005/8/layout/hList1"/>
    <dgm:cxn modelId="{C5612213-BDBB-48F2-A746-11738B7B93CD}" type="presOf" srcId="{D152596D-E1B1-4774-A894-BFDEDBA106A6}" destId="{B24CBE91-7453-4C2A-A4DE-328928CED260}" srcOrd="0" destOrd="5" presId="urn:microsoft.com/office/officeart/2005/8/layout/hList1"/>
    <dgm:cxn modelId="{F7475CA8-AC8B-48FD-B4C6-9F9CDC78BD56}" type="presOf" srcId="{51ADD715-7915-4321-B8A3-354041FD2B6D}" destId="{493B527F-84B4-40D0-8A5D-BFCD86FAEE5F}" srcOrd="0" destOrd="0" presId="urn:microsoft.com/office/officeart/2005/8/layout/hList1"/>
    <dgm:cxn modelId="{BC76EBB9-F096-4C0E-863B-C3D606EC852D}" type="presOf" srcId="{EFD7437C-308E-436F-BF14-F2936B444679}" destId="{B24CBE91-7453-4C2A-A4DE-328928CED260}" srcOrd="0" destOrd="3" presId="urn:microsoft.com/office/officeart/2005/8/layout/hList1"/>
    <dgm:cxn modelId="{D58AD85F-9403-4524-8D07-01D311B119EC}" type="presOf" srcId="{6FD53FB4-700C-4970-ACFF-1ADABF558360}" destId="{2221890A-CB2C-4918-8690-5F01ED8F8683}" srcOrd="0" destOrd="0" presId="urn:microsoft.com/office/officeart/2005/8/layout/hList1"/>
    <dgm:cxn modelId="{AA3B7AE0-77ED-4A84-95EA-E546BB34DD39}" srcId="{51ADD715-7915-4321-B8A3-354041FD2B6D}" destId="{79CA3336-A20C-4F6E-A5E1-4E10BD5AB092}" srcOrd="0" destOrd="0" parTransId="{45DF5349-9A88-4B6F-BE85-C4616A539040}" sibTransId="{E3350E8E-44A5-46DD-B39C-AC4763171F12}"/>
    <dgm:cxn modelId="{4AC2560A-26E6-4B53-92F0-484AAF2A49D4}" srcId="{51ADD715-7915-4321-B8A3-354041FD2B6D}" destId="{C6F779B4-0DBF-4EEF-87E2-A6B60BA37C30}" srcOrd="4" destOrd="0" parTransId="{F7298A60-E4E3-465F-832A-4255BE03CF83}" sibTransId="{3A440805-89AB-4E3A-9D09-83B80E90BCD2}"/>
    <dgm:cxn modelId="{1680E339-C58D-4BE6-B73E-16084737D1B7}" srcId="{FDA81D7B-C2D4-43E5-A590-A5A2F49FC137}" destId="{34B3219A-A0B1-4475-AE1F-6F6FEE924124}" srcOrd="2" destOrd="0" parTransId="{C575CB89-D93B-4B19-AD13-C8018D340205}" sibTransId="{A87B8B13-7615-41E2-A1F8-130610BF141B}"/>
    <dgm:cxn modelId="{CBA50898-6A05-4775-9012-AE4C932A3831}" type="presOf" srcId="{8A030410-3169-44E5-AA55-9736D213ECD8}" destId="{AD20FF03-854E-4B83-9803-E74367A85D02}" srcOrd="0" destOrd="0" presId="urn:microsoft.com/office/officeart/2005/8/layout/hList1"/>
    <dgm:cxn modelId="{B87626F8-20E9-42E1-A4CC-24710F400D8C}" type="presOf" srcId="{F2CB0BF1-0B94-4DEC-9BD1-012C8B210DE6}" destId="{AD20FF03-854E-4B83-9803-E74367A85D02}" srcOrd="0" destOrd="1" presId="urn:microsoft.com/office/officeart/2005/8/layout/hList1"/>
    <dgm:cxn modelId="{D9D24F36-A9F5-4BEE-AE64-9A66EB07829E}" srcId="{6FD53FB4-700C-4970-ACFF-1ADABF558360}" destId="{FDA81D7B-C2D4-43E5-A590-A5A2F49FC137}" srcOrd="0" destOrd="0" parTransId="{C9AD6CC8-9496-493D-9C4C-2BEFC9C32CA5}" sibTransId="{6E5C941C-811E-404E-AB06-0FDE50574EED}"/>
    <dgm:cxn modelId="{E4C7E05B-E93F-4357-B8AA-4FAD2311377D}" srcId="{51ADD715-7915-4321-B8A3-354041FD2B6D}" destId="{D4006C52-EB79-4036-8EE5-4A8A9ED6167B}" srcOrd="6" destOrd="0" parTransId="{982A9CC6-D867-49A3-9945-C68E489D7DF8}" sibTransId="{56ADCFB7-B17D-45CC-BCD8-BC40D2D675D7}"/>
    <dgm:cxn modelId="{E3AAE985-3DF8-4F45-87A4-D41D70C0351E}" type="presOf" srcId="{C6F779B4-0DBF-4EEF-87E2-A6B60BA37C30}" destId="{B24CBE91-7453-4C2A-A4DE-328928CED260}" srcOrd="0" destOrd="4" presId="urn:microsoft.com/office/officeart/2005/8/layout/hList1"/>
    <dgm:cxn modelId="{E2EDF02B-1B55-4C86-A3B2-79A09E0C5559}" type="presOf" srcId="{34B3219A-A0B1-4475-AE1F-6F6FEE924124}" destId="{AD20FF03-854E-4B83-9803-E74367A85D02}" srcOrd="0" destOrd="2" presId="urn:microsoft.com/office/officeart/2005/8/layout/hList1"/>
    <dgm:cxn modelId="{66F602D9-0CA2-471E-8846-6741EBFAE14F}" type="presOf" srcId="{DF4AC5A6-3D79-46DB-B9CF-842298EA3F4A}" destId="{B24CBE91-7453-4C2A-A4DE-328928CED260}" srcOrd="0" destOrd="2" presId="urn:microsoft.com/office/officeart/2005/8/layout/hList1"/>
    <dgm:cxn modelId="{FA2B66B2-A477-421C-BD81-1AAE4A0D06DF}" srcId="{51ADD715-7915-4321-B8A3-354041FD2B6D}" destId="{D152596D-E1B1-4774-A894-BFDEDBA106A6}" srcOrd="5" destOrd="0" parTransId="{5860574F-1A50-40D8-BC14-C7705B0EFDD4}" sibTransId="{DC994561-1618-4357-9190-DBB6E64F2C73}"/>
    <dgm:cxn modelId="{D6A38A00-0FA6-4BB1-B085-BFC94AF48736}" type="presOf" srcId="{FDA81D7B-C2D4-43E5-A590-A5A2F49FC137}" destId="{0C1874E5-2F97-4256-BBEF-E552B8554BE7}" srcOrd="0" destOrd="0" presId="urn:microsoft.com/office/officeart/2005/8/layout/hList1"/>
    <dgm:cxn modelId="{4A4A71B0-A079-43C9-A07E-34D416A55AAE}" srcId="{51ADD715-7915-4321-B8A3-354041FD2B6D}" destId="{DD8BA729-71DE-48D4-8BE7-8DBE8F77D18F}" srcOrd="1" destOrd="0" parTransId="{6A73B4C3-D181-4BD7-8B50-BA2A8EC5BE18}" sibTransId="{C449ACCD-53B1-4AC1-A65D-D639728E90F5}"/>
    <dgm:cxn modelId="{ED83CDAB-45DB-46C2-991D-3B1679DD968E}" type="presParOf" srcId="{2221890A-CB2C-4918-8690-5F01ED8F8683}" destId="{4D55F06D-2572-4CDD-8C8D-ED5D2663464E}" srcOrd="0" destOrd="0" presId="urn:microsoft.com/office/officeart/2005/8/layout/hList1"/>
    <dgm:cxn modelId="{DE92337C-CC0F-447E-9D9C-0BF97C1F77C8}" type="presParOf" srcId="{4D55F06D-2572-4CDD-8C8D-ED5D2663464E}" destId="{0C1874E5-2F97-4256-BBEF-E552B8554BE7}" srcOrd="0" destOrd="0" presId="urn:microsoft.com/office/officeart/2005/8/layout/hList1"/>
    <dgm:cxn modelId="{7E9DC55A-B853-4956-AAAC-F1F18BCF241B}" type="presParOf" srcId="{4D55F06D-2572-4CDD-8C8D-ED5D2663464E}" destId="{AD20FF03-854E-4B83-9803-E74367A85D02}" srcOrd="1" destOrd="0" presId="urn:microsoft.com/office/officeart/2005/8/layout/hList1"/>
    <dgm:cxn modelId="{3C4D3D26-C6CF-470D-9181-78E6C157F858}" type="presParOf" srcId="{2221890A-CB2C-4918-8690-5F01ED8F8683}" destId="{A99AE1C5-6FB7-458A-A3A6-6F7F33B5E0B7}" srcOrd="1" destOrd="0" presId="urn:microsoft.com/office/officeart/2005/8/layout/hList1"/>
    <dgm:cxn modelId="{B80BE69B-D8AF-4139-91C4-F7B2B2E5060C}" type="presParOf" srcId="{2221890A-CB2C-4918-8690-5F01ED8F8683}" destId="{ECF04D4F-BFE3-488F-BCE6-854FDA2D6ADA}" srcOrd="2" destOrd="0" presId="urn:microsoft.com/office/officeart/2005/8/layout/hList1"/>
    <dgm:cxn modelId="{8FB4AA74-28FE-4956-B370-C4021859FFCD}" type="presParOf" srcId="{ECF04D4F-BFE3-488F-BCE6-854FDA2D6ADA}" destId="{493B527F-84B4-40D0-8A5D-BFCD86FAEE5F}" srcOrd="0" destOrd="0" presId="urn:microsoft.com/office/officeart/2005/8/layout/hList1"/>
    <dgm:cxn modelId="{8866973C-A3E4-4B33-A681-2AED7E94DCEF}" type="presParOf" srcId="{ECF04D4F-BFE3-488F-BCE6-854FDA2D6ADA}" destId="{B24CBE91-7453-4C2A-A4DE-328928CED26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ADA614-B25C-471B-AC04-A58A4ABD8217}" type="doc">
      <dgm:prSet loTypeId="urn:microsoft.com/office/officeart/2005/8/layout/equation1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th-TH"/>
        </a:p>
      </dgm:t>
    </dgm:pt>
    <dgm:pt modelId="{FFC1D159-3A2C-498D-B56B-EA675370F67E}">
      <dgm:prSet phldrT="[Text]"/>
      <dgm:spPr/>
      <dgm:t>
        <a:bodyPr/>
        <a:lstStyle/>
        <a:p>
          <a:r>
            <a:rPr lang="th-TH" dirty="0" smtClean="0"/>
            <a:t>รายได้</a:t>
          </a:r>
          <a:endParaRPr lang="th-TH" dirty="0"/>
        </a:p>
      </dgm:t>
    </dgm:pt>
    <dgm:pt modelId="{AD12144D-AEDE-4911-847D-6650D7C96478}" type="parTrans" cxnId="{4A0C0CA6-C876-4FBB-A0C9-E1489C2C1873}">
      <dgm:prSet/>
      <dgm:spPr/>
      <dgm:t>
        <a:bodyPr/>
        <a:lstStyle/>
        <a:p>
          <a:endParaRPr lang="th-TH"/>
        </a:p>
      </dgm:t>
    </dgm:pt>
    <dgm:pt modelId="{971DF7B7-8C6E-40EC-A405-1D8FA6FB07AF}" type="sibTrans" cxnId="{4A0C0CA6-C876-4FBB-A0C9-E1489C2C1873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th-TH"/>
        </a:p>
      </dgm:t>
    </dgm:pt>
    <dgm:pt modelId="{CDD54B23-8AF8-4D33-812C-937D3BFD43B3}">
      <dgm:prSet phldrT="[Text]"/>
      <dgm:spPr>
        <a:solidFill>
          <a:srgbClr val="C00000"/>
        </a:solidFill>
      </dgm:spPr>
      <dgm:t>
        <a:bodyPr/>
        <a:lstStyle/>
        <a:p>
          <a:r>
            <a:rPr lang="th-TH" dirty="0" smtClean="0"/>
            <a:t>รายจ่าย</a:t>
          </a:r>
          <a:endParaRPr lang="th-TH" dirty="0"/>
        </a:p>
      </dgm:t>
    </dgm:pt>
    <dgm:pt modelId="{EBAC2545-23DB-4D89-8528-85B49B914D21}" type="parTrans" cxnId="{8A3996C4-003A-4A11-AE87-59F4347CFC87}">
      <dgm:prSet/>
      <dgm:spPr/>
      <dgm:t>
        <a:bodyPr/>
        <a:lstStyle/>
        <a:p>
          <a:endParaRPr lang="th-TH"/>
        </a:p>
      </dgm:t>
    </dgm:pt>
    <dgm:pt modelId="{57FB7E6D-4E1D-4DCE-8291-5EF822BD140E}" type="sibTrans" cxnId="{8A3996C4-003A-4A11-AE87-59F4347CFC87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th-TH"/>
        </a:p>
      </dgm:t>
    </dgm:pt>
    <dgm:pt modelId="{A46CD9A5-C6BB-4B82-A58A-475A149C4D13}">
      <dgm:prSet phldrT="[Text]"/>
      <dgm:spPr>
        <a:solidFill>
          <a:srgbClr val="00B050"/>
        </a:solidFill>
      </dgm:spPr>
      <dgm:t>
        <a:bodyPr/>
        <a:lstStyle/>
        <a:p>
          <a:r>
            <a:rPr lang="th-TH" dirty="0" smtClean="0"/>
            <a:t>กำไรสุทธิ</a:t>
          </a:r>
          <a:endParaRPr lang="th-TH" dirty="0"/>
        </a:p>
      </dgm:t>
    </dgm:pt>
    <dgm:pt modelId="{D4BF840C-04ED-4FD5-BACA-D0EFDFD2001F}" type="parTrans" cxnId="{F417B37A-919D-45CB-BE97-F0587F9EC861}">
      <dgm:prSet/>
      <dgm:spPr/>
      <dgm:t>
        <a:bodyPr/>
        <a:lstStyle/>
        <a:p>
          <a:endParaRPr lang="th-TH"/>
        </a:p>
      </dgm:t>
    </dgm:pt>
    <dgm:pt modelId="{63F2CDF9-E0E5-41A5-9049-48248324ACF4}" type="sibTrans" cxnId="{F417B37A-919D-45CB-BE97-F0587F9EC861}">
      <dgm:prSet/>
      <dgm:spPr/>
      <dgm:t>
        <a:bodyPr/>
        <a:lstStyle/>
        <a:p>
          <a:endParaRPr lang="th-TH"/>
        </a:p>
      </dgm:t>
    </dgm:pt>
    <dgm:pt modelId="{E8D1CDA8-65E7-4B52-873E-D9BEBF7D73A3}" type="pres">
      <dgm:prSet presAssocID="{A2ADA614-B25C-471B-AC04-A58A4ABD821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D553012-A328-43CC-9B33-AB4424B1DAED}" type="pres">
      <dgm:prSet presAssocID="{FFC1D159-3A2C-498D-B56B-EA675370F67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C68929B-1A38-4996-8B5F-D84E880A76A3}" type="pres">
      <dgm:prSet presAssocID="{971DF7B7-8C6E-40EC-A405-1D8FA6FB07AF}" presName="spacerL" presStyleCnt="0"/>
      <dgm:spPr/>
    </dgm:pt>
    <dgm:pt modelId="{BEE48DC4-B8B2-4980-A9CA-6CAF49380078}" type="pres">
      <dgm:prSet presAssocID="{971DF7B7-8C6E-40EC-A405-1D8FA6FB07AF}" presName="sibTrans" presStyleLbl="sibTrans2D1" presStyleIdx="0" presStyleCnt="2"/>
      <dgm:spPr>
        <a:prstGeom prst="mathMinus">
          <a:avLst/>
        </a:prstGeom>
      </dgm:spPr>
      <dgm:t>
        <a:bodyPr/>
        <a:lstStyle/>
        <a:p>
          <a:endParaRPr lang="th-TH"/>
        </a:p>
      </dgm:t>
    </dgm:pt>
    <dgm:pt modelId="{ECC2605A-DF83-4FDA-BFA7-F443AA391DA8}" type="pres">
      <dgm:prSet presAssocID="{971DF7B7-8C6E-40EC-A405-1D8FA6FB07AF}" presName="spacerR" presStyleCnt="0"/>
      <dgm:spPr/>
    </dgm:pt>
    <dgm:pt modelId="{3202B2E5-A2E0-420C-9FCC-6FAB005E74EE}" type="pres">
      <dgm:prSet presAssocID="{CDD54B23-8AF8-4D33-812C-937D3BFD43B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94C409-AD80-4A9D-A60C-481ABABB3012}" type="pres">
      <dgm:prSet presAssocID="{57FB7E6D-4E1D-4DCE-8291-5EF822BD140E}" presName="spacerL" presStyleCnt="0"/>
      <dgm:spPr/>
    </dgm:pt>
    <dgm:pt modelId="{E17FF091-B0AD-48A9-A067-3FE9AD3B3DAD}" type="pres">
      <dgm:prSet presAssocID="{57FB7E6D-4E1D-4DCE-8291-5EF822BD140E}" presName="sibTrans" presStyleLbl="sibTrans2D1" presStyleIdx="1" presStyleCnt="2"/>
      <dgm:spPr/>
      <dgm:t>
        <a:bodyPr/>
        <a:lstStyle/>
        <a:p>
          <a:endParaRPr lang="th-TH"/>
        </a:p>
      </dgm:t>
    </dgm:pt>
    <dgm:pt modelId="{A7D31A7C-6605-4623-8DEE-C1ED12EF6409}" type="pres">
      <dgm:prSet presAssocID="{57FB7E6D-4E1D-4DCE-8291-5EF822BD140E}" presName="spacerR" presStyleCnt="0"/>
      <dgm:spPr/>
    </dgm:pt>
    <dgm:pt modelId="{7CD26124-ECFF-4999-89E3-FB11723868C0}" type="pres">
      <dgm:prSet presAssocID="{A46CD9A5-C6BB-4B82-A58A-475A149C4D1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A0C0CA6-C876-4FBB-A0C9-E1489C2C1873}" srcId="{A2ADA614-B25C-471B-AC04-A58A4ABD8217}" destId="{FFC1D159-3A2C-498D-B56B-EA675370F67E}" srcOrd="0" destOrd="0" parTransId="{AD12144D-AEDE-4911-847D-6650D7C96478}" sibTransId="{971DF7B7-8C6E-40EC-A405-1D8FA6FB07AF}"/>
    <dgm:cxn modelId="{8A3996C4-003A-4A11-AE87-59F4347CFC87}" srcId="{A2ADA614-B25C-471B-AC04-A58A4ABD8217}" destId="{CDD54B23-8AF8-4D33-812C-937D3BFD43B3}" srcOrd="1" destOrd="0" parTransId="{EBAC2545-23DB-4D89-8528-85B49B914D21}" sibTransId="{57FB7E6D-4E1D-4DCE-8291-5EF822BD140E}"/>
    <dgm:cxn modelId="{E5500216-322E-4D3E-8BEB-E6E314D18B96}" type="presOf" srcId="{A2ADA614-B25C-471B-AC04-A58A4ABD8217}" destId="{E8D1CDA8-65E7-4B52-873E-D9BEBF7D73A3}" srcOrd="0" destOrd="0" presId="urn:microsoft.com/office/officeart/2005/8/layout/equation1"/>
    <dgm:cxn modelId="{7D3100E7-3FE8-4430-B7C6-616538D40AB7}" type="presOf" srcId="{57FB7E6D-4E1D-4DCE-8291-5EF822BD140E}" destId="{E17FF091-B0AD-48A9-A067-3FE9AD3B3DAD}" srcOrd="0" destOrd="0" presId="urn:microsoft.com/office/officeart/2005/8/layout/equation1"/>
    <dgm:cxn modelId="{F417B37A-919D-45CB-BE97-F0587F9EC861}" srcId="{A2ADA614-B25C-471B-AC04-A58A4ABD8217}" destId="{A46CD9A5-C6BB-4B82-A58A-475A149C4D13}" srcOrd="2" destOrd="0" parTransId="{D4BF840C-04ED-4FD5-BACA-D0EFDFD2001F}" sibTransId="{63F2CDF9-E0E5-41A5-9049-48248324ACF4}"/>
    <dgm:cxn modelId="{6B95831A-07C8-4E3D-9EC0-549BFE73D9B0}" type="presOf" srcId="{FFC1D159-3A2C-498D-B56B-EA675370F67E}" destId="{1D553012-A328-43CC-9B33-AB4424B1DAED}" srcOrd="0" destOrd="0" presId="urn:microsoft.com/office/officeart/2005/8/layout/equation1"/>
    <dgm:cxn modelId="{4699CB81-40D3-43C2-9955-1E7068D89144}" type="presOf" srcId="{CDD54B23-8AF8-4D33-812C-937D3BFD43B3}" destId="{3202B2E5-A2E0-420C-9FCC-6FAB005E74EE}" srcOrd="0" destOrd="0" presId="urn:microsoft.com/office/officeart/2005/8/layout/equation1"/>
    <dgm:cxn modelId="{1474D15B-E793-47B3-9E4E-7A8AFC5427B3}" type="presOf" srcId="{971DF7B7-8C6E-40EC-A405-1D8FA6FB07AF}" destId="{BEE48DC4-B8B2-4980-A9CA-6CAF49380078}" srcOrd="0" destOrd="0" presId="urn:microsoft.com/office/officeart/2005/8/layout/equation1"/>
    <dgm:cxn modelId="{719EAB9A-4E6B-4428-8EF5-5297D78D2D62}" type="presOf" srcId="{A46CD9A5-C6BB-4B82-A58A-475A149C4D13}" destId="{7CD26124-ECFF-4999-89E3-FB11723868C0}" srcOrd="0" destOrd="0" presId="urn:microsoft.com/office/officeart/2005/8/layout/equation1"/>
    <dgm:cxn modelId="{9BE9E820-F69C-4D1A-8309-078C501CA19A}" type="presParOf" srcId="{E8D1CDA8-65E7-4B52-873E-D9BEBF7D73A3}" destId="{1D553012-A328-43CC-9B33-AB4424B1DAED}" srcOrd="0" destOrd="0" presId="urn:microsoft.com/office/officeart/2005/8/layout/equation1"/>
    <dgm:cxn modelId="{398C1350-1D37-4103-8CB9-8FD82EB6CB88}" type="presParOf" srcId="{E8D1CDA8-65E7-4B52-873E-D9BEBF7D73A3}" destId="{BC68929B-1A38-4996-8B5F-D84E880A76A3}" srcOrd="1" destOrd="0" presId="urn:microsoft.com/office/officeart/2005/8/layout/equation1"/>
    <dgm:cxn modelId="{4A57010F-0414-4874-B7ED-4935C18FD9AF}" type="presParOf" srcId="{E8D1CDA8-65E7-4B52-873E-D9BEBF7D73A3}" destId="{BEE48DC4-B8B2-4980-A9CA-6CAF49380078}" srcOrd="2" destOrd="0" presId="urn:microsoft.com/office/officeart/2005/8/layout/equation1"/>
    <dgm:cxn modelId="{EAE15D41-FE88-47FD-8F9A-877E63380790}" type="presParOf" srcId="{E8D1CDA8-65E7-4B52-873E-D9BEBF7D73A3}" destId="{ECC2605A-DF83-4FDA-BFA7-F443AA391DA8}" srcOrd="3" destOrd="0" presId="urn:microsoft.com/office/officeart/2005/8/layout/equation1"/>
    <dgm:cxn modelId="{A459EA12-A7B0-4BBF-8D26-1F18A9F6B65A}" type="presParOf" srcId="{E8D1CDA8-65E7-4B52-873E-D9BEBF7D73A3}" destId="{3202B2E5-A2E0-420C-9FCC-6FAB005E74EE}" srcOrd="4" destOrd="0" presId="urn:microsoft.com/office/officeart/2005/8/layout/equation1"/>
    <dgm:cxn modelId="{B7F62A3F-79A7-4E5D-89C0-A327FA45DCA8}" type="presParOf" srcId="{E8D1CDA8-65E7-4B52-873E-D9BEBF7D73A3}" destId="{D194C409-AD80-4A9D-A60C-481ABABB3012}" srcOrd="5" destOrd="0" presId="urn:microsoft.com/office/officeart/2005/8/layout/equation1"/>
    <dgm:cxn modelId="{80274445-48AF-4568-AB80-A69EA23CF408}" type="presParOf" srcId="{E8D1CDA8-65E7-4B52-873E-D9BEBF7D73A3}" destId="{E17FF091-B0AD-48A9-A067-3FE9AD3B3DAD}" srcOrd="6" destOrd="0" presId="urn:microsoft.com/office/officeart/2005/8/layout/equation1"/>
    <dgm:cxn modelId="{4327C80C-6087-402D-86C5-3953B2FD35EA}" type="presParOf" srcId="{E8D1CDA8-65E7-4B52-873E-D9BEBF7D73A3}" destId="{A7D31A7C-6605-4623-8DEE-C1ED12EF6409}" srcOrd="7" destOrd="0" presId="urn:microsoft.com/office/officeart/2005/8/layout/equation1"/>
    <dgm:cxn modelId="{153B434A-6C0B-4443-9163-E58897ADAE8D}" type="presParOf" srcId="{E8D1CDA8-65E7-4B52-873E-D9BEBF7D73A3}" destId="{7CD26124-ECFF-4999-89E3-FB11723868C0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0A854F-F10B-445E-BFC4-90C11A88562A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4975B9-847C-42DD-ABA6-194F673453A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548709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D0371B-E165-4BCA-9CE4-9E45BA5EB0E2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4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143406-AFE9-4A88-8798-10A424E34D3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0059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43406-AFE9-4A88-8798-10A424E34D35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594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A68E-F18A-4024-B881-6A87C0DB955E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B546F-7CC8-4D1A-AAA9-15EDFF0FB6F7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C9BCA-DC99-4798-9B22-B6B39D104C98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DB3CD-EB7A-4125-943E-9507911DF5B4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A51E0-2A31-484F-8897-71173986EDEE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9DCEE-F14B-4470-AE7B-8CC4A97525FB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5046-FF4D-4BBC-A68C-2E4CB513E9FF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6DEBE-DF41-4429-B922-6CCEBB33EB2A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E2212-F813-487F-9C47-81290E5FBEE0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EB297-36BC-4634-8FE9-E90C0A3A41B8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D82A-B7A2-4CA5-BFA5-D406135E15C4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534C392-F2B0-4BF3-A3E6-FA5845B2FC4B}" type="datetime1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D8B33CA-E97C-4C84-BA5E-9D7A8A15A7B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3744416"/>
          </a:xfrm>
        </p:spPr>
        <p:txBody>
          <a:bodyPr anchor="ctr">
            <a:normAutofit fontScale="90000"/>
          </a:bodyPr>
          <a:lstStyle/>
          <a:p>
            <a:r>
              <a:rPr lang="th-TH" sz="5400" b="1" dirty="0" smtClean="0"/>
              <a:t/>
            </a:r>
            <a:br>
              <a:rPr lang="th-TH" sz="5400" b="1" dirty="0" smtClean="0"/>
            </a:br>
            <a:r>
              <a:rPr lang="th-TH" sz="5400" b="1" dirty="0" smtClean="0"/>
              <a:t/>
            </a:r>
            <a:br>
              <a:rPr lang="th-TH" sz="5400" b="1" dirty="0" smtClean="0"/>
            </a:br>
            <a:r>
              <a:rPr lang="th-TH" sz="5400" b="1" dirty="0" smtClean="0"/>
              <a:t> </a:t>
            </a:r>
            <a:r>
              <a:rPr lang="th-TH" sz="6000" b="1" dirty="0" smtClean="0"/>
              <a:t>สิทธิประโยชน์ทางภาษี</a:t>
            </a:r>
            <a:br>
              <a:rPr lang="th-TH" sz="6000" b="1" dirty="0" smtClean="0"/>
            </a:br>
            <a:r>
              <a:rPr lang="th-TH" sz="6000" b="1" dirty="0" smtClean="0"/>
              <a:t>สำหรับการจัดฝึกอบรม</a:t>
            </a:r>
            <a:br>
              <a:rPr lang="th-TH" sz="6000" b="1" dirty="0" smtClean="0"/>
            </a:br>
            <a:endParaRPr lang="th-TH" sz="5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5736" y="4653136"/>
            <a:ext cx="4608512" cy="72008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</a:rPr>
              <a:t>สำนักกฎหมาย กรมสรรพากร</a:t>
            </a:r>
            <a:endParaRPr lang="th-TH" sz="3200" b="1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for educational use</a:t>
            </a:r>
            <a:endParaRPr lang="th-T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430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r>
              <a:rPr lang="th-TH" sz="3200" dirty="0" smtClean="0">
                <a:solidFill>
                  <a:schemeClr val="tx1"/>
                </a:solidFill>
              </a:rPr>
              <a:t>สิทธิประโยชน์ทางภาษีสำหรับผู้ประกอบการตามพระราชกฤษฎีกาฯ ฉบับที่ 437 พ.ศ. 2548</a:t>
            </a:r>
          </a:p>
          <a:p>
            <a:pPr lvl="1"/>
            <a:r>
              <a:rPr lang="th-TH" sz="2800" dirty="0" smtClean="0">
                <a:solidFill>
                  <a:schemeClr val="tx1"/>
                </a:solidFill>
              </a:rPr>
              <a:t>เป็นกฎหมายเก่าที่มีอยู่ก่อน เดิมเป็นพระราชกฤษฎีกาฯ ฉบับที่ 288 ซึ่งออกมาตั้งแต่ปี 2538 </a:t>
            </a:r>
          </a:p>
          <a:p>
            <a:pPr lvl="1"/>
            <a:r>
              <a:rPr lang="th-TH" sz="2800" dirty="0" smtClean="0">
                <a:solidFill>
                  <a:schemeClr val="tx1"/>
                </a:solidFill>
              </a:rPr>
              <a:t>สาระสำคัญของกฎหมายเป็นเรื่อง “รายจ่ายการฝึกอบรม” </a:t>
            </a:r>
          </a:p>
          <a:p>
            <a:pPr lvl="1">
              <a:buNone/>
            </a:pPr>
            <a:r>
              <a:rPr lang="th-TH" sz="2800" dirty="0" smtClean="0">
                <a:solidFill>
                  <a:schemeClr val="tx1"/>
                </a:solidFill>
              </a:rPr>
              <a:t>	(ลงเป็นรายจ่าย 100</a:t>
            </a:r>
            <a:r>
              <a:rPr lang="en-US" sz="2800" dirty="0" smtClean="0">
                <a:solidFill>
                  <a:schemeClr val="tx1"/>
                </a:solidFill>
              </a:rPr>
              <a:t>% </a:t>
            </a:r>
            <a:r>
              <a:rPr lang="th-TH" sz="2800" dirty="0" smtClean="0">
                <a:solidFill>
                  <a:schemeClr val="tx1"/>
                </a:solidFill>
              </a:rPr>
              <a:t>แล้ว ยกเว้นเงินได้เพิ่มอีก 100</a:t>
            </a:r>
            <a:r>
              <a:rPr lang="en-US" sz="2800" dirty="0" smtClean="0">
                <a:solidFill>
                  <a:schemeClr val="tx1"/>
                </a:solidFill>
              </a:rPr>
              <a:t>% </a:t>
            </a:r>
            <a:r>
              <a:rPr lang="th-TH" sz="2800" dirty="0" smtClean="0">
                <a:solidFill>
                  <a:schemeClr val="tx1"/>
                </a:solidFill>
              </a:rPr>
              <a:t>ของรายจ่ายนั้น)</a:t>
            </a:r>
          </a:p>
          <a:p>
            <a:pPr lvl="1"/>
            <a:r>
              <a:rPr lang="th-TH" sz="2800" dirty="0" smtClean="0">
                <a:solidFill>
                  <a:schemeClr val="tx1"/>
                </a:solidFill>
              </a:rPr>
              <a:t>แบ่งออกเป็น 2 กรณีใหญ่ ได้แก่ ข้อ 4. การฝึกอบรมพักงาน และ</a:t>
            </a:r>
          </a:p>
          <a:p>
            <a:pPr lvl="1">
              <a:buNone/>
            </a:pPr>
            <a:r>
              <a:rPr lang="th-TH" sz="2800" dirty="0" smtClean="0">
                <a:solidFill>
                  <a:schemeClr val="tx1"/>
                </a:solidFill>
              </a:rPr>
              <a:t>	ข้อ 5. การฝึกเตรียมเข้าทำงาน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10</a:t>
            </a:fld>
            <a:endParaRPr lang="th-TH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สิทธิประโยชน์ทางภาษี</a:t>
            </a:r>
            <a:r>
              <a:rPr lang="th-TH" dirty="0" smtClean="0">
                <a:solidFill>
                  <a:schemeClr val="bg1"/>
                </a:solidFill>
              </a:rPr>
              <a:t>สำหรับผู้ประกอบการ</a:t>
            </a:r>
            <a:endParaRPr lang="th-TH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00034" y="1928802"/>
            <a:ext cx="8215370" cy="400052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</a:rPr>
              <a:t>มาตรา 4</a:t>
            </a:r>
            <a:r>
              <a:rPr lang="th-TH" dirty="0" smtClean="0">
                <a:solidFill>
                  <a:schemeClr val="tx1"/>
                </a:solidFill>
              </a:rPr>
              <a:t> ให้ยกเว้นภาษีเงินได้ตามส่วน 3 หมวด 3 ในลักษณะ 2 แห่งประมวลรัษฎากร ให้แก่บริษัทหรือห้างหุ้นส่วนนิติบุคคล ดังต่อไปนี้</a:t>
            </a:r>
          </a:p>
          <a:p>
            <a:r>
              <a:rPr lang="th-TH" dirty="0" smtClean="0">
                <a:solidFill>
                  <a:schemeClr val="tx1"/>
                </a:solidFill>
              </a:rPr>
              <a:t>            (1) สำหรับเงินได้เป็นจำนวนร้อยละร้อยของรายจ่ายที่ได้จ่ายไปเป็นค่าใช้จ่ายในการ</a:t>
            </a:r>
            <a:r>
              <a:rPr lang="th-TH" b="1" dirty="0" smtClean="0">
                <a:solidFill>
                  <a:schemeClr val="tx1"/>
                </a:solidFill>
              </a:rPr>
              <a:t>ส่งลูกจ้าง</a:t>
            </a:r>
            <a:r>
              <a:rPr lang="th-TH" dirty="0" smtClean="0">
                <a:solidFill>
                  <a:schemeClr val="tx1"/>
                </a:solidFill>
              </a:rPr>
              <a:t>ของบริษัทหรือห้างหุ้นส่วนนิติบุคคลนั้นเข้ารับการศึกษาหรือฝึกอบรมในสถานศึกษาหรือสถานฝึกอบรมฝีมือแรงงานที่ทางราชการจัดตั้งขึ้นหรือที่รัฐมนตรีว่าการกระทรวงการคลังประกาศกำหนดในราชกิจจานุเบกษา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14480" y="714356"/>
            <a:ext cx="6000792" cy="857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พระราชกฤษฎีกา ออกตามความในประมวลรัษฎากร ฉบับที่ 437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11</a:t>
            </a:fld>
            <a:endParaRPr lang="th-TH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85786" y="1785926"/>
            <a:ext cx="7715304" cy="45720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</a:rPr>
              <a:t> มาตรา 4</a:t>
            </a:r>
            <a:r>
              <a:rPr lang="th-TH" dirty="0" smtClean="0">
                <a:solidFill>
                  <a:schemeClr val="tx1"/>
                </a:solidFill>
              </a:rPr>
              <a:t> ให้ยกเว้นภาษีเงินได้ตามส่วน 3 หมวด 3 ในลักษณะ 2 แห่งประมวลรัษฎากร ให้แก่บริษัทหรือห้างหุ้นส่วนนิติบุคคล ดังต่อไปนี้</a:t>
            </a:r>
          </a:p>
          <a:p>
            <a:r>
              <a:rPr lang="th-TH" dirty="0" smtClean="0">
                <a:solidFill>
                  <a:schemeClr val="tx1"/>
                </a:solidFill>
              </a:rPr>
              <a:t>           (2) สำหรับเงินได้เป็นจำนวนร้อยละร้อยของรายจ่ายที่ได้จ่ายไปเป็นค่าใช้จ่าย</a:t>
            </a:r>
            <a:r>
              <a:rPr lang="th-TH" b="1" dirty="0" smtClean="0">
                <a:solidFill>
                  <a:schemeClr val="tx1"/>
                </a:solidFill>
              </a:rPr>
              <a:t>ในการฝึกอบรมให้แก่ลูกจ้าง</a:t>
            </a:r>
            <a:r>
              <a:rPr lang="th-TH" dirty="0" smtClean="0">
                <a:solidFill>
                  <a:schemeClr val="tx1"/>
                </a:solidFill>
              </a:rPr>
              <a:t>ของบริษัทหรือห้างหุ้นส่วนนิติบุคคลนั้น ทั้งนี้ ตามหลักเกณฑ์ วิธีการ และเงื่อนไขที่อธิบดีกรมสรรพากรประกาศกำหนด</a:t>
            </a:r>
          </a:p>
          <a:p>
            <a:r>
              <a:rPr lang="th-TH" dirty="0" smtClean="0">
                <a:solidFill>
                  <a:schemeClr val="tx1"/>
                </a:solidFill>
              </a:rPr>
              <a:t>           </a:t>
            </a:r>
            <a:r>
              <a:rPr lang="th-TH" dirty="0" smtClean="0"/>
              <a:t>                                    </a:t>
            </a:r>
            <a:endParaRPr lang="th-TH" dirty="0"/>
          </a:p>
        </p:txBody>
      </p:sp>
      <p:sp>
        <p:nvSpPr>
          <p:cNvPr id="3" name="Rectangle 2"/>
          <p:cNvSpPr/>
          <p:nvPr/>
        </p:nvSpPr>
        <p:spPr>
          <a:xfrm>
            <a:off x="1785918" y="714356"/>
            <a:ext cx="5786478" cy="785818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พรฎ. 437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12</a:t>
            </a:fld>
            <a:endParaRPr lang="th-TH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85786" y="1857364"/>
            <a:ext cx="7643866" cy="435771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</a:rPr>
              <a:t>มาตรา 5 </a:t>
            </a:r>
            <a:r>
              <a:rPr lang="th-TH" dirty="0" smtClean="0">
                <a:solidFill>
                  <a:schemeClr val="tx1"/>
                </a:solidFill>
              </a:rPr>
              <a:t>ให้ยกเว้นภาษีเงินได้ตามส่วน 2 และส่วน 3 หมวด 3 ในลักษณะ 2 แห่งประมวลรัษฎากร </a:t>
            </a:r>
            <a:r>
              <a:rPr lang="th-TH" b="1" dirty="0" smtClean="0">
                <a:solidFill>
                  <a:schemeClr val="tx1"/>
                </a:solidFill>
              </a:rPr>
              <a:t>ให้แก่ผู้ดำเนินการฝึกตามกฎหมายว่าด้วยการส่งเสริมการพัฒนาฝีมือแรงงาน</a:t>
            </a:r>
            <a:r>
              <a:rPr lang="th-TH" dirty="0" smtClean="0">
                <a:solidFill>
                  <a:schemeClr val="tx1"/>
                </a:solidFill>
              </a:rPr>
              <a:t>ดังต่อไปนี้</a:t>
            </a:r>
          </a:p>
          <a:p>
            <a:r>
              <a:rPr lang="th-TH" dirty="0" smtClean="0">
                <a:solidFill>
                  <a:schemeClr val="tx1"/>
                </a:solidFill>
              </a:rPr>
              <a:t>            (1) .........</a:t>
            </a:r>
          </a:p>
          <a:p>
            <a:r>
              <a:rPr lang="th-TH" dirty="0" smtClean="0">
                <a:solidFill>
                  <a:schemeClr val="tx1"/>
                </a:solidFill>
              </a:rPr>
              <a:t>            (2) สำหรับเงินได้เป็นจำนวนร้อยละร้อยของรายจ่ายที่ได้จ่ายไปเป็นค่าใช้จ่าย</a:t>
            </a:r>
            <a:r>
              <a:rPr lang="th-TH" b="1" dirty="0" smtClean="0">
                <a:solidFill>
                  <a:schemeClr val="tx1"/>
                </a:solidFill>
              </a:rPr>
              <a:t>ในการฝึกเตรียมเข้าทำงาน</a:t>
            </a:r>
            <a:r>
              <a:rPr lang="th-TH" dirty="0" smtClean="0">
                <a:solidFill>
                  <a:schemeClr val="tx1"/>
                </a:solidFill>
              </a:rPr>
              <a:t>เพื่อประโยชน์ของกิจการของผู้ดำเนินการฝึก ตั้งแต่วันที่พระราชกฤษฎีกานี้ใช้บังคับ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143108" y="571480"/>
            <a:ext cx="4714908" cy="64294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พรฎ. 437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13</a:t>
            </a:fld>
            <a:endParaRPr lang="th-TH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1538" y="500042"/>
            <a:ext cx="7215238" cy="71438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พระราชกฤษฎีกา ฉบับที่ </a:t>
            </a:r>
            <a:r>
              <a:rPr lang="en-US" dirty="0" smtClean="0"/>
              <a:t>437</a:t>
            </a:r>
            <a:endParaRPr lang="th-TH" dirty="0"/>
          </a:p>
        </p:txBody>
      </p:sp>
      <p:sp>
        <p:nvSpPr>
          <p:cNvPr id="7" name="Flowchart: Process 6"/>
          <p:cNvSpPr/>
          <p:nvPr/>
        </p:nvSpPr>
        <p:spPr>
          <a:xfrm>
            <a:off x="500034" y="1928802"/>
            <a:ext cx="2286016" cy="4357718"/>
          </a:xfrm>
          <a:prstGeom prst="flowChartProcess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บริษัท /ห้างหุ้นส่วนนิติบุคคล</a:t>
            </a:r>
          </a:p>
          <a:p>
            <a:pPr algn="ctr"/>
            <a:r>
              <a:rPr lang="th-TH" dirty="0" smtClean="0"/>
              <a:t>ได้รับยกเว้นเงินได้ ร้อยละร้อย ของรายจ่าย</a:t>
            </a:r>
            <a:endParaRPr lang="th-TH" dirty="0"/>
          </a:p>
        </p:txBody>
      </p:sp>
      <p:sp>
        <p:nvSpPr>
          <p:cNvPr id="8" name="Right Arrow 7"/>
          <p:cNvSpPr/>
          <p:nvPr/>
        </p:nvSpPr>
        <p:spPr>
          <a:xfrm>
            <a:off x="2928926" y="2143116"/>
            <a:ext cx="714380" cy="7858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Right Arrow 8"/>
          <p:cNvSpPr/>
          <p:nvPr/>
        </p:nvSpPr>
        <p:spPr>
          <a:xfrm>
            <a:off x="2928123" y="3750471"/>
            <a:ext cx="652466" cy="714380"/>
          </a:xfrm>
          <a:prstGeom prst="rightArrow">
            <a:avLst>
              <a:gd name="adj1" fmla="val 50000"/>
              <a:gd name="adj2" fmla="val 433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Rounded Rectangle 9"/>
          <p:cNvSpPr/>
          <p:nvPr/>
        </p:nvSpPr>
        <p:spPr>
          <a:xfrm>
            <a:off x="3929058" y="1857364"/>
            <a:ext cx="4643470" cy="1500198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h-TH" sz="3200" dirty="0" smtClean="0"/>
              <a:t>ส่งลูกจ้าง</a:t>
            </a:r>
            <a:r>
              <a:rPr lang="th-TH" dirty="0" smtClean="0"/>
              <a:t>เข้าศึกษาหรือฝึกอบรมฝีมือแรงาน </a:t>
            </a:r>
            <a:endParaRPr lang="th-TH" dirty="0"/>
          </a:p>
        </p:txBody>
      </p:sp>
      <p:sp>
        <p:nvSpPr>
          <p:cNvPr id="11" name="Rounded Rectangle 10"/>
          <p:cNvSpPr/>
          <p:nvPr/>
        </p:nvSpPr>
        <p:spPr>
          <a:xfrm>
            <a:off x="3929058" y="3645024"/>
            <a:ext cx="4643470" cy="100811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h-TH" dirty="0" smtClean="0"/>
              <a:t>ฝึกอบรมให้แก่ลูกจ้างตนเอง</a:t>
            </a:r>
            <a:endParaRPr lang="th-TH" dirty="0"/>
          </a:p>
        </p:txBody>
      </p:sp>
      <p:sp>
        <p:nvSpPr>
          <p:cNvPr id="3" name="ลูกศรขวา 2"/>
          <p:cNvSpPr/>
          <p:nvPr/>
        </p:nvSpPr>
        <p:spPr>
          <a:xfrm>
            <a:off x="2928123" y="5517232"/>
            <a:ext cx="652466" cy="575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3929058" y="5229200"/>
            <a:ext cx="4643470" cy="105732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/>
              <a:t>ผู้ดำเนินการฝึกเตรียมเข้าทำงาน</a:t>
            </a:r>
            <a:endParaRPr lang="th-TH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14</a:t>
            </a:fld>
            <a:endParaRPr lang="th-TH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57224" y="1285860"/>
            <a:ext cx="7429552" cy="464347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</a:rPr>
              <a:t>มาตรา 4</a:t>
            </a:r>
            <a:r>
              <a:rPr lang="th-TH" dirty="0" smtClean="0">
                <a:solidFill>
                  <a:schemeClr val="tx1"/>
                </a:solidFill>
              </a:rPr>
              <a:t> ให้ยกเว้นภาษีเงินได้ตามส่วน 3 หมวด 3 ในลักษณะ 2 แห่งประมวลรัษฎากร ให้แก่บริษัทหรือห้างหุ้นส่วนนิติบุคคล ดังต่อไปนี้</a:t>
            </a:r>
          </a:p>
          <a:p>
            <a:r>
              <a:rPr lang="th-TH" dirty="0" smtClean="0">
                <a:solidFill>
                  <a:schemeClr val="tx1"/>
                </a:solidFill>
              </a:rPr>
              <a:t>            (1) สำหรับเงินได้เป็นจำนวนร้อยละร้อยของรายจ่ายที่ได้จ่ายไปเป็นค่าใช้จ่ายในการ</a:t>
            </a:r>
            <a:r>
              <a:rPr lang="th-TH" b="1" dirty="0" smtClean="0">
                <a:solidFill>
                  <a:schemeClr val="tx1"/>
                </a:solidFill>
              </a:rPr>
              <a:t>ส่งลูกจ้าง</a:t>
            </a:r>
            <a:r>
              <a:rPr lang="th-TH" dirty="0" smtClean="0">
                <a:solidFill>
                  <a:schemeClr val="tx1"/>
                </a:solidFill>
              </a:rPr>
              <a:t>ของบริษัทหรือห้างหุ้นส่วนนิติบุคคลนั้นเข้ารับการศึกษาหรือฝึกอบรมในสถานศึกษาหรือสถานฝึกอบรมฝีมือแรงงานที่</a:t>
            </a:r>
            <a:r>
              <a:rPr lang="th-TH" b="1" dirty="0" smtClean="0">
                <a:solidFill>
                  <a:schemeClr val="tx1"/>
                </a:solidFill>
              </a:rPr>
              <a:t>ทางราชการจัดตั้งขึ้น</a:t>
            </a:r>
            <a:r>
              <a:rPr lang="th-TH" dirty="0" smtClean="0">
                <a:solidFill>
                  <a:schemeClr val="tx1"/>
                </a:solidFill>
              </a:rPr>
              <a:t>หรือ</a:t>
            </a:r>
            <a:r>
              <a:rPr lang="th-TH" b="1" dirty="0" smtClean="0">
                <a:solidFill>
                  <a:schemeClr val="tx1"/>
                </a:solidFill>
              </a:rPr>
              <a:t>ที่รัฐมนตรีว่าการกระทรวงการคลังประกาศกำหนด</a:t>
            </a:r>
            <a:r>
              <a:rPr lang="th-TH" dirty="0" smtClean="0">
                <a:solidFill>
                  <a:schemeClr val="tx1"/>
                </a:solidFill>
              </a:rPr>
              <a:t>ในราชกิจจานุเบกษา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15</a:t>
            </a:fld>
            <a:endParaRPr lang="th-TH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2910" y="1214422"/>
            <a:ext cx="2286016" cy="47149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กรณีส่งลูกจ้างเข้าศึกษาหรือฝึกอบรม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286116" y="1857364"/>
            <a:ext cx="57150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ounded Rectangle 5"/>
          <p:cNvSpPr/>
          <p:nvPr/>
        </p:nvSpPr>
        <p:spPr>
          <a:xfrm>
            <a:off x="4286248" y="1214422"/>
            <a:ext cx="4143404" cy="17145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สถานศึกษา / สถานฝึกอบรม ของทางราชการ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286248" y="4071942"/>
            <a:ext cx="4214842" cy="17859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สถานศึกษา / สถานฝึกอบรม  รมต. คลัง ประกาศกำหนด</a:t>
            </a:r>
            <a:endParaRPr lang="th-TH" dirty="0"/>
          </a:p>
        </p:txBody>
      </p:sp>
      <p:sp>
        <p:nvSpPr>
          <p:cNvPr id="10" name="Right Arrow 9"/>
          <p:cNvSpPr/>
          <p:nvPr/>
        </p:nvSpPr>
        <p:spPr>
          <a:xfrm>
            <a:off x="3286116" y="5000636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16</a:t>
            </a:fld>
            <a:endParaRPr lang="th-TH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14348" y="857232"/>
            <a:ext cx="7786742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 smtClean="0">
              <a:solidFill>
                <a:schemeClr val="tx1"/>
              </a:solidFill>
            </a:endParaRPr>
          </a:p>
          <a:p>
            <a:pPr algn="ctr"/>
            <a:r>
              <a:rPr lang="th-TH" dirty="0" smtClean="0">
                <a:solidFill>
                  <a:schemeClr val="tx1"/>
                </a:solidFill>
              </a:rPr>
              <a:t>สถานศึกษาของทางราชการ เช่น วิทยาลัยการอาชีพพนมสารคาม มหาวิทยาลัยรามคำแหง  ฯลฯ</a:t>
            </a:r>
          </a:p>
          <a:p>
            <a:pPr algn="ctr"/>
            <a:r>
              <a:rPr lang="th-TH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14348" y="3500438"/>
            <a:ext cx="7786742" cy="235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สถานฝึกอบรมของทางราชการ เช่น สถานฝึกอบรมเพื่อพัฒนาชายแดนใต้ สถาบันพัฒนาข้าราชการฝ่ายอัยการ เป็นต้น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17</a:t>
            </a:fld>
            <a:endParaRPr lang="th-TH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28662" y="1071546"/>
            <a:ext cx="7215238" cy="492922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chemeClr val="tx1"/>
                </a:solidFill>
              </a:rPr>
              <a:t>สถานศึกษา / สถานฝึกอบรมฝีมือแรงงาน  รมต. คลัง ประกาศกำหนดไว้</a:t>
            </a:r>
            <a:endParaRPr lang="th-TH" dirty="0" smtClean="0">
              <a:solidFill>
                <a:schemeClr val="tx1"/>
              </a:solidFill>
            </a:endParaRPr>
          </a:p>
          <a:p>
            <a:pPr algn="ctr"/>
            <a:r>
              <a:rPr lang="th-TH" dirty="0" smtClean="0">
                <a:solidFill>
                  <a:schemeClr val="tx1"/>
                </a:solidFill>
              </a:rPr>
              <a:t>ตามประกาศกระทรวงการคลัง เรื่อง การกำหนดสถานศึกษา หรือสถานฝึกอบรมฝีมือแรงานที่รับล฿กจ้างของบรัทหรือห้างหุ้นส่วนนิติบุคคลเข้าศึกษา หรือฝึกอบรม</a:t>
            </a:r>
            <a:endParaRPr lang="th-TH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18</a:t>
            </a:fld>
            <a:endParaRPr lang="th-TH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348" y="642918"/>
            <a:ext cx="7643866" cy="6429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กรณีบริษัท/ห้างหุ้นส่วนนิติบุคคล ส่งลูกจ้าง ศึกษา หรือ ฝึกอบรมฝีมือแรงงาน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14348" y="1500174"/>
            <a:ext cx="7786742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ประกาศกระทรวงการคลัง </a:t>
            </a:r>
          </a:p>
          <a:p>
            <a:pPr algn="ctr"/>
            <a:r>
              <a:rPr lang="th-TH" dirty="0" smtClean="0">
                <a:solidFill>
                  <a:schemeClr val="tx1"/>
                </a:solidFill>
              </a:rPr>
              <a:t>กำหนดสถานศึกษา หรือ สถานฝึกอบรมฝีมือแรงงาน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42910" y="2786058"/>
            <a:ext cx="7858180" cy="392909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 </a:t>
            </a:r>
            <a:r>
              <a:rPr lang="th-TH" dirty="0" smtClean="0">
                <a:solidFill>
                  <a:schemeClr val="tx1"/>
                </a:solidFill>
              </a:rPr>
              <a:t>สถานศึกษาตามกฎหมายว่าด้วยโรงเรียนเอกชน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2 </a:t>
            </a:r>
            <a:r>
              <a:rPr lang="th-TH" dirty="0" smtClean="0">
                <a:solidFill>
                  <a:schemeClr val="tx1"/>
                </a:solidFill>
              </a:rPr>
              <a:t>สถาบันอุดมศึกษา ว่าด้วยตามกฎหมายว่าด้วย</a:t>
            </a:r>
          </a:p>
          <a:p>
            <a:pPr algn="ctr"/>
            <a:r>
              <a:rPr lang="th-TH" dirty="0" smtClean="0">
                <a:solidFill>
                  <a:schemeClr val="tx1"/>
                </a:solidFill>
              </a:rPr>
              <a:t>สถาบันอุดมศึกษา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3 </a:t>
            </a:r>
            <a:r>
              <a:rPr lang="th-TH" dirty="0" smtClean="0">
                <a:solidFill>
                  <a:schemeClr val="tx1"/>
                </a:solidFill>
              </a:rPr>
              <a:t>สถานฝึกฝีมือแรงงานเฉพาะที่มีฐานะ มูลนิธิ สมาคม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4 </a:t>
            </a:r>
            <a:r>
              <a:rPr lang="th-TH" dirty="0" smtClean="0">
                <a:solidFill>
                  <a:schemeClr val="tx1"/>
                </a:solidFill>
              </a:rPr>
              <a:t>บริษัทตั้งขึ้นตามกฎหมายไทย / นิติบุคคลอื่นตั้งขึ้นตามกฎหมายเฉพาะ</a:t>
            </a:r>
          </a:p>
          <a:p>
            <a:pPr algn="ctr"/>
            <a:endParaRPr lang="th-TH" dirty="0" smtClean="0">
              <a:solidFill>
                <a:schemeClr val="tx1"/>
              </a:solidFill>
            </a:endParaRPr>
          </a:p>
          <a:p>
            <a:pPr algn="ctr"/>
            <a:endParaRPr lang="th-TH" dirty="0" smtClean="0"/>
          </a:p>
          <a:p>
            <a:pPr algn="ctr"/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19</a:t>
            </a:fld>
            <a:endParaRPr lang="th-TH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7584" y="1772816"/>
            <a:ext cx="7488832" cy="4392488"/>
          </a:xfrm>
        </p:spPr>
        <p:txBody>
          <a:bodyPr>
            <a:normAutofit lnSpcReduction="10000"/>
          </a:bodyPr>
          <a:lstStyle/>
          <a:p>
            <a:r>
              <a:rPr lang="th-TH" sz="2800" dirty="0" smtClean="0"/>
              <a:t>นอกเหนือจากการจัดเก็บภาษีอากรเพื่อสร้างรายได้ให้แก่รัฐ สำหรับเป็นค่าใช้จ่ายในการทำกิจการต่างๆ ของรัฐนั้น รัฐบาลยังมีการใช้มาตรการทางภาษีเพื่อประโยชน์อื่นๆ รวมถึงการใช้มาตรการทางภาษีเพื่อกระตุ้นเศรษฐกิจ หรือเพื่อส่งเสริมกิจกรรมที่รัฐต้องการสนับสนุนด้วย</a:t>
            </a:r>
          </a:p>
          <a:p>
            <a:r>
              <a:rPr lang="th-TH" sz="2800" dirty="0" smtClean="0"/>
              <a:t>ตัวอย่างกิจกรรมที่รัฐให้การส่งเสริมทางด้านมาตรการทางภาษี ในส่วนของการจัดเก็บภาษีเงินได้ เช่น</a:t>
            </a:r>
          </a:p>
          <a:p>
            <a:pPr lvl="1"/>
            <a:r>
              <a:rPr lang="th-TH" sz="2800" dirty="0" smtClean="0"/>
              <a:t>การศึกษา </a:t>
            </a:r>
            <a:r>
              <a:rPr lang="en-US" sz="2400" dirty="0" smtClean="0"/>
              <a:t>(Education) </a:t>
            </a:r>
            <a:endParaRPr lang="th-TH" sz="2400" dirty="0" smtClean="0"/>
          </a:p>
          <a:p>
            <a:pPr lvl="1"/>
            <a:r>
              <a:rPr lang="th-TH" sz="2800" dirty="0" smtClean="0"/>
              <a:t>การพัฒนาบุคลากร </a:t>
            </a:r>
            <a:r>
              <a:rPr lang="en-US" sz="2400" dirty="0" smtClean="0"/>
              <a:t>(Trainings) </a:t>
            </a:r>
            <a:endParaRPr lang="th-TH" sz="2400" dirty="0" smtClean="0"/>
          </a:p>
          <a:p>
            <a:pPr lvl="1"/>
            <a:r>
              <a:rPr lang="th-TH" sz="2800" dirty="0" smtClean="0"/>
              <a:t>การทำวิจัยและพัฒนา </a:t>
            </a:r>
            <a:r>
              <a:rPr lang="en-US" sz="2400" dirty="0" smtClean="0"/>
              <a:t>(Research and Development)</a:t>
            </a:r>
            <a:endParaRPr lang="th-TH" sz="2400" dirty="0" smtClean="0"/>
          </a:p>
          <a:p>
            <a:pPr lvl="1"/>
            <a:r>
              <a:rPr lang="th-TH" sz="2800" dirty="0" smtClean="0"/>
              <a:t>การออมและการลงทุนบางประเภท </a:t>
            </a:r>
            <a:r>
              <a:rPr lang="en-US" sz="2400" dirty="0" smtClean="0"/>
              <a:t>(Saving and Investment)</a:t>
            </a:r>
          </a:p>
          <a:p>
            <a:pPr lvl="1">
              <a:buNone/>
            </a:pPr>
            <a:endParaRPr lang="th-TH" sz="2800" dirty="0" smtClean="0"/>
          </a:p>
          <a:p>
            <a:endParaRPr lang="th-TH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2</a:t>
            </a:fld>
            <a:endParaRPr lang="th-TH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นโยบายทางภาษี</a:t>
            </a:r>
            <a:endParaRPr lang="th-TH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14348" y="714356"/>
            <a:ext cx="7929618" cy="1214446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เป็นการศึกษาและฝึกอบรมในประเทศไทย เพื่อพัฒนาคุณภาพความรู้ ฝีมือ ของลูกจ้าง</a:t>
            </a:r>
            <a:endParaRPr lang="th-TH" dirty="0"/>
          </a:p>
        </p:txBody>
      </p:sp>
      <p:sp>
        <p:nvSpPr>
          <p:cNvPr id="3" name="Rounded Rectangle 2"/>
          <p:cNvSpPr/>
          <p:nvPr/>
        </p:nvSpPr>
        <p:spPr>
          <a:xfrm>
            <a:off x="714348" y="2285992"/>
            <a:ext cx="8001056" cy="4286280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r>
              <a:rPr lang="th-TH" dirty="0" smtClean="0"/>
              <a:t>หลักสูตร ต้องมีลักษณะดังนี้</a:t>
            </a:r>
          </a:p>
          <a:p>
            <a:r>
              <a:rPr lang="th-TH" dirty="0" smtClean="0">
                <a:solidFill>
                  <a:schemeClr val="accent5"/>
                </a:solidFill>
              </a:rPr>
              <a:t>กรณีสถานศึกษา</a:t>
            </a:r>
          </a:p>
          <a:p>
            <a:r>
              <a:rPr lang="th-TH" dirty="0" smtClean="0"/>
              <a:t>-ตามหลักสูตรกระทรวงศึกษาธิการ เช่น จัดอบรมแก่สาธารณชนเป็นการทั่วไป เช่น   </a:t>
            </a:r>
          </a:p>
          <a:p>
            <a:r>
              <a:rPr lang="th-TH" dirty="0" smtClean="0"/>
              <a:t> ต่ำกว่าระดับอุดมศึกษา  หรือระดับอุดมศึกษา</a:t>
            </a:r>
          </a:p>
          <a:p>
            <a:r>
              <a:rPr lang="th-TH" dirty="0" smtClean="0"/>
              <a:t>-จัดอบรมแก่สาธารณชนเป็นการทั่วไป</a:t>
            </a:r>
          </a:p>
          <a:p>
            <a:r>
              <a:rPr lang="th-TH" dirty="0" smtClean="0">
                <a:solidFill>
                  <a:schemeClr val="accent5">
                    <a:lumMod val="75000"/>
                  </a:schemeClr>
                </a:solidFill>
              </a:rPr>
              <a:t>กรณีสถานฝึกอบรมฝีมือแรงงาน</a:t>
            </a:r>
          </a:p>
          <a:p>
            <a:pPr>
              <a:buFontTx/>
              <a:buChar char="-"/>
            </a:pPr>
            <a:r>
              <a:rPr lang="th-TH" dirty="0" smtClean="0"/>
              <a:t>จัดอบรมแก่สาธารณชนเป็นการทั่วไป</a:t>
            </a:r>
          </a:p>
          <a:p>
            <a:pPr>
              <a:buFontTx/>
              <a:buChar char="-"/>
            </a:pPr>
            <a:endParaRPr lang="th-TH" dirty="0" smtClean="0"/>
          </a:p>
          <a:p>
            <a:pPr>
              <a:buFontTx/>
              <a:buChar char="-"/>
            </a:pPr>
            <a:endParaRPr lang="th-TH" dirty="0" smtClean="0"/>
          </a:p>
          <a:p>
            <a:pPr>
              <a:buFontTx/>
              <a:buChar char="-"/>
            </a:pPr>
            <a:endParaRPr lang="th-TH" dirty="0" smtClean="0"/>
          </a:p>
          <a:p>
            <a:r>
              <a:rPr lang="th-TH" dirty="0" smtClean="0"/>
              <a:t>-</a:t>
            </a:r>
          </a:p>
          <a:p>
            <a:endParaRPr lang="th-TH" dirty="0" smtClean="0"/>
          </a:p>
          <a:p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20</a:t>
            </a:fld>
            <a:endParaRPr lang="th-TH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42910" y="571480"/>
            <a:ext cx="8143932" cy="592935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dirty="0" smtClean="0"/>
              <a:t>ค่าใช้จ่าย</a:t>
            </a:r>
            <a:r>
              <a:rPr lang="th-TH" dirty="0" smtClean="0"/>
              <a:t>ที่ บริษัท / ห้างหุ้นส่วนนิติบุคคล จ่ายให้ สถานศึกษา / สถานฝึกอบรม</a:t>
            </a:r>
          </a:p>
          <a:p>
            <a:r>
              <a:rPr lang="th-TH" dirty="0" smtClean="0"/>
              <a:t>-ค่าใช้จ่ายการศึกษา เช่น ค่าเล่าเรียน  ค่าลงทะเบียน ค่าบำรุง</a:t>
            </a:r>
          </a:p>
          <a:p>
            <a:r>
              <a:rPr lang="th-TH" dirty="0" smtClean="0"/>
              <a:t>-ค่าใช้จ่ายในการฝึกอบรม เช่น ค่าธรรมเนียมเข้าอบรม หรือ ค่าลงทะเบียน</a:t>
            </a:r>
          </a:p>
          <a:p>
            <a:r>
              <a:rPr lang="th-TH" dirty="0" smtClean="0"/>
              <a:t>ค่าใช้จ่ายข้างต้น รวมถึง ค่าอาหาร ที่พัก เดินทาง และค่าใช้จ่ายในการดูงานต่างประเทศ </a:t>
            </a:r>
          </a:p>
          <a:p>
            <a:endParaRPr lang="th-TH" dirty="0" smtClean="0"/>
          </a:p>
          <a:p>
            <a:r>
              <a:rPr lang="th-TH" dirty="0" smtClean="0"/>
              <a:t> </a:t>
            </a:r>
            <a:r>
              <a:rPr lang="en-US" dirty="0" smtClean="0"/>
              <a:t>* </a:t>
            </a:r>
            <a:r>
              <a:rPr lang="th-TH" dirty="0" smtClean="0"/>
              <a:t>ต้องมีใบเสร็จของสถานศึกษา/สถานฝึกอบรม</a:t>
            </a:r>
          </a:p>
          <a:p>
            <a:r>
              <a:rPr lang="th-TH" dirty="0" smtClean="0"/>
              <a:t> </a:t>
            </a:r>
            <a:r>
              <a:rPr lang="en-US" dirty="0" smtClean="0"/>
              <a:t>*</a:t>
            </a:r>
            <a:r>
              <a:rPr lang="th-TH" dirty="0" smtClean="0"/>
              <a:t> ต้องจัดทำรายงานเกี่ยวกับค่าใช้จ่ายตามแบบแนบท้ายประกาศ  แนบรายละเอียด และกำหนดการฝึกในหลักสูตร เก็บไว้ ณ สถานประกอบการ</a:t>
            </a:r>
          </a:p>
          <a:p>
            <a:r>
              <a:rPr lang="th-TH" dirty="0" smtClean="0"/>
              <a:t> </a:t>
            </a:r>
            <a:r>
              <a:rPr lang="en-US" dirty="0" smtClean="0"/>
              <a:t>* </a:t>
            </a:r>
            <a:r>
              <a:rPr lang="th-TH" dirty="0" smtClean="0"/>
              <a:t>กำหนดเงื่อนไขให้ลูกจ้างกลับเข้าทำงานหลังสำเร็จการศึกษา หรือผ่านการอบรม</a:t>
            </a:r>
          </a:p>
          <a:p>
            <a:pPr>
              <a:buFont typeface="Arial" pitchFamily="34" charset="0"/>
              <a:buChar char="•"/>
            </a:pPr>
            <a:endParaRPr lang="th-TH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21</a:t>
            </a:fld>
            <a:endParaRPr lang="th-TH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20" y="214290"/>
          <a:ext cx="8572559" cy="6357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Acrobat Document" r:id="rId3" imgW="10703880" imgH="7551360" progId="Acrobat.Document.11">
                  <p:embed/>
                </p:oleObj>
              </mc:Choice>
              <mc:Fallback>
                <p:oleObj name="Acrobat Document" r:id="rId3" imgW="10703880" imgH="7551360" progId="Acrobat.Document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214290"/>
                        <a:ext cx="8572559" cy="63579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22</a:t>
            </a:fld>
            <a:endParaRPr lang="th-TH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85786" y="1785926"/>
            <a:ext cx="7715304" cy="45720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</a:rPr>
              <a:t> มาตรา 4</a:t>
            </a:r>
            <a:r>
              <a:rPr lang="th-TH" dirty="0" smtClean="0">
                <a:solidFill>
                  <a:schemeClr val="tx1"/>
                </a:solidFill>
              </a:rPr>
              <a:t> ให้ยกเว้นภาษีเงินได้ตามส่วน 3 หมวด 3 ในลักษณะ 2 แห่งประมวลรัษฎากร ให้แก่บริษัทหรือห้างหุ้นส่วนนิติบุคคล ดังต่อไปนี้</a:t>
            </a:r>
          </a:p>
          <a:p>
            <a:r>
              <a:rPr lang="th-TH" dirty="0" smtClean="0">
                <a:solidFill>
                  <a:schemeClr val="tx1"/>
                </a:solidFill>
              </a:rPr>
              <a:t>           (2) สำหรับเงินได้เป็นจำนวนร้อยละร้อยของรายจ่ายที่ได้จ่ายไปเป็นค่าใช้จ่าย</a:t>
            </a:r>
            <a:r>
              <a:rPr lang="th-TH" b="1" dirty="0" smtClean="0">
                <a:solidFill>
                  <a:schemeClr val="tx1"/>
                </a:solidFill>
              </a:rPr>
              <a:t>ในการฝึกอบรมให้แก่ลูกจ้าง</a:t>
            </a:r>
            <a:r>
              <a:rPr lang="th-TH" dirty="0" smtClean="0">
                <a:solidFill>
                  <a:schemeClr val="tx1"/>
                </a:solidFill>
              </a:rPr>
              <a:t>ของบริษัทหรือห้างหุ้นส่วนนิติบุคคลนั้น ทั้งนี้ ตามหลักเกณฑ์ วิธีการ และเงื่อนไขที่อธิบดีกรมสรรพากรประกาศกำหนด</a:t>
            </a:r>
          </a:p>
          <a:p>
            <a:r>
              <a:rPr lang="th-TH" dirty="0" smtClean="0">
                <a:solidFill>
                  <a:schemeClr val="tx1"/>
                </a:solidFill>
              </a:rPr>
              <a:t>           </a:t>
            </a:r>
            <a:r>
              <a:rPr lang="th-TH" dirty="0" smtClean="0"/>
              <a:t>                                    </a:t>
            </a:r>
            <a:endParaRPr lang="th-TH" dirty="0"/>
          </a:p>
        </p:txBody>
      </p:sp>
      <p:sp>
        <p:nvSpPr>
          <p:cNvPr id="3" name="Rectangle 2"/>
          <p:cNvSpPr/>
          <p:nvPr/>
        </p:nvSpPr>
        <p:spPr>
          <a:xfrm>
            <a:off x="1785918" y="714356"/>
            <a:ext cx="5786478" cy="785818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พรฎ. 437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23</a:t>
            </a:fld>
            <a:endParaRPr lang="th-TH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2910" y="571480"/>
            <a:ext cx="7858180" cy="7143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002060"/>
                </a:solidFill>
              </a:rPr>
              <a:t>กรณีบริษัท/ห้างหุ้นส่วนนิติบุคคล ฝึกอบรมให้แก่ลูกจ้าง</a:t>
            </a:r>
            <a:endParaRPr lang="th-TH" dirty="0">
              <a:solidFill>
                <a:srgbClr val="002060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000100" y="1428736"/>
            <a:ext cx="7143800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ประกาศอธิบดีกรมสรรพากร  ฉบับที่ </a:t>
            </a:r>
            <a:r>
              <a:rPr lang="en-US" dirty="0" smtClean="0"/>
              <a:t>148 </a:t>
            </a:r>
            <a:r>
              <a:rPr lang="th-TH" dirty="0" smtClean="0"/>
              <a:t>กำหนดหลักเกณฑ์เงื่อนไข ว่าด้วย ค่าใช้จ่ายในการฝึกอบรมลูกจ้าง</a:t>
            </a:r>
            <a:endParaRPr lang="th-TH" dirty="0"/>
          </a:p>
        </p:txBody>
      </p:sp>
      <p:sp>
        <p:nvSpPr>
          <p:cNvPr id="4" name="Rounded Rectangle 3"/>
          <p:cNvSpPr/>
          <p:nvPr/>
        </p:nvSpPr>
        <p:spPr>
          <a:xfrm>
            <a:off x="500034" y="2786058"/>
            <a:ext cx="8215370" cy="3714776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endParaRPr lang="th-TH" dirty="0" smtClean="0"/>
          </a:p>
          <a:p>
            <a:r>
              <a:rPr lang="th-TH" dirty="0" smtClean="0"/>
              <a:t>โดยมีหลักเกณฑ์ ดังต่อไบนี้</a:t>
            </a:r>
          </a:p>
          <a:p>
            <a:r>
              <a:rPr lang="th-TH" dirty="0" smtClean="0"/>
              <a:t>  หลักสูตร</a:t>
            </a:r>
          </a:p>
          <a:p>
            <a:r>
              <a:rPr lang="th-TH" dirty="0" smtClean="0"/>
              <a:t>- เพื่อพัฒนาฝีมือแรงงาน และได้รับการรับรองจากกระทรวงแรงงาน</a:t>
            </a:r>
          </a:p>
          <a:p>
            <a:r>
              <a:rPr lang="th-TH" dirty="0" smtClean="0"/>
              <a:t>- ค่าใช้จ่ายในการฝึกอบรมต้องเป็นไปตามอัตราที่ได้รับอนุมัติจากกระทรวงแรงงาน</a:t>
            </a:r>
          </a:p>
          <a:p>
            <a:pPr>
              <a:buFontTx/>
              <a:buChar char="-"/>
            </a:pPr>
            <a:r>
              <a:rPr lang="th-TH" dirty="0" smtClean="0"/>
              <a:t> เพื่อประโยชน์ของกิจการ นายจ้าง และนายจ้างต้องจัดทำทะเบียนลูกจ้างตามกฎหมาย    </a:t>
            </a:r>
          </a:p>
          <a:p>
            <a:r>
              <a:rPr lang="th-TH" dirty="0" smtClean="0"/>
              <a:t>   ว่าด้วยการคุ้มครองแรงงาน  เพื่อเป็นหลักฐานการทำงานของลูกจ้าง และมีการ </a:t>
            </a:r>
          </a:p>
          <a:p>
            <a:r>
              <a:rPr lang="th-TH" dirty="0" smtClean="0"/>
              <a:t>   กำหนดเงื่อนไขกลับเข้าทำงานเมื่อฝึกบรมเสร็จแล้ว</a:t>
            </a:r>
          </a:p>
          <a:p>
            <a:r>
              <a:rPr lang="th-TH" dirty="0" smtClean="0"/>
              <a:t>-  กำหนดลักษณะอุปกรณ์ในการฝึก เช่น ลักษณะ ขนาด คุณสมบัติ</a:t>
            </a:r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r>
              <a:rPr lang="th-TH" dirty="0" smtClean="0"/>
              <a:t> </a:t>
            </a:r>
          </a:p>
          <a:p>
            <a:pPr algn="ctr"/>
            <a:r>
              <a:rPr lang="th-TH" dirty="0" smtClean="0"/>
              <a:t>-</a:t>
            </a:r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 smtClean="0"/>
          </a:p>
          <a:p>
            <a:pPr algn="ctr"/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24</a:t>
            </a:fld>
            <a:endParaRPr lang="th-TH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714348" y="1857364"/>
            <a:ext cx="7929618" cy="44519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chemeClr val="tx1"/>
                </a:solidFill>
              </a:rPr>
              <a:t>มาตรา 5 </a:t>
            </a:r>
            <a:r>
              <a:rPr lang="th-TH" dirty="0" smtClean="0">
                <a:solidFill>
                  <a:schemeClr val="tx1"/>
                </a:solidFill>
              </a:rPr>
              <a:t>ให้ยกเว้นภาษีเงินได้ตามส่วน 2 และส่วน 3 หมวด 3 ในลักษณะ 2 แห่งประมวลรัษฎากร ให้แก่ผู้ดำเนินการฝึกตามกฎหมายว่าด้วยการส่งเสริมการพัฒนาฝีมือแรงงานดังต่อไปนี้</a:t>
            </a:r>
          </a:p>
          <a:p>
            <a:r>
              <a:rPr lang="th-TH" dirty="0" smtClean="0">
                <a:solidFill>
                  <a:schemeClr val="tx1"/>
                </a:solidFill>
              </a:rPr>
              <a:t>	(1) สำหรับเงินได้เป็นจำนวนร้อยละห้าสิบของรายจ่ายที่ได้จ่ายไปเป็นค่าใช้จ่ายในการฝึกเตรียมเข้าทำงานเพื่อประโยชน์ของกิจการของผู้ดำเนินการฝึก ตั้งแต่วันที่ 29 มกราคม พ.ศ. 2546 ถึงวันก่อนวันที่พระราชกฤษฎีกานี้ใช้บังคับ</a:t>
            </a:r>
          </a:p>
          <a:p>
            <a:r>
              <a:rPr lang="th-TH" dirty="0" smtClean="0">
                <a:solidFill>
                  <a:schemeClr val="tx1"/>
                </a:solidFill>
              </a:rPr>
              <a:t>            (2) สำหรับเงินได้เป็นจำนวนร้อยละร้อยของรายจ่ายที่ได้จ่ายไปเป็นค่าใช้จ่ายในการฝึกเตรียมเข้าทำงานเพื่อประโยชน์ของกิจการของผู้ดำเนินการฝึก ตั้งแต่วันที่พระราชกฤษฎีกานี้ใช้บังคับ</a:t>
            </a:r>
          </a:p>
          <a:p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14480" y="714356"/>
            <a:ext cx="5929354" cy="6429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พรฎ. 437</a:t>
            </a:r>
            <a:endParaRPr lang="th-TH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25</a:t>
            </a:fld>
            <a:endParaRPr lang="th-TH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1115616" y="1000108"/>
            <a:ext cx="7272808" cy="442915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chemeClr val="tx1"/>
                </a:solidFill>
              </a:rPr>
              <a:t>กรณีบริษัท/ห้างหุ้นส่วนนิติบุคคล  ดำเนินการฝึกตามกฎหมายว่าด้วยการส่งเสริมการพัฒนาฝีมือแรงงานเพื่อฝึกเตรียมเข้าทำงาน </a:t>
            </a:r>
          </a:p>
          <a:p>
            <a:pPr algn="ctr"/>
            <a:r>
              <a:rPr lang="th-TH" sz="3200" dirty="0" smtClean="0">
                <a:solidFill>
                  <a:schemeClr val="tx1"/>
                </a:solidFill>
              </a:rPr>
              <a:t>เพื่อประโยชน์ในกิจการของผู้ดำเนินการฝึกเอง </a:t>
            </a:r>
          </a:p>
          <a:p>
            <a:pPr algn="ctr"/>
            <a:endParaRPr lang="th-TH" sz="3200" dirty="0" smtClean="0">
              <a:solidFill>
                <a:schemeClr val="tx1"/>
              </a:solidFill>
            </a:endParaRPr>
          </a:p>
          <a:p>
            <a:pPr algn="ctr"/>
            <a:r>
              <a:rPr lang="th-TH" dirty="0" smtClean="0">
                <a:solidFill>
                  <a:schemeClr val="tx1"/>
                </a:solidFill>
              </a:rPr>
              <a:t>ทั้งนี้ เป็นไปตามกฎหมายว่าด้วยการส่งเสริมการพัฒนาฝีมือแรงงาน</a:t>
            </a:r>
          </a:p>
          <a:p>
            <a:pPr algn="ctr"/>
            <a:endParaRPr lang="th-TH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341359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780108"/>
          </a:xfrm>
        </p:spPr>
        <p:txBody>
          <a:bodyPr anchor="ctr">
            <a:normAutofit/>
          </a:bodyPr>
          <a:lstStyle/>
          <a:p>
            <a:r>
              <a:rPr lang="en-US" sz="5400" b="1" dirty="0" smtClean="0"/>
              <a:t>Questions &amp; Answers</a:t>
            </a:r>
            <a:endParaRPr lang="th-TH" sz="54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5309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7584" y="1916832"/>
            <a:ext cx="7408333" cy="4353347"/>
          </a:xfrm>
        </p:spPr>
        <p:txBody>
          <a:bodyPr/>
          <a:lstStyle/>
          <a:p>
            <a:r>
              <a:rPr lang="th-TH" sz="3200" dirty="0" smtClean="0"/>
              <a:t>ในการพิจารณากำหนดนโยบายทางภาษีที่เกี่ยวกับการศึกษาและการฝึกอบรมนั้น จะต้องคำนึงถึงผู้เกี่ยวข้อง 3 ฝ่าย</a:t>
            </a:r>
          </a:p>
          <a:p>
            <a:pPr lvl="1"/>
            <a:r>
              <a:rPr lang="th-TH" sz="3200" dirty="0" smtClean="0"/>
              <a:t>(1) นักเรียน/นักศึกษา หรือ ลูกจ้าง</a:t>
            </a:r>
          </a:p>
          <a:p>
            <a:pPr lvl="1"/>
            <a:r>
              <a:rPr lang="th-TH" sz="3200" dirty="0" smtClean="0"/>
              <a:t>(2) สถานศึกษา</a:t>
            </a:r>
          </a:p>
          <a:p>
            <a:pPr lvl="1"/>
            <a:r>
              <a:rPr lang="th-TH" sz="3200" dirty="0" smtClean="0"/>
              <a:t>(3) นายจ้าง/ผู้ประกอบการ</a:t>
            </a:r>
          </a:p>
          <a:p>
            <a:pPr lvl="1"/>
            <a:endParaRPr lang="th-TH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3</a:t>
            </a:fld>
            <a:endParaRPr lang="th-TH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สิทธิประโยชน์ทางภาษี</a:t>
            </a:r>
            <a:endParaRPr lang="th-T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5577" y="1916832"/>
            <a:ext cx="7560840" cy="4209331"/>
          </a:xfrm>
        </p:spPr>
        <p:txBody>
          <a:bodyPr/>
          <a:lstStyle/>
          <a:p>
            <a:r>
              <a:rPr lang="th-TH" sz="3200" b="1" dirty="0" smtClean="0"/>
              <a:t>สิทธิประโยชน์ทางภาษีที่เกี่ยวกับการศึกษาและการฝึกอบรม</a:t>
            </a:r>
          </a:p>
          <a:p>
            <a:pPr lvl="1"/>
            <a:r>
              <a:rPr lang="th-TH" sz="2800" b="1" dirty="0" smtClean="0"/>
              <a:t>ในกรณีของสถานศึกษา </a:t>
            </a:r>
            <a:r>
              <a:rPr lang="th-TH" sz="2800" dirty="0" smtClean="0"/>
              <a:t>– สิทธิประโยชน์ทางภาษีมักจะเป็น </a:t>
            </a:r>
            <a:r>
              <a:rPr lang="th-TH" sz="2800" b="1" dirty="0" smtClean="0"/>
              <a:t>การยกเว้นภาษี</a:t>
            </a:r>
            <a:r>
              <a:rPr lang="th-TH" sz="2800" dirty="0" smtClean="0"/>
              <a:t> ให้กับสถานศึกษา (ภาษีเงินได้นิติบุคคล / ภาษีเงินได้บุคคลธรรมดา / ภาษีมูลค่าเพิ่ม) ทั้งนี้ ต้องเป็นไปตามเงื่อนไขของกฎหมาย</a:t>
            </a:r>
          </a:p>
          <a:p>
            <a:pPr lvl="1"/>
            <a:r>
              <a:rPr lang="th-TH" sz="2800" b="1" dirty="0" smtClean="0"/>
              <a:t>ในกรณีของผู้ประกอบการ </a:t>
            </a:r>
            <a:r>
              <a:rPr lang="th-TH" sz="2800" dirty="0" smtClean="0"/>
              <a:t>– สิทธิประโยชน์ทางภาษีมักจะเป็น </a:t>
            </a:r>
            <a:r>
              <a:rPr lang="th-TH" sz="2800" b="1" dirty="0" smtClean="0"/>
              <a:t>การหักค่าใช้จ่ายเพิ่มพิเศษ</a:t>
            </a:r>
            <a:r>
              <a:rPr lang="th-TH" sz="2800" dirty="0" smtClean="0"/>
              <a:t> (</a:t>
            </a:r>
            <a:r>
              <a:rPr lang="th-TH" sz="2800" i="1" dirty="0" smtClean="0"/>
              <a:t>โดยการยกเว้นเงินได้ในจำนวนเท่ากับที่ได้จ่ายไป)</a:t>
            </a:r>
            <a:r>
              <a:rPr lang="th-TH" sz="2800" b="1" dirty="0" smtClean="0"/>
              <a:t>       </a:t>
            </a:r>
            <a:r>
              <a:rPr lang="th-TH" sz="2800" dirty="0" smtClean="0"/>
              <a:t>ซึ่งมีผลเท่ากับเป็น </a:t>
            </a:r>
            <a:r>
              <a:rPr lang="th-TH" sz="2800" b="1" dirty="0" smtClean="0"/>
              <a:t>การลดฐานภาษี </a:t>
            </a:r>
            <a:r>
              <a:rPr lang="th-TH" sz="2800" dirty="0" smtClean="0"/>
              <a:t>ทั้งนี้ ต้องเป็นไปตามเงื่อนไขของกฎหมาย</a:t>
            </a:r>
            <a:endParaRPr lang="th-TH" sz="2800" b="1" dirty="0" smtClean="0"/>
          </a:p>
          <a:p>
            <a:endParaRPr lang="th-TH" dirty="0" smtClean="0"/>
          </a:p>
          <a:p>
            <a:endParaRPr lang="th-TH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4</a:t>
            </a:fld>
            <a:endParaRPr lang="th-TH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สิทธิประโยชน์ทางภาษี</a:t>
            </a:r>
            <a:endParaRPr lang="th-T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 smtClean="0"/>
              <a:t>ผู้ประกอบการที่มีหน้าที่เสียภาษีเงินได้</a:t>
            </a:r>
            <a:endParaRPr lang="th-TH" sz="48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6176521"/>
              </p:ext>
            </p:extLst>
          </p:nvPr>
        </p:nvGraphicFramePr>
        <p:xfrm>
          <a:off x="539552" y="1916832"/>
          <a:ext cx="7992119" cy="4177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207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 smtClean="0"/>
              <a:t>ภาษีเงินได้บุคคลธรรมดา</a:t>
            </a:r>
            <a:endParaRPr lang="th-TH" sz="4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5221092"/>
              </p:ext>
            </p:extLst>
          </p:nvPr>
        </p:nvGraphicFramePr>
        <p:xfrm>
          <a:off x="683568" y="1760201"/>
          <a:ext cx="7704856" cy="4417719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852908"/>
                <a:gridCol w="2315444"/>
                <a:gridCol w="2160240"/>
                <a:gridCol w="2376264"/>
              </a:tblGrid>
              <a:tr h="1308759">
                <a:tc gridSpan="4">
                  <a:txBody>
                    <a:bodyPr/>
                    <a:lstStyle/>
                    <a:p>
                      <a:pPr algn="ctr"/>
                      <a:r>
                        <a:rPr lang="th-TH" sz="3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การคำนวณภาษีเงินได้บุคคลธรรมดา</a:t>
                      </a:r>
                      <a:endParaRPr lang="th-TH" sz="3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</a:tr>
              <a:tr h="504056">
                <a:tc gridSpan="2"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เงินได้พึงประเมิน</a:t>
                      </a:r>
                      <a:endParaRPr lang="th-TH" sz="2800" b="1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x,xxx,xxx</a:t>
                      </a:r>
                      <a:endParaRPr lang="th-TH" sz="2800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800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</a:tr>
              <a:tr h="489952">
                <a:tc>
                  <a:txBody>
                    <a:bodyPr/>
                    <a:lstStyle/>
                    <a:p>
                      <a:endParaRPr lang="th-TH" sz="2800" b="1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หักค่าใช้จ่าย</a:t>
                      </a:r>
                      <a:endParaRPr lang="th-TH" sz="2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800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xxx,xxx</a:t>
                      </a:r>
                      <a:endParaRPr lang="th-TH" sz="2800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</a:tr>
              <a:tr h="475848">
                <a:tc>
                  <a:txBody>
                    <a:bodyPr/>
                    <a:lstStyle/>
                    <a:p>
                      <a:endParaRPr lang="th-TH" sz="2800" b="1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หักค่าลดหย่อน</a:t>
                      </a:r>
                      <a:endParaRPr lang="th-TH" sz="2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800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xxx,xxx</a:t>
                      </a:r>
                      <a:endParaRPr lang="th-TH" sz="2800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</a:tr>
              <a:tr h="461744">
                <a:tc>
                  <a:txBody>
                    <a:bodyPr/>
                    <a:lstStyle/>
                    <a:p>
                      <a:endParaRPr lang="th-TH" sz="2800" b="1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หักเงินบริจาค</a:t>
                      </a:r>
                      <a:endParaRPr lang="th-TH" sz="2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800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xxx,xxx</a:t>
                      </a:r>
                      <a:endParaRPr lang="th-TH" sz="2800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</a:tr>
              <a:tr h="447640">
                <a:tc gridSpan="2"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เงินได้สุทธิ</a:t>
                      </a:r>
                      <a:endParaRPr lang="th-TH" sz="2800" b="1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xxx,xxx</a:t>
                      </a:r>
                      <a:endParaRPr lang="th-TH" sz="2800" dirty="0" smtClean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800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</a:tr>
              <a:tr h="433536">
                <a:tc>
                  <a:txBody>
                    <a:bodyPr/>
                    <a:lstStyle/>
                    <a:p>
                      <a:endParaRPr lang="th-TH" sz="2800" b="1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ภาษีที่ต้องเสีย</a:t>
                      </a:r>
                      <a:endParaRPr lang="th-TH" sz="2800" b="1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th-TH" sz="2800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xx,xxx</a:t>
                      </a:r>
                      <a:endParaRPr lang="th-TH" sz="2800" dirty="0">
                        <a:solidFill>
                          <a:schemeClr val="tx2">
                            <a:lumMod val="50000"/>
                          </a:schemeClr>
                        </a:solidFill>
                        <a:cs typeface="+mj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5576" y="2348880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chemeClr val="tx2">
                    <a:lumMod val="50000"/>
                  </a:schemeClr>
                </a:solidFill>
              </a:rPr>
              <a:t>จากฐาน “เงินได้สุทธิ” ตามมาตรา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48 (1) </a:t>
            </a:r>
            <a:r>
              <a:rPr lang="th-TH" b="1" dirty="0" smtClean="0">
                <a:solidFill>
                  <a:schemeClr val="tx2">
                    <a:lumMod val="50000"/>
                  </a:schemeClr>
                </a:solidFill>
              </a:rPr>
              <a:t>แห่งประมวลรัษฎากร</a:t>
            </a:r>
            <a:endParaRPr lang="th-TH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300192" y="5085184"/>
            <a:ext cx="2808312" cy="648072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accent1"/>
                </a:solidFill>
              </a:rPr>
              <a:t>คำนวณภาษีตามอัตราภาษี (อัตราก้าวหน้า)</a:t>
            </a:r>
            <a:endParaRPr lang="th-TH" sz="2400" b="1" dirty="0">
              <a:solidFill>
                <a:schemeClr val="accent1"/>
              </a:solidFill>
            </a:endParaRPr>
          </a:p>
        </p:txBody>
      </p:sp>
      <p:sp>
        <p:nvSpPr>
          <p:cNvPr id="8" name="Striped Right Arrow 7"/>
          <p:cNvSpPr/>
          <p:nvPr/>
        </p:nvSpPr>
        <p:spPr>
          <a:xfrm>
            <a:off x="6121551" y="5202092"/>
            <a:ext cx="360040" cy="432048"/>
          </a:xfrm>
          <a:prstGeom prst="striped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Rounded Rectangle 2"/>
          <p:cNvSpPr/>
          <p:nvPr/>
        </p:nvSpPr>
        <p:spPr>
          <a:xfrm>
            <a:off x="1331640" y="5733256"/>
            <a:ext cx="7128792" cy="432048"/>
          </a:xfrm>
          <a:prstGeom prst="round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6044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 smtClean="0"/>
              <a:t>ภาษีเงินได้นิติบุคคล</a:t>
            </a:r>
            <a:endParaRPr lang="th-TH" sz="4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0410794"/>
              </p:ext>
            </p:extLst>
          </p:nvPr>
        </p:nvGraphicFramePr>
        <p:xfrm>
          <a:off x="871538" y="2066007"/>
          <a:ext cx="7408862" cy="3451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11560" y="1660971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tx2">
                    <a:lumMod val="50000"/>
                  </a:schemeClr>
                </a:solidFill>
              </a:rPr>
              <a:t>การคำนวณจากฐาน “กำไรสุทธิ”</a:t>
            </a:r>
            <a:endParaRPr lang="th-TH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79812" y="2257708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chemeClr val="tx2">
                    <a:lumMod val="50000"/>
                  </a:schemeClr>
                </a:solidFill>
              </a:rPr>
              <a:t>มาตรา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65 </a:t>
            </a:r>
            <a:r>
              <a:rPr lang="th-TH" dirty="0" smtClean="0">
                <a:solidFill>
                  <a:schemeClr val="tx2">
                    <a:lumMod val="50000"/>
                  </a:schemeClr>
                </a:solidFill>
              </a:rPr>
              <a:t>แห่งประมวลรัษฎากร</a:t>
            </a:r>
            <a:endParaRPr lang="th-TH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7272808" y="4725144"/>
            <a:ext cx="504056" cy="72008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Rounded Rectangle 9"/>
          <p:cNvSpPr/>
          <p:nvPr/>
        </p:nvSpPr>
        <p:spPr>
          <a:xfrm>
            <a:off x="6012160" y="5517232"/>
            <a:ext cx="2952328" cy="108012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/>
              <a:t>ภาษีที่ต้องเสีย</a:t>
            </a:r>
            <a:endParaRPr lang="th-TH" sz="36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7380312" y="4581128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/>
                </a:solidFill>
              </a:rPr>
              <a:t>x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th-TH" b="1" dirty="0" smtClean="0">
                <a:solidFill>
                  <a:schemeClr val="accent1"/>
                </a:solidFill>
              </a:rPr>
              <a:t>อัตราภาษี</a:t>
            </a:r>
            <a:endParaRPr lang="th-TH" b="1" dirty="0">
              <a:solidFill>
                <a:schemeClr val="accent1"/>
              </a:solidFill>
            </a:endParaRPr>
          </a:p>
        </p:txBody>
      </p:sp>
      <p:sp>
        <p:nvSpPr>
          <p:cNvPr id="3" name="Left Brace 2"/>
          <p:cNvSpPr/>
          <p:nvPr/>
        </p:nvSpPr>
        <p:spPr>
          <a:xfrm rot="16200000">
            <a:off x="2951822" y="3465005"/>
            <a:ext cx="360040" cy="2880318"/>
          </a:xfrm>
          <a:prstGeom prst="leftBrac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1691683" y="5183614"/>
            <a:ext cx="28803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chemeClr val="tx2">
                    <a:lumMod val="50000"/>
                  </a:schemeClr>
                </a:solidFill>
              </a:rPr>
              <a:t>ตามเงื่อนไขที่กำหนด</a:t>
            </a:r>
            <a:br>
              <a:rPr lang="th-TH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th-TH" dirty="0" smtClean="0">
                <a:solidFill>
                  <a:schemeClr val="tx2">
                    <a:lumMod val="50000"/>
                  </a:schemeClr>
                </a:solidFill>
              </a:rPr>
              <a:t>ในกฎหมายภาษีอากร</a:t>
            </a:r>
            <a:endParaRPr lang="th-TH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607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7584" y="1988840"/>
            <a:ext cx="7408333" cy="3960440"/>
          </a:xfrm>
        </p:spPr>
        <p:txBody>
          <a:bodyPr>
            <a:normAutofit/>
          </a:bodyPr>
          <a:lstStyle/>
          <a:p>
            <a:r>
              <a:rPr lang="th-TH" sz="2800" b="1" dirty="0" smtClean="0"/>
              <a:t>รายจ่ายปกติ</a:t>
            </a:r>
            <a:r>
              <a:rPr lang="th-TH" sz="2800" dirty="0" smtClean="0"/>
              <a:t> ซึ่งเป็นรายจ่ายที่สัมพันธ์กับรายได้ จะลงเป็นรายจ่ายได้ 100</a:t>
            </a:r>
            <a:r>
              <a:rPr lang="en-US" sz="2800" dirty="0" smtClean="0"/>
              <a:t>%</a:t>
            </a:r>
            <a:endParaRPr lang="th-TH" dirty="0" smtClean="0"/>
          </a:p>
          <a:p>
            <a:r>
              <a:rPr lang="th-TH" sz="2800" b="1" dirty="0" smtClean="0"/>
              <a:t>รายจ่ายตามรายการพิเศษ </a:t>
            </a:r>
            <a:r>
              <a:rPr lang="th-TH" sz="2800" dirty="0" smtClean="0"/>
              <a:t>ซึ่งกฎหมายยอมให้หักได้เกินกว่าที่จ่ายจริง จะลงเป็นรายจ่ายได้ 100</a:t>
            </a:r>
            <a:r>
              <a:rPr lang="en-US" sz="2800" dirty="0" smtClean="0"/>
              <a:t>% </a:t>
            </a:r>
            <a:r>
              <a:rPr lang="th-TH" sz="2800" dirty="0" smtClean="0"/>
              <a:t> และยังได้รับยกเว้นเงินได้อีก เท่ากับจำนวนรายจ่ายนั้นอีก 50</a:t>
            </a:r>
            <a:r>
              <a:rPr lang="en-US" sz="2800" dirty="0" smtClean="0"/>
              <a:t>% </a:t>
            </a:r>
            <a:r>
              <a:rPr lang="th-TH" sz="2800" dirty="0" smtClean="0"/>
              <a:t>หรืออีก </a:t>
            </a:r>
            <a:r>
              <a:rPr lang="en-US" sz="2000" dirty="0" smtClean="0"/>
              <a:t>100% </a:t>
            </a:r>
            <a:r>
              <a:rPr lang="th-TH" sz="2800" dirty="0" smtClean="0"/>
              <a:t>แล้วแต่อัตราที่กฎหมายกำหนด ซึ่งจะมีผลเสมือนว่า สามารถลงรายจ่ายได้ 150</a:t>
            </a:r>
            <a:r>
              <a:rPr lang="en-US" sz="2800" dirty="0" smtClean="0"/>
              <a:t>% </a:t>
            </a:r>
            <a:r>
              <a:rPr lang="th-TH" sz="2800" dirty="0" smtClean="0"/>
              <a:t>หรือ 200</a:t>
            </a:r>
            <a:r>
              <a:rPr lang="en-US" sz="2800" dirty="0" smtClean="0"/>
              <a:t>% </a:t>
            </a:r>
            <a:r>
              <a:rPr lang="th-TH" sz="2800" dirty="0" smtClean="0"/>
              <a:t>ตามแต่กรณีนั้นๆ    </a:t>
            </a:r>
          </a:p>
          <a:p>
            <a:r>
              <a:rPr lang="th-TH" sz="2800" i="1" dirty="0" smtClean="0"/>
              <a:t>การสามารถหักรายจ่ายได้เกินจริง ทำให้ฐานภาษี (กำไรสุทธิ) ลดลง เมื่อคำนวณภาษีที่ต้องชำระ ภาระภาษีย่อมลดลงตามไปด้วย</a:t>
            </a:r>
            <a:endParaRPr lang="th-TH" sz="2800" i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8</a:t>
            </a:fld>
            <a:endParaRPr lang="th-TH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สิทธิประโยชน์ทางภาษีสำหรับผู้ประกอบการ</a:t>
            </a:r>
            <a:endParaRPr lang="th-TH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5576" y="1988840"/>
            <a:ext cx="7704856" cy="3960440"/>
          </a:xfrm>
        </p:spPr>
        <p:txBody>
          <a:bodyPr>
            <a:normAutofit/>
          </a:bodyPr>
          <a:lstStyle/>
          <a:p>
            <a:r>
              <a:rPr lang="th-TH" sz="2800" b="1" dirty="0" smtClean="0"/>
              <a:t>ข้อสังเกต</a:t>
            </a:r>
          </a:p>
          <a:p>
            <a:r>
              <a:rPr lang="th-TH" sz="2800" dirty="0" smtClean="0"/>
              <a:t>นิติบุคคลโดยทั่วไปจะมีการคำนวณ “กำไรสุทธิทางบัญชี” ก่อน โดยต้องคำนวณตามหลักเกณฑ์มาตรฐานทางบัญชี  หลังจากนั้น จึงจะคำนวณ “กำไรทางภาษี” โดยเริ่มจากการยกกำไรทางบัญชีมา แล้วปรับปรุงตามหลักเกณฑ์การคำนวณตามประมวลรัษฎากร</a:t>
            </a:r>
          </a:p>
          <a:p>
            <a:r>
              <a:rPr lang="th-TH" sz="2800" dirty="0" smtClean="0"/>
              <a:t>กรณีได้รับสิทธิหักรายจ่ายเกินกว่าที่จ่ายจริง จึงมีโอกาสทำให้ กำไรทางภาษี ต่ำกว่า กำไรทางบัญชี และเสียภาษีน้อยกว่าที่ควรจะต้องเสีย เกิด</a:t>
            </a:r>
            <a:r>
              <a:rPr lang="th-TH" dirty="0" smtClean="0"/>
              <a:t> </a:t>
            </a:r>
            <a:r>
              <a:rPr lang="en-US" b="1" dirty="0" smtClean="0"/>
              <a:t>“Tax saving”</a:t>
            </a:r>
            <a:r>
              <a:rPr lang="th-TH" sz="2800" b="1" dirty="0" smtClean="0"/>
              <a:t>     </a:t>
            </a:r>
            <a:endParaRPr lang="th-TH" sz="28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for educational use</a:t>
            </a: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B33CA-E97C-4C84-BA5E-9D7A8A15A7B3}" type="slidenum">
              <a:rPr lang="th-TH" smtClean="0"/>
              <a:pPr/>
              <a:t>9</a:t>
            </a:fld>
            <a:endParaRPr lang="th-TH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สิทธิประโยชน์ทางภาษีสำหรับผู้ประกอบการ</a:t>
            </a:r>
            <a:endParaRPr lang="th-TH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3154</TotalTime>
  <Words>1301</Words>
  <Application>Microsoft Office PowerPoint</Application>
  <PresentationFormat>นำเสนอทางหน้าจอ (4:3)</PresentationFormat>
  <Paragraphs>240</Paragraphs>
  <Slides>27</Slides>
  <Notes>1</Notes>
  <HiddenSlides>0</HiddenSlides>
  <MMClips>0</MMClips>
  <ScaleCrop>false</ScaleCrop>
  <HeadingPairs>
    <vt:vector size="8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ชื่อเรื่องสไลด์</vt:lpstr>
      </vt:variant>
      <vt:variant>
        <vt:i4>27</vt:i4>
      </vt:variant>
    </vt:vector>
  </HeadingPairs>
  <TitlesOfParts>
    <vt:vector size="35" baseType="lpstr">
      <vt:lpstr>Arial</vt:lpstr>
      <vt:lpstr>Calibri</vt:lpstr>
      <vt:lpstr>Candara</vt:lpstr>
      <vt:lpstr>Cordia New</vt:lpstr>
      <vt:lpstr>KodchiangUPC</vt:lpstr>
      <vt:lpstr>Symbol</vt:lpstr>
      <vt:lpstr>Waveform</vt:lpstr>
      <vt:lpstr>Acrobat Document</vt:lpstr>
      <vt:lpstr>   สิทธิประโยชน์ทางภาษี สำหรับการจัดฝึกอบรม </vt:lpstr>
      <vt:lpstr>นโยบายทางภาษี</vt:lpstr>
      <vt:lpstr>สิทธิประโยชน์ทางภาษี</vt:lpstr>
      <vt:lpstr>สิทธิประโยชน์ทางภาษี</vt:lpstr>
      <vt:lpstr>ผู้ประกอบการที่มีหน้าที่เสียภาษีเงินได้</vt:lpstr>
      <vt:lpstr>ภาษีเงินได้บุคคลธรรมดา</vt:lpstr>
      <vt:lpstr>ภาษีเงินได้นิติบุคคล</vt:lpstr>
      <vt:lpstr>สิทธิประโยชน์ทางภาษีสำหรับผู้ประกอบการ</vt:lpstr>
      <vt:lpstr>สิทธิประโยชน์ทางภาษีสำหรับผู้ประกอบการ</vt:lpstr>
      <vt:lpstr>สิทธิประโยชน์ทางภาษีสำหรับผู้ประกอบการ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Questions &amp; Answers</vt:lpstr>
    </vt:vector>
  </TitlesOfParts>
  <Company>NAPSTER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Zironoh</dc:creator>
  <cp:lastModifiedBy>Kraiwit Ekthammasut</cp:lastModifiedBy>
  <cp:revision>221</cp:revision>
  <cp:lastPrinted>2015-06-30T03:52:32Z</cp:lastPrinted>
  <dcterms:created xsi:type="dcterms:W3CDTF">2015-06-26T15:41:31Z</dcterms:created>
  <dcterms:modified xsi:type="dcterms:W3CDTF">2016-12-02T15:44:39Z</dcterms:modified>
</cp:coreProperties>
</file>