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69" r:id="rId2"/>
    <p:sldId id="297" r:id="rId3"/>
    <p:sldId id="300" r:id="rId4"/>
    <p:sldId id="307" r:id="rId5"/>
    <p:sldId id="282" r:id="rId6"/>
    <p:sldId id="283" r:id="rId7"/>
    <p:sldId id="311" r:id="rId8"/>
    <p:sldId id="316" r:id="rId9"/>
    <p:sldId id="312" r:id="rId10"/>
    <p:sldId id="284" r:id="rId11"/>
    <p:sldId id="285" r:id="rId12"/>
    <p:sldId id="286" r:id="rId13"/>
    <p:sldId id="280" r:id="rId14"/>
    <p:sldId id="291" r:id="rId15"/>
    <p:sldId id="292" r:id="rId16"/>
    <p:sldId id="293" r:id="rId17"/>
    <p:sldId id="294" r:id="rId18"/>
    <p:sldId id="313" r:id="rId19"/>
    <p:sldId id="314" r:id="rId20"/>
    <p:sldId id="315" r:id="rId21"/>
    <p:sldId id="305" r:id="rId22"/>
    <p:sldId id="309" r:id="rId23"/>
    <p:sldId id="319" r:id="rId24"/>
    <p:sldId id="320" r:id="rId25"/>
    <p:sldId id="303" r:id="rId26"/>
    <p:sldId id="317" r:id="rId27"/>
    <p:sldId id="318" r:id="rId28"/>
  </p:sldIdLst>
  <p:sldSz cx="12188825" cy="6858000"/>
  <p:notesSz cx="6788150" cy="9923463"/>
  <p:embeddedFontLs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TH Kodchasal" pitchFamily="2" charset="-34"/>
      <p:regular r:id="rId35"/>
      <p:bold r:id="rId36"/>
      <p:italic r:id="rId37"/>
      <p:boldItalic r:id="rId38"/>
    </p:embeddedFont>
    <p:embeddedFont>
      <p:font typeface="Cooper Black" pitchFamily="18" charset="0"/>
      <p:regular r:id="rId39"/>
    </p:embeddedFont>
    <p:embeddedFont>
      <p:font typeface="Cordia New" pitchFamily="34" charset="-34"/>
      <p:regular r:id="rId40"/>
      <p:bold r:id="rId41"/>
      <p:italic r:id="rId42"/>
      <p:boldItalic r:id="rId43"/>
    </p:embeddedFont>
    <p:embeddedFont>
      <p:font typeface="kor_boot" pitchFamily="34" charset="-127"/>
      <p:regular r:id="rId44"/>
    </p:embeddedFont>
    <p:embeddedFont>
      <p:font typeface="FreesiaUPC" pitchFamily="34" charset="-34"/>
      <p:regular r:id="rId45"/>
      <p:bold r:id="rId46"/>
      <p:italic r:id="rId47"/>
      <p:boldItalic r:id="rId48"/>
    </p:embeddedFont>
    <p:embeddedFont>
      <p:font typeface="TH SarabunPSK" pitchFamily="34" charset="-34"/>
      <p:regular r:id="rId49"/>
      <p:bold r:id="rId50"/>
      <p:italic r:id="rId51"/>
      <p:boldItalic r:id="rId52"/>
    </p:embeddedFont>
    <p:embeddedFont>
      <p:font typeface="TH SarabunIT๙" pitchFamily="34" charset="-34"/>
      <p:regular r:id="rId53"/>
      <p:bold r:id="rId54"/>
      <p:italic r:id="rId55"/>
      <p:boldItalic r:id="rId56"/>
    </p:embeddedFont>
    <p:embeddedFont>
      <p:font typeface="jpn_boot" pitchFamily="34" charset="-128"/>
      <p:regular r:id="rId57"/>
    </p:embeddedFont>
  </p:embeddedFontLst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468A4"/>
    <a:srgbClr val="CC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74"/>
  </p:normalViewPr>
  <p:slideViewPr>
    <p:cSldViewPr>
      <p:cViewPr>
        <p:scale>
          <a:sx n="60" d="100"/>
          <a:sy n="60" d="100"/>
        </p:scale>
        <p:origin x="-1062" y="-24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font" Target="fonts/font17.fntdata"/><Relationship Id="rId50" Type="http://schemas.openxmlformats.org/officeDocument/2006/relationships/font" Target="fonts/font20.fntdata"/><Relationship Id="rId55" Type="http://schemas.openxmlformats.org/officeDocument/2006/relationships/font" Target="fonts/font2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1.fntdata"/><Relationship Id="rId54" Type="http://schemas.openxmlformats.org/officeDocument/2006/relationships/font" Target="fonts/font2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font" Target="fonts/font15.fntdata"/><Relationship Id="rId53" Type="http://schemas.openxmlformats.org/officeDocument/2006/relationships/font" Target="fonts/font23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49" Type="http://schemas.openxmlformats.org/officeDocument/2006/relationships/font" Target="fonts/font19.fntdata"/><Relationship Id="rId57" Type="http://schemas.openxmlformats.org/officeDocument/2006/relationships/font" Target="fonts/font27.fntdata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52" Type="http://schemas.openxmlformats.org/officeDocument/2006/relationships/font" Target="fonts/font22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font" Target="fonts/font18.fntdata"/><Relationship Id="rId56" Type="http://schemas.openxmlformats.org/officeDocument/2006/relationships/font" Target="fonts/font26.fntdata"/><Relationship Id="rId8" Type="http://schemas.openxmlformats.org/officeDocument/2006/relationships/slide" Target="slides/slide7.xml"/><Relationship Id="rId51" Type="http://schemas.openxmlformats.org/officeDocument/2006/relationships/font" Target="fonts/font2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font" Target="fonts/font16.fntdata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6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8800" b="1" dirty="0" smtClean="0">
              <a:latin typeface="TH Kodchasal" pitchFamily="2" charset="-34"/>
              <a:cs typeface="TH Kodchasal" pitchFamily="2" charset="-34"/>
            </a:rPr>
            <a:t>1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รายงานผลการดำเนินงานการพัฒนาฝีมือแรงงานให้กรมพัฒนาฝีมือแรงงานทราบภายใน 30 วัน นับแต่วันที่ดำเนินการ</a:t>
          </a:r>
          <a:br>
            <a:rPr lang="th-TH" sz="28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แล้วเสร็จ (</a:t>
          </a:r>
          <a:r>
            <a:rPr lang="th-TH" sz="2800" b="1" dirty="0" err="1" smtClean="0">
              <a:latin typeface="TH Kodchasal" pitchFamily="2" charset="-34"/>
              <a:cs typeface="TH Kodchasal" pitchFamily="2" charset="-34"/>
            </a:rPr>
            <a:t>แบบชอ.</a:t>
          </a: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3)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8800" b="1" dirty="0" smtClean="0">
              <a:latin typeface="TH Kodchasal" pitchFamily="2" charset="-34"/>
              <a:cs typeface="TH Kodchasal" pitchFamily="2" charset="-34"/>
            </a:rPr>
            <a:t>2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9F8481B-A0EE-408B-A318-2B123DA76030}">
      <dgm:prSet phldrT="[ข้อความ]" custT="1"/>
      <dgm:spPr/>
      <dgm:t>
        <a:bodyPr/>
        <a:lstStyle/>
        <a:p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ยินยอมให้นายทะเบียน พนักงานเจ้าหน้าที่ และคณะกรรมการ ติดตาม ตรวจตรา 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4CA62755-2381-489D-BB2C-760EF5481112}" type="parTrans" cxnId="{8BF07224-151D-4615-8B94-2232D6D4C8A3}">
      <dgm:prSet/>
      <dgm:spPr/>
      <dgm:t>
        <a:bodyPr/>
        <a:lstStyle/>
        <a:p>
          <a:endParaRPr lang="en-US"/>
        </a:p>
      </dgm:t>
    </dgm:pt>
    <dgm:pt modelId="{78B496F0-6C96-4961-AE56-CD66FA450961}" type="sibTrans" cxnId="{8BF07224-151D-4615-8B94-2232D6D4C8A3}">
      <dgm:prSet/>
      <dgm:spPr/>
      <dgm:t>
        <a:bodyPr/>
        <a:lstStyle/>
        <a:p>
          <a:endParaRPr lang="en-US"/>
        </a:p>
      </dgm:t>
    </dgm:pt>
    <dgm:pt modelId="{B4D7E702-088E-4215-8624-FFCD6979265F}" type="pres">
      <dgm:prSet presAssocID="{7C778515-7FF0-4A9A-A540-B51193D5F4B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A9F64FA-4250-4C16-9D95-054427B53403}" type="pres">
      <dgm:prSet presAssocID="{589E9DE5-B59C-4B2B-B758-62CB91E822E3}" presName="linNode" presStyleCnt="0"/>
      <dgm:spPr/>
    </dgm:pt>
    <dgm:pt modelId="{5D81FB34-C7F0-4A14-A9E6-71E91FB1EA2B}" type="pres">
      <dgm:prSet presAssocID="{589E9DE5-B59C-4B2B-B758-62CB91E822E3}" presName="parentShp" presStyleLbl="node1" presStyleIdx="0" presStyleCnt="2" custScaleX="51899" custScaleY="730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EC1FC3-28F2-45E5-9483-8C0EB3CB5552}" type="pres">
      <dgm:prSet presAssocID="{589E9DE5-B59C-4B2B-B758-62CB91E822E3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9FD8EA-C27C-4F21-8866-CA76D4C71863}" type="pres">
      <dgm:prSet presAssocID="{1DBCF8B6-9EF3-478F-8596-A9C0EBA79F58}" presName="spacing" presStyleCnt="0"/>
      <dgm:spPr/>
    </dgm:pt>
    <dgm:pt modelId="{D074C1F3-83BD-450F-8ED6-D4E2AA99DCCE}" type="pres">
      <dgm:prSet presAssocID="{BCEAB928-4A71-4906-8544-92FBAA998389}" presName="linNode" presStyleCnt="0"/>
      <dgm:spPr/>
    </dgm:pt>
    <dgm:pt modelId="{7602C72A-E499-40EF-9498-C344F9B0CB5C}" type="pres">
      <dgm:prSet presAssocID="{BCEAB928-4A71-4906-8544-92FBAA998389}" presName="parentShp" presStyleLbl="node1" presStyleIdx="1" presStyleCnt="2" custScaleX="51899" custScaleY="743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D98D97-33E6-4D66-93E7-C18347CE8D64}" type="pres">
      <dgm:prSet presAssocID="{BCEAB928-4A71-4906-8544-92FBAA99838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1EB50F92-4A90-4BE4-B28F-B3C60FD96F75}" type="presOf" srcId="{69F8481B-A0EE-408B-A318-2B123DA76030}" destId="{84D98D97-33E6-4D66-93E7-C18347CE8D64}" srcOrd="0" destOrd="0" presId="urn:microsoft.com/office/officeart/2005/8/layout/vList6"/>
    <dgm:cxn modelId="{6F96E39E-149A-45D7-BD56-EBC50207F4DC}" type="presOf" srcId="{BCEAB928-4A71-4906-8544-92FBAA998389}" destId="{7602C72A-E499-40EF-9498-C344F9B0CB5C}" srcOrd="0" destOrd="0" presId="urn:microsoft.com/office/officeart/2005/8/layout/vList6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2963AF13-43DE-4E43-823C-766FB44F2773}" type="presOf" srcId="{589E9DE5-B59C-4B2B-B758-62CB91E822E3}" destId="{5D81FB34-C7F0-4A14-A9E6-71E91FB1EA2B}" srcOrd="0" destOrd="0" presId="urn:microsoft.com/office/officeart/2005/8/layout/vList6"/>
    <dgm:cxn modelId="{8BF07224-151D-4615-8B94-2232D6D4C8A3}" srcId="{BCEAB928-4A71-4906-8544-92FBAA998389}" destId="{69F8481B-A0EE-408B-A318-2B123DA76030}" srcOrd="0" destOrd="0" parTransId="{4CA62755-2381-489D-BB2C-760EF5481112}" sibTransId="{78B496F0-6C96-4961-AE56-CD66FA450961}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38A71FF2-7879-4640-82EF-86B8CD359AEE}" type="presOf" srcId="{61376519-6B3C-4462-A709-7380888E8163}" destId="{5CEC1FC3-28F2-45E5-9483-8C0EB3CB5552}" srcOrd="0" destOrd="0" presId="urn:microsoft.com/office/officeart/2005/8/layout/vList6"/>
    <dgm:cxn modelId="{6FFF6D4E-9F03-4256-8AD8-FB0B4178157E}" type="presOf" srcId="{7C778515-7FF0-4A9A-A540-B51193D5F4BB}" destId="{B4D7E702-088E-4215-8624-FFCD6979265F}" srcOrd="0" destOrd="0" presId="urn:microsoft.com/office/officeart/2005/8/layout/vList6"/>
    <dgm:cxn modelId="{6EEBCF8A-EADA-4BB7-A80C-D6BECF82B56E}" type="presParOf" srcId="{B4D7E702-088E-4215-8624-FFCD6979265F}" destId="{5A9F64FA-4250-4C16-9D95-054427B53403}" srcOrd="0" destOrd="0" presId="urn:microsoft.com/office/officeart/2005/8/layout/vList6"/>
    <dgm:cxn modelId="{DD058D38-7DEA-4C08-9DC6-017A87474C92}" type="presParOf" srcId="{5A9F64FA-4250-4C16-9D95-054427B53403}" destId="{5D81FB34-C7F0-4A14-A9E6-71E91FB1EA2B}" srcOrd="0" destOrd="0" presId="urn:microsoft.com/office/officeart/2005/8/layout/vList6"/>
    <dgm:cxn modelId="{CFCDAF0B-EB7C-42BE-BA68-8D76F720B01C}" type="presParOf" srcId="{5A9F64FA-4250-4C16-9D95-054427B53403}" destId="{5CEC1FC3-28F2-45E5-9483-8C0EB3CB5552}" srcOrd="1" destOrd="0" presId="urn:microsoft.com/office/officeart/2005/8/layout/vList6"/>
    <dgm:cxn modelId="{4E8F82FC-285D-4079-B908-74E56765D6F2}" type="presParOf" srcId="{B4D7E702-088E-4215-8624-FFCD6979265F}" destId="{789FD8EA-C27C-4F21-8866-CA76D4C71863}" srcOrd="1" destOrd="0" presId="urn:microsoft.com/office/officeart/2005/8/layout/vList6"/>
    <dgm:cxn modelId="{9D774479-088B-4C9A-937C-4EAB6FA5F5B2}" type="presParOf" srcId="{B4D7E702-088E-4215-8624-FFCD6979265F}" destId="{D074C1F3-83BD-450F-8ED6-D4E2AA99DCCE}" srcOrd="2" destOrd="0" presId="urn:microsoft.com/office/officeart/2005/8/layout/vList6"/>
    <dgm:cxn modelId="{C734E851-3F4D-433C-91C6-37B2AF6778DF}" type="presParOf" srcId="{D074C1F3-83BD-450F-8ED6-D4E2AA99DCCE}" destId="{7602C72A-E499-40EF-9498-C344F9B0CB5C}" srcOrd="0" destOrd="0" presId="urn:microsoft.com/office/officeart/2005/8/layout/vList6"/>
    <dgm:cxn modelId="{73B6DEF1-12B2-4038-8117-5E71F0C0A6BD}" type="presParOf" srcId="{D074C1F3-83BD-450F-8ED6-D4E2AA99DCCE}" destId="{84D98D97-33E6-4D66-93E7-C18347CE8D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/>
      <dgm:spPr/>
      <dgm:t>
        <a:bodyPr/>
        <a:lstStyle/>
        <a:p>
          <a:r>
            <a:rPr lang="th-TH" b="1" dirty="0" smtClean="0"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</a:t>
          </a:r>
          <a:endParaRPr lang="en-US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ส่งเสริมให้มีการทดสอบมาตรฐานฝีมือแรงาน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05BBC4D3-1D5E-4779-8B60-F3850CAB1CD7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4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ตรงตามความต้องการของตลาดแรงงาน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D0419012-92EC-45B8-81AF-94DA1500115A}" type="par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A0C1125C-CC34-4456-A865-95DC3B9C8437}" type="sib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 </a:t>
          </a:r>
          <a:b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ผู้ประกอบอาชีพ  </a:t>
          </a:r>
          <a:b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กลุ่มผู้ประกอบกิจการ</a:t>
          </a:r>
          <a:endParaRPr lang="en-US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ส่งเสริมให้มีการพัฒนาฝีมือแรงงานให้แก่ลูกจ้าง </a:t>
          </a:r>
          <a:br>
            <a:rPr lang="th-TH" sz="24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เพื่อเพิ่มผลิตภาพแรงงาน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7032D5A-6B86-4C60-8B78-B92C95790C65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ส่งเสริมให้มีการจ่ายค่าจ้างตามมาตรฐานฝีมือ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880DAE42-9CDB-4047-81AC-C34E8EA5BCE5}" type="sibTrans" cxnId="{BE6C5388-BB15-44DD-8F10-70EBD32E5B6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C0D509CA-5936-45C5-9CD8-DEFC6E2F62D9}" type="parTrans" cxnId="{BE6C5388-BB15-44DD-8F10-70EBD32E5B6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9F8481B-A0EE-408B-A318-2B123DA76030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ส่งเสริมให้มีการจัดทำมาตรฐานฝีมือแรงงานของตน</a:t>
          </a:r>
          <a:br>
            <a:rPr lang="th-TH" sz="24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และนำมาตรฐานฝีมือแรงงานนั้นไปใช้ทดสอบให้แก่ลูกจ้างของตน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4CA62755-2381-489D-BB2C-760EF5481112}" type="parTrans" cxnId="{8BF07224-151D-4615-8B94-2232D6D4C8A3}">
      <dgm:prSet/>
      <dgm:spPr/>
      <dgm:t>
        <a:bodyPr/>
        <a:lstStyle/>
        <a:p>
          <a:endParaRPr lang="en-US"/>
        </a:p>
      </dgm:t>
    </dgm:pt>
    <dgm:pt modelId="{78B496F0-6C96-4961-AE56-CD66FA450961}" type="sibTrans" cxnId="{8BF07224-151D-4615-8B94-2232D6D4C8A3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 custScaleY="1202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3C30E1-1596-4781-A500-D5987B73874D}" type="presOf" srcId="{61376519-6B3C-4462-A709-7380888E8163}" destId="{1774A59A-35CA-4F04-AAFC-63AAE466666C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BE6C5388-BB15-44DD-8F10-70EBD32E5B60}" srcId="{BCEAB928-4A71-4906-8544-92FBAA998389}" destId="{67032D5A-6B86-4C60-8B78-B92C95790C65}" srcOrd="1" destOrd="0" parTransId="{C0D509CA-5936-45C5-9CD8-DEFC6E2F62D9}" sibTransId="{880DAE42-9CDB-4047-81AC-C34E8EA5BCE5}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DA0DEF58-8EF3-4231-B6F5-2D08783EE94E}" type="presOf" srcId="{69F8481B-A0EE-408B-A318-2B123DA76030}" destId="{DF7AD686-29C0-4F13-B30C-2CDE12035BE3}" srcOrd="0" destOrd="2" presId="urn:microsoft.com/office/officeart/2005/8/layout/vList5"/>
    <dgm:cxn modelId="{8BF07224-151D-4615-8B94-2232D6D4C8A3}" srcId="{BCEAB928-4A71-4906-8544-92FBAA998389}" destId="{69F8481B-A0EE-408B-A318-2B123DA76030}" srcOrd="2" destOrd="0" parTransId="{4CA62755-2381-489D-BB2C-760EF5481112}" sibTransId="{78B496F0-6C96-4961-AE56-CD66FA450961}"/>
    <dgm:cxn modelId="{BB65063F-FEB4-41AB-B133-4F8360A39DE2}" type="presOf" srcId="{7C778515-7FF0-4A9A-A540-B51193D5F4BB}" destId="{4972F737-1FE1-448E-8347-0D30E713CEB0}" srcOrd="0" destOrd="0" presId="urn:microsoft.com/office/officeart/2005/8/layout/vList5"/>
    <dgm:cxn modelId="{CBAF4EB3-7777-4AAF-A1B8-BBBBF06C79E1}" type="presOf" srcId="{DDE62520-226E-4854-A457-D004032F3141}" destId="{DF7AD686-29C0-4F13-B30C-2CDE12035BE3}" srcOrd="0" destOrd="0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157F3DBE-A586-4E16-BD7A-C4721F6C5B15}" type="presOf" srcId="{67032D5A-6B86-4C60-8B78-B92C95790C65}" destId="{DF7AD686-29C0-4F13-B30C-2CDE12035BE3}" srcOrd="0" destOrd="1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ADA205E9-84B5-431C-B2E5-0C6E4EF039F3}" type="presOf" srcId="{05BBC4D3-1D5E-4779-8B60-F3850CAB1CD7}" destId="{1774A59A-35CA-4F04-AAFC-63AAE466666C}" srcOrd="0" destOrd="1" presId="urn:microsoft.com/office/officeart/2005/8/layout/vList5"/>
    <dgm:cxn modelId="{7EA6B4E8-8D36-4E5E-9510-2E7F25AD660F}" type="presOf" srcId="{BCEAB928-4A71-4906-8544-92FBAA998389}" destId="{2B98B868-C851-4A99-9124-F4AB1D71B8AD}" srcOrd="0" destOrd="0" presId="urn:microsoft.com/office/officeart/2005/8/layout/vList5"/>
    <dgm:cxn modelId="{30540526-6BA4-4173-BA16-F6D271EAF8AA}" type="presOf" srcId="{589E9DE5-B59C-4B2B-B758-62CB91E822E3}" destId="{579CF5CD-1B63-4E64-84EF-50325D9398A5}" srcOrd="0" destOrd="0" presId="urn:microsoft.com/office/officeart/2005/8/layout/vList5"/>
    <dgm:cxn modelId="{F6A8982D-83ED-49FC-9050-924D68D54B7A}" srcId="{589E9DE5-B59C-4B2B-B758-62CB91E822E3}" destId="{05BBC4D3-1D5E-4779-8B60-F3850CAB1CD7}" srcOrd="1" destOrd="0" parTransId="{D0419012-92EC-45B8-81AF-94DA1500115A}" sibTransId="{A0C1125C-CC34-4456-A865-95DC3B9C8437}"/>
    <dgm:cxn modelId="{4D8C87B7-0315-49E8-ADFD-0A84AD9F8283}" type="presParOf" srcId="{4972F737-1FE1-448E-8347-0D30E713CEB0}" destId="{D6053A25-BCB3-4F46-A908-7FB9D021F4F6}" srcOrd="0" destOrd="0" presId="urn:microsoft.com/office/officeart/2005/8/layout/vList5"/>
    <dgm:cxn modelId="{618B93FE-C2C8-4C02-8E84-1AD4C2716F06}" type="presParOf" srcId="{D6053A25-BCB3-4F46-A908-7FB9D021F4F6}" destId="{579CF5CD-1B63-4E64-84EF-50325D9398A5}" srcOrd="0" destOrd="0" presId="urn:microsoft.com/office/officeart/2005/8/layout/vList5"/>
    <dgm:cxn modelId="{A67067DC-6114-4AEA-BC89-21BDE99F8E3F}" type="presParOf" srcId="{D6053A25-BCB3-4F46-A908-7FB9D021F4F6}" destId="{1774A59A-35CA-4F04-AAFC-63AAE466666C}" srcOrd="1" destOrd="0" presId="urn:microsoft.com/office/officeart/2005/8/layout/vList5"/>
    <dgm:cxn modelId="{0FB23A18-89FF-4ECF-86CB-48EAB299162A}" type="presParOf" srcId="{4972F737-1FE1-448E-8347-0D30E713CEB0}" destId="{F47154A8-1315-4F72-9322-0AAF54AD2D5F}" srcOrd="1" destOrd="0" presId="urn:microsoft.com/office/officeart/2005/8/layout/vList5"/>
    <dgm:cxn modelId="{5C44651D-7C40-46C5-AD0D-8EEBCD7C6FC9}" type="presParOf" srcId="{4972F737-1FE1-448E-8347-0D30E713CEB0}" destId="{666A3243-9270-4EBD-B85E-A2DB8EB77436}" srcOrd="2" destOrd="0" presId="urn:microsoft.com/office/officeart/2005/8/layout/vList5"/>
    <dgm:cxn modelId="{313251C6-5EA0-40F9-B89E-CCBF8501D950}" type="presParOf" srcId="{666A3243-9270-4EBD-B85E-A2DB8EB77436}" destId="{2B98B868-C851-4A99-9124-F4AB1D71B8AD}" srcOrd="0" destOrd="0" presId="urn:microsoft.com/office/officeart/2005/8/layout/vList5"/>
    <dgm:cxn modelId="{83D3B567-A043-4931-AF3B-4E8A0B0AD14B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/>
      <dgm:spPr/>
      <dgm:t>
        <a:bodyPr/>
        <a:lstStyle/>
        <a:p>
          <a:r>
            <a:rPr lang="th-TH" b="1" dirty="0" smtClean="0">
              <a:latin typeface="TH Kodchasal" pitchFamily="2" charset="-34"/>
              <a:cs typeface="TH Kodchasal" pitchFamily="2" charset="-34"/>
            </a:rPr>
            <a:t>ลูกจ้าง</a:t>
          </a:r>
          <a:endParaRPr lang="en-US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600" b="1" dirty="0" smtClean="0">
              <a:latin typeface="TH Kodchasal" pitchFamily="2" charset="-34"/>
              <a:cs typeface="TH Kodchasal" pitchFamily="2" charset="-34"/>
            </a:rPr>
            <a:t>ได้รับการพัฒนาศักยภาพของตนเอง</a:t>
          </a:r>
          <a:endParaRPr lang="en-US" sz="36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/>
      <dgm:spPr/>
      <dgm:t>
        <a:bodyPr/>
        <a:lstStyle/>
        <a:p>
          <a:r>
            <a:rPr lang="th-TH" b="1" dirty="0" smtClean="0">
              <a:latin typeface="TH Kodchasal" pitchFamily="2" charset="-34"/>
              <a:cs typeface="TH Kodchasal" pitchFamily="2" charset="-34"/>
            </a:rPr>
            <a:t>ผู้บริโภค</a:t>
          </a:r>
          <a:endParaRPr lang="en-US" b="1" dirty="0"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3600" b="1" dirty="0" smtClean="0">
              <a:latin typeface="TH Kodchasal" pitchFamily="2" charset="-34"/>
              <a:cs typeface="TH Kodchasal" pitchFamily="2" charset="-34"/>
            </a:rPr>
            <a:t>ได้รับสินค้าและบริการที่มีคุณภาพ</a:t>
          </a:r>
          <a:endParaRPr lang="en-US" sz="3600" b="1" dirty="0">
            <a:latin typeface="TH Kodchasal" pitchFamily="2" charset="-34"/>
            <a:cs typeface="TH Kodchasal" pitchFamily="2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245BFE44-86C6-4E2C-BA40-EC6951231175}">
      <dgm:prSet phldrT="[ข้อความ]" custT="1"/>
      <dgm:spPr/>
      <dgm:t>
        <a:bodyPr/>
        <a:lstStyle/>
        <a:p>
          <a:r>
            <a:rPr lang="th-TH" sz="3600" b="1" dirty="0" smtClean="0">
              <a:latin typeface="TH Kodchasal" pitchFamily="2" charset="-34"/>
              <a:cs typeface="TH Kodchasal" pitchFamily="2" charset="-34"/>
            </a:rPr>
            <a:t>ได้รับค่าจ้างตามมาตรฐานฝีมือแรงงาน</a:t>
          </a:r>
          <a:endParaRPr lang="en-US" sz="3600" b="1" dirty="0">
            <a:latin typeface="TH Kodchasal" pitchFamily="2" charset="-34"/>
            <a:cs typeface="TH Kodchasal" pitchFamily="2" charset="-34"/>
          </a:endParaRPr>
        </a:p>
      </dgm:t>
    </dgm:pt>
    <dgm:pt modelId="{027A12C9-BEFD-461F-8331-10EE746568A4}" type="parTrans" cxnId="{0A1A4D13-8018-4824-B35E-90092BEB16E4}">
      <dgm:prSet/>
      <dgm:spPr/>
    </dgm:pt>
    <dgm:pt modelId="{A3651885-601F-48A7-BBEE-0F3A4D3A930D}" type="sibTrans" cxnId="{0A1A4D13-8018-4824-B35E-90092BEB16E4}">
      <dgm:prSet/>
      <dgm:spPr/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  <dgm:t>
        <a:bodyPr/>
        <a:lstStyle/>
        <a:p>
          <a:endParaRPr lang="en-US"/>
        </a:p>
      </dgm:t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  <dgm:t>
        <a:bodyPr/>
        <a:lstStyle/>
        <a:p>
          <a:endParaRPr lang="en-US"/>
        </a:p>
      </dgm:t>
    </dgm:pt>
    <dgm:pt modelId="{666A3243-9270-4EBD-B85E-A2DB8EB77436}" type="pres">
      <dgm:prSet presAssocID="{BCEAB928-4A71-4906-8544-92FBAA998389}" presName="linNode" presStyleCnt="0"/>
      <dgm:spPr/>
      <dgm:t>
        <a:bodyPr/>
        <a:lstStyle/>
        <a:p>
          <a:endParaRPr lang="en-US"/>
        </a:p>
      </dgm:t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D0B3E283-979E-4CDE-B5CD-DCDCA8C6263D}" type="presOf" srcId="{245BFE44-86C6-4E2C-BA40-EC6951231175}" destId="{1774A59A-35CA-4F04-AAFC-63AAE466666C}" srcOrd="0" destOrd="1" presId="urn:microsoft.com/office/officeart/2005/8/layout/vList5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729340CC-893E-4AD3-A013-38370A9D2CD0}" type="presOf" srcId="{DDE62520-226E-4854-A457-D004032F3141}" destId="{DF7AD686-29C0-4F13-B30C-2CDE12035BE3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50E20932-4509-4A97-A186-F5864CBE1F35}" type="presOf" srcId="{589E9DE5-B59C-4B2B-B758-62CB91E822E3}" destId="{579CF5CD-1B63-4E64-84EF-50325D9398A5}" srcOrd="0" destOrd="0" presId="urn:microsoft.com/office/officeart/2005/8/layout/vList5"/>
    <dgm:cxn modelId="{0A1A4D13-8018-4824-B35E-90092BEB16E4}" srcId="{589E9DE5-B59C-4B2B-B758-62CB91E822E3}" destId="{245BFE44-86C6-4E2C-BA40-EC6951231175}" srcOrd="1" destOrd="0" parTransId="{027A12C9-BEFD-461F-8331-10EE746568A4}" sibTransId="{A3651885-601F-48A7-BBEE-0F3A4D3A930D}"/>
    <dgm:cxn modelId="{AF3F79FC-4CD8-419B-8927-A644B40B2E8F}" type="presOf" srcId="{BCEAB928-4A71-4906-8544-92FBAA998389}" destId="{2B98B868-C851-4A99-9124-F4AB1D71B8AD}" srcOrd="0" destOrd="0" presId="urn:microsoft.com/office/officeart/2005/8/layout/vList5"/>
    <dgm:cxn modelId="{F7C5B8E2-FFE8-47AC-A019-280D13E91F12}" type="presOf" srcId="{7C778515-7FF0-4A9A-A540-B51193D5F4BB}" destId="{4972F737-1FE1-448E-8347-0D30E713CEB0}" srcOrd="0" destOrd="0" presId="urn:microsoft.com/office/officeart/2005/8/layout/vList5"/>
    <dgm:cxn modelId="{F96BB406-9012-478F-A5D4-95CE72598E24}" type="presOf" srcId="{61376519-6B3C-4462-A709-7380888E8163}" destId="{1774A59A-35CA-4F04-AAFC-63AAE466666C}" srcOrd="0" destOrd="0" presId="urn:microsoft.com/office/officeart/2005/8/layout/vList5"/>
    <dgm:cxn modelId="{C907CA2A-CEBA-4DAC-A0A6-D41E175FF435}" type="presParOf" srcId="{4972F737-1FE1-448E-8347-0D30E713CEB0}" destId="{D6053A25-BCB3-4F46-A908-7FB9D021F4F6}" srcOrd="0" destOrd="0" presId="urn:microsoft.com/office/officeart/2005/8/layout/vList5"/>
    <dgm:cxn modelId="{2B9F444D-1C67-4B37-9B12-7717518ACCE2}" type="presParOf" srcId="{D6053A25-BCB3-4F46-A908-7FB9D021F4F6}" destId="{579CF5CD-1B63-4E64-84EF-50325D9398A5}" srcOrd="0" destOrd="0" presId="urn:microsoft.com/office/officeart/2005/8/layout/vList5"/>
    <dgm:cxn modelId="{097A1D4E-60AB-4842-AB4C-D831FE846302}" type="presParOf" srcId="{D6053A25-BCB3-4F46-A908-7FB9D021F4F6}" destId="{1774A59A-35CA-4F04-AAFC-63AAE466666C}" srcOrd="1" destOrd="0" presId="urn:microsoft.com/office/officeart/2005/8/layout/vList5"/>
    <dgm:cxn modelId="{314A742D-DBFF-4F2D-8EC9-1D2B9F4A67DF}" type="presParOf" srcId="{4972F737-1FE1-448E-8347-0D30E713CEB0}" destId="{F47154A8-1315-4F72-9322-0AAF54AD2D5F}" srcOrd="1" destOrd="0" presId="urn:microsoft.com/office/officeart/2005/8/layout/vList5"/>
    <dgm:cxn modelId="{68C5D74C-AF8D-48FC-BE62-C3CAF0D73043}" type="presParOf" srcId="{4972F737-1FE1-448E-8347-0D30E713CEB0}" destId="{666A3243-9270-4EBD-B85E-A2DB8EB77436}" srcOrd="2" destOrd="0" presId="urn:microsoft.com/office/officeart/2005/8/layout/vList5"/>
    <dgm:cxn modelId="{10ED7DA2-D43C-4C0C-80D2-676AF6708BB6}" type="presParOf" srcId="{666A3243-9270-4EBD-B85E-A2DB8EB77436}" destId="{2B98B868-C851-4A99-9124-F4AB1D71B8AD}" srcOrd="0" destOrd="0" presId="urn:microsoft.com/office/officeart/2005/8/layout/vList5"/>
    <dgm:cxn modelId="{61B5AAD0-8FF6-4349-BF65-B2D8471EFC50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กรุงเทพมหานคร</a:t>
          </a:r>
          <a:endParaRPr lang="th-TH" sz="36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  13 กรุงเทพมหานคร </a:t>
          </a:r>
          <a:endParaRPr lang="th-TH" sz="36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จังหวัดอื่น </a:t>
          </a:r>
          <a:endParaRPr lang="th-TH" sz="4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</a:t>
          </a:r>
          <a:b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หรือศูนย์พัฒนาฝีมือแรงงานจังหวัด</a:t>
          </a:r>
          <a:endParaRPr lang="th-TH" sz="36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4A51D8AB-0521-404B-9001-5FFF4B6437D0}" type="presOf" srcId="{64CA0FE2-6833-4C18-9077-D4FD0D428C3D}" destId="{B681CF3B-4E7E-45BC-B9C9-9424CE00C691}" srcOrd="0" destOrd="0" presId="urn:microsoft.com/office/officeart/2005/8/layout/default"/>
    <dgm:cxn modelId="{7C651FA3-3982-4B00-BD1E-8A9E6FD6B825}" type="presOf" srcId="{44EDD3EF-1A50-4AF6-8158-C490030B7557}" destId="{0652FE6A-9186-4E07-AB68-88003CC4C504}" srcOrd="0" destOrd="1" presId="urn:microsoft.com/office/officeart/2005/8/layout/default"/>
    <dgm:cxn modelId="{766102DB-48F7-4259-A459-84FB676296D8}" type="presOf" srcId="{AC07D216-EC9B-4E39-A00D-FF36CC804FFE}" destId="{D31BA57C-2B57-4E61-8D2B-7C2F7F31B424}" srcOrd="0" destOrd="0" presId="urn:microsoft.com/office/officeart/2005/8/layout/default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984F5A81-0C72-4725-8E40-49DBC15EE709}" type="presOf" srcId="{8C0FD829-47F3-479A-A222-6DE9C3EDA3D7}" destId="{0652FE6A-9186-4E07-AB68-88003CC4C504}" srcOrd="0" destOrd="0" presId="urn:microsoft.com/office/officeart/2005/8/layout/default"/>
    <dgm:cxn modelId="{E19A4633-A5B0-4350-89D9-04CD0EC6F434}" type="presOf" srcId="{82DAA30C-8116-438A-BC6D-923738F32EA9}" destId="{D31BA57C-2B57-4E61-8D2B-7C2F7F31B424}" srcOrd="0" destOrd="1" presId="urn:microsoft.com/office/officeart/2005/8/layout/default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378A73EE-152D-4CE4-855A-1A7FDD9E86B1}" type="presParOf" srcId="{B681CF3B-4E7E-45BC-B9C9-9424CE00C691}" destId="{D31BA57C-2B57-4E61-8D2B-7C2F7F31B424}" srcOrd="0" destOrd="0" presId="urn:microsoft.com/office/officeart/2005/8/layout/default"/>
    <dgm:cxn modelId="{81835DE5-76C6-47A8-BAF5-4AFB6AE774F2}" type="presParOf" srcId="{B681CF3B-4E7E-45BC-B9C9-9424CE00C691}" destId="{05EBC6B2-5F43-4C3E-A0B0-3B5F05A560FA}" srcOrd="1" destOrd="0" presId="urn:microsoft.com/office/officeart/2005/8/layout/default"/>
    <dgm:cxn modelId="{3B132C4F-92F0-441B-B6C2-6E26F7D680D5}" type="presParOf" srcId="{B681CF3B-4E7E-45BC-B9C9-9424CE00C691}" destId="{0652FE6A-9186-4E07-AB68-88003CC4C504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6600" b="1" dirty="0" smtClean="0">
              <a:latin typeface="TH Kodchasal" pitchFamily="2" charset="-34"/>
              <a:cs typeface="TH Kodchasal" pitchFamily="2" charset="-34"/>
            </a:rPr>
            <a:t>แบบ </a:t>
          </a:r>
          <a:r>
            <a:rPr lang="th-TH" sz="6600" b="1" dirty="0" err="1" smtClean="0">
              <a:latin typeface="TH Kodchasal" pitchFamily="2" charset="-34"/>
              <a:cs typeface="TH Kodchasal" pitchFamily="2" charset="-34"/>
            </a:rPr>
            <a:t>ชอ.</a:t>
          </a:r>
          <a:r>
            <a:rPr lang="th-TH" sz="6600" b="1" dirty="0" smtClean="0">
              <a:latin typeface="TH Kodchasal" pitchFamily="2" charset="-34"/>
              <a:cs typeface="TH Kodchasal" pitchFamily="2" charset="-34"/>
            </a:rPr>
            <a:t>3</a:t>
          </a:r>
          <a:endParaRPr lang="en-US" sz="6600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000" b="1" u="sng" dirty="0" smtClean="0">
              <a:latin typeface="TH Kodchasal" pitchFamily="2" charset="-34"/>
              <a:cs typeface="TH Kodchasal" pitchFamily="2" charset="-34"/>
            </a:rPr>
            <a:t>ผู้ที่ได้รับเงินช่วยเหลือหรืออุดหนุน</a:t>
          </a:r>
          <a:r>
            <a:rPr lang="th-TH" sz="3000" b="1" dirty="0" smtClean="0">
              <a:latin typeface="TH Kodchasal" pitchFamily="2" charset="-34"/>
              <a:cs typeface="TH Kodchasal" pitchFamily="2" charset="-34"/>
            </a:rPr>
            <a:t> รายงานผล</a:t>
          </a:r>
          <a:br>
            <a:rPr lang="th-TH" sz="30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dirty="0" smtClean="0">
              <a:latin typeface="TH Kodchasal" pitchFamily="2" charset="-34"/>
              <a:cs typeface="TH Kodchasal" pitchFamily="2" charset="-34"/>
            </a:rPr>
            <a:t>การพัฒนาฝีมือแรงงานส่งให้</a:t>
          </a:r>
          <a:r>
            <a:rPr lang="th-TH" sz="3000" b="1" dirty="0" err="1" smtClean="0">
              <a:latin typeface="TH Kodchasal" pitchFamily="2" charset="-34"/>
              <a:cs typeface="TH Kodchasal" pitchFamily="2" charset="-34"/>
            </a:rPr>
            <a:t>สพร.</a:t>
          </a:r>
          <a:r>
            <a:rPr lang="th-TH" sz="3000" b="1" dirty="0" smtClean="0"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3000" b="1" dirty="0" err="1" smtClean="0">
              <a:latin typeface="TH Kodchasal" pitchFamily="2" charset="-34"/>
              <a:cs typeface="TH Kodchasal" pitchFamily="2" charset="-34"/>
            </a:rPr>
            <a:t>ศพจ.</a:t>
          </a:r>
          <a:r>
            <a:rPr lang="th-TH" sz="3000" b="1" dirty="0" smtClean="0">
              <a:latin typeface="TH Kodchasal" pitchFamily="2" charset="-34"/>
              <a:cs typeface="TH Kodchasal" pitchFamily="2" charset="-34"/>
            </a:rPr>
            <a:t> </a:t>
          </a:r>
          <a:br>
            <a:rPr lang="th-TH" sz="30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dirty="0" smtClean="0">
              <a:latin typeface="TH Kodchasal" pitchFamily="2" charset="-34"/>
              <a:cs typeface="TH Kodchasal" pitchFamily="2" charset="-34"/>
            </a:rPr>
            <a:t>ที่ให้เงินช่วยเหลือหรืออุดหนุน </a:t>
          </a:r>
          <a:r>
            <a:rPr lang="th-TH" sz="3000" b="1" u="sng" dirty="0" smtClean="0">
              <a:latin typeface="TH Kodchasal" pitchFamily="2" charset="-34"/>
              <a:cs typeface="TH Kodchasal" pitchFamily="2" charset="-34"/>
            </a:rPr>
            <a:t>ภายใน 30 วัน นับแต่วันที่ดำเนินการแล้วเสร็จ</a:t>
          </a:r>
          <a:endParaRPr lang="en-US" sz="3000" b="1" u="sng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แบบ </a:t>
          </a:r>
          <a:r>
            <a:rPr lang="th-TH" b="1" dirty="0" err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ชอ.</a:t>
          </a:r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4</a:t>
          </a:r>
          <a:endParaRPr lang="en-US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2800" b="1" u="sng" dirty="0" err="1" smtClean="0">
              <a:latin typeface="TH Kodchasal" pitchFamily="2" charset="-34"/>
              <a:cs typeface="TH Kodchasal" pitchFamily="2" charset="-34"/>
            </a:rPr>
            <a:t>สพร.</a:t>
          </a:r>
          <a:r>
            <a:rPr lang="th-TH" sz="2800" b="1" u="sng" dirty="0" smtClean="0"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2800" b="1" u="sng" dirty="0" err="1" smtClean="0">
              <a:latin typeface="TH Kodchasal" pitchFamily="2" charset="-34"/>
              <a:cs typeface="TH Kodchasal" pitchFamily="2" charset="-34"/>
            </a:rPr>
            <a:t>ศพจ.</a:t>
          </a:r>
          <a:r>
            <a:rPr lang="th-TH" sz="2800" b="1" u="sng" dirty="0" smtClean="0">
              <a:latin typeface="TH Kodchasal" pitchFamily="2" charset="-34"/>
              <a:cs typeface="TH Kodchasal" pitchFamily="2" charset="-34"/>
            </a:rPr>
            <a:t> รายงานผลการพิจารณาอนุมัติการให้เงินช่วยเหลือหรืออุดหนุน ส่งให้กองส่งเสริมฯ ภายใน 5 วัน </a:t>
          </a: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/>
          </a:r>
          <a:br>
            <a:rPr lang="th-TH" sz="28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u="sng" dirty="0" smtClean="0">
              <a:latin typeface="TH Kodchasal" pitchFamily="2" charset="-34"/>
              <a:cs typeface="TH Kodchasal" pitchFamily="2" charset="-34"/>
            </a:rPr>
            <a:t>นับแต่วันพิจารณาอนุมัติ</a:t>
          </a: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 เพื่อสรุปรายงานผลการพิจารณาต่อคณะกรรมการส่งเสริมฯ ภายใน 30 วัน นับแต่วันพิจารณาอนุมัติ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  <dgm:t>
        <a:bodyPr/>
        <a:lstStyle/>
        <a:p>
          <a:endParaRPr lang="en-US"/>
        </a:p>
      </dgm:t>
    </dgm:pt>
    <dgm:pt modelId="{579CF5CD-1B63-4E64-84EF-50325D9398A5}" type="pres">
      <dgm:prSet presAssocID="{589E9DE5-B59C-4B2B-B758-62CB91E822E3}" presName="parentText" presStyleLbl="node1" presStyleIdx="0" presStyleCnt="2" custScaleX="6526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 custScaleX="115586" custLinFactNeighborX="-5485" custLinFactNeighborY="12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  <dgm:t>
        <a:bodyPr/>
        <a:lstStyle/>
        <a:p>
          <a:endParaRPr lang="en-US"/>
        </a:p>
      </dgm:t>
    </dgm:pt>
    <dgm:pt modelId="{666A3243-9270-4EBD-B85E-A2DB8EB77436}" type="pres">
      <dgm:prSet presAssocID="{BCEAB928-4A71-4906-8544-92FBAA998389}" presName="linNode" presStyleCnt="0"/>
      <dgm:spPr/>
      <dgm:t>
        <a:bodyPr/>
        <a:lstStyle/>
        <a:p>
          <a:endParaRPr lang="en-US"/>
        </a:p>
      </dgm:t>
    </dgm:pt>
    <dgm:pt modelId="{2B98B868-C851-4A99-9124-F4AB1D71B8AD}" type="pres">
      <dgm:prSet presAssocID="{BCEAB928-4A71-4906-8544-92FBAA998389}" presName="parentText" presStyleLbl="node1" presStyleIdx="1" presStyleCnt="2" custScaleX="65260" custScaleY="1103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 custScaleX="115348" custScaleY="111732" custLinFactNeighborX="-5426" custLinFactNeighborY="5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857EAA-BD3E-476F-A0E2-E0041E263553}" type="presOf" srcId="{BCEAB928-4A71-4906-8544-92FBAA998389}" destId="{2B98B868-C851-4A99-9124-F4AB1D71B8AD}" srcOrd="0" destOrd="0" presId="urn:microsoft.com/office/officeart/2005/8/layout/vList5"/>
    <dgm:cxn modelId="{61EA0DD2-8C46-4FFB-AC29-44FC2E103490}" type="presOf" srcId="{61376519-6B3C-4462-A709-7380888E8163}" destId="{1774A59A-35CA-4F04-AAFC-63AAE466666C}" srcOrd="0" destOrd="0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7A4A23F7-7FAA-4C2C-829A-14ECBAF31A04}" type="presOf" srcId="{DDE62520-226E-4854-A457-D004032F3141}" destId="{DF7AD686-29C0-4F13-B30C-2CDE12035BE3}" srcOrd="0" destOrd="0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BC6F6602-1BAB-4049-800A-3EAB04DBC6B8}" type="presOf" srcId="{7C778515-7FF0-4A9A-A540-B51193D5F4BB}" destId="{4972F737-1FE1-448E-8347-0D30E713CEB0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42257CC5-72F5-4FBF-AB57-4DC7F0496562}" type="presOf" srcId="{589E9DE5-B59C-4B2B-B758-62CB91E822E3}" destId="{579CF5CD-1B63-4E64-84EF-50325D9398A5}" srcOrd="0" destOrd="0" presId="urn:microsoft.com/office/officeart/2005/8/layout/vList5"/>
    <dgm:cxn modelId="{9CBA3575-3AA8-416B-B190-B197DDE8D529}" type="presParOf" srcId="{4972F737-1FE1-448E-8347-0D30E713CEB0}" destId="{D6053A25-BCB3-4F46-A908-7FB9D021F4F6}" srcOrd="0" destOrd="0" presId="urn:microsoft.com/office/officeart/2005/8/layout/vList5"/>
    <dgm:cxn modelId="{116CA518-3E52-4EF4-B99C-5CB37DF2B0A0}" type="presParOf" srcId="{D6053A25-BCB3-4F46-A908-7FB9D021F4F6}" destId="{579CF5CD-1B63-4E64-84EF-50325D9398A5}" srcOrd="0" destOrd="0" presId="urn:microsoft.com/office/officeart/2005/8/layout/vList5"/>
    <dgm:cxn modelId="{E3BF1FD5-B592-46B8-80EE-BF09C4F789D3}" type="presParOf" srcId="{D6053A25-BCB3-4F46-A908-7FB9D021F4F6}" destId="{1774A59A-35CA-4F04-AAFC-63AAE466666C}" srcOrd="1" destOrd="0" presId="urn:microsoft.com/office/officeart/2005/8/layout/vList5"/>
    <dgm:cxn modelId="{822A61A5-CD41-4826-A14F-E6779B29495E}" type="presParOf" srcId="{4972F737-1FE1-448E-8347-0D30E713CEB0}" destId="{F47154A8-1315-4F72-9322-0AAF54AD2D5F}" srcOrd="1" destOrd="0" presId="urn:microsoft.com/office/officeart/2005/8/layout/vList5"/>
    <dgm:cxn modelId="{4C71E9E3-968E-4DDE-83D9-BDA4FF3DF50D}" type="presParOf" srcId="{4972F737-1FE1-448E-8347-0D30E713CEB0}" destId="{666A3243-9270-4EBD-B85E-A2DB8EB77436}" srcOrd="2" destOrd="0" presId="urn:microsoft.com/office/officeart/2005/8/layout/vList5"/>
    <dgm:cxn modelId="{672848F9-2B3A-4BEA-9D7D-19A485495BB8}" type="presParOf" srcId="{666A3243-9270-4EBD-B85E-A2DB8EB77436}" destId="{2B98B868-C851-4A99-9124-F4AB1D71B8AD}" srcOrd="0" destOrd="0" presId="urn:microsoft.com/office/officeart/2005/8/layout/vList5"/>
    <dgm:cxn modelId="{4337E3A2-20C0-45F7-BFD9-4249387E63F5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6600" b="1" dirty="0" smtClean="0">
              <a:latin typeface="TH Kodchasal" pitchFamily="2" charset="-34"/>
              <a:cs typeface="TH Kodchasal" pitchFamily="2" charset="-34"/>
            </a:rPr>
            <a:t>แบบ </a:t>
          </a:r>
          <a:r>
            <a:rPr lang="th-TH" sz="6600" b="1" dirty="0" err="1" smtClean="0">
              <a:latin typeface="TH Kodchasal" pitchFamily="2" charset="-34"/>
              <a:cs typeface="TH Kodchasal" pitchFamily="2" charset="-34"/>
            </a:rPr>
            <a:t>ชอ.</a:t>
          </a:r>
          <a:r>
            <a:rPr lang="th-TH" sz="6600" b="1" dirty="0" smtClean="0">
              <a:latin typeface="TH Kodchasal" pitchFamily="2" charset="-34"/>
              <a:cs typeface="TH Kodchasal" pitchFamily="2" charset="-34"/>
            </a:rPr>
            <a:t>5</a:t>
          </a:r>
          <a:endParaRPr lang="en-US" sz="6600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000" b="1" u="sng" dirty="0" err="1" smtClean="0">
              <a:latin typeface="TH Kodchasal" pitchFamily="2" charset="-34"/>
              <a:cs typeface="TH Kodchasal" pitchFamily="2" charset="-34"/>
            </a:rPr>
            <a:t>สพร.</a:t>
          </a:r>
          <a:r>
            <a:rPr lang="th-TH" sz="3000" b="1" u="sng" dirty="0" smtClean="0"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3000" b="1" u="sng" dirty="0" err="1" smtClean="0">
              <a:latin typeface="TH Kodchasal" pitchFamily="2" charset="-34"/>
              <a:cs typeface="TH Kodchasal" pitchFamily="2" charset="-34"/>
            </a:rPr>
            <a:t>ศพจ.</a:t>
          </a:r>
          <a:r>
            <a:rPr lang="th-TH" sz="3000" b="1" u="sng" dirty="0" smtClean="0">
              <a:latin typeface="TH Kodchasal" pitchFamily="2" charset="-34"/>
              <a:cs typeface="TH Kodchasal" pitchFamily="2" charset="-34"/>
            </a:rPr>
            <a:t> รายงานผลการพัฒนาฝีมือแรงงาน</a:t>
          </a:r>
          <a:br>
            <a:rPr lang="th-TH" sz="3000" b="1" u="sng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u="sng" dirty="0" smtClean="0">
              <a:latin typeface="TH Kodchasal" pitchFamily="2" charset="-34"/>
              <a:cs typeface="TH Kodchasal" pitchFamily="2" charset="-34"/>
            </a:rPr>
            <a:t>ผู้ได้รับเงินช่วยเหลือหรืออุดหนุน ส่งให้กองส่งเสริมฯ ภายใน 7 วัน </a:t>
          </a:r>
          <a:r>
            <a:rPr lang="th-TH" sz="3000" b="1" u="none" dirty="0" smtClean="0">
              <a:latin typeface="TH Kodchasal" pitchFamily="2" charset="-34"/>
              <a:cs typeface="TH Kodchasal" pitchFamily="2" charset="-34"/>
            </a:rPr>
            <a:t>นับแต่วันที่ได้รับรายงาน (แบบ </a:t>
          </a:r>
          <a:r>
            <a:rPr lang="th-TH" sz="3000" b="1" u="none" dirty="0" err="1" smtClean="0">
              <a:latin typeface="TH Kodchasal" pitchFamily="2" charset="-34"/>
              <a:cs typeface="TH Kodchasal" pitchFamily="2" charset="-34"/>
            </a:rPr>
            <a:t>ชอ.</a:t>
          </a:r>
          <a:r>
            <a:rPr lang="th-TH" sz="3000" b="1" u="none" dirty="0" smtClean="0">
              <a:latin typeface="TH Kodchasal" pitchFamily="2" charset="-34"/>
              <a:cs typeface="TH Kodchasal" pitchFamily="2" charset="-34"/>
            </a:rPr>
            <a:t>3)</a:t>
          </a:r>
          <a:br>
            <a:rPr lang="th-TH" sz="3000" b="1" u="none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u="none" dirty="0" smtClean="0">
              <a:latin typeface="TH Kodchasal" pitchFamily="2" charset="-34"/>
              <a:cs typeface="TH Kodchasal" pitchFamily="2" charset="-34"/>
            </a:rPr>
            <a:t>จากผู้ที่ได้รับเงินช่วยเหลือหรืออุดหนุน เพื่อสรุปรายงานต่อคณะกรรมการส่งเสริมการพัฒนาฝีมือแรงงาน</a:t>
          </a:r>
          <a:endParaRPr lang="en-US" sz="3000" b="1" u="none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  <dgm:t>
        <a:bodyPr/>
        <a:lstStyle/>
        <a:p>
          <a:endParaRPr lang="en-US"/>
        </a:p>
      </dgm:t>
    </dgm:pt>
    <dgm:pt modelId="{579CF5CD-1B63-4E64-84EF-50325D9398A5}" type="pres">
      <dgm:prSet presAssocID="{589E9DE5-B59C-4B2B-B758-62CB91E822E3}" presName="parentText" presStyleLbl="node1" presStyleIdx="0" presStyleCnt="1" custScaleX="8003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1" custScaleX="1198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CA058A-148F-42D2-9C79-66EF512BEBFC}" type="presOf" srcId="{589E9DE5-B59C-4B2B-B758-62CB91E822E3}" destId="{579CF5CD-1B63-4E64-84EF-50325D9398A5}" srcOrd="0" destOrd="0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21D4F9F3-644A-4059-AEB2-A6F7F4A80B21}" type="presOf" srcId="{61376519-6B3C-4462-A709-7380888E8163}" destId="{1774A59A-35CA-4F04-AAFC-63AAE466666C}" srcOrd="0" destOrd="0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2083735C-E115-47B9-BE19-13F29382AEF0}" type="presOf" srcId="{7C778515-7FF0-4A9A-A540-B51193D5F4BB}" destId="{4972F737-1FE1-448E-8347-0D30E713CEB0}" srcOrd="0" destOrd="0" presId="urn:microsoft.com/office/officeart/2005/8/layout/vList5"/>
    <dgm:cxn modelId="{F4EFF8EB-319B-458A-884E-B8857A887280}" type="presParOf" srcId="{4972F737-1FE1-448E-8347-0D30E713CEB0}" destId="{D6053A25-BCB3-4F46-A908-7FB9D021F4F6}" srcOrd="0" destOrd="0" presId="urn:microsoft.com/office/officeart/2005/8/layout/vList5"/>
    <dgm:cxn modelId="{BB68B60C-68AF-4F3E-B546-458EC7C9F142}" type="presParOf" srcId="{D6053A25-BCB3-4F46-A908-7FB9D021F4F6}" destId="{579CF5CD-1B63-4E64-84EF-50325D9398A5}" srcOrd="0" destOrd="0" presId="urn:microsoft.com/office/officeart/2005/8/layout/vList5"/>
    <dgm:cxn modelId="{5771F9BC-E859-4205-B2B8-B7F4844BF403}" type="presParOf" srcId="{D6053A25-BCB3-4F46-A908-7FB9D021F4F6}" destId="{1774A59A-35CA-4F04-AAFC-63AAE466666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EC1FC3-28F2-45E5-9483-8C0EB3CB5552}">
      <dsp:nvSpPr>
        <dsp:cNvPr id="0" name=""/>
        <dsp:cNvSpPr/>
      </dsp:nvSpPr>
      <dsp:spPr>
        <a:xfrm>
          <a:off x="3500141" y="661"/>
          <a:ext cx="6912768" cy="25790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รายงานผลการดำเนินงานการพัฒนาฝีมือแรงงานให้กรมพัฒนาฝีมือแรงงานทราบภายใน 30 วัน นับแต่วันที่ดำเนินการ</a:t>
          </a:r>
          <a:br>
            <a:rPr lang="th-TH" sz="28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แล้วเสร็จ (</a:t>
          </a:r>
          <a:r>
            <a:rPr lang="th-TH" sz="2800" b="1" kern="1200" dirty="0" err="1" smtClean="0">
              <a:latin typeface="TH Kodchasal" pitchFamily="2" charset="-34"/>
              <a:cs typeface="TH Kodchasal" pitchFamily="2" charset="-34"/>
            </a:rPr>
            <a:t>แบบชอ.</a:t>
          </a: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3)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3500141" y="661"/>
        <a:ext cx="6912768" cy="2579015"/>
      </dsp:txXfrm>
    </dsp:sp>
    <dsp:sp modelId="{5D81FB34-C7F0-4A14-A9E6-71E91FB1EA2B}">
      <dsp:nvSpPr>
        <dsp:cNvPr id="0" name=""/>
        <dsp:cNvSpPr/>
      </dsp:nvSpPr>
      <dsp:spPr>
        <a:xfrm>
          <a:off x="1108370" y="348093"/>
          <a:ext cx="2391771" cy="188415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5280" tIns="167640" rIns="335280" bIns="16764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8800" b="1" kern="1200" dirty="0" smtClean="0">
              <a:latin typeface="TH Kodchasal" pitchFamily="2" charset="-34"/>
              <a:cs typeface="TH Kodchasal" pitchFamily="2" charset="-34"/>
            </a:rPr>
            <a:t>1</a:t>
          </a:r>
          <a:endParaRPr lang="en-US" sz="8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108370" y="348093"/>
        <a:ext cx="2391771" cy="1884151"/>
      </dsp:txXfrm>
    </dsp:sp>
    <dsp:sp modelId="{84D98D97-33E6-4D66-93E7-C18347CE8D64}">
      <dsp:nvSpPr>
        <dsp:cNvPr id="0" name=""/>
        <dsp:cNvSpPr/>
      </dsp:nvSpPr>
      <dsp:spPr>
        <a:xfrm>
          <a:off x="3500141" y="2837578"/>
          <a:ext cx="6912768" cy="25790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ยินยอมให้นายทะเบียน พนักงานเจ้าหน้าที่ และคณะกรรมการ ติดตาม ตรวจตรา 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3500141" y="2837578"/>
        <a:ext cx="6912768" cy="2579015"/>
      </dsp:txXfrm>
    </dsp:sp>
    <dsp:sp modelId="{7602C72A-E499-40EF-9498-C344F9B0CB5C}">
      <dsp:nvSpPr>
        <dsp:cNvPr id="0" name=""/>
        <dsp:cNvSpPr/>
      </dsp:nvSpPr>
      <dsp:spPr>
        <a:xfrm>
          <a:off x="1108370" y="3168350"/>
          <a:ext cx="2391771" cy="1917472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5280" tIns="167640" rIns="335280" bIns="16764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8800" b="1" kern="1200" dirty="0" smtClean="0">
              <a:latin typeface="TH Kodchasal" pitchFamily="2" charset="-34"/>
              <a:cs typeface="TH Kodchasal" pitchFamily="2" charset="-34"/>
            </a:rPr>
            <a:t>2</a:t>
          </a:r>
          <a:endParaRPr lang="en-US" sz="8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108370" y="3168350"/>
        <a:ext cx="2391771" cy="191747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679539" y="-2319408"/>
          <a:ext cx="2113999" cy="728144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ส่งเสริมให้มีการทดสอบมาตรฐานฝีมือแรงาน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4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ตรงตามความต้องการของตลาดแรงงาน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679539" y="-2319408"/>
        <a:ext cx="2113999" cy="7281448"/>
      </dsp:txXfrm>
    </dsp:sp>
    <dsp:sp modelId="{579CF5CD-1B63-4E64-84EF-50325D9398A5}">
      <dsp:nvSpPr>
        <dsp:cNvPr id="0" name=""/>
        <dsp:cNvSpPr/>
      </dsp:nvSpPr>
      <dsp:spPr>
        <a:xfrm>
          <a:off x="0" y="66"/>
          <a:ext cx="4095815" cy="26424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0" y="66"/>
        <a:ext cx="4095815" cy="2642499"/>
      </dsp:txXfrm>
    </dsp:sp>
    <dsp:sp modelId="{DF7AD686-29C0-4F13-B30C-2CDE12035BE3}">
      <dsp:nvSpPr>
        <dsp:cNvPr id="0" name=""/>
        <dsp:cNvSpPr/>
      </dsp:nvSpPr>
      <dsp:spPr>
        <a:xfrm rot="5400000">
          <a:off x="6465571" y="455215"/>
          <a:ext cx="2541936" cy="7281448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ส่งเสริมให้มีการพัฒนาฝีมือแรงงานให้แก่ลูกจ้าง </a:t>
          </a:r>
          <a:br>
            <a:rPr lang="th-TH" sz="24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เพื่อเพิ่มผลิตภาพแรงงาน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ส่งเสริมให้มีการจ่ายค่าจ้างตามมาตรฐานฝีมือ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ส่งเสริมให้มีการจัดทำมาตรฐานฝีมือแรงงานของตน</a:t>
          </a:r>
          <a:br>
            <a:rPr lang="th-TH" sz="24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และนำมาตรฐานฝีมือแรงงานนั้นไปใช้ทดสอบให้แก่ลูกจ้างของตน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465571" y="455215"/>
        <a:ext cx="2541936" cy="7281448"/>
      </dsp:txXfrm>
    </dsp:sp>
    <dsp:sp modelId="{2B98B868-C851-4A99-9124-F4AB1D71B8AD}">
      <dsp:nvSpPr>
        <dsp:cNvPr id="0" name=""/>
        <dsp:cNvSpPr/>
      </dsp:nvSpPr>
      <dsp:spPr>
        <a:xfrm>
          <a:off x="0" y="2774690"/>
          <a:ext cx="4095815" cy="2642499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 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ผู้ประกอบอาชีพ  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กลุ่มผู้ประกอบกิจการ</a:t>
          </a:r>
          <a:endParaRPr lang="en-US" sz="36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0" y="2774690"/>
        <a:ext cx="4095815" cy="26424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679539" y="-2319408"/>
          <a:ext cx="2113999" cy="728144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ได้รับการพัฒนาศักยภาพของตนเอง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ได้รับค่าจ้างตามมาตรฐานฝีมือแรงงาน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679539" y="-2319408"/>
        <a:ext cx="2113999" cy="7281448"/>
      </dsp:txXfrm>
    </dsp:sp>
    <dsp:sp modelId="{579CF5CD-1B63-4E64-84EF-50325D9398A5}">
      <dsp:nvSpPr>
        <dsp:cNvPr id="0" name=""/>
        <dsp:cNvSpPr/>
      </dsp:nvSpPr>
      <dsp:spPr>
        <a:xfrm>
          <a:off x="0" y="66"/>
          <a:ext cx="4095815" cy="264249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500" b="1" kern="1200" dirty="0" smtClean="0">
              <a:latin typeface="TH Kodchasal" pitchFamily="2" charset="-34"/>
              <a:cs typeface="TH Kodchasal" pitchFamily="2" charset="-34"/>
            </a:rPr>
            <a:t>ลูกจ้าง</a:t>
          </a:r>
          <a:endParaRPr lang="en-US" sz="65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0" y="66"/>
        <a:ext cx="4095815" cy="2642499"/>
      </dsp:txXfrm>
    </dsp:sp>
    <dsp:sp modelId="{DF7AD686-29C0-4F13-B30C-2CDE12035BE3}">
      <dsp:nvSpPr>
        <dsp:cNvPr id="0" name=""/>
        <dsp:cNvSpPr/>
      </dsp:nvSpPr>
      <dsp:spPr>
        <a:xfrm rot="5400000">
          <a:off x="6679539" y="455215"/>
          <a:ext cx="2113999" cy="7281448"/>
        </a:xfrm>
        <a:prstGeom prst="round2Same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ได้รับสินค้าและบริการที่มีคุณภาพ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679539" y="455215"/>
        <a:ext cx="2113999" cy="7281448"/>
      </dsp:txXfrm>
    </dsp:sp>
    <dsp:sp modelId="{2B98B868-C851-4A99-9124-F4AB1D71B8AD}">
      <dsp:nvSpPr>
        <dsp:cNvPr id="0" name=""/>
        <dsp:cNvSpPr/>
      </dsp:nvSpPr>
      <dsp:spPr>
        <a:xfrm>
          <a:off x="0" y="2774690"/>
          <a:ext cx="4095815" cy="2642499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500" b="1" kern="1200" dirty="0" smtClean="0">
              <a:latin typeface="TH Kodchasal" pitchFamily="2" charset="-34"/>
              <a:cs typeface="TH Kodchasal" pitchFamily="2" charset="-34"/>
            </a:rPr>
            <a:t>ผู้บริโภค</a:t>
          </a:r>
          <a:endParaRPr lang="en-US" sz="65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0" y="2774690"/>
        <a:ext cx="4095815" cy="264249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1300" y="365735"/>
          <a:ext cx="5073610" cy="304416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กรุงเทพมหานคร</a:t>
          </a:r>
          <a:endParaRPr lang="th-TH" sz="36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  13 กรุงเทพมหานคร </a:t>
          </a:r>
          <a:endParaRPr lang="th-TH" sz="3600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300" y="365735"/>
        <a:ext cx="5073610" cy="3044166"/>
      </dsp:txXfrm>
    </dsp:sp>
    <dsp:sp modelId="{0652FE6A-9186-4E07-AB68-88003CC4C504}">
      <dsp:nvSpPr>
        <dsp:cNvPr id="0" name=""/>
        <dsp:cNvSpPr/>
      </dsp:nvSpPr>
      <dsp:spPr>
        <a:xfrm>
          <a:off x="5583573" y="360043"/>
          <a:ext cx="5073610" cy="3044166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จังหวัดอื่น </a:t>
          </a:r>
          <a:endParaRPr lang="th-TH" sz="4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หรือศูนย์พัฒนาฝีมือแรงงานจังหวัด</a:t>
          </a:r>
          <a:endParaRPr lang="th-TH" sz="3600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83573" y="360043"/>
        <a:ext cx="5073610" cy="304416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5757196" y="-2876891"/>
          <a:ext cx="2086488" cy="8416335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000" b="1" u="sng" kern="1200" dirty="0" smtClean="0">
              <a:latin typeface="TH Kodchasal" pitchFamily="2" charset="-34"/>
              <a:cs typeface="TH Kodchasal" pitchFamily="2" charset="-34"/>
            </a:rPr>
            <a:t>ผู้ที่ได้รับเงินช่วยเหลือหรืออุดหนุน</a:t>
          </a:r>
          <a:r>
            <a:rPr lang="th-TH" sz="3000" b="1" kern="1200" dirty="0" smtClean="0">
              <a:latin typeface="TH Kodchasal" pitchFamily="2" charset="-34"/>
              <a:cs typeface="TH Kodchasal" pitchFamily="2" charset="-34"/>
            </a:rPr>
            <a:t> รายงานผล</a:t>
          </a:r>
          <a:br>
            <a:rPr lang="th-TH" sz="30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kern="1200" dirty="0" smtClean="0">
              <a:latin typeface="TH Kodchasal" pitchFamily="2" charset="-34"/>
              <a:cs typeface="TH Kodchasal" pitchFamily="2" charset="-34"/>
            </a:rPr>
            <a:t>การพัฒนาฝีมือแรงงานส่งให้</a:t>
          </a:r>
          <a:r>
            <a:rPr lang="th-TH" sz="3000" b="1" kern="1200" dirty="0" err="1" smtClean="0">
              <a:latin typeface="TH Kodchasal" pitchFamily="2" charset="-34"/>
              <a:cs typeface="TH Kodchasal" pitchFamily="2" charset="-34"/>
            </a:rPr>
            <a:t>สพร.</a:t>
          </a:r>
          <a:r>
            <a:rPr lang="th-TH" sz="3000" b="1" kern="1200" dirty="0" smtClean="0"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3000" b="1" kern="1200" dirty="0" err="1" smtClean="0">
              <a:latin typeface="TH Kodchasal" pitchFamily="2" charset="-34"/>
              <a:cs typeface="TH Kodchasal" pitchFamily="2" charset="-34"/>
            </a:rPr>
            <a:t>ศพจ.</a:t>
          </a:r>
          <a:r>
            <a:rPr lang="th-TH" sz="3000" b="1" kern="1200" dirty="0" smtClean="0">
              <a:latin typeface="TH Kodchasal" pitchFamily="2" charset="-34"/>
              <a:cs typeface="TH Kodchasal" pitchFamily="2" charset="-34"/>
            </a:rPr>
            <a:t> </a:t>
          </a:r>
          <a:br>
            <a:rPr lang="th-TH" sz="30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kern="1200" dirty="0" smtClean="0">
              <a:latin typeface="TH Kodchasal" pitchFamily="2" charset="-34"/>
              <a:cs typeface="TH Kodchasal" pitchFamily="2" charset="-34"/>
            </a:rPr>
            <a:t>ที่ให้เงินช่วยเหลือหรืออุดหนุน </a:t>
          </a:r>
          <a:r>
            <a:rPr lang="th-TH" sz="3000" b="1" u="sng" kern="1200" dirty="0" smtClean="0">
              <a:latin typeface="TH Kodchasal" pitchFamily="2" charset="-34"/>
              <a:cs typeface="TH Kodchasal" pitchFamily="2" charset="-34"/>
            </a:rPr>
            <a:t>ภายใน 30 วัน นับแต่วันที่ดำเนินการแล้วเสร็จ</a:t>
          </a:r>
          <a:endParaRPr lang="en-US" sz="3000" b="1" u="sng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5757196" y="-2876891"/>
        <a:ext cx="2086488" cy="8416335"/>
      </dsp:txXfrm>
    </dsp:sp>
    <dsp:sp modelId="{579CF5CD-1B63-4E64-84EF-50325D9398A5}">
      <dsp:nvSpPr>
        <dsp:cNvPr id="0" name=""/>
        <dsp:cNvSpPr/>
      </dsp:nvSpPr>
      <dsp:spPr>
        <a:xfrm>
          <a:off x="143999" y="681"/>
          <a:ext cx="2672928" cy="2608110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460" tIns="125730" rIns="251460" bIns="125730" numCol="1" spcCol="1270" anchor="ctr" anchorCtr="0">
          <a:noAutofit/>
        </a:bodyPr>
        <a:lstStyle/>
        <a:p>
          <a:pPr lvl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600" b="1" kern="1200" dirty="0" smtClean="0">
              <a:latin typeface="TH Kodchasal" pitchFamily="2" charset="-34"/>
              <a:cs typeface="TH Kodchasal" pitchFamily="2" charset="-34"/>
            </a:rPr>
            <a:t>แบบ </a:t>
          </a:r>
          <a:r>
            <a:rPr lang="th-TH" sz="6600" b="1" kern="1200" dirty="0" err="1" smtClean="0">
              <a:latin typeface="TH Kodchasal" pitchFamily="2" charset="-34"/>
              <a:cs typeface="TH Kodchasal" pitchFamily="2" charset="-34"/>
            </a:rPr>
            <a:t>ชอ.</a:t>
          </a:r>
          <a:r>
            <a:rPr lang="th-TH" sz="6600" b="1" kern="1200" dirty="0" smtClean="0">
              <a:latin typeface="TH Kodchasal" pitchFamily="2" charset="-34"/>
              <a:cs typeface="TH Kodchasal" pitchFamily="2" charset="-34"/>
            </a:rPr>
            <a:t>3</a:t>
          </a:r>
          <a:endParaRPr lang="en-US" sz="66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43999" y="681"/>
        <a:ext cx="2672928" cy="2608110"/>
      </dsp:txXfrm>
    </dsp:sp>
    <dsp:sp modelId="{DF7AD686-29C0-4F13-B30C-2CDE12035BE3}">
      <dsp:nvSpPr>
        <dsp:cNvPr id="0" name=""/>
        <dsp:cNvSpPr/>
      </dsp:nvSpPr>
      <dsp:spPr>
        <a:xfrm rot="5400000">
          <a:off x="5622060" y="-5438"/>
          <a:ext cx="2331274" cy="8390803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u="sng" kern="1200" dirty="0" err="1" smtClean="0">
              <a:latin typeface="TH Kodchasal" pitchFamily="2" charset="-34"/>
              <a:cs typeface="TH Kodchasal" pitchFamily="2" charset="-34"/>
            </a:rPr>
            <a:t>สพร.</a:t>
          </a:r>
          <a:r>
            <a:rPr lang="th-TH" sz="2800" b="1" u="sng" kern="1200" dirty="0" smtClean="0"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2800" b="1" u="sng" kern="1200" dirty="0" err="1" smtClean="0">
              <a:latin typeface="TH Kodchasal" pitchFamily="2" charset="-34"/>
              <a:cs typeface="TH Kodchasal" pitchFamily="2" charset="-34"/>
            </a:rPr>
            <a:t>ศพจ.</a:t>
          </a:r>
          <a:r>
            <a:rPr lang="th-TH" sz="2800" b="1" u="sng" kern="1200" dirty="0" smtClean="0">
              <a:latin typeface="TH Kodchasal" pitchFamily="2" charset="-34"/>
              <a:cs typeface="TH Kodchasal" pitchFamily="2" charset="-34"/>
            </a:rPr>
            <a:t> รายงานผลการพิจารณาอนุมัติการให้เงินช่วยเหลือหรืออุดหนุน ส่งให้กองส่งเสริมฯ ภายใน 5 วัน </a:t>
          </a: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/>
          </a:r>
          <a:br>
            <a:rPr lang="th-TH" sz="28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u="sng" kern="1200" dirty="0" smtClean="0">
              <a:latin typeface="TH Kodchasal" pitchFamily="2" charset="-34"/>
              <a:cs typeface="TH Kodchasal" pitchFamily="2" charset="-34"/>
            </a:rPr>
            <a:t>นับแต่วันพิจารณาอนุมัติ</a:t>
          </a: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 เพื่อสรุปรายงานผลการพิจารณาต่อคณะกรรมการส่งเสริมฯ ภายใน 30 วัน นับแต่วันพิจารณาอนุมัติ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5622060" y="-5438"/>
        <a:ext cx="2331274" cy="8390803"/>
      </dsp:txXfrm>
    </dsp:sp>
    <dsp:sp modelId="{2B98B868-C851-4A99-9124-F4AB1D71B8AD}">
      <dsp:nvSpPr>
        <dsp:cNvPr id="0" name=""/>
        <dsp:cNvSpPr/>
      </dsp:nvSpPr>
      <dsp:spPr>
        <a:xfrm>
          <a:off x="143999" y="2739197"/>
          <a:ext cx="2670318" cy="2876745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35872"/>
                <a:satOff val="-4024"/>
                <a:lumOff val="2568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5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แบบ </a:t>
          </a:r>
          <a:r>
            <a:rPr lang="th-TH" sz="6500" b="1" kern="1200" dirty="0" err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ชอ.</a:t>
          </a:r>
          <a:r>
            <a:rPr lang="th-TH" sz="65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4</a:t>
          </a:r>
          <a:endParaRPr lang="en-US" sz="65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43999" y="2739197"/>
        <a:ext cx="2670318" cy="287674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5457089" y="-1902645"/>
          <a:ext cx="3568108" cy="8269786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000" b="1" u="sng" kern="1200" dirty="0" err="1" smtClean="0">
              <a:latin typeface="TH Kodchasal" pitchFamily="2" charset="-34"/>
              <a:cs typeface="TH Kodchasal" pitchFamily="2" charset="-34"/>
            </a:rPr>
            <a:t>สพร.</a:t>
          </a:r>
          <a:r>
            <a:rPr lang="th-TH" sz="3000" b="1" u="sng" kern="1200" dirty="0" smtClean="0"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3000" b="1" u="sng" kern="1200" dirty="0" err="1" smtClean="0">
              <a:latin typeface="TH Kodchasal" pitchFamily="2" charset="-34"/>
              <a:cs typeface="TH Kodchasal" pitchFamily="2" charset="-34"/>
            </a:rPr>
            <a:t>ศพจ.</a:t>
          </a:r>
          <a:r>
            <a:rPr lang="th-TH" sz="3000" b="1" u="sng" kern="1200" dirty="0" smtClean="0">
              <a:latin typeface="TH Kodchasal" pitchFamily="2" charset="-34"/>
              <a:cs typeface="TH Kodchasal" pitchFamily="2" charset="-34"/>
            </a:rPr>
            <a:t> รายงานผลการพัฒนาฝีมือแรงงาน</a:t>
          </a:r>
          <a:br>
            <a:rPr lang="th-TH" sz="3000" b="1" u="sng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u="sng" kern="1200" dirty="0" smtClean="0">
              <a:latin typeface="TH Kodchasal" pitchFamily="2" charset="-34"/>
              <a:cs typeface="TH Kodchasal" pitchFamily="2" charset="-34"/>
            </a:rPr>
            <a:t>ผู้ได้รับเงินช่วยเหลือหรืออุดหนุน ส่งให้กองส่งเสริมฯ ภายใน 7 วัน </a:t>
          </a:r>
          <a:r>
            <a:rPr lang="th-TH" sz="3000" b="1" u="none" kern="1200" dirty="0" smtClean="0">
              <a:latin typeface="TH Kodchasal" pitchFamily="2" charset="-34"/>
              <a:cs typeface="TH Kodchasal" pitchFamily="2" charset="-34"/>
            </a:rPr>
            <a:t>นับแต่วันที่ได้รับรายงาน (แบบ </a:t>
          </a:r>
          <a:r>
            <a:rPr lang="th-TH" sz="3000" b="1" u="none" kern="1200" dirty="0" err="1" smtClean="0">
              <a:latin typeface="TH Kodchasal" pitchFamily="2" charset="-34"/>
              <a:cs typeface="TH Kodchasal" pitchFamily="2" charset="-34"/>
            </a:rPr>
            <a:t>ชอ.</a:t>
          </a:r>
          <a:r>
            <a:rPr lang="th-TH" sz="3000" b="1" u="none" kern="1200" dirty="0" smtClean="0">
              <a:latin typeface="TH Kodchasal" pitchFamily="2" charset="-34"/>
              <a:cs typeface="TH Kodchasal" pitchFamily="2" charset="-34"/>
            </a:rPr>
            <a:t>3)</a:t>
          </a:r>
          <a:br>
            <a:rPr lang="th-TH" sz="3000" b="1" u="none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3000" b="1" u="none" kern="1200" dirty="0" smtClean="0">
              <a:latin typeface="TH Kodchasal" pitchFamily="2" charset="-34"/>
              <a:cs typeface="TH Kodchasal" pitchFamily="2" charset="-34"/>
            </a:rPr>
            <a:t>จากผู้ที่ได้รับเงินช่วยเหลือหรืออุดหนุน เพื่อสรุปรายงานต่อคณะกรรมการส่งเสริมการพัฒนาฝีมือแรงงาน</a:t>
          </a:r>
          <a:endParaRPr lang="en-US" sz="3000" b="1" u="none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5457089" y="-1902645"/>
        <a:ext cx="3568108" cy="8269786"/>
      </dsp:txXfrm>
    </dsp:sp>
    <dsp:sp modelId="{579CF5CD-1B63-4E64-84EF-50325D9398A5}">
      <dsp:nvSpPr>
        <dsp:cNvPr id="0" name=""/>
        <dsp:cNvSpPr/>
      </dsp:nvSpPr>
      <dsp:spPr>
        <a:xfrm>
          <a:off x="1227" y="2179"/>
          <a:ext cx="3105023" cy="4460136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460" tIns="125730" rIns="251460" bIns="125730" numCol="1" spcCol="1270" anchor="ctr" anchorCtr="0">
          <a:noAutofit/>
        </a:bodyPr>
        <a:lstStyle/>
        <a:p>
          <a:pPr lvl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600" b="1" kern="1200" dirty="0" smtClean="0">
              <a:latin typeface="TH Kodchasal" pitchFamily="2" charset="-34"/>
              <a:cs typeface="TH Kodchasal" pitchFamily="2" charset="-34"/>
            </a:rPr>
            <a:t>แบบ </a:t>
          </a:r>
          <a:r>
            <a:rPr lang="th-TH" sz="6600" b="1" kern="1200" dirty="0" err="1" smtClean="0">
              <a:latin typeface="TH Kodchasal" pitchFamily="2" charset="-34"/>
              <a:cs typeface="TH Kodchasal" pitchFamily="2" charset="-34"/>
            </a:rPr>
            <a:t>ชอ.</a:t>
          </a:r>
          <a:r>
            <a:rPr lang="th-TH" sz="6600" b="1" kern="1200" dirty="0" smtClean="0">
              <a:latin typeface="TH Kodchasal" pitchFamily="2" charset="-34"/>
              <a:cs typeface="TH Kodchasal" pitchFamily="2" charset="-34"/>
            </a:rPr>
            <a:t>5</a:t>
          </a:r>
          <a:endParaRPr lang="en-US" sz="66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227" y="2179"/>
        <a:ext cx="3105023" cy="44601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D65D7EB4-C18E-41FE-823C-45CF7215B06D}" type="datetimeFigureOut">
              <a:rPr lang="th-TH" smtClean="0"/>
              <a:pPr/>
              <a:t>28/11/59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5A54B24D-19EF-4D0B-BD40-EE83741D7B8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7AB488F7-1FAC-40D2-BB7E-BA3CE28D8950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367" tIns="45683" rIns="91367" bIns="4568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CA2D21D1-52E2-420B-B491-CFF6D7BB79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39478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86200"/>
            <a:ext cx="12188825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3887117"/>
            <a:ext cx="10360501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4399020"/>
            <a:ext cx="8532178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AE17-1400-47F9-B4D4-4C4465B88C9E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154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94AE-EF89-4FB5-A97D-3159501D4395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5771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B6AD-074B-47D4-822E-FA17FC6A798D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192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410A-A5AB-49E3-8038-B777B772ADD5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8170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3620-6E5C-40F1-8F8C-FE73DC80CAE6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318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6" y="1535113"/>
            <a:ext cx="5387630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6" y="2174875"/>
            <a:ext cx="5387630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77E0-DBE1-44A9-B9F7-7C1F05AB8483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95899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8387-93BA-4094-9ABF-AF8F666F4E92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298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9B3B8-443C-42CE-B57E-FF12A0A8D6E1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8124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3" y="273049"/>
            <a:ext cx="4010039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92" y="273052"/>
            <a:ext cx="6813892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43" y="1435102"/>
            <a:ext cx="4010039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70FB3-EC74-47CE-ADF9-28F5E8D27E1A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9081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18B1-3F85-4594-B07C-BD4CB63AD44B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381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90DAC-2020-4B66-9722-FB2633809D49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84158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274639"/>
            <a:ext cx="274248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41" y="274639"/>
            <a:ext cx="802431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1D8D-7C8E-43D0-A4D3-4BA5B8DABD02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35022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274639"/>
            <a:ext cx="10969943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138425"/>
            <a:ext cx="10969943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A92D-3377-4F91-B2B6-62F9C70BC43A}" type="datetime1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450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0" y="0"/>
            <a:ext cx="12188825" cy="5414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0" name="Freeform 129"/>
          <p:cNvSpPr/>
          <p:nvPr/>
        </p:nvSpPr>
        <p:spPr>
          <a:xfrm>
            <a:off x="1529791" y="1657342"/>
            <a:ext cx="10718146" cy="5235828"/>
          </a:xfrm>
          <a:custGeom>
            <a:avLst/>
            <a:gdLst>
              <a:gd name="connsiteX0" fmla="*/ 57064 w 7669528"/>
              <a:gd name="connsiteY0" fmla="*/ 3177610 h 5199737"/>
              <a:gd name="connsiteX1" fmla="*/ 901126 w 7669528"/>
              <a:gd name="connsiteY1" fmla="*/ 4781327 h 5199737"/>
              <a:gd name="connsiteX2" fmla="*/ 7583279 w 7669528"/>
              <a:gd name="connsiteY2" fmla="*/ 4781327 h 5199737"/>
              <a:gd name="connsiteX3" fmla="*/ 4446184 w 7669528"/>
              <a:gd name="connsiteY3" fmla="*/ 40514 h 5199737"/>
              <a:gd name="connsiteX4" fmla="*/ 802652 w 7669528"/>
              <a:gd name="connsiteY4" fmla="*/ 2530496 h 5199737"/>
              <a:gd name="connsiteX5" fmla="*/ 57064 w 7669528"/>
              <a:gd name="connsiteY5" fmla="*/ 3177610 h 5199737"/>
              <a:gd name="connsiteX0" fmla="*/ 57064 w 7583279"/>
              <a:gd name="connsiteY0" fmla="*/ 3177610 h 5199737"/>
              <a:gd name="connsiteX1" fmla="*/ 901126 w 7583279"/>
              <a:gd name="connsiteY1" fmla="*/ 4781327 h 5199737"/>
              <a:gd name="connsiteX2" fmla="*/ 7583279 w 7583279"/>
              <a:gd name="connsiteY2" fmla="*/ 4781327 h 5199737"/>
              <a:gd name="connsiteX3" fmla="*/ 4446184 w 7583279"/>
              <a:gd name="connsiteY3" fmla="*/ 40514 h 5199737"/>
              <a:gd name="connsiteX4" fmla="*/ 802652 w 7583279"/>
              <a:gd name="connsiteY4" fmla="*/ 2530496 h 5199737"/>
              <a:gd name="connsiteX5" fmla="*/ 57064 w 7583279"/>
              <a:gd name="connsiteY5" fmla="*/ 3177610 h 5199737"/>
              <a:gd name="connsiteX0" fmla="*/ 57064 w 7583279"/>
              <a:gd name="connsiteY0" fmla="*/ 3177610 h 4781327"/>
              <a:gd name="connsiteX1" fmla="*/ 901126 w 7583279"/>
              <a:gd name="connsiteY1" fmla="*/ 4781327 h 4781327"/>
              <a:gd name="connsiteX2" fmla="*/ 7583279 w 7583279"/>
              <a:gd name="connsiteY2" fmla="*/ 4781327 h 4781327"/>
              <a:gd name="connsiteX3" fmla="*/ 4446184 w 7583279"/>
              <a:gd name="connsiteY3" fmla="*/ 40514 h 4781327"/>
              <a:gd name="connsiteX4" fmla="*/ 802652 w 7583279"/>
              <a:gd name="connsiteY4" fmla="*/ 2530496 h 4781327"/>
              <a:gd name="connsiteX5" fmla="*/ 57064 w 7583279"/>
              <a:gd name="connsiteY5" fmla="*/ 3177610 h 4781327"/>
              <a:gd name="connsiteX0" fmla="*/ 2865 w 7529080"/>
              <a:gd name="connsiteY0" fmla="*/ 3177610 h 4781327"/>
              <a:gd name="connsiteX1" fmla="*/ 846927 w 7529080"/>
              <a:gd name="connsiteY1" fmla="*/ 4781327 h 4781327"/>
              <a:gd name="connsiteX2" fmla="*/ 7529080 w 7529080"/>
              <a:gd name="connsiteY2" fmla="*/ 4781327 h 4781327"/>
              <a:gd name="connsiteX3" fmla="*/ 4391985 w 7529080"/>
              <a:gd name="connsiteY3" fmla="*/ 40514 h 4781327"/>
              <a:gd name="connsiteX4" fmla="*/ 748453 w 7529080"/>
              <a:gd name="connsiteY4" fmla="*/ 2530496 h 4781327"/>
              <a:gd name="connsiteX5" fmla="*/ 2865 w 7529080"/>
              <a:gd name="connsiteY5" fmla="*/ 3177610 h 4781327"/>
              <a:gd name="connsiteX0" fmla="*/ 0 w 7526215"/>
              <a:gd name="connsiteY0" fmla="*/ 3177610 h 4781327"/>
              <a:gd name="connsiteX1" fmla="*/ 844062 w 7526215"/>
              <a:gd name="connsiteY1" fmla="*/ 4781327 h 4781327"/>
              <a:gd name="connsiteX2" fmla="*/ 7526215 w 7526215"/>
              <a:gd name="connsiteY2" fmla="*/ 4781327 h 4781327"/>
              <a:gd name="connsiteX3" fmla="*/ 4389120 w 7526215"/>
              <a:gd name="connsiteY3" fmla="*/ 40514 h 4781327"/>
              <a:gd name="connsiteX4" fmla="*/ 745588 w 7526215"/>
              <a:gd name="connsiteY4" fmla="*/ 2530496 h 4781327"/>
              <a:gd name="connsiteX5" fmla="*/ 0 w 7526215"/>
              <a:gd name="connsiteY5" fmla="*/ 3177610 h 4781327"/>
              <a:gd name="connsiteX0" fmla="*/ 0 w 7526215"/>
              <a:gd name="connsiteY0" fmla="*/ 3137096 h 4740813"/>
              <a:gd name="connsiteX1" fmla="*/ 844062 w 7526215"/>
              <a:gd name="connsiteY1" fmla="*/ 4740813 h 4740813"/>
              <a:gd name="connsiteX2" fmla="*/ 7526215 w 7526215"/>
              <a:gd name="connsiteY2" fmla="*/ 4740813 h 4740813"/>
              <a:gd name="connsiteX3" fmla="*/ 4389120 w 7526215"/>
              <a:gd name="connsiteY3" fmla="*/ 0 h 4740813"/>
              <a:gd name="connsiteX4" fmla="*/ 745588 w 7526215"/>
              <a:gd name="connsiteY4" fmla="*/ 2489982 h 4740813"/>
              <a:gd name="connsiteX5" fmla="*/ 0 w 7526215"/>
              <a:gd name="connsiteY5" fmla="*/ 3137096 h 4740813"/>
              <a:gd name="connsiteX0" fmla="*/ 3399 w 7605410"/>
              <a:gd name="connsiteY0" fmla="*/ 3137096 h 5095652"/>
              <a:gd name="connsiteX1" fmla="*/ 1058477 w 7605410"/>
              <a:gd name="connsiteY1" fmla="*/ 4754880 h 5095652"/>
              <a:gd name="connsiteX2" fmla="*/ 7529614 w 7605410"/>
              <a:gd name="connsiteY2" fmla="*/ 4740813 h 5095652"/>
              <a:gd name="connsiteX3" fmla="*/ 4392519 w 7605410"/>
              <a:gd name="connsiteY3" fmla="*/ 0 h 5095652"/>
              <a:gd name="connsiteX4" fmla="*/ 748987 w 7605410"/>
              <a:gd name="connsiteY4" fmla="*/ 2489982 h 5095652"/>
              <a:gd name="connsiteX5" fmla="*/ 3399 w 7605410"/>
              <a:gd name="connsiteY5" fmla="*/ 3137096 h 5095652"/>
              <a:gd name="connsiteX0" fmla="*/ 3399 w 7605410"/>
              <a:gd name="connsiteY0" fmla="*/ 3137096 h 4754880"/>
              <a:gd name="connsiteX1" fmla="*/ 1058477 w 7605410"/>
              <a:gd name="connsiteY1" fmla="*/ 4754880 h 4754880"/>
              <a:gd name="connsiteX2" fmla="*/ 7529614 w 7605410"/>
              <a:gd name="connsiteY2" fmla="*/ 4740813 h 4754880"/>
              <a:gd name="connsiteX3" fmla="*/ 4392519 w 7605410"/>
              <a:gd name="connsiteY3" fmla="*/ 0 h 4754880"/>
              <a:gd name="connsiteX4" fmla="*/ 748987 w 7605410"/>
              <a:gd name="connsiteY4" fmla="*/ 2489982 h 4754880"/>
              <a:gd name="connsiteX5" fmla="*/ 3399 w 7605410"/>
              <a:gd name="connsiteY5" fmla="*/ 3137096 h 4754880"/>
              <a:gd name="connsiteX0" fmla="*/ 3399 w 7529614"/>
              <a:gd name="connsiteY0" fmla="*/ 3137096 h 4754880"/>
              <a:gd name="connsiteX1" fmla="*/ 1058477 w 7529614"/>
              <a:gd name="connsiteY1" fmla="*/ 4754880 h 4754880"/>
              <a:gd name="connsiteX2" fmla="*/ 7529614 w 7529614"/>
              <a:gd name="connsiteY2" fmla="*/ 4740813 h 4754880"/>
              <a:gd name="connsiteX3" fmla="*/ 4392519 w 7529614"/>
              <a:gd name="connsiteY3" fmla="*/ 0 h 4754880"/>
              <a:gd name="connsiteX4" fmla="*/ 748987 w 7529614"/>
              <a:gd name="connsiteY4" fmla="*/ 2489982 h 4754880"/>
              <a:gd name="connsiteX5" fmla="*/ 3399 w 7529614"/>
              <a:gd name="connsiteY5" fmla="*/ 3137096 h 4754880"/>
              <a:gd name="connsiteX0" fmla="*/ 0 w 7526215"/>
              <a:gd name="connsiteY0" fmla="*/ 3137096 h 4754880"/>
              <a:gd name="connsiteX1" fmla="*/ 1055078 w 7526215"/>
              <a:gd name="connsiteY1" fmla="*/ 4754880 h 4754880"/>
              <a:gd name="connsiteX2" fmla="*/ 7526215 w 7526215"/>
              <a:gd name="connsiteY2" fmla="*/ 4740813 h 4754880"/>
              <a:gd name="connsiteX3" fmla="*/ 4389120 w 7526215"/>
              <a:gd name="connsiteY3" fmla="*/ 0 h 4754880"/>
              <a:gd name="connsiteX4" fmla="*/ 745588 w 7526215"/>
              <a:gd name="connsiteY4" fmla="*/ 2489982 h 4754880"/>
              <a:gd name="connsiteX5" fmla="*/ 0 w 7526215"/>
              <a:gd name="connsiteY5" fmla="*/ 3137096 h 4754880"/>
              <a:gd name="connsiteX0" fmla="*/ 0 w 7526215"/>
              <a:gd name="connsiteY0" fmla="*/ 3137096 h 4754880"/>
              <a:gd name="connsiteX1" fmla="*/ 1055078 w 7526215"/>
              <a:gd name="connsiteY1" fmla="*/ 4754880 h 4754880"/>
              <a:gd name="connsiteX2" fmla="*/ 7526215 w 7526215"/>
              <a:gd name="connsiteY2" fmla="*/ 4740813 h 4754880"/>
              <a:gd name="connsiteX3" fmla="*/ 4389120 w 7526215"/>
              <a:gd name="connsiteY3" fmla="*/ 0 h 4754880"/>
              <a:gd name="connsiteX4" fmla="*/ 745588 w 7526215"/>
              <a:gd name="connsiteY4" fmla="*/ 2489982 h 4754880"/>
              <a:gd name="connsiteX5" fmla="*/ 0 w 7526215"/>
              <a:gd name="connsiteY5" fmla="*/ 3137096 h 4754880"/>
              <a:gd name="connsiteX0" fmla="*/ 0 w 7526215"/>
              <a:gd name="connsiteY0" fmla="*/ 3574000 h 5191784"/>
              <a:gd name="connsiteX1" fmla="*/ 1055078 w 7526215"/>
              <a:gd name="connsiteY1" fmla="*/ 5191784 h 5191784"/>
              <a:gd name="connsiteX2" fmla="*/ 7526215 w 7526215"/>
              <a:gd name="connsiteY2" fmla="*/ 5177717 h 5191784"/>
              <a:gd name="connsiteX3" fmla="*/ 4389120 w 7526215"/>
              <a:gd name="connsiteY3" fmla="*/ 436904 h 5191784"/>
              <a:gd name="connsiteX4" fmla="*/ 3915648 w 7526215"/>
              <a:gd name="connsiteY4" fmla="*/ 18232 h 5191784"/>
              <a:gd name="connsiteX5" fmla="*/ 745588 w 7526215"/>
              <a:gd name="connsiteY5" fmla="*/ 2926886 h 5191784"/>
              <a:gd name="connsiteX6" fmla="*/ 0 w 7526215"/>
              <a:gd name="connsiteY6" fmla="*/ 3574000 h 5191784"/>
              <a:gd name="connsiteX0" fmla="*/ 0 w 7526215"/>
              <a:gd name="connsiteY0" fmla="*/ 3627397 h 5245181"/>
              <a:gd name="connsiteX1" fmla="*/ 1055078 w 7526215"/>
              <a:gd name="connsiteY1" fmla="*/ 5245181 h 5245181"/>
              <a:gd name="connsiteX2" fmla="*/ 7526215 w 7526215"/>
              <a:gd name="connsiteY2" fmla="*/ 5231114 h 5245181"/>
              <a:gd name="connsiteX3" fmla="*/ 4389120 w 7526215"/>
              <a:gd name="connsiteY3" fmla="*/ 490301 h 5245181"/>
              <a:gd name="connsiteX4" fmla="*/ 3956591 w 7526215"/>
              <a:gd name="connsiteY4" fmla="*/ 17038 h 5245181"/>
              <a:gd name="connsiteX5" fmla="*/ 745588 w 7526215"/>
              <a:gd name="connsiteY5" fmla="*/ 2980283 h 5245181"/>
              <a:gd name="connsiteX6" fmla="*/ 0 w 7526215"/>
              <a:gd name="connsiteY6" fmla="*/ 3627397 h 5245181"/>
              <a:gd name="connsiteX0" fmla="*/ 0 w 7526215"/>
              <a:gd name="connsiteY0" fmla="*/ 3610359 h 5228143"/>
              <a:gd name="connsiteX1" fmla="*/ 1055078 w 7526215"/>
              <a:gd name="connsiteY1" fmla="*/ 5228143 h 5228143"/>
              <a:gd name="connsiteX2" fmla="*/ 7526215 w 7526215"/>
              <a:gd name="connsiteY2" fmla="*/ 5214076 h 5228143"/>
              <a:gd name="connsiteX3" fmla="*/ 4389120 w 7526215"/>
              <a:gd name="connsiteY3" fmla="*/ 473263 h 5228143"/>
              <a:gd name="connsiteX4" fmla="*/ 3956591 w 7526215"/>
              <a:gd name="connsiteY4" fmla="*/ 0 h 5228143"/>
              <a:gd name="connsiteX5" fmla="*/ 745588 w 7526215"/>
              <a:gd name="connsiteY5" fmla="*/ 2963245 h 5228143"/>
              <a:gd name="connsiteX6" fmla="*/ 0 w 7526215"/>
              <a:gd name="connsiteY6" fmla="*/ 3610359 h 5228143"/>
              <a:gd name="connsiteX0" fmla="*/ 0 w 7526215"/>
              <a:gd name="connsiteY0" fmla="*/ 3610359 h 5228143"/>
              <a:gd name="connsiteX1" fmla="*/ 1055078 w 7526215"/>
              <a:gd name="connsiteY1" fmla="*/ 5228143 h 5228143"/>
              <a:gd name="connsiteX2" fmla="*/ 7526215 w 7526215"/>
              <a:gd name="connsiteY2" fmla="*/ 5214076 h 5228143"/>
              <a:gd name="connsiteX3" fmla="*/ 4389120 w 7526215"/>
              <a:gd name="connsiteY3" fmla="*/ 473263 h 5228143"/>
              <a:gd name="connsiteX4" fmla="*/ 4256842 w 7526215"/>
              <a:gd name="connsiteY4" fmla="*/ 532264 h 5228143"/>
              <a:gd name="connsiteX5" fmla="*/ 3956591 w 7526215"/>
              <a:gd name="connsiteY5" fmla="*/ 0 h 5228143"/>
              <a:gd name="connsiteX6" fmla="*/ 745588 w 7526215"/>
              <a:gd name="connsiteY6" fmla="*/ 2963245 h 5228143"/>
              <a:gd name="connsiteX7" fmla="*/ 0 w 7526215"/>
              <a:gd name="connsiteY7" fmla="*/ 3610359 h 5228143"/>
              <a:gd name="connsiteX0" fmla="*/ 45686 w 11313907"/>
              <a:gd name="connsiteY0" fmla="*/ 3610359 h 5347979"/>
              <a:gd name="connsiteX1" fmla="*/ 1100764 w 11313907"/>
              <a:gd name="connsiteY1" fmla="*/ 5228143 h 5347979"/>
              <a:gd name="connsiteX2" fmla="*/ 11313907 w 11313907"/>
              <a:gd name="connsiteY2" fmla="*/ 5228144 h 5347979"/>
              <a:gd name="connsiteX3" fmla="*/ 4434806 w 11313907"/>
              <a:gd name="connsiteY3" fmla="*/ 473263 h 5347979"/>
              <a:gd name="connsiteX4" fmla="*/ 4302528 w 11313907"/>
              <a:gd name="connsiteY4" fmla="*/ 532264 h 5347979"/>
              <a:gd name="connsiteX5" fmla="*/ 4002277 w 11313907"/>
              <a:gd name="connsiteY5" fmla="*/ 0 h 5347979"/>
              <a:gd name="connsiteX6" fmla="*/ 791274 w 11313907"/>
              <a:gd name="connsiteY6" fmla="*/ 2963245 h 5347979"/>
              <a:gd name="connsiteX7" fmla="*/ 45686 w 11313907"/>
              <a:gd name="connsiteY7" fmla="*/ 3610359 h 5347979"/>
              <a:gd name="connsiteX0" fmla="*/ 0 w 11268221"/>
              <a:gd name="connsiteY0" fmla="*/ 3610359 h 5347979"/>
              <a:gd name="connsiteX1" fmla="*/ 1055078 w 11268221"/>
              <a:gd name="connsiteY1" fmla="*/ 5228143 h 5347979"/>
              <a:gd name="connsiteX2" fmla="*/ 11268221 w 11268221"/>
              <a:gd name="connsiteY2" fmla="*/ 5228144 h 5347979"/>
              <a:gd name="connsiteX3" fmla="*/ 4389120 w 11268221"/>
              <a:gd name="connsiteY3" fmla="*/ 473263 h 5347979"/>
              <a:gd name="connsiteX4" fmla="*/ 4256842 w 11268221"/>
              <a:gd name="connsiteY4" fmla="*/ 532264 h 5347979"/>
              <a:gd name="connsiteX5" fmla="*/ 3956591 w 11268221"/>
              <a:gd name="connsiteY5" fmla="*/ 0 h 5347979"/>
              <a:gd name="connsiteX6" fmla="*/ 745588 w 11268221"/>
              <a:gd name="connsiteY6" fmla="*/ 2963245 h 5347979"/>
              <a:gd name="connsiteX7" fmla="*/ 0 w 11268221"/>
              <a:gd name="connsiteY7" fmla="*/ 3610359 h 5347979"/>
              <a:gd name="connsiteX0" fmla="*/ 0 w 12138484"/>
              <a:gd name="connsiteY0" fmla="*/ 3610359 h 5455649"/>
              <a:gd name="connsiteX1" fmla="*/ 1055078 w 12138484"/>
              <a:gd name="connsiteY1" fmla="*/ 5228143 h 5455649"/>
              <a:gd name="connsiteX2" fmla="*/ 11268221 w 12138484"/>
              <a:gd name="connsiteY2" fmla="*/ 5228144 h 5455649"/>
              <a:gd name="connsiteX3" fmla="*/ 11226019 w 12138484"/>
              <a:gd name="connsiteY3" fmla="*/ 3216463 h 5455649"/>
              <a:gd name="connsiteX4" fmla="*/ 4389120 w 12138484"/>
              <a:gd name="connsiteY4" fmla="*/ 473263 h 5455649"/>
              <a:gd name="connsiteX5" fmla="*/ 4256842 w 12138484"/>
              <a:gd name="connsiteY5" fmla="*/ 532264 h 5455649"/>
              <a:gd name="connsiteX6" fmla="*/ 3956591 w 12138484"/>
              <a:gd name="connsiteY6" fmla="*/ 0 h 5455649"/>
              <a:gd name="connsiteX7" fmla="*/ 745588 w 12138484"/>
              <a:gd name="connsiteY7" fmla="*/ 2963245 h 5455649"/>
              <a:gd name="connsiteX8" fmla="*/ 0 w 12138484"/>
              <a:gd name="connsiteY8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583679 w 12205331"/>
              <a:gd name="connsiteY4" fmla="*/ 3596291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330460 w 12205331"/>
              <a:gd name="connsiteY4" fmla="*/ 3188327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330460 w 12205331"/>
              <a:gd name="connsiteY4" fmla="*/ 3188327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10176"/>
              <a:gd name="connsiteY0" fmla="*/ 3610359 h 5455649"/>
              <a:gd name="connsiteX1" fmla="*/ 1055078 w 12210176"/>
              <a:gd name="connsiteY1" fmla="*/ 5228143 h 5455649"/>
              <a:gd name="connsiteX2" fmla="*/ 11268221 w 12210176"/>
              <a:gd name="connsiteY2" fmla="*/ 5228144 h 5455649"/>
              <a:gd name="connsiteX3" fmla="*/ 11226019 w 12210176"/>
              <a:gd name="connsiteY3" fmla="*/ 3216463 h 5455649"/>
              <a:gd name="connsiteX4" fmla="*/ 6639950 w 12210176"/>
              <a:gd name="connsiteY4" fmla="*/ 3033583 h 5455649"/>
              <a:gd name="connsiteX5" fmla="*/ 6330460 w 12210176"/>
              <a:gd name="connsiteY5" fmla="*/ 3188327 h 5455649"/>
              <a:gd name="connsiteX6" fmla="*/ 4389120 w 12210176"/>
              <a:gd name="connsiteY6" fmla="*/ 473263 h 5455649"/>
              <a:gd name="connsiteX7" fmla="*/ 4256842 w 12210176"/>
              <a:gd name="connsiteY7" fmla="*/ 532264 h 5455649"/>
              <a:gd name="connsiteX8" fmla="*/ 3956591 w 12210176"/>
              <a:gd name="connsiteY8" fmla="*/ 0 h 5455649"/>
              <a:gd name="connsiteX9" fmla="*/ 745588 w 12210176"/>
              <a:gd name="connsiteY9" fmla="*/ 2963245 h 5455649"/>
              <a:gd name="connsiteX10" fmla="*/ 0 w 12210176"/>
              <a:gd name="connsiteY10" fmla="*/ 3610359 h 5455649"/>
              <a:gd name="connsiteX0" fmla="*/ 0 w 12210176"/>
              <a:gd name="connsiteY0" fmla="*/ 3610359 h 5455649"/>
              <a:gd name="connsiteX1" fmla="*/ 1055078 w 12210176"/>
              <a:gd name="connsiteY1" fmla="*/ 5228143 h 5455649"/>
              <a:gd name="connsiteX2" fmla="*/ 11268221 w 12210176"/>
              <a:gd name="connsiteY2" fmla="*/ 5228144 h 5455649"/>
              <a:gd name="connsiteX3" fmla="*/ 11226019 w 12210176"/>
              <a:gd name="connsiteY3" fmla="*/ 3216463 h 5455649"/>
              <a:gd name="connsiteX4" fmla="*/ 6639950 w 12210176"/>
              <a:gd name="connsiteY4" fmla="*/ 3033583 h 5455649"/>
              <a:gd name="connsiteX5" fmla="*/ 6330460 w 12210176"/>
              <a:gd name="connsiteY5" fmla="*/ 3188327 h 5455649"/>
              <a:gd name="connsiteX6" fmla="*/ 4389120 w 12210176"/>
              <a:gd name="connsiteY6" fmla="*/ 473263 h 5455649"/>
              <a:gd name="connsiteX7" fmla="*/ 4256842 w 12210176"/>
              <a:gd name="connsiteY7" fmla="*/ 532264 h 5455649"/>
              <a:gd name="connsiteX8" fmla="*/ 3956591 w 12210176"/>
              <a:gd name="connsiteY8" fmla="*/ 0 h 5455649"/>
              <a:gd name="connsiteX9" fmla="*/ 745588 w 12210176"/>
              <a:gd name="connsiteY9" fmla="*/ 2963245 h 5455649"/>
              <a:gd name="connsiteX10" fmla="*/ 0 w 12210176"/>
              <a:gd name="connsiteY10" fmla="*/ 3610359 h 5455649"/>
              <a:gd name="connsiteX0" fmla="*/ 0 w 12171517"/>
              <a:gd name="connsiteY0" fmla="*/ 3610359 h 5455649"/>
              <a:gd name="connsiteX1" fmla="*/ 1055078 w 12171517"/>
              <a:gd name="connsiteY1" fmla="*/ 5228143 h 5455649"/>
              <a:gd name="connsiteX2" fmla="*/ 11268221 w 12171517"/>
              <a:gd name="connsiteY2" fmla="*/ 5228144 h 5455649"/>
              <a:gd name="connsiteX3" fmla="*/ 11226019 w 12171517"/>
              <a:gd name="connsiteY3" fmla="*/ 3216463 h 5455649"/>
              <a:gd name="connsiteX4" fmla="*/ 6400798 w 12171517"/>
              <a:gd name="connsiteY4" fmla="*/ 2864771 h 5455649"/>
              <a:gd name="connsiteX5" fmla="*/ 6639950 w 12171517"/>
              <a:gd name="connsiteY5" fmla="*/ 3033583 h 5455649"/>
              <a:gd name="connsiteX6" fmla="*/ 6330460 w 12171517"/>
              <a:gd name="connsiteY6" fmla="*/ 3188327 h 5455649"/>
              <a:gd name="connsiteX7" fmla="*/ 4389120 w 12171517"/>
              <a:gd name="connsiteY7" fmla="*/ 473263 h 5455649"/>
              <a:gd name="connsiteX8" fmla="*/ 4256842 w 12171517"/>
              <a:gd name="connsiteY8" fmla="*/ 532264 h 5455649"/>
              <a:gd name="connsiteX9" fmla="*/ 3956591 w 12171517"/>
              <a:gd name="connsiteY9" fmla="*/ 0 h 5455649"/>
              <a:gd name="connsiteX10" fmla="*/ 745588 w 12171517"/>
              <a:gd name="connsiteY10" fmla="*/ 2963245 h 5455649"/>
              <a:gd name="connsiteX11" fmla="*/ 0 w 12171517"/>
              <a:gd name="connsiteY11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6471138 w 12176833"/>
              <a:gd name="connsiteY4" fmla="*/ 2161386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6471138 w 12176833"/>
              <a:gd name="connsiteY4" fmla="*/ 2161386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85204 w 12176833"/>
              <a:gd name="connsiteY5" fmla="*/ 2527146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85204 w 12176833"/>
              <a:gd name="connsiteY5" fmla="*/ 2527146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8989254 w 12132181"/>
              <a:gd name="connsiteY4" fmla="*/ 1331392 h 5455649"/>
              <a:gd name="connsiteX5" fmla="*/ 5852159 w 12132181"/>
              <a:gd name="connsiteY5" fmla="*/ 1584610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8989254 w 12132181"/>
              <a:gd name="connsiteY4" fmla="*/ 1331392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9467555 w 12132181"/>
              <a:gd name="connsiteY4" fmla="*/ 1528340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9467555 w 12132181"/>
              <a:gd name="connsiteY4" fmla="*/ 1528340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26642"/>
              <a:gd name="connsiteY0" fmla="*/ 3610359 h 5425995"/>
              <a:gd name="connsiteX1" fmla="*/ 1055078 w 12126642"/>
              <a:gd name="connsiteY1" fmla="*/ 5228143 h 5425995"/>
              <a:gd name="connsiteX2" fmla="*/ 11268221 w 12126642"/>
              <a:gd name="connsiteY2" fmla="*/ 5228144 h 5425995"/>
              <a:gd name="connsiteX3" fmla="*/ 11211951 w 12126642"/>
              <a:gd name="connsiteY3" fmla="*/ 3680697 h 5425995"/>
              <a:gd name="connsiteX4" fmla="*/ 9467555 w 12126642"/>
              <a:gd name="connsiteY4" fmla="*/ 1528340 h 5425995"/>
              <a:gd name="connsiteX5" fmla="*/ 5838091 w 12126642"/>
              <a:gd name="connsiteY5" fmla="*/ 1556474 h 5425995"/>
              <a:gd name="connsiteX6" fmla="*/ 6485204 w 12126642"/>
              <a:gd name="connsiteY6" fmla="*/ 2527146 h 5425995"/>
              <a:gd name="connsiteX7" fmla="*/ 6639950 w 12126642"/>
              <a:gd name="connsiteY7" fmla="*/ 3033583 h 5425995"/>
              <a:gd name="connsiteX8" fmla="*/ 6330460 w 12126642"/>
              <a:gd name="connsiteY8" fmla="*/ 3188327 h 5425995"/>
              <a:gd name="connsiteX9" fmla="*/ 4389120 w 12126642"/>
              <a:gd name="connsiteY9" fmla="*/ 473263 h 5425995"/>
              <a:gd name="connsiteX10" fmla="*/ 4256842 w 12126642"/>
              <a:gd name="connsiteY10" fmla="*/ 532264 h 5425995"/>
              <a:gd name="connsiteX11" fmla="*/ 3956591 w 12126642"/>
              <a:gd name="connsiteY11" fmla="*/ 0 h 5425995"/>
              <a:gd name="connsiteX12" fmla="*/ 745588 w 12126642"/>
              <a:gd name="connsiteY12" fmla="*/ 2963245 h 5425995"/>
              <a:gd name="connsiteX13" fmla="*/ 0 w 12126642"/>
              <a:gd name="connsiteY13" fmla="*/ 3610359 h 5425995"/>
              <a:gd name="connsiteX0" fmla="*/ 0 w 11268221"/>
              <a:gd name="connsiteY0" fmla="*/ 3610359 h 5425995"/>
              <a:gd name="connsiteX1" fmla="*/ 1055078 w 11268221"/>
              <a:gd name="connsiteY1" fmla="*/ 5228143 h 5425995"/>
              <a:gd name="connsiteX2" fmla="*/ 11268221 w 11268221"/>
              <a:gd name="connsiteY2" fmla="*/ 5228144 h 5425995"/>
              <a:gd name="connsiteX3" fmla="*/ 11211951 w 11268221"/>
              <a:gd name="connsiteY3" fmla="*/ 3680697 h 5425995"/>
              <a:gd name="connsiteX4" fmla="*/ 9467555 w 11268221"/>
              <a:gd name="connsiteY4" fmla="*/ 1528340 h 5425995"/>
              <a:gd name="connsiteX5" fmla="*/ 5838091 w 11268221"/>
              <a:gd name="connsiteY5" fmla="*/ 1556474 h 5425995"/>
              <a:gd name="connsiteX6" fmla="*/ 6485204 w 11268221"/>
              <a:gd name="connsiteY6" fmla="*/ 2527146 h 5425995"/>
              <a:gd name="connsiteX7" fmla="*/ 6639950 w 11268221"/>
              <a:gd name="connsiteY7" fmla="*/ 3033583 h 5425995"/>
              <a:gd name="connsiteX8" fmla="*/ 6330460 w 11268221"/>
              <a:gd name="connsiteY8" fmla="*/ 3188327 h 5425995"/>
              <a:gd name="connsiteX9" fmla="*/ 4389120 w 11268221"/>
              <a:gd name="connsiteY9" fmla="*/ 473263 h 5425995"/>
              <a:gd name="connsiteX10" fmla="*/ 4256842 w 11268221"/>
              <a:gd name="connsiteY10" fmla="*/ 532264 h 5425995"/>
              <a:gd name="connsiteX11" fmla="*/ 3956591 w 11268221"/>
              <a:gd name="connsiteY11" fmla="*/ 0 h 5425995"/>
              <a:gd name="connsiteX12" fmla="*/ 745588 w 11268221"/>
              <a:gd name="connsiteY12" fmla="*/ 2963245 h 5425995"/>
              <a:gd name="connsiteX13" fmla="*/ 0 w 11268221"/>
              <a:gd name="connsiteY13" fmla="*/ 3610359 h 5425995"/>
              <a:gd name="connsiteX0" fmla="*/ 0 w 12013895"/>
              <a:gd name="connsiteY0" fmla="*/ 3610359 h 5426865"/>
              <a:gd name="connsiteX1" fmla="*/ 1055078 w 12013895"/>
              <a:gd name="connsiteY1" fmla="*/ 5228143 h 5426865"/>
              <a:gd name="connsiteX2" fmla="*/ 11268221 w 12013895"/>
              <a:gd name="connsiteY2" fmla="*/ 5228144 h 5426865"/>
              <a:gd name="connsiteX3" fmla="*/ 11226019 w 12013895"/>
              <a:gd name="connsiteY3" fmla="*/ 3666630 h 5426865"/>
              <a:gd name="connsiteX4" fmla="*/ 9467555 w 12013895"/>
              <a:gd name="connsiteY4" fmla="*/ 1528340 h 5426865"/>
              <a:gd name="connsiteX5" fmla="*/ 5838091 w 12013895"/>
              <a:gd name="connsiteY5" fmla="*/ 1556474 h 5426865"/>
              <a:gd name="connsiteX6" fmla="*/ 6485204 w 12013895"/>
              <a:gd name="connsiteY6" fmla="*/ 2527146 h 5426865"/>
              <a:gd name="connsiteX7" fmla="*/ 6639950 w 12013895"/>
              <a:gd name="connsiteY7" fmla="*/ 3033583 h 5426865"/>
              <a:gd name="connsiteX8" fmla="*/ 6330460 w 12013895"/>
              <a:gd name="connsiteY8" fmla="*/ 3188327 h 5426865"/>
              <a:gd name="connsiteX9" fmla="*/ 4389120 w 12013895"/>
              <a:gd name="connsiteY9" fmla="*/ 473263 h 5426865"/>
              <a:gd name="connsiteX10" fmla="*/ 4256842 w 12013895"/>
              <a:gd name="connsiteY10" fmla="*/ 532264 h 5426865"/>
              <a:gd name="connsiteX11" fmla="*/ 3956591 w 12013895"/>
              <a:gd name="connsiteY11" fmla="*/ 0 h 5426865"/>
              <a:gd name="connsiteX12" fmla="*/ 745588 w 12013895"/>
              <a:gd name="connsiteY12" fmla="*/ 2963245 h 5426865"/>
              <a:gd name="connsiteX13" fmla="*/ 0 w 12013895"/>
              <a:gd name="connsiteY13" fmla="*/ 3610359 h 5426865"/>
              <a:gd name="connsiteX0" fmla="*/ 0 w 11268221"/>
              <a:gd name="connsiteY0" fmla="*/ 3610359 h 5426865"/>
              <a:gd name="connsiteX1" fmla="*/ 1055078 w 11268221"/>
              <a:gd name="connsiteY1" fmla="*/ 5228143 h 5426865"/>
              <a:gd name="connsiteX2" fmla="*/ 11268221 w 11268221"/>
              <a:gd name="connsiteY2" fmla="*/ 5228144 h 5426865"/>
              <a:gd name="connsiteX3" fmla="*/ 11226019 w 11268221"/>
              <a:gd name="connsiteY3" fmla="*/ 3666630 h 5426865"/>
              <a:gd name="connsiteX4" fmla="*/ 9467555 w 11268221"/>
              <a:gd name="connsiteY4" fmla="*/ 1528340 h 5426865"/>
              <a:gd name="connsiteX5" fmla="*/ 5838091 w 11268221"/>
              <a:gd name="connsiteY5" fmla="*/ 1556474 h 5426865"/>
              <a:gd name="connsiteX6" fmla="*/ 6485204 w 11268221"/>
              <a:gd name="connsiteY6" fmla="*/ 2527146 h 5426865"/>
              <a:gd name="connsiteX7" fmla="*/ 6639950 w 11268221"/>
              <a:gd name="connsiteY7" fmla="*/ 3033583 h 5426865"/>
              <a:gd name="connsiteX8" fmla="*/ 6330460 w 11268221"/>
              <a:gd name="connsiteY8" fmla="*/ 3188327 h 5426865"/>
              <a:gd name="connsiteX9" fmla="*/ 4389120 w 11268221"/>
              <a:gd name="connsiteY9" fmla="*/ 473263 h 5426865"/>
              <a:gd name="connsiteX10" fmla="*/ 4256842 w 11268221"/>
              <a:gd name="connsiteY10" fmla="*/ 532264 h 5426865"/>
              <a:gd name="connsiteX11" fmla="*/ 3956591 w 11268221"/>
              <a:gd name="connsiteY11" fmla="*/ 0 h 5426865"/>
              <a:gd name="connsiteX12" fmla="*/ 745588 w 11268221"/>
              <a:gd name="connsiteY12" fmla="*/ 2963245 h 5426865"/>
              <a:gd name="connsiteX13" fmla="*/ 0 w 11268221"/>
              <a:gd name="connsiteY13" fmla="*/ 3610359 h 5426865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467555 w 11268221"/>
              <a:gd name="connsiteY4" fmla="*/ 1528340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32869 w 11268221"/>
              <a:gd name="connsiteY4" fmla="*/ 1546153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66818 w 11268221"/>
              <a:gd name="connsiteY7" fmla="*/ 2879204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1389 w 11269610"/>
              <a:gd name="connsiteY0" fmla="*/ 3610359 h 5228144"/>
              <a:gd name="connsiteX1" fmla="*/ 1056467 w 11269610"/>
              <a:gd name="connsiteY1" fmla="*/ 5228143 h 5228144"/>
              <a:gd name="connsiteX2" fmla="*/ 11269610 w 11269610"/>
              <a:gd name="connsiteY2" fmla="*/ 5228144 h 5228144"/>
              <a:gd name="connsiteX3" fmla="*/ 11227408 w 11269610"/>
              <a:gd name="connsiteY3" fmla="*/ 3666630 h 5228144"/>
              <a:gd name="connsiteX4" fmla="*/ 9558009 w 11269610"/>
              <a:gd name="connsiteY4" fmla="*/ 1540216 h 5228144"/>
              <a:gd name="connsiteX5" fmla="*/ 5839480 w 11269610"/>
              <a:gd name="connsiteY5" fmla="*/ 1556474 h 5228144"/>
              <a:gd name="connsiteX6" fmla="*/ 6486593 w 11269610"/>
              <a:gd name="connsiteY6" fmla="*/ 2527146 h 5228144"/>
              <a:gd name="connsiteX7" fmla="*/ 6368207 w 11269610"/>
              <a:gd name="connsiteY7" fmla="*/ 2879204 h 5228144"/>
              <a:gd name="connsiteX8" fmla="*/ 6579680 w 11269610"/>
              <a:gd name="connsiteY8" fmla="*/ 3180106 h 5228144"/>
              <a:gd name="connsiteX9" fmla="*/ 6331849 w 11269610"/>
              <a:gd name="connsiteY9" fmla="*/ 3188327 h 5228144"/>
              <a:gd name="connsiteX10" fmla="*/ 4390509 w 11269610"/>
              <a:gd name="connsiteY10" fmla="*/ 473263 h 5228144"/>
              <a:gd name="connsiteX11" fmla="*/ 4258231 w 11269610"/>
              <a:gd name="connsiteY11" fmla="*/ 532264 h 5228144"/>
              <a:gd name="connsiteX12" fmla="*/ 3957980 w 11269610"/>
              <a:gd name="connsiteY12" fmla="*/ 0 h 5228144"/>
              <a:gd name="connsiteX13" fmla="*/ 1283005 w 11269610"/>
              <a:gd name="connsiteY13" fmla="*/ 2506045 h 5228144"/>
              <a:gd name="connsiteX14" fmla="*/ 1389 w 11269610"/>
              <a:gd name="connsiteY14" fmla="*/ 3610359 h 5228144"/>
              <a:gd name="connsiteX0" fmla="*/ 492712 w 11146078"/>
              <a:gd name="connsiteY0" fmla="*/ 3547297 h 5352650"/>
              <a:gd name="connsiteX1" fmla="*/ 932935 w 11146078"/>
              <a:gd name="connsiteY1" fmla="*/ 5228143 h 5352650"/>
              <a:gd name="connsiteX2" fmla="*/ 11146078 w 11146078"/>
              <a:gd name="connsiteY2" fmla="*/ 5228144 h 5352650"/>
              <a:gd name="connsiteX3" fmla="*/ 11103876 w 11146078"/>
              <a:gd name="connsiteY3" fmla="*/ 3666630 h 5352650"/>
              <a:gd name="connsiteX4" fmla="*/ 9434477 w 11146078"/>
              <a:gd name="connsiteY4" fmla="*/ 1540216 h 5352650"/>
              <a:gd name="connsiteX5" fmla="*/ 5715948 w 11146078"/>
              <a:gd name="connsiteY5" fmla="*/ 1556474 h 5352650"/>
              <a:gd name="connsiteX6" fmla="*/ 6363061 w 11146078"/>
              <a:gd name="connsiteY6" fmla="*/ 2527146 h 5352650"/>
              <a:gd name="connsiteX7" fmla="*/ 6244675 w 11146078"/>
              <a:gd name="connsiteY7" fmla="*/ 2879204 h 5352650"/>
              <a:gd name="connsiteX8" fmla="*/ 6456148 w 11146078"/>
              <a:gd name="connsiteY8" fmla="*/ 3180106 h 5352650"/>
              <a:gd name="connsiteX9" fmla="*/ 6208317 w 11146078"/>
              <a:gd name="connsiteY9" fmla="*/ 3188327 h 5352650"/>
              <a:gd name="connsiteX10" fmla="*/ 4266977 w 11146078"/>
              <a:gd name="connsiteY10" fmla="*/ 473263 h 5352650"/>
              <a:gd name="connsiteX11" fmla="*/ 4134699 w 11146078"/>
              <a:gd name="connsiteY11" fmla="*/ 532264 h 5352650"/>
              <a:gd name="connsiteX12" fmla="*/ 3834448 w 11146078"/>
              <a:gd name="connsiteY12" fmla="*/ 0 h 5352650"/>
              <a:gd name="connsiteX13" fmla="*/ 1159473 w 11146078"/>
              <a:gd name="connsiteY13" fmla="*/ 2506045 h 5352650"/>
              <a:gd name="connsiteX14" fmla="*/ 492712 w 11146078"/>
              <a:gd name="connsiteY14" fmla="*/ 3547297 h 5352650"/>
              <a:gd name="connsiteX0" fmla="*/ 102631 w 11453796"/>
              <a:gd name="connsiteY0" fmla="*/ 3547297 h 5404972"/>
              <a:gd name="connsiteX1" fmla="*/ 1189240 w 11453796"/>
              <a:gd name="connsiteY1" fmla="*/ 5180846 h 5404972"/>
              <a:gd name="connsiteX2" fmla="*/ 10755997 w 11453796"/>
              <a:gd name="connsiteY2" fmla="*/ 5228144 h 5404972"/>
              <a:gd name="connsiteX3" fmla="*/ 10713795 w 11453796"/>
              <a:gd name="connsiteY3" fmla="*/ 3666630 h 5404972"/>
              <a:gd name="connsiteX4" fmla="*/ 9044396 w 11453796"/>
              <a:gd name="connsiteY4" fmla="*/ 1540216 h 5404972"/>
              <a:gd name="connsiteX5" fmla="*/ 5325867 w 11453796"/>
              <a:gd name="connsiteY5" fmla="*/ 1556474 h 5404972"/>
              <a:gd name="connsiteX6" fmla="*/ 5972980 w 11453796"/>
              <a:gd name="connsiteY6" fmla="*/ 2527146 h 5404972"/>
              <a:gd name="connsiteX7" fmla="*/ 5854594 w 11453796"/>
              <a:gd name="connsiteY7" fmla="*/ 2879204 h 5404972"/>
              <a:gd name="connsiteX8" fmla="*/ 6066067 w 11453796"/>
              <a:gd name="connsiteY8" fmla="*/ 3180106 h 5404972"/>
              <a:gd name="connsiteX9" fmla="*/ 5818236 w 11453796"/>
              <a:gd name="connsiteY9" fmla="*/ 3188327 h 5404972"/>
              <a:gd name="connsiteX10" fmla="*/ 3876896 w 11453796"/>
              <a:gd name="connsiteY10" fmla="*/ 473263 h 5404972"/>
              <a:gd name="connsiteX11" fmla="*/ 3744618 w 11453796"/>
              <a:gd name="connsiteY11" fmla="*/ 532264 h 5404972"/>
              <a:gd name="connsiteX12" fmla="*/ 3444367 w 11453796"/>
              <a:gd name="connsiteY12" fmla="*/ 0 h 5404972"/>
              <a:gd name="connsiteX13" fmla="*/ 769392 w 11453796"/>
              <a:gd name="connsiteY13" fmla="*/ 2506045 h 5404972"/>
              <a:gd name="connsiteX14" fmla="*/ 102631 w 11453796"/>
              <a:gd name="connsiteY14" fmla="*/ 3547297 h 5404972"/>
              <a:gd name="connsiteX0" fmla="*/ 14372 w 11365537"/>
              <a:gd name="connsiteY0" fmla="*/ 3547297 h 5404972"/>
              <a:gd name="connsiteX1" fmla="*/ 1100981 w 11365537"/>
              <a:gd name="connsiteY1" fmla="*/ 5180846 h 5404972"/>
              <a:gd name="connsiteX2" fmla="*/ 10667738 w 11365537"/>
              <a:gd name="connsiteY2" fmla="*/ 5228144 h 5404972"/>
              <a:gd name="connsiteX3" fmla="*/ 10625536 w 11365537"/>
              <a:gd name="connsiteY3" fmla="*/ 3666630 h 5404972"/>
              <a:gd name="connsiteX4" fmla="*/ 8956137 w 11365537"/>
              <a:gd name="connsiteY4" fmla="*/ 1540216 h 5404972"/>
              <a:gd name="connsiteX5" fmla="*/ 5237608 w 11365537"/>
              <a:gd name="connsiteY5" fmla="*/ 1556474 h 5404972"/>
              <a:gd name="connsiteX6" fmla="*/ 5884721 w 11365537"/>
              <a:gd name="connsiteY6" fmla="*/ 2527146 h 5404972"/>
              <a:gd name="connsiteX7" fmla="*/ 5766335 w 11365537"/>
              <a:gd name="connsiteY7" fmla="*/ 2879204 h 5404972"/>
              <a:gd name="connsiteX8" fmla="*/ 5977808 w 11365537"/>
              <a:gd name="connsiteY8" fmla="*/ 3180106 h 5404972"/>
              <a:gd name="connsiteX9" fmla="*/ 5729977 w 11365537"/>
              <a:gd name="connsiteY9" fmla="*/ 3188327 h 5404972"/>
              <a:gd name="connsiteX10" fmla="*/ 3788637 w 11365537"/>
              <a:gd name="connsiteY10" fmla="*/ 473263 h 5404972"/>
              <a:gd name="connsiteX11" fmla="*/ 3656359 w 11365537"/>
              <a:gd name="connsiteY11" fmla="*/ 532264 h 5404972"/>
              <a:gd name="connsiteX12" fmla="*/ 3356108 w 11365537"/>
              <a:gd name="connsiteY12" fmla="*/ 0 h 5404972"/>
              <a:gd name="connsiteX13" fmla="*/ 681133 w 11365537"/>
              <a:gd name="connsiteY13" fmla="*/ 2506045 h 5404972"/>
              <a:gd name="connsiteX14" fmla="*/ 14372 w 11365537"/>
              <a:gd name="connsiteY14" fmla="*/ 3547297 h 5404972"/>
              <a:gd name="connsiteX0" fmla="*/ 14372 w 11365537"/>
              <a:gd name="connsiteY0" fmla="*/ 3547297 h 5228144"/>
              <a:gd name="connsiteX1" fmla="*/ 1100981 w 11365537"/>
              <a:gd name="connsiteY1" fmla="*/ 5180846 h 5228144"/>
              <a:gd name="connsiteX2" fmla="*/ 10667738 w 11365537"/>
              <a:gd name="connsiteY2" fmla="*/ 5228144 h 5228144"/>
              <a:gd name="connsiteX3" fmla="*/ 10625536 w 11365537"/>
              <a:gd name="connsiteY3" fmla="*/ 3666630 h 5228144"/>
              <a:gd name="connsiteX4" fmla="*/ 8956137 w 11365537"/>
              <a:gd name="connsiteY4" fmla="*/ 1540216 h 5228144"/>
              <a:gd name="connsiteX5" fmla="*/ 5237608 w 11365537"/>
              <a:gd name="connsiteY5" fmla="*/ 1556474 h 5228144"/>
              <a:gd name="connsiteX6" fmla="*/ 5884721 w 11365537"/>
              <a:gd name="connsiteY6" fmla="*/ 2527146 h 5228144"/>
              <a:gd name="connsiteX7" fmla="*/ 5766335 w 11365537"/>
              <a:gd name="connsiteY7" fmla="*/ 2879204 h 5228144"/>
              <a:gd name="connsiteX8" fmla="*/ 5977808 w 11365537"/>
              <a:gd name="connsiteY8" fmla="*/ 3180106 h 5228144"/>
              <a:gd name="connsiteX9" fmla="*/ 5729977 w 11365537"/>
              <a:gd name="connsiteY9" fmla="*/ 3188327 h 5228144"/>
              <a:gd name="connsiteX10" fmla="*/ 3788637 w 11365537"/>
              <a:gd name="connsiteY10" fmla="*/ 473263 h 5228144"/>
              <a:gd name="connsiteX11" fmla="*/ 3656359 w 11365537"/>
              <a:gd name="connsiteY11" fmla="*/ 532264 h 5228144"/>
              <a:gd name="connsiteX12" fmla="*/ 3356108 w 11365537"/>
              <a:gd name="connsiteY12" fmla="*/ 0 h 5228144"/>
              <a:gd name="connsiteX13" fmla="*/ 681133 w 11365537"/>
              <a:gd name="connsiteY13" fmla="*/ 2506045 h 5228144"/>
              <a:gd name="connsiteX14" fmla="*/ 14372 w 11365537"/>
              <a:gd name="connsiteY14" fmla="*/ 3547297 h 5228144"/>
              <a:gd name="connsiteX0" fmla="*/ 14372 w 10667738"/>
              <a:gd name="connsiteY0" fmla="*/ 3547297 h 5228144"/>
              <a:gd name="connsiteX1" fmla="*/ 1100981 w 10667738"/>
              <a:gd name="connsiteY1" fmla="*/ 5180846 h 5228144"/>
              <a:gd name="connsiteX2" fmla="*/ 10667738 w 10667738"/>
              <a:gd name="connsiteY2" fmla="*/ 5228144 h 5228144"/>
              <a:gd name="connsiteX3" fmla="*/ 10625536 w 10667738"/>
              <a:gd name="connsiteY3" fmla="*/ 3666630 h 5228144"/>
              <a:gd name="connsiteX4" fmla="*/ 8956137 w 10667738"/>
              <a:gd name="connsiteY4" fmla="*/ 1540216 h 5228144"/>
              <a:gd name="connsiteX5" fmla="*/ 5237608 w 10667738"/>
              <a:gd name="connsiteY5" fmla="*/ 1556474 h 5228144"/>
              <a:gd name="connsiteX6" fmla="*/ 5884721 w 10667738"/>
              <a:gd name="connsiteY6" fmla="*/ 2527146 h 5228144"/>
              <a:gd name="connsiteX7" fmla="*/ 5766335 w 10667738"/>
              <a:gd name="connsiteY7" fmla="*/ 2879204 h 5228144"/>
              <a:gd name="connsiteX8" fmla="*/ 5977808 w 10667738"/>
              <a:gd name="connsiteY8" fmla="*/ 3180106 h 5228144"/>
              <a:gd name="connsiteX9" fmla="*/ 5729977 w 10667738"/>
              <a:gd name="connsiteY9" fmla="*/ 3188327 h 5228144"/>
              <a:gd name="connsiteX10" fmla="*/ 3788637 w 10667738"/>
              <a:gd name="connsiteY10" fmla="*/ 473263 h 5228144"/>
              <a:gd name="connsiteX11" fmla="*/ 3656359 w 10667738"/>
              <a:gd name="connsiteY11" fmla="*/ 532264 h 5228144"/>
              <a:gd name="connsiteX12" fmla="*/ 3356108 w 10667738"/>
              <a:gd name="connsiteY12" fmla="*/ 0 h 5228144"/>
              <a:gd name="connsiteX13" fmla="*/ 681133 w 10667738"/>
              <a:gd name="connsiteY13" fmla="*/ 2506045 h 5228144"/>
              <a:gd name="connsiteX14" fmla="*/ 14372 w 10667738"/>
              <a:gd name="connsiteY14" fmla="*/ 3547297 h 5228144"/>
              <a:gd name="connsiteX0" fmla="*/ 0 w 10653366"/>
              <a:gd name="connsiteY0" fmla="*/ 3547297 h 5228144"/>
              <a:gd name="connsiteX1" fmla="*/ 1086609 w 10653366"/>
              <a:gd name="connsiteY1" fmla="*/ 5180846 h 5228144"/>
              <a:gd name="connsiteX2" fmla="*/ 10653366 w 10653366"/>
              <a:gd name="connsiteY2" fmla="*/ 5228144 h 5228144"/>
              <a:gd name="connsiteX3" fmla="*/ 10611164 w 10653366"/>
              <a:gd name="connsiteY3" fmla="*/ 3666630 h 5228144"/>
              <a:gd name="connsiteX4" fmla="*/ 8941765 w 10653366"/>
              <a:gd name="connsiteY4" fmla="*/ 1540216 h 5228144"/>
              <a:gd name="connsiteX5" fmla="*/ 5223236 w 10653366"/>
              <a:gd name="connsiteY5" fmla="*/ 1556474 h 5228144"/>
              <a:gd name="connsiteX6" fmla="*/ 5870349 w 10653366"/>
              <a:gd name="connsiteY6" fmla="*/ 2527146 h 5228144"/>
              <a:gd name="connsiteX7" fmla="*/ 5751963 w 10653366"/>
              <a:gd name="connsiteY7" fmla="*/ 2879204 h 5228144"/>
              <a:gd name="connsiteX8" fmla="*/ 5963436 w 10653366"/>
              <a:gd name="connsiteY8" fmla="*/ 3180106 h 5228144"/>
              <a:gd name="connsiteX9" fmla="*/ 5715605 w 10653366"/>
              <a:gd name="connsiteY9" fmla="*/ 3188327 h 5228144"/>
              <a:gd name="connsiteX10" fmla="*/ 3774265 w 10653366"/>
              <a:gd name="connsiteY10" fmla="*/ 473263 h 5228144"/>
              <a:gd name="connsiteX11" fmla="*/ 3641987 w 10653366"/>
              <a:gd name="connsiteY11" fmla="*/ 532264 h 5228144"/>
              <a:gd name="connsiteX12" fmla="*/ 3341736 w 10653366"/>
              <a:gd name="connsiteY12" fmla="*/ 0 h 5228144"/>
              <a:gd name="connsiteX13" fmla="*/ 666761 w 10653366"/>
              <a:gd name="connsiteY13" fmla="*/ 2506045 h 5228144"/>
              <a:gd name="connsiteX14" fmla="*/ 0 w 10653366"/>
              <a:gd name="connsiteY14" fmla="*/ 3547297 h 5228144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3808311 w 10687412"/>
              <a:gd name="connsiteY10" fmla="*/ 473263 h 5228144"/>
              <a:gd name="connsiteX11" fmla="*/ 3676033 w 10687412"/>
              <a:gd name="connsiteY11" fmla="*/ 532264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4430718 w 10687412"/>
              <a:gd name="connsiteY10" fmla="*/ 511683 h 5228144"/>
              <a:gd name="connsiteX11" fmla="*/ 3676033 w 10687412"/>
              <a:gd name="connsiteY11" fmla="*/ 532264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4430718 w 10687412"/>
              <a:gd name="connsiteY10" fmla="*/ 511683 h 5228144"/>
              <a:gd name="connsiteX11" fmla="*/ 4275387 w 10687412"/>
              <a:gd name="connsiteY11" fmla="*/ 586052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430718 w 10687412"/>
              <a:gd name="connsiteY10" fmla="*/ 519367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92298 w 10687412"/>
              <a:gd name="connsiteY10" fmla="*/ 488631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69246 w 10687412"/>
              <a:gd name="connsiteY10" fmla="*/ 473263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857227 w 10687412"/>
              <a:gd name="connsiteY9" fmla="*/ 315759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873658 w 10687412"/>
              <a:gd name="connsiteY6" fmla="*/ 2757667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857227 w 10687412"/>
              <a:gd name="connsiteY9" fmla="*/ 315759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7621 w 11407345"/>
              <a:gd name="connsiteY0" fmla="*/ 3623074 h 5345080"/>
              <a:gd name="connsiteX1" fmla="*/ 932333 w 11407345"/>
              <a:gd name="connsiteY1" fmla="*/ 5210302 h 5345080"/>
              <a:gd name="connsiteX2" fmla="*/ 10695033 w 11407345"/>
              <a:gd name="connsiteY2" fmla="*/ 5235828 h 5345080"/>
              <a:gd name="connsiteX3" fmla="*/ 10652831 w 11407345"/>
              <a:gd name="connsiteY3" fmla="*/ 3674314 h 5345080"/>
              <a:gd name="connsiteX4" fmla="*/ 8983432 w 11407345"/>
              <a:gd name="connsiteY4" fmla="*/ 1547900 h 5345080"/>
              <a:gd name="connsiteX5" fmla="*/ 5264903 w 11407345"/>
              <a:gd name="connsiteY5" fmla="*/ 1564158 h 5345080"/>
              <a:gd name="connsiteX6" fmla="*/ 5881279 w 11407345"/>
              <a:gd name="connsiteY6" fmla="*/ 2757667 h 5345080"/>
              <a:gd name="connsiteX7" fmla="*/ 5793630 w 11407345"/>
              <a:gd name="connsiteY7" fmla="*/ 2886888 h 5345080"/>
              <a:gd name="connsiteX8" fmla="*/ 6005103 w 11407345"/>
              <a:gd name="connsiteY8" fmla="*/ 3187790 h 5345080"/>
              <a:gd name="connsiteX9" fmla="*/ 5864848 w 11407345"/>
              <a:gd name="connsiteY9" fmla="*/ 3157591 h 5345080"/>
              <a:gd name="connsiteX10" fmla="*/ 4376867 w 11407345"/>
              <a:gd name="connsiteY10" fmla="*/ 473263 h 5345080"/>
              <a:gd name="connsiteX11" fmla="*/ 4283008 w 11407345"/>
              <a:gd name="connsiteY11" fmla="*/ 616788 h 5345080"/>
              <a:gd name="connsiteX12" fmla="*/ 3959705 w 11407345"/>
              <a:gd name="connsiteY12" fmla="*/ 0 h 5345080"/>
              <a:gd name="connsiteX13" fmla="*/ 708428 w 11407345"/>
              <a:gd name="connsiteY13" fmla="*/ 2513729 h 5345080"/>
              <a:gd name="connsiteX14" fmla="*/ 7621 w 11407345"/>
              <a:gd name="connsiteY14" fmla="*/ 3623074 h 5345080"/>
              <a:gd name="connsiteX0" fmla="*/ 7621 w 11407345"/>
              <a:gd name="connsiteY0" fmla="*/ 3623074 h 5345080"/>
              <a:gd name="connsiteX1" fmla="*/ 932333 w 11407345"/>
              <a:gd name="connsiteY1" fmla="*/ 5210302 h 5345080"/>
              <a:gd name="connsiteX2" fmla="*/ 10695033 w 11407345"/>
              <a:gd name="connsiteY2" fmla="*/ 5235828 h 5345080"/>
              <a:gd name="connsiteX3" fmla="*/ 10652831 w 11407345"/>
              <a:gd name="connsiteY3" fmla="*/ 3674314 h 5345080"/>
              <a:gd name="connsiteX4" fmla="*/ 8983432 w 11407345"/>
              <a:gd name="connsiteY4" fmla="*/ 1547900 h 5345080"/>
              <a:gd name="connsiteX5" fmla="*/ 5264903 w 11407345"/>
              <a:gd name="connsiteY5" fmla="*/ 1564158 h 5345080"/>
              <a:gd name="connsiteX6" fmla="*/ 5881279 w 11407345"/>
              <a:gd name="connsiteY6" fmla="*/ 2757667 h 5345080"/>
              <a:gd name="connsiteX7" fmla="*/ 5793630 w 11407345"/>
              <a:gd name="connsiteY7" fmla="*/ 2886888 h 5345080"/>
              <a:gd name="connsiteX8" fmla="*/ 6005103 w 11407345"/>
              <a:gd name="connsiteY8" fmla="*/ 3187790 h 5345080"/>
              <a:gd name="connsiteX9" fmla="*/ 5864848 w 11407345"/>
              <a:gd name="connsiteY9" fmla="*/ 3157591 h 5345080"/>
              <a:gd name="connsiteX10" fmla="*/ 4376867 w 11407345"/>
              <a:gd name="connsiteY10" fmla="*/ 473263 h 5345080"/>
              <a:gd name="connsiteX11" fmla="*/ 4283008 w 11407345"/>
              <a:gd name="connsiteY11" fmla="*/ 616788 h 5345080"/>
              <a:gd name="connsiteX12" fmla="*/ 3959705 w 11407345"/>
              <a:gd name="connsiteY12" fmla="*/ 0 h 5345080"/>
              <a:gd name="connsiteX13" fmla="*/ 708428 w 11407345"/>
              <a:gd name="connsiteY13" fmla="*/ 2513729 h 5345080"/>
              <a:gd name="connsiteX14" fmla="*/ 7621 w 11407345"/>
              <a:gd name="connsiteY14" fmla="*/ 3623074 h 5345080"/>
              <a:gd name="connsiteX0" fmla="*/ 7621 w 10695033"/>
              <a:gd name="connsiteY0" fmla="*/ 3623074 h 5345080"/>
              <a:gd name="connsiteX1" fmla="*/ 932333 w 10695033"/>
              <a:gd name="connsiteY1" fmla="*/ 5210302 h 5345080"/>
              <a:gd name="connsiteX2" fmla="*/ 10695033 w 10695033"/>
              <a:gd name="connsiteY2" fmla="*/ 5235828 h 5345080"/>
              <a:gd name="connsiteX3" fmla="*/ 10652831 w 10695033"/>
              <a:gd name="connsiteY3" fmla="*/ 3674314 h 5345080"/>
              <a:gd name="connsiteX4" fmla="*/ 8983432 w 10695033"/>
              <a:gd name="connsiteY4" fmla="*/ 1547900 h 5345080"/>
              <a:gd name="connsiteX5" fmla="*/ 5264903 w 10695033"/>
              <a:gd name="connsiteY5" fmla="*/ 1564158 h 5345080"/>
              <a:gd name="connsiteX6" fmla="*/ 5881279 w 10695033"/>
              <a:gd name="connsiteY6" fmla="*/ 2757667 h 5345080"/>
              <a:gd name="connsiteX7" fmla="*/ 5793630 w 10695033"/>
              <a:gd name="connsiteY7" fmla="*/ 2886888 h 5345080"/>
              <a:gd name="connsiteX8" fmla="*/ 6005103 w 10695033"/>
              <a:gd name="connsiteY8" fmla="*/ 3187790 h 5345080"/>
              <a:gd name="connsiteX9" fmla="*/ 5864848 w 10695033"/>
              <a:gd name="connsiteY9" fmla="*/ 3157591 h 5345080"/>
              <a:gd name="connsiteX10" fmla="*/ 4376867 w 10695033"/>
              <a:gd name="connsiteY10" fmla="*/ 473263 h 5345080"/>
              <a:gd name="connsiteX11" fmla="*/ 4283008 w 10695033"/>
              <a:gd name="connsiteY11" fmla="*/ 616788 h 5345080"/>
              <a:gd name="connsiteX12" fmla="*/ 3959705 w 10695033"/>
              <a:gd name="connsiteY12" fmla="*/ 0 h 5345080"/>
              <a:gd name="connsiteX13" fmla="*/ 708428 w 10695033"/>
              <a:gd name="connsiteY13" fmla="*/ 2513729 h 5345080"/>
              <a:gd name="connsiteX14" fmla="*/ 7621 w 10695033"/>
              <a:gd name="connsiteY14" fmla="*/ 3623074 h 5345080"/>
              <a:gd name="connsiteX0" fmla="*/ 7621 w 10695033"/>
              <a:gd name="connsiteY0" fmla="*/ 3623074 h 5235828"/>
              <a:gd name="connsiteX1" fmla="*/ 932333 w 10695033"/>
              <a:gd name="connsiteY1" fmla="*/ 5210302 h 5235828"/>
              <a:gd name="connsiteX2" fmla="*/ 10695033 w 10695033"/>
              <a:gd name="connsiteY2" fmla="*/ 5235828 h 5235828"/>
              <a:gd name="connsiteX3" fmla="*/ 10652831 w 10695033"/>
              <a:gd name="connsiteY3" fmla="*/ 3674314 h 5235828"/>
              <a:gd name="connsiteX4" fmla="*/ 8983432 w 10695033"/>
              <a:gd name="connsiteY4" fmla="*/ 1547900 h 5235828"/>
              <a:gd name="connsiteX5" fmla="*/ 5264903 w 10695033"/>
              <a:gd name="connsiteY5" fmla="*/ 1564158 h 5235828"/>
              <a:gd name="connsiteX6" fmla="*/ 5881279 w 10695033"/>
              <a:gd name="connsiteY6" fmla="*/ 2757667 h 5235828"/>
              <a:gd name="connsiteX7" fmla="*/ 5793630 w 10695033"/>
              <a:gd name="connsiteY7" fmla="*/ 2886888 h 5235828"/>
              <a:gd name="connsiteX8" fmla="*/ 6005103 w 10695033"/>
              <a:gd name="connsiteY8" fmla="*/ 3187790 h 5235828"/>
              <a:gd name="connsiteX9" fmla="*/ 5864848 w 10695033"/>
              <a:gd name="connsiteY9" fmla="*/ 3157591 h 5235828"/>
              <a:gd name="connsiteX10" fmla="*/ 4376867 w 10695033"/>
              <a:gd name="connsiteY10" fmla="*/ 473263 h 5235828"/>
              <a:gd name="connsiteX11" fmla="*/ 4283008 w 10695033"/>
              <a:gd name="connsiteY11" fmla="*/ 616788 h 5235828"/>
              <a:gd name="connsiteX12" fmla="*/ 3959705 w 10695033"/>
              <a:gd name="connsiteY12" fmla="*/ 0 h 5235828"/>
              <a:gd name="connsiteX13" fmla="*/ 708428 w 10695033"/>
              <a:gd name="connsiteY13" fmla="*/ 2513729 h 5235828"/>
              <a:gd name="connsiteX14" fmla="*/ 7621 w 10695033"/>
              <a:gd name="connsiteY14" fmla="*/ 3623074 h 5235828"/>
              <a:gd name="connsiteX0" fmla="*/ 7621 w 11424215"/>
              <a:gd name="connsiteY0" fmla="*/ 3623074 h 5292023"/>
              <a:gd name="connsiteX1" fmla="*/ 932333 w 11424215"/>
              <a:gd name="connsiteY1" fmla="*/ 5210302 h 5292023"/>
              <a:gd name="connsiteX2" fmla="*/ 10695033 w 11424215"/>
              <a:gd name="connsiteY2" fmla="*/ 5235828 h 5292023"/>
              <a:gd name="connsiteX3" fmla="*/ 10718146 w 11424215"/>
              <a:gd name="connsiteY3" fmla="*/ 4392771 h 5292023"/>
              <a:gd name="connsiteX4" fmla="*/ 8983432 w 11424215"/>
              <a:gd name="connsiteY4" fmla="*/ 1547900 h 5292023"/>
              <a:gd name="connsiteX5" fmla="*/ 5264903 w 11424215"/>
              <a:gd name="connsiteY5" fmla="*/ 1564158 h 5292023"/>
              <a:gd name="connsiteX6" fmla="*/ 5881279 w 11424215"/>
              <a:gd name="connsiteY6" fmla="*/ 2757667 h 5292023"/>
              <a:gd name="connsiteX7" fmla="*/ 5793630 w 11424215"/>
              <a:gd name="connsiteY7" fmla="*/ 2886888 h 5292023"/>
              <a:gd name="connsiteX8" fmla="*/ 6005103 w 11424215"/>
              <a:gd name="connsiteY8" fmla="*/ 3187790 h 5292023"/>
              <a:gd name="connsiteX9" fmla="*/ 5864848 w 11424215"/>
              <a:gd name="connsiteY9" fmla="*/ 3157591 h 5292023"/>
              <a:gd name="connsiteX10" fmla="*/ 4376867 w 11424215"/>
              <a:gd name="connsiteY10" fmla="*/ 473263 h 5292023"/>
              <a:gd name="connsiteX11" fmla="*/ 4283008 w 11424215"/>
              <a:gd name="connsiteY11" fmla="*/ 616788 h 5292023"/>
              <a:gd name="connsiteX12" fmla="*/ 3959705 w 11424215"/>
              <a:gd name="connsiteY12" fmla="*/ 0 h 5292023"/>
              <a:gd name="connsiteX13" fmla="*/ 708428 w 11424215"/>
              <a:gd name="connsiteY13" fmla="*/ 2513729 h 5292023"/>
              <a:gd name="connsiteX14" fmla="*/ 7621 w 11424215"/>
              <a:gd name="connsiteY14" fmla="*/ 3623074 h 5292023"/>
              <a:gd name="connsiteX0" fmla="*/ 7621 w 10718146"/>
              <a:gd name="connsiteY0" fmla="*/ 3623074 h 5292023"/>
              <a:gd name="connsiteX1" fmla="*/ 932333 w 10718146"/>
              <a:gd name="connsiteY1" fmla="*/ 5210302 h 5292023"/>
              <a:gd name="connsiteX2" fmla="*/ 10695033 w 10718146"/>
              <a:gd name="connsiteY2" fmla="*/ 5235828 h 5292023"/>
              <a:gd name="connsiteX3" fmla="*/ 10718146 w 10718146"/>
              <a:gd name="connsiteY3" fmla="*/ 4392771 h 5292023"/>
              <a:gd name="connsiteX4" fmla="*/ 8983432 w 10718146"/>
              <a:gd name="connsiteY4" fmla="*/ 1547900 h 5292023"/>
              <a:gd name="connsiteX5" fmla="*/ 5264903 w 10718146"/>
              <a:gd name="connsiteY5" fmla="*/ 1564158 h 5292023"/>
              <a:gd name="connsiteX6" fmla="*/ 5881279 w 10718146"/>
              <a:gd name="connsiteY6" fmla="*/ 2757667 h 5292023"/>
              <a:gd name="connsiteX7" fmla="*/ 5793630 w 10718146"/>
              <a:gd name="connsiteY7" fmla="*/ 2886888 h 5292023"/>
              <a:gd name="connsiteX8" fmla="*/ 6005103 w 10718146"/>
              <a:gd name="connsiteY8" fmla="*/ 3187790 h 5292023"/>
              <a:gd name="connsiteX9" fmla="*/ 5864848 w 10718146"/>
              <a:gd name="connsiteY9" fmla="*/ 3157591 h 5292023"/>
              <a:gd name="connsiteX10" fmla="*/ 4376867 w 10718146"/>
              <a:gd name="connsiteY10" fmla="*/ 473263 h 5292023"/>
              <a:gd name="connsiteX11" fmla="*/ 4283008 w 10718146"/>
              <a:gd name="connsiteY11" fmla="*/ 616788 h 5292023"/>
              <a:gd name="connsiteX12" fmla="*/ 3959705 w 10718146"/>
              <a:gd name="connsiteY12" fmla="*/ 0 h 5292023"/>
              <a:gd name="connsiteX13" fmla="*/ 708428 w 10718146"/>
              <a:gd name="connsiteY13" fmla="*/ 2513729 h 5292023"/>
              <a:gd name="connsiteX14" fmla="*/ 7621 w 10718146"/>
              <a:gd name="connsiteY14" fmla="*/ 3623074 h 5292023"/>
              <a:gd name="connsiteX0" fmla="*/ 7621 w 10718146"/>
              <a:gd name="connsiteY0" fmla="*/ 3623074 h 5235828"/>
              <a:gd name="connsiteX1" fmla="*/ 932333 w 10718146"/>
              <a:gd name="connsiteY1" fmla="*/ 5210302 h 5235828"/>
              <a:gd name="connsiteX2" fmla="*/ 10695033 w 10718146"/>
              <a:gd name="connsiteY2" fmla="*/ 5235828 h 5235828"/>
              <a:gd name="connsiteX3" fmla="*/ 10718146 w 10718146"/>
              <a:gd name="connsiteY3" fmla="*/ 4392771 h 5235828"/>
              <a:gd name="connsiteX4" fmla="*/ 8983432 w 10718146"/>
              <a:gd name="connsiteY4" fmla="*/ 1547900 h 5235828"/>
              <a:gd name="connsiteX5" fmla="*/ 5264903 w 10718146"/>
              <a:gd name="connsiteY5" fmla="*/ 1564158 h 5235828"/>
              <a:gd name="connsiteX6" fmla="*/ 5881279 w 10718146"/>
              <a:gd name="connsiteY6" fmla="*/ 2757667 h 5235828"/>
              <a:gd name="connsiteX7" fmla="*/ 5793630 w 10718146"/>
              <a:gd name="connsiteY7" fmla="*/ 2886888 h 5235828"/>
              <a:gd name="connsiteX8" fmla="*/ 6005103 w 10718146"/>
              <a:gd name="connsiteY8" fmla="*/ 3187790 h 5235828"/>
              <a:gd name="connsiteX9" fmla="*/ 5864848 w 10718146"/>
              <a:gd name="connsiteY9" fmla="*/ 3157591 h 5235828"/>
              <a:gd name="connsiteX10" fmla="*/ 4376867 w 10718146"/>
              <a:gd name="connsiteY10" fmla="*/ 473263 h 5235828"/>
              <a:gd name="connsiteX11" fmla="*/ 4283008 w 10718146"/>
              <a:gd name="connsiteY11" fmla="*/ 616788 h 5235828"/>
              <a:gd name="connsiteX12" fmla="*/ 3959705 w 10718146"/>
              <a:gd name="connsiteY12" fmla="*/ 0 h 5235828"/>
              <a:gd name="connsiteX13" fmla="*/ 708428 w 10718146"/>
              <a:gd name="connsiteY13" fmla="*/ 2513729 h 5235828"/>
              <a:gd name="connsiteX14" fmla="*/ 7621 w 10718146"/>
              <a:gd name="connsiteY14" fmla="*/ 3623074 h 5235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718146" h="5235828">
                <a:moveTo>
                  <a:pt x="7621" y="3623074"/>
                </a:moveTo>
                <a:lnTo>
                  <a:pt x="932333" y="5210302"/>
                </a:lnTo>
                <a:lnTo>
                  <a:pt x="10695033" y="5235828"/>
                </a:lnTo>
                <a:lnTo>
                  <a:pt x="10718146" y="4392771"/>
                </a:lnTo>
                <a:lnTo>
                  <a:pt x="8983432" y="1547900"/>
                </a:lnTo>
                <a:lnTo>
                  <a:pt x="5264903" y="1564158"/>
                </a:lnTo>
                <a:lnTo>
                  <a:pt x="5881279" y="2757667"/>
                </a:lnTo>
                <a:lnTo>
                  <a:pt x="5793630" y="2886888"/>
                </a:lnTo>
                <a:lnTo>
                  <a:pt x="6005103" y="3187790"/>
                </a:lnTo>
                <a:lnTo>
                  <a:pt x="5864848" y="3157591"/>
                </a:lnTo>
                <a:lnTo>
                  <a:pt x="4376867" y="473263"/>
                </a:lnTo>
                <a:cubicBezTo>
                  <a:pt x="4319126" y="411043"/>
                  <a:pt x="4340749" y="679008"/>
                  <a:pt x="4283008" y="616788"/>
                </a:cubicBezTo>
                <a:lnTo>
                  <a:pt x="3959705" y="0"/>
                </a:lnTo>
                <a:cubicBezTo>
                  <a:pt x="3068047" y="835348"/>
                  <a:pt x="1367108" y="1909884"/>
                  <a:pt x="708428" y="2513729"/>
                </a:cubicBezTo>
                <a:cubicBezTo>
                  <a:pt x="49748" y="3117574"/>
                  <a:pt x="-29697" y="3173645"/>
                  <a:pt x="7621" y="3623074"/>
                </a:cubicBez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2248" y="274639"/>
            <a:ext cx="11057136" cy="1082659"/>
          </a:xfrm>
        </p:spPr>
        <p:txBody>
          <a:bodyPr/>
          <a:lstStyle/>
          <a:p>
            <a:r>
              <a:rPr lang="th-TH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การให้เงินช่วยเหลือหรืออุดหนุนเพื่อส่งเสริมการพัฒนาฝีมือแรงงาน</a:t>
            </a:r>
            <a:endParaRPr lang="en-US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5" name="Group 30"/>
          <p:cNvGrpSpPr/>
          <p:nvPr/>
        </p:nvGrpSpPr>
        <p:grpSpPr>
          <a:xfrm rot="19371509">
            <a:off x="1305110" y="2519516"/>
            <a:ext cx="4854575" cy="2338388"/>
            <a:chOff x="6948488" y="2060575"/>
            <a:chExt cx="4854575" cy="2338388"/>
          </a:xfrm>
        </p:grpSpPr>
        <p:sp>
          <p:nvSpPr>
            <p:cNvPr id="46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8" name="Group 30"/>
          <p:cNvGrpSpPr/>
          <p:nvPr/>
        </p:nvGrpSpPr>
        <p:grpSpPr>
          <a:xfrm rot="20256524">
            <a:off x="1256297" y="2482994"/>
            <a:ext cx="4854575" cy="2338388"/>
            <a:chOff x="6948488" y="2060575"/>
            <a:chExt cx="4854575" cy="2338388"/>
          </a:xfrm>
        </p:grpSpPr>
        <p:sp>
          <p:nvSpPr>
            <p:cNvPr id="9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1" name="Group 30"/>
          <p:cNvGrpSpPr/>
          <p:nvPr/>
        </p:nvGrpSpPr>
        <p:grpSpPr>
          <a:xfrm rot="20997755">
            <a:off x="1305110" y="2536283"/>
            <a:ext cx="4854575" cy="2338388"/>
            <a:chOff x="6948488" y="2060575"/>
            <a:chExt cx="4854575" cy="2338388"/>
          </a:xfrm>
        </p:grpSpPr>
        <p:sp>
          <p:nvSpPr>
            <p:cNvPr id="62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051307" y="4646842"/>
            <a:ext cx="1371600" cy="1334345"/>
            <a:chOff x="4011613" y="1414463"/>
            <a:chExt cx="4149725" cy="4037013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487799" y="4084252"/>
            <a:ext cx="1371600" cy="1334345"/>
            <a:chOff x="4011613" y="1414463"/>
            <a:chExt cx="4149725" cy="4037013"/>
          </a:xfrm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3656315" y="4688031"/>
            <a:ext cx="1371600" cy="1334345"/>
            <a:chOff x="4011613" y="1414463"/>
            <a:chExt cx="4149725" cy="4037013"/>
          </a:xfrm>
        </p:grpSpPr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4231269" y="3887115"/>
            <a:ext cx="1371600" cy="1334345"/>
            <a:chOff x="4011613" y="1414463"/>
            <a:chExt cx="4149725" cy="4037013"/>
          </a:xfrm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5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6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52" name="Group 151"/>
          <p:cNvGrpSpPr/>
          <p:nvPr/>
        </p:nvGrpSpPr>
        <p:grpSpPr>
          <a:xfrm>
            <a:off x="6742300" y="2103844"/>
            <a:ext cx="3808470" cy="3253982"/>
            <a:chOff x="6742300" y="1816511"/>
            <a:chExt cx="3808470" cy="3253982"/>
          </a:xfrm>
        </p:grpSpPr>
        <p:sp>
          <p:nvSpPr>
            <p:cNvPr id="144" name="Flowchart: Extract 143"/>
            <p:cNvSpPr/>
            <p:nvPr/>
          </p:nvSpPr>
          <p:spPr>
            <a:xfrm>
              <a:off x="6760776" y="1816511"/>
              <a:ext cx="3771518" cy="1059851"/>
            </a:xfrm>
            <a:prstGeom prst="flowChartExtra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48" name="Group 147"/>
            <p:cNvGrpSpPr/>
            <p:nvPr/>
          </p:nvGrpSpPr>
          <p:grpSpPr>
            <a:xfrm>
              <a:off x="7327964" y="2992838"/>
              <a:ext cx="2637142" cy="1209835"/>
              <a:chOff x="7313982" y="2964238"/>
              <a:chExt cx="2877788" cy="1675826"/>
            </a:xfrm>
          </p:grpSpPr>
          <p:sp>
            <p:nvSpPr>
              <p:cNvPr id="145" name="Rectangle 144"/>
              <p:cNvSpPr/>
              <p:nvPr/>
            </p:nvSpPr>
            <p:spPr>
              <a:xfrm>
                <a:off x="7313982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6" name="Rectangle 145"/>
              <p:cNvSpPr/>
              <p:nvPr/>
            </p:nvSpPr>
            <p:spPr>
              <a:xfrm>
                <a:off x="8446432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" name="Rectangle 146"/>
              <p:cNvSpPr/>
              <p:nvPr/>
            </p:nvSpPr>
            <p:spPr>
              <a:xfrm>
                <a:off x="9578880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9" name="Rectangle 148"/>
            <p:cNvSpPr/>
            <p:nvPr/>
          </p:nvSpPr>
          <p:spPr>
            <a:xfrm>
              <a:off x="6742300" y="4746653"/>
              <a:ext cx="3808470" cy="3238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7177212" y="4318928"/>
              <a:ext cx="2938646" cy="3238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7961091" y="2555729"/>
            <a:ext cx="1370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endParaRPr lang="en-US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9" name="Picture 68" descr="world-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22" y="795721"/>
            <a:ext cx="6432278" cy="3294288"/>
          </a:xfrm>
          <a:prstGeom prst="rect">
            <a:avLst/>
          </a:prstGeom>
        </p:spPr>
      </p:pic>
      <p:sp>
        <p:nvSpPr>
          <p:cNvPr id="70" name="Isosceles Triangle 69"/>
          <p:cNvSpPr/>
          <p:nvPr/>
        </p:nvSpPr>
        <p:spPr>
          <a:xfrm>
            <a:off x="6737354" y="2071678"/>
            <a:ext cx="3857652" cy="1143008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oper Black" pitchFamily="18" charset="0"/>
              </a:rPr>
              <a:t>DSD</a:t>
            </a:r>
            <a:endParaRPr lang="th-TH" sz="4000" dirty="0">
              <a:solidFill>
                <a:schemeClr val="tx2">
                  <a:lumMod val="60000"/>
                  <a:lumOff val="40000"/>
                </a:schemeClr>
              </a:solidFill>
              <a:latin typeface="Cooper Black" pitchFamily="18" charset="0"/>
            </a:endParaRPr>
          </a:p>
        </p:txBody>
      </p:sp>
      <p:sp>
        <p:nvSpPr>
          <p:cNvPr id="71" name="Subtitle 2"/>
          <p:cNvSpPr txBox="1">
            <a:spLocks/>
          </p:cNvSpPr>
          <p:nvPr/>
        </p:nvSpPr>
        <p:spPr>
          <a:xfrm>
            <a:off x="3860775" y="6247180"/>
            <a:ext cx="8328050" cy="61082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457120" marR="0" lvl="0" indent="-45712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ea typeface="+mn-ea"/>
                <a:cs typeface="TH Kodchasal" pitchFamily="2" charset="-34"/>
              </a:rPr>
              <a:t>กองส่งเสริมการพัฒนาฝีมือแรงงาน กรมพัฒนาฝีมือแรงงาน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ea typeface="+mn-ea"/>
              <a:cs typeface="TH Kodchasal" pitchFamily="2" charset="-34"/>
            </a:endParaRPr>
          </a:p>
        </p:txBody>
      </p:sp>
      <p:sp>
        <p:nvSpPr>
          <p:cNvPr id="72" name="ตัวยึดหมายเลขภาพนิ่ง 7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318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6496" y="428604"/>
            <a:ext cx="11715832" cy="2786082"/>
          </a:xfrm>
        </p:spPr>
        <p:txBody>
          <a:bodyPr/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กรมพัฒนาฝีมือแรงงานจัดแคมเปญ </a:t>
            </a:r>
            <a:br>
              <a:rPr lang="th-TH" sz="40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“มอบของขวัญ ปี 60 แก่ผู้ประกอบกิจการ”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6737354" y="4000504"/>
            <a:ext cx="921014" cy="458227"/>
            <a:chOff x="6175959" y="782872"/>
            <a:chExt cx="4930821" cy="2453202"/>
          </a:xfrm>
        </p:grpSpPr>
        <p:grpSp>
          <p:nvGrpSpPr>
            <p:cNvPr id="3" name="Group 30"/>
            <p:cNvGrpSpPr/>
            <p:nvPr/>
          </p:nvGrpSpPr>
          <p:grpSpPr>
            <a:xfrm rot="19839744">
              <a:off x="6211839" y="811495"/>
              <a:ext cx="4854575" cy="2338388"/>
              <a:chOff x="6948488" y="2060575"/>
              <a:chExt cx="4854575" cy="2338388"/>
            </a:xfrm>
          </p:grpSpPr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" name="Group 30"/>
            <p:cNvGrpSpPr/>
            <p:nvPr/>
          </p:nvGrpSpPr>
          <p:grpSpPr>
            <a:xfrm rot="260498">
              <a:off x="6175959" y="897686"/>
              <a:ext cx="4854575" cy="2338388"/>
              <a:chOff x="6948488" y="2060575"/>
              <a:chExt cx="4854575" cy="2338388"/>
            </a:xfrm>
          </p:grpSpPr>
          <p:sp>
            <p:nvSpPr>
              <p:cNvPr id="9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" name="Group 30"/>
            <p:cNvGrpSpPr/>
            <p:nvPr/>
          </p:nvGrpSpPr>
          <p:grpSpPr>
            <a:xfrm rot="20997755">
              <a:off x="6252205" y="782872"/>
              <a:ext cx="4854575" cy="2338388"/>
              <a:chOff x="6948488" y="2060575"/>
              <a:chExt cx="4854575" cy="2338388"/>
            </a:xfrm>
          </p:grpSpPr>
          <p:sp>
            <p:nvSpPr>
              <p:cNvPr id="62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" name="Group 1"/>
          <p:cNvGrpSpPr/>
          <p:nvPr/>
        </p:nvGrpSpPr>
        <p:grpSpPr>
          <a:xfrm>
            <a:off x="3951272" y="4143380"/>
            <a:ext cx="786941" cy="724324"/>
            <a:chOff x="3506850" y="3893075"/>
            <a:chExt cx="2313375" cy="2129301"/>
          </a:xfrm>
        </p:grpSpPr>
        <p:grpSp>
          <p:nvGrpSpPr>
            <p:cNvPr id="8" name="Group 75"/>
            <p:cNvGrpSpPr/>
            <p:nvPr/>
          </p:nvGrpSpPr>
          <p:grpSpPr>
            <a:xfrm>
              <a:off x="3506850" y="3893075"/>
              <a:ext cx="1371600" cy="1334345"/>
              <a:chOff x="4011613" y="1414463"/>
              <a:chExt cx="4149725" cy="4037013"/>
            </a:xfrm>
          </p:grpSpPr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1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6" name="Group 82"/>
            <p:cNvGrpSpPr/>
            <p:nvPr/>
          </p:nvGrpSpPr>
          <p:grpSpPr>
            <a:xfrm>
              <a:off x="3656315" y="4688031"/>
              <a:ext cx="1371600" cy="1334345"/>
              <a:chOff x="4011613" y="1414463"/>
              <a:chExt cx="4149725" cy="4037013"/>
            </a:xfrm>
          </p:grpSpPr>
          <p:sp>
            <p:nvSpPr>
              <p:cNvPr id="84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7" name="Group 89"/>
            <p:cNvGrpSpPr/>
            <p:nvPr/>
          </p:nvGrpSpPr>
          <p:grpSpPr>
            <a:xfrm>
              <a:off x="4448625" y="4038834"/>
              <a:ext cx="1371600" cy="1334345"/>
              <a:chOff x="4011613" y="1414463"/>
              <a:chExt cx="4149725" cy="4037013"/>
            </a:xfrm>
          </p:grpSpPr>
          <p:sp>
            <p:nvSpPr>
              <p:cNvPr id="91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8" name="Group 28"/>
          <p:cNvGrpSpPr/>
          <p:nvPr/>
        </p:nvGrpSpPr>
        <p:grpSpPr>
          <a:xfrm>
            <a:off x="5308594" y="3071810"/>
            <a:ext cx="1056294" cy="751586"/>
            <a:chOff x="7939607" y="4160275"/>
            <a:chExt cx="1714159" cy="1219677"/>
          </a:xfrm>
        </p:grpSpPr>
        <p:grpSp>
          <p:nvGrpSpPr>
            <p:cNvPr id="25" name="Group 201"/>
            <p:cNvGrpSpPr/>
            <p:nvPr/>
          </p:nvGrpSpPr>
          <p:grpSpPr>
            <a:xfrm>
              <a:off x="7939607" y="4387075"/>
              <a:ext cx="652614" cy="963003"/>
              <a:chOff x="8321954" y="3592512"/>
              <a:chExt cx="2212975" cy="3265488"/>
            </a:xfrm>
          </p:grpSpPr>
          <p:sp>
            <p:nvSpPr>
              <p:cNvPr id="203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6" name="Group 212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15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6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0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4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5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6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7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8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9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0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4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4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7" name="Group 234"/>
            <p:cNvGrpSpPr/>
            <p:nvPr/>
          </p:nvGrpSpPr>
          <p:grpSpPr>
            <a:xfrm>
              <a:off x="9001152" y="4387075"/>
              <a:ext cx="652614" cy="963003"/>
              <a:chOff x="8321954" y="3592512"/>
              <a:chExt cx="2212975" cy="3265488"/>
            </a:xfrm>
          </p:grpSpPr>
          <p:sp>
            <p:nvSpPr>
              <p:cNvPr id="236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2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3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4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5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" name="Group 245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4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47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9" name="Group 5"/>
            <p:cNvGrpSpPr/>
            <p:nvPr/>
          </p:nvGrpSpPr>
          <p:grpSpPr>
            <a:xfrm>
              <a:off x="8384987" y="4160275"/>
              <a:ext cx="826558" cy="1219677"/>
              <a:chOff x="8321954" y="3592512"/>
              <a:chExt cx="2212975" cy="3265488"/>
            </a:xfrm>
          </p:grpSpPr>
          <p:sp>
            <p:nvSpPr>
              <p:cNvPr id="167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8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9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0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1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2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3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4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5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6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0" name="Group 4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17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98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1" name="Group 27"/>
          <p:cNvGrpSpPr/>
          <p:nvPr/>
        </p:nvGrpSpPr>
        <p:grpSpPr>
          <a:xfrm>
            <a:off x="3594082" y="4000504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60" name="ตัวยึดหมายเลขภาพนิ่ง 1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2"/>
            <a:ext cx="9649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97868" y="1330583"/>
            <a:ext cx="10585176" cy="2281476"/>
          </a:xfrm>
          <a:prstGeom prst="round2Diag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พระราชบัญญัติส่งเสริมการพัฒนาฝีมือแรงงาน พ.ศ. 2545 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มาตรา 28 (3) บัญญัติให้ใช้จ่ายเงินกองทุนเพื่อช่วยเหลือหรืออุดหนุนกิจการใดๆ ที่เกี่ยวกับการส่งเสริมการพัฒนาฝีมือแรงงานตามหลักเกณฑ์ที่คณะกรรมการประกาศกำหนด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598384" y="692696"/>
            <a:ext cx="3559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ความเป็นมา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197868" y="3501008"/>
            <a:ext cx="10585176" cy="2962513"/>
          </a:xfrm>
          <a:prstGeom prst="round2Diag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การดำเนินการของศูนย์ประเมินความรู้ความสามารถกลาง </a:t>
            </a: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ลงวันที่ 22 กันยายน 2559 </a:t>
            </a: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			มีผลใช้บังคับตั้งแต่วันที่ 1 มกราคม 2560 เป็นต้นไป</a:t>
            </a:r>
            <a:endParaRPr lang="en-US" sz="2800" dirty="0"/>
          </a:p>
        </p:txBody>
      </p:sp>
      <p:pic>
        <p:nvPicPr>
          <p:cNvPr id="19458" name="Picture 2" descr="Free Button Gr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804" y="548680"/>
            <a:ext cx="1008112" cy="1008112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441" y="413663"/>
            <a:ext cx="11245611" cy="711081"/>
          </a:xfrm>
        </p:spPr>
        <p:txBody>
          <a:bodyPr/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ผู้มีสิทธิขอรับเงินช่วยเหลือหรืออุดหนุน</a:t>
            </a:r>
            <a:endParaRPr lang="en-US" sz="4000" dirty="0"/>
          </a:p>
        </p:txBody>
      </p:sp>
      <p:pic>
        <p:nvPicPr>
          <p:cNvPr id="11" name="รูปภาพ 10" descr="silhouette_saleman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909836" y="3429000"/>
            <a:ext cx="1944216" cy="194421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66020" y="198884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ผู้ดำเนินการทดสอบมาตรฐานฝีมือแรงงาน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0" name="รูปภาพ 9" descr="silhouette_construction_ma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65820" y="1412776"/>
            <a:ext cx="2016224" cy="1663385"/>
          </a:xfrm>
          <a:prstGeom prst="rect">
            <a:avLst/>
          </a:prstGeom>
        </p:spPr>
      </p:pic>
      <p:pic>
        <p:nvPicPr>
          <p:cNvPr id="12" name="รูปภาพ 11" descr="silhouette_saleman.pn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701924" y="3429000"/>
            <a:ext cx="1944216" cy="194421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30116" y="3645024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ผู้ประกอบกิจการ/ผู้ประกอบอาชีพ/</a:t>
            </a:r>
          </a:p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กลุ่มผู้ประกอบกิจการ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97398"/>
            <a:ext cx="2349995" cy="2460601"/>
          </a:xfrm>
          <a:prstGeom prst="rect">
            <a:avLst/>
          </a:prstGeom>
          <a:noFill/>
        </p:spPr>
      </p:pic>
      <p:grpSp>
        <p:nvGrpSpPr>
          <p:cNvPr id="2" name="กลุ่ม 9"/>
          <p:cNvGrpSpPr/>
          <p:nvPr/>
        </p:nvGrpSpPr>
        <p:grpSpPr>
          <a:xfrm>
            <a:off x="1845940" y="1124744"/>
            <a:ext cx="10095560" cy="4608512"/>
            <a:chOff x="2578905" y="651817"/>
            <a:chExt cx="9072626" cy="3951033"/>
          </a:xfrm>
        </p:grpSpPr>
        <p:sp>
          <p:nvSpPr>
            <p:cNvPr id="52" name="Rounded Rectangle 51"/>
            <p:cNvSpPr/>
            <p:nvPr/>
          </p:nvSpPr>
          <p:spPr>
            <a:xfrm>
              <a:off x="2578905" y="651817"/>
              <a:ext cx="9072626" cy="3951033"/>
            </a:xfrm>
            <a:prstGeom prst="roundRect">
              <a:avLst>
                <a:gd name="adj" fmla="val 10000"/>
              </a:avLst>
            </a:prstGeom>
            <a:solidFill>
              <a:srgbClr val="CCFF99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53" name="Oval 52"/>
            <p:cNvSpPr/>
            <p:nvPr/>
          </p:nvSpPr>
          <p:spPr>
            <a:xfrm>
              <a:off x="2694527" y="898757"/>
              <a:ext cx="724012" cy="714380"/>
            </a:xfrm>
            <a:prstGeom prst="ellipse">
              <a:avLst/>
            </a:prstGeom>
            <a:solidFill>
              <a:srgbClr val="336600"/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5400" b="1" dirty="0" smtClean="0">
                  <a:latin typeface="TH SarabunPSK" pitchFamily="34" charset="-34"/>
                  <a:cs typeface="TH SarabunPSK" pitchFamily="34" charset="-34"/>
                </a:rPr>
                <a:t>1</a:t>
              </a:r>
              <a:endParaRPr lang="th-TH" sz="5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Content Placeholder 4"/>
            <p:cNvSpPr txBox="1">
              <a:spLocks/>
            </p:cNvSpPr>
            <p:nvPr/>
          </p:nvSpPr>
          <p:spPr>
            <a:xfrm>
              <a:off x="3551783" y="960491"/>
              <a:ext cx="7929618" cy="3245552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ผู้ดำเนินการทดสอบมาตรฐานฝีมือแรงงานที่ได้รับอนุญาต</a:t>
              </a:r>
              <a:b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ตามมาตรา 24</a:t>
              </a:r>
              <a:r>
                <a:rPr kumimoji="0" lang="th-TH" sz="30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ซึ่งดำเนินการทดสอบมาตรฐานฝีมือแรงงาน</a:t>
              </a:r>
              <a:b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และ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มีผู้ผ่านการทดสอบในปีที่ผ่านมา ตั้งแต่</a:t>
              </a:r>
              <a:r>
                <a:rPr kumimoji="0" lang="en-US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100 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คนขึ้นไป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โดยมีสิทธิขอรับเงิน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ช่วยเหลือหรืออุดหนุนปีละ </a:t>
              </a:r>
              <a:r>
                <a:rPr kumimoji="0" lang="en-US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10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,000</a:t>
              </a:r>
              <a:r>
                <a:rPr kumimoji="0" lang="th-TH" sz="3000" b="1" i="0" u="sng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บาทต่อผู้ผ่าน</a:t>
              </a:r>
              <a:b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การทดสอบทุก 100 คน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ทั้งนี้ ส่วนที่เกิน</a:t>
              </a:r>
              <a:r>
                <a:rPr kumimoji="0" lang="en-US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100 </a:t>
              </a:r>
              <a:r>
                <a:rPr lang="th-TH" sz="3000" b="1" spc="-40" dirty="0" smtClean="0">
                  <a:latin typeface="TH Kodchasal" pitchFamily="2" charset="-34"/>
                  <a:cs typeface="TH Kodchasal" pitchFamily="2" charset="-34"/>
                </a:rPr>
                <a:t>คน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ถ้ามีจำนวนตั้งแต่ 75 คนขึ้นไป ให้ปัดเป็น 100 คน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เพื่อเป็นการส่งเสริมให้มีการทดสอบมาตรฐานฝีมือแรงงาน</a:t>
              </a:r>
            </a:p>
            <a:p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endParaRPr lang="th-TH" sz="2000" b="1" dirty="0" smtClean="0">
                <a:latin typeface="TH Kodchasal" pitchFamily="2" charset="-34"/>
                <a:cs typeface="TH Kodchasal" pitchFamily="2" charset="-34"/>
              </a:endParaRPr>
            </a:p>
            <a:p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th-TH" sz="3000" b="1" dirty="0" smtClean="0">
                  <a:latin typeface="TH Kodchasal" pitchFamily="2" charset="-34"/>
                  <a:cs typeface="TH Kodchasal" pitchFamily="2" charset="-34"/>
                </a:rPr>
                <a:t>“ประกาศฯ ข้อ 4”</a:t>
              </a:r>
              <a:endPara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endParaRPr>
            </a:p>
          </p:txBody>
        </p:sp>
      </p:grpSp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1108428" y="188640"/>
            <a:ext cx="10818632" cy="1663385"/>
            <a:chOff x="1108428" y="188640"/>
            <a:chExt cx="10818632" cy="1663385"/>
          </a:xfrm>
        </p:grpSpPr>
        <p:sp>
          <p:nvSpPr>
            <p:cNvPr id="9" name="TextBox 8"/>
            <p:cNvSpPr txBox="1"/>
            <p:nvPr/>
          </p:nvSpPr>
          <p:spPr>
            <a:xfrm>
              <a:off x="1108428" y="404664"/>
              <a:ext cx="97668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TH Kodchasal" pitchFamily="2" charset="-34"/>
                  <a:cs typeface="TH Kodchasal" pitchFamily="2" charset="-34"/>
                </a:rPr>
                <a:t>ช่วยเหลือหรืออุดหนุนผู้ดำเนินการทดสอบมาตรฐานฝีมือแรงงาน</a:t>
              </a:r>
              <a:endParaRPr lang="en-US" sz="3200" b="1" dirty="0">
                <a:latin typeface="TH Kodchasal" pitchFamily="2" charset="-34"/>
                <a:cs typeface="TH Kodchasal" pitchFamily="2" charset="-34"/>
              </a:endParaRPr>
            </a:p>
          </p:txBody>
        </p:sp>
        <p:pic>
          <p:nvPicPr>
            <p:cNvPr id="10" name="รูปภาพ 9" descr="silhouette_construction_man.png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flipH="1">
              <a:off x="9910836" y="188640"/>
              <a:ext cx="2016224" cy="1663385"/>
            </a:xfrm>
            <a:prstGeom prst="rect">
              <a:avLst/>
            </a:prstGeom>
          </p:spPr>
        </p:pic>
      </p:grp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37112"/>
            <a:ext cx="2286879" cy="2420888"/>
          </a:xfrm>
          <a:prstGeom prst="rect">
            <a:avLst/>
          </a:prstGeom>
          <a:noFill/>
        </p:spPr>
      </p:pic>
      <p:grpSp>
        <p:nvGrpSpPr>
          <p:cNvPr id="21" name="กลุ่ม 20"/>
          <p:cNvGrpSpPr/>
          <p:nvPr/>
        </p:nvGrpSpPr>
        <p:grpSpPr>
          <a:xfrm>
            <a:off x="405780" y="391426"/>
            <a:ext cx="9144000" cy="3469622"/>
            <a:chOff x="2061964" y="980728"/>
            <a:chExt cx="9144000" cy="3469622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>
              <a:off x="2562792" y="3260480"/>
              <a:ext cx="8214576" cy="2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6064243" y="3106397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2061964" y="980728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0"/>
                  <a:ea typeface="Arial" pitchFamily="34" charset="0"/>
                  <a:cs typeface="Cordia New" pitchFamily="34" charset="-34"/>
                </a:rPr>
                <a:t>      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แรงงาน			 ยื่นคำขอรับ </a:t>
              </a:r>
              <a:b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จำนวน 200 คน 			     การช่วยเหลือหรืออุดหนุน </a:t>
              </a:r>
              <a:b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มีผู้ผ่านการทดสอบ จำนวน 175 คน </a:t>
              </a:r>
              <a:r>
                <a:rPr kumimoji="0" 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จำนวน 20</a:t>
              </a:r>
              <a:r>
                <a:rPr lang="en-US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วงเล็บปีกกาขวา 9"/>
            <p:cNvSpPr/>
            <p:nvPr/>
          </p:nvSpPr>
          <p:spPr>
            <a:xfrm rot="16200000">
              <a:off x="4169413" y="558485"/>
              <a:ext cx="829839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>
              <a:off x="10518837" y="333367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990758" y="2951597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05600" y="303769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16200000">
              <a:off x="8307592" y="536414"/>
              <a:ext cx="829839" cy="400052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2444552" y="3525560"/>
              <a:ext cx="1027112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5658330" y="3573038"/>
              <a:ext cx="1036637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606668" y="3579025"/>
              <a:ext cx="1209675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9940630" y="3604829"/>
              <a:ext cx="1092222" cy="719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05980" y="3344708"/>
            <a:ext cx="9505056" cy="2996565"/>
          </a:xfrm>
          <a:prstGeom prst="round2Diag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คำอธิบาย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  ปี พ.ศ.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2559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(ม.ค. 59 – 31 ธ.ค.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59)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ดำเนินการทดสอบมาตรฐานฝีมือแรงงานจำนวน 200 คน  มีผู้ผ่านการทดสอบฯ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จำนวน 175 คน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  ปี พ.ศ. 2560 (1 </a:t>
            </a:r>
            <a:r>
              <a:rPr 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ม.ค. 60 – 31 ส.ค. 60)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ยื่นคำขอรับเงินอุดหนุน จำนวน 20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,000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บาท</a:t>
            </a:r>
            <a:endParaRPr lang="th-TH" sz="2800" b="1" dirty="0" smtClean="0"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endParaRPr kumimoji="0" lang="th-TH" sz="3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93639" y="5325222"/>
            <a:ext cx="4824536" cy="5788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100 คนแรก ได้รับเงิน 10,000 บาท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58308" y="5867632"/>
            <a:ext cx="6768753" cy="578882"/>
          </a:xfrm>
          <a:prstGeom prst="round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75 คนหลัง ปัดเป็น 100 คน  ได้รับเงิน  10,000 บาท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6" name="Oval 52"/>
          <p:cNvSpPr/>
          <p:nvPr/>
        </p:nvSpPr>
        <p:spPr>
          <a:xfrm>
            <a:off x="10918948" y="0"/>
            <a:ext cx="724012" cy="714380"/>
          </a:xfrm>
          <a:prstGeom prst="ellipse">
            <a:avLst/>
          </a:prstGeom>
          <a:solidFill>
            <a:srgbClr val="33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2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350131" y="4078020"/>
            <a:ext cx="359905" cy="239786"/>
          </a:xfrm>
          <a:prstGeom prst="rect">
            <a:avLst/>
          </a:prstGeom>
          <a:noFill/>
        </p:spPr>
      </p:pic>
      <p:pic>
        <p:nvPicPr>
          <p:cNvPr id="30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349996" y="4957882"/>
            <a:ext cx="359905" cy="239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46" name="Rounded Rectangle 45"/>
          <p:cNvSpPr/>
          <p:nvPr/>
        </p:nvSpPr>
        <p:spPr>
          <a:xfrm>
            <a:off x="1701924" y="764704"/>
            <a:ext cx="10297144" cy="5040560"/>
          </a:xfrm>
          <a:prstGeom prst="roundRect">
            <a:avLst>
              <a:gd name="adj" fmla="val 10000"/>
            </a:avLst>
          </a:prstGeom>
          <a:solidFill>
            <a:srgbClr val="CCCCFF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7" name="Content Placeholder 4"/>
          <p:cNvSpPr txBox="1">
            <a:spLocks/>
          </p:cNvSpPr>
          <p:nvPr/>
        </p:nvSpPr>
        <p:spPr>
          <a:xfrm>
            <a:off x="2638028" y="1052736"/>
            <a:ext cx="9289032" cy="547260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ผู้ดำเนินการทดสอบมาตรฐานฝีมือแรงงานที่ได้รับอนุญาต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ตามมาตรา ๒๔ ซึ่ง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ดำเนินการทดสอบให้แก่ผู้เข้ารับการทดสอบ</a:t>
            </a:r>
            <a:r>
              <a:rPr lang="en-US" sz="3200" b="1" u="sng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ที่กรมพัฒนาฝีมือแรงงานส่งไปทดสอบมาตรฐานฝีมือแรงงานแห่งชาติ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ในสาขาอาชีพที่จำเป็นต้องให้การส่งเสริม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เครื่องมืออุปกรณ์หรือเทคโนโลยีเฉพาะด้าน</a:t>
            </a:r>
            <a:endParaRPr kumimoji="0" lang="en-US" sz="32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3200" b="1" dirty="0" smtClean="0">
              <a:latin typeface="TH Kodchasal" pitchFamily="2" charset="-34"/>
              <a:cs typeface="TH Kodchasal" pitchFamily="2" charset="-34"/>
            </a:endParaRPr>
          </a:p>
          <a:p>
            <a:pPr lvl="0" algn="r">
              <a:spcBef>
                <a:spcPct val="20000"/>
              </a:spcBef>
              <a:defRPr/>
            </a:pPr>
            <a:r>
              <a:rPr lang="th-TH" sz="3600" b="1" baseline="0" dirty="0" smtClean="0">
                <a:latin typeface="TH Kodchasal" pitchFamily="2" charset="-34"/>
                <a:cs typeface="TH Kodchasal" pitchFamily="2" charset="-34"/>
              </a:rPr>
              <a:t>“ประกาศฯ ข้อ 7”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917948" y="127446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4" y="260648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496" y="219175"/>
            <a:ext cx="1970484" cy="1625649"/>
          </a:xfrm>
          <a:prstGeom prst="rect">
            <a:avLst/>
          </a:prstGeom>
        </p:spPr>
      </p:pic>
      <p:sp>
        <p:nvSpPr>
          <p:cNvPr id="12" name="ลูกศรขวา 11"/>
          <p:cNvSpPr/>
          <p:nvPr/>
        </p:nvSpPr>
        <p:spPr>
          <a:xfrm>
            <a:off x="11062964" y="6093296"/>
            <a:ext cx="432048" cy="504056"/>
          </a:xfrm>
          <a:prstGeom prst="rightArrow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46" name="Rounded Rectangle 45"/>
          <p:cNvSpPr/>
          <p:nvPr/>
        </p:nvSpPr>
        <p:spPr>
          <a:xfrm>
            <a:off x="1701924" y="980728"/>
            <a:ext cx="10297144" cy="5112568"/>
          </a:xfrm>
          <a:prstGeom prst="roundRect">
            <a:avLst>
              <a:gd name="adj" fmla="val 10000"/>
            </a:avLst>
          </a:prstGeom>
          <a:solidFill>
            <a:srgbClr val="CCCCFF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7" name="Content Placeholder 4"/>
          <p:cNvSpPr txBox="1">
            <a:spLocks/>
          </p:cNvSpPr>
          <p:nvPr/>
        </p:nvSpPr>
        <p:spPr>
          <a:xfrm>
            <a:off x="2541310" y="1268760"/>
            <a:ext cx="9289032" cy="547260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โดยมีสิทธิ</a:t>
            </a:r>
            <a:r>
              <a:rPr kumimoji="0" lang="th-TH" sz="3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ขอรับ</a:t>
            </a:r>
            <a:r>
              <a:rPr kumimoji="0" lang="th-TH" sz="3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เงิน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ช่วยเหลือหรืออุดหนุนเป็นค่าทดสอบตามที่ผู้ดำเนินการทดสอบกำหนด</a:t>
            </a: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ไม่เกินอัตราค่าทดสอบมาตรฐานฝีมือแรงงานตามประกาศ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คณะกรรมการส่งเสริมการพัฒนาฝีมือแรงงาน เรื่อง กำหนดอัตราค่าทดสอบมาตรฐานฝีมือแรงงาน</a:t>
            </a:r>
            <a: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ต่อจำนวนผู้เข้ารับการทดสอบ 1 คน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เพื่อส่งเสริมให้ผู้ประกอบอาชีพมีทักษะฝีมือ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ที่ได้มาตรฐานตรง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ตามความต้องการ</a:t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ของตลาดแรงงาน</a:t>
            </a:r>
          </a:p>
          <a:p>
            <a:pPr lvl="0">
              <a:spcBef>
                <a:spcPct val="20000"/>
              </a:spcBef>
              <a:defRPr/>
            </a:pPr>
            <a:endParaRPr lang="en-US" sz="3200" b="1" dirty="0" smtClean="0">
              <a:latin typeface="TH Kodchasal" pitchFamily="2" charset="-34"/>
              <a:cs typeface="TH Kodchasal" pitchFamily="2" charset="-34"/>
            </a:endParaRPr>
          </a:p>
          <a:p>
            <a:pPr lvl="0" algn="r">
              <a:spcBef>
                <a:spcPct val="20000"/>
              </a:spcBef>
              <a:defRPr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“ประกาศฯ ข้อ 7”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789698" y="127446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4" y="395953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496" y="260648"/>
            <a:ext cx="1970484" cy="1625649"/>
          </a:xfrm>
          <a:prstGeom prst="rect">
            <a:avLst/>
          </a:prstGeom>
        </p:spPr>
      </p:pic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ลูกศรโค้งลง 26"/>
          <p:cNvSpPr/>
          <p:nvPr/>
        </p:nvSpPr>
        <p:spPr>
          <a:xfrm>
            <a:off x="5806380" y="188640"/>
            <a:ext cx="3528392" cy="1152128"/>
          </a:xfrm>
          <a:prstGeom prst="curvedDown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74132" y="476672"/>
            <a:ext cx="4176464" cy="3245941"/>
          </a:xfrm>
          <a:prstGeom prst="ellipse">
            <a:avLst/>
          </a:prstGeom>
          <a:solidFill>
            <a:srgbClr val="FFC000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2560 ดำเนินการทดสอบ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สาขาช่างไฟฟ้า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ภายในอาคาร ระดับ 1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จำนวน 50 คน</a:t>
            </a:r>
          </a:p>
          <a:p>
            <a:pPr algn="ctr"/>
            <a:endParaRPr lang="th-TH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6" name="ลูกศรโค้งลง 25"/>
          <p:cNvSpPr/>
          <p:nvPr/>
        </p:nvSpPr>
        <p:spPr>
          <a:xfrm>
            <a:off x="2133972" y="116632"/>
            <a:ext cx="3096343" cy="9361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5780" y="3105810"/>
            <a:ext cx="2952328" cy="3312200"/>
          </a:xfrm>
          <a:prstGeom prst="round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latin typeface="TH Kodchasal" pitchFamily="2" charset="-34"/>
              <a:cs typeface="TH Kodchasal" pitchFamily="2" charset="-34"/>
            </a:endParaRPr>
          </a:p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ดำเนินการทดสอบ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ให้แก่ผู้เข้ารับการทดสอบที่</a:t>
            </a:r>
            <a:r>
              <a:rPr lang="th-TH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กรมพัฒนาฝีมือแรงงานส่งไปทดสอบมาตรฐานฝีมือแรงงานแห่งชาติ</a:t>
            </a:r>
          </a:p>
          <a:p>
            <a:pPr algn="ctr"/>
            <a:endParaRPr lang="th-TH" b="1" dirty="0" smtClean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480110" y="756543"/>
            <a:ext cx="2805351" cy="2950645"/>
          </a:xfrm>
          <a:prstGeom prst="homePlate">
            <a:avLst>
              <a:gd name="adj" fmla="val 32255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vert="vert" wrap="square" rtlCol="0">
            <a:spAutoFit/>
          </a:bodyPr>
          <a:lstStyle/>
          <a:p>
            <a:pPr algn="ctr"/>
            <a:endParaRPr lang="th-TH" b="1" dirty="0" smtClean="0">
              <a:latin typeface="TH Kodchasal" pitchFamily="2" charset="-34"/>
              <a:cs typeface="TH Kodchasal" pitchFamily="2" charset="-34"/>
            </a:endParaRPr>
          </a:p>
          <a:p>
            <a:pPr algn="ctr"/>
            <a:endParaRPr lang="th-TH" b="1" dirty="0" smtClean="0">
              <a:latin typeface="TH Kodchasal" pitchFamily="2" charset="-34"/>
              <a:cs typeface="TH Kodchasal" pitchFamily="2" charset="-34"/>
            </a:endParaRPr>
          </a:p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ผู้ดำเนินการทดสอบมาตรฐานฯ ที่ได้รับอนุญาตตามมาตรา 24</a:t>
            </a:r>
          </a:p>
          <a:p>
            <a:pPr algn="ctr"/>
            <a:endParaRPr lang="th-TH" sz="22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18148" y="3501008"/>
            <a:ext cx="4176464" cy="214526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rgbClr val="7030A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สาขาอาชีพที่จำเป็นต้องให้การส่งเสริมหรือสนับสนุนให้มี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ผู้ประกอบอาชีพที่มีทักษะฝีมือ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ได้มาตรฐานเพียงพอต่อความต้องการของตลาดแรงงาน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18148" y="5397023"/>
            <a:ext cx="4176464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accent2">
                <a:lumMod val="75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สาขาอาชีพที่ต้องอาศัยความเชี่ยวชาญ เครื่องมืออุปกรณ์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หรือเทคโนโลยีเฉพาะด้าน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94612" y="1340768"/>
            <a:ext cx="4176464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ยื่นขอรับเงินอุดหนุน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เป็นค่าทดสอบสาขาช่างไฟฟ้า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ภายในอาคาร จำนวน 50 คน</a:t>
            </a:r>
          </a:p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เป็นเงินจำนวน 50,000 บาท 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(50 คน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x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1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,000 บาท) </a:t>
            </a:r>
          </a:p>
          <a:p>
            <a:r>
              <a:rPr lang="th-TH" b="1" spc="-20" dirty="0" smtClean="0">
                <a:latin typeface="TH Kodchasal" pitchFamily="2" charset="-34"/>
                <a:cs typeface="TH Kodchasal" pitchFamily="2" charset="-34"/>
              </a:rPr>
              <a:t>(ภายในวันที่ 1 ม.ค. 60 – 31 ส.ค. 60)</a:t>
            </a:r>
            <a:endParaRPr lang="en-US" b="1" spc="-2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326660" y="4293096"/>
            <a:ext cx="3646141" cy="212365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ขอรับเงินอุดหนุนเป็นค่าทดสอบ</a:t>
            </a:r>
            <a:br>
              <a:rPr lang="th-TH" sz="2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ไม่เกินอัตราค่าทดสอบมาตรฐานฝีมือแรงงานตามประกาศกำหนดต่อจำนวนผู้เข้ารับการทดสอบ</a:t>
            </a:r>
            <a:br>
              <a:rPr lang="th-TH" sz="2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1 คน ภายในวันที่ 31 สิงหาคม </a:t>
            </a:r>
            <a:br>
              <a:rPr lang="th-TH" sz="2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ของปีที่มีสิทธิขอรับเงินอุดหนุน</a:t>
            </a:r>
            <a:endParaRPr lang="en-US" sz="2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3" name="Oval 47"/>
          <p:cNvSpPr/>
          <p:nvPr/>
        </p:nvSpPr>
        <p:spPr>
          <a:xfrm>
            <a:off x="10918948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217926" flipH="1">
            <a:off x="8321558" y="3859777"/>
            <a:ext cx="887832" cy="519291"/>
          </a:xfrm>
          <a:prstGeom prst="rect">
            <a:avLst/>
          </a:prstGeom>
          <a:noFill/>
        </p:spPr>
      </p:pic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9</a:t>
            </a:fld>
            <a:endParaRPr lang="en-US" dirty="0"/>
          </a:p>
        </p:txBody>
      </p:sp>
      <p:cxnSp>
        <p:nvCxnSpPr>
          <p:cNvPr id="46" name="ตัวเชื่อมต่อตรง 45"/>
          <p:cNvCxnSpPr/>
          <p:nvPr/>
        </p:nvCxnSpPr>
        <p:spPr>
          <a:xfrm>
            <a:off x="3358108" y="5013176"/>
            <a:ext cx="360040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/>
          <p:cNvCxnSpPr/>
          <p:nvPr/>
        </p:nvCxnSpPr>
        <p:spPr>
          <a:xfrm>
            <a:off x="3358108" y="5589240"/>
            <a:ext cx="360040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50196" y="2823319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ค่าทดสอบคนละ 1,000 บาท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cxnSp>
        <p:nvCxnSpPr>
          <p:cNvPr id="22" name="ตัวเชื่อมต่อตรง 21"/>
          <p:cNvCxnSpPr/>
          <p:nvPr/>
        </p:nvCxnSpPr>
        <p:spPr>
          <a:xfrm>
            <a:off x="4006180" y="2852936"/>
            <a:ext cx="3384376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2037081" cy="2060848"/>
          </a:xfrm>
          <a:prstGeom prst="rect">
            <a:avLst/>
          </a:prstGeom>
          <a:noFill/>
        </p:spPr>
      </p:pic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9" name="Rounded Rectangle 54"/>
          <p:cNvSpPr/>
          <p:nvPr/>
        </p:nvSpPr>
        <p:spPr>
          <a:xfrm>
            <a:off x="1701924" y="944496"/>
            <a:ext cx="10009112" cy="3564624"/>
          </a:xfrm>
          <a:prstGeom prst="roundRect">
            <a:avLst>
              <a:gd name="adj" fmla="val 10000"/>
            </a:avLst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898525"/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ผู้ประกอบกิจการที่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ส่งเงินสมทบเข้ากองทุนพัฒนา</a:t>
            </a:r>
            <a:r>
              <a:rPr lang="th-TH" sz="3200" b="1" u="sng" dirty="0" err="1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ฝีมื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แรงงาน</a:t>
            </a:r>
            <a:b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ภายในเวลาที่กำหนดในปีที่ผ่านมา</a:t>
            </a: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และได้ดำเนินการพัฒนาฝีมือแรงงานตามมาตรา 29 วรรคสอง ครบตามสัดส่วน</a:t>
            </a:r>
            <a:r>
              <a:rPr lang="en-US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ที่กฎหมายกำหนดในปีถัดมา โดยมีสิทธิ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ขอรับเงินช่วยเหลือ</a:t>
            </a:r>
            <a:b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หรืออุดหนุนร้อยละ 10 ของเงินสมทบที่นำส่ง</a:t>
            </a: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เพื่อเป็นการส่งเสริมให้มีการพัฒนาฝีมือแรงงานให้แก่ลูกจ้าง</a:t>
            </a:r>
          </a:p>
          <a:p>
            <a:pPr marL="898525" algn="r"/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“ประกาศฯ ข้อ 5”</a:t>
            </a:r>
          </a:p>
          <a:p>
            <a:endParaRPr lang="th-TH" sz="20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7"/>
          <p:cNvSpPr/>
          <p:nvPr/>
        </p:nvSpPr>
        <p:spPr>
          <a:xfrm>
            <a:off x="1845940" y="1130444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4" name="กลุ่ม 13"/>
          <p:cNvGrpSpPr/>
          <p:nvPr/>
        </p:nvGrpSpPr>
        <p:grpSpPr>
          <a:xfrm>
            <a:off x="333772" y="2060848"/>
            <a:ext cx="2736304" cy="1584176"/>
            <a:chOff x="-1250404" y="-216024"/>
            <a:chExt cx="2736304" cy="1944216"/>
          </a:xfrm>
        </p:grpSpPr>
        <p:pic>
          <p:nvPicPr>
            <p:cNvPr id="11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2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22004" y="5108991"/>
            <a:ext cx="9145016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ผู้ประกอบกิจการที่จัดให้มีการฝึกอบรมฝีมือแรงงานให้แก่ลูกจ้างของตน หรือ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ส่งลูกจ้างเข้ารับการทดสอบและผ่านการทดสอบมาตรฐานฝีมือแรงงานแห่งชาติ หรือ มีลูกจ้างผ่านการรับรองความรู้ความสามารถจากศูนย์ประเมินความรู้ความสามารถ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45940" y="4661177"/>
            <a:ext cx="532859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การดำเนินการตามมาตรา 29 วรรคสอง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1341884" y="1196752"/>
            <a:ext cx="10369152" cy="5072098"/>
            <a:chOff x="382588" y="1142984"/>
            <a:chExt cx="8588300" cy="5072098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2860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665114" y="1379369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 rot="5400000">
              <a:off x="8607453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rgbClr val="6666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29454" y="313110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878666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ส.ค.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505789" y="2808128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7237276" y="2811326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500034" y="1214422"/>
              <a:ext cx="2714644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พ.ศ.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2558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ดำเนินการพัฒนาฝีมือแรงงานให้แก่ลูกจ้างไ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ม่ครบ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ตามสัดส่วนที่ก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ฎ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หมายกำหนด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                  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50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คน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0" y="1142984"/>
              <a:ext cx="4286280" cy="1214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ส่งเงินสมทบของปี พ.ศ. 2558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ภายในเวลาที่กฎหมายกำหนด 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(ภายในเดือนมีนาคม 2559)</a:t>
              </a:r>
            </a:p>
            <a:p>
              <a:pPr lvl="0" defTabSz="914400" fontAlgn="base">
                <a:spcBef>
                  <a:spcPct val="0"/>
                </a:spcBef>
                <a:spcAft>
                  <a:spcPts val="1000"/>
                </a:spcAft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54,000บาท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(50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คน</a:t>
              </a:r>
              <a:r>
                <a:rPr lang="en-US" sz="1600" b="1" dirty="0" smtClean="0">
                  <a:latin typeface="Arial" pitchFamily="34" charset="0"/>
                  <a:ea typeface="Arial" pitchFamily="34" charset="0"/>
                  <a:cs typeface="TH SarabunIT?" charset="-34"/>
                </a:rPr>
                <a:t> X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,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080 บาท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3500430" y="2488164"/>
              <a:ext cx="2451134" cy="461665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ส่งเงินสมทบ 20 มี.ค. 59</a:t>
              </a:r>
              <a:endPara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707904" y="4429132"/>
              <a:ext cx="2070114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 พ.ศ. 2559 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ดำเนินการพัฒนา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ฝีมือแรงงานให้ลูกจ้าง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ครบตามสัดส่วนที่กฎหมายกำหนด						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6644890" y="4410092"/>
              <a:ext cx="2070514" cy="1804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ปี พ.ศ.2560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ยื่นคำขอรับเงินช่วยเหลือหรือ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อุดหนุน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5,400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บาท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(54,000 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x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10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%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2286879" cy="2204864"/>
          </a:xfrm>
          <a:prstGeom prst="rect">
            <a:avLst/>
          </a:prstGeom>
          <a:noFill/>
        </p:spPr>
      </p:pic>
      <p:sp>
        <p:nvSpPr>
          <p:cNvPr id="27" name="Oval 57"/>
          <p:cNvSpPr/>
          <p:nvPr/>
        </p:nvSpPr>
        <p:spPr>
          <a:xfrm>
            <a:off x="10918948" y="0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11</a:t>
            </a:fld>
            <a:endParaRPr lang="en-US" dirty="0"/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rot="5400000">
            <a:off x="8052306" y="3390613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97152"/>
            <a:ext cx="2061963" cy="206084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40466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77788" y="980728"/>
            <a:ext cx="11233248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2558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มีลูกจ้าง 300 คน ดำเนินการพัฒนาฝีมือแรงงานให้แก่ลูกจ้างจำนวน 100 คน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ไม่ครบ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ตามสัดส่วนที่กฎหมายกำหนด จำนวน 50 คน  จึงต้อง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ส่งเงินสมทบเข้ากองทุนพัฒนาฝีมือแรงงาน จำนวน 54,000 บาท (5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0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คน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x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1,080 บาท)</a:t>
            </a:r>
          </a:p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053852" y="2474893"/>
            <a:ext cx="9865096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นำส่งเงินสมทบ ประจำปี พ.ศ. 255</a:t>
            </a:r>
            <a:r>
              <a:rPr lang="en-US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8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  ในวันที่ 20 มีนาคม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255</a:t>
            </a:r>
            <a:r>
              <a:rPr lang="en-US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9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ภายในเวลาที่กฎหมายกำหนด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(ภายในวันที่ 31 มีนาคม 2559)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701924" y="3573016"/>
            <a:ext cx="10081120" cy="107721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9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ดำเนินการพัฒนาฝีมือแรงงานครบตามสัดส่วน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ที่กฎหมายกำหนด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701924" y="4797152"/>
            <a:ext cx="10081120" cy="150810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60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60 – 31 ส.ค. 60)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ยื่นคำขอรับเงินช่วยเหลือหรืออุดหนุนร้อยละ 10 ของเงินสมทบที่นำส่ง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จำนวน 5,400 บาท (54,000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x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10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%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9" name="Oval 57"/>
          <p:cNvSpPr/>
          <p:nvPr/>
        </p:nvSpPr>
        <p:spPr>
          <a:xfrm>
            <a:off x="10918948" y="0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alpha val="8000"/>
              </a:schemeClr>
            </a:gs>
            <a:gs pos="100000">
              <a:sysClr val="window" lastClr="FFFFFF">
                <a:alpha val="0"/>
                <a:lumMod val="100000"/>
              </a:sys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ounded Rectangle 48"/>
          <p:cNvSpPr/>
          <p:nvPr/>
        </p:nvSpPr>
        <p:spPr>
          <a:xfrm>
            <a:off x="1989956" y="836712"/>
            <a:ext cx="10009112" cy="5472608"/>
          </a:xfrm>
          <a:prstGeom prst="roundRect">
            <a:avLst>
              <a:gd name="adj" fmla="val 10000"/>
            </a:avLst>
          </a:prstGeom>
          <a:solidFill>
            <a:srgbClr val="FFCCCC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0" name="Content Placeholder 4"/>
          <p:cNvSpPr txBox="1">
            <a:spLocks/>
          </p:cNvSpPr>
          <p:nvPr/>
        </p:nvSpPr>
        <p:spPr>
          <a:xfrm>
            <a:off x="2854052" y="1124744"/>
            <a:ext cx="9001000" cy="518457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ประกอบอาชีพ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ผู้ประกอบกิจการ หรือ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กลุ่มผู้ประกอบกิจการ </a:t>
            </a:r>
            <a:b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ที่ได้รับการรับรองมาตรฐานฝีมือแรงงานของตนตามมาตรา </a:t>
            </a:r>
            <a:r>
              <a:rPr kumimoji="0" 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26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และได้นำ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มาตรฐานฝีมือแรงงานดังกล่าวไปใช้ในการทดสอบ</a:t>
            </a:r>
            <a:b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ให้แก่ลูกจ้างของตนในปีที่ผ่านมา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โดยมีสิทธิ</a:t>
            </a:r>
            <a:r>
              <a:rPr kumimoji="0" lang="th-TH" sz="32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ขอรับเงิ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น</a:t>
            </a:r>
            <a:r>
              <a:rPr kumimoji="0" lang="th-TH" sz="32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ช่</a:t>
            </a:r>
            <a:r>
              <a:rPr lang="th-TH" sz="3200" b="1" u="sng" dirty="0" err="1" smtClean="0">
                <a:latin typeface="TH Kodchasal" pitchFamily="2" charset="-34"/>
                <a:cs typeface="TH Kodchasal" pitchFamily="2" charset="-34"/>
              </a:rPr>
              <a:t>วย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เหลือหรือ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อุดหนุนในแต่ละสาขาระดับละ 10,000</a:t>
            </a: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บาท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พื่อเป็นการ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  </a:r>
          </a:p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    ให้ใช้บังคับกับมาตรฐานฝีมือแรงงานที่ได้รับการรับรอง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ตั้งแต่ปี พ.ศ. 2560 เป็นต้นไป</a:t>
            </a:r>
          </a:p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“ประกาศฯ ข้อ 8”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2133972" y="1418476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7" name="Group 6"/>
          <p:cNvGrpSpPr/>
          <p:nvPr/>
        </p:nvGrpSpPr>
        <p:grpSpPr>
          <a:xfrm>
            <a:off x="0" y="4437112"/>
            <a:ext cx="2664296" cy="2132856"/>
            <a:chOff x="3120552" y="1431983"/>
            <a:chExt cx="5686604" cy="4704572"/>
          </a:xfrm>
        </p:grpSpPr>
        <p:sp>
          <p:nvSpPr>
            <p:cNvPr id="58" name="Oval 57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9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98" name="Straight Connector 97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96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Freeform 96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3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9" name="Group 59"/>
            <p:cNvGrpSpPr/>
            <p:nvPr/>
          </p:nvGrpSpPr>
          <p:grpSpPr>
            <a:xfrm>
              <a:off x="3869885" y="2618119"/>
              <a:ext cx="532789" cy="538892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94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0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92" name="Freeform 91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92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1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88" name="Freeform 87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89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90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2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84" name="Freeform 83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Rectangle 84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Rectangle 85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Rectangle 86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41" name="กลุ่ม 40"/>
          <p:cNvGrpSpPr/>
          <p:nvPr/>
        </p:nvGrpSpPr>
        <p:grpSpPr>
          <a:xfrm>
            <a:off x="-170284" y="908720"/>
            <a:ext cx="2546547" cy="1440160"/>
            <a:chOff x="-1250404" y="-216024"/>
            <a:chExt cx="2736304" cy="1944216"/>
          </a:xfrm>
        </p:grpSpPr>
        <p:pic>
          <p:nvPicPr>
            <p:cNvPr id="42" name="รูปภาพ 41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3" name="รูปภาพ 42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4" name="ตัวยึดหมายเลขภาพนิ่ง 4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81128"/>
            <a:ext cx="2286879" cy="2276872"/>
          </a:xfrm>
          <a:prstGeom prst="rect">
            <a:avLst/>
          </a:prstGeom>
          <a:noFill/>
        </p:spPr>
      </p:pic>
      <p:cxnSp>
        <p:nvCxnSpPr>
          <p:cNvPr id="3" name="ตัวเชื่อมต่อตรง 2"/>
          <p:cNvCxnSpPr/>
          <p:nvPr/>
        </p:nvCxnSpPr>
        <p:spPr>
          <a:xfrm>
            <a:off x="1484642" y="2730702"/>
            <a:ext cx="1000418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วงเล็บปีกกาขวา 3"/>
          <p:cNvSpPr/>
          <p:nvPr/>
        </p:nvSpPr>
        <p:spPr>
          <a:xfrm rot="16200000">
            <a:off x="3817406" y="-333955"/>
            <a:ext cx="428627" cy="4989483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ตัวเชื่อมต่อตรง 4"/>
          <p:cNvCxnSpPr/>
          <p:nvPr/>
        </p:nvCxnSpPr>
        <p:spPr>
          <a:xfrm rot="5400000">
            <a:off x="1306047" y="2742541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346240" y="2591529"/>
            <a:ext cx="138002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2560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42684" y="2577272"/>
            <a:ext cx="138002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341884" y="2852936"/>
            <a:ext cx="1240092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634908" y="2924944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0392333" y="2967852"/>
            <a:ext cx="131870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ส.ค.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วงเล็บปีกกาขวา 14"/>
          <p:cNvSpPr/>
          <p:nvPr/>
        </p:nvSpPr>
        <p:spPr>
          <a:xfrm rot="5400000">
            <a:off x="3791866" y="1051026"/>
            <a:ext cx="428627" cy="5040560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วงเล็บปีกกาขวา 16"/>
          <p:cNvSpPr/>
          <p:nvPr/>
        </p:nvSpPr>
        <p:spPr>
          <a:xfrm rot="5400000">
            <a:off x="8865337" y="1162131"/>
            <a:ext cx="428627" cy="4818350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26460" y="2918033"/>
            <a:ext cx="1460511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1845940" y="980728"/>
            <a:ext cx="43204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ปี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พ.ศ.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2560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ได้รับการ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รับรองมาตรฐานฝีมือแรงงานของตน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b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</a:b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ตามมาตรา 26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		           </a:t>
            </a:r>
            <a:r>
              <a:rPr kumimoji="0" lang="th-TH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</a:t>
            </a:r>
            <a:r>
              <a:rPr kumimoji="0" lang="th-TH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2710036" y="3933056"/>
            <a:ext cx="3528392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ปี พ.ศ. 2560 </a:t>
            </a:r>
          </a:p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นำมาตรฐานฯ </a:t>
            </a:r>
          </a:p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ที่ได้รับการรับรอง</a:t>
            </a:r>
          </a:p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ไปทดสอบให้แก่ลูกจ้างของตน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				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8110636" y="3856258"/>
            <a:ext cx="3291938" cy="1804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ปี พ.ศ. 2561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ยื่นคำขอรับเงินช่วยเหลือ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หรืออุดหนุน</a:t>
            </a:r>
            <a:r>
              <a:rPr lang="th-TH" sz="2000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ในแต่ละสาขาระดับละ 10,000 บาท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        </a:t>
            </a:r>
            <a:r>
              <a:rPr kumimoji="0" lang="th-TH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7" name="ตัวเชื่อมต่อตรง 26"/>
          <p:cNvCxnSpPr/>
          <p:nvPr/>
        </p:nvCxnSpPr>
        <p:spPr>
          <a:xfrm rot="5400000">
            <a:off x="6412092" y="2758307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 rot="5400000">
            <a:off x="11317376" y="2758307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2286879" cy="2204864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645200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837828" y="1221264"/>
            <a:ext cx="10945216" cy="1191816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2560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ได้รับการรับรองมาตรฐานฝีมือแรงงานของตน 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ตามมาตรา 26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1243609" y="2301384"/>
            <a:ext cx="9603331" cy="1055608"/>
          </a:xfrm>
          <a:prstGeom prst="round2Diag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นำมาตรฐานฝีมือแรงงานที่ได้รับการรับรองในปี พ.ศ. 2560 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ไปใช้ทดสอบให้แก่ลูกจ้างของตน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701924" y="3965376"/>
            <a:ext cx="10081120" cy="1191816"/>
          </a:xfrm>
          <a:prstGeom prst="round2Diag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6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1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61 – 31 ส.ค. 61)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ยื่นคำขอรับเงินช่วยเหลือหรืออุดหนุน ในแต่ละสาขาระดับละ 10,000 บาท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/>
          <p:nvPr/>
        </p:nvSpPr>
        <p:spPr>
          <a:xfrm>
            <a:off x="2277988" y="1268760"/>
            <a:ext cx="9433048" cy="4608512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grpSp>
        <p:nvGrpSpPr>
          <p:cNvPr id="3" name="Group 6"/>
          <p:cNvGrpSpPr/>
          <p:nvPr/>
        </p:nvGrpSpPr>
        <p:grpSpPr>
          <a:xfrm>
            <a:off x="0" y="4154186"/>
            <a:ext cx="3319966" cy="2703814"/>
            <a:chOff x="3120552" y="1431983"/>
            <a:chExt cx="5686604" cy="4704572"/>
          </a:xfrm>
        </p:grpSpPr>
        <p:sp>
          <p:nvSpPr>
            <p:cNvPr id="5" name="Oval 4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59"/>
            <p:cNvGrpSpPr/>
            <p:nvPr/>
          </p:nvGrpSpPr>
          <p:grpSpPr>
            <a:xfrm>
              <a:off x="3869880" y="2618122"/>
              <a:ext cx="532788" cy="538893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61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2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64" name="Freeform 63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64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67" name="Freeform 66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69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4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72" name="Freeform 71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Rectangle 72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73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Rectangle 74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4" name="Content Placeholder 4"/>
          <p:cNvSpPr txBox="1">
            <a:spLocks/>
          </p:cNvSpPr>
          <p:nvPr/>
        </p:nvSpPr>
        <p:spPr>
          <a:xfrm>
            <a:off x="3500430" y="1628800"/>
            <a:ext cx="7994582" cy="446449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ผู้ประกอบกิจการที่ส่งลูกจ้างเข้ารับการทดสอบ</a:t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</a:t>
            </a:r>
            <a:r>
              <a:rPr kumimoji="0" lang="th-TH" sz="3000" b="1" i="0" u="sng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ผ่านการทดสอบ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มาตรฐานฝีมือแรงงานแห่งชาติ </a:t>
            </a:r>
            <a:b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และได้จ่ายค่าจ้างให้แก่ลูกจ้าง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ดังกล่าวตามประกาศ</a:t>
            </a: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คณะกรรมการค่าจ้าง เรื่อง 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</a:t>
            </a:r>
            <a:r>
              <a:rPr kumimoji="0" lang="th-TH" sz="30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เป็นเวลา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ไม่น้อยกว่า 180 วัน ก่อนวันยื่นขอรับเงินอุดหนุน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โดยมีสิทธิขอ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รับ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เงินอุดหนุน 1,000 บาทต่อลูกจ้าง</a:t>
            </a:r>
            <a:r>
              <a:rPr kumimoji="0" lang="th-TH" sz="30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1 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คน </a:t>
            </a:r>
          </a:p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    ทั้งนี้ไม่เกินปีละ 100,000 บาท เพื่อเป็นการส่งเสริม</a:t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ให้มีการจ่ายค่าจ้างตามมาตรฐานฝีมือ</a:t>
            </a:r>
          </a:p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3000" b="1" noProof="0" dirty="0" smtClean="0">
                <a:latin typeface="TH Kodchasal" pitchFamily="2" charset="-34"/>
                <a:cs typeface="TH Kodchasal" pitchFamily="2" charset="-34"/>
              </a:rPr>
              <a:t>“ประกาศฯ ข้อ 9”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2714612" y="1706508"/>
            <a:ext cx="714380" cy="714380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41" name="กลุ่ม 40"/>
          <p:cNvGrpSpPr/>
          <p:nvPr/>
        </p:nvGrpSpPr>
        <p:grpSpPr>
          <a:xfrm>
            <a:off x="405780" y="1052736"/>
            <a:ext cx="2546547" cy="1440160"/>
            <a:chOff x="-1250404" y="-216024"/>
            <a:chExt cx="2736304" cy="1944216"/>
          </a:xfrm>
        </p:grpSpPr>
        <p:pic>
          <p:nvPicPr>
            <p:cNvPr id="46" name="รูปภาพ 45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7" name="รูปภาพ 46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8" name="ตัวยึดหมายเลขภาพนิ่ง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/>
          <p:cNvSpPr txBox="1"/>
          <p:nvPr/>
        </p:nvSpPr>
        <p:spPr>
          <a:xfrm>
            <a:off x="621804" y="90872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31 ม.ค. 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Oval 44"/>
          <p:cNvSpPr/>
          <p:nvPr/>
        </p:nvSpPr>
        <p:spPr>
          <a:xfrm>
            <a:off x="11062964" y="0"/>
            <a:ext cx="714380" cy="714380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0" name="กลุ่ม 89"/>
          <p:cNvGrpSpPr/>
          <p:nvPr/>
        </p:nvGrpSpPr>
        <p:grpSpPr>
          <a:xfrm>
            <a:off x="549795" y="328046"/>
            <a:ext cx="11017225" cy="3780115"/>
            <a:chOff x="549795" y="386814"/>
            <a:chExt cx="11017225" cy="3780115"/>
          </a:xfrm>
        </p:grpSpPr>
        <p:sp>
          <p:nvSpPr>
            <p:cNvPr id="17" name="TextBox 16"/>
            <p:cNvSpPr txBox="1"/>
            <p:nvPr/>
          </p:nvSpPr>
          <p:spPr>
            <a:xfrm rot="16200000">
              <a:off x="-152131" y="1088740"/>
              <a:ext cx="3780115" cy="2376264"/>
            </a:xfrm>
            <a:prstGeom prst="homePlate">
              <a:avLst>
                <a:gd name="adj" fmla="val 24619"/>
              </a:avLst>
            </a:prstGeom>
            <a:solidFill>
              <a:srgbClr val="92D050"/>
            </a:solidFill>
          </p:spPr>
          <p:txBody>
            <a:bodyPr vert="vert" wrap="square" rtlCol="0">
              <a:spAutoFit/>
            </a:bodyPr>
            <a:lstStyle/>
            <a:p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ผู้ประกอบกิจการ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ส่งลูกจ้าง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เข้ารับการทดสอบ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และผ่านการทดสอบมาตรฐานฝีมือแรงงานแห่งชาติ จำนวน 40 คน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750596" y="903139"/>
              <a:ext cx="3816424" cy="3245941"/>
            </a:xfrm>
            <a:prstGeom prst="flowChartConnector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ยื่นขอรับเงินอุดหนุน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จำนวน 40,000 บาท (40 คน </a:t>
              </a:r>
              <a:r>
                <a:rPr lang="en-US" b="1" dirty="0" smtClean="0">
                  <a:latin typeface="TH Kodchasal" pitchFamily="2" charset="-34"/>
                  <a:cs typeface="TH Kodchasal" pitchFamily="2" charset="-34"/>
                </a:rPr>
                <a:t>x</a:t>
              </a: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lang="en-US" b="1" dirty="0" smtClean="0">
                  <a:latin typeface="TH Kodchasal" pitchFamily="2" charset="-34"/>
                  <a:cs typeface="TH Kodchasal" pitchFamily="2" charset="-34"/>
                </a:rPr>
                <a:t>1</a:t>
              </a: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,000 บาท)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ภายในวันที่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31 ส.ค. 60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718148" y="679456"/>
              <a:ext cx="3600400" cy="3371136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1 ก.พ. 60 จ่ายค่าจ้าง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ตามมาตรฐานฝีมือ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ให้ลูกจ้างที่ผ่านการทดสอบมาตรฐานฝีมือแรงงานแห่งชาติ สาขาช่างไฟฟ้าภายในอาคารระดับ 3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คนละ 600 บาทต่อวัน</a:t>
              </a:r>
            </a:p>
          </p:txBody>
        </p:sp>
        <p:sp>
          <p:nvSpPr>
            <p:cNvPr id="20" name="ลูกศรขวา 19"/>
            <p:cNvSpPr/>
            <p:nvPr/>
          </p:nvSpPr>
          <p:spPr>
            <a:xfrm rot="1074991">
              <a:off x="2962520" y="1762911"/>
              <a:ext cx="1008112" cy="86409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ลูกศรขวา 20"/>
            <p:cNvSpPr/>
            <p:nvPr/>
          </p:nvSpPr>
          <p:spPr>
            <a:xfrm rot="20538926">
              <a:off x="7209950" y="2121544"/>
              <a:ext cx="1008112" cy="86409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909836" y="5764788"/>
            <a:ext cx="10945216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กรณีสิทธิขอรับเงินช่วยเหลือหรืออุดหนุนเกิดมีขึ้น ในระหว่างวันที่ 1 ก.ย. 60 ถึง 31 ธ.ค. 60 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ให้มีสิทธิยื่นคำขอรับเงินอุดหนุนได้ในปีพ.ศ. 2561</a:t>
            </a:r>
            <a:endParaRPr lang="en-US" dirty="0">
              <a:latin typeface="TH Kodchasal" pitchFamily="2" charset="-34"/>
              <a:ea typeface="jpn_boot" pitchFamily="34" charset="-128"/>
              <a:cs typeface="TH Kodchasal" pitchFamily="2" charset="-34"/>
            </a:endParaRPr>
          </a:p>
        </p:txBody>
      </p:sp>
      <p:pic>
        <p:nvPicPr>
          <p:cNvPr id="6146" name="Picture 2" descr="Free arrow_button_s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89756" y="5821030"/>
            <a:ext cx="792088" cy="792088"/>
          </a:xfrm>
          <a:prstGeom prst="rect">
            <a:avLst/>
          </a:prstGeom>
          <a:noFill/>
        </p:spPr>
      </p:pic>
      <p:sp>
        <p:nvSpPr>
          <p:cNvPr id="14" name="ตัวยึดหมายเลขภาพนิ่ง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17</a:t>
            </a:fld>
            <a:endParaRPr lang="en-US"/>
          </a:p>
        </p:txBody>
      </p:sp>
      <p:cxnSp>
        <p:nvCxnSpPr>
          <p:cNvPr id="28" name="ตัวเชื่อมต่อตรง 27"/>
          <p:cNvCxnSpPr/>
          <p:nvPr/>
        </p:nvCxnSpPr>
        <p:spPr>
          <a:xfrm rot="5400000">
            <a:off x="299193" y="4902781"/>
            <a:ext cx="357190" cy="191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>
            <a:off x="3070076" y="4762694"/>
            <a:ext cx="0" cy="3600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ตรง 31"/>
          <p:cNvCxnSpPr/>
          <p:nvPr/>
        </p:nvCxnSpPr>
        <p:spPr>
          <a:xfrm rot="5400000">
            <a:off x="11459474" y="4974789"/>
            <a:ext cx="357190" cy="191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389824" y="5106966"/>
            <a:ext cx="1240092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10702924" y="5141426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0" name="ตัวเชื่อมต่อตรง 39"/>
          <p:cNvCxnSpPr/>
          <p:nvPr/>
        </p:nvCxnSpPr>
        <p:spPr>
          <a:xfrm>
            <a:off x="477788" y="489094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1901992" y="4166453"/>
            <a:ext cx="1240092" cy="542925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6" name="ตัวเชื่อมต่อตรง 45"/>
          <p:cNvCxnSpPr/>
          <p:nvPr/>
        </p:nvCxnSpPr>
        <p:spPr>
          <a:xfrm>
            <a:off x="3286100" y="4756676"/>
            <a:ext cx="0" cy="3571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3270144" y="4169302"/>
            <a:ext cx="1240092" cy="5429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ก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.พ.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3" name="ตัวเชื่อมต่อตรง 52"/>
          <p:cNvCxnSpPr/>
          <p:nvPr/>
        </p:nvCxnSpPr>
        <p:spPr>
          <a:xfrm>
            <a:off x="3286100" y="4925402"/>
            <a:ext cx="83529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>
            <a:off x="8326660" y="4653136"/>
            <a:ext cx="0" cy="36004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966620" y="4149080"/>
            <a:ext cx="1240092" cy="542925"/>
          </a:xfrm>
          <a:prstGeom prst="rect">
            <a:avLst/>
          </a:prstGeom>
          <a:solidFill>
            <a:srgbClr val="F468A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20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ส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286100" y="4925402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จ่ายค่าจ้างตามมาตรฐานฝีมือ 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(ไม่น้อยกว่า 180 วัน ก่อนวันยื่นขอรับเงินอุดหนุน)</a:t>
            </a:r>
            <a:endParaRPr lang="en-US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182644" y="492540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ยื่นขอรับเงิน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7" name="ตัวเชื่อมต่อตรง 76"/>
          <p:cNvCxnSpPr/>
          <p:nvPr/>
        </p:nvCxnSpPr>
        <p:spPr>
          <a:xfrm>
            <a:off x="10342884" y="4421346"/>
            <a:ext cx="0" cy="1152128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 Box 5"/>
          <p:cNvSpPr txBox="1">
            <a:spLocks noChangeArrowheads="1"/>
          </p:cNvSpPr>
          <p:nvPr/>
        </p:nvSpPr>
        <p:spPr bwMode="auto">
          <a:xfrm>
            <a:off x="9406780" y="5132482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ส.ค.60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989956" y="483470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ทดสอบ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549796" y="1052736"/>
          <a:ext cx="11521280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49796" y="413663"/>
            <a:ext cx="9577064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ผู้ได้รับเงินช่วยเหลือหรืออุดหนุนให้ปฏิบัติตามเงื่อนไข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405780" y="1036080"/>
          <a:ext cx="11377264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638028" y="332656"/>
            <a:ext cx="5328592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ประโยชน์ที่ได้รับ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01924" y="188640"/>
            <a:ext cx="936104" cy="677073"/>
          </a:xfrm>
          <a:prstGeom prst="rect">
            <a:avLst/>
          </a:prstGeom>
        </p:spPr>
      </p:pic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405780" y="1036080"/>
          <a:ext cx="11377264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638028" y="332656"/>
            <a:ext cx="5328592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ประโยชน์ที่ได้รับ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01924" y="188640"/>
            <a:ext cx="936104" cy="677073"/>
          </a:xfrm>
          <a:prstGeom prst="rect">
            <a:avLst/>
          </a:prstGeom>
        </p:spPr>
      </p:pic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888271" y="3122624"/>
            <a:ext cx="9001000" cy="3117890"/>
          </a:xfrm>
          <a:prstGeom prst="snipRoundRect">
            <a:avLst>
              <a:gd name="adj1" fmla="val 50000"/>
              <a:gd name="adj2" fmla="val 16667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spc="-30" dirty="0" smtClean="0">
                <a:latin typeface="TH Kodchasal" pitchFamily="2" charset="-34"/>
                <a:cs typeface="TH Kodchasal" pitchFamily="2" charset="-34"/>
              </a:rPr>
              <a:t>ผู้ประกอบกิจการที่ส่งลูกจ้างเข้ารับการทดสอบและผ่านการทดสอบ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มาตรฐานฝีมือแรงงานแห่งชาติ และได้จ่ายค่าจ้าง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ให้แก่ลูกจ้างดังกล่าวตามประกาศคณะกรรมการค่าจ้าง เรื่อง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 กรณีสิทธิขอรับเงินช่วยเหลือ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หรืออุดหนุนเกิดมีขึ้น ในระหว่างวันที่ 1 กันยายน ถึง 31 ธันวาคม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ในปีใด ให้มีสิทธิยื่นคำขอรับเงินอุดหนุนได้ในปีถัดไป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1088"/>
            <a:ext cx="2286879" cy="2636912"/>
          </a:xfrm>
          <a:prstGeom prst="rect">
            <a:avLst/>
          </a:prstGeom>
          <a:noFill/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9796" y="260648"/>
            <a:ext cx="10969943" cy="711081"/>
          </a:xfrm>
        </p:spPr>
        <p:txBody>
          <a:bodyPr/>
          <a:lstStyle/>
          <a:p>
            <a:r>
              <a:rPr lang="th-TH" b="1" dirty="0" smtClean="0">
                <a:ln w="9525">
                  <a:noFill/>
                  <a:prstDash val="solid"/>
                </a:ln>
                <a:latin typeface="TH Kodchasal" pitchFamily="2" charset="-34"/>
                <a:cs typeface="TH Kodchasal" pitchFamily="2" charset="-34"/>
              </a:rPr>
              <a:t>การยื่นคำขอรับเงินช่วยเหลือหรืออุดหนุน</a:t>
            </a:r>
            <a:endParaRPr lang="en-US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3686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2732" y="3647145"/>
            <a:ext cx="1800200" cy="180020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023610" y="890832"/>
            <a:ext cx="9327386" cy="2114431"/>
          </a:xfrm>
          <a:prstGeom prst="snipRoundRect">
            <a:avLst>
              <a:gd name="adj1" fmla="val 50000"/>
              <a:gd name="adj2" fmla="val 16667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ผู้ประสงค์จะขอรับเงินช่วยเหลือหรืออุดหนุนจากกองทุนพัฒนา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ฝีมือแรงงาน ให้ยื่นคำขอตามแบบที่กรมพัฒนาฝีมือแรงงานกำหนด </a:t>
            </a:r>
            <a:r>
              <a:rPr lang="th-TH" sz="2800" b="1" u="sng" dirty="0" smtClean="0">
                <a:latin typeface="TH Kodchasal" pitchFamily="2" charset="-34"/>
                <a:cs typeface="TH Kodchasal" pitchFamily="2" charset="-34"/>
              </a:rPr>
              <a:t>ภายในวันที่ 31 สิงหาคม ของปีที่มีสิทธิขอรับเงินช่วยเหลือหรือ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อุดหนุน                                             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					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3686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6" y="1039548"/>
            <a:ext cx="2874932" cy="2448272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ไดอะแกรม 3"/>
          <p:cNvGraphicFramePr/>
          <p:nvPr/>
        </p:nvGraphicFramePr>
        <p:xfrm>
          <a:off x="981844" y="2461674"/>
          <a:ext cx="10657184" cy="37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22</a:t>
            </a:fld>
            <a:endParaRPr lang="es-ES" altLang="th-TH"/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549796" y="485671"/>
            <a:ext cx="10969943" cy="711081"/>
          </a:xfrm>
        </p:spPr>
        <p:txBody>
          <a:bodyPr/>
          <a:lstStyle/>
          <a:p>
            <a:r>
              <a:rPr lang="th-TH" b="1" dirty="0" smtClean="0">
                <a:ln w="9525">
                  <a:noFill/>
                  <a:prstDash val="solid"/>
                </a:ln>
                <a:latin typeface="TH Kodchasal" pitchFamily="2" charset="-34"/>
                <a:cs typeface="TH Kodchasal" pitchFamily="2" charset="-34"/>
              </a:rPr>
              <a:t>สถานที่ยื่นคำขอรับเงินช่วยเหลือหรืออุดหนุน</a:t>
            </a:r>
            <a:endParaRPr lang="en-US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69876" y="1251917"/>
            <a:ext cx="101531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ให้ยื่นคำขอ ณ หน่วยงานของกรมพัฒนาฝีมือแรงงานที่ตั้งอยู่ในจังหวัด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ที่สถานประกอบกิจการหรือศูนย์ทดสอบมาตรฐานฝีมือแรงงานตั้งอยู่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405780" y="836712"/>
          <a:ext cx="1137726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765820" y="188640"/>
            <a:ext cx="5328592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การรายงานผล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405780" y="1052736"/>
          <a:ext cx="11377264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765820" y="413663"/>
            <a:ext cx="5328592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การรายงานผล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27"/>
          <p:cNvGrpSpPr/>
          <p:nvPr/>
        </p:nvGrpSpPr>
        <p:grpSpPr>
          <a:xfrm rot="5400000">
            <a:off x="-758034" y="1882778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161" name="TextBox 160"/>
          <p:cNvSpPr txBox="1"/>
          <p:nvPr/>
        </p:nvSpPr>
        <p:spPr>
          <a:xfrm>
            <a:off x="1989956" y="1484784"/>
            <a:ext cx="7488832" cy="707886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สอบถามข้อมูลเพิ่มเติมได้ที่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2998068" y="2609617"/>
            <a:ext cx="8064896" cy="132343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กองส่งเสริมการพัฒนาฝีมือแรงงาน</a:t>
            </a:r>
          </a:p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กรมพัฒนาฝีมือแรงงาน </a:t>
            </a:r>
            <a:r>
              <a:rPr lang="th-TH" sz="4000" b="1" dirty="0" smtClean="0">
                <a:solidFill>
                  <a:srgbClr val="7030A0"/>
                </a:solidFill>
                <a:latin typeface="TH Kodchasal" pitchFamily="2" charset="-34"/>
                <a:cs typeface="TH Kodchasal" pitchFamily="2" charset="-34"/>
              </a:rPr>
              <a:t>โทร. </a:t>
            </a:r>
            <a:r>
              <a:rPr lang="en-US" sz="4000" b="1" dirty="0" smtClean="0">
                <a:solidFill>
                  <a:srgbClr val="7030A0"/>
                </a:solidFill>
                <a:latin typeface="TH Kodchasal" pitchFamily="2" charset="-34"/>
                <a:cs typeface="TH Kodchasal" pitchFamily="2" charset="-34"/>
              </a:rPr>
              <a:t>0 2643 6039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2349996" y="4365104"/>
            <a:ext cx="9505056" cy="7078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tint val="66000"/>
                  <a:satMod val="160000"/>
                </a:schemeClr>
              </a:gs>
              <a:gs pos="50000">
                <a:schemeClr val="accent5">
                  <a:lumMod val="75000"/>
                  <a:tint val="44500"/>
                  <a:satMod val="160000"/>
                </a:schemeClr>
              </a:gs>
              <a:gs pos="100000">
                <a:schemeClr val="accent5">
                  <a:lumMod val="75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ดาวน์โหลดเอกสารได้ที่ </a:t>
            </a:r>
            <a:r>
              <a:rPr lang="en-US" sz="4000" b="1" dirty="0" smtClean="0">
                <a:latin typeface="TH Kodchasal" pitchFamily="2" charset="-34"/>
                <a:cs typeface="TH Kodchasal" pitchFamily="2" charset="-34"/>
              </a:rPr>
              <a:t>: www.dsd.go.th/sdpaa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8428" y="188640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ช่วยเหลือหรืออุดหนุนศูนย์ประเมินความรู้ความสามารถกลาง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10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74383"/>
            <a:ext cx="1989955" cy="2083616"/>
          </a:xfrm>
          <a:prstGeom prst="rect">
            <a:avLst/>
          </a:prstGeom>
          <a:noFill/>
        </p:spPr>
      </p:pic>
      <p:grpSp>
        <p:nvGrpSpPr>
          <p:cNvPr id="2" name="กลุ่ม 9"/>
          <p:cNvGrpSpPr/>
          <p:nvPr/>
        </p:nvGrpSpPr>
        <p:grpSpPr>
          <a:xfrm>
            <a:off x="1445193" y="764704"/>
            <a:ext cx="10337851" cy="5616624"/>
            <a:chOff x="2787762" y="651817"/>
            <a:chExt cx="9072626" cy="3951033"/>
          </a:xfrm>
        </p:grpSpPr>
        <p:sp>
          <p:nvSpPr>
            <p:cNvPr id="52" name="Rounded Rectangle 51"/>
            <p:cNvSpPr/>
            <p:nvPr/>
          </p:nvSpPr>
          <p:spPr>
            <a:xfrm>
              <a:off x="2787762" y="651817"/>
              <a:ext cx="9072626" cy="3951033"/>
            </a:xfrm>
            <a:prstGeom prst="roundRect">
              <a:avLst>
                <a:gd name="adj" fmla="val 10000"/>
              </a:avLst>
            </a:prstGeom>
            <a:solidFill>
              <a:srgbClr val="CCFF99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54" name="Content Placeholder 4"/>
            <p:cNvSpPr txBox="1">
              <a:spLocks/>
            </p:cNvSpPr>
            <p:nvPr/>
          </p:nvSpPr>
          <p:spPr>
            <a:xfrm>
              <a:off x="2886682" y="702471"/>
              <a:ext cx="8910511" cy="356416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th-TH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   ให้ช่วยเหลือหรืออุดหนุนแก่ศูนย์ประเมินความรู้ความสามารถกลาง</a:t>
              </a:r>
              <a:r>
                <a:rPr kumimoji="0" lang="th-TH" sz="28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br>
                <a:rPr kumimoji="0" lang="th-TH" sz="28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2800" b="1" i="0" u="sng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</a:t>
              </a:r>
              <a:r>
                <a:rPr kumimoji="0" lang="th-TH" sz="28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ทั้งนี้ เป็นไปตามระเบียบ</a:t>
              </a:r>
              <a:br>
                <a:rPr kumimoji="0" lang="th-TH" sz="28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28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ของทางราชการ </a:t>
              </a:r>
              <a:r>
                <a:rPr lang="th-TH" sz="2800" b="1" baseline="0" dirty="0" smtClean="0">
                  <a:latin typeface="TH Kodchasal" pitchFamily="2" charset="-34"/>
                  <a:cs typeface="TH Kodchasal" pitchFamily="2" charset="-34"/>
                </a:rPr>
                <a:t>เพื่อประโยชน์ในการพัฒนาฝีมือแรงงานในกรณี</a:t>
              </a:r>
              <a:br>
                <a:rPr lang="th-TH" sz="2800" b="1" baseline="0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sz="2800" b="1" baseline="0" dirty="0" smtClean="0">
                  <a:latin typeface="TH Kodchasal" pitchFamily="2" charset="-34"/>
                  <a:cs typeface="TH Kodchasal" pitchFamily="2" charset="-34"/>
                </a:rPr>
                <a:t>ที่ศูนย์ประเมินความรู้ความสามารถตามมาตร</a:t>
              </a:r>
              <a:r>
                <a:rPr lang="th-TH" sz="2800" b="1" dirty="0" smtClean="0">
                  <a:latin typeface="TH Kodchasal" pitchFamily="2" charset="-34"/>
                  <a:cs typeface="TH Kodchasal" pitchFamily="2" charset="-34"/>
                </a:rPr>
                <a:t>า 26/4(2) มีจำนวน</a:t>
              </a:r>
              <a:br>
                <a:rPr lang="th-TH" sz="2800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sz="2800" b="1" dirty="0" smtClean="0">
                  <a:latin typeface="TH Kodchasal" pitchFamily="2" charset="-34"/>
                  <a:cs typeface="TH Kodchasal" pitchFamily="2" charset="-34"/>
                </a:rPr>
                <a:t>ไม่เพียงพอต่อการรับรองความรู้ความสามารถ</a:t>
              </a:r>
            </a:p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th-TH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    โดยให้กรมฯ</a:t>
              </a:r>
              <a:r>
                <a:rPr kumimoji="0" lang="th-TH" sz="28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จัดทำประมาณการค่าใช้จ่ายประจำปีงบประมาณเสนอคณะกรรมการพิจารณาให้ความเห็นชอบ</a:t>
              </a:r>
            </a:p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th-TH" sz="2800" b="1" noProof="0" dirty="0" smtClean="0">
                  <a:latin typeface="TH Kodchasal" pitchFamily="2" charset="-34"/>
                  <a:cs typeface="TH Kodchasal" pitchFamily="2" charset="-34"/>
                </a:rPr>
                <a:t>     การช่วยเหลือหรืออุดหนุนตามวรรคหนึ่ง หากเป็นกรณีจำเป็นเร่งด่วน </a:t>
              </a:r>
              <a:br>
                <a:rPr lang="th-TH" sz="2800" b="1" noProof="0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sz="2800" b="1" noProof="0" dirty="0" smtClean="0">
                  <a:latin typeface="TH Kodchasal" pitchFamily="2" charset="-34"/>
                  <a:cs typeface="TH Kodchasal" pitchFamily="2" charset="-34"/>
                </a:rPr>
                <a:t>ให้กรมฯ จัดทำประมาณการค่าใช้จ่ายเสนอให้คณะกรรมการพิจารณา</a:t>
              </a:r>
              <a:r>
                <a:rPr lang="en-US" sz="2800" b="1" noProof="0" dirty="0" smtClean="0">
                  <a:latin typeface="TH Kodchasal" pitchFamily="2" charset="-34"/>
                  <a:cs typeface="TH Kodchasal" pitchFamily="2" charset="-34"/>
                </a:rPr>
                <a:t/>
              </a:r>
              <a:br>
                <a:rPr lang="en-US" sz="2800" b="1" noProof="0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sz="2800" b="1" noProof="0" dirty="0" smtClean="0">
                  <a:latin typeface="TH Kodchasal" pitchFamily="2" charset="-34"/>
                  <a:cs typeface="TH Kodchasal" pitchFamily="2" charset="-34"/>
                </a:rPr>
                <a:t>ให้ความเห็น</a:t>
              </a:r>
              <a:r>
                <a:rPr lang="th-TH" sz="2800" b="1" dirty="0" smtClean="0">
                  <a:latin typeface="TH Kodchasal" pitchFamily="2" charset="-34"/>
                  <a:cs typeface="TH Kodchasal" pitchFamily="2" charset="-34"/>
                </a:rPr>
                <a:t>ชอบเป็นกรณีไป</a:t>
              </a:r>
            </a:p>
            <a:p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th-TH" sz="3000" b="1" dirty="0" smtClean="0">
                  <a:latin typeface="TH Kodchasal" pitchFamily="2" charset="-34"/>
                  <a:cs typeface="TH Kodchasal" pitchFamily="2" charset="-34"/>
                </a:rPr>
                <a:t>“ประกาศฯ ข้อ 10”</a:t>
              </a:r>
              <a:endPara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endParaRPr>
            </a:p>
          </p:txBody>
        </p:sp>
      </p:grpSp>
      <p:pic>
        <p:nvPicPr>
          <p:cNvPr id="4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64489" y="1411615"/>
            <a:ext cx="3024336" cy="24494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8428" y="260648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ช่วยเหลือหรืออุดหนุนศูนย์ประเมินความรู้ความสามารถกลาง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10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74383"/>
            <a:ext cx="1989955" cy="2083616"/>
          </a:xfrm>
          <a:prstGeom prst="rect">
            <a:avLst/>
          </a:prstGeom>
          <a:noFill/>
        </p:spPr>
      </p:pic>
      <p:grpSp>
        <p:nvGrpSpPr>
          <p:cNvPr id="2" name="กลุ่ม 9"/>
          <p:cNvGrpSpPr/>
          <p:nvPr/>
        </p:nvGrpSpPr>
        <p:grpSpPr>
          <a:xfrm>
            <a:off x="1557908" y="836712"/>
            <a:ext cx="10337851" cy="5544616"/>
            <a:chOff x="2787762" y="651817"/>
            <a:chExt cx="9072626" cy="3951033"/>
          </a:xfrm>
        </p:grpSpPr>
        <p:sp>
          <p:nvSpPr>
            <p:cNvPr id="52" name="Rounded Rectangle 51"/>
            <p:cNvSpPr/>
            <p:nvPr/>
          </p:nvSpPr>
          <p:spPr>
            <a:xfrm>
              <a:off x="2787762" y="651817"/>
              <a:ext cx="9072626" cy="3951033"/>
            </a:xfrm>
            <a:prstGeom prst="roundRect">
              <a:avLst>
                <a:gd name="adj" fmla="val 10000"/>
              </a:avLst>
            </a:prstGeom>
            <a:solidFill>
              <a:srgbClr val="00B05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54" name="Content Placeholder 4"/>
            <p:cNvSpPr txBox="1">
              <a:spLocks/>
            </p:cNvSpPr>
            <p:nvPr/>
          </p:nvSpPr>
          <p:spPr>
            <a:xfrm>
              <a:off x="2886682" y="775286"/>
              <a:ext cx="8910511" cy="356416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th-TH" sz="3600" b="1" baseline="0" dirty="0" smtClean="0">
                  <a:latin typeface="TH Kodchasal" pitchFamily="2" charset="-34"/>
                  <a:cs typeface="TH Kodchasal" pitchFamily="2" charset="-34"/>
                </a:rPr>
                <a:t>ศูนย์ประเมินความรู้ความสามารถตามมาตร</a:t>
              </a:r>
              <a:r>
                <a:rPr lang="th-TH" sz="3600" b="1" dirty="0" smtClean="0">
                  <a:latin typeface="TH Kodchasal" pitchFamily="2" charset="-34"/>
                  <a:cs typeface="TH Kodchasal" pitchFamily="2" charset="-34"/>
                </a:rPr>
                <a:t>า 26/4(2)</a:t>
              </a:r>
              <a:endPara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582244" y="1556792"/>
            <a:ext cx="6264696" cy="4284643"/>
          </a:xfrm>
          <a:prstGeom prst="wedgeEllipseCallout">
            <a:avLst>
              <a:gd name="adj1" fmla="val -44545"/>
              <a:gd name="adj2" fmla="val -46002"/>
            </a:avLst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องค์กรอาชีพหรือหน่วยงานของรัฐตามประเภท</a:t>
            </a:r>
            <a:r>
              <a:rPr lang="en-US" sz="32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ที่คณะกรรมการประกาศกำหนด ที่ได้รับการรับรองจากนายทะเบียนให้เป็นศูนย์ประเมินความรู้ความสามารถ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5860" y="1556792"/>
            <a:ext cx="4449849" cy="4536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8180</TotalTime>
  <Words>1168</Words>
  <Application>Microsoft Office PowerPoint</Application>
  <PresentationFormat>กำหนดเอง</PresentationFormat>
  <Paragraphs>233</Paragraphs>
  <Slides>27</Slides>
  <Notes>1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12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27</vt:i4>
      </vt:variant>
    </vt:vector>
  </HeadingPairs>
  <TitlesOfParts>
    <vt:vector size="40" baseType="lpstr">
      <vt:lpstr>Arial</vt:lpstr>
      <vt:lpstr>Calibri</vt:lpstr>
      <vt:lpstr>TH Kodchasal</vt:lpstr>
      <vt:lpstr>Cooper Black</vt:lpstr>
      <vt:lpstr>Cordia New</vt:lpstr>
      <vt:lpstr>kor_boot</vt:lpstr>
      <vt:lpstr>FreesiaUPC</vt:lpstr>
      <vt:lpstr>Wingdings</vt:lpstr>
      <vt:lpstr>TH SarabunPSK</vt:lpstr>
      <vt:lpstr>TH SarabunIT๙</vt:lpstr>
      <vt:lpstr>TH SarabunIT?</vt:lpstr>
      <vt:lpstr>jpn_boot</vt:lpstr>
      <vt:lpstr>Office Theme</vt:lpstr>
      <vt:lpstr>การให้เงินช่วยเหลือหรืออุดหนุนเพื่อส่งเสริมการพัฒนาฝีมือแรงงาน</vt:lpstr>
      <vt:lpstr>กรมพัฒนาฝีมือแรงงานจัดแคมเปญ  “มอบของขวัญ ปี 60 แก่ผู้ประกอบกิจการ”</vt:lpstr>
      <vt:lpstr>ภาพนิ่ง 3</vt:lpstr>
      <vt:lpstr>ผู้มีสิทธิขอรับเงินช่วยเหลือหรืออุดหนุน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การยื่นคำขอรับเงินช่วยเหลือหรืออุดหนุน</vt:lpstr>
      <vt:lpstr>สถานที่ยื่นคำขอรับเงินช่วยเหลือหรืออุดหนุน</vt:lpstr>
      <vt:lpstr>ภาพนิ่ง 23</vt:lpstr>
      <vt:lpstr>ภาพนิ่ง 24</vt:lpstr>
      <vt:lpstr>ภาพนิ่ง 25</vt:lpstr>
      <vt:lpstr>ภาพนิ่ง 26</vt:lpstr>
      <vt:lpstr>ภาพนิ่ง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SlideModel PowerPoint Wide</dc:title>
  <dc:creator>Julian</dc:creator>
  <cp:lastModifiedBy>DS</cp:lastModifiedBy>
  <cp:revision>358</cp:revision>
  <dcterms:created xsi:type="dcterms:W3CDTF">2013-09-12T13:05:01Z</dcterms:created>
  <dcterms:modified xsi:type="dcterms:W3CDTF">2016-11-28T03:21:52Z</dcterms:modified>
</cp:coreProperties>
</file>