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8"/>
  </p:notesMasterIdLst>
  <p:handoutMasterIdLst>
    <p:handoutMasterId r:id="rId69"/>
  </p:handoutMasterIdLst>
  <p:sldIdLst>
    <p:sldId id="326" r:id="rId2"/>
    <p:sldId id="327" r:id="rId3"/>
    <p:sldId id="328" r:id="rId4"/>
    <p:sldId id="329" r:id="rId5"/>
    <p:sldId id="330" r:id="rId6"/>
    <p:sldId id="331" r:id="rId7"/>
    <p:sldId id="332" r:id="rId8"/>
    <p:sldId id="333" r:id="rId9"/>
    <p:sldId id="334" r:id="rId10"/>
    <p:sldId id="335" r:id="rId11"/>
    <p:sldId id="336" r:id="rId12"/>
    <p:sldId id="348" r:id="rId13"/>
    <p:sldId id="309" r:id="rId14"/>
    <p:sldId id="363" r:id="rId15"/>
    <p:sldId id="364" r:id="rId16"/>
    <p:sldId id="365" r:id="rId17"/>
    <p:sldId id="366" r:id="rId18"/>
    <p:sldId id="367" r:id="rId19"/>
    <p:sldId id="357" r:id="rId20"/>
    <p:sldId id="360" r:id="rId21"/>
    <p:sldId id="350" r:id="rId22"/>
    <p:sldId id="359" r:id="rId23"/>
    <p:sldId id="352" r:id="rId24"/>
    <p:sldId id="361" r:id="rId25"/>
    <p:sldId id="353" r:id="rId26"/>
    <p:sldId id="356" r:id="rId27"/>
    <p:sldId id="354" r:id="rId28"/>
    <p:sldId id="362" r:id="rId29"/>
    <p:sldId id="355" r:id="rId30"/>
    <p:sldId id="358" r:id="rId31"/>
    <p:sldId id="343" r:id="rId32"/>
    <p:sldId id="368" r:id="rId33"/>
    <p:sldId id="369" r:id="rId34"/>
    <p:sldId id="370" r:id="rId35"/>
    <p:sldId id="371" r:id="rId36"/>
    <p:sldId id="339" r:id="rId37"/>
    <p:sldId id="372" r:id="rId38"/>
    <p:sldId id="373" r:id="rId39"/>
    <p:sldId id="374" r:id="rId40"/>
    <p:sldId id="344" r:id="rId41"/>
    <p:sldId id="346" r:id="rId42"/>
    <p:sldId id="375" r:id="rId43"/>
    <p:sldId id="376" r:id="rId44"/>
    <p:sldId id="377" r:id="rId45"/>
    <p:sldId id="378" r:id="rId46"/>
    <p:sldId id="340" r:id="rId47"/>
    <p:sldId id="379" r:id="rId48"/>
    <p:sldId id="380" r:id="rId49"/>
    <p:sldId id="381" r:id="rId50"/>
    <p:sldId id="391" r:id="rId51"/>
    <p:sldId id="382" r:id="rId52"/>
    <p:sldId id="383" r:id="rId53"/>
    <p:sldId id="384" r:id="rId54"/>
    <p:sldId id="390" r:id="rId55"/>
    <p:sldId id="392" r:id="rId56"/>
    <p:sldId id="397" r:id="rId57"/>
    <p:sldId id="394" r:id="rId58"/>
    <p:sldId id="393" r:id="rId59"/>
    <p:sldId id="395" r:id="rId60"/>
    <p:sldId id="386" r:id="rId61"/>
    <p:sldId id="387" r:id="rId62"/>
    <p:sldId id="388" r:id="rId63"/>
    <p:sldId id="389" r:id="rId64"/>
    <p:sldId id="396" r:id="rId65"/>
    <p:sldId id="338" r:id="rId66"/>
    <p:sldId id="351" r:id="rId67"/>
  </p:sldIdLst>
  <p:sldSz cx="9144000" cy="5715000" type="screen16x10"/>
  <p:notesSz cx="6797675" cy="987425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  <a:srgbClr val="FF66CC"/>
    <a:srgbClr val="66FF66"/>
    <a:srgbClr val="6600CC"/>
    <a:srgbClr val="FF7C80"/>
    <a:srgbClr val="FFFF99"/>
    <a:srgbClr val="FF9999"/>
    <a:srgbClr val="CCFFFF"/>
    <a:srgbClr val="0066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406" autoAdjust="0"/>
    <p:restoredTop sz="94660"/>
  </p:normalViewPr>
  <p:slideViewPr>
    <p:cSldViewPr>
      <p:cViewPr>
        <p:scale>
          <a:sx n="80" d="100"/>
          <a:sy n="80" d="100"/>
        </p:scale>
        <p:origin x="-1890" y="-96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3713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3713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pPr>
              <a:defRPr/>
            </a:pPr>
            <a:fld id="{108D3C0D-780A-49D9-943D-474E076C6A26}" type="datetimeFigureOut">
              <a:rPr lang="th-TH"/>
              <a:pPr>
                <a:defRPr/>
              </a:pPr>
              <a:t>23/02/59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2" y="9378824"/>
            <a:ext cx="2945659" cy="493713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3"/>
          </p:nvPr>
        </p:nvSpPr>
        <p:spPr>
          <a:xfrm>
            <a:off x="3850444" y="9378824"/>
            <a:ext cx="2945659" cy="493713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pPr>
              <a:defRPr/>
            </a:pPr>
            <a:fld id="{30D8FF0C-16A9-4EAF-B07E-A6DECAE999CB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69838833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หัวกระดาษ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3713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3713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>
              <a:defRPr sz="1200"/>
            </a:lvl1pPr>
          </a:lstStyle>
          <a:p>
            <a:pPr>
              <a:defRPr/>
            </a:pPr>
            <a:fld id="{38591D3B-CA2F-4E46-B1F4-7AAB263D1623}" type="datetimeFigureOut">
              <a:rPr lang="th-TH"/>
              <a:pPr>
                <a:defRPr/>
              </a:pPr>
              <a:t>23/02/59</a:t>
            </a:fld>
            <a:endParaRPr lang="th-TH"/>
          </a:p>
        </p:txBody>
      </p:sp>
      <p:sp>
        <p:nvSpPr>
          <p:cNvPr id="4" name="ตัวยึด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741363"/>
            <a:ext cx="5921375" cy="3700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pPr lvl="0"/>
            <a:endParaRPr lang="th-TH" noProof="0" smtClean="0"/>
          </a:p>
        </p:txBody>
      </p:sp>
      <p:sp>
        <p:nvSpPr>
          <p:cNvPr id="5" name="ตัวยึด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312" tIns="45656" rIns="91312" bIns="45656" rtlCol="0">
            <a:normAutofit/>
          </a:bodyPr>
          <a:lstStyle/>
          <a:p>
            <a:pPr lvl="0"/>
            <a:r>
              <a:rPr lang="th-TH" noProof="0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noProof="0" smtClean="0"/>
              <a:t>ระดับที่สอง</a:t>
            </a:r>
          </a:p>
          <a:p>
            <a:pPr lvl="2"/>
            <a:r>
              <a:rPr lang="th-TH" noProof="0" smtClean="0"/>
              <a:t>ระดับที่สาม</a:t>
            </a:r>
          </a:p>
          <a:p>
            <a:pPr lvl="3"/>
            <a:r>
              <a:rPr lang="th-TH" noProof="0" smtClean="0"/>
              <a:t>ระดับที่สี่</a:t>
            </a:r>
          </a:p>
          <a:p>
            <a:pPr lvl="4"/>
            <a:r>
              <a:rPr lang="th-TH" noProof="0" smtClean="0"/>
              <a:t>ระดับที่ห้า</a:t>
            </a: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2" y="9378824"/>
            <a:ext cx="2945659" cy="493713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3850444" y="9378824"/>
            <a:ext cx="2945659" cy="493713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>
              <a:defRPr sz="1200"/>
            </a:lvl1pPr>
          </a:lstStyle>
          <a:p>
            <a:pPr>
              <a:defRPr/>
            </a:pPr>
            <a:fld id="{4D24D8A6-E63E-4A51-97E2-EA508A9BD809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7036971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ตัวแทนรูปบนภาพนิ่ง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8150" y="741363"/>
            <a:ext cx="5921375" cy="3700462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ตัวแทนบันทึกย่อ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th-TH" altLang="th-TH" smtClean="0"/>
          </a:p>
        </p:txBody>
      </p:sp>
      <p:sp>
        <p:nvSpPr>
          <p:cNvPr id="20484" name="ตัวแทนหมายเลขภาพนิ่ง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6AF64C1-4904-461F-A5AF-9F2D84BB7478}" type="slidenum">
              <a:rPr lang="th-TH" altLang="th-TH" smtClean="0"/>
              <a:pPr/>
              <a:t>1</a:t>
            </a:fld>
            <a:endParaRPr lang="th-TH" altLang="th-TH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438150" y="741363"/>
            <a:ext cx="5921375" cy="3700462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D24D8A6-E63E-4A51-97E2-EA508A9BD809}" type="slidenum">
              <a:rPr lang="th-TH" smtClean="0"/>
              <a:pPr>
                <a:defRPr/>
              </a:pPr>
              <a:t>12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49851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438150" y="741363"/>
            <a:ext cx="5921375" cy="3700462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D24D8A6-E63E-4A51-97E2-EA508A9BD809}" type="slidenum">
              <a:rPr lang="th-TH" smtClean="0"/>
              <a:pPr>
                <a:defRPr/>
              </a:pPr>
              <a:t>22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149851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DF03F1-0FD6-439D-BA90-84C8CD7868E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09E068-5F95-4E94-A17E-A71AEBE393B2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3672419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3C3A78-784A-4686-ADA6-7F38971A61D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62C5E3-C53C-4434-8751-29FED0CBAF93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8" y="1279261"/>
            <a:ext cx="4041775" cy="53313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8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AA02A2-4E7B-45DF-ABAB-C90F4DD3964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9B02CB-C92A-4987-9BCE-3CB055D91D9A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9B9F3-F1EE-4A1B-888E-6767006D968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3" y="227542"/>
            <a:ext cx="3008313" cy="96837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27543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3" y="1195918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9E4A6-5B1B-4752-A70E-90057CE9F4B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AD06B-4928-4393-A90A-96C73EFDD18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C2E00-A2B2-47DE-824D-9C34CE61244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28866"/>
            <a:ext cx="2057400" cy="4876271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28866"/>
            <a:ext cx="6019800" cy="4876271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63FCFA-2FE6-443A-81D3-26A9F5A11B2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ชื่อเรื่อง ข้อความ และภาพตัดป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28866"/>
            <a:ext cx="8229600" cy="952500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ภาพตัดปะ 3"/>
          <p:cNvSpPr>
            <a:spLocks noGrp="1"/>
          </p:cNvSpPr>
          <p:nvPr>
            <p:ph type="clipArt"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/>
          <a:p>
            <a:pPr lvl="0"/>
            <a:endParaRPr lang="th-TH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432F3A-710C-4A0D-A533-05F2F3FFE467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23/02/59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23/02/59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23/02/59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23/02/59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31F24-0569-4B39-B56B-ABF417396BCD}" type="datetimeFigureOut">
              <a:rPr lang="th-TH" smtClean="0"/>
              <a:pPr/>
              <a:t>23/02/59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035122-6307-4A5A-8C1D-49978079F622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90957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28866"/>
            <a:ext cx="82296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คลิกเพื่อแก้ไขลักษณะต้นแบบชื่อเรื่อง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333500"/>
            <a:ext cx="8229600" cy="37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alt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altLang="th-TH" smtClean="0"/>
              <a:t>ระดับที่สอง</a:t>
            </a:r>
          </a:p>
          <a:p>
            <a:pPr lvl="2"/>
            <a:r>
              <a:rPr lang="th-TH" altLang="th-TH" smtClean="0"/>
              <a:t>ระดับที่สาม</a:t>
            </a:r>
          </a:p>
          <a:p>
            <a:pPr lvl="3"/>
            <a:r>
              <a:rPr lang="th-TH" altLang="th-TH" smtClean="0"/>
              <a:t>ระดับที่สี่</a:t>
            </a:r>
          </a:p>
          <a:p>
            <a:pPr lvl="4"/>
            <a:r>
              <a:rPr lang="th-TH" altLang="th-TH" smtClean="0"/>
              <a:t>ระดับที่ห้า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5204354"/>
            <a:ext cx="2895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204354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425170C-3A73-45AC-979C-5B934B616E6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73" r:id="rId13"/>
    <p:sldLayoutId id="2147483678" r:id="rId14"/>
    <p:sldLayoutId id="2147483679" r:id="rId15"/>
    <p:sldLayoutId id="2147483680" r:id="rId16"/>
    <p:sldLayoutId id="2147483681" r:id="rId17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wmf"/><Relationship Id="rId4" Type="http://schemas.openxmlformats.org/officeDocument/2006/relationships/image" Target="../media/image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10.png"/><Relationship Id="rId4" Type="http://schemas.openxmlformats.org/officeDocument/2006/relationships/image" Target="../media/image16.jpeg"/><Relationship Id="rId9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.jpeg"/><Relationship Id="rId5" Type="http://schemas.openxmlformats.org/officeDocument/2006/relationships/image" Target="../media/image10.png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6.jpeg"/><Relationship Id="rId4" Type="http://schemas.openxmlformats.org/officeDocument/2006/relationships/image" Target="../media/image30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../&#3650;&#3588;&#3619;&#3591;&#3585;&#3634;&#3619;_&#3585;&#3636;&#3592;&#3585;&#3619;&#3619;&#3617;&#3626;&#3635;&#3609;&#3633;&#3585;&#3591;&#3634;&#3609;&#3619;&#3633;&#3610;&#3619;&#3629;&#3591;&#3631;/PDF/&#3626;&#3617;&#3634;&#3588;&#3617;&#3626;&#3656;&#3591;&#3648;&#3626;&#3619;&#3636;&#3617;&#3648;&#3607;&#3588;&#3650;&#3609;&#3650;&#3621;&#3618;&#3637;%20(&#3652;&#3607;&#3618;-&#3597;&#3637;&#3656;&#3611;&#3640;&#3656;&#3609;).pdf" TargetMode="External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2.jpeg"/><Relationship Id="rId5" Type="http://schemas.openxmlformats.org/officeDocument/2006/relationships/hyperlink" Target="../&#3650;&#3588;&#3619;&#3591;&#3585;&#3634;&#3619;_&#3585;&#3636;&#3592;&#3585;&#3619;&#3619;&#3617;&#3626;&#3635;&#3609;&#3633;&#3585;&#3591;&#3634;&#3609;&#3619;&#3633;&#3610;&#3619;&#3629;&#3591;&#3631;/PDF/&#3626;&#3617;&#3634;&#3588;&#3617;&#3650;&#3621;&#3592;&#3636;&#3626;&#3605;&#3636;&#3585;&#3626;&#3660;&#3649;&#3621;&#3632;&#3585;&#3634;&#3619;&#3612;&#3621;&#3636;&#3605;.pdf" TargetMode="External"/><Relationship Id="rId4" Type="http://schemas.openxmlformats.org/officeDocument/2006/relationships/image" Target="../media/image4.wmf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ชื่อเรื่อง 1"/>
          <p:cNvSpPr>
            <a:spLocks noGrp="1"/>
          </p:cNvSpPr>
          <p:nvPr>
            <p:ph type="ctrTitle"/>
          </p:nvPr>
        </p:nvSpPr>
        <p:spPr>
          <a:xfrm>
            <a:off x="684216" y="1778000"/>
            <a:ext cx="7488237" cy="840053"/>
          </a:xfrm>
        </p:spPr>
        <p:txBody>
          <a:bodyPr/>
          <a:lstStyle/>
          <a:p>
            <a:r>
              <a:rPr lang="th-TH" altLang="th-TH" sz="8000" b="1" smtClean="0"/>
              <a:t/>
            </a:r>
            <a:br>
              <a:rPr lang="th-TH" altLang="th-TH" sz="8000" b="1" smtClean="0"/>
            </a:br>
            <a:endParaRPr lang="th-TH" altLang="th-TH" sz="8000" smtClean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0" y="1176808"/>
            <a:ext cx="9144000" cy="2448272"/>
          </a:xfrm>
          <a:solidFill>
            <a:srgbClr val="66FF66"/>
          </a:solidFill>
        </p:spPr>
        <p:txBody>
          <a:bodyPr>
            <a:noAutofit/>
          </a:bodyPr>
          <a:lstStyle/>
          <a:p>
            <a:pPr>
              <a:spcBef>
                <a:spcPts val="0"/>
              </a:spcBef>
              <a:defRPr/>
            </a:pPr>
            <a:r>
              <a:rPr lang="th-TH" sz="5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พระราชบัญญัติ</a:t>
            </a:r>
            <a:r>
              <a:rPr lang="th-TH" sz="5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/>
            </a:r>
            <a:br>
              <a:rPr lang="th-TH" sz="5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</a:br>
            <a:r>
              <a:rPr lang="th-TH" sz="5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ส่งเสริมการพัฒนาฝีมือ</a:t>
            </a:r>
            <a:r>
              <a:rPr lang="th-TH" sz="5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แรงงาน (</a:t>
            </a:r>
            <a:r>
              <a:rPr lang="th-TH" sz="5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ฉบับ</a:t>
            </a:r>
            <a:r>
              <a:rPr lang="th-TH" sz="5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ที่๒)</a:t>
            </a:r>
            <a:r>
              <a:rPr lang="th-TH" sz="5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/>
            </a:r>
            <a:br>
              <a:rPr lang="th-TH" sz="5000" b="1" dirty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</a:br>
            <a:r>
              <a:rPr lang="th-TH" sz="5000" b="1" dirty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+mj-ea"/>
                <a:cs typeface="TH SarabunPSK" pitchFamily="34" charset="-34"/>
              </a:rPr>
              <a:t>พ.ศ.๒๕๕๗</a:t>
            </a:r>
            <a:endParaRPr lang="th-TH" sz="5000" b="1" dirty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DF03F1-0FD6-439D-BA90-84C8CD7868E7}" type="slidenum">
              <a:rPr lang="en-US" smtClean="0"/>
              <a:pPr>
                <a:defRPr/>
              </a:pPr>
              <a:t>1</a:t>
            </a:fld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827584" y="3620609"/>
            <a:ext cx="7416824" cy="1877437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โดย</a:t>
            </a:r>
          </a:p>
          <a:p>
            <a:pPr algn="ctr"/>
            <a:r>
              <a:rPr lang="th-TH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ว่าที่ร้อยเอกสมศักดิ์  เนียมสุวรรณ</a:t>
            </a:r>
            <a:endParaRPr lang="th-TH" sz="4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ผู้อำนวยการสำนักงานรับรองความรู้ความสามารถ</a:t>
            </a:r>
            <a:endParaRPr lang="th-TH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0" name="Picture 2" descr="C:\Program Files (x86)\Microsoft Office\MEDIA\OFFICE14\Lines\BD21303_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3" y="5431180"/>
            <a:ext cx="6373449" cy="234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ชื่อเรื่อง 1"/>
          <p:cNvSpPr>
            <a:spLocks noGrp="1"/>
          </p:cNvSpPr>
          <p:nvPr>
            <p:ph type="title"/>
          </p:nvPr>
        </p:nvSpPr>
        <p:spPr>
          <a:xfrm>
            <a:off x="900113" y="119543"/>
            <a:ext cx="7315200" cy="1081773"/>
          </a:xfrm>
        </p:spPr>
        <p:txBody>
          <a:bodyPr anchor="ctr"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เหตุผล</a:t>
            </a:r>
          </a:p>
        </p:txBody>
      </p:sp>
      <p:sp>
        <p:nvSpPr>
          <p:cNvPr id="7171" name="ตัวแทนเนื้อหา 2"/>
          <p:cNvSpPr>
            <a:spLocks noGrp="1"/>
          </p:cNvSpPr>
          <p:nvPr>
            <p:ph idx="1"/>
          </p:nvPr>
        </p:nvSpPr>
        <p:spPr>
          <a:xfrm>
            <a:off x="47371" y="1273324"/>
            <a:ext cx="8964488" cy="4286726"/>
          </a:xfrm>
        </p:spPr>
        <p:txBody>
          <a:bodyPr/>
          <a:lstStyle/>
          <a:p>
            <a:pPr marL="44450" indent="0">
              <a:buFontTx/>
              <a:buNone/>
            </a:pPr>
            <a:r>
              <a:rPr lang="th-TH" altLang="th-TH" sz="4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1. ฉบับปัจจุบัน (พ.ศ. 2545) ไม่มีบทบัญญัติที่เกี่ยวกับ...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800" b="1" dirty="0" smtClean="0"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1.1 การส่งเสริมให้ผู้ประกอบอาชีพมีความรู้ความสามารถ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       ในการประกอบอาชีพ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1.2 การพัฒนาประสิทธิภาพของสถานประกอบกิจการ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alt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1.3 การให้ความคุ้มครองความปลอดภัยสาธารณะ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      จากการทำงาน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en-US" alt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en-US" altLang="th-TH" sz="3600" b="1" dirty="0" smtClean="0">
                <a:solidFill>
                  <a:srgbClr val="6600CC"/>
                </a:solidFill>
                <a:latin typeface="TH SarabunPSK" pitchFamily="34" charset="-34"/>
                <a:cs typeface="TH SarabunPSK" pitchFamily="34" charset="-34"/>
              </a:rPr>
              <a:t>1.4 </a:t>
            </a:r>
            <a:r>
              <a:rPr lang="th-TH" altLang="th-TH" sz="3600" b="1" dirty="0" smtClean="0">
                <a:solidFill>
                  <a:srgbClr val="6600CC"/>
                </a:solidFill>
                <a:latin typeface="TH SarabunPSK" pitchFamily="34" charset="-34"/>
                <a:cs typeface="TH SarabunPSK" pitchFamily="34" charset="-34"/>
              </a:rPr>
              <a:t>เตรียมความพร้อมรองรับการเคลื่อนย้ายแรงงานฝีมือ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2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7004391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ชื่อเรื่อง 1"/>
          <p:cNvSpPr>
            <a:spLocks noGrp="1"/>
          </p:cNvSpPr>
          <p:nvPr>
            <p:ph type="title"/>
          </p:nvPr>
        </p:nvSpPr>
        <p:spPr>
          <a:xfrm>
            <a:off x="1042988" y="121196"/>
            <a:ext cx="7315200" cy="1007504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เหตุผล (ต่อ)</a:t>
            </a:r>
          </a:p>
        </p:txBody>
      </p:sp>
      <p:sp>
        <p:nvSpPr>
          <p:cNvPr id="8195" name="ตัวแทนเนื้อหา 2"/>
          <p:cNvSpPr>
            <a:spLocks noGrp="1"/>
          </p:cNvSpPr>
          <p:nvPr>
            <p:ph idx="1"/>
          </p:nvPr>
        </p:nvSpPr>
        <p:spPr>
          <a:xfrm>
            <a:off x="0" y="1273325"/>
            <a:ext cx="9144000" cy="4176464"/>
          </a:xfrm>
        </p:spPr>
        <p:txBody>
          <a:bodyPr/>
          <a:lstStyle/>
          <a:p>
            <a:pPr marL="44450" indent="0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2. สมควรแก้ไขเพื่อกำหนดให้การประกอบอาชีพใน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sz="44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สาขาอาชีพ ตำแหน่งงาน หรือลักษณะงานใดที่...</a:t>
            </a:r>
          </a:p>
          <a:p>
            <a:pPr marL="44450" indent="0">
              <a:buFontTx/>
              <a:buNone/>
            </a:pP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          </a:t>
            </a:r>
            <a:r>
              <a:rPr 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1) อาจเป็นอันตรายต่อสาธารณะ  หรือ</a:t>
            </a:r>
          </a:p>
          <a:p>
            <a:pPr marL="44450" indent="0">
              <a:buFontTx/>
              <a:buNone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     2) ต้องใช้ผู้มีความรู้ความสามารถดำเนินการ</a:t>
            </a:r>
          </a:p>
          <a:p>
            <a:pPr marL="44450" indent="0" algn="ctr">
              <a:buFontTx/>
              <a:buNone/>
            </a:pPr>
            <a:r>
              <a:rPr lang="en-US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ต้องได้รับหนังสือรับรองความรู้ความสามารถ (</a:t>
            </a:r>
            <a:r>
              <a:rPr lang="en-US" sz="36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Licence</a:t>
            </a: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”</a:t>
            </a:r>
            <a:endParaRPr lang="th-TH" sz="3600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44450" indent="0" algn="ctr">
              <a:buFontTx/>
              <a:buNone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จึงจะปฏิบัติงานในสาขาอาชีพ ตำแหน่งงาน หรือลักษณะงานนั้นได้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3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7004391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ชื่อเรื่อง 1"/>
          <p:cNvSpPr>
            <a:spLocks noGrp="1"/>
          </p:cNvSpPr>
          <p:nvPr>
            <p:ph type="title"/>
          </p:nvPr>
        </p:nvSpPr>
        <p:spPr>
          <a:xfrm>
            <a:off x="1259632" y="121196"/>
            <a:ext cx="7344816" cy="961761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</a:t>
            </a:r>
          </a:p>
        </p:txBody>
      </p:sp>
      <p:sp>
        <p:nvSpPr>
          <p:cNvPr id="9219" name="ตัวแทนเนื้อหา 2"/>
          <p:cNvSpPr>
            <a:spLocks noGrp="1"/>
          </p:cNvSpPr>
          <p:nvPr>
            <p:ph idx="1"/>
          </p:nvPr>
        </p:nvSpPr>
        <p:spPr>
          <a:xfrm>
            <a:off x="-36512" y="1273324"/>
            <a:ext cx="9144000" cy="3948439"/>
          </a:xfrm>
        </p:spPr>
        <p:txBody>
          <a:bodyPr/>
          <a:lstStyle/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400" b="1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1. ให้รัฐมนตรีมีอำนาจประกาศ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400" b="1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altLang="th-TH" sz="4000" b="1" dirty="0" smtClean="0">
                <a:latin typeface="TH SarabunPSK" pitchFamily="34" charset="-34"/>
                <a:cs typeface="TH SarabunPSK" pitchFamily="34" charset="-34"/>
              </a:rPr>
              <a:t>1.1 กำหนดสาขาอาชีพที่จะส่งเสริมการพัฒนาฝีมือแรงงาน 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200" b="1" dirty="0" smtClean="0"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altLang="th-TH" sz="40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1.2 กำหนดสาขาอาชีพ ตำแหน่งงาน หรือลักษณะงาน     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0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        ที่อาจเป็นอันตรายต่อสาธารณะ หรือต้องใช้ผู้มีความรู้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0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        ความสามารถ ซึ่งต้องดำเนินการโดยผู้ผ่านการรับรอง</a:t>
            </a:r>
          </a:p>
          <a:p>
            <a:pPr marL="44450" indent="0" algn="thaiDist">
              <a:spcBef>
                <a:spcPts val="0"/>
              </a:spcBef>
              <a:buFontTx/>
              <a:buNone/>
            </a:pPr>
            <a:r>
              <a:rPr lang="th-TH" altLang="th-TH" sz="40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        ความรู้ความสามารถ (เว้นแต่มีกฎหมายควบคุมอยู่แล้ว)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588224" y="5204354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4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788367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ชื่อเรื่อง 1"/>
          <p:cNvSpPr>
            <a:spLocks noGrp="1"/>
          </p:cNvSpPr>
          <p:nvPr>
            <p:ph type="title"/>
          </p:nvPr>
        </p:nvSpPr>
        <p:spPr>
          <a:xfrm>
            <a:off x="971603" y="121196"/>
            <a:ext cx="7560841" cy="108012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187624" y="1308700"/>
            <a:ext cx="7056784" cy="4249100"/>
          </a:xfrm>
        </p:spPr>
        <p:txBody>
          <a:bodyPr>
            <a:noAutofit/>
          </a:bodyPr>
          <a:lstStyle/>
          <a:p>
            <a:pPr marL="45720" indent="0">
              <a:buFontTx/>
              <a:buNone/>
              <a:defRPr/>
            </a:pPr>
            <a:r>
              <a:rPr lang="th-TH" sz="48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2. เพิ่มการกำหนดเกี่ยวกับ...</a:t>
            </a:r>
          </a:p>
          <a:p>
            <a:pPr>
              <a:buNone/>
              <a:defRPr/>
            </a:pPr>
            <a:r>
              <a:rPr lang="th-TH" sz="4000" b="1" dirty="0" smtClean="0"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Webdings"/>
              </a:rPr>
              <a:t> 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ระบบการรับรองความรู้ความสามารถ</a:t>
            </a:r>
          </a:p>
          <a:p>
            <a:pPr>
              <a:buNone/>
              <a:defRPr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600" b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  <a:sym typeface="Webdings"/>
              </a:rPr>
              <a:t> </a:t>
            </a:r>
            <a:r>
              <a:rPr lang="th-TH" sz="36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สมุดประจำตัว</a:t>
            </a:r>
          </a:p>
          <a:p>
            <a:pPr marL="808038" lvl="2" indent="-328613" defTabSz="627063">
              <a:spcBef>
                <a:spcPts val="0"/>
              </a:spcBef>
              <a:buNone/>
              <a:defRPr/>
            </a:pP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  - </a:t>
            </a:r>
            <a:r>
              <a:rPr lang="th-TH" sz="3200" b="1" dirty="0" smtClean="0">
                <a:latin typeface="TH SarabunPSK" pitchFamily="34" charset="-34"/>
                <a:cs typeface="TH SarabunPSK" pitchFamily="34" charset="-34"/>
              </a:rPr>
              <a:t>แบบสมุดประจำตัว</a:t>
            </a:r>
          </a:p>
          <a:p>
            <a:pPr marL="808038" lvl="2" indent="-328613" defTabSz="627063">
              <a:spcBef>
                <a:spcPts val="0"/>
              </a:spcBef>
              <a:buNone/>
              <a:defRPr/>
            </a:pPr>
            <a:r>
              <a:rPr lang="th-TH" sz="32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- การขอมีสมุดประจำตัว</a:t>
            </a:r>
          </a:p>
          <a:p>
            <a:pPr marL="808038" lvl="2" indent="-328613" defTabSz="627063">
              <a:spcBef>
                <a:spcPts val="0"/>
              </a:spcBef>
              <a:buNone/>
              <a:defRPr/>
            </a:pPr>
            <a:r>
              <a:rPr lang="th-TH" sz="32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   - การออกสมุดประจำตัว</a:t>
            </a:r>
          </a:p>
          <a:p>
            <a:pPr marL="808038" lvl="2" indent="-328613" defTabSz="627063">
              <a:spcBef>
                <a:spcPts val="0"/>
              </a:spcBef>
              <a:buNone/>
              <a:defRPr/>
            </a:pPr>
            <a:r>
              <a:rPr lang="th-TH" sz="32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- การบันทึกข้อมูลสมุดประจำตัว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8233" y="3697593"/>
            <a:ext cx="2695672" cy="1312127"/>
          </a:xfrm>
          <a:prstGeom prst="rect">
            <a:avLst/>
          </a:prstGeom>
        </p:spPr>
      </p:pic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5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6716359" y="514259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ชื่อเรื่อง 1"/>
          <p:cNvSpPr>
            <a:spLocks noGrp="1"/>
          </p:cNvSpPr>
          <p:nvPr>
            <p:ph type="title"/>
          </p:nvPr>
        </p:nvSpPr>
        <p:spPr>
          <a:xfrm>
            <a:off x="1331640" y="121196"/>
            <a:ext cx="7128792" cy="96176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35496" y="1321689"/>
            <a:ext cx="8783960" cy="4128099"/>
          </a:xfrm>
        </p:spPr>
        <p:txBody>
          <a:bodyPr>
            <a:normAutofit fontScale="85000" lnSpcReduction="20000"/>
          </a:bodyPr>
          <a:lstStyle/>
          <a:p>
            <a:pPr marL="45720" indent="0">
              <a:buFontTx/>
              <a:buNone/>
              <a:defRPr/>
            </a:pP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43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3. กำหนดให้มีหน่วยงานทำหน้าที่รับรองความรู้ความสามารถ  </a:t>
            </a:r>
          </a:p>
          <a:p>
            <a:pPr marL="0" indent="0">
              <a:spcBef>
                <a:spcPts val="0"/>
              </a:spcBef>
              <a:buFontTx/>
              <a:buNone/>
              <a:defRPr/>
            </a:pPr>
            <a:r>
              <a:rPr lang="th-TH" sz="43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  และมีอำนาจเรียกเก็บค่าธรรมเนียมหรือค่าบริการได้  ได้แก่...</a:t>
            </a:r>
          </a:p>
          <a:p>
            <a:pPr marL="45720" indent="0">
              <a:buFontTx/>
              <a:buNone/>
              <a:defRPr/>
            </a:pPr>
            <a:r>
              <a:rPr lang="th-TH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dirty="0" smtClean="0"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43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1) ศูนย์ประเมินความรู้ความสามารถกลาง </a:t>
            </a:r>
          </a:p>
          <a:p>
            <a:pPr marL="45720" indent="0">
              <a:buFontTx/>
              <a:buNone/>
              <a:defRPr/>
            </a:pPr>
            <a:r>
              <a:rPr lang="th-TH" sz="3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   - กรมพัฒนาฝีมือแรงงาน 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       </a:t>
            </a:r>
            <a:r>
              <a:rPr lang="th-TH" sz="3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(สำนักงานรับรองความรู้ความสามารถ, </a:t>
            </a:r>
            <a:r>
              <a:rPr lang="th-TH" sz="3000" b="1" dirty="0" err="1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สพภ.</a:t>
            </a:r>
            <a:r>
              <a:rPr lang="th-TH" sz="3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, </a:t>
            </a:r>
            <a:r>
              <a:rPr lang="th-TH" sz="3000" b="1" dirty="0" err="1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ศพจ</a:t>
            </a:r>
            <a:r>
              <a:rPr lang="th-TH" sz="3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.)</a:t>
            </a:r>
          </a:p>
          <a:p>
            <a:pPr marL="45720" indent="0">
              <a:buFontTx/>
              <a:buNone/>
              <a:defRPr/>
            </a:pPr>
            <a:r>
              <a:rPr lang="th-TH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43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2) ศูนย์ประเมินความรู้ความสามารถตามมาตรา 26/4 (2)</a:t>
            </a:r>
          </a:p>
          <a:p>
            <a:pPr>
              <a:buFontTx/>
              <a:buNone/>
              <a:defRPr/>
            </a:pPr>
            <a:r>
              <a:rPr lang="th-TH" sz="38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     - องค์กรอาชีพ ที่ได้รับการรับรองจากนายทะเบียน   หรือ</a:t>
            </a:r>
          </a:p>
          <a:p>
            <a:pPr>
              <a:buFontTx/>
              <a:buNone/>
              <a:defRPr/>
            </a:pPr>
            <a:r>
              <a:rPr lang="th-TH" sz="38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     - หน่วยงานของรัฐ ที่ได้รับการรับรองจากนายทะเบียน</a:t>
            </a:r>
            <a:endParaRPr lang="th-TH" sz="3800" b="1" dirty="0">
              <a:solidFill>
                <a:srgbClr val="0066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6</a:t>
            </a:fld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6500338" y="5181790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ชื่อเรื่อง 1"/>
          <p:cNvSpPr>
            <a:spLocks noGrp="1"/>
          </p:cNvSpPr>
          <p:nvPr>
            <p:ph type="title"/>
          </p:nvPr>
        </p:nvSpPr>
        <p:spPr>
          <a:xfrm>
            <a:off x="934396" y="193204"/>
            <a:ext cx="7454031" cy="96176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251520" y="1307554"/>
            <a:ext cx="8856984" cy="4286250"/>
          </a:xfrm>
        </p:spPr>
        <p:txBody>
          <a:bodyPr>
            <a:normAutofit fontScale="92500" lnSpcReduction="10000"/>
          </a:bodyPr>
          <a:lstStyle/>
          <a:p>
            <a:pPr marL="45720" indent="0" algn="thaiDist">
              <a:buFontTx/>
              <a:buNone/>
              <a:defRPr/>
            </a:pPr>
            <a:r>
              <a:rPr lang="th-TH" sz="44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4.</a:t>
            </a:r>
            <a:r>
              <a:rPr lang="th-TH" sz="4400" b="1" dirty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เพิ่มที่มาของเงินกองทุนพัฒนาฝีมือ</a:t>
            </a: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</a:p>
          <a:p>
            <a:pPr algn="thaiDist">
              <a:buNone/>
              <a:defRPr/>
            </a:pPr>
            <a:r>
              <a:rPr lang="th-TH" sz="35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 - ค่าธรรมเนียมหรือค่าทดสอบที่จัดเก็บได้ตาม พ.ร.บ. นี้</a:t>
            </a:r>
          </a:p>
          <a:p>
            <a:pPr marL="45720" indent="0" algn="thaiDist">
              <a:buFontTx/>
              <a:buNone/>
              <a:defRPr/>
            </a:pP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5. เพิ่มกรณีการจ่ายเงินกองทุนพัฒนาฝีมือแรงงาน</a:t>
            </a:r>
          </a:p>
          <a:p>
            <a:pPr marL="45720" indent="0" algn="thaiDist">
              <a:buFontTx/>
              <a:buNone/>
              <a:defRPr/>
            </a:pPr>
            <a:r>
              <a:rPr lang="th-TH" sz="44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เพื่อช่วยเหลือหรืออุดหนุนการดำเนินงานของ</a:t>
            </a:r>
          </a:p>
          <a:p>
            <a:pPr algn="thaiDist">
              <a:buNone/>
              <a:defRPr/>
            </a:pPr>
            <a:r>
              <a:rPr lang="th-TH" sz="35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- องค์กรอาชีพ</a:t>
            </a:r>
          </a:p>
          <a:p>
            <a:pPr algn="thaiDist">
              <a:buNone/>
              <a:defRPr/>
            </a:pPr>
            <a:r>
              <a:rPr lang="th-TH" sz="35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- ศูนย์ประเมินความรู้ความสามารถกลาง</a:t>
            </a:r>
          </a:p>
          <a:p>
            <a:pPr algn="thaiDist">
              <a:buNone/>
              <a:defRPr/>
            </a:pPr>
            <a:r>
              <a:rPr lang="th-TH" sz="35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- ศูนย์ประเมินความรู้ความสามารถตามมาตรา 26/4 (2)</a:t>
            </a:r>
          </a:p>
          <a:p>
            <a:pPr algn="thaiDist">
              <a:defRPr/>
            </a:pPr>
            <a:endParaRPr lang="th-TH" dirty="0">
              <a:latin typeface="TH SarabunPSK" pitchFamily="34" charset="-34"/>
              <a:cs typeface="TH SarabunPSK" pitchFamily="34" charset="-34"/>
            </a:endParaRPr>
          </a:p>
          <a:p>
            <a:pPr marL="45720" indent="0" algn="thaiDist">
              <a:buFontTx/>
              <a:buNone/>
              <a:defRPr/>
            </a:pPr>
            <a:endParaRPr lang="th-TH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7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716359" y="514259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ชื่อเรื่อง 1"/>
          <p:cNvSpPr>
            <a:spLocks noGrp="1"/>
          </p:cNvSpPr>
          <p:nvPr>
            <p:ph type="title"/>
          </p:nvPr>
        </p:nvSpPr>
        <p:spPr>
          <a:xfrm>
            <a:off x="1115616" y="121196"/>
            <a:ext cx="7524328" cy="997293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7504" y="1345332"/>
            <a:ext cx="8964488" cy="3960440"/>
          </a:xfrm>
        </p:spPr>
        <p:txBody>
          <a:bodyPr>
            <a:normAutofit fontScale="47500" lnSpcReduction="20000"/>
          </a:bodyPr>
          <a:lstStyle/>
          <a:p>
            <a:pPr marL="45720" indent="0">
              <a:buFontTx/>
              <a:buNone/>
              <a:defRPr/>
            </a:pPr>
            <a:r>
              <a:rPr lang="th-TH" sz="8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6. แก้ไขเพิ่มเติมการส่งเงินสมทบเข้ากองทุนพัฒนาฝีมือแรงงาน</a:t>
            </a:r>
          </a:p>
          <a:p>
            <a:pPr marL="45720" indent="0">
              <a:buNone/>
              <a:defRPr/>
            </a:pPr>
            <a:r>
              <a:rPr lang="th-TH" sz="40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6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ก. กรณีไม่ต้องส่งเงินสมทบ</a:t>
            </a:r>
          </a:p>
          <a:p>
            <a:pPr marL="788670" indent="-742950">
              <a:buFontTx/>
              <a:buNone/>
              <a:defRPr/>
            </a:pPr>
            <a:r>
              <a:rPr lang="th-TH" sz="58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  </a:t>
            </a:r>
            <a:r>
              <a:rPr lang="th-TH" sz="5800" b="1" dirty="0" smtClean="0">
                <a:latin typeface="TH SarabunPSK" pitchFamily="34" charset="-34"/>
                <a:cs typeface="TH SarabunPSK" pitchFamily="34" charset="-34"/>
              </a:rPr>
              <a:t>1. จัดฝึกอบรมฝีมือแรงงานลูกจ้างของตนตามสัดส่วนที่กำหนด หรือ</a:t>
            </a:r>
          </a:p>
          <a:p>
            <a:pPr marL="45720" indent="0">
              <a:buFontTx/>
              <a:buNone/>
              <a:defRPr/>
            </a:pPr>
            <a:r>
              <a:rPr lang="th-TH" sz="58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2. ส่งลูกจ้างเข้ารับการทดสอบมาตรฐานฝีมือแรงงานแห่งชาติและผ่านการ 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5800" b="1" dirty="0" smtClean="0">
                <a:solidFill>
                  <a:srgbClr val="FF0066"/>
                </a:solidFill>
                <a:latin typeface="TH SarabunPSK" pitchFamily="34" charset="-34"/>
                <a:cs typeface="TH SarabunPSK" pitchFamily="34" charset="-34"/>
              </a:rPr>
              <a:t>          ทดสอบ ตามสัดส่วนที่ประกาศกำหนด  หรือ</a:t>
            </a:r>
          </a:p>
          <a:p>
            <a:pPr marL="45720" indent="0">
              <a:buFontTx/>
              <a:buNone/>
              <a:defRPr/>
            </a:pPr>
            <a:r>
              <a:rPr lang="th-TH" sz="5100" b="1" dirty="0" smtClean="0">
                <a:latin typeface="TH SarabunPSK" pitchFamily="34" charset="-34"/>
                <a:cs typeface="TH SarabunPSK" pitchFamily="34" charset="-34"/>
              </a:rPr>
              <a:t>       </a:t>
            </a:r>
            <a:r>
              <a:rPr lang="th-TH" sz="51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3. มีลูกจ้างผ่านการรับรองความรู้ความสามารถตามสัดส่วนที่ประกาศกำหนด หรือ</a:t>
            </a:r>
          </a:p>
          <a:p>
            <a:pPr marL="45720" indent="0">
              <a:buFontTx/>
              <a:buNone/>
              <a:defRPr/>
            </a:pPr>
            <a:r>
              <a:rPr lang="th-TH" sz="5800" b="1" dirty="0">
                <a:solidFill>
                  <a:srgbClr val="660033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5800" b="1" dirty="0" smtClean="0">
                <a:solidFill>
                  <a:srgbClr val="660033"/>
                </a:solidFill>
                <a:latin typeface="TH SarabunPSK" pitchFamily="34" charset="-34"/>
                <a:cs typeface="TH SarabunPSK" pitchFamily="34" charset="-34"/>
              </a:rPr>
              <a:t>     4. ดำเนินการตาม ข้อ 1-3 รวมกันได้ตามสัดส่วนที่กำหนด</a:t>
            </a:r>
          </a:p>
          <a:p>
            <a:pPr marL="45720" indent="0">
              <a:buFontTx/>
              <a:buNone/>
              <a:defRPr/>
            </a:pPr>
            <a:r>
              <a:rPr lang="th-TH" sz="52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6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ข. กรณีต้องส่งเงินสมทบ</a:t>
            </a:r>
          </a:p>
          <a:p>
            <a:pPr marL="0" indent="0">
              <a:buNone/>
              <a:defRPr/>
            </a:pPr>
            <a:r>
              <a:rPr lang="th-TH" sz="5800" b="1" dirty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58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5800" b="1" dirty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 </a:t>
            </a:r>
            <a:r>
              <a:rPr lang="th-TH" sz="58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  <a:sym typeface="Wingdings 2"/>
              </a:rPr>
              <a:t>  - </a:t>
            </a:r>
            <a:r>
              <a:rPr lang="th-TH" sz="58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ไม่จัดฝึกอบรมตาม 1 หรือมีลูกจ้างไม่เข้าหลักเกณฑ์ตามข้อ 2 , 3 หรือ 4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8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860375" y="514259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ชื่อเรื่อง 1"/>
          <p:cNvSpPr>
            <a:spLocks noGrp="1"/>
          </p:cNvSpPr>
          <p:nvPr>
            <p:ph type="title"/>
          </p:nvPr>
        </p:nvSpPr>
        <p:spPr>
          <a:xfrm>
            <a:off x="1187623" y="121196"/>
            <a:ext cx="7056785" cy="961761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14339" name="ตัวแทนเนื้อหา 2"/>
          <p:cNvSpPr>
            <a:spLocks noGrp="1"/>
          </p:cNvSpPr>
          <p:nvPr>
            <p:ph idx="1"/>
          </p:nvPr>
        </p:nvSpPr>
        <p:spPr>
          <a:xfrm>
            <a:off x="108520" y="1273324"/>
            <a:ext cx="9035480" cy="4441676"/>
          </a:xfrm>
        </p:spPr>
        <p:txBody>
          <a:bodyPr/>
          <a:lstStyle/>
          <a:p>
            <a:pPr marL="44450" indent="0">
              <a:spcBef>
                <a:spcPts val="600"/>
              </a:spcBef>
              <a:buFontTx/>
              <a:buNone/>
            </a:pPr>
            <a:r>
              <a:rPr lang="th-TH" alt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7. เพิ่มสิทธิประโยชน์ให้ผู้ประกอบกิจการซึ่งจ้างงานผู้ได้รับ 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หนังสือรับรองความรู้ความสามารถ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4800" b="1" dirty="0" smtClean="0"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alt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1) ได้รับยกเว้นภาษีเงินได้ เป็นจำนวนร้อยละของค่าจ้างที่ได้จ่ายให้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  ผู้ได้รับหนังสือรับรองความรู้ความสามารถ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2) ได้รับคำปรึกษาแนะนำกระบวนการวิเคราะห์จำแนกตำแหน่งงาน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      หรือการบริหารค่าจ้างหรือค่าตอบแทน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3) ได้รับอนุญาตให้ใช้เครื่องหมายตามประกาศกำหนด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9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860375" y="514259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ชื่อเรื่อง 1"/>
          <p:cNvSpPr>
            <a:spLocks noGrp="1"/>
          </p:cNvSpPr>
          <p:nvPr>
            <p:ph type="title"/>
          </p:nvPr>
        </p:nvSpPr>
        <p:spPr>
          <a:xfrm>
            <a:off x="1187624" y="121196"/>
            <a:ext cx="7308304" cy="961760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(ต่อ)</a:t>
            </a: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73024" y="1297328"/>
            <a:ext cx="9035480" cy="3988593"/>
          </a:xfrm>
        </p:spPr>
        <p:txBody>
          <a:bodyPr>
            <a:normAutofit fontScale="92500" lnSpcReduction="10000"/>
          </a:bodyPr>
          <a:lstStyle/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48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8. กำหนดโทษผู้ฝ่าฝืนหรือไม่ปฏิบัติตาม และ</a:t>
            </a:r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ให้นาย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4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ทะเบียนมีอำนาจในการเปรียบเทียบ ดังนี้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    8.1) ไม่ปฏิบัติตามมาตรา 26/3  (</a:t>
            </a:r>
            <a:r>
              <a:rPr lang="th-TH" sz="3500" b="1" u="sng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ไม่มี</a:t>
            </a: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หนังสือรับรองความรู้ความสามารถ) 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         มีโทษปรับ</a:t>
            </a:r>
            <a:r>
              <a:rPr lang="th-TH" sz="3500" b="1" u="sng" dirty="0" smtClean="0">
                <a:latin typeface="TH SarabunPSK" pitchFamily="34" charset="-34"/>
                <a:cs typeface="TH SarabunPSK" pitchFamily="34" charset="-34"/>
              </a:rPr>
              <a:t>ไม่เกิน</a:t>
            </a: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   5,000 บาท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8.2) จ้างผู้ไม่มีหนังสือรับรองความรู้ความสามารถตามมาตรา 26/3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      มีโทษปรับ</a:t>
            </a:r>
            <a:r>
              <a:rPr lang="th-TH" sz="3500" b="1" u="sng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ไม่เกิน</a:t>
            </a:r>
            <a:r>
              <a:rPr lang="th-TH" sz="35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30,000 บาท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 smtClean="0"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35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8.3) เป็นศูนย์ประเมินความรู้ความสามารถหรือเป็นผู้ประเมินโดยมิได้รับ</a:t>
            </a:r>
          </a:p>
          <a:p>
            <a:pPr marL="45720" indent="0">
              <a:spcBef>
                <a:spcPts val="0"/>
              </a:spcBef>
              <a:buFontTx/>
              <a:buNone/>
              <a:defRPr/>
            </a:pPr>
            <a:r>
              <a:rPr lang="th-TH" sz="35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5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    หนังสือรับรองจากนายทะเบียน มีโทษปรับ</a:t>
            </a:r>
            <a:r>
              <a:rPr lang="th-TH" sz="3500" b="1" u="sng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ไม่เกิน</a:t>
            </a:r>
            <a:r>
              <a:rPr lang="th-TH" sz="35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60,000  บาท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10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6788367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สี่เหลี่ยมผืนผ้า 1"/>
          <p:cNvSpPr>
            <a:spLocks noChangeArrowheads="1"/>
          </p:cNvSpPr>
          <p:nvPr/>
        </p:nvSpPr>
        <p:spPr bwMode="auto">
          <a:xfrm>
            <a:off x="216024" y="1273324"/>
            <a:ext cx="8892480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thaiDist"/>
            <a:r>
              <a:rPr lang="th-TH" altLang="th-TH" sz="4400" b="1" dirty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altLang="th-TH" sz="3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8.4) </a:t>
            </a:r>
            <a:r>
              <a:rPr lang="th-TH" altLang="th-TH" sz="36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ใช้เครื่องหมายตามมาตรา 33/1 (3) โดยมิได้รับอนุญาต </a:t>
            </a:r>
            <a:endParaRPr lang="th-TH" altLang="th-TH" sz="3600" b="1" dirty="0" smtClean="0">
              <a:solidFill>
                <a:srgbClr val="0000CC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altLang="th-TH" sz="36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       มี</a:t>
            </a:r>
            <a:r>
              <a:rPr lang="th-TH" altLang="th-TH" sz="36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โทษปรับ</a:t>
            </a:r>
            <a:r>
              <a:rPr lang="th-TH" altLang="th-TH" sz="3600" b="1" u="sng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ไม่</a:t>
            </a:r>
            <a:r>
              <a:rPr lang="th-TH" altLang="th-TH" sz="3600" b="1" u="sng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เกิน</a:t>
            </a:r>
            <a:r>
              <a:rPr lang="th-TH" altLang="th-TH" sz="3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  5,000 บาท</a:t>
            </a:r>
            <a:endParaRPr lang="th-TH" altLang="th-TH" sz="3600" b="1" dirty="0">
              <a:solidFill>
                <a:srgbClr val="0000CC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8.5) </a:t>
            </a:r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ฝ่าฝืนหรือไม่ปฏิบัติตามข้อกำหนดอื่นๆ ได้แก่ ไม่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มา</a:t>
            </a:r>
          </a:p>
          <a:p>
            <a:pPr algn="thaiDist"/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    ให้</a:t>
            </a:r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ถ้อยคำ ไม่ปฏิบัติตามคำสั่ง ขัดขวาง ไม่อำนวย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ความ</a:t>
            </a:r>
          </a:p>
          <a:p>
            <a:pPr algn="thaiDist"/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    สะดวก </a:t>
            </a:r>
            <a:r>
              <a:rPr lang="th-TH" altLang="th-TH" sz="3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มีโทษปรับ</a:t>
            </a:r>
            <a:r>
              <a:rPr lang="th-TH" altLang="th-TH" sz="3600" b="1" u="sng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ไม่</a:t>
            </a:r>
            <a:r>
              <a:rPr lang="th-TH" altLang="th-TH" sz="3600" b="1" u="sng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เกิน</a:t>
            </a:r>
            <a:r>
              <a:rPr lang="th-TH" alt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5,000 บาท</a:t>
            </a:r>
            <a:endParaRPr lang="th-TH" altLang="th-TH" sz="36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thaiDist"/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8.6) </a:t>
            </a:r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ฝ่าฝืนมาตรา 49/1 วรรค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สาม (ศูนย์ฯ หรือผู้ประเมินฝ่าฝืน</a:t>
            </a:r>
          </a:p>
          <a:p>
            <a:pPr algn="thaiDist"/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        คำสั่งให้หยุดพัก)  </a:t>
            </a:r>
            <a:r>
              <a:rPr lang="th-TH" altLang="th-TH" sz="3600" b="1" dirty="0">
                <a:latin typeface="TH SarabunPSK" pitchFamily="34" charset="-34"/>
                <a:cs typeface="TH SarabunPSK" pitchFamily="34" charset="-34"/>
              </a:rPr>
              <a:t>มีโทษปรับ</a:t>
            </a:r>
            <a:r>
              <a:rPr lang="th-TH" altLang="th-TH" sz="3600" b="1" u="sng" dirty="0">
                <a:latin typeface="TH SarabunPSK" pitchFamily="34" charset="-34"/>
                <a:cs typeface="TH SarabunPSK" pitchFamily="34" charset="-34"/>
              </a:rPr>
              <a:t>ไม่</a:t>
            </a:r>
            <a:r>
              <a:rPr lang="th-TH" altLang="th-TH" sz="3600" b="1" u="sng" dirty="0" smtClean="0">
                <a:latin typeface="TH SarabunPSK" pitchFamily="34" charset="-34"/>
                <a:cs typeface="TH SarabunPSK" pitchFamily="34" charset="-34"/>
              </a:rPr>
              <a:t>เกิน</a:t>
            </a:r>
            <a:r>
              <a:rPr lang="th-TH" altLang="th-TH" sz="3600" b="1" dirty="0" smtClean="0">
                <a:latin typeface="TH SarabunPSK" pitchFamily="34" charset="-34"/>
                <a:cs typeface="TH SarabunPSK" pitchFamily="34" charset="-34"/>
              </a:rPr>
              <a:t> 5,000 บาท</a:t>
            </a:r>
            <a:endParaRPr lang="th-TH" altLang="th-TH" sz="3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ชื่อเรื่อง 1"/>
          <p:cNvSpPr txBox="1">
            <a:spLocks/>
          </p:cNvSpPr>
          <p:nvPr/>
        </p:nvSpPr>
        <p:spPr>
          <a:xfrm>
            <a:off x="0" y="2"/>
            <a:ext cx="9144000" cy="1259417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eaLnBrk="0" hangingPunct="0">
              <a:defRPr/>
            </a:pPr>
            <a:endParaRPr lang="th-TH" sz="4800" b="1" kern="0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6388" name="สี่เหลี่ยมผืนผ้า 4"/>
          <p:cNvSpPr>
            <a:spLocks noChangeArrowheads="1"/>
          </p:cNvSpPr>
          <p:nvPr/>
        </p:nvSpPr>
        <p:spPr bwMode="auto">
          <a:xfrm>
            <a:off x="1214441" y="-22820"/>
            <a:ext cx="700087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สาระสำคัญ (</a:t>
            </a:r>
            <a:r>
              <a:rPr lang="th-TH" altLang="th-TH" sz="8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ต่อ)</a:t>
            </a:r>
            <a:endParaRPr lang="th-TH" sz="8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11</a:t>
            </a:fld>
            <a:endParaRPr lang="th-TH"/>
          </a:p>
        </p:txBody>
      </p:sp>
      <p:sp>
        <p:nvSpPr>
          <p:cNvPr id="6" name="TextBox 5"/>
          <p:cNvSpPr txBox="1"/>
          <p:nvPr/>
        </p:nvSpPr>
        <p:spPr>
          <a:xfrm>
            <a:off x="7004391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Program Files (x86)\Microsoft Office\MEDIA\CAGCAT10\j019581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297660"/>
            <a:ext cx="1284355" cy="110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ตัวยึดเนื้อหา 2"/>
          <p:cNvSpPr>
            <a:spLocks noGrp="1"/>
          </p:cNvSpPr>
          <p:nvPr>
            <p:ph idx="1"/>
          </p:nvPr>
        </p:nvSpPr>
        <p:spPr>
          <a:xfrm>
            <a:off x="467544" y="1513352"/>
            <a:ext cx="8496944" cy="2856316"/>
          </a:xfrm>
        </p:spPr>
        <p:txBody>
          <a:bodyPr/>
          <a:lstStyle/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พ.ร.บ. (ฉบับที่ ๒) ประกาศในราชกิจจา</a:t>
            </a:r>
            <a:r>
              <a:rPr lang="th-TH" sz="4400" b="1" dirty="0" err="1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นุเบกษา</a:t>
            </a: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  เมื่อวันที่ 26 ธันวาคม 2557  </a:t>
            </a: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มีผล</a:t>
            </a:r>
            <a:r>
              <a:rPr lang="th-TH" sz="4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บังคับใช้</a:t>
            </a: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ตั้งแต่ </a:t>
            </a:r>
          </a:p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วันที่  26  มีนาคม  2558 </a:t>
            </a:r>
          </a:p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   (เมื่อพ้นกำหนด 90 วัน นับแต่วันประกาศในราชกิจจา</a:t>
            </a:r>
            <a:r>
              <a:rPr lang="th-TH" sz="3600" b="1" dirty="0" err="1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นุเบกษา</a:t>
            </a:r>
            <a:r>
              <a:rPr lang="th-TH" sz="3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</p:txBody>
      </p:sp>
      <p:sp>
        <p:nvSpPr>
          <p:cNvPr id="3075" name="ชื่อเรื่อง 1"/>
          <p:cNvSpPr>
            <a:spLocks noGrp="1"/>
          </p:cNvSpPr>
          <p:nvPr>
            <p:ph type="title"/>
          </p:nvPr>
        </p:nvSpPr>
        <p:spPr>
          <a:xfrm>
            <a:off x="900186" y="-22820"/>
            <a:ext cx="7488238" cy="1201315"/>
          </a:xfrm>
        </p:spPr>
        <p:txBody>
          <a:bodyPr/>
          <a:lstStyle/>
          <a:p>
            <a:r>
              <a:rPr lang="th-TH" altLang="th-TH" sz="8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การบังคับใช้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732240" y="5017740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12</a:t>
            </a:fld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6516216" y="4945732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  <p:extLst>
      <p:ext uri="{BB962C8B-B14F-4D97-AF65-F5344CB8AC3E}">
        <p14:creationId xmlns:p14="http://schemas.microsoft.com/office/powerpoint/2010/main" val="305291738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790984" y="-22820"/>
            <a:ext cx="5688632" cy="14157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th-TH" sz="50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ผู้</a:t>
            </a:r>
            <a:r>
              <a:rPr lang="th-TH" sz="50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ได้รับ</a:t>
            </a:r>
            <a:r>
              <a:rPr lang="th-TH" sz="5000" b="1" dirty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ประโยชน์</a:t>
            </a:r>
          </a:p>
          <a:p>
            <a:pPr algn="ctr">
              <a:defRPr/>
            </a:pPr>
            <a:r>
              <a:rPr lang="th-TH" sz="36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จาก พ.ร.บ.ส่งเสริมฯ (ฉบับที่ 2) พ.ศ. 2557</a:t>
            </a:r>
            <a:endParaRPr lang="th-TH" sz="3600" b="1" dirty="0">
              <a:solidFill>
                <a:srgbClr val="0000CC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2256" y="2045330"/>
            <a:ext cx="2214578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th-TH" sz="4000" b="1" dirty="0">
                <a:solidFill>
                  <a:srgbClr val="663300"/>
                </a:solidFill>
                <a:latin typeface="TH SarabunPSK" pitchFamily="34" charset="-34"/>
                <a:cs typeface="TH SarabunPSK" pitchFamily="34" charset="-34"/>
              </a:rPr>
              <a:t>นายจ้าง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12334" y="2038587"/>
            <a:ext cx="2214578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th-TH" sz="4000" b="1" dirty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ลูกจ้าง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712756" y="2031842"/>
            <a:ext cx="3024336" cy="70788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threePt" dir="t"/>
          </a:scene3d>
          <a:sp3d>
            <a:bevelT prst="slope"/>
            <a:bevelB w="139700" h="139700" prst="divot"/>
          </a:sp3d>
        </p:spPr>
        <p:txBody>
          <a:bodyPr wrap="square" anchor="ctr">
            <a:spAutoFit/>
          </a:bodyPr>
          <a:lstStyle/>
          <a:p>
            <a:pPr algn="ctr">
              <a:defRPr/>
            </a:pPr>
            <a:r>
              <a:rPr lang="th-TH" sz="4000" b="1" dirty="0" smtClean="0">
                <a:solidFill>
                  <a:srgbClr val="6600CC"/>
                </a:solidFill>
                <a:latin typeface="TH SarabunPSK" pitchFamily="34" charset="-34"/>
                <a:cs typeface="TH SarabunPSK" pitchFamily="34" charset="-34"/>
              </a:rPr>
              <a:t>สาธารณะ </a:t>
            </a:r>
            <a:r>
              <a:rPr lang="th-TH" sz="4000" b="1" dirty="0">
                <a:solidFill>
                  <a:srgbClr val="6600CC"/>
                </a:solidFill>
                <a:latin typeface="TH SarabunPSK" pitchFamily="34" charset="-34"/>
                <a:cs typeface="TH SarabunPSK" pitchFamily="34" charset="-34"/>
              </a:rPr>
              <a:t>/ สังคม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542856" y="5204354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13</a:t>
            </a:fld>
            <a:endParaRPr lang="th-TH" dirty="0"/>
          </a:p>
        </p:txBody>
      </p:sp>
      <p:sp>
        <p:nvSpPr>
          <p:cNvPr id="4" name="TextBox 3"/>
          <p:cNvSpPr txBox="1"/>
          <p:nvPr/>
        </p:nvSpPr>
        <p:spPr>
          <a:xfrm>
            <a:off x="467544" y="2944413"/>
            <a:ext cx="2259290" cy="2554545"/>
          </a:xfrm>
          <a:prstGeom prst="rect">
            <a:avLst/>
          </a:prstGeom>
          <a:noFill/>
          <a:ln w="25400">
            <a:solidFill>
              <a:srgbClr val="663300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Blip>
                <a:blip r:embed="rId2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พัฒนาคุณภาพ/ประสิทธิภาพในการบริหารจัดการ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เพิ่มผลิตภาพแรงงาน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ได้รับสิทธิประโยชน์ด้านภาษีและด้านอื่น ๆ</a:t>
            </a:r>
          </a:p>
          <a:p>
            <a:pPr marL="457200" indent="-457200">
              <a:buBlip>
                <a:blip r:embed="rId2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มีความปลอดภัยจากการทำงานของลูกจ้าง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106290" y="2944414"/>
            <a:ext cx="2214578" cy="2246769"/>
          </a:xfrm>
          <a:prstGeom prst="rect">
            <a:avLst/>
          </a:prstGeom>
          <a:noFill/>
          <a:ln w="2540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3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มีความรู้ความสามารถเป็นที่ยอมรับ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ได้รับค่าจ้างสูงขึ้น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มีความก้าวหน้าและมั่นคงในการทำงาน</a:t>
            </a:r>
          </a:p>
          <a:p>
            <a:pPr marL="342900" indent="-342900">
              <a:buBlip>
                <a:blip r:embed="rId3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มีความปลอดภัยในการทำงาน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06712" y="2944413"/>
            <a:ext cx="3024336" cy="1323439"/>
          </a:xfrm>
          <a:prstGeom prst="rect">
            <a:avLst/>
          </a:prstGeom>
          <a:noFill/>
          <a:ln w="254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Blip>
                <a:blip r:embed="rId4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ได้รับการคุ้มครองความปลอดภัยในชีวิตและทรัพย์สิน</a:t>
            </a:r>
          </a:p>
          <a:p>
            <a:pPr marL="342900" indent="-342900">
              <a:buBlip>
                <a:blip r:embed="rId4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ได้รับสินค้าหรือบริการที่ดีมีคุณภาพ</a:t>
            </a:r>
          </a:p>
          <a:p>
            <a:pPr marL="342900" indent="-342900">
              <a:buBlip>
                <a:blip r:embed="rId4"/>
              </a:buBlip>
            </a:pPr>
            <a:r>
              <a:rPr lang="th-TH" sz="2000" b="1" dirty="0" smtClean="0">
                <a:latin typeface="TH SarabunPSK" pitchFamily="34" charset="-34"/>
                <a:cs typeface="TH SarabunPSK" pitchFamily="34" charset="-34"/>
              </a:rPr>
              <a:t>สังคมส่วนรวมเกิดความสันติสุข</a:t>
            </a:r>
            <a:endParaRPr lang="en-US" sz="2000" b="1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1619672" y="1804286"/>
            <a:ext cx="5605252" cy="0"/>
          </a:xfrm>
          <a:prstGeom prst="line">
            <a:avLst/>
          </a:prstGeom>
          <a:ln w="22225">
            <a:solidFill>
              <a:srgbClr val="33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1619672" y="1804287"/>
            <a:ext cx="0" cy="30003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7224924" y="1802641"/>
            <a:ext cx="0" cy="30003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4213833" y="1954734"/>
            <a:ext cx="0" cy="300033"/>
          </a:xfrm>
          <a:prstGeom prst="straightConnector1">
            <a:avLst/>
          </a:prstGeom>
          <a:ln w="2222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4644008" y="1363917"/>
            <a:ext cx="0" cy="440370"/>
          </a:xfrm>
          <a:prstGeom prst="lin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C:\Program Files (x86)\Microsoft Office\MEDIA\CAGCAT10\j0297185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219762"/>
            <a:ext cx="2088232" cy="94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300195" y="5181790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คำบรรยายภาพแบบสี่เหลี่ยมมุมมน 11"/>
          <p:cNvSpPr/>
          <p:nvPr/>
        </p:nvSpPr>
        <p:spPr>
          <a:xfrm>
            <a:off x="1228866" y="1402735"/>
            <a:ext cx="7735622" cy="1959074"/>
          </a:xfrm>
          <a:prstGeom prst="wedgeRoundRectCallout">
            <a:avLst>
              <a:gd name="adj1" fmla="val -6706"/>
              <a:gd name="adj2" fmla="val 64629"/>
              <a:gd name="adj3" fmla="val 16667"/>
            </a:avLst>
          </a:prstGeom>
          <a:solidFill>
            <a:srgbClr val="FFC00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endParaRPr lang="th-TH"/>
          </a:p>
        </p:txBody>
      </p:sp>
      <p:sp>
        <p:nvSpPr>
          <p:cNvPr id="15" name="คำบรรยายภาพแบบสี่เหลี่ยมมุมมน 14"/>
          <p:cNvSpPr/>
          <p:nvPr/>
        </p:nvSpPr>
        <p:spPr>
          <a:xfrm>
            <a:off x="1233344" y="3718421"/>
            <a:ext cx="5976664" cy="1944216"/>
          </a:xfrm>
          <a:prstGeom prst="wedgeRoundRectCallout">
            <a:avLst>
              <a:gd name="adj1" fmla="val 5267"/>
              <a:gd name="adj2" fmla="val -63878"/>
              <a:gd name="adj3" fmla="val 16667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14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54500" y="200456"/>
            <a:ext cx="7465972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24032" y="1528465"/>
            <a:ext cx="7542160" cy="1723549"/>
          </a:xfrm>
          <a:prstGeom prst="rect">
            <a:avLst/>
          </a:prstGeom>
          <a:solidFill>
            <a:srgbClr val="FFC000"/>
          </a:solidFill>
        </p:spPr>
        <p:txBody>
          <a:bodyPr wrap="square" lIns="0" tIns="0" rIns="0" bIns="0" rtlCol="0">
            <a:spAutoFit/>
          </a:bodyPr>
          <a:lstStyle/>
          <a:p>
            <a:pPr algn="thaiDist"/>
            <a:r>
              <a:rPr lang="th-TH" sz="2800" b="1" kern="0" spc="89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</a:t>
            </a:r>
            <a:r>
              <a:rPr lang="th-TH" sz="28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lang="th-TH" sz="28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เอกสารหรือสิ่งอื่นใดที่ใช้ในการบันทึกประวัติของบุคคลในส่วนที่เกี่ยวกับการศึกษา การฝึกอบรม การสัมมนา การทดสอบมาตรฐานฝีมือแรงงาน การประกอบอาชีพการทำงานที่ผ่านมา หรือกรณีอื่นตามที่คณะกรรมการประกาศกำหนด เพื่อประโยชน์ในการประกอบอาชีพหรือการจ้างงาน</a:t>
            </a:r>
            <a:endParaRPr lang="th-TH" sz="2800" b="1" kern="0" spc="89" dirty="0" smtClean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85362" y="3790430"/>
            <a:ext cx="5680630" cy="1774607"/>
          </a:xfrm>
          <a:prstGeom prst="rect">
            <a:avLst/>
          </a:prstGeom>
          <a:solidFill>
            <a:srgbClr val="92D050"/>
          </a:solidFill>
        </p:spPr>
        <p:txBody>
          <a:bodyPr wrap="square" lIns="81043" tIns="40522" rIns="81043" bIns="40522" rtlCol="0">
            <a:spAutoFit/>
          </a:bodyPr>
          <a:lstStyle/>
          <a:p>
            <a:r>
              <a:rPr lang="th-TH" sz="24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ประโยชน์ </a:t>
            </a:r>
            <a:r>
              <a:rPr lang="th-TH" sz="2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ใช้เป็นหลักฐานในการทำธุรกรรมต่าง ๆ อาทิ</a:t>
            </a:r>
          </a:p>
          <a:p>
            <a:pPr>
              <a:buFont typeface="Wingdings" pitchFamily="2" charset="2"/>
              <a:buChar char="Ø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การขอประเมินรับรองความรู้ความสามารถ</a:t>
            </a:r>
          </a:p>
          <a:p>
            <a:pPr>
              <a:buFont typeface="Wingdings" pitchFamily="2" charset="2"/>
              <a:buChar char="Ø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การเดินทางไปต่างประเทศ</a:t>
            </a:r>
          </a:p>
          <a:p>
            <a:pPr>
              <a:buFont typeface="Wingdings" pitchFamily="2" charset="2"/>
              <a:buChar char="Ø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การสมัครงาน</a:t>
            </a:r>
          </a:p>
          <a:p>
            <a:pPr algn="thaiDist">
              <a:buClr>
                <a:srgbClr val="002060"/>
              </a:buClr>
              <a:buSzPct val="80000"/>
            </a:pPr>
            <a:r>
              <a:rPr lang="th-TH" sz="2000" b="1" kern="0" spc="89" dirty="0" smtClean="0">
                <a:solidFill>
                  <a:srgbClr val="FF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ถ้าไม่มีสมุดประจำตัว  จะต้องนำเอกสารหลักฐานตัวจริงมาแสดง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675956"/>
              </a:clrFrom>
              <a:clrTo>
                <a:srgbClr val="67595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104160">
            <a:off x="6627813" y="3842986"/>
            <a:ext cx="2151020" cy="1529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0EFEB"/>
              </a:clrFrom>
              <a:clrTo>
                <a:srgbClr val="F0EFE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529985">
            <a:off x="6660989" y="3605991"/>
            <a:ext cx="2151020" cy="1529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C8C3A6"/>
              </a:clrFrom>
              <a:clrTo>
                <a:srgbClr val="C8C3A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868140">
            <a:off x="6595910" y="3389998"/>
            <a:ext cx="2151020" cy="1529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36512" y="2857500"/>
            <a:ext cx="1739676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89244838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คำบรรยายภาพแบบลูกศรลง 8"/>
          <p:cNvSpPr/>
          <p:nvPr/>
        </p:nvSpPr>
        <p:spPr>
          <a:xfrm>
            <a:off x="1475656" y="4204127"/>
            <a:ext cx="7056784" cy="1633364"/>
          </a:xfrm>
          <a:prstGeom prst="downArrowCallout">
            <a:avLst>
              <a:gd name="adj1" fmla="val 13571"/>
              <a:gd name="adj2" fmla="val 23730"/>
              <a:gd name="adj3" fmla="val 25000"/>
              <a:gd name="adj4" fmla="val 71326"/>
            </a:avLst>
          </a:prstGeom>
          <a:solidFill>
            <a:srgbClr val="FF99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สี่เหลี่ยมมุมมน 6"/>
          <p:cNvSpPr/>
          <p:nvPr/>
        </p:nvSpPr>
        <p:spPr>
          <a:xfrm>
            <a:off x="1403648" y="1278087"/>
            <a:ext cx="7632848" cy="185735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8" name="รูปห้าเหลี่ยม 7"/>
          <p:cNvSpPr/>
          <p:nvPr/>
        </p:nvSpPr>
        <p:spPr>
          <a:xfrm>
            <a:off x="1475656" y="3124007"/>
            <a:ext cx="7056784" cy="1080120"/>
          </a:xfrm>
          <a:prstGeom prst="homePlate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15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525507" y="1273324"/>
            <a:ext cx="7510989" cy="4082931"/>
          </a:xfrm>
          <a:prstGeom prst="rect">
            <a:avLst/>
          </a:prstGeom>
          <a:noFill/>
        </p:spPr>
        <p:txBody>
          <a:bodyPr wrap="square" lIns="81043" tIns="40522" rIns="81043" bIns="40522" rtlCol="0">
            <a:spAutoFit/>
          </a:bodyPr>
          <a:lstStyle/>
          <a:p>
            <a:pPr marL="320796" indent="-320796" algn="thaiDist">
              <a:buClr>
                <a:srgbClr val="002060"/>
              </a:buClr>
              <a:buSzPct val="80000"/>
              <a:tabLst>
                <a:tab pos="4457380" algn="l"/>
              </a:tabLst>
            </a:pP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เอกสารที่ใช้ประกอบการยื่นขอ</a:t>
            </a:r>
            <a:endParaRPr lang="th-TH" sz="2800" b="1" kern="0" spc="89" dirty="0" smtClean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200" b="1" kern="0" spc="89" dirty="0" err="1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คร.</a:t>
            </a: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  คำขอมีสมุดประจำตัวและบันทึกข้อมูล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รูปถ่ายหน้าตรง  ขนาด 1 </a:t>
            </a:r>
            <a:r>
              <a:rPr lang="en-US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1.5 นิ้ว พื้นหลังสีขาว ถ่ายมาไม่เกิน 6 เดือน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สำเนาบัตรประจำตัวประชาชน พร้อมรับรองสำเนาถูกต้อง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สำเนาเอกสารรายละเอียดข้อมูลต่าง ๆ ที่ประสงค์จะบันทึกข้อมูล ลงในสมุดประจำตัว</a:t>
            </a:r>
          </a:p>
          <a:p>
            <a:pPr marL="320796" indent="-320796" algn="thaiDist">
              <a:buClr>
                <a:srgbClr val="002060"/>
              </a:buClr>
              <a:buSzPct val="80000"/>
              <a:tabLst>
                <a:tab pos="4457380" algn="l"/>
              </a:tabLst>
            </a:pP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ค่าธรรมเนียม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สมุดประจำตัว  เล่มละ 100 บาท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บันทึกข้อมูล  รายการละ 10 บาท  แต่รวมกันไม่เกินครั้งละ 100 บาท</a:t>
            </a:r>
          </a:p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อื่น ๆ</a:t>
            </a:r>
            <a:endParaRPr lang="th-TH" sz="2800" b="1" kern="0" spc="89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การเก็บรักษาเอกสารหลักฐาน  ไม่น้อยกว่า 2 ปี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  <a:tabLst>
                <a:tab pos="4457380" algn="l"/>
              </a:tabLst>
            </a:pPr>
            <a:r>
              <a:rPr lang="th-TH" sz="2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กรณีสมุดประจำตัวชำรุด สูญหาย ต้องดำเนินการยื่นขอมีสมุดใหม่</a:t>
            </a:r>
            <a:endParaRPr lang="th-TH" sz="2400" b="1" kern="0" spc="89" dirty="0" smtClean="0">
              <a:solidFill>
                <a:srgbClr val="FF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282492" y="128448"/>
            <a:ext cx="7828977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การขอมีสมุดประจำตัว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CDD6E7"/>
              </a:clrFrom>
              <a:clrTo>
                <a:srgbClr val="CDD6E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56638">
            <a:off x="119674" y="2822110"/>
            <a:ext cx="1336558" cy="1002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496" y="1129308"/>
            <a:ext cx="1739676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96006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สี่เหลี่ยมผืนผ้า 12"/>
          <p:cNvSpPr/>
          <p:nvPr/>
        </p:nvSpPr>
        <p:spPr>
          <a:xfrm>
            <a:off x="4860032" y="2497460"/>
            <a:ext cx="3600000" cy="2520000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คำบรรยายภาพแบบเมฆ 10"/>
          <p:cNvSpPr/>
          <p:nvPr/>
        </p:nvSpPr>
        <p:spPr>
          <a:xfrm>
            <a:off x="1043608" y="1466488"/>
            <a:ext cx="5760640" cy="814948"/>
          </a:xfrm>
          <a:prstGeom prst="cloudCallout">
            <a:avLst>
              <a:gd name="adj1" fmla="val 27325"/>
              <a:gd name="adj2" fmla="val -66073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16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115616" y="200456"/>
            <a:ext cx="7828977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00397" y="1588358"/>
            <a:ext cx="395172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กว้าง 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10 </a:t>
            </a: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เซนติเมตร  ยาว 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16  </a:t>
            </a: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เซนติเมตร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1043608" y="2497460"/>
            <a:ext cx="3600000" cy="2520280"/>
          </a:xfrm>
          <a:prstGeom prst="rect">
            <a:avLst/>
          </a:prstGeom>
          <a:solidFill>
            <a:srgbClr val="FF66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1115616" y="2990086"/>
            <a:ext cx="3456384" cy="1517437"/>
          </a:xfrm>
          <a:prstGeom prst="rect">
            <a:avLst/>
          </a:prstGeom>
          <a:solidFill>
            <a:srgbClr val="FF66FF"/>
          </a:solidFill>
          <a:ln>
            <a:noFill/>
          </a:ln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57252" y="2944365"/>
            <a:ext cx="2207168" cy="1660733"/>
          </a:xfrm>
          <a:prstGeom prst="rect">
            <a:avLst/>
          </a:prstGeom>
          <a:solidFill>
            <a:srgbClr val="FF66FF"/>
          </a:solidFill>
          <a:ln w="9525">
            <a:noFill/>
            <a:miter lim="800000"/>
            <a:headEnd/>
            <a:tailEnd/>
          </a:ln>
        </p:spPr>
      </p:pic>
      <p:sp>
        <p:nvSpPr>
          <p:cNvPr id="17" name="TextBox 16"/>
          <p:cNvSpPr txBox="1"/>
          <p:nvPr/>
        </p:nvSpPr>
        <p:spPr>
          <a:xfrm>
            <a:off x="2379583" y="5044742"/>
            <a:ext cx="84029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ปกหน้า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96007" y="5044742"/>
            <a:ext cx="82426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ปกหลัง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936104"/>
            <a:ext cx="1893783" cy="14893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1043608" y="4679186"/>
            <a:ext cx="3605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กรมพัฒนาฝีมือแรงงาน                         กระทรวงแรงงาน</a:t>
            </a:r>
            <a:endParaRPr lang="th-TH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23928" y="2423188"/>
            <a:ext cx="7585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แบบ </a:t>
            </a:r>
            <a:r>
              <a:rPr lang="th-TH" sz="1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คร.</a:t>
            </a:r>
            <a:r>
              <a:rPr 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3</a:t>
            </a:r>
            <a:endParaRPr lang="th-TH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96006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94322" y="2546608"/>
            <a:ext cx="3600000" cy="82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19" name="สี่เหลี่ยมผืนผ้า 18"/>
          <p:cNvSpPr/>
          <p:nvPr/>
        </p:nvSpPr>
        <p:spPr>
          <a:xfrm>
            <a:off x="971600" y="4824576"/>
            <a:ext cx="3600400" cy="7692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983475" y="1465080"/>
            <a:ext cx="3600000" cy="2160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17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259632" y="128448"/>
            <a:ext cx="7828977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2051" name="Picture 3"/>
          <p:cNvPicPr preferRelativeResize="0">
            <a:picLocks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1466488"/>
            <a:ext cx="3600000" cy="21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รูปภาพ 11" descr="dfggff.jpg"/>
          <p:cNvPicPr preferRelativeResize="0">
            <a:picLocks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47664" y="2065532"/>
            <a:ext cx="1080000" cy="10800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794606" y="1345332"/>
            <a:ext cx="1731564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ปกหน้าด้านใน หน้า ๑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971600" y="3793604"/>
            <a:ext cx="3600400" cy="864096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6" name="Picture 2"/>
          <p:cNvPicPr preferRelativeResize="0">
            <a:picLocks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9602" y="3789030"/>
            <a:ext cx="3600000" cy="85724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2446050" y="3719244"/>
            <a:ext cx="668773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หน้า ๒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7" name="Picture 3"/>
          <p:cNvPicPr preferRelativeResize="0">
            <a:picLocks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9602" y="4801716"/>
            <a:ext cx="3600000" cy="7806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สี่เหลี่ยมผืนผ้า 19"/>
          <p:cNvSpPr/>
          <p:nvPr/>
        </p:nvSpPr>
        <p:spPr>
          <a:xfrm>
            <a:off x="4906197" y="1465080"/>
            <a:ext cx="3600400" cy="828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TextBox 20"/>
          <p:cNvSpPr txBox="1"/>
          <p:nvPr/>
        </p:nvSpPr>
        <p:spPr>
          <a:xfrm>
            <a:off x="2434620" y="4775428"/>
            <a:ext cx="668773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หน้า ๓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4895657" y="3649588"/>
            <a:ext cx="3600400" cy="828000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8" name="Picture 4"/>
          <p:cNvPicPr preferRelativeResize="0">
            <a:picLocks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94322" y="1477918"/>
            <a:ext cx="3600000" cy="82800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26" name="TextBox 25"/>
          <p:cNvSpPr txBox="1"/>
          <p:nvPr/>
        </p:nvSpPr>
        <p:spPr>
          <a:xfrm>
            <a:off x="6334482" y="1451630"/>
            <a:ext cx="668773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หน้า ๔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6345912" y="2486030"/>
            <a:ext cx="668773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หน้า ๕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30" name="Picture 6"/>
          <p:cNvPicPr preferRelativeResize="0">
            <a:picLocks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94322" y="3636536"/>
            <a:ext cx="3600000" cy="828000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</p:pic>
      <p:sp>
        <p:nvSpPr>
          <p:cNvPr id="29" name="TextBox 28"/>
          <p:cNvSpPr txBox="1"/>
          <p:nvPr/>
        </p:nvSpPr>
        <p:spPr>
          <a:xfrm>
            <a:off x="6417920" y="3586658"/>
            <a:ext cx="668773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หน้า ๖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31" name="Picture 7"/>
          <p:cNvPicPr preferRelativeResize="0">
            <a:picLocks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94322" y="4718278"/>
            <a:ext cx="3600000" cy="828000"/>
          </a:xfrm>
          <a:prstGeom prst="rect">
            <a:avLst/>
          </a:prstGeom>
          <a:solidFill>
            <a:srgbClr val="66FF66"/>
          </a:solidFill>
          <a:ln w="9525">
            <a:noFill/>
            <a:miter lim="800000"/>
            <a:headEnd/>
            <a:tailEnd/>
          </a:ln>
        </p:spPr>
      </p:pic>
      <p:sp>
        <p:nvSpPr>
          <p:cNvPr id="32" name="TextBox 31"/>
          <p:cNvSpPr txBox="1"/>
          <p:nvPr/>
        </p:nvSpPr>
        <p:spPr>
          <a:xfrm>
            <a:off x="6334482" y="4646270"/>
            <a:ext cx="668773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>
            <a:spAutoFit/>
          </a:bodyPr>
          <a:lstStyle/>
          <a:p>
            <a:r>
              <a:rPr lang="th-TH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หน้า ๗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34" name="Picture 7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0304"/>
            <a:ext cx="1763688" cy="1387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96006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18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43608" y="200456"/>
            <a:ext cx="7828977" cy="100086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แบบสมุดประจำตัว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1103741" y="1609614"/>
            <a:ext cx="3960000" cy="252028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8" name="TextBox 17"/>
          <p:cNvSpPr txBox="1"/>
          <p:nvPr/>
        </p:nvSpPr>
        <p:spPr>
          <a:xfrm>
            <a:off x="2051720" y="4153644"/>
            <a:ext cx="1656184" cy="523220"/>
          </a:xfrm>
          <a:prstGeom prst="rect">
            <a:avLst/>
          </a:prstGeom>
          <a:solidFill>
            <a:srgbClr val="92D050"/>
          </a:solidFill>
        </p:spPr>
        <p:txBody>
          <a:bodyPr wrap="square" rtlCol="0" anchor="ctr">
            <a:spAutoFit/>
          </a:bodyPr>
          <a:lstStyle/>
          <a:p>
            <a:pPr algn="ctr"/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ปกหลังด้านใน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0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15616" y="1613532"/>
            <a:ext cx="3960000" cy="25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2701279" y="1397508"/>
            <a:ext cx="790601" cy="477054"/>
          </a:xfrm>
          <a:prstGeom prst="rect">
            <a:avLst/>
          </a:prstGeom>
          <a:solidFill>
            <a:srgbClr val="92D050"/>
          </a:solidFill>
        </p:spPr>
        <p:txBody>
          <a:bodyPr wrap="none" rtlCol="0" anchor="ctr">
            <a:spAutoFit/>
          </a:bodyPr>
          <a:lstStyle/>
          <a:p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หน้า ๘</a:t>
            </a:r>
            <a:endParaRPr lang="th-TH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7779"/>
              </a:clrFrom>
              <a:clrTo>
                <a:srgbClr val="FF777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08104" y="1613532"/>
            <a:ext cx="2664296" cy="1772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D4E1F2"/>
              </a:clrFrom>
              <a:clrTo>
                <a:srgbClr val="D4E1F2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2549636"/>
            <a:ext cx="2088232" cy="1557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2160" y="3485740"/>
            <a:ext cx="2596633" cy="204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5F4FC"/>
              </a:clrFrom>
              <a:clrTo>
                <a:srgbClr val="F5F4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205820"/>
            <a:ext cx="2376264" cy="1387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00602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รูปห้าเหลี่ยม 14"/>
          <p:cNvSpPr/>
          <p:nvPr/>
        </p:nvSpPr>
        <p:spPr>
          <a:xfrm flipH="1">
            <a:off x="539552" y="3397684"/>
            <a:ext cx="8064896" cy="1116000"/>
          </a:xfrm>
          <a:prstGeom prst="homePlate">
            <a:avLst>
              <a:gd name="adj" fmla="val 20370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รูปห้าเหลี่ยม 10"/>
          <p:cNvSpPr/>
          <p:nvPr/>
        </p:nvSpPr>
        <p:spPr>
          <a:xfrm>
            <a:off x="503927" y="1501221"/>
            <a:ext cx="8424936" cy="1548000"/>
          </a:xfrm>
          <a:prstGeom prst="homePlate">
            <a:avLst>
              <a:gd name="adj" fmla="val 19047"/>
            </a:avLst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19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14909" y="1511582"/>
            <a:ext cx="8114047" cy="15121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81043" tIns="40522" rIns="81043" bIns="40522" rtlCol="0" anchor="ctr">
            <a:noAutofit/>
          </a:bodyPr>
          <a:lstStyle/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การรับรองความรู้ความสามารถ</a:t>
            </a:r>
          </a:p>
          <a:p>
            <a:pPr algn="thaiDist"/>
            <a:r>
              <a:rPr lang="th-TH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การรับรองความรู้ความสามารถในการประกอบอาชีพ ของบุคคลที่ผ่านการประเมินในแต่ละระดับตามที่คณะกรรมการประกาศกำหนด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43701" y="3410317"/>
            <a:ext cx="7848872" cy="10801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lIns="81043" tIns="40522" rIns="81043" bIns="40522" rtlCol="0">
            <a:noAutofit/>
          </a:bodyPr>
          <a:lstStyle/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หนังสือรับรองความรู้ความสามารถ</a:t>
            </a:r>
            <a:endParaRPr lang="th-TH" sz="3200" b="1" kern="0" spc="89" dirty="0" smtClean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thaiDist"/>
            <a:r>
              <a:rPr lang="th-TH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หมายถึง หนังสือที่ออกให้แก่บุคคลที่ผ่านการรับรองความรู้ความสามารถ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15616" y="4585692"/>
            <a:ext cx="7056784" cy="576064"/>
          </a:xfrm>
          <a:prstGeom prst="rect">
            <a:avLst/>
          </a:prstGeom>
          <a:solidFill>
            <a:srgbClr val="FF9999"/>
          </a:solidFill>
        </p:spPr>
        <p:txBody>
          <a:bodyPr wrap="square" lIns="81043" tIns="40522" rIns="81043" bIns="40522" rtlCol="0" anchor="ctr">
            <a:noAutofit/>
          </a:bodyPr>
          <a:lstStyle/>
          <a:p>
            <a:pPr algn="ctr"/>
            <a:r>
              <a:rPr lang="th-TH" sz="2400" b="1" kern="0" spc="355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  หนังสือรับรองความรู้ความสามารถ  มีอายุ 3 ปี</a:t>
            </a:r>
          </a:p>
        </p:txBody>
      </p:sp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รูปห้าเหลี่ยม 10"/>
          <p:cNvSpPr/>
          <p:nvPr/>
        </p:nvSpPr>
        <p:spPr>
          <a:xfrm rot="16200000">
            <a:off x="2531936" y="-874375"/>
            <a:ext cx="4249230" cy="8495609"/>
          </a:xfrm>
          <a:prstGeom prst="homePlate">
            <a:avLst>
              <a:gd name="adj" fmla="val 6881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20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1595464"/>
            <a:ext cx="8424936" cy="3888432"/>
          </a:xfrm>
          <a:prstGeom prst="rect">
            <a:avLst/>
          </a:prstGeom>
          <a:solidFill>
            <a:srgbClr val="FFFF99"/>
          </a:solidFill>
        </p:spPr>
        <p:txBody>
          <a:bodyPr wrap="square" lIns="81043" tIns="40522" rIns="81043" bIns="40522" rtlCol="0" anchor="ctr">
            <a:noAutofit/>
          </a:bodyPr>
          <a:lstStyle/>
          <a:p>
            <a:pPr algn="thaiDist"/>
            <a:r>
              <a:rPr lang="th-TH" sz="36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ลักษณะงานที่เข้าข่ายเป็นผู้ปฏิบัติงานช่างไฟฟ้าภายในอาคาร</a:t>
            </a:r>
          </a:p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- งานใช้อุปกรณ์ป้องกันกระแสเกิน</a:t>
            </a:r>
          </a:p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- งานเดินสายไฟฟ้า</a:t>
            </a:r>
          </a:p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en-US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&gt; </a:t>
            </a: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เข็มขัดรัดสาย</a:t>
            </a:r>
          </a:p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  </a:t>
            </a:r>
            <a:r>
              <a:rPr lang="en-US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&gt; </a:t>
            </a: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ท่อร้อยสายไฟฟ้า</a:t>
            </a:r>
          </a:p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- งานติดตั้งและต่อวงจรไฟฟ้าสำหรับบริภัณฑ์ไฟฟ้า</a:t>
            </a:r>
          </a:p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- งานต่อตัวนำ</a:t>
            </a:r>
          </a:p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- งานตรวจสอบการทำงานของวงจรไฟฟ้า</a:t>
            </a:r>
            <a:endParaRPr lang="th-TH" b="1" kern="0" spc="89" dirty="0" smtClean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ตัวแทนเนื้อหา 2"/>
          <p:cNvSpPr>
            <a:spLocks noGrp="1"/>
          </p:cNvSpPr>
          <p:nvPr>
            <p:ph idx="1"/>
          </p:nvPr>
        </p:nvSpPr>
        <p:spPr>
          <a:xfrm>
            <a:off x="49147" y="1213947"/>
            <a:ext cx="9017653" cy="4501053"/>
          </a:xfrm>
          <a:noFill/>
          <a:ln>
            <a:noFill/>
          </a:ln>
        </p:spPr>
        <p:txBody>
          <a:bodyPr/>
          <a:lstStyle/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หน้า 6</a:t>
            </a:r>
          </a:p>
          <a:p>
            <a:pPr marL="44450" indent="0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เล่ม    132    ตอนพิเศษ    269     ง                                ราชกิจจา</a:t>
            </a:r>
            <a:r>
              <a:rPr lang="th-TH" altLang="th-TH" sz="15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นุเบกษา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                  	                    27    ตุลาคม    2558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ประกาศกระทรวงแรงงาน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เรื่อง กำหนดสาขาอาชีพ ที่อาจเป็นอันตรายต่อสาธารณะ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ซึ่งต้องดำเนินการโดยผู้ได้รับหนังสือรับรองความรู้ความสามารถ</a:t>
            </a:r>
          </a:p>
          <a:p>
            <a:pPr marL="44450" indent="0" algn="ctr">
              <a:spcBef>
                <a:spcPts val="0"/>
              </a:spcBef>
              <a:buFontTx/>
              <a:buNone/>
            </a:pPr>
            <a:endParaRPr lang="th-TH" altLang="th-TH" sz="1500" b="1" dirty="0" smtClean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44450" indent="0" algn="just">
              <a:spcBef>
                <a:spcPts val="0"/>
              </a:spcBef>
              <a:buFontTx/>
              <a:buNone/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โดยที่เป็นการสมควรกำหนดสาขาอาชีพ ที่อาจเป็นอันตรายต่อสาธารณะซึ่งต้องดำเนินการโดยผู้ได้รับหนังสือรับรองความรู้ความสามารถ เพื่อคุ้มครองป้องกันชีวิตและทรัพย์สินของประชาชนและประโยชน์สาธารณะ</a:t>
            </a:r>
          </a:p>
          <a:p>
            <a:pPr marL="44450" indent="0" algn="just">
              <a:spcBef>
                <a:spcPts val="0"/>
              </a:spcBef>
              <a:buFontTx/>
              <a:buNone/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อาศัยอำนาจตามความในมาตรา 6 และมาตรา 7 (2) แห่งพระราชบัญญัติส่งเสริมการพัฒนาฝีมือแรงงาน พ.ศ. 2545 ซึ่งแก้ไขเพิ่มเติมโดยพระราชบัญญัติส่งเสริมการพัฒนาฝีมือแรงงาน (ฉบับที่ 2) พ.ศ. 2557 รัฐมนตรีว่าการกระทรวงแรงงานตามข้อเสนอแนะของคณะกรรมการส่งเสริมการพัฒนาฝีมือแรงงาน โดยความเห็นชอบของคณะรัฐมนตรีจึงออกประกาศไว้ ดังต่อไปนี้</a:t>
            </a:r>
          </a:p>
          <a:p>
            <a:pPr marL="44450" indent="0" algn="just">
              <a:spcBef>
                <a:spcPts val="0"/>
              </a:spcBef>
              <a:buFontTx/>
              <a:buNone/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ข้อ 1 ประกาศนี้เรียกว่า “ประกาศกระทรวงแรงงาน เรื่อง กำหนดสาขาอาชีพที่อาจเป็นอันตรายต่อสาธารณะซึ่งต้องดำเนินการโดย ผู้ได้รับหนังสือรับรองความรู้ความสามารถ”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627063" algn="l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ข้อ 2 ประกาศนี้ให้ใช้บังคับเมื่อพ้นกำหนดสามร้อยหกสิบห้าวันนับแต่วันประกาศในราชกิจจา</a:t>
            </a:r>
            <a:r>
              <a:rPr lang="th-TH" altLang="th-TH" sz="15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นุเบกษา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เป็นต้นไป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627063" algn="l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         ข้อ 3 กำหนดให้สาขาอาชีพช่างไฟฟ้า อิเล็กทรอนิกส์ และคอมพิวเตอร์ เฉพาะสาขาช่างไฟฟ้าภายในอาคาร เป็นสาขาอาชีพที่อาจเป็นอันตรายต่อสาธารณะซึ่งต้องดำเนินการโดยผู้ได้รับหนังสือรับรองความรู้ความสามารถตามกฎหมายว่าด้วยการส่งเสริมการพัฒนาฝีมือแรงงาน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4306888" algn="l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ประกาศ  ณ  วันที่  13  ตุลาคม  พ.ศ.  2558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5826125" algn="ctr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พลเอก  </a:t>
            </a:r>
            <a:r>
              <a:rPr lang="th-TH" altLang="th-TH" sz="15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ศิ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ริชัย  </a:t>
            </a:r>
            <a:r>
              <a:rPr lang="th-TH" altLang="th-TH" sz="1500" b="1" dirty="0" err="1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ดิษฐ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กุล</a:t>
            </a:r>
          </a:p>
          <a:p>
            <a:pPr marL="44450" indent="0" algn="just">
              <a:spcBef>
                <a:spcPts val="0"/>
              </a:spcBef>
              <a:buFontTx/>
              <a:buNone/>
              <a:tabLst>
                <a:tab pos="5826125" algn="ctr"/>
              </a:tabLst>
            </a:pPr>
            <a:r>
              <a:rPr lang="th-TH" altLang="th-TH" sz="15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	</a:t>
            </a:r>
            <a:r>
              <a:rPr lang="th-TH" altLang="th-TH" sz="15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รัฐมนตรีว่าการกระทรวงแรงงาน</a:t>
            </a:r>
            <a:r>
              <a:rPr lang="th-TH" altLang="th-TH" sz="1500" b="1" dirty="0" smtClean="0">
                <a:solidFill>
                  <a:srgbClr val="6633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</a:t>
            </a:r>
            <a:r>
              <a:rPr lang="th-TH" altLang="th-TH" sz="1600" b="1" dirty="0" smtClean="0">
                <a:solidFill>
                  <a:srgbClr val="6633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     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21</a:t>
            </a:fld>
            <a:endParaRPr lang="th-TH"/>
          </a:p>
        </p:txBody>
      </p:sp>
      <p:sp>
        <p:nvSpPr>
          <p:cNvPr id="5" name="TextBox 4"/>
          <p:cNvSpPr txBox="1"/>
          <p:nvPr/>
        </p:nvSpPr>
        <p:spPr>
          <a:xfrm>
            <a:off x="7020272" y="516175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รองอธิบดีกรมพัฒนาฝีมือแรงงาน</a:t>
            </a:r>
          </a:p>
        </p:txBody>
      </p:sp>
      <p:cxnSp>
        <p:nvCxnSpPr>
          <p:cNvPr id="4" name="ตัวเชื่อมต่อตรง 3"/>
          <p:cNvCxnSpPr/>
          <p:nvPr/>
        </p:nvCxnSpPr>
        <p:spPr>
          <a:xfrm>
            <a:off x="107504" y="1717374"/>
            <a:ext cx="8928992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ตัวเชื่อมต่อตรง 8"/>
          <p:cNvCxnSpPr/>
          <p:nvPr/>
        </p:nvCxnSpPr>
        <p:spPr>
          <a:xfrm>
            <a:off x="3779912" y="2617473"/>
            <a:ext cx="158417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itle 1"/>
          <p:cNvSpPr txBox="1">
            <a:spLocks noGrp="1"/>
          </p:cNvSpPr>
          <p:nvPr>
            <p:ph type="title"/>
          </p:nvPr>
        </p:nvSpPr>
        <p:spPr>
          <a:xfrm>
            <a:off x="806896" y="193204"/>
            <a:ext cx="8229600" cy="95250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617807395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รูปห้าเหลี่ยม 9"/>
          <p:cNvSpPr/>
          <p:nvPr/>
        </p:nvSpPr>
        <p:spPr>
          <a:xfrm rot="5400000">
            <a:off x="3059832" y="-1102940"/>
            <a:ext cx="3384376" cy="8568952"/>
          </a:xfrm>
          <a:prstGeom prst="homePlate">
            <a:avLst>
              <a:gd name="adj" fmla="val 11915"/>
            </a:avLst>
          </a:prstGeom>
          <a:solidFill>
            <a:srgbClr val="FF99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1026" name="Picture 2" descr="C:\Program Files (x86)\Microsoft Office\MEDIA\CAGCAT10\j0195812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4441676"/>
            <a:ext cx="1284355" cy="1101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ตัวยึดเนื้อหา 2"/>
          <p:cNvSpPr>
            <a:spLocks noGrp="1"/>
          </p:cNvSpPr>
          <p:nvPr>
            <p:ph idx="1"/>
          </p:nvPr>
        </p:nvSpPr>
        <p:spPr>
          <a:xfrm>
            <a:off x="467544" y="1513352"/>
            <a:ext cx="8496944" cy="2928324"/>
          </a:xfrm>
          <a:solidFill>
            <a:srgbClr val="FF9999"/>
          </a:solidFill>
        </p:spPr>
        <p:txBody>
          <a:bodyPr/>
          <a:lstStyle/>
          <a:p>
            <a:pPr marL="0" algn="thaiDist">
              <a:spcBef>
                <a:spcPts val="0"/>
              </a:spcBef>
              <a:buFontTx/>
              <a:buNone/>
            </a:pPr>
            <a:r>
              <a:rPr lang="th-TH" altLang="th-TH" sz="5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การบังคับใช้</a:t>
            </a:r>
            <a:endParaRPr lang="th-TH" sz="5000" b="1" dirty="0" smtClean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algn="thaiDist">
              <a:spcBef>
                <a:spcPts val="0"/>
              </a:spcBef>
              <a:buFontTx/>
              <a:buNone/>
            </a:pPr>
            <a:r>
              <a:rPr lang="th-TH" sz="4400" b="1" dirty="0" smtClean="0">
                <a:solidFill>
                  <a:srgbClr val="0000CC"/>
                </a:solidFill>
                <a:latin typeface="TH SarabunPSK" pitchFamily="34" charset="-34"/>
                <a:cs typeface="TH SarabunPSK" pitchFamily="34" charset="-34"/>
              </a:rPr>
              <a:t>ประกาศกระทรวงแรงงาน โดย รมต. ประกาศสาขาช่างไฟฟ้าภายในอาคารให้เป็นสาขาที่ควบคุม </a:t>
            </a: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เมื่อวันที่ 2</a:t>
            </a:r>
            <a:r>
              <a:rPr lang="en-US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7</a:t>
            </a: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ตุลาคม 255</a:t>
            </a:r>
            <a:r>
              <a:rPr lang="en-US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r>
              <a:rPr lang="th-TH" sz="4400" b="1" dirty="0" smtClean="0">
                <a:solidFill>
                  <a:srgbClr val="0066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มีผลบังคับตั้งแต่ </a:t>
            </a:r>
            <a:r>
              <a:rPr lang="en-US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26 </a:t>
            </a: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ตุลาคม </a:t>
            </a:r>
            <a:r>
              <a:rPr lang="en-US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2559</a:t>
            </a:r>
            <a:r>
              <a:rPr lang="th-TH" sz="4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 </a:t>
            </a:r>
          </a:p>
        </p:txBody>
      </p:sp>
      <p:sp>
        <p:nvSpPr>
          <p:cNvPr id="2" name="ตัวแทนหมายเลขภาพนิ่ง 1"/>
          <p:cNvSpPr>
            <a:spLocks noGrp="1"/>
          </p:cNvSpPr>
          <p:nvPr>
            <p:ph type="sldNum" sz="quarter" idx="12"/>
          </p:nvPr>
        </p:nvSpPr>
        <p:spPr>
          <a:xfrm>
            <a:off x="6732240" y="5017740"/>
            <a:ext cx="2133600" cy="396876"/>
          </a:xfrm>
        </p:spPr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22</a:t>
            </a:fld>
            <a:endParaRPr lang="th-TH" dirty="0"/>
          </a:p>
        </p:txBody>
      </p:sp>
      <p:sp>
        <p:nvSpPr>
          <p:cNvPr id="7" name="TextBox 6"/>
          <p:cNvSpPr txBox="1"/>
          <p:nvPr/>
        </p:nvSpPr>
        <p:spPr>
          <a:xfrm>
            <a:off x="6860375" y="4998576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sp>
        <p:nvSpPr>
          <p:cNvPr id="9" name="Title 1"/>
          <p:cNvSpPr txBox="1">
            <a:spLocks noGrp="1"/>
          </p:cNvSpPr>
          <p:nvPr>
            <p:ph type="title"/>
          </p:nvPr>
        </p:nvSpPr>
        <p:spPr>
          <a:xfrm>
            <a:off x="806896" y="228866"/>
            <a:ext cx="8229600" cy="95250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5291738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คำบรรยายภาพแบบสี่เหลี่ยมมุมมน 16"/>
          <p:cNvSpPr/>
          <p:nvPr/>
        </p:nvSpPr>
        <p:spPr>
          <a:xfrm>
            <a:off x="467544" y="1633364"/>
            <a:ext cx="8568952" cy="3744416"/>
          </a:xfrm>
          <a:prstGeom prst="wedgeRoundRectCallout">
            <a:avLst>
              <a:gd name="adj1" fmla="val 4373"/>
              <a:gd name="adj2" fmla="val -57937"/>
              <a:gd name="adj3" fmla="val 16667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23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403648" y="90730"/>
            <a:ext cx="7559976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5576" y="1765505"/>
            <a:ext cx="7920880" cy="34778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ผู้ไม่เข้าข่ายต้องขอหนังสือรับรองความรู้ความสามารถ 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ผู้ได้รับใบอนุญาตจากสภาวิศวกร (</a:t>
            </a:r>
            <a:r>
              <a:rPr lang="th-TH" sz="3600" b="1" dirty="0" err="1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กว</a:t>
            </a:r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) สาขาช่างไฟฟ้ากำลัง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- วุฒิวิศวกร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- สามัญวิศวกร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- ภาคีวิศวกร</a:t>
            </a:r>
          </a:p>
          <a:p>
            <a:pPr algn="thaiDist"/>
            <a:r>
              <a:rPr lang="th-TH" sz="3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  - ภาคีวิศวกรพิเศษ</a:t>
            </a:r>
            <a:endParaRPr lang="th-TH" sz="36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คำบรรยายภาพแบบสี่เหลี่ยมมุมมน 20"/>
          <p:cNvSpPr/>
          <p:nvPr/>
        </p:nvSpPr>
        <p:spPr>
          <a:xfrm>
            <a:off x="1330800" y="3816464"/>
            <a:ext cx="7344816" cy="1728192"/>
          </a:xfrm>
          <a:prstGeom prst="wedgeRoundRectCallout">
            <a:avLst>
              <a:gd name="adj1" fmla="val 387"/>
              <a:gd name="adj2" fmla="val -61840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7" name="คำบรรยายภาพแบบสี่เหลี่ยมมุมมน 16"/>
          <p:cNvSpPr/>
          <p:nvPr/>
        </p:nvSpPr>
        <p:spPr>
          <a:xfrm>
            <a:off x="971600" y="1345332"/>
            <a:ext cx="7848872" cy="2099662"/>
          </a:xfrm>
          <a:prstGeom prst="wedgeRoundRectCallout">
            <a:avLst>
              <a:gd name="adj1" fmla="val -63"/>
              <a:gd name="adj2" fmla="val 63649"/>
              <a:gd name="adj3" fmla="val 16667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24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475656" y="193204"/>
            <a:ext cx="7559976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87624" y="1417341"/>
            <a:ext cx="7488832" cy="196977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การประเมินหมายถึง</a:t>
            </a:r>
            <a:r>
              <a:rPr lang="th-TH" sz="32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000" b="1" dirty="0" smtClean="0">
                <a:solidFill>
                  <a:schemeClr val="tx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การพิจารณาและวัดค่าทักษะฝีมือ ความรู้ความสามารถคุณลักษณะส่วนบุคคล และประสบการณ์ หรือความสำเร็จในการประกอบอาชีพในระดับต่าง ๆ ตามที่คณะกรรมการประกาศกำหนด</a:t>
            </a:r>
            <a:endParaRPr lang="th-TH" sz="3000" b="1" dirty="0">
              <a:solidFill>
                <a:schemeClr val="tx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448528" y="3888472"/>
            <a:ext cx="7056784" cy="1561316"/>
          </a:xfrm>
          <a:prstGeom prst="rect">
            <a:avLst/>
          </a:prstGeom>
          <a:solidFill>
            <a:srgbClr val="00B0F0"/>
          </a:solidFill>
        </p:spPr>
        <p:txBody>
          <a:bodyPr wrap="square" lIns="81043" tIns="40522" rIns="81043" bIns="40522" rtlCol="0">
            <a:noAutofit/>
          </a:bodyPr>
          <a:lstStyle/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ค่าธรรมเนียม</a:t>
            </a: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  <a:p>
            <a:pPr algn="thaiDist"/>
            <a:r>
              <a:rPr lang="th-TH" sz="3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1,000 บาทต่อครั้ง เรียกเก็บค่าธรรมเนียม ก่อนเข้ารับการประเมิน หากไม่เข้ารับการประเมิน ไม่คืนค่าธรรมเนียม</a:t>
            </a:r>
          </a:p>
        </p:txBody>
      </p:sp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CDD6E7"/>
              </a:clrFrom>
              <a:clrTo>
                <a:srgbClr val="CDD6E7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656638">
            <a:off x="173381" y="3137957"/>
            <a:ext cx="1483707" cy="1112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คำบรรยายภาพแบบสี่เหลี่ยม 9"/>
          <p:cNvSpPr/>
          <p:nvPr/>
        </p:nvSpPr>
        <p:spPr>
          <a:xfrm>
            <a:off x="1123618" y="1489748"/>
            <a:ext cx="7264806" cy="3672008"/>
          </a:xfrm>
          <a:prstGeom prst="wedgeRectCallout">
            <a:avLst>
              <a:gd name="adj1" fmla="val -674"/>
              <a:gd name="adj2" fmla="val 56275"/>
            </a:avLst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25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87030" y="90730"/>
            <a:ext cx="7577458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224408" y="1526131"/>
            <a:ext cx="7020000" cy="3600000"/>
          </a:xfrm>
          <a:prstGeom prst="rect">
            <a:avLst/>
          </a:prstGeom>
          <a:solidFill>
            <a:srgbClr val="92D050"/>
          </a:solidFill>
        </p:spPr>
        <p:txBody>
          <a:bodyPr wrap="square" lIns="81043" tIns="40522" rIns="81043" bIns="40522" rtlCol="0">
            <a:noAutofit/>
          </a:bodyPr>
          <a:lstStyle/>
          <a:p>
            <a:pPr marL="514350" indent="-514350" algn="thaiDist"/>
            <a:r>
              <a:rPr lang="th-TH" sz="32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คุณสมบัติผู้ยื่นคำขอรับการประเมิน</a:t>
            </a:r>
          </a:p>
          <a:p>
            <a:pPr marL="361950" indent="-361950" algn="thaiDist">
              <a:buFont typeface="+mj-lt"/>
              <a:buAutoNum type="arabicPeriod"/>
            </a:pPr>
            <a:r>
              <a:rPr lang="th-TH" sz="2800" b="1" kern="0" spc="100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ผ่านการทดสอบมาตรฐานฝีมือแรงงานแห่งชาติ สาขาอาชีพที่ขอประเมิน หรือ กรณีสาขาอาชีพที่ไม่มีมาตรฐานฯ ให้เป็นไปตามกรอบที่กรมกำหนด โดยความเห็นชอบของ </a:t>
            </a:r>
            <a:r>
              <a:rPr lang="th-TH" sz="2800" b="1" kern="0" spc="100" dirty="0" err="1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คกก.</a:t>
            </a:r>
            <a:r>
              <a:rPr lang="th-TH" sz="2800" b="1" kern="0" spc="100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ส่งเสริมฯ </a:t>
            </a:r>
          </a:p>
          <a:p>
            <a:pPr marL="361950" indent="-361950" algn="thaiDist">
              <a:buFont typeface="+mj-lt"/>
              <a:buAutoNum type="arabicPeriod"/>
            </a:pPr>
            <a:r>
              <a:rPr lang="th-TH" sz="2800" b="1" kern="0" spc="100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มีประสบการณ์การทำงาน ในสาขาอาชีพที่เกี่ยวข้องกับการประเมิน</a:t>
            </a:r>
          </a:p>
          <a:p>
            <a:pPr marL="361950" indent="-361950" algn="thaiDist">
              <a:buFont typeface="+mj-lt"/>
              <a:buAutoNum type="arabicPeriod"/>
            </a:pPr>
            <a:r>
              <a:rPr lang="th-TH" sz="2800" b="1" kern="0" spc="100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มีคุณลักษณะส่วนบุคคลที่เหมาะสมในสาขาอาชีพที่ขอรับประเมิน</a:t>
            </a:r>
          </a:p>
        </p:txBody>
      </p:sp>
    </p:spTree>
    <p:extLst>
      <p:ext uri="{BB962C8B-B14F-4D97-AF65-F5344CB8AC3E}">
        <p14:creationId xmlns:p14="http://schemas.microsoft.com/office/powerpoint/2010/main" val="672360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5704" y="229308"/>
            <a:ext cx="7776000" cy="900000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กรอบการประเมินความรู้ความสามารถ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85138"/>
              </p:ext>
            </p:extLst>
          </p:nvPr>
        </p:nvGraphicFramePr>
        <p:xfrm>
          <a:off x="395537" y="1342508"/>
          <a:ext cx="8568951" cy="43015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6304"/>
                <a:gridCol w="1296144"/>
                <a:gridCol w="4536503"/>
              </a:tblGrid>
              <a:tr h="683902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ประเด็นประเมิน</a:t>
                      </a:r>
                      <a:endParaRPr lang="th-TH" sz="2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น้ำหนัก</a:t>
                      </a:r>
                    </a:p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(ร้อยละ)</a:t>
                      </a:r>
                      <a:endParaRPr lang="th-TH" sz="2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วิธีประเมิน</a:t>
                      </a:r>
                      <a:endParaRPr lang="th-TH" sz="2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</a:tr>
              <a:tr h="1068966">
                <a:tc>
                  <a:txBody>
                    <a:bodyPr/>
                    <a:lstStyle/>
                    <a:p>
                      <a:pPr algn="ctr"/>
                      <a:r>
                        <a:rPr lang="th-TH" sz="2000" b="1" kern="1200" baseline="0" dirty="0" smtClean="0">
                          <a:solidFill>
                            <a:srgbClr val="002060"/>
                          </a:solidFill>
                          <a:latin typeface="TH SarabunPSK" pitchFamily="34" charset="-34"/>
                          <a:ea typeface="+mn-ea"/>
                          <a:cs typeface="TH SarabunPSK" pitchFamily="34" charset="-34"/>
                        </a:rPr>
                        <a:t>การวัดค่าความรู้ความสามารถ ทักษะฝีมือ และทัศนคติในการทำงาน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itchFamily="34" charset="-34"/>
                        <a:cs typeface="TH SarabunPSK" pitchFamily="34" charset="-34"/>
                      </a:endParaRPr>
                    </a:p>
                  </a:txBody>
                  <a:tcPr marL="84406" marR="84406" marT="38100" marB="38100"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buFont typeface="Wingdings" pitchFamily="2" charset="2"/>
                        <a:buChar char="q"/>
                      </a:pPr>
                      <a:r>
                        <a:rPr lang="th-TH" sz="12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</a:t>
                      </a: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ใช้ผลการผ่านการทดสอบมาตรฐานฝีมือแรงงานแห่งชาติ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1296144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ประสบการณ์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ด้านการประกอบอาชีพ </a:t>
                      </a:r>
                    </a:p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ด้านการศึกษา</a:t>
                      </a:r>
                    </a:p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ด้านการอบรม/สัมมนา</a:t>
                      </a:r>
                    </a:p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ด้านอื่น</a:t>
                      </a:r>
                      <a:r>
                        <a:rPr lang="th-TH" sz="2000" b="1" baseline="0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ๆ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869619"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คุณลักษณะส่วนบุคคล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โดยการสอบสัมภาษณ์</a:t>
                      </a:r>
                    </a:p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r>
                        <a:rPr lang="th-TH" sz="2000" b="1" baseline="0" dirty="0" smtClean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แบบทดสอบเชิงพฤติกรรม</a:t>
                      </a: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</a:tr>
              <a:tr h="379946">
                <a:tc>
                  <a:txBody>
                    <a:bodyPr/>
                    <a:lstStyle/>
                    <a:p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2000" b="1" dirty="0" smtClean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th-TH" sz="20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0" indent="-457200">
                        <a:buSzPct val="60000"/>
                        <a:buFont typeface="Wingdings" panose="05000000000000000000" pitchFamily="2" charset="2"/>
                        <a:buChar char="q"/>
                      </a:pPr>
                      <a:endParaRPr lang="th-TH" sz="2000" b="1" dirty="0">
                        <a:solidFill>
                          <a:srgbClr val="00206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84406" marR="84406" marT="38100" marB="38100">
                    <a:lnT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</a:tbl>
          </a:graphicData>
        </a:graphic>
      </p:graphicFrame>
      <p:sp>
        <p:nvSpPr>
          <p:cNvPr id="5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26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8436328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รูปห้าเหลี่ยม 10"/>
          <p:cNvSpPr/>
          <p:nvPr/>
        </p:nvSpPr>
        <p:spPr>
          <a:xfrm>
            <a:off x="683568" y="1369082"/>
            <a:ext cx="7056784" cy="1656184"/>
          </a:xfrm>
          <a:prstGeom prst="homePlate">
            <a:avLst>
              <a:gd name="adj" fmla="val 37256"/>
            </a:avLst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" name="Rectangle 3"/>
          <p:cNvSpPr/>
          <p:nvPr/>
        </p:nvSpPr>
        <p:spPr>
          <a:xfrm>
            <a:off x="683568" y="3052001"/>
            <a:ext cx="6680127" cy="2541803"/>
          </a:xfrm>
          <a:prstGeom prst="rect">
            <a:avLst/>
          </a:prstGeom>
          <a:solidFill>
            <a:srgbClr val="FFC000"/>
          </a:solidFill>
          <a:ln w="19050">
            <a:solidFill>
              <a:schemeClr val="bg1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endParaRPr lang="th-TH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27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08077" y="1297339"/>
            <a:ext cx="6624735" cy="4390707"/>
          </a:xfrm>
          <a:prstGeom prst="rect">
            <a:avLst/>
          </a:prstGeom>
          <a:noFill/>
        </p:spPr>
        <p:txBody>
          <a:bodyPr wrap="square" lIns="81043" tIns="40522" rIns="81043" bIns="40522" rtlCol="0">
            <a:spAutoFit/>
          </a:bodyPr>
          <a:lstStyle/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28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เอกสารประกอบการยื่นขอรับการประเมิน</a:t>
            </a:r>
            <a:endParaRPr lang="th-TH" b="1" kern="0" spc="89" dirty="0" smtClean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แบบ คร.10 คำขอหนังสือรับรองความรู้ความสามารถ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รูปถ่าย ขนาด 1 </a:t>
            </a:r>
            <a:r>
              <a:rPr lang="en-US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x </a:t>
            </a: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1.5 นิ้ว  2 รูป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สำเนาบัตรประจำตัวประชาชน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สำเนาใบรับรองผู้ผ่านการทดสอบมาตรฐานฝีมือแรงงานแห่งชาติ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ใบรับรองประสบการณ์ทำงาน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ใบรับรองผ่านการอบรม  สัมมนา  และประสบการณ์ด้านอื่น ๆ</a:t>
            </a:r>
          </a:p>
          <a:p>
            <a:pPr marL="320796" indent="-320796" algn="thaiDist">
              <a:buClr>
                <a:srgbClr val="002060"/>
              </a:buClr>
              <a:buSzPct val="80000"/>
              <a:buFont typeface="Wingdings 3" panose="05040102010807070707" pitchFamily="18" charset="2"/>
              <a:buChar char=""/>
            </a:pPr>
            <a:r>
              <a:rPr lang="th-TH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สำเนาวุฒิการศึกษา</a:t>
            </a:r>
            <a:endParaRPr lang="th-TH" b="1" kern="0" spc="89" dirty="0" smtClean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559681" y="3073526"/>
            <a:ext cx="1422401" cy="139062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lIns="81043" tIns="40522" rIns="81043" bIns="40522" rtlCol="0">
            <a:noAutofit/>
          </a:bodyPr>
          <a:lstStyle/>
          <a:p>
            <a:pPr algn="ctr"/>
            <a:r>
              <a:rPr lang="th-TH" sz="2100" b="1" kern="0" spc="355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ใช้สมุดประจำตัว แทนเอกสาร</a:t>
            </a:r>
          </a:p>
        </p:txBody>
      </p:sp>
      <p:cxnSp>
        <p:nvCxnSpPr>
          <p:cNvPr id="6" name="Curved Connector 5"/>
          <p:cNvCxnSpPr/>
          <p:nvPr/>
        </p:nvCxnSpPr>
        <p:spPr>
          <a:xfrm flipV="1">
            <a:off x="7230761" y="3817607"/>
            <a:ext cx="531751" cy="360040"/>
          </a:xfrm>
          <a:prstGeom prst="curvedConnector3">
            <a:avLst>
              <a:gd name="adj1" fmla="val 42785"/>
            </a:avLst>
          </a:prstGeom>
          <a:ln w="19050">
            <a:solidFill>
              <a:srgbClr val="FF0000"/>
            </a:solidFill>
            <a:prstDash val="dash"/>
            <a:headEnd w="lg" len="lg"/>
            <a:tailEnd type="arrow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92439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รูปห้าเหลี่ยม 8"/>
          <p:cNvSpPr/>
          <p:nvPr/>
        </p:nvSpPr>
        <p:spPr>
          <a:xfrm rot="16200000">
            <a:off x="2843808" y="-742900"/>
            <a:ext cx="3672408" cy="8136904"/>
          </a:xfrm>
          <a:prstGeom prst="homePlate">
            <a:avLst>
              <a:gd name="adj" fmla="val 14873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28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3568" y="2065412"/>
            <a:ext cx="7992888" cy="3046943"/>
          </a:xfrm>
          <a:prstGeom prst="rect">
            <a:avLst/>
          </a:prstGeom>
          <a:solidFill>
            <a:srgbClr val="FFFF99"/>
          </a:solidFill>
        </p:spPr>
        <p:txBody>
          <a:bodyPr wrap="square" lIns="81043" tIns="40522" rIns="81043" bIns="40522" rtlCol="0">
            <a:spAutoFit/>
          </a:bodyPr>
          <a:lstStyle/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4400" b="1" kern="0" spc="89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โทษของการฝ่าฝืน</a:t>
            </a:r>
          </a:p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3600" b="1" kern="0" spc="89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- ทำงานโดยไม่มีหนังสือรับรองความรู้ความสามารถ ปรับไม่เกินห้าพันบาท</a:t>
            </a:r>
          </a:p>
          <a:p>
            <a:pPr marL="320796" indent="-320796" algn="thaiDist">
              <a:buClr>
                <a:srgbClr val="002060"/>
              </a:buClr>
              <a:buSzPct val="80000"/>
            </a:pPr>
            <a:r>
              <a:rPr lang="th-TH" sz="3600" b="1" kern="0" spc="89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- จ้างงานผู้ไม่มีหนังสือรับรองความรู้ความสามารถทำงานปรับไม่เกินสามหมื่นบาท</a:t>
            </a:r>
          </a:p>
        </p:txBody>
      </p:sp>
    </p:spTree>
    <p:extLst>
      <p:ext uri="{BB962C8B-B14F-4D97-AF65-F5344CB8AC3E}">
        <p14:creationId xmlns:p14="http://schemas.microsoft.com/office/powerpoint/2010/main" val="16092439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คำบรรยายภาพแบบสี่เหลี่ยม 10"/>
          <p:cNvSpPr/>
          <p:nvPr/>
        </p:nvSpPr>
        <p:spPr>
          <a:xfrm>
            <a:off x="2411760" y="2425452"/>
            <a:ext cx="5184576" cy="2952328"/>
          </a:xfrm>
          <a:prstGeom prst="wedgeRectCallout">
            <a:avLst>
              <a:gd name="adj1" fmla="val 2536"/>
              <a:gd name="adj2" fmla="val -60227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คำบรรยายภาพแบบสี่เหลี่ยมมุมมน 9"/>
          <p:cNvSpPr/>
          <p:nvPr/>
        </p:nvSpPr>
        <p:spPr>
          <a:xfrm>
            <a:off x="1835696" y="1561356"/>
            <a:ext cx="3240360" cy="720080"/>
          </a:xfrm>
          <a:prstGeom prst="wedgeRoundRectCallout">
            <a:avLst>
              <a:gd name="adj1" fmla="val 13973"/>
              <a:gd name="adj2" fmla="val -85121"/>
              <a:gd name="adj3" fmla="val 16667"/>
            </a:avLst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29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3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73414" y="1588984"/>
            <a:ext cx="3168352" cy="62044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lIns="81043" tIns="40522" rIns="81043" bIns="40522" rtlCol="0">
            <a:spAutoFit/>
          </a:bodyPr>
          <a:lstStyle/>
          <a:p>
            <a:pPr algn="ctr"/>
            <a:r>
              <a:rPr lang="th-TH" sz="35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แบบบัตรประจำตัว</a:t>
            </a:r>
          </a:p>
        </p:txBody>
      </p:sp>
      <p:pic>
        <p:nvPicPr>
          <p:cNvPr id="20481" name="Picture 1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2425772"/>
            <a:ext cx="5184576" cy="2952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092439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สี่เหลี่ยมผืนผ้า 9"/>
          <p:cNvSpPr/>
          <p:nvPr/>
        </p:nvSpPr>
        <p:spPr>
          <a:xfrm>
            <a:off x="2411760" y="1417340"/>
            <a:ext cx="3852000" cy="3924000"/>
          </a:xfrm>
          <a:prstGeom prst="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30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32504" y="121196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แบบหนังสือรับรองความรู้ความสามารถ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40962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11760" y="1417340"/>
            <a:ext cx="3852000" cy="39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096215" y="4954585"/>
            <a:ext cx="25490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dirty="0" smtClean="0">
                <a:latin typeface="TH SarabunPSK" pitchFamily="34" charset="-34"/>
                <a:cs typeface="TH SarabunPSK" pitchFamily="34" charset="-34"/>
              </a:rPr>
              <a:t>(ผู้อำนวยการสถาบันฯ/ผู้อำนวยการศูนย์ฯ)</a:t>
            </a:r>
            <a:endParaRPr lang="th-TH" sz="16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90440046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Rounded Rectangle 164"/>
          <p:cNvSpPr/>
          <p:nvPr/>
        </p:nvSpPr>
        <p:spPr>
          <a:xfrm>
            <a:off x="0" y="1718"/>
            <a:ext cx="9042388" cy="90010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1720" y="4519"/>
            <a:ext cx="5400600" cy="646331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กระบวนการยื่นคำขอ การประเมินและการออกหนังสือรับรองความรู้ความสามารถ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ตาม พ.ร.บ. ส่งเสริมการพัฒนาฝีมือแรงงาน (ฉบับที่ 2) พ.ศ.2557</a:t>
            </a:r>
            <a:endParaRPr lang="en-US" sz="1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35896" y="616474"/>
            <a:ext cx="2520280" cy="338554"/>
          </a:xfrm>
          <a:prstGeom prst="rect">
            <a:avLst/>
          </a:prstGeom>
          <a:solidFill>
            <a:srgbClr val="FFC000"/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ผู้ประกอบอาชีพในสาขาที่ประกาศกำหนด</a:t>
            </a:r>
            <a:endParaRPr lang="en-US" sz="16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5921" y="1154114"/>
            <a:ext cx="1152128" cy="584775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ประสบการณ์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(น้ำหนัก 25</a:t>
            </a:r>
            <a:r>
              <a:rPr lang="en-US" sz="1600" b="1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600" b="1" dirty="0" smtClean="0">
                <a:solidFill>
                  <a:prstClr val="black"/>
                </a:solidFill>
              </a:rPr>
              <a:t>)</a:t>
            </a:r>
            <a:endParaRPr lang="en-US" sz="1600" b="1" dirty="0">
              <a:solidFill>
                <a:prstClr val="black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16081" y="1150459"/>
            <a:ext cx="1152128" cy="738664"/>
          </a:xfrm>
          <a:prstGeom prst="rect">
            <a:avLst/>
          </a:prstGeom>
          <a:solidFill>
            <a:srgbClr val="006600"/>
          </a:solidFill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ผ่าน</a:t>
            </a:r>
            <a:r>
              <a:rPr lang="th-TH" sz="1400" b="1" dirty="0" smtClean="0">
                <a:solidFill>
                  <a:prstClr val="white"/>
                </a:solidFill>
              </a:rPr>
              <a:t>มาตรฐานฝีมือแรงงานฯ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</a:rPr>
              <a:t>(น้ำหนัก 50</a:t>
            </a:r>
            <a:r>
              <a:rPr lang="en-US" sz="1400" b="1" dirty="0" smtClean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400" b="1" dirty="0" smtClean="0">
                <a:solidFill>
                  <a:prstClr val="white"/>
                </a:solidFill>
              </a:rPr>
              <a:t>)</a:t>
            </a:r>
            <a:endParaRPr lang="en-US" sz="1400" b="1" dirty="0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79912" y="1154114"/>
            <a:ext cx="1152128" cy="830997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คุณลักษณะ</a:t>
            </a:r>
            <a:br>
              <a:rPr lang="th-TH" sz="1600" b="1" dirty="0" smtClean="0">
                <a:solidFill>
                  <a:prstClr val="black"/>
                </a:solidFill>
              </a:rPr>
            </a:br>
            <a:r>
              <a:rPr lang="th-TH" sz="1600" b="1" dirty="0" smtClean="0">
                <a:solidFill>
                  <a:prstClr val="black"/>
                </a:solidFill>
              </a:rPr>
              <a:t>ส่วนบุคคล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black"/>
                </a:solidFill>
              </a:rPr>
              <a:t>(น้ำหนัก 25</a:t>
            </a:r>
            <a:r>
              <a:rPr lang="en-US" sz="1600" b="1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%</a:t>
            </a:r>
            <a:r>
              <a:rPr lang="th-TH" sz="1600" b="1" dirty="0" smtClean="0">
                <a:solidFill>
                  <a:prstClr val="black"/>
                </a:solidFill>
              </a:rPr>
              <a:t>)</a:t>
            </a:r>
            <a:endParaRPr lang="en-US" sz="1600" b="1" dirty="0">
              <a:solidFill>
                <a:prstClr val="black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42585" y="2000954"/>
            <a:ext cx="1801729" cy="307777"/>
          </a:xfrm>
          <a:prstGeom prst="rect">
            <a:avLst/>
          </a:prstGeom>
          <a:solidFill>
            <a:srgbClr val="00206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bg1"/>
                </a:solidFill>
                <a:latin typeface="Times New Roman"/>
                <a:cs typeface="Angsana New"/>
              </a:rPr>
              <a:t>ศูนย์ประเมินความรู้ความสามารถ</a:t>
            </a:r>
            <a:endParaRPr lang="en-US" sz="1400" b="1" dirty="0">
              <a:solidFill>
                <a:schemeClr val="bg1"/>
              </a:solidFill>
              <a:latin typeface="Times New Roman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488650" y="2444426"/>
            <a:ext cx="1909595" cy="575158"/>
            <a:chOff x="4030557" y="3531645"/>
            <a:chExt cx="1909595" cy="690189"/>
          </a:xfrm>
          <a:solidFill>
            <a:srgbClr val="FFCCFF"/>
          </a:solidFill>
        </p:grpSpPr>
        <p:sp>
          <p:nvSpPr>
            <p:cNvPr id="10" name="TextBox 9"/>
            <p:cNvSpPr txBox="1"/>
            <p:nvPr/>
          </p:nvSpPr>
          <p:spPr>
            <a:xfrm>
              <a:off x="4030557" y="3531645"/>
              <a:ext cx="1909595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หน่วยงานของรัฐที่ได้รับการรับรอง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030557" y="3852502"/>
              <a:ext cx="1909595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1791026" y="2441087"/>
            <a:ext cx="1621563" cy="578501"/>
            <a:chOff x="1726301" y="3555924"/>
            <a:chExt cx="1621563" cy="694200"/>
          </a:xfrm>
          <a:solidFill>
            <a:srgbClr val="CCFF99"/>
          </a:solidFill>
        </p:grpSpPr>
        <p:sp>
          <p:nvSpPr>
            <p:cNvPr id="14" name="TextBox 13"/>
            <p:cNvSpPr txBox="1"/>
            <p:nvPr/>
          </p:nvSpPr>
          <p:spPr>
            <a:xfrm>
              <a:off x="1726301" y="3555924"/>
              <a:ext cx="1621563" cy="36009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35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องค์กรอาชีพที่ได้รับการรับรอง</a:t>
              </a:r>
              <a:endParaRPr lang="en-US" sz="135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726301" y="3880792"/>
              <a:ext cx="1621563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21656" y="2441087"/>
            <a:ext cx="1621563" cy="578501"/>
            <a:chOff x="1726301" y="3555924"/>
            <a:chExt cx="1621563" cy="694200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17" name="TextBox 16"/>
            <p:cNvSpPr txBox="1"/>
            <p:nvPr/>
          </p:nvSpPr>
          <p:spPr>
            <a:xfrm>
              <a:off x="1726301" y="3555924"/>
              <a:ext cx="1621563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หน่วยงาน </a:t>
              </a:r>
              <a:r>
                <a:rPr lang="th-TH" sz="1400" b="1" dirty="0" err="1" smtClean="0">
                  <a:solidFill>
                    <a:prstClr val="black"/>
                  </a:solidFill>
                  <a:latin typeface="Times New Roman"/>
                  <a:cs typeface="Angsana New"/>
                </a:rPr>
                <a:t>กพร</a:t>
              </a: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. ทั่วประเทศ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726301" y="3880792"/>
              <a:ext cx="1621563" cy="36933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ผู้ประเมิน 3 คน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6374752" y="1629038"/>
            <a:ext cx="1865056" cy="338554"/>
          </a:xfrm>
          <a:prstGeom prst="rect">
            <a:avLst/>
          </a:prstGeom>
          <a:solidFill>
            <a:srgbClr val="CCFF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srgbClr val="730E00"/>
                </a:solidFill>
                <a:latin typeface="Times New Roman"/>
                <a:cs typeface="Angsana New"/>
              </a:rPr>
              <a:t>เข้ารับการทดสอบมาตรฐานฯ</a:t>
            </a:r>
            <a:endParaRPr lang="en-US" sz="1600" b="1" dirty="0">
              <a:solidFill>
                <a:srgbClr val="730E00"/>
              </a:solidFill>
              <a:latin typeface="Times New Roman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267747" y="4164510"/>
            <a:ext cx="1216213" cy="523220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แจ้งผล</a:t>
            </a:r>
            <a:b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ภายใน 5 วันทำการ</a:t>
            </a:r>
            <a:endParaRPr lang="en-US" sz="1400" b="1" dirty="0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09521" y="4704463"/>
            <a:ext cx="1368151" cy="338554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แจ้งเหตุผลที่ไม่ผ่าน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118850" y="4704247"/>
            <a:ext cx="572870" cy="338554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ไม่ผ่าน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077034" y="4703330"/>
            <a:ext cx="508991" cy="338554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ผ่าน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grpSp>
        <p:nvGrpSpPr>
          <p:cNvPr id="49" name="Group 48"/>
          <p:cNvGrpSpPr/>
          <p:nvPr/>
        </p:nvGrpSpPr>
        <p:grpSpPr>
          <a:xfrm>
            <a:off x="395536" y="3115783"/>
            <a:ext cx="4608512" cy="931372"/>
            <a:chOff x="611560" y="3751514"/>
            <a:chExt cx="4608512" cy="1117646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34" name="Rounded Rectangle 33"/>
            <p:cNvSpPr/>
            <p:nvPr/>
          </p:nvSpPr>
          <p:spPr>
            <a:xfrm>
              <a:off x="611560" y="3751514"/>
              <a:ext cx="4608512" cy="1117646"/>
            </a:xfrm>
            <a:prstGeom prst="roundRect">
              <a:avLst/>
            </a:prstGeom>
            <a:solidFill>
              <a:srgbClr val="99FF66"/>
            </a:solidFill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en-US" sz="1800">
                <a:solidFill>
                  <a:prstClr val="white"/>
                </a:solidFill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666847" y="3862602"/>
              <a:ext cx="1017983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สมุดประจำตัว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411761" y="3861049"/>
              <a:ext cx="792087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ตรวจสอบ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023889" y="4435622"/>
              <a:ext cx="1031241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ผลงานที่ผ่านมา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1189153" y="3858397"/>
              <a:ext cx="718551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เอกสาร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4133495" y="4435622"/>
              <a:ext cx="1017983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วิธีอื่นที่เหมาะสม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602580" y="4431316"/>
              <a:ext cx="1368151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ทดสอบเชิงพฤติกรรม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74460" y="4431315"/>
              <a:ext cx="873968" cy="369332"/>
            </a:xfrm>
            <a:prstGeom prst="rect">
              <a:avLst/>
            </a:prstGeom>
            <a:grpFill/>
            <a:ln w="15875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4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สัมภาษณ์</a:t>
              </a:r>
              <a:endParaRPr lang="en-US" sz="1400" b="1" dirty="0">
                <a:solidFill>
                  <a:prstClr val="black"/>
                </a:solidFill>
                <a:latin typeface="Times New Roman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782853" y="4166602"/>
            <a:ext cx="1152128" cy="523220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ผลการประเมิน </a:t>
            </a:r>
            <a:b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85</a:t>
            </a:r>
            <a:r>
              <a:rPr lang="en-US" sz="1400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%</a:t>
            </a: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 </a:t>
            </a: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ขึ้นไป</a:t>
            </a:r>
            <a:endParaRPr lang="en-US" sz="1400" b="1" dirty="0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3824878" y="4162138"/>
            <a:ext cx="1172225" cy="523220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ผลการประเมิน </a:t>
            </a:r>
            <a:b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ต่ำกว่า </a:t>
            </a:r>
            <a:r>
              <a:rPr lang="th-TH" sz="1400" b="1" dirty="0">
                <a:solidFill>
                  <a:schemeClr val="accent6">
                    <a:lumMod val="50000"/>
                  </a:schemeClr>
                </a:solidFill>
                <a:latin typeface="Times New Roman"/>
                <a:cs typeface="Angsana New"/>
              </a:rPr>
              <a:t>85</a:t>
            </a:r>
            <a:r>
              <a:rPr lang="en-US" sz="1400" b="1" dirty="0" smtClean="0">
                <a:solidFill>
                  <a:schemeClr val="accent6">
                    <a:lumMod val="50000"/>
                  </a:schemeClr>
                </a:solidFill>
                <a:latin typeface="Angsana New" panose="02020603050405020304" pitchFamily="18" charset="-34"/>
              </a:rPr>
              <a:t>%</a:t>
            </a:r>
            <a:endParaRPr lang="en-US" sz="1400" b="1" dirty="0">
              <a:solidFill>
                <a:schemeClr val="accent6">
                  <a:lumMod val="50000"/>
                </a:schemeClr>
              </a:solidFill>
              <a:latin typeface="Times New Roman"/>
            </a:endParaRPr>
          </a:p>
        </p:txBody>
      </p:sp>
      <p:sp>
        <p:nvSpPr>
          <p:cNvPr id="36" name="Rounded Rectangle 35"/>
          <p:cNvSpPr/>
          <p:nvPr/>
        </p:nvSpPr>
        <p:spPr>
          <a:xfrm>
            <a:off x="0" y="5027895"/>
            <a:ext cx="9144000" cy="240027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541150" y="5153657"/>
            <a:ext cx="2394307" cy="369332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ก่อนหนังสือฯ</a:t>
            </a:r>
            <a:r>
              <a:rPr lang="en-US" sz="1400" b="1" dirty="0" smtClean="0">
                <a:solidFill>
                  <a:prstClr val="black"/>
                </a:solidFill>
                <a:latin typeface="Times New Roman"/>
              </a:rPr>
              <a:t> 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หมดอายุ </a:t>
            </a:r>
            <a:r>
              <a:rPr lang="th-TH" sz="1800" b="1" u="sng" dirty="0" smtClean="0">
                <a:solidFill>
                  <a:srgbClr val="AD0101"/>
                </a:solidFill>
                <a:latin typeface="Times New Roman"/>
                <a:cs typeface="Angsana New"/>
              </a:rPr>
              <a:t>ไม่เกิน 90 วัน</a:t>
            </a:r>
            <a:endParaRPr lang="en-US" sz="1800" b="1" u="sng" dirty="0">
              <a:solidFill>
                <a:srgbClr val="AD0101"/>
              </a:solidFill>
              <a:latin typeface="Times New Roman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49388" y="5071012"/>
            <a:ext cx="1368151" cy="738664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หนังสือรับรอง</a:t>
            </a:r>
            <a:b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</a:b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ความรู้ความสามารถ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(หนังสือมีอายุ 3 ปี)</a:t>
            </a:r>
            <a:endParaRPr lang="en-US" sz="14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767698" y="2226416"/>
            <a:ext cx="976212" cy="523220"/>
          </a:xfrm>
          <a:prstGeom prst="rect">
            <a:avLst/>
          </a:prstGeom>
          <a:solidFill>
            <a:srgbClr val="66FFCC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ศพจ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. / </a:t>
            </a:r>
            <a:r>
              <a:rPr lang="th-TH" sz="1400" b="1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ศพร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66 แห่ง</a:t>
            </a:r>
            <a:endParaRPr lang="en-US" sz="14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804251" y="2230195"/>
            <a:ext cx="941941" cy="523220"/>
          </a:xfrm>
          <a:prstGeom prst="rect">
            <a:avLst/>
          </a:prstGeom>
          <a:solidFill>
            <a:srgbClr val="CCFF99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สพภ</a:t>
            </a: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12 แห่ง</a:t>
            </a:r>
            <a:endParaRPr lang="en-US" sz="14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6138174" y="1142184"/>
            <a:ext cx="2361962" cy="369332"/>
          </a:xfrm>
          <a:prstGeom prst="rect">
            <a:avLst/>
          </a:prstGeom>
          <a:solidFill>
            <a:srgbClr val="C00000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800" b="1" u="sng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ยัง</a:t>
            </a:r>
            <a:r>
              <a:rPr lang="th-TH" sz="1800" b="1" u="sng" dirty="0" smtClean="0">
                <a:solidFill>
                  <a:prstClr val="white"/>
                </a:solidFill>
              </a:rPr>
              <a:t>ไม่ผ่าน</a:t>
            </a:r>
            <a:r>
              <a:rPr lang="en-US" sz="1600" b="1" dirty="0" smtClean="0">
                <a:solidFill>
                  <a:prstClr val="white"/>
                </a:solidFill>
              </a:rPr>
              <a:t> </a:t>
            </a:r>
            <a:r>
              <a:rPr lang="th-TH" sz="1600" b="1" dirty="0" smtClean="0">
                <a:solidFill>
                  <a:prstClr val="white"/>
                </a:solidFill>
              </a:rPr>
              <a:t>มาตรฐานฝีมือแรงงานฯ</a:t>
            </a:r>
            <a:endParaRPr lang="en-US" sz="1600" b="1" dirty="0">
              <a:solidFill>
                <a:prstClr val="white"/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452323" y="4388638"/>
            <a:ext cx="1368151" cy="584775"/>
          </a:xfrm>
          <a:prstGeom prst="rect">
            <a:avLst/>
          </a:prstGeom>
          <a:solidFill>
            <a:schemeClr val="accent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เข้าสู่กระบวนการฝึกอบรมเพิ่มเติม</a:t>
            </a:r>
            <a:endParaRPr lang="en-US" sz="1600" b="1" dirty="0">
              <a:solidFill>
                <a:prstClr val="white"/>
              </a:solidFill>
              <a:latin typeface="Times New Roman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812360" y="2226933"/>
            <a:ext cx="1144568" cy="738664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ศูนย์ทดสอบ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ที่ได้รับอนุญาต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b="1" dirty="0" smtClean="0">
                <a:solidFill>
                  <a:prstClr val="black"/>
                </a:solidFill>
                <a:latin typeface="Times New Roman"/>
                <a:cs typeface="Angsana New"/>
              </a:rPr>
              <a:t>จำนวน 48+77 แห่ง</a:t>
            </a:r>
            <a:endParaRPr lang="en-US" sz="1400" b="1" dirty="0">
              <a:solidFill>
                <a:prstClr val="black"/>
              </a:solidFill>
              <a:latin typeface="Times New Roman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044104" y="3719613"/>
            <a:ext cx="1229071" cy="584775"/>
          </a:xfrm>
          <a:prstGeom prst="rect">
            <a:avLst/>
          </a:prstGeom>
          <a:solidFill>
            <a:srgbClr val="0033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>
                <a:solidFill>
                  <a:prstClr val="white"/>
                </a:solidFill>
                <a:latin typeface="Times New Roman"/>
                <a:cs typeface="Angsana New"/>
              </a:rPr>
              <a:t>ผ่านมาตรฐานฝีมือแรงงาน</a:t>
            </a: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ฯ</a:t>
            </a:r>
            <a:endParaRPr lang="th-TH" sz="1600" b="1" dirty="0">
              <a:solidFill>
                <a:prstClr val="white"/>
              </a:solidFill>
              <a:latin typeface="Times New Roman"/>
              <a:cs typeface="Angsana New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487670" y="3719606"/>
            <a:ext cx="1260794" cy="584775"/>
          </a:xfrm>
          <a:prstGeom prst="rect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ไม่</a:t>
            </a:r>
            <a:r>
              <a:rPr lang="th-TH" sz="1600" b="1" dirty="0">
                <a:solidFill>
                  <a:prstClr val="white"/>
                </a:solidFill>
                <a:latin typeface="Times New Roman"/>
                <a:cs typeface="Angsana New"/>
              </a:rPr>
              <a:t>ผ่านมาตรฐานฝีมือแรงงาน</a:t>
            </a:r>
            <a:r>
              <a:rPr lang="th-TH" sz="1600" b="1" dirty="0" smtClean="0">
                <a:solidFill>
                  <a:prstClr val="white"/>
                </a:solidFill>
                <a:latin typeface="Times New Roman"/>
                <a:cs typeface="Angsana New"/>
              </a:rPr>
              <a:t>ฯ</a:t>
            </a:r>
            <a:endParaRPr lang="th-TH" sz="1600" b="1" dirty="0">
              <a:solidFill>
                <a:prstClr val="white"/>
              </a:solidFill>
              <a:latin typeface="Times New Roman"/>
              <a:cs typeface="Angsana New"/>
            </a:endParaRPr>
          </a:p>
        </p:txBody>
      </p:sp>
      <p:grpSp>
        <p:nvGrpSpPr>
          <p:cNvPr id="163" name="Group 162"/>
          <p:cNvGrpSpPr/>
          <p:nvPr/>
        </p:nvGrpSpPr>
        <p:grpSpPr>
          <a:xfrm>
            <a:off x="2843446" y="793162"/>
            <a:ext cx="792450" cy="360000"/>
            <a:chOff x="2843446" y="908099"/>
            <a:chExt cx="792450" cy="532826"/>
          </a:xfrm>
        </p:grpSpPr>
        <p:cxnSp>
          <p:nvCxnSpPr>
            <p:cNvPr id="51" name="Straight Connector 50"/>
            <p:cNvCxnSpPr>
              <a:endCxn id="5" idx="1"/>
            </p:cNvCxnSpPr>
            <p:nvPr/>
          </p:nvCxnSpPr>
          <p:spPr>
            <a:xfrm>
              <a:off x="2843446" y="909045"/>
              <a:ext cx="792450" cy="33857"/>
            </a:xfrm>
            <a:prstGeom prst="line">
              <a:avLst/>
            </a:prstGeom>
            <a:ln w="28575">
              <a:solidFill>
                <a:srgbClr val="00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Arrow Connector 53"/>
            <p:cNvCxnSpPr/>
            <p:nvPr/>
          </p:nvCxnSpPr>
          <p:spPr>
            <a:xfrm>
              <a:off x="2843446" y="908099"/>
              <a:ext cx="0" cy="532826"/>
            </a:xfrm>
            <a:prstGeom prst="straightConnector1">
              <a:avLst/>
            </a:prstGeom>
            <a:ln w="28575">
              <a:solidFill>
                <a:srgbClr val="006600"/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2" name="Group 161"/>
          <p:cNvGrpSpPr/>
          <p:nvPr/>
        </p:nvGrpSpPr>
        <p:grpSpPr>
          <a:xfrm>
            <a:off x="6156176" y="757537"/>
            <a:ext cx="1162982" cy="360000"/>
            <a:chOff x="6156174" y="911175"/>
            <a:chExt cx="1162982" cy="444901"/>
          </a:xfrm>
        </p:grpSpPr>
        <p:cxnSp>
          <p:nvCxnSpPr>
            <p:cNvPr id="56" name="Straight Connector 55"/>
            <p:cNvCxnSpPr>
              <a:stCxn id="5" idx="3"/>
            </p:cNvCxnSpPr>
            <p:nvPr/>
          </p:nvCxnSpPr>
          <p:spPr>
            <a:xfrm flipV="1">
              <a:off x="6156174" y="911175"/>
              <a:ext cx="1162981" cy="33855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/>
            <p:nvPr/>
          </p:nvCxnSpPr>
          <p:spPr>
            <a:xfrm flipH="1">
              <a:off x="7319153" y="911175"/>
              <a:ext cx="3" cy="444901"/>
            </a:xfrm>
            <a:prstGeom prst="straightConnector1">
              <a:avLst/>
            </a:prstGeom>
            <a:ln w="28575"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0" name="Straight Connector 59"/>
          <p:cNvCxnSpPr/>
          <p:nvPr/>
        </p:nvCxnSpPr>
        <p:spPr>
          <a:xfrm>
            <a:off x="2028049" y="1424313"/>
            <a:ext cx="28803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3468212" y="1368467"/>
            <a:ext cx="311703" cy="36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>
            <a:endCxn id="9" idx="0"/>
          </p:cNvCxnSpPr>
          <p:nvPr/>
        </p:nvCxnSpPr>
        <p:spPr>
          <a:xfrm>
            <a:off x="2843449" y="1766013"/>
            <a:ext cx="1" cy="234941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875924" y="2331683"/>
            <a:ext cx="3550541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 flipH="1">
            <a:off x="875921" y="2331684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 flipH="1">
            <a:off x="4412735" y="2337392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 flipH="1">
            <a:off x="2555776" y="2336206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>
            <a:stCxn id="9" idx="2"/>
          </p:cNvCxnSpPr>
          <p:nvPr/>
        </p:nvCxnSpPr>
        <p:spPr>
          <a:xfrm flipH="1">
            <a:off x="2843449" y="2308731"/>
            <a:ext cx="1" cy="2295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>
            <a:stCxn id="18" idx="2"/>
          </p:cNvCxnSpPr>
          <p:nvPr/>
        </p:nvCxnSpPr>
        <p:spPr>
          <a:xfrm flipH="1">
            <a:off x="928348" y="3019586"/>
            <a:ext cx="4090" cy="121267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/>
          <p:nvPr/>
        </p:nvCxnSpPr>
        <p:spPr>
          <a:xfrm flipH="1">
            <a:off x="2568038" y="2968788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H="1">
            <a:off x="4419247" y="2969601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/>
          <p:cNvCxnSpPr>
            <a:stCxn id="23" idx="1"/>
          </p:cNvCxnSpPr>
          <p:nvPr/>
        </p:nvCxnSpPr>
        <p:spPr>
          <a:xfrm flipH="1" flipV="1">
            <a:off x="1694883" y="3335303"/>
            <a:ext cx="500854" cy="25648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>
            <a:stCxn id="23" idx="3"/>
            <a:endCxn id="21" idx="1"/>
          </p:cNvCxnSpPr>
          <p:nvPr/>
        </p:nvCxnSpPr>
        <p:spPr>
          <a:xfrm>
            <a:off x="2987824" y="3360951"/>
            <a:ext cx="462999" cy="129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Connector 91"/>
          <p:cNvCxnSpPr/>
          <p:nvPr/>
        </p:nvCxnSpPr>
        <p:spPr>
          <a:xfrm>
            <a:off x="860449" y="3583234"/>
            <a:ext cx="355054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863285" y="3581467"/>
            <a:ext cx="8180" cy="11170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 flipH="1">
            <a:off x="4397365" y="3574170"/>
            <a:ext cx="8180" cy="11170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 flipH="1">
            <a:off x="3303705" y="3592626"/>
            <a:ext cx="8180" cy="11170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 flipH="1">
            <a:off x="2051720" y="3589645"/>
            <a:ext cx="8180" cy="11170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>
            <a:stCxn id="23" idx="2"/>
          </p:cNvCxnSpPr>
          <p:nvPr/>
        </p:nvCxnSpPr>
        <p:spPr>
          <a:xfrm>
            <a:off x="2591781" y="3514839"/>
            <a:ext cx="2" cy="666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/>
          <p:cNvCxnSpPr/>
          <p:nvPr/>
        </p:nvCxnSpPr>
        <p:spPr>
          <a:xfrm flipH="1">
            <a:off x="1327436" y="4057805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Arrow Connector 105"/>
          <p:cNvCxnSpPr/>
          <p:nvPr/>
        </p:nvCxnSpPr>
        <p:spPr>
          <a:xfrm flipH="1">
            <a:off x="4418988" y="4057805"/>
            <a:ext cx="4090" cy="107584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/>
          <p:cNvCxnSpPr>
            <a:stCxn id="35" idx="1"/>
            <a:endCxn id="26" idx="3"/>
          </p:cNvCxnSpPr>
          <p:nvPr/>
        </p:nvCxnSpPr>
        <p:spPr>
          <a:xfrm flipH="1">
            <a:off x="3483960" y="4423748"/>
            <a:ext cx="340918" cy="237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/>
          <p:cNvCxnSpPr>
            <a:stCxn id="33" idx="3"/>
            <a:endCxn id="26" idx="1"/>
          </p:cNvCxnSpPr>
          <p:nvPr/>
        </p:nvCxnSpPr>
        <p:spPr>
          <a:xfrm flipV="1">
            <a:off x="1934981" y="4426120"/>
            <a:ext cx="332766" cy="209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>
            <a:off x="4405545" y="4594354"/>
            <a:ext cx="0" cy="128241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Arrow Connector 118"/>
          <p:cNvCxnSpPr>
            <a:stCxn id="29" idx="1"/>
            <a:endCxn id="27" idx="3"/>
          </p:cNvCxnSpPr>
          <p:nvPr/>
        </p:nvCxnSpPr>
        <p:spPr>
          <a:xfrm flipH="1">
            <a:off x="3877672" y="4873524"/>
            <a:ext cx="241178" cy="216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Arrow Connector 119"/>
          <p:cNvCxnSpPr/>
          <p:nvPr/>
        </p:nvCxnSpPr>
        <p:spPr>
          <a:xfrm flipH="1">
            <a:off x="1332404" y="4604682"/>
            <a:ext cx="4090" cy="107584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Arrow Connector 124"/>
          <p:cNvCxnSpPr/>
          <p:nvPr/>
        </p:nvCxnSpPr>
        <p:spPr>
          <a:xfrm>
            <a:off x="1331527" y="4969046"/>
            <a:ext cx="1934" cy="139954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/>
          <p:nvPr/>
        </p:nvCxnSpPr>
        <p:spPr>
          <a:xfrm>
            <a:off x="2028052" y="5281898"/>
            <a:ext cx="527727" cy="0"/>
          </a:xfrm>
          <a:prstGeom prst="straightConnector1">
            <a:avLst/>
          </a:prstGeom>
          <a:ln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Straight Arrow Connector 127"/>
          <p:cNvCxnSpPr>
            <a:stCxn id="37" idx="3"/>
          </p:cNvCxnSpPr>
          <p:nvPr/>
        </p:nvCxnSpPr>
        <p:spPr>
          <a:xfrm flipV="1">
            <a:off x="4935457" y="5318879"/>
            <a:ext cx="716665" cy="19444"/>
          </a:xfrm>
          <a:prstGeom prst="straightConnector1">
            <a:avLst/>
          </a:prstGeom>
          <a:ln w="2857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>
            <a:stCxn id="43" idx="2"/>
            <a:endCxn id="22" idx="0"/>
          </p:cNvCxnSpPr>
          <p:nvPr/>
        </p:nvCxnSpPr>
        <p:spPr>
          <a:xfrm flipH="1">
            <a:off x="7307280" y="1511516"/>
            <a:ext cx="11875" cy="117522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Connector 130"/>
          <p:cNvCxnSpPr/>
          <p:nvPr/>
        </p:nvCxnSpPr>
        <p:spPr>
          <a:xfrm>
            <a:off x="6255804" y="2077413"/>
            <a:ext cx="21907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4" name="Straight Arrow Connector 133"/>
          <p:cNvCxnSpPr/>
          <p:nvPr/>
        </p:nvCxnSpPr>
        <p:spPr>
          <a:xfrm flipH="1">
            <a:off x="6255807" y="2070626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Straight Arrow Connector 134"/>
          <p:cNvCxnSpPr/>
          <p:nvPr/>
        </p:nvCxnSpPr>
        <p:spPr>
          <a:xfrm flipH="1">
            <a:off x="8449452" y="2070293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/>
          <p:nvPr/>
        </p:nvCxnSpPr>
        <p:spPr>
          <a:xfrm flipH="1">
            <a:off x="7290427" y="2077747"/>
            <a:ext cx="4091" cy="172566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Connector 138"/>
          <p:cNvCxnSpPr/>
          <p:nvPr/>
        </p:nvCxnSpPr>
        <p:spPr>
          <a:xfrm>
            <a:off x="6255807" y="3055069"/>
            <a:ext cx="209114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0" name="Straight Connector 139"/>
          <p:cNvCxnSpPr/>
          <p:nvPr/>
        </p:nvCxnSpPr>
        <p:spPr>
          <a:xfrm>
            <a:off x="6255807" y="2761212"/>
            <a:ext cx="4091" cy="28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Connector 140"/>
          <p:cNvCxnSpPr/>
          <p:nvPr/>
        </p:nvCxnSpPr>
        <p:spPr>
          <a:xfrm>
            <a:off x="8346949" y="2901862"/>
            <a:ext cx="0" cy="14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Connector 141"/>
          <p:cNvCxnSpPr/>
          <p:nvPr/>
        </p:nvCxnSpPr>
        <p:spPr>
          <a:xfrm>
            <a:off x="7281400" y="2785899"/>
            <a:ext cx="0" cy="252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Arrow Connector 148"/>
          <p:cNvCxnSpPr/>
          <p:nvPr/>
        </p:nvCxnSpPr>
        <p:spPr>
          <a:xfrm>
            <a:off x="6688649" y="3062846"/>
            <a:ext cx="1" cy="641483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Arrow Connector 149"/>
          <p:cNvCxnSpPr/>
          <p:nvPr/>
        </p:nvCxnSpPr>
        <p:spPr>
          <a:xfrm>
            <a:off x="7795268" y="3062846"/>
            <a:ext cx="17092" cy="656760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Arrow Connector 152"/>
          <p:cNvCxnSpPr/>
          <p:nvPr/>
        </p:nvCxnSpPr>
        <p:spPr>
          <a:xfrm>
            <a:off x="7786233" y="4162138"/>
            <a:ext cx="1" cy="217540"/>
          </a:xfrm>
          <a:prstGeom prst="straightConnector1">
            <a:avLst/>
          </a:prstGeom>
          <a:ln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1" name="Group 160"/>
          <p:cNvGrpSpPr/>
          <p:nvPr/>
        </p:nvGrpSpPr>
        <p:grpSpPr>
          <a:xfrm>
            <a:off x="8207782" y="1766012"/>
            <a:ext cx="840056" cy="2840633"/>
            <a:chOff x="8207782" y="2119214"/>
            <a:chExt cx="840056" cy="3408760"/>
          </a:xfrm>
        </p:grpSpPr>
        <p:cxnSp>
          <p:nvCxnSpPr>
            <p:cNvPr id="155" name="Straight Connector 154"/>
            <p:cNvCxnSpPr/>
            <p:nvPr/>
          </p:nvCxnSpPr>
          <p:spPr>
            <a:xfrm>
              <a:off x="9042388" y="2119214"/>
              <a:ext cx="5450" cy="340876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7" name="Straight Connector 156"/>
            <p:cNvCxnSpPr/>
            <p:nvPr/>
          </p:nvCxnSpPr>
          <p:spPr>
            <a:xfrm>
              <a:off x="8774334" y="5527974"/>
              <a:ext cx="273504" cy="0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Straight Arrow Connector 159"/>
            <p:cNvCxnSpPr/>
            <p:nvPr/>
          </p:nvCxnSpPr>
          <p:spPr>
            <a:xfrm flipH="1" flipV="1">
              <a:off x="8207782" y="2138372"/>
              <a:ext cx="837331" cy="876"/>
            </a:xfrm>
            <a:prstGeom prst="straightConnector1">
              <a:avLst/>
            </a:prstGeom>
            <a:ln w="28575"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7" name="5-Point Star 166"/>
          <p:cNvSpPr/>
          <p:nvPr/>
        </p:nvSpPr>
        <p:spPr>
          <a:xfrm>
            <a:off x="2287269" y="1000955"/>
            <a:ext cx="253878" cy="153663"/>
          </a:xfrm>
          <a:prstGeom prst="star5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grpSp>
        <p:nvGrpSpPr>
          <p:cNvPr id="185" name="Group 184"/>
          <p:cNvGrpSpPr/>
          <p:nvPr/>
        </p:nvGrpSpPr>
        <p:grpSpPr>
          <a:xfrm>
            <a:off x="4928648" y="1342452"/>
            <a:ext cx="579456" cy="2125000"/>
            <a:chOff x="4928648" y="1749882"/>
            <a:chExt cx="579456" cy="2550000"/>
          </a:xfrm>
        </p:grpSpPr>
        <p:cxnSp>
          <p:nvCxnSpPr>
            <p:cNvPr id="169" name="Straight Connector 168"/>
            <p:cNvCxnSpPr/>
            <p:nvPr/>
          </p:nvCxnSpPr>
          <p:spPr>
            <a:xfrm>
              <a:off x="4928648" y="1761627"/>
              <a:ext cx="576064" cy="1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1" name="Straight Connector 170"/>
            <p:cNvCxnSpPr/>
            <p:nvPr/>
          </p:nvCxnSpPr>
          <p:spPr>
            <a:xfrm>
              <a:off x="5508104" y="1749882"/>
              <a:ext cx="0" cy="2548939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Arrow Connector 178"/>
            <p:cNvCxnSpPr>
              <a:endCxn id="34" idx="3"/>
            </p:cNvCxnSpPr>
            <p:nvPr/>
          </p:nvCxnSpPr>
          <p:spPr>
            <a:xfrm flipH="1" flipV="1">
              <a:off x="5004048" y="4297761"/>
              <a:ext cx="504056" cy="2121"/>
            </a:xfrm>
            <a:prstGeom prst="straightConnector1">
              <a:avLst/>
            </a:prstGeom>
            <a:ln w="19050">
              <a:solidFill>
                <a:schemeClr val="accent3">
                  <a:lumMod val="75000"/>
                </a:schemeClr>
              </a:solidFill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7" name="Group 196"/>
          <p:cNvGrpSpPr/>
          <p:nvPr/>
        </p:nvGrpSpPr>
        <p:grpSpPr>
          <a:xfrm>
            <a:off x="71555" y="1357712"/>
            <a:ext cx="773767" cy="2237849"/>
            <a:chOff x="71552" y="1629254"/>
            <a:chExt cx="773767" cy="2685419"/>
          </a:xfrm>
        </p:grpSpPr>
        <p:cxnSp>
          <p:nvCxnSpPr>
            <p:cNvPr id="187" name="Straight Connector 186"/>
            <p:cNvCxnSpPr/>
            <p:nvPr/>
          </p:nvCxnSpPr>
          <p:spPr>
            <a:xfrm>
              <a:off x="71552" y="1629254"/>
              <a:ext cx="773767" cy="0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>
              <a:off x="73320" y="1629254"/>
              <a:ext cx="0" cy="2685419"/>
            </a:xfrm>
            <a:prstGeom prst="line">
              <a:avLst/>
            </a:prstGeom>
            <a:ln w="19050">
              <a:solidFill>
                <a:schemeClr val="accent3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5" name="Straight Arrow Connector 194"/>
            <p:cNvCxnSpPr/>
            <p:nvPr/>
          </p:nvCxnSpPr>
          <p:spPr>
            <a:xfrm>
              <a:off x="73320" y="4314673"/>
              <a:ext cx="322216" cy="0"/>
            </a:xfrm>
            <a:prstGeom prst="straightConnector1">
              <a:avLst/>
            </a:prstGeom>
            <a:ln w="19050">
              <a:solidFill>
                <a:schemeClr val="accent3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99" name="Straight Connector 198"/>
          <p:cNvCxnSpPr/>
          <p:nvPr/>
        </p:nvCxnSpPr>
        <p:spPr>
          <a:xfrm>
            <a:off x="5652123" y="3942353"/>
            <a:ext cx="391981" cy="0"/>
          </a:xfrm>
          <a:prstGeom prst="line">
            <a:avLst/>
          </a:prstGeom>
          <a:ln w="28575">
            <a:solidFill>
              <a:srgbClr val="006600"/>
            </a:solidFill>
            <a:head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Straight Connector 200"/>
          <p:cNvCxnSpPr/>
          <p:nvPr/>
        </p:nvCxnSpPr>
        <p:spPr>
          <a:xfrm>
            <a:off x="5652120" y="1000955"/>
            <a:ext cx="0" cy="4317926"/>
          </a:xfrm>
          <a:prstGeom prst="line">
            <a:avLst/>
          </a:prstGeom>
          <a:ln w="2857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3" name="Straight Connector 202"/>
          <p:cNvCxnSpPr/>
          <p:nvPr/>
        </p:nvCxnSpPr>
        <p:spPr>
          <a:xfrm>
            <a:off x="2995775" y="997293"/>
            <a:ext cx="2664296" cy="0"/>
          </a:xfrm>
          <a:prstGeom prst="line">
            <a:avLst/>
          </a:prstGeom>
          <a:ln w="2857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Straight Arrow Connector 204"/>
          <p:cNvCxnSpPr/>
          <p:nvPr/>
        </p:nvCxnSpPr>
        <p:spPr>
          <a:xfrm>
            <a:off x="3011677" y="994330"/>
            <a:ext cx="0" cy="153663"/>
          </a:xfrm>
          <a:prstGeom prst="straightConnector1">
            <a:avLst/>
          </a:prstGeom>
          <a:ln w="2857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6" name="5-Point Star 125"/>
          <p:cNvSpPr/>
          <p:nvPr/>
        </p:nvSpPr>
        <p:spPr>
          <a:xfrm>
            <a:off x="6044101" y="3560489"/>
            <a:ext cx="253878" cy="153663"/>
          </a:xfrm>
          <a:prstGeom prst="star5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6992678" y="5243425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111" name="Straight Arrow Connector 110"/>
          <p:cNvCxnSpPr/>
          <p:nvPr/>
        </p:nvCxnSpPr>
        <p:spPr>
          <a:xfrm>
            <a:off x="7289567" y="1901895"/>
            <a:ext cx="0" cy="189247"/>
          </a:xfrm>
          <a:prstGeom prst="straightConnector1">
            <a:avLst/>
          </a:prstGeom>
          <a:ln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14238" y="5083461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b="1" smtClean="0">
                <a:latin typeface="Angsana New" panose="02020603050405020304" pitchFamily="18" charset="-34"/>
              </a:rPr>
              <a:pPr>
                <a:defRPr/>
              </a:pPr>
              <a:t>31</a:t>
            </a:fld>
            <a:endParaRPr lang="th-TH" b="1" dirty="0">
              <a:latin typeface="Angsana New" panose="02020603050405020304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73974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5704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79064" y="1489348"/>
            <a:ext cx="7128792" cy="129614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19050">
            <a:solidFill>
              <a:srgbClr val="00B050"/>
            </a:solidFill>
          </a:ln>
        </p:spPr>
        <p:txBody>
          <a:bodyPr wrap="square" lIns="81043" tIns="40522" rIns="81043" bIns="40522" rtlCol="0" anchor="ctr">
            <a:noAutofit/>
          </a:bodyPr>
          <a:lstStyle/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ความหมาย</a:t>
            </a: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บุคคลซึ่งได้รับการขึ้นทะเบียน ให้ทำหน้าที่ประเมินผู้ขอหนังสือรับรองความรู้ความสามารถ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67634" y="2872358"/>
            <a:ext cx="7128000" cy="2088232"/>
          </a:xfrm>
          <a:prstGeom prst="rect">
            <a:avLst/>
          </a:prstGeom>
          <a:solidFill>
            <a:srgbClr val="FFC000"/>
          </a:solidFill>
          <a:ln w="19050">
            <a:solidFill>
              <a:srgbClr val="FF0000"/>
            </a:solidFill>
          </a:ln>
        </p:spPr>
        <p:txBody>
          <a:bodyPr wrap="square" lIns="81043" tIns="40522" rIns="81043" bIns="40522" rtlCol="0">
            <a:noAutofit/>
          </a:bodyPr>
          <a:lstStyle/>
          <a:p>
            <a:pPr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แนวทางประเมิน พิจารณาและประเมินด้าน </a:t>
            </a:r>
          </a:p>
          <a:p>
            <a:pPr marL="303912" indent="-30391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ค่าทักษะฝีมือ  ความรู้ความสามารถ</a:t>
            </a:r>
          </a:p>
          <a:p>
            <a:pPr marL="303912" indent="-30391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ประสบการณ์ หรือ ความสำเร็จในการประกอบอาชีพ</a:t>
            </a:r>
          </a:p>
          <a:p>
            <a:pPr marL="303912" indent="-30391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คุณลักษณะส่วนบุคคล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59632" y="5001736"/>
            <a:ext cx="7128000" cy="504056"/>
          </a:xfrm>
          <a:prstGeom prst="rect">
            <a:avLst/>
          </a:prstGeom>
          <a:solidFill>
            <a:srgbClr val="92D050"/>
          </a:solidFill>
          <a:ln w="19050">
            <a:solidFill>
              <a:srgbClr val="FFFF00"/>
            </a:solidFill>
          </a:ln>
        </p:spPr>
        <p:txBody>
          <a:bodyPr wrap="square" lIns="81043" tIns="40522" rIns="81043" bIns="40522" rtlCol="0" anchor="ctr">
            <a:noAutofit/>
          </a:bodyPr>
          <a:lstStyle/>
          <a:p>
            <a:pPr algn="ctr"/>
            <a:r>
              <a:rPr lang="th-TH" sz="2400" b="1" kern="0" spc="355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  หนังสือรับรองการเป็นผู้ประเมิน  มีอายุ 5 ปี</a:t>
            </a:r>
          </a:p>
        </p:txBody>
      </p:sp>
      <p:sp>
        <p:nvSpPr>
          <p:cNvPr id="9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32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74734772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คำบรรยายภาพแบบลูกศรขึ้น 8"/>
          <p:cNvSpPr/>
          <p:nvPr/>
        </p:nvSpPr>
        <p:spPr>
          <a:xfrm>
            <a:off x="1187624" y="1345332"/>
            <a:ext cx="7128792" cy="4176464"/>
          </a:xfrm>
          <a:prstGeom prst="upArrowCallout">
            <a:avLst>
              <a:gd name="adj1" fmla="val 22724"/>
              <a:gd name="adj2" fmla="val 25919"/>
              <a:gd name="adj3" fmla="val 23294"/>
              <a:gd name="adj4" fmla="val 73010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043608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7624" y="2486475"/>
            <a:ext cx="7078940" cy="297518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lIns="81043" tIns="40522" rIns="81043" bIns="40522" rtlCol="0">
            <a:noAutofit/>
          </a:bodyPr>
          <a:lstStyle/>
          <a:p>
            <a:pPr marL="320796" indent="-320796" algn="thaiDist"/>
            <a:r>
              <a:rPr lang="th-TH" sz="36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คุณสมบัติ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จบการศึกษาไม่ต่ำกว่า ปริญญาตรี ในสาขาที่เกี่ยวข้อง หรือผ่านมาตรฐานฯ ในสาขาอาชีพที่เกี่ยวข้อง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มีประสบการณ์การทำงานไม่น้อยกว่าห้าปี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ผ่านหลักสูตรการเป็นผู้ประเมิน ของกรมพัฒนาฝีมือแรงงาน</a:t>
            </a:r>
          </a:p>
        </p:txBody>
      </p:sp>
      <p:sp>
        <p:nvSpPr>
          <p:cNvPr id="8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33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1345332"/>
            <a:ext cx="18288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386" name="Cloud"/>
          <p:cNvSpPr>
            <a:spLocks noChangeAspect="1" noEditPoints="1" noChangeArrowheads="1"/>
          </p:cNvSpPr>
          <p:nvPr/>
        </p:nvSpPr>
        <p:spPr bwMode="auto">
          <a:xfrm>
            <a:off x="971600" y="1345332"/>
            <a:ext cx="1080120" cy="723831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1" name="Cloud"/>
          <p:cNvSpPr>
            <a:spLocks noChangeAspect="1" noEditPoints="1" noChangeArrowheads="1"/>
          </p:cNvSpPr>
          <p:nvPr/>
        </p:nvSpPr>
        <p:spPr bwMode="auto">
          <a:xfrm>
            <a:off x="1979712" y="1777380"/>
            <a:ext cx="859618" cy="576064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12" name="Cloud"/>
          <p:cNvSpPr>
            <a:spLocks noChangeAspect="1" noEditPoints="1" noChangeArrowheads="1"/>
          </p:cNvSpPr>
          <p:nvPr/>
        </p:nvSpPr>
        <p:spPr bwMode="auto">
          <a:xfrm>
            <a:off x="2915816" y="1993404"/>
            <a:ext cx="576064" cy="386043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422098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รูปห้าเหลี่ยม 11"/>
          <p:cNvSpPr/>
          <p:nvPr/>
        </p:nvSpPr>
        <p:spPr>
          <a:xfrm>
            <a:off x="1043608" y="1417340"/>
            <a:ext cx="4104456" cy="720080"/>
          </a:xfrm>
          <a:prstGeom prst="homePlate">
            <a:avLst>
              <a:gd name="adj" fmla="val 30210"/>
            </a:avLst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1" name="รูปห้าเหลี่ยม 10"/>
          <p:cNvSpPr/>
          <p:nvPr/>
        </p:nvSpPr>
        <p:spPr>
          <a:xfrm flipH="1">
            <a:off x="971600" y="2221303"/>
            <a:ext cx="7416824" cy="2952328"/>
          </a:xfrm>
          <a:prstGeom prst="homePlate">
            <a:avLst>
              <a:gd name="adj" fmla="val 16938"/>
            </a:avLst>
          </a:prstGeom>
          <a:solidFill>
            <a:srgbClr val="CC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899592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27491" y="1453723"/>
            <a:ext cx="3744416" cy="635833"/>
          </a:xfrm>
          <a:prstGeom prst="rect">
            <a:avLst/>
          </a:prstGeom>
          <a:solidFill>
            <a:srgbClr val="FF33CC"/>
          </a:solidFill>
        </p:spPr>
        <p:txBody>
          <a:bodyPr wrap="square" lIns="81043" tIns="40522" rIns="81043" bIns="40522" rtlCol="0">
            <a:spAutoFit/>
          </a:bodyPr>
          <a:lstStyle/>
          <a:p>
            <a:pPr algn="ctr"/>
            <a:r>
              <a:rPr lang="th-TH" sz="36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เอกสารประกอบการยื่นขอ</a:t>
            </a:r>
          </a:p>
        </p:txBody>
      </p:sp>
      <p:sp>
        <p:nvSpPr>
          <p:cNvPr id="8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34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75656" y="2353444"/>
            <a:ext cx="6840760" cy="2736304"/>
          </a:xfrm>
          <a:custGeom>
            <a:avLst/>
            <a:gdLst>
              <a:gd name="connsiteX0" fmla="*/ 0 w 6840760"/>
              <a:gd name="connsiteY0" fmla="*/ 0 h 2736304"/>
              <a:gd name="connsiteX1" fmla="*/ 6840760 w 6840760"/>
              <a:gd name="connsiteY1" fmla="*/ 0 h 2736304"/>
              <a:gd name="connsiteX2" fmla="*/ 6840760 w 6840760"/>
              <a:gd name="connsiteY2" fmla="*/ 2736304 h 2736304"/>
              <a:gd name="connsiteX3" fmla="*/ 0 w 6840760"/>
              <a:gd name="connsiteY3" fmla="*/ 2736304 h 2736304"/>
              <a:gd name="connsiteX4" fmla="*/ 0 w 6840760"/>
              <a:gd name="connsiteY4" fmla="*/ 0 h 2736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40760" h="2736304">
                <a:moveTo>
                  <a:pt x="0" y="0"/>
                </a:moveTo>
                <a:lnTo>
                  <a:pt x="6840760" y="0"/>
                </a:lnTo>
                <a:lnTo>
                  <a:pt x="6840760" y="2736304"/>
                </a:lnTo>
                <a:lnTo>
                  <a:pt x="0" y="2736304"/>
                </a:lnTo>
                <a:lnTo>
                  <a:pt x="0" y="0"/>
                </a:lnTo>
                <a:close/>
              </a:path>
            </a:pathLst>
          </a:custGeom>
          <a:solidFill>
            <a:srgbClr val="CCFFCC"/>
          </a:solidFill>
        </p:spPr>
        <p:txBody>
          <a:bodyPr wrap="square" lIns="81043" tIns="40522" rIns="81043" bIns="40522" rtlCol="0">
            <a:noAutofit/>
          </a:bodyPr>
          <a:lstStyle/>
          <a:p>
            <a:pPr marL="320796" indent="-320796" algn="thaiDist">
              <a:buFont typeface="+mj-lt"/>
              <a:buAutoNum type="arabicPeriod"/>
            </a:pPr>
            <a:r>
              <a:rPr lang="th-TH" sz="2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คร.18 คำขอรับรองการขึ้นทะเบียนเป็นผู้ประเมิน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รูปถ่าย ขนาด 1 </a:t>
            </a:r>
            <a:r>
              <a:rPr lang="en-US" sz="2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x </a:t>
            </a:r>
            <a:r>
              <a:rPr lang="th-TH" sz="2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1.5 นิ้ว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สำเนาบัตรประจำตัวประชาชน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สำเนาปริญญาบัตร พร้อมสำเนา </a:t>
            </a:r>
            <a:r>
              <a:rPr lang="en-US" sz="2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Transcript </a:t>
            </a:r>
            <a:r>
              <a:rPr lang="th-TH" sz="2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 สำเนาใบรับรองมาตรฐานฯ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เอกสารแสดงประสบการณ์ทำงาน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4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เอกสารแสดงการผ่านการฝึกอบรมการเป็นผู้ประเมิน</a:t>
            </a:r>
          </a:p>
        </p:txBody>
      </p:sp>
    </p:spTree>
    <p:extLst>
      <p:ext uri="{BB962C8B-B14F-4D97-AF65-F5344CB8AC3E}">
        <p14:creationId xmlns:p14="http://schemas.microsoft.com/office/powerpoint/2010/main" val="5422098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คำบรรยายภาพแบบสี่เหลี่ยม 13"/>
          <p:cNvSpPr/>
          <p:nvPr/>
        </p:nvSpPr>
        <p:spPr>
          <a:xfrm>
            <a:off x="5351791" y="1427756"/>
            <a:ext cx="3024000" cy="1944000"/>
          </a:xfrm>
          <a:prstGeom prst="wedgeRectCallout">
            <a:avLst>
              <a:gd name="adj1" fmla="val -53984"/>
              <a:gd name="adj2" fmla="val -4861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3" name="คำบรรยายภาพแบบสี่เหลี่ยม 12"/>
          <p:cNvSpPr/>
          <p:nvPr/>
        </p:nvSpPr>
        <p:spPr>
          <a:xfrm>
            <a:off x="958967" y="1416040"/>
            <a:ext cx="3996000" cy="3564000"/>
          </a:xfrm>
          <a:prstGeom prst="wedgeRectCallout">
            <a:avLst>
              <a:gd name="adj1" fmla="val 57502"/>
              <a:gd name="adj2" fmla="val -20910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043608" y="193204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ผู้ประเมิน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35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41986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1429215"/>
            <a:ext cx="3960000" cy="3528392"/>
          </a:xfrm>
          <a:prstGeom prst="rect">
            <a:avLst/>
          </a:prstGeom>
          <a:solidFill>
            <a:srgbClr val="FFFF99"/>
          </a:solidFill>
          <a:ln w="9525">
            <a:noFill/>
            <a:miter lim="800000"/>
            <a:headEnd/>
            <a:tailEnd/>
          </a:ln>
        </p:spPr>
      </p:pic>
      <p:pic>
        <p:nvPicPr>
          <p:cNvPr id="41987" name="Picture 3"/>
          <p:cNvPicPr preferRelativeResize="0">
            <a:picLocks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2214" y="1417340"/>
            <a:ext cx="3024000" cy="19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คำบรรยายภาพแบบสี่เหลี่ยม 14"/>
          <p:cNvSpPr/>
          <p:nvPr/>
        </p:nvSpPr>
        <p:spPr>
          <a:xfrm>
            <a:off x="5351791" y="3577038"/>
            <a:ext cx="3024000" cy="1944000"/>
          </a:xfrm>
          <a:prstGeom prst="wedgeRectCallout">
            <a:avLst>
              <a:gd name="adj1" fmla="val -59482"/>
              <a:gd name="adj2" fmla="val -45178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41988" name="Picture 4"/>
          <p:cNvPicPr preferRelativeResize="0">
            <a:picLocks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52549" y="3578338"/>
            <a:ext cx="3024000" cy="19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7296429" y="1993404"/>
            <a:ext cx="920445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 anchor="ctr">
            <a:spAutoFit/>
          </a:bodyPr>
          <a:lstStyle/>
          <a:p>
            <a:pPr algn="ctr"/>
            <a:r>
              <a:rPr lang="th-TH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(ด้านหน้า)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368437" y="4113574"/>
            <a:ext cx="907621" cy="400110"/>
          </a:xfrm>
          <a:prstGeom prst="rect">
            <a:avLst/>
          </a:prstGeom>
          <a:solidFill>
            <a:srgbClr val="92D050"/>
          </a:solidFill>
        </p:spPr>
        <p:txBody>
          <a:bodyPr wrap="none" rtlCol="0" anchor="ctr">
            <a:spAutoFit/>
          </a:bodyPr>
          <a:lstStyle/>
          <a:p>
            <a:pPr algn="ctr"/>
            <a:r>
              <a:rPr lang="th-TH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(ด้านหลัง)</a:t>
            </a:r>
            <a:endParaRPr lang="th-TH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8" name="รูปภาพ 17" descr="dfggff.jpg"/>
          <p:cNvPicPr preferRelativeResize="0">
            <a:picLocks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56269" y="3937620"/>
            <a:ext cx="1080000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2098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-46089" y="0"/>
            <a:ext cx="9190089" cy="5715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cs typeface="+mj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1717" y="-22820"/>
            <a:ext cx="7415100" cy="954107"/>
          </a:xfrm>
          <a:prstGeom prst="rect">
            <a:avLst/>
          </a:prstGeom>
          <a:solidFill>
            <a:srgbClr val="FFCC99"/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ผู้ประเมิน</a:t>
            </a:r>
          </a:p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ตาม พ.ร.บ.ส่งเสริมการพัฒนาฝีมือแรงงาน (ฉบับที่ 2) พ.ศ. 2557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2392" y="2230895"/>
            <a:ext cx="1378657" cy="707886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แจ้งเป็นหนังสือพร้อมเหตุผล</a:t>
            </a:r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907704" y="2233302"/>
            <a:ext cx="2518556" cy="400110"/>
          </a:xfrm>
          <a:prstGeom prst="rect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คุณสมบัติ </a:t>
            </a:r>
            <a:r>
              <a:rPr lang="en-US" sz="2000" b="1" dirty="0" smtClean="0">
                <a:solidFill>
                  <a:srgbClr val="FF0000"/>
                </a:solidFill>
              </a:rPr>
              <a:t>“</a:t>
            </a:r>
            <a:r>
              <a:rPr lang="th-TH" sz="2000" b="1" dirty="0" smtClean="0">
                <a:solidFill>
                  <a:srgbClr val="FF0000"/>
                </a:solidFill>
              </a:rPr>
              <a:t>ไม่</a:t>
            </a:r>
            <a:r>
              <a:rPr lang="en-US" sz="2000" b="1" dirty="0" smtClean="0">
                <a:solidFill>
                  <a:srgbClr val="FF0000"/>
                </a:solidFill>
              </a:rPr>
              <a:t>”</a:t>
            </a:r>
            <a:r>
              <a:rPr lang="th-TH" sz="2000" b="1" dirty="0" smtClean="0">
                <a:solidFill>
                  <a:srgbClr val="FF0000"/>
                </a:solidFill>
              </a:rPr>
              <a:t> </a:t>
            </a:r>
            <a:r>
              <a:rPr lang="th-TH" sz="2000" b="1" dirty="0" smtClean="0"/>
              <a:t>ถูกต้องครบถ้วน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4537496" y="2233302"/>
            <a:ext cx="2088232" cy="400110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คุณสมบัติถูกต้องครบถ้วน</a:t>
            </a:r>
            <a:endParaRPr lang="en-US" sz="2000" b="1" dirty="0"/>
          </a:p>
        </p:txBody>
      </p:sp>
      <p:cxnSp>
        <p:nvCxnSpPr>
          <p:cNvPr id="20" name="Straight Arrow Connector 19"/>
          <p:cNvCxnSpPr>
            <a:stCxn id="9" idx="1"/>
          </p:cNvCxnSpPr>
          <p:nvPr/>
        </p:nvCxnSpPr>
        <p:spPr>
          <a:xfrm flipH="1" flipV="1">
            <a:off x="1619672" y="2425452"/>
            <a:ext cx="288032" cy="7905"/>
          </a:xfrm>
          <a:prstGeom prst="straightConnector1">
            <a:avLst/>
          </a:prstGeom>
          <a:ln w="22225">
            <a:solidFill>
              <a:srgbClr val="C00000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7" name="Group 86"/>
          <p:cNvGrpSpPr/>
          <p:nvPr/>
        </p:nvGrpSpPr>
        <p:grpSpPr>
          <a:xfrm>
            <a:off x="3635896" y="925566"/>
            <a:ext cx="3857694" cy="252000"/>
            <a:chOff x="4386714" y="1110699"/>
            <a:chExt cx="3857694" cy="302404"/>
          </a:xfrm>
        </p:grpSpPr>
        <p:cxnSp>
          <p:nvCxnSpPr>
            <p:cNvPr id="22" name="Straight Arrow Connector 21"/>
            <p:cNvCxnSpPr/>
            <p:nvPr/>
          </p:nvCxnSpPr>
          <p:spPr>
            <a:xfrm flipV="1">
              <a:off x="5610850" y="1110699"/>
              <a:ext cx="3224" cy="302404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4393798" y="1255771"/>
              <a:ext cx="3850610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>
              <a:off x="4386714" y="1232874"/>
              <a:ext cx="0" cy="110954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>
              <a:off x="8244408" y="1233014"/>
              <a:ext cx="0" cy="110954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8" name="Group 87"/>
          <p:cNvGrpSpPr/>
          <p:nvPr/>
        </p:nvGrpSpPr>
        <p:grpSpPr>
          <a:xfrm>
            <a:off x="2921442" y="1119378"/>
            <a:ext cx="5322966" cy="1113924"/>
            <a:chOff x="3641522" y="1343254"/>
            <a:chExt cx="5322966" cy="1336709"/>
          </a:xfrm>
        </p:grpSpPr>
        <p:sp>
          <p:nvSpPr>
            <p:cNvPr id="4" name="TextBox 3"/>
            <p:cNvSpPr txBox="1"/>
            <p:nvPr/>
          </p:nvSpPr>
          <p:spPr>
            <a:xfrm>
              <a:off x="3641522" y="1352454"/>
              <a:ext cx="1656184" cy="480132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รับขึ้นทะเบียน</a:t>
              </a:r>
              <a:endParaRPr lang="en-US" sz="2000" b="1" dirty="0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5470600" y="1343254"/>
              <a:ext cx="1652736" cy="1218795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ออกหนังสือรับรอง</a:t>
              </a:r>
              <a:br>
                <a:rPr lang="th-TH" sz="2000" b="1" dirty="0" smtClean="0"/>
              </a:br>
              <a:r>
                <a:rPr lang="th-TH" sz="2000" b="1" dirty="0" smtClean="0"/>
                <a:t>การขึ้นทะเบียน</a:t>
              </a:r>
              <a:br>
                <a:rPr lang="th-TH" sz="2000" b="1" dirty="0" smtClean="0"/>
              </a:br>
              <a:r>
                <a:rPr lang="th-TH" sz="2000" b="1" dirty="0" smtClean="0"/>
                <a:t>(มีอายุ 5 ปี)</a:t>
              </a:r>
              <a:endParaRPr lang="en-US" sz="2000" b="1" dirty="0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7308304" y="1352454"/>
              <a:ext cx="1656184" cy="1218795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ออกบัตรประจำตัว</a:t>
              </a:r>
              <a:br>
                <a:rPr lang="th-TH" sz="2000" b="1" dirty="0" smtClean="0"/>
              </a:br>
              <a:r>
                <a:rPr lang="th-TH" sz="2000" b="1" dirty="0" smtClean="0"/>
                <a:t>ผู้ประเมิน</a:t>
              </a:r>
            </a:p>
            <a:p>
              <a:pPr algn="ctr"/>
              <a:r>
                <a:rPr lang="th-TH" sz="2000" b="1" dirty="0" smtClean="0"/>
                <a:t>(มีอายุ 5 ปี)</a:t>
              </a:r>
              <a:endParaRPr lang="en-US" sz="2000" b="1" dirty="0"/>
            </a:p>
          </p:txBody>
        </p:sp>
        <p:cxnSp>
          <p:nvCxnSpPr>
            <p:cNvPr id="41" name="Straight Connector 40"/>
            <p:cNvCxnSpPr/>
            <p:nvPr/>
          </p:nvCxnSpPr>
          <p:spPr>
            <a:xfrm>
              <a:off x="4393798" y="2622814"/>
              <a:ext cx="3850610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/>
            <p:nvPr/>
          </p:nvCxnSpPr>
          <p:spPr>
            <a:xfrm flipV="1">
              <a:off x="8232533" y="2406335"/>
              <a:ext cx="0" cy="194470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Arrow Connector 42"/>
            <p:cNvCxnSpPr/>
            <p:nvPr/>
          </p:nvCxnSpPr>
          <p:spPr>
            <a:xfrm flipH="1" flipV="1">
              <a:off x="4386714" y="1882482"/>
              <a:ext cx="7084" cy="740332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Arrow Connector 44"/>
            <p:cNvCxnSpPr>
              <a:stCxn id="11" idx="0"/>
              <a:endCxn id="5" idx="2"/>
            </p:cNvCxnSpPr>
            <p:nvPr/>
          </p:nvCxnSpPr>
          <p:spPr>
            <a:xfrm flipH="1" flipV="1">
              <a:off x="6296968" y="2562050"/>
              <a:ext cx="4724" cy="117913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9" name="Group 88"/>
          <p:cNvGrpSpPr/>
          <p:nvPr/>
        </p:nvGrpSpPr>
        <p:grpSpPr>
          <a:xfrm>
            <a:off x="3157158" y="2576954"/>
            <a:ext cx="2443206" cy="2176504"/>
            <a:chOff x="3887062" y="2974998"/>
            <a:chExt cx="2443206" cy="2611803"/>
          </a:xfrm>
        </p:grpSpPr>
        <p:sp>
          <p:nvSpPr>
            <p:cNvPr id="7" name="TextBox 6"/>
            <p:cNvSpPr txBox="1"/>
            <p:nvPr/>
          </p:nvSpPr>
          <p:spPr>
            <a:xfrm>
              <a:off x="4386714" y="4037002"/>
              <a:ext cx="1652736" cy="480132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นายทะเบียน</a:t>
              </a:r>
              <a:endParaRPr lang="en-US" sz="2000" b="1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4391980" y="3340235"/>
              <a:ext cx="1652736" cy="480132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ตรวจสอบคุณสมบัติ</a:t>
              </a:r>
              <a:endParaRPr lang="en-US" sz="2000" b="1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4393798" y="4737338"/>
              <a:ext cx="1652736" cy="849463"/>
            </a:xfrm>
            <a:prstGeom prst="rect">
              <a:avLst/>
            </a:prstGeom>
            <a:solidFill>
              <a:srgbClr val="FFCCFF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ยื่นคำขอ</a:t>
              </a:r>
              <a:br>
                <a:rPr lang="th-TH" sz="2000" b="1" dirty="0" smtClean="0"/>
              </a:br>
              <a:r>
                <a:rPr lang="th-TH" sz="2000" b="1" dirty="0" smtClean="0"/>
                <a:t>(แบบ </a:t>
              </a:r>
              <a:r>
                <a:rPr lang="th-TH" sz="2000" b="1" dirty="0" err="1" smtClean="0"/>
                <a:t>คร</a:t>
              </a:r>
              <a:r>
                <a:rPr lang="th-TH" sz="2000" b="1" dirty="0" smtClean="0"/>
                <a:t>.18)</a:t>
              </a:r>
            </a:p>
          </p:txBody>
        </p:sp>
        <p:cxnSp>
          <p:nvCxnSpPr>
            <p:cNvPr id="29" name="Straight Arrow Connector 28"/>
            <p:cNvCxnSpPr>
              <a:stCxn id="7" idx="0"/>
              <a:endCxn id="10" idx="2"/>
            </p:cNvCxnSpPr>
            <p:nvPr/>
          </p:nvCxnSpPr>
          <p:spPr>
            <a:xfrm flipV="1">
              <a:off x="5213082" y="3820366"/>
              <a:ext cx="5266" cy="216636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Arrow Connector 30"/>
            <p:cNvCxnSpPr>
              <a:stCxn id="12" idx="0"/>
              <a:endCxn id="7" idx="2"/>
            </p:cNvCxnSpPr>
            <p:nvPr/>
          </p:nvCxnSpPr>
          <p:spPr>
            <a:xfrm flipH="1" flipV="1">
              <a:off x="5213082" y="4517134"/>
              <a:ext cx="7084" cy="220205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3887062" y="3155217"/>
              <a:ext cx="2432041" cy="0"/>
            </a:xfrm>
            <a:prstGeom prst="line">
              <a:avLst/>
            </a:prstGeom>
            <a:ln w="19050"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Arrow Connector 55"/>
            <p:cNvCxnSpPr/>
            <p:nvPr/>
          </p:nvCxnSpPr>
          <p:spPr>
            <a:xfrm flipV="1">
              <a:off x="5210018" y="3141500"/>
              <a:ext cx="0" cy="194469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Arrow Connector 56"/>
            <p:cNvCxnSpPr/>
            <p:nvPr/>
          </p:nvCxnSpPr>
          <p:spPr>
            <a:xfrm flipV="1">
              <a:off x="3887062" y="2974998"/>
              <a:ext cx="0" cy="194469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Arrow Connector 57"/>
            <p:cNvCxnSpPr/>
            <p:nvPr/>
          </p:nvCxnSpPr>
          <p:spPr>
            <a:xfrm flipV="1">
              <a:off x="6330268" y="2974998"/>
              <a:ext cx="0" cy="194469"/>
            </a:xfrm>
            <a:prstGeom prst="straightConnector1">
              <a:avLst/>
            </a:prstGeom>
            <a:ln w="19050">
              <a:solidFill>
                <a:srgbClr val="002060"/>
              </a:solidFill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4" name="Straight Arrow Connector 83"/>
          <p:cNvCxnSpPr/>
          <p:nvPr/>
        </p:nvCxnSpPr>
        <p:spPr>
          <a:xfrm flipH="1">
            <a:off x="5309546" y="4264019"/>
            <a:ext cx="426422" cy="0"/>
          </a:xfrm>
          <a:prstGeom prst="straightConnector1">
            <a:avLst/>
          </a:prstGeom>
          <a:ln w="69850"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432068" y="3964415"/>
            <a:ext cx="1512168" cy="738664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มีประสบการณ์การทำงาน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สาขาอาชีพที่เกี่ยวข้อง 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ไม่น้อยกว่า 5 ปี</a:t>
            </a:r>
          </a:p>
        </p:txBody>
      </p:sp>
      <p:sp>
        <p:nvSpPr>
          <p:cNvPr id="90" name="Up Arrow 89"/>
          <p:cNvSpPr/>
          <p:nvPr/>
        </p:nvSpPr>
        <p:spPr>
          <a:xfrm rot="16200000">
            <a:off x="7100999" y="4107719"/>
            <a:ext cx="240027" cy="312602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/>
          <p:cNvGrpSpPr/>
          <p:nvPr/>
        </p:nvGrpSpPr>
        <p:grpSpPr>
          <a:xfrm>
            <a:off x="5762539" y="3818291"/>
            <a:ext cx="1221278" cy="969252"/>
            <a:chOff x="1355196" y="4653136"/>
            <a:chExt cx="1056564" cy="864096"/>
          </a:xfrm>
        </p:grpSpPr>
        <p:sp>
          <p:nvSpPr>
            <p:cNvPr id="13" name="Oval 12"/>
            <p:cNvSpPr/>
            <p:nvPr/>
          </p:nvSpPr>
          <p:spPr>
            <a:xfrm>
              <a:off x="1355196" y="4653136"/>
              <a:ext cx="1056564" cy="864096"/>
            </a:xfrm>
            <a:prstGeom prst="ellipse">
              <a:avLst/>
            </a:prstGeom>
            <a:solidFill>
              <a:srgbClr val="CCFFFF"/>
            </a:solidFill>
            <a:ln w="63500">
              <a:solidFill>
                <a:schemeClr val="accent6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1482548" y="4664965"/>
              <a:ext cx="809761" cy="8231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/>
                <a:t>คุณสมบัติ</a:t>
              </a:r>
              <a:br>
                <a:rPr lang="th-TH" sz="1800" b="1" dirty="0" smtClean="0"/>
              </a:br>
              <a:r>
                <a:rPr lang="th-TH" sz="1800" b="1" dirty="0" smtClean="0"/>
                <a:t>ของ</a:t>
              </a:r>
            </a:p>
            <a:p>
              <a:pPr algn="ctr"/>
              <a:r>
                <a:rPr lang="th-TH" sz="1800" b="1" dirty="0" smtClean="0"/>
                <a:t>ผู้ประเมิน</a:t>
              </a:r>
              <a:endParaRPr lang="en-US" sz="1800" b="1" dirty="0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5563767" y="3001516"/>
            <a:ext cx="1715084" cy="523220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ผ่านการฝึกอบรมหลักสูตร</a:t>
            </a:r>
            <a:br>
              <a:rPr lang="th-TH" sz="1400" b="1" dirty="0" smtClean="0">
                <a:cs typeface="+mj-cs"/>
              </a:rPr>
            </a:br>
            <a:r>
              <a:rPr lang="th-TH" sz="1400" b="1" dirty="0" smtClean="0">
                <a:cs typeface="+mj-cs"/>
              </a:rPr>
              <a:t>การเป็นผู้ประเมิน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22730" y="5138805"/>
            <a:ext cx="2152468" cy="523220"/>
          </a:xfrm>
          <a:prstGeom prst="rect">
            <a:avLst/>
          </a:prstGeom>
          <a:solidFill>
            <a:srgbClr val="92D050"/>
          </a:solidFill>
          <a:ln w="2222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400" b="1" dirty="0" smtClean="0">
                <a:cs typeface="+mj-cs"/>
              </a:rPr>
              <a:t>จบ ป.ตรีหรือผ่านการทดสอบมาตรฐานฯ สาขาอาชีพที่เกี่ยวข้อง</a:t>
            </a:r>
          </a:p>
        </p:txBody>
      </p:sp>
      <p:sp>
        <p:nvSpPr>
          <p:cNvPr id="86" name="Up Arrow 85"/>
          <p:cNvSpPr/>
          <p:nvPr/>
        </p:nvSpPr>
        <p:spPr>
          <a:xfrm rot="10800000">
            <a:off x="6254969" y="3607910"/>
            <a:ext cx="288032" cy="166713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1" name="Up Arrow 90"/>
          <p:cNvSpPr/>
          <p:nvPr/>
        </p:nvSpPr>
        <p:spPr>
          <a:xfrm>
            <a:off x="6251821" y="4836967"/>
            <a:ext cx="288032" cy="258708"/>
          </a:xfrm>
          <a:prstGeom prst="upArrow">
            <a:avLst/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TextBox 101"/>
          <p:cNvSpPr txBox="1"/>
          <p:nvPr/>
        </p:nvSpPr>
        <p:spPr>
          <a:xfrm>
            <a:off x="202764" y="3990064"/>
            <a:ext cx="1652736" cy="707886"/>
          </a:xfrm>
          <a:prstGeom prst="rect">
            <a:avLst/>
          </a:prstGeom>
          <a:solidFill>
            <a:srgbClr val="FFCC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สร้างคุณสมบัติให้ถูกต้องครบถ้วน</a:t>
            </a:r>
          </a:p>
        </p:txBody>
      </p:sp>
      <p:cxnSp>
        <p:nvCxnSpPr>
          <p:cNvPr id="1031" name="Straight Arrow Connector 1030"/>
          <p:cNvCxnSpPr/>
          <p:nvPr/>
        </p:nvCxnSpPr>
        <p:spPr>
          <a:xfrm>
            <a:off x="921717" y="2881753"/>
            <a:ext cx="0" cy="111600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3" name="Straight Arrow Connector 1032"/>
          <p:cNvCxnSpPr>
            <a:endCxn id="12" idx="1"/>
          </p:cNvCxnSpPr>
          <p:nvPr/>
        </p:nvCxnSpPr>
        <p:spPr>
          <a:xfrm flipV="1">
            <a:off x="1835696" y="4399514"/>
            <a:ext cx="1828198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827584" y="4801715"/>
            <a:ext cx="3355676" cy="864000"/>
          </a:xfrm>
          <a:prstGeom prst="rect">
            <a:avLst/>
          </a:prstGeom>
          <a:solidFill>
            <a:srgbClr val="FFFF99"/>
          </a:solidFill>
          <a:ln>
            <a:solidFill>
              <a:srgbClr val="FF99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1"/>
                </a:solidFill>
              </a:rPr>
              <a:t>ผู้ประเมิน </a:t>
            </a:r>
            <a:r>
              <a:rPr lang="en-US" sz="1600" b="1" dirty="0" smtClean="0">
                <a:solidFill>
                  <a:schemeClr val="tx1"/>
                </a:solidFill>
              </a:rPr>
              <a:t>:</a:t>
            </a:r>
            <a:r>
              <a:rPr lang="en-US" sz="1800" b="1" dirty="0" smtClean="0">
                <a:solidFill>
                  <a:schemeClr val="tx1"/>
                </a:solidFill>
              </a:rPr>
              <a:t> </a:t>
            </a:r>
            <a:r>
              <a:rPr lang="th-TH" sz="1800" b="1" dirty="0" smtClean="0">
                <a:solidFill>
                  <a:schemeClr val="tx1"/>
                </a:solidFill>
              </a:rPr>
              <a:t>บุคคลซึ่งได้รับการขึ้นทะเบียนให้ทำ          </a:t>
            </a:r>
          </a:p>
          <a:p>
            <a:pPr algn="ctr"/>
            <a:r>
              <a:rPr lang="th-TH" sz="1800" b="1" dirty="0">
                <a:solidFill>
                  <a:schemeClr val="tx1"/>
                </a:solidFill>
              </a:rPr>
              <a:t> </a:t>
            </a:r>
            <a:r>
              <a:rPr lang="th-TH" sz="1800" b="1" dirty="0" smtClean="0">
                <a:solidFill>
                  <a:schemeClr val="tx1"/>
                </a:solidFill>
              </a:rPr>
              <a:t>                  หน้าที่ประเมินผู้ขอหนังสือรับรองความรู้ความสามารถ</a:t>
            </a:r>
            <a:endParaRPr lang="en-US" sz="1800" b="1" dirty="0">
              <a:solidFill>
                <a:schemeClr val="tx1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338413" y="5240548"/>
            <a:ext cx="17252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2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sp>
        <p:nvSpPr>
          <p:cNvPr id="47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30095" y="5042109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36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5458439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307929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4" name="Flowchart: Alternate Process 3"/>
          <p:cNvSpPr/>
          <p:nvPr/>
        </p:nvSpPr>
        <p:spPr>
          <a:xfrm>
            <a:off x="2843808" y="1309707"/>
            <a:ext cx="3412072" cy="720080"/>
          </a:xfrm>
          <a:prstGeom prst="flowChartAlternateProcess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4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</a:t>
            </a:r>
            <a:endParaRPr lang="th-TH" sz="24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" name="Flowchart: Alternate Process 4"/>
          <p:cNvSpPr/>
          <p:nvPr/>
        </p:nvSpPr>
        <p:spPr>
          <a:xfrm>
            <a:off x="827584" y="2108577"/>
            <a:ext cx="3202209" cy="660073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</a:t>
            </a:r>
          </a:p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กลาง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6" name="Flowchart: Alternate Process 5"/>
          <p:cNvSpPr/>
          <p:nvPr/>
        </p:nvSpPr>
        <p:spPr>
          <a:xfrm>
            <a:off x="4936956" y="2108577"/>
            <a:ext cx="3202209" cy="660073"/>
          </a:xfrm>
          <a:prstGeom prst="flowChartAlternateProcess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</a:t>
            </a:r>
          </a:p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ม. 26/4(2)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Flowchart: Alternate Process 6"/>
          <p:cNvSpPr/>
          <p:nvPr/>
        </p:nvSpPr>
        <p:spPr>
          <a:xfrm>
            <a:off x="1558742" y="2912194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สพภ.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Flowchart: Alternate Process 7"/>
          <p:cNvSpPr/>
          <p:nvPr/>
        </p:nvSpPr>
        <p:spPr>
          <a:xfrm>
            <a:off x="1558742" y="3398720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ศพจ.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Flowchart: Alternate Process 8"/>
          <p:cNvSpPr/>
          <p:nvPr/>
        </p:nvSpPr>
        <p:spPr>
          <a:xfrm>
            <a:off x="1558742" y="3878773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ศพร.กทม.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Flowchart: Alternate Process 9"/>
          <p:cNvSpPr/>
          <p:nvPr/>
        </p:nvSpPr>
        <p:spPr>
          <a:xfrm>
            <a:off x="1558742" y="4328824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รร.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Flowchart: Alternate Process 10"/>
          <p:cNvSpPr/>
          <p:nvPr/>
        </p:nvSpPr>
        <p:spPr>
          <a:xfrm>
            <a:off x="1558742" y="4786130"/>
            <a:ext cx="2471051" cy="540060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18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หน่วยงานของกรมที่ได้รับมอบอำนาจจากนายทะเบียน</a:t>
            </a:r>
            <a:endParaRPr lang="th-TH" sz="18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Flowchart: Alternate Process 12"/>
          <p:cNvSpPr/>
          <p:nvPr/>
        </p:nvSpPr>
        <p:spPr>
          <a:xfrm>
            <a:off x="5668114" y="2911410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หน่วยงานของรัฐ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4" name="Flowchart: Alternate Process 13"/>
          <p:cNvSpPr/>
          <p:nvPr/>
        </p:nvSpPr>
        <p:spPr>
          <a:xfrm>
            <a:off x="5668114" y="3397937"/>
            <a:ext cx="2471051" cy="330037"/>
          </a:xfrm>
          <a:prstGeom prst="flowChartAlternateProcess">
            <a:avLst/>
          </a:prstGeom>
          <a:solidFill>
            <a:schemeClr val="bg1">
              <a:lumMod val="95000"/>
            </a:schemeClr>
          </a:solidFill>
          <a:ln w="9525"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องค์กรอาชีพ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6" name="Elbow Connector 15"/>
          <p:cNvCxnSpPr/>
          <p:nvPr/>
        </p:nvCxnSpPr>
        <p:spPr>
          <a:xfrm rot="10800000" flipV="1">
            <a:off x="2387253" y="1635629"/>
            <a:ext cx="459431" cy="449198"/>
          </a:xfrm>
          <a:prstGeom prst="bentConnector2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lbow Connector 17"/>
          <p:cNvCxnSpPr/>
          <p:nvPr/>
        </p:nvCxnSpPr>
        <p:spPr>
          <a:xfrm>
            <a:off x="6264567" y="1635629"/>
            <a:ext cx="447732" cy="449198"/>
          </a:xfrm>
          <a:prstGeom prst="bentConnector2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Elbow Connector 19"/>
          <p:cNvCxnSpPr/>
          <p:nvPr/>
        </p:nvCxnSpPr>
        <p:spPr>
          <a:xfrm>
            <a:off x="1026991" y="2780525"/>
            <a:ext cx="531751" cy="308562"/>
          </a:xfrm>
          <a:prstGeom prst="bentConnector3">
            <a:avLst>
              <a:gd name="adj1" fmla="val 249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Elbow Connector 22"/>
          <p:cNvCxnSpPr>
            <a:endCxn id="8" idx="1"/>
          </p:cNvCxnSpPr>
          <p:nvPr/>
        </p:nvCxnSpPr>
        <p:spPr>
          <a:xfrm rot="16200000" flipH="1">
            <a:off x="1047885" y="3052882"/>
            <a:ext cx="489962" cy="531751"/>
          </a:xfrm>
          <a:prstGeom prst="bentConnector2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/>
          <p:nvPr/>
        </p:nvCxnSpPr>
        <p:spPr>
          <a:xfrm rot="16200000" flipH="1">
            <a:off x="1052840" y="3537890"/>
            <a:ext cx="480053" cy="531751"/>
          </a:xfrm>
          <a:prstGeom prst="bentConnector2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Elbow Connector 27"/>
          <p:cNvCxnSpPr>
            <a:endCxn id="10" idx="1"/>
          </p:cNvCxnSpPr>
          <p:nvPr/>
        </p:nvCxnSpPr>
        <p:spPr>
          <a:xfrm>
            <a:off x="1026991" y="4033884"/>
            <a:ext cx="531751" cy="459958"/>
          </a:xfrm>
          <a:prstGeom prst="bentConnector3">
            <a:avLst>
              <a:gd name="adj1" fmla="val 248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Elbow Connector 30"/>
          <p:cNvCxnSpPr>
            <a:endCxn id="11" idx="1"/>
          </p:cNvCxnSpPr>
          <p:nvPr/>
        </p:nvCxnSpPr>
        <p:spPr>
          <a:xfrm rot="16200000" flipH="1">
            <a:off x="1011707" y="4509126"/>
            <a:ext cx="562318" cy="531751"/>
          </a:xfrm>
          <a:prstGeom prst="bentConnector2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Elbow Connector 33"/>
          <p:cNvCxnSpPr/>
          <p:nvPr/>
        </p:nvCxnSpPr>
        <p:spPr>
          <a:xfrm>
            <a:off x="5214532" y="2780526"/>
            <a:ext cx="453582" cy="307778"/>
          </a:xfrm>
          <a:prstGeom prst="bentConnector3">
            <a:avLst>
              <a:gd name="adj1" fmla="val -556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Elbow Connector 42"/>
          <p:cNvCxnSpPr/>
          <p:nvPr/>
        </p:nvCxnSpPr>
        <p:spPr>
          <a:xfrm rot="16200000" flipH="1">
            <a:off x="5197592" y="3092434"/>
            <a:ext cx="487462" cy="453582"/>
          </a:xfrm>
          <a:prstGeom prst="bentConnector2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Flowchart: Alternate Process 49"/>
          <p:cNvSpPr/>
          <p:nvPr/>
        </p:nvSpPr>
        <p:spPr>
          <a:xfrm>
            <a:off x="4859274" y="4657700"/>
            <a:ext cx="3312368" cy="936104"/>
          </a:xfrm>
          <a:prstGeom prst="flowChartAlternateProcess">
            <a:avLst/>
          </a:prstGeom>
          <a:solidFill>
            <a:srgbClr val="CCFFCC"/>
          </a:solidFill>
          <a:ln w="19050"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ศูนย์ที่ทำหน้าที่ </a:t>
            </a:r>
            <a:r>
              <a:rPr lang="en-US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100" b="1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ประเมิน และ ออกหนังสือรับรองความรู้ความสามารถ</a:t>
            </a:r>
            <a:endParaRPr lang="th-TH" sz="21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1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37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Flowchart: Alternate Process 49"/>
          <p:cNvSpPr/>
          <p:nvPr/>
        </p:nvSpPr>
        <p:spPr>
          <a:xfrm>
            <a:off x="5433823" y="3793604"/>
            <a:ext cx="2736303" cy="792088"/>
          </a:xfrm>
          <a:prstGeom prst="flowChartAlternateProcess">
            <a:avLst/>
          </a:prstGeom>
          <a:solidFill>
            <a:srgbClr val="FFCCFF"/>
          </a:solidFill>
          <a:ln w="19050">
            <a:solidFill>
              <a:schemeClr val="tx2">
                <a:lumMod val="60000"/>
                <a:lumOff val="40000"/>
              </a:schemeClr>
            </a:solidFill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1043" tIns="40522" rIns="81043" bIns="40522" rtlCol="0" anchor="ctr"/>
          <a:lstStyle/>
          <a:p>
            <a:pPr algn="ctr"/>
            <a:r>
              <a:rPr lang="th-TH" sz="2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ที่ผ่านการรับรองให้เป็นศูนย์ประเมินความรู้ความสามารถ</a:t>
            </a:r>
            <a:endParaRPr lang="th-TH" sz="2000" b="1" spc="89" dirty="0">
              <a:solidFill>
                <a:srgbClr val="00206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4648856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403648" y="162738"/>
            <a:ext cx="7812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 ม.26/4(2)</a:t>
            </a:r>
            <a:endParaRPr lang="th-TH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38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43608" y="1633364"/>
            <a:ext cx="7560840" cy="3672408"/>
          </a:xfrm>
          <a:prstGeom prst="rect">
            <a:avLst/>
          </a:prstGeom>
          <a:solidFill>
            <a:srgbClr val="FFCCFF"/>
          </a:solidFill>
          <a:effectLst>
            <a:glow rad="1397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 lIns="81043" tIns="40522" rIns="81043" bIns="40522" rtlCol="0">
            <a:noAutofit/>
          </a:bodyPr>
          <a:lstStyle/>
          <a:p>
            <a:pPr marL="315168" indent="-315168" algn="thaiDist"/>
            <a:r>
              <a:rPr lang="th-TH" sz="4000" b="1" kern="0" spc="89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คุณสมบัติ</a:t>
            </a:r>
          </a:p>
          <a:p>
            <a:pPr marL="315168" indent="-315168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ได้รับการรับรองเป็นองค์กรอาชีพจาก คกก.ส่งเสริมฯ หรือ</a:t>
            </a:r>
          </a:p>
          <a:p>
            <a:pPr marL="315168" indent="-315168" algn="thaiDist">
              <a:buFont typeface="+mj-lt"/>
              <a:buAutoNum type="arabicPeriod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เป็นหน่วยงานของรัฐ  ที่มีหน้าที่</a:t>
            </a:r>
          </a:p>
          <a:p>
            <a:pPr marL="955354" indent="-31376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ควบคุมกำกับดูแลการประกอบอาชีพ</a:t>
            </a:r>
          </a:p>
          <a:p>
            <a:pPr marL="955354" indent="-31376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ควบคุมคุณภาพการผลิต</a:t>
            </a:r>
          </a:p>
          <a:p>
            <a:pPr marL="641593"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หรือ</a:t>
            </a:r>
          </a:p>
          <a:p>
            <a:pPr marL="955354" indent="-313762" algn="thaiDist">
              <a:buSzPct val="60000"/>
              <a:buFont typeface="Wingdings" panose="05000000000000000000" pitchFamily="2" charset="2"/>
              <a:buChar char="q"/>
            </a:pPr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พัฒนาบุคลากรในสาขาอาชีพนั้นตามที่กฎหมายกำหนด</a:t>
            </a:r>
          </a:p>
        </p:txBody>
      </p:sp>
    </p:spTree>
    <p:extLst>
      <p:ext uri="{BB962C8B-B14F-4D97-AF65-F5344CB8AC3E}">
        <p14:creationId xmlns:p14="http://schemas.microsoft.com/office/powerpoint/2010/main" val="146330393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1296054" y="162738"/>
            <a:ext cx="7812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ศูนย์ประเมินความรู้ความสามารถ ม.26/4(2)</a:t>
            </a:r>
            <a:endParaRPr lang="th-TH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39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115616" y="1345332"/>
            <a:ext cx="7577457" cy="4176464"/>
          </a:xfrm>
          <a:prstGeom prst="rect">
            <a:avLst/>
          </a:prstGeom>
          <a:solidFill>
            <a:srgbClr val="FFCCCC"/>
          </a:solidFill>
          <a:effectLst>
            <a:glow rad="101600">
              <a:schemeClr val="accent5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 wrap="square" lIns="81043" tIns="40522" rIns="81043" bIns="40522" rtlCol="0">
            <a:noAutofit/>
          </a:bodyPr>
          <a:lstStyle/>
          <a:p>
            <a:pPr marL="405216" indent="-405216" algn="thaiDist"/>
            <a:r>
              <a:rPr lang="th-TH" sz="32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เอกสารประกอบการยื่น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000" b="1" kern="0" spc="89" dirty="0" err="1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คร.</a:t>
            </a: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  คำขอเป็นศูนย์ประเมินฯ ม.26/4(2)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สำเนาหนังสือรับรองการเป็นองค์กรอาชีพ หรือ สำเนาหนังสือสำคัญหรือเอกสารที่แสดงความเป็นนิติบุคคลที่จัดตั้งขึ้น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หนังสือที่แสดงว่าเป็นหัวหน้าหน่วยงาน (ภาครัฐ)  หรือ	ผู้มีอำนาจกระทำการแทนนิติบุคคล  หรือ</a:t>
            </a:r>
            <a:r>
              <a:rPr lang="th-TH" sz="2000" b="1" kern="0" spc="89" dirty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หนังสือมอบอำนาจกระทำการแทนนิติบุคคล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สำเนาบัตรประจำตัวประชาชน  หรือ  สำเนาบัตรประจำตัวของผู้ยื่น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บัญชีรายชื่อผู้ประเมินในสาขาอาชีพที่ยื่นคำขอ  ไม่น้อยกว่าสาขาละ 3 คน พร้อมสำเนาบัตรประจำตัวผู้ประเมิน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บัญชีรายการเครื่องมือ/อุปกรณ์ และสิ่งอำนวยความสะดวก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สำเนาเอกสารแสดงการมีกรรมสิทธิ์  หรือ  มีสิทธิครอบครองในที่ดินอันเป็นที่ตั้ง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แผนที่แสดงที่ตั้งศูนย์ประเมินฯ</a:t>
            </a:r>
          </a:p>
          <a:p>
            <a:pPr marL="405216" indent="-405216" algn="thaiDist">
              <a:buFont typeface="+mj-lt"/>
              <a:buAutoNum type="arabicPeriod"/>
            </a:pPr>
            <a:r>
              <a:rPr lang="th-TH" sz="2000" b="1" kern="0" spc="89" dirty="0" smtClean="0">
                <a:solidFill>
                  <a:srgbClr val="00206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โครงสร้างบุคลากรประจำศูนย์ฯ</a:t>
            </a:r>
          </a:p>
        </p:txBody>
      </p:sp>
    </p:spTree>
    <p:extLst>
      <p:ext uri="{BB962C8B-B14F-4D97-AF65-F5344CB8AC3E}">
        <p14:creationId xmlns:p14="http://schemas.microsoft.com/office/powerpoint/2010/main" val="400196105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40</a:t>
            </a:fld>
            <a:endParaRPr lang="th-TH"/>
          </a:p>
        </p:txBody>
      </p:sp>
      <p:sp>
        <p:nvSpPr>
          <p:cNvPr id="3" name="Rounded Rectangle 2"/>
          <p:cNvSpPr/>
          <p:nvPr/>
        </p:nvSpPr>
        <p:spPr>
          <a:xfrm>
            <a:off x="1979712" y="193204"/>
            <a:ext cx="5400600" cy="1080119"/>
          </a:xfrm>
          <a:prstGeom prst="roundRect">
            <a:avLst/>
          </a:prstGeom>
          <a:solidFill>
            <a:schemeClr val="accent1"/>
          </a:solidFill>
          <a:ln>
            <a:solidFill>
              <a:srgbClr val="0066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th-TH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อำนาจหน้าที่ </a:t>
            </a:r>
          </a:p>
          <a:p>
            <a:pPr algn="ctr"/>
            <a:r>
              <a:rPr lang="th-TH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ศูนย์ประเมินความรู้ความสามารถกลาง</a:t>
            </a:r>
            <a:endParaRPr 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251520" y="1613206"/>
            <a:ext cx="3240360" cy="1347689"/>
          </a:xfrm>
          <a:prstGeom prst="roundRect">
            <a:avLst/>
          </a:prstGeom>
          <a:solidFill>
            <a:srgbClr val="CCFFFF"/>
          </a:solidFill>
          <a:ln>
            <a:solidFill>
              <a:srgbClr val="0066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ส่งเสริมสนับสนุนและจัดให้มีการประเมิน</a:t>
            </a:r>
            <a:r>
              <a:rPr lang="en-US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และออกหนังสือรับรองความรู้ความสามารถ</a:t>
            </a:r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5558784" y="1596051"/>
            <a:ext cx="3315365" cy="1804194"/>
          </a:xfrm>
          <a:prstGeom prst="roundRect">
            <a:avLst/>
          </a:prstGeom>
          <a:solidFill>
            <a:srgbClr val="CCFFFF"/>
          </a:solidFill>
          <a:ln>
            <a:solidFill>
              <a:srgbClr val="0066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สำรวจ ศึกษา วิเคราะห์ วิจัย รวบรวม และเก็บรักษาข้อมูล เกี่ยวกับสาขาอาชีพ ตำแหน่งงานหรือลักษณะงานที่มีอยู่ในสถานประกอบกิจการ</a:t>
            </a:r>
            <a:endParaRPr lang="en-US" sz="24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68161" y="5088381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51520" y="3517574"/>
            <a:ext cx="3267418" cy="1500166"/>
          </a:xfrm>
          <a:prstGeom prst="roundRect">
            <a:avLst/>
          </a:prstGeom>
          <a:solidFill>
            <a:srgbClr val="CCFFFF"/>
          </a:solidFill>
          <a:ln>
            <a:solidFill>
              <a:srgbClr val="0066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ประสานงานหน่วยงานภาครัฐ ภาคเอกชน หรือองค์กรอาชีพ เพื่อขอรับการสนับสนุนการดำเนินการตาม 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พ.ร.บ. 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นี้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5577114" y="3546444"/>
            <a:ext cx="3297032" cy="1399288"/>
          </a:xfrm>
          <a:prstGeom prst="roundRect">
            <a:avLst/>
          </a:prstGeom>
          <a:solidFill>
            <a:srgbClr val="CCFFFF"/>
          </a:solidFill>
          <a:ln>
            <a:solidFill>
              <a:srgbClr val="006600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ดำเนินการอื่นตามที่คณะกรรมการ</a:t>
            </a:r>
            <a:r>
              <a:rPr lang="th-TH" sz="24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ส่งเสริมการ</a:t>
            </a:r>
            <a:r>
              <a:rPr lang="th-TH" sz="24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พัฒนาฝีมือแรงงานมอบหมาย</a:t>
            </a:r>
          </a:p>
        </p:txBody>
      </p:sp>
      <p:cxnSp>
        <p:nvCxnSpPr>
          <p:cNvPr id="20" name="Straight Connector 19"/>
          <p:cNvCxnSpPr/>
          <p:nvPr/>
        </p:nvCxnSpPr>
        <p:spPr>
          <a:xfrm>
            <a:off x="4572000" y="1297327"/>
            <a:ext cx="0" cy="3042974"/>
          </a:xfrm>
          <a:prstGeom prst="line">
            <a:avLst/>
          </a:prstGeom>
          <a:ln w="114300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>
            <a:stCxn id="4" idx="3"/>
          </p:cNvCxnSpPr>
          <p:nvPr/>
        </p:nvCxnSpPr>
        <p:spPr>
          <a:xfrm flipV="1">
            <a:off x="3491883" y="2287051"/>
            <a:ext cx="2066901" cy="1"/>
          </a:xfrm>
          <a:prstGeom prst="straightConnector1">
            <a:avLst/>
          </a:prstGeom>
          <a:ln w="88900">
            <a:solidFill>
              <a:srgbClr val="0066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3518941" y="4340302"/>
            <a:ext cx="2066901" cy="1"/>
          </a:xfrm>
          <a:prstGeom prst="straightConnector1">
            <a:avLst/>
          </a:prstGeom>
          <a:ln w="88900">
            <a:solidFill>
              <a:srgbClr val="0066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561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0" y="-166836"/>
            <a:ext cx="9146007" cy="5715000"/>
          </a:xfrm>
          <a:prstGeom prst="rect">
            <a:avLst/>
          </a:prstGeom>
          <a:solidFill>
            <a:schemeClr val="bg1"/>
          </a:solidFill>
          <a:ln w="158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solidFill>
                <a:srgbClr val="FFFFFF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1717" y="-154961"/>
            <a:ext cx="7415100" cy="954107"/>
          </a:xfrm>
          <a:prstGeom prst="rect">
            <a:avLst/>
          </a:prstGeom>
          <a:solidFill>
            <a:srgbClr val="FFFF99"/>
          </a:solidFill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การขอเป็นศูนย์ประเมินความรู้ความสามารถตามมาตรา 26/4(2)</a:t>
            </a:r>
          </a:p>
          <a:p>
            <a:pPr algn="ctr"/>
            <a:r>
              <a:rPr lang="th-TH" b="1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</a:rPr>
              <a:t>ตาม พ.ร.บ.ส่งเสริมการพัฒนาฝีมือแรงงาน (ฉบับที่ 2) พ.ศ.2557</a:t>
            </a:r>
            <a:endParaRPr lang="en-US" b="1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291232" y="1237321"/>
            <a:ext cx="1004388" cy="646331"/>
          </a:xfrm>
          <a:prstGeom prst="rect">
            <a:avLst/>
          </a:prstGeom>
          <a:solidFill>
            <a:srgbClr val="FFCC99"/>
          </a:solidFill>
          <a:ln w="15875">
            <a:solidFill>
              <a:srgbClr val="FF99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ยื่นคำขอ (แบบ </a:t>
            </a:r>
            <a:r>
              <a:rPr lang="th-TH" sz="1800" b="1" dirty="0" err="1" smtClean="0">
                <a:solidFill>
                  <a:srgbClr val="000000"/>
                </a:solidFill>
              </a:rPr>
              <a:t>คร</a:t>
            </a:r>
            <a:r>
              <a:rPr lang="th-TH" sz="1800" b="1" dirty="0" smtClean="0">
                <a:solidFill>
                  <a:srgbClr val="000000"/>
                </a:solidFill>
              </a:rPr>
              <a:t>.5)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7278" y="878541"/>
            <a:ext cx="1620000" cy="972000"/>
          </a:xfrm>
          <a:prstGeom prst="rect">
            <a:avLst/>
          </a:prstGeom>
          <a:solidFill>
            <a:schemeClr val="accent1"/>
          </a:solidFill>
          <a:ln w="2222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000000"/>
                </a:solidFill>
              </a:rPr>
              <a:t>องค์กรอาชีพที่ได้รับการรับรองจาก</a:t>
            </a:r>
            <a:r>
              <a:rPr lang="en-US" sz="2000" b="1" dirty="0" smtClean="0">
                <a:solidFill>
                  <a:srgbClr val="000000"/>
                </a:solidFill>
              </a:rPr>
              <a:t>    </a:t>
            </a:r>
            <a:r>
              <a:rPr lang="th-TH" sz="2000" b="1" dirty="0" smtClean="0">
                <a:solidFill>
                  <a:srgbClr val="000000"/>
                </a:solidFill>
              </a:rPr>
              <a:t>นายทะเบียน</a:t>
            </a:r>
            <a:endParaRPr lang="en-US" sz="2000" b="1" dirty="0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51094" y="1177313"/>
            <a:ext cx="1313397" cy="923330"/>
          </a:xfrm>
          <a:prstGeom prst="rect">
            <a:avLst/>
          </a:prstGeom>
          <a:solidFill>
            <a:schemeClr val="accent1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u="sng" dirty="0" smtClean="0">
                <a:solidFill>
                  <a:srgbClr val="000000"/>
                </a:solidFill>
              </a:rPr>
              <a:t>ตรวจสอบ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ความพร้อมและความเหมาะสม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23528" y="2377449"/>
            <a:ext cx="1656184" cy="1015663"/>
          </a:xfrm>
          <a:prstGeom prst="rect">
            <a:avLst/>
          </a:prstGeom>
          <a:solidFill>
            <a:schemeClr val="accent1"/>
          </a:solidFill>
          <a:ln w="22225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rgbClr val="000000"/>
                </a:solidFill>
              </a:rPr>
              <a:t>หน่วยงานของรัฐที่มีหน้าที่เกี่ยวข้องในสาขาอาชีพนั้น</a:t>
            </a:r>
            <a:endParaRPr lang="en-US" sz="2000" b="1" dirty="0">
              <a:solidFill>
                <a:srgbClr val="000000"/>
              </a:solidFill>
            </a:endParaRPr>
          </a:p>
        </p:txBody>
      </p:sp>
      <p:grpSp>
        <p:nvGrpSpPr>
          <p:cNvPr id="111" name="Group 110"/>
          <p:cNvGrpSpPr/>
          <p:nvPr/>
        </p:nvGrpSpPr>
        <p:grpSpPr>
          <a:xfrm>
            <a:off x="2360545" y="1201316"/>
            <a:ext cx="1656184" cy="1671241"/>
            <a:chOff x="2123728" y="1352454"/>
            <a:chExt cx="1656184" cy="2003770"/>
          </a:xfrm>
        </p:grpSpPr>
        <p:sp>
          <p:nvSpPr>
            <p:cNvPr id="49" name="TextBox 48"/>
            <p:cNvSpPr txBox="1"/>
            <p:nvPr/>
          </p:nvSpPr>
          <p:spPr>
            <a:xfrm>
              <a:off x="2231740" y="1475474"/>
              <a:ext cx="1441978" cy="775598"/>
            </a:xfrm>
            <a:prstGeom prst="rect">
              <a:avLst/>
            </a:prstGeom>
            <a:solidFill>
              <a:srgbClr val="99FFCC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>
                  <a:solidFill>
                    <a:srgbClr val="000000"/>
                  </a:solidFill>
                </a:rPr>
                <a:t>มีผู้ประเมินไม่น้อยกว่า 3 คน</a:t>
              </a:r>
              <a:endParaRPr lang="en-US" sz="1800" b="1" dirty="0">
                <a:solidFill>
                  <a:srgbClr val="000000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2231740" y="2273116"/>
              <a:ext cx="1441978" cy="1079074"/>
            </a:xfrm>
            <a:prstGeom prst="rect">
              <a:avLst/>
            </a:prstGeom>
            <a:solidFill>
              <a:srgbClr val="99FFCC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800" b="1" dirty="0" smtClean="0">
                  <a:solidFill>
                    <a:srgbClr val="000000"/>
                  </a:solidFill>
                </a:rPr>
                <a:t>มีสถานที่ เครื่องมือ อุปกรณ์ สิ่งอำนวยความสะดวก</a:t>
              </a:r>
              <a:endParaRPr lang="en-US" sz="1800" b="1" dirty="0">
                <a:solidFill>
                  <a:srgbClr val="000000"/>
                </a:solidFill>
              </a:endParaRPr>
            </a:p>
          </p:txBody>
        </p:sp>
        <p:sp>
          <p:nvSpPr>
            <p:cNvPr id="2" name="Rectangle 1"/>
            <p:cNvSpPr/>
            <p:nvPr/>
          </p:nvSpPr>
          <p:spPr>
            <a:xfrm>
              <a:off x="2123728" y="1352454"/>
              <a:ext cx="1656184" cy="2003770"/>
            </a:xfrm>
            <a:prstGeom prst="rect">
              <a:avLst/>
            </a:prstGeom>
            <a:noFill/>
            <a:ln>
              <a:solidFill>
                <a:srgbClr val="00206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2" name="TextBox 51"/>
          <p:cNvSpPr txBox="1"/>
          <p:nvPr/>
        </p:nvSpPr>
        <p:spPr>
          <a:xfrm>
            <a:off x="5554361" y="1057302"/>
            <a:ext cx="1838118" cy="12003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5875">
            <a:solidFill>
              <a:srgbClr val="66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u="sng" dirty="0" smtClean="0">
                <a:solidFill>
                  <a:srgbClr val="000000"/>
                </a:solidFill>
              </a:rPr>
              <a:t>นายทะเบียน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* กรุงเทพฯ         </a:t>
            </a:r>
            <a:r>
              <a:rPr lang="th-TH" sz="1800" b="1" dirty="0" err="1" smtClean="0">
                <a:solidFill>
                  <a:srgbClr val="000000"/>
                </a:solidFill>
              </a:rPr>
              <a:t>กพร</a:t>
            </a:r>
            <a:r>
              <a:rPr lang="th-TH" sz="1800" b="1" dirty="0" smtClean="0">
                <a:solidFill>
                  <a:srgbClr val="000000"/>
                </a:solidFill>
              </a:rPr>
              <a:t>.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* จังหวัดอื่น       หน่วยงาน</a:t>
            </a:r>
          </a:p>
          <a:p>
            <a:r>
              <a:rPr lang="th-TH" sz="1800" b="1" dirty="0" smtClean="0">
                <a:solidFill>
                  <a:srgbClr val="000000"/>
                </a:solidFill>
              </a:rPr>
              <a:t>                          </a:t>
            </a:r>
            <a:r>
              <a:rPr lang="th-TH" sz="1800" b="1" dirty="0" err="1" smtClean="0">
                <a:solidFill>
                  <a:srgbClr val="000000"/>
                </a:solidFill>
              </a:rPr>
              <a:t>กพร</a:t>
            </a:r>
            <a:r>
              <a:rPr lang="th-TH" sz="1800" b="1" dirty="0" smtClean="0">
                <a:solidFill>
                  <a:srgbClr val="000000"/>
                </a:solidFill>
              </a:rPr>
              <a:t>.ตั้งอยู่</a:t>
            </a:r>
            <a:endParaRPr lang="en-US" sz="1800" b="1" dirty="0">
              <a:solidFill>
                <a:srgbClr val="000000"/>
              </a:solidFill>
            </a:endParaRPr>
          </a:p>
        </p:txBody>
      </p:sp>
      <p:cxnSp>
        <p:nvCxnSpPr>
          <p:cNvPr id="62" name="Straight Arrow Connector 61"/>
          <p:cNvCxnSpPr/>
          <p:nvPr/>
        </p:nvCxnSpPr>
        <p:spPr>
          <a:xfrm>
            <a:off x="6381502" y="1459839"/>
            <a:ext cx="267239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6381502" y="1678932"/>
            <a:ext cx="267239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4278642" y="3322399"/>
            <a:ext cx="1987201" cy="923330"/>
          </a:xfrm>
          <a:prstGeom prst="rect">
            <a:avLst/>
          </a:prstGeom>
          <a:solidFill>
            <a:srgbClr val="92D050"/>
          </a:solidFill>
          <a:ln w="1905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นายทะเบียนออกหนังสือรับรองการเป็นศูนย์ประเมินฯ</a:t>
            </a:r>
          </a:p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(แบบ </a:t>
            </a:r>
            <a:r>
              <a:rPr lang="th-TH" sz="1800" b="1" dirty="0" err="1" smtClean="0">
                <a:solidFill>
                  <a:srgbClr val="000000"/>
                </a:solidFill>
              </a:rPr>
              <a:t>คร</a:t>
            </a:r>
            <a:r>
              <a:rPr lang="th-TH" sz="1800" b="1" dirty="0" smtClean="0">
                <a:solidFill>
                  <a:srgbClr val="000000"/>
                </a:solidFill>
              </a:rPr>
              <a:t>.6) 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6546385" y="3287340"/>
            <a:ext cx="1237117" cy="646331"/>
          </a:xfrm>
          <a:prstGeom prst="rect">
            <a:avLst/>
          </a:prstGeom>
          <a:solidFill>
            <a:srgbClr val="92D050"/>
          </a:solidFill>
          <a:ln w="15875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dirty="0" smtClean="0">
                <a:solidFill>
                  <a:srgbClr val="000000"/>
                </a:solidFill>
              </a:rPr>
              <a:t>มี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7927518" y="3261691"/>
            <a:ext cx="1027613" cy="923330"/>
          </a:xfrm>
          <a:prstGeom prst="rect">
            <a:avLst/>
          </a:prstGeom>
          <a:solidFill>
            <a:srgbClr val="FFCCFF"/>
          </a:solidFill>
          <a:ln w="158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800" b="1" dirty="0" smtClean="0">
                <a:solidFill>
                  <a:srgbClr val="000000"/>
                </a:solidFill>
              </a:rPr>
              <a:t>“</a:t>
            </a:r>
            <a:r>
              <a:rPr lang="th-TH" sz="1800" b="1" u="sng" dirty="0" smtClean="0">
                <a:solidFill>
                  <a:srgbClr val="000000"/>
                </a:solidFill>
              </a:rPr>
              <a:t>ไม่มี</a:t>
            </a:r>
            <a:r>
              <a:rPr lang="en-US" sz="1800" b="1" dirty="0" smtClean="0">
                <a:solidFill>
                  <a:srgbClr val="000000"/>
                </a:solidFill>
              </a:rPr>
              <a:t>”</a:t>
            </a:r>
            <a:r>
              <a:rPr lang="th-TH" sz="1800" b="1" dirty="0" smtClean="0">
                <a:solidFill>
                  <a:srgbClr val="000000"/>
                </a:solidFill>
              </a:rPr>
              <a:t>ความพร้อมความเหมาะสม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7450240" y="4419126"/>
            <a:ext cx="1619672" cy="646331"/>
          </a:xfrm>
          <a:prstGeom prst="rect">
            <a:avLst/>
          </a:prstGeom>
          <a:solidFill>
            <a:srgbClr val="FFCCFF"/>
          </a:solidFill>
          <a:ln w="15875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นายทะเบียนแจ้งเป็นหนังสือพร้อมเหตุผล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46412" y="4754216"/>
            <a:ext cx="2478247" cy="9233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u="sng" dirty="0" smtClean="0">
                <a:solidFill>
                  <a:srgbClr val="000000"/>
                </a:solidFill>
              </a:rPr>
              <a:t>อำนาจหน้าที่</a:t>
            </a:r>
          </a:p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ศูนย์ประเมินความรู้ความสามารถ</a:t>
            </a:r>
            <a:br>
              <a:rPr lang="th-TH" sz="1800" b="1" dirty="0" smtClean="0">
                <a:solidFill>
                  <a:srgbClr val="000000"/>
                </a:solidFill>
              </a:rPr>
            </a:br>
            <a:r>
              <a:rPr lang="th-TH" sz="1800" b="1" dirty="0" smtClean="0">
                <a:solidFill>
                  <a:srgbClr val="000000"/>
                </a:solidFill>
              </a:rPr>
              <a:t>ตามมาตรา 26/4(2)</a:t>
            </a:r>
            <a:endParaRPr lang="en-US" sz="1800" b="1" dirty="0">
              <a:solidFill>
                <a:srgbClr val="00000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2916187" y="5122002"/>
            <a:ext cx="1511798" cy="369332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จัดให้มีการประเมิน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4725433" y="5114813"/>
            <a:ext cx="2663477" cy="369332"/>
          </a:xfrm>
          <a:prstGeom prst="rect">
            <a:avLst/>
          </a:prstGeom>
          <a:solidFill>
            <a:srgbClr val="CCFFFF"/>
          </a:solidFill>
          <a:ln w="158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solidFill>
                  <a:srgbClr val="000000"/>
                </a:solidFill>
              </a:rPr>
              <a:t>ออกหนังสือรับรองความรู้ความสามารถ</a:t>
            </a:r>
            <a:endParaRPr lang="en-US" sz="1800" dirty="0">
              <a:solidFill>
                <a:srgbClr val="000000"/>
              </a:solidFill>
            </a:endParaRPr>
          </a:p>
        </p:txBody>
      </p:sp>
      <p:sp>
        <p:nvSpPr>
          <p:cNvPr id="78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889576" y="5071973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41</a:t>
            </a:fld>
            <a:endParaRPr lang="th-TH" dirty="0"/>
          </a:p>
        </p:txBody>
      </p:sp>
      <p:sp>
        <p:nvSpPr>
          <p:cNvPr id="79" name="Up Arrow 78"/>
          <p:cNvSpPr/>
          <p:nvPr/>
        </p:nvSpPr>
        <p:spPr>
          <a:xfrm rot="5400000">
            <a:off x="4451019" y="5162478"/>
            <a:ext cx="240027" cy="181833"/>
          </a:xfrm>
          <a:prstGeom prst="up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0" name="Up Arrow 79"/>
          <p:cNvSpPr/>
          <p:nvPr/>
        </p:nvSpPr>
        <p:spPr>
          <a:xfrm rot="5400000">
            <a:off x="2650419" y="5162600"/>
            <a:ext cx="240027" cy="187584"/>
          </a:xfrm>
          <a:prstGeom prst="up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1" name="Straight Connector 80"/>
          <p:cNvCxnSpPr/>
          <p:nvPr/>
        </p:nvCxnSpPr>
        <p:spPr>
          <a:xfrm>
            <a:off x="7167085" y="2628666"/>
            <a:ext cx="1508007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H="1">
            <a:off x="8663401" y="2628666"/>
            <a:ext cx="4430" cy="633026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flipH="1">
            <a:off x="7165036" y="2621477"/>
            <a:ext cx="2046" cy="643660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H="1">
            <a:off x="8413523" y="4190051"/>
            <a:ext cx="1" cy="216000"/>
          </a:xfrm>
          <a:prstGeom prst="straightConnector1">
            <a:avLst/>
          </a:prstGeom>
          <a:ln w="22225">
            <a:solidFill>
              <a:srgbClr val="C000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H="1">
            <a:off x="6274466" y="4117641"/>
            <a:ext cx="901242" cy="1"/>
          </a:xfrm>
          <a:prstGeom prst="straightConnector1">
            <a:avLst/>
          </a:prstGeom>
          <a:ln w="22225">
            <a:solidFill>
              <a:srgbClr val="00660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127757" y="2838012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/>
          <p:cNvCxnSpPr/>
          <p:nvPr/>
        </p:nvCxnSpPr>
        <p:spPr>
          <a:xfrm>
            <a:off x="142133" y="1321376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Connector 97"/>
          <p:cNvCxnSpPr/>
          <p:nvPr/>
        </p:nvCxnSpPr>
        <p:spPr>
          <a:xfrm flipH="1">
            <a:off x="136380" y="1328565"/>
            <a:ext cx="14382" cy="2788748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/>
          <p:cNvCxnSpPr/>
          <p:nvPr/>
        </p:nvCxnSpPr>
        <p:spPr>
          <a:xfrm flipH="1">
            <a:off x="142139" y="4110123"/>
            <a:ext cx="4136503" cy="0"/>
          </a:xfrm>
          <a:prstGeom prst="straightConnector1">
            <a:avLst/>
          </a:prstGeom>
          <a:ln w="22225">
            <a:solidFill>
              <a:schemeClr val="accent6">
                <a:lumMod val="50000"/>
              </a:schemeClr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>
            <a:off x="150762" y="4656078"/>
            <a:ext cx="7309446" cy="0"/>
          </a:xfrm>
          <a:prstGeom prst="line">
            <a:avLst/>
          </a:prstGeom>
          <a:ln w="222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Connector 112"/>
          <p:cNvCxnSpPr/>
          <p:nvPr/>
        </p:nvCxnSpPr>
        <p:spPr>
          <a:xfrm>
            <a:off x="1979712" y="1276452"/>
            <a:ext cx="106314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2080828" y="1276452"/>
            <a:ext cx="9240" cy="156156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/>
          <p:nvPr/>
        </p:nvCxnSpPr>
        <p:spPr>
          <a:xfrm>
            <a:off x="4045174" y="1485886"/>
            <a:ext cx="246058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/>
          <p:nvPr/>
        </p:nvCxnSpPr>
        <p:spPr>
          <a:xfrm flipV="1">
            <a:off x="5295572" y="1477348"/>
            <a:ext cx="241539" cy="7189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Arrow Connector 132"/>
          <p:cNvCxnSpPr/>
          <p:nvPr/>
        </p:nvCxnSpPr>
        <p:spPr>
          <a:xfrm>
            <a:off x="7418104" y="1484536"/>
            <a:ext cx="200307" cy="1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2" name="Straight Connector 1031"/>
          <p:cNvCxnSpPr/>
          <p:nvPr/>
        </p:nvCxnSpPr>
        <p:spPr>
          <a:xfrm>
            <a:off x="8204277" y="2112912"/>
            <a:ext cx="0" cy="50400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Group 23"/>
          <p:cNvGrpSpPr/>
          <p:nvPr/>
        </p:nvGrpSpPr>
        <p:grpSpPr>
          <a:xfrm>
            <a:off x="621555" y="1956771"/>
            <a:ext cx="1060130" cy="412966"/>
            <a:chOff x="4469107" y="3012240"/>
            <a:chExt cx="1207074" cy="454904"/>
          </a:xfrm>
          <a:solidFill>
            <a:srgbClr val="FF9900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22" name="12-Point Star 21"/>
            <p:cNvSpPr/>
            <p:nvPr/>
          </p:nvSpPr>
          <p:spPr>
            <a:xfrm>
              <a:off x="4469107" y="3012240"/>
              <a:ext cx="1207074" cy="432282"/>
            </a:xfrm>
            <a:prstGeom prst="star12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b="1" dirty="0">
                <a:solidFill>
                  <a:schemeClr val="tx1"/>
                </a:solidFill>
                <a:cs typeface="+mj-cs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4783960" y="3060306"/>
              <a:ext cx="555019" cy="406838"/>
            </a:xfrm>
            <a:prstGeom prst="rect">
              <a:avLst/>
            </a:prstGeom>
            <a:no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wrap="square" rtlCol="0">
              <a:spAutoFit/>
            </a:bodyPr>
            <a:lstStyle/>
            <a:p>
              <a:r>
                <a:rPr lang="th-TH" sz="1800" b="1" dirty="0" smtClean="0">
                  <a:solidFill>
                    <a:schemeClr val="accent6">
                      <a:lumMod val="50000"/>
                    </a:schemeClr>
                  </a:solidFill>
                </a:rPr>
                <a:t>หรือ</a:t>
              </a:r>
              <a:endParaRPr lang="en-US" sz="1800" b="1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</p:grpSp>
      <p:cxnSp>
        <p:nvCxnSpPr>
          <p:cNvPr id="64" name="Straight Arrow Connector 63"/>
          <p:cNvCxnSpPr/>
          <p:nvPr/>
        </p:nvCxnSpPr>
        <p:spPr>
          <a:xfrm>
            <a:off x="2097850" y="2068875"/>
            <a:ext cx="246058" cy="8538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Group 25"/>
          <p:cNvGrpSpPr/>
          <p:nvPr/>
        </p:nvGrpSpPr>
        <p:grpSpPr>
          <a:xfrm>
            <a:off x="4256663" y="2317442"/>
            <a:ext cx="2030955" cy="874435"/>
            <a:chOff x="4265286" y="2852936"/>
            <a:chExt cx="2030955" cy="1049321"/>
          </a:xfrm>
        </p:grpSpPr>
        <p:sp>
          <p:nvSpPr>
            <p:cNvPr id="45" name="TextBox 44"/>
            <p:cNvSpPr txBox="1"/>
            <p:nvPr/>
          </p:nvSpPr>
          <p:spPr>
            <a:xfrm>
              <a:off x="4265286" y="2852936"/>
              <a:ext cx="2030955" cy="406264"/>
            </a:xfrm>
            <a:prstGeom prst="rect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ยื่นคำขอต่ออายุ  (แบบ </a:t>
              </a:r>
              <a:r>
                <a:rPr lang="th-TH" sz="1600" b="1" dirty="0" err="1" smtClean="0">
                  <a:solidFill>
                    <a:prstClr val="black"/>
                  </a:solidFill>
                  <a:latin typeface="Times New Roman"/>
                  <a:cs typeface="Angsana New"/>
                </a:rPr>
                <a:t>คร</a:t>
              </a: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.7) </a:t>
              </a:r>
              <a:endParaRPr lang="en-US" sz="1600" b="1" dirty="0">
                <a:latin typeface="Times New Roman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265286" y="3200528"/>
              <a:ext cx="2030955" cy="701729"/>
            </a:xfrm>
            <a:prstGeom prst="rect">
              <a:avLst/>
            </a:prstGeom>
            <a:solidFill>
              <a:srgbClr val="FFCC66"/>
            </a:solidFill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  <a:t>ก่อนหนังสือฯ หมดอายุ </a:t>
              </a:r>
              <a:br>
                <a:rPr lang="th-TH" sz="1600" b="1" dirty="0" smtClean="0">
                  <a:solidFill>
                    <a:prstClr val="black"/>
                  </a:solidFill>
                  <a:latin typeface="Times New Roman"/>
                  <a:cs typeface="Angsana New"/>
                </a:rPr>
              </a:br>
              <a:r>
                <a:rPr lang="th-TH" sz="1600" b="1" u="sng" dirty="0" smtClean="0">
                  <a:solidFill>
                    <a:srgbClr val="AD0101"/>
                  </a:solidFill>
                  <a:latin typeface="Times New Roman"/>
                  <a:cs typeface="Angsana New"/>
                </a:rPr>
                <a:t>ไม่น้อยกว่า 60 วัน</a:t>
              </a:r>
            </a:p>
          </p:txBody>
        </p:sp>
      </p:grpSp>
      <p:cxnSp>
        <p:nvCxnSpPr>
          <p:cNvPr id="84" name="Straight Connector 83"/>
          <p:cNvCxnSpPr/>
          <p:nvPr/>
        </p:nvCxnSpPr>
        <p:spPr>
          <a:xfrm>
            <a:off x="1991536" y="2838011"/>
            <a:ext cx="106314" cy="0"/>
          </a:xfrm>
          <a:prstGeom prst="line">
            <a:avLst/>
          </a:prstGeom>
          <a:ln w="2222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/>
          <p:cNvCxnSpPr/>
          <p:nvPr/>
        </p:nvCxnSpPr>
        <p:spPr>
          <a:xfrm>
            <a:off x="6296244" y="2621477"/>
            <a:ext cx="580015" cy="0"/>
          </a:xfrm>
          <a:prstGeom prst="line">
            <a:avLst/>
          </a:prstGeom>
          <a:ln w="22225">
            <a:solidFill>
              <a:srgbClr val="7030A0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V="1">
            <a:off x="6864381" y="2256928"/>
            <a:ext cx="0" cy="360000"/>
          </a:xfrm>
          <a:prstGeom prst="straightConnector1">
            <a:avLst/>
          </a:prstGeom>
          <a:ln w="22225">
            <a:solidFill>
              <a:srgbClr val="7030A0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4282087" y="4199265"/>
            <a:ext cx="1983754" cy="338554"/>
          </a:xfrm>
          <a:prstGeom prst="rect">
            <a:avLst/>
          </a:prstGeom>
          <a:solidFill>
            <a:srgbClr val="92D050"/>
          </a:solidFill>
          <a:ln w="19050">
            <a:solidFill>
              <a:srgbClr val="0066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600" b="1" dirty="0">
                <a:solidFill>
                  <a:srgbClr val="000000"/>
                </a:solidFill>
              </a:rPr>
              <a:t>มีอายุ 2 ปีนับแต่ออกให้</a:t>
            </a:r>
            <a:endParaRPr lang="en-US" sz="1600" dirty="0">
              <a:solidFill>
                <a:srgbClr val="000000"/>
              </a:solidFill>
            </a:endParaRPr>
          </a:p>
        </p:txBody>
      </p:sp>
      <p:cxnSp>
        <p:nvCxnSpPr>
          <p:cNvPr id="51" name="Straight Connector 50"/>
          <p:cNvCxnSpPr/>
          <p:nvPr/>
        </p:nvCxnSpPr>
        <p:spPr>
          <a:xfrm>
            <a:off x="7155207" y="3932823"/>
            <a:ext cx="0" cy="180000"/>
          </a:xfrm>
          <a:prstGeom prst="line">
            <a:avLst/>
          </a:prstGeom>
          <a:ln w="22225">
            <a:solidFill>
              <a:srgbClr val="0066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146412" y="4419125"/>
            <a:ext cx="4353" cy="236954"/>
          </a:xfrm>
          <a:prstGeom prst="straightConnector1">
            <a:avLst/>
          </a:prstGeom>
          <a:ln w="2222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 flipV="1">
            <a:off x="136141" y="4110124"/>
            <a:ext cx="1642" cy="378924"/>
          </a:xfrm>
          <a:prstGeom prst="line">
            <a:avLst/>
          </a:prstGeom>
          <a:ln w="222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7506671" y="5132139"/>
            <a:ext cx="16018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2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2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57" name="Straight Arrow Connector 56"/>
          <p:cNvCxnSpPr/>
          <p:nvPr/>
        </p:nvCxnSpPr>
        <p:spPr>
          <a:xfrm>
            <a:off x="4010602" y="2599912"/>
            <a:ext cx="246058" cy="0"/>
          </a:xfrm>
          <a:prstGeom prst="straightConnector1">
            <a:avLst/>
          </a:prstGeom>
          <a:ln w="22225">
            <a:solidFill>
              <a:schemeClr val="tx1"/>
            </a:solidFill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3817802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รูปห้าเหลี่ยม 8"/>
          <p:cNvSpPr/>
          <p:nvPr/>
        </p:nvSpPr>
        <p:spPr>
          <a:xfrm rot="5400000">
            <a:off x="2933412" y="-496214"/>
            <a:ext cx="3528392" cy="7308000"/>
          </a:xfrm>
          <a:prstGeom prst="homePlate">
            <a:avLst>
              <a:gd name="adj" fmla="val 7806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42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7929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การขึ้นทะเบียนเป็นองค์กรอาชีพ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66167" y="1393590"/>
            <a:ext cx="7272808" cy="324036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81043" tIns="40522" rIns="81043" bIns="40522" rtlCol="0">
            <a:spAutoFit/>
          </a:bodyPr>
          <a:lstStyle/>
          <a:p>
            <a:pPr algn="thaiDist"/>
            <a:r>
              <a:rPr lang="th-TH" sz="4400" b="1" kern="0" spc="89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องค์กรอาชีพ</a:t>
            </a:r>
          </a:p>
          <a:p>
            <a:pPr algn="thaiDist"/>
            <a:r>
              <a:rPr lang="th-TH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ความหมาย</a:t>
            </a:r>
            <a:r>
              <a:rPr lang="th-TH" sz="32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กลุ่มบุคคลหรือสถาบันที่มีวัตถุประสงค์ในการส่งเสริมการประกอบอาชีพซึ่งคณะกรรมการได้รับรองให้มีสิทธิและหน้าที่ตามพระราชบัญญัตินี้ ทั้งนี้ ตามหลักเกณฑ์วิธีการและเงื่อนไขที่คณะกรรมการประกาศกำหนด และให้หมายความรวมถึงองค์กรวิชาชีพตามกฎหมายอื่นด้วย</a:t>
            </a:r>
            <a:endParaRPr lang="th-TH" sz="3200" b="1" kern="0" spc="89" dirty="0" smtClean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6554" y="4980790"/>
            <a:ext cx="7240546" cy="613014"/>
          </a:xfrm>
          <a:prstGeom prst="rect">
            <a:avLst/>
          </a:prstGeom>
          <a:solidFill>
            <a:srgbClr val="FFFF00"/>
          </a:solidFill>
        </p:spPr>
        <p:txBody>
          <a:bodyPr wrap="square" lIns="81043" tIns="40522" rIns="81043" bIns="40522" rtlCol="0" anchor="ctr">
            <a:noAutofit/>
          </a:bodyPr>
          <a:lstStyle/>
          <a:p>
            <a:pPr algn="thaiDist">
              <a:buSzPct val="60000"/>
            </a:pPr>
            <a:r>
              <a:rPr lang="th-TH" sz="2400" b="1" kern="0" spc="177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สิทธิขององค์กรอาชีพ </a:t>
            </a:r>
            <a:r>
              <a:rPr lang="en-US" sz="2400" b="1" kern="0" spc="177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: </a:t>
            </a:r>
            <a:r>
              <a:rPr lang="th-TH" sz="2400" b="1" kern="0" spc="177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ขอรับรองเป็นศูนย์ประเมินความรู้ความสามารถ</a:t>
            </a:r>
          </a:p>
        </p:txBody>
      </p:sp>
    </p:spTree>
    <p:extLst>
      <p:ext uri="{BB962C8B-B14F-4D97-AF65-F5344CB8AC3E}">
        <p14:creationId xmlns:p14="http://schemas.microsoft.com/office/powerpoint/2010/main" val="30502361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รูปห้าเหลี่ยม 8"/>
          <p:cNvSpPr/>
          <p:nvPr/>
        </p:nvSpPr>
        <p:spPr>
          <a:xfrm rot="5400000">
            <a:off x="2717369" y="-328429"/>
            <a:ext cx="4176462" cy="7668000"/>
          </a:xfrm>
          <a:prstGeom prst="homePlate">
            <a:avLst>
              <a:gd name="adj" fmla="val 599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43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7929" y="234746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การขึ้นทะเบียนเป็นองค์กรอาชีพ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94875" y="1429213"/>
            <a:ext cx="7632848" cy="3898265"/>
          </a:xfrm>
          <a:prstGeom prst="rect">
            <a:avLst/>
          </a:prstGeom>
          <a:solidFill>
            <a:srgbClr val="FFFF00"/>
          </a:solidFill>
        </p:spPr>
        <p:txBody>
          <a:bodyPr wrap="square" lIns="81043" tIns="40522" rIns="81043" bIns="40522" rtlCol="0" anchor="t">
            <a:spAutoFit/>
          </a:bodyPr>
          <a:lstStyle/>
          <a:p>
            <a:pPr algn="thaiDist"/>
            <a:r>
              <a:rPr lang="th-TH" sz="4400" b="1" kern="0" spc="89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คุณสมบัติ</a:t>
            </a:r>
          </a:p>
          <a:p>
            <a:pPr indent="-320796" algn="thaiDist"/>
            <a:r>
              <a:rPr lang="th-TH" sz="3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ลุ่มบุคคลหรือสถาบันที่จะขอให้คณะกรรมการส่งเสริมการพัฒนาฝีมือแรงงานรับรองให้เป็นองค์กรอาชีพตามพระราชบัญญัตินี้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400" b="1" kern="0" spc="89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ต้องเป็นนิติบุคคลตามกฎหมาย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3400" b="1" kern="0" spc="89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มีวัตถุประสงค์ในการส่งเสริมการประกอบอาชีพในสาขาที่ขอให้รับรอง</a:t>
            </a:r>
          </a:p>
        </p:txBody>
      </p:sp>
    </p:spTree>
    <p:extLst>
      <p:ext uri="{BB962C8B-B14F-4D97-AF65-F5344CB8AC3E}">
        <p14:creationId xmlns:p14="http://schemas.microsoft.com/office/powerpoint/2010/main" val="30502361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44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7929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การขึ้นทะเบียนเป็นองค์กรอาชีพ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1600" y="1417340"/>
            <a:ext cx="7577457" cy="3024336"/>
          </a:xfrm>
          <a:prstGeom prst="rect">
            <a:avLst/>
          </a:prstGeom>
          <a:solidFill>
            <a:srgbClr val="0070C0"/>
          </a:solidFill>
        </p:spPr>
        <p:txBody>
          <a:bodyPr wrap="square" lIns="81043" tIns="40522" rIns="81043" bIns="40522" rtlCol="0" anchor="t">
            <a:noAutofit/>
          </a:bodyPr>
          <a:lstStyle/>
          <a:p>
            <a:pPr marL="320796" indent="-320796" algn="thaiDist"/>
            <a:r>
              <a:rPr lang="th-TH" sz="44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เอกสารประกอบการยื่นขอ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แบบ </a:t>
            </a:r>
            <a:r>
              <a:rPr lang="th-TH" sz="2800" b="1" kern="0" spc="89" dirty="0" err="1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คร.</a:t>
            </a: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  คำขอรับรองเป็นองค์กรอาชีพ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สำเนาหนังสือแสดงการจดทะเบียนนิติบุคคลและวัตถุประสงค์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หนังสือที่แสดงว่าเป็นผู้มีอำนาจทำการแทนนิติบุคคล หรือ หนังสือมอบอำนาจให้กระทำการแทนนิติบุคคล</a:t>
            </a:r>
          </a:p>
          <a:p>
            <a:pPr marL="320796" indent="-320796" algn="thaiDist">
              <a:buFont typeface="+mj-lt"/>
              <a:buAutoNum type="arabicPeriod"/>
            </a:pPr>
            <a:r>
              <a:rPr lang="th-TH" sz="2800" b="1" kern="0" spc="89" dirty="0" smtClean="0">
                <a:solidFill>
                  <a:schemeClr val="bg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สำเนาบัตรประจำตัวประชาชนของผู้ยื่นคำขอ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99592" y="4585692"/>
            <a:ext cx="7669231" cy="830997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sz="2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การยื่นคำขอในกรุงเทพมหานครให้ยื่น ณ กรมพัฒนาฝีมือแรงงาน ในจังหวัดอื่นให้ยื่น ณ หน่วยงานของกรมพัฒนาฝีมือแรงงาน ที่ผู้ยื่นคำขอตั้งอยู่ในเขตพื้นที่</a:t>
            </a:r>
            <a:endParaRPr lang="th-TH" sz="24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8975317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คำบรรยายภาพแบบสี่เหลี่ยม 7"/>
          <p:cNvSpPr/>
          <p:nvPr/>
        </p:nvSpPr>
        <p:spPr>
          <a:xfrm>
            <a:off x="1907704" y="1453796"/>
            <a:ext cx="4500000" cy="4068000"/>
          </a:xfrm>
          <a:prstGeom prst="wedgeRectCallout">
            <a:avLst>
              <a:gd name="adj1" fmla="val 66112"/>
              <a:gd name="adj2" fmla="val -8607"/>
            </a:avLst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1" name="Slide Number Placeholder 4"/>
          <p:cNvSpPr txBox="1">
            <a:spLocks/>
          </p:cNvSpPr>
          <p:nvPr/>
        </p:nvSpPr>
        <p:spPr bwMode="auto">
          <a:xfrm>
            <a:off x="6137278" y="5465832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45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itle 1"/>
          <p:cNvSpPr txBox="1">
            <a:spLocks/>
          </p:cNvSpPr>
          <p:nvPr/>
        </p:nvSpPr>
        <p:spPr>
          <a:xfrm>
            <a:off x="1307929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5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แบบหนังสือรับรอง</a:t>
            </a:r>
            <a:endParaRPr lang="th-TH" sz="5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26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11241" y="1441090"/>
            <a:ext cx="4500000" cy="406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Program Files\Microsoft Office\MEDIA\CAGCAT10\j0195812.wmf">
            <a:hlinkClick r:id="rId3" action="ppaction://hlinkfile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22572" y="4225652"/>
            <a:ext cx="1329748" cy="1368152"/>
          </a:xfrm>
          <a:prstGeom prst="rect">
            <a:avLst/>
          </a:prstGeom>
          <a:noFill/>
        </p:spPr>
      </p:pic>
      <p:pic>
        <p:nvPicPr>
          <p:cNvPr id="10" name="รูปภาพ 9" descr="CA9WWR5H.jpg">
            <a:hlinkClick r:id="rId5" action="ppaction://hlinkfile"/>
          </p:cNvPr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876256" y="2353444"/>
            <a:ext cx="1895611" cy="1872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75317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88224" y="5305772"/>
            <a:ext cx="2133600" cy="396876"/>
          </a:xfrm>
        </p:spPr>
        <p:txBody>
          <a:bodyPr/>
          <a:lstStyle/>
          <a:p>
            <a:pPr>
              <a:defRPr/>
            </a:pPr>
            <a:fld id="{1179B9F3-F1EE-4A1B-888E-6767006D9686}" type="slidenum">
              <a:rPr lang="en-US" smtClean="0"/>
              <a:pPr>
                <a:defRPr/>
              </a:pPr>
              <a:t>46</a:t>
            </a:fld>
            <a:endParaRPr lang="th-TH" dirty="0"/>
          </a:p>
        </p:txBody>
      </p:sp>
      <p:sp>
        <p:nvSpPr>
          <p:cNvPr id="3" name="TextBox 2"/>
          <p:cNvSpPr txBox="1"/>
          <p:nvPr/>
        </p:nvSpPr>
        <p:spPr>
          <a:xfrm>
            <a:off x="1547664" y="193204"/>
            <a:ext cx="7415100" cy="954107"/>
          </a:xfrm>
          <a:prstGeom prst="rect">
            <a:avLst/>
          </a:prstGeom>
          <a:solidFill>
            <a:srgbClr val="CCFFFF"/>
          </a:solidFill>
          <a:ln w="19050">
            <a:solidFill>
              <a:srgbClr val="0000CC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การรับรองเป็นองค์กรอาชีพ</a:t>
            </a:r>
          </a:p>
          <a:p>
            <a:pPr algn="ctr"/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ตาม พ.ร.บ.ส่งเสริมการพัฒนาฝีมือแรงงาน (ฉบับที่ 2) พ.ศ.2557</a:t>
            </a:r>
            <a:endParaRPr lang="en-US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580113" y="1708454"/>
            <a:ext cx="14600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/>
              <a:t>นายทะเบียน</a:t>
            </a:r>
            <a:endParaRPr lang="en-US" sz="2000" b="1" dirty="0"/>
          </a:p>
        </p:txBody>
      </p:sp>
      <p:cxnSp>
        <p:nvCxnSpPr>
          <p:cNvPr id="2066" name="Straight Arrow Connector 2065"/>
          <p:cNvCxnSpPr/>
          <p:nvPr/>
        </p:nvCxnSpPr>
        <p:spPr>
          <a:xfrm>
            <a:off x="5651204" y="2347788"/>
            <a:ext cx="27732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5644996" y="2107813"/>
            <a:ext cx="277325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469260" y="1423357"/>
            <a:ext cx="1944216" cy="707886"/>
          </a:xfrm>
          <a:prstGeom prst="rect">
            <a:avLst/>
          </a:prstGeom>
          <a:solidFill>
            <a:srgbClr val="FFCC99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กลุ่มบุคคลหรือสถาบัน</a:t>
            </a:r>
            <a:br>
              <a:rPr lang="th-TH" sz="2000" b="1" dirty="0" smtClean="0"/>
            </a:br>
            <a:r>
              <a:rPr lang="th-TH" sz="2000" b="1" dirty="0" smtClean="0"/>
              <a:t>ที่มีสถานะเป็นนิติบุคคล</a:t>
            </a:r>
            <a:endParaRPr lang="en-US" sz="2000" b="1" dirty="0"/>
          </a:p>
        </p:txBody>
      </p:sp>
      <p:grpSp>
        <p:nvGrpSpPr>
          <p:cNvPr id="5" name="Group 4"/>
          <p:cNvGrpSpPr/>
          <p:nvPr/>
        </p:nvGrpSpPr>
        <p:grpSpPr>
          <a:xfrm>
            <a:off x="4503543" y="1418098"/>
            <a:ext cx="3265691" cy="1057395"/>
            <a:chOff x="1547664" y="3960679"/>
            <a:chExt cx="3796254" cy="1268872"/>
          </a:xfrm>
        </p:grpSpPr>
        <p:sp>
          <p:nvSpPr>
            <p:cNvPr id="6" name="TextBox 5"/>
            <p:cNvSpPr txBox="1"/>
            <p:nvPr/>
          </p:nvSpPr>
          <p:spPr>
            <a:xfrm>
              <a:off x="1567720" y="4380089"/>
              <a:ext cx="3776198" cy="849462"/>
            </a:xfrm>
            <a:prstGeom prst="rect">
              <a:avLst/>
            </a:prstGeom>
            <a:solidFill>
              <a:srgbClr val="FFCCFF"/>
            </a:solidFill>
            <a:ln w="22225">
              <a:solidFill>
                <a:schemeClr val="tx2"/>
              </a:solidFill>
            </a:ln>
          </p:spPr>
          <p:txBody>
            <a:bodyPr wrap="square" rtlCol="0">
              <a:spAutoFit/>
            </a:bodyPr>
            <a:lstStyle/>
            <a:p>
              <a:pPr marL="342900" indent="-342900">
                <a:buBlip>
                  <a:blip r:embed="rId2"/>
                </a:buBlip>
              </a:pPr>
              <a:r>
                <a:rPr lang="th-TH" sz="2000" b="1" dirty="0" smtClean="0"/>
                <a:t>กรุงเทพฯ</a:t>
              </a:r>
              <a:r>
                <a:rPr lang="th-TH" sz="2000" b="1" dirty="0"/>
                <a:t> </a:t>
              </a:r>
              <a:r>
                <a:rPr lang="th-TH" sz="2000" b="1" dirty="0" smtClean="0"/>
                <a:t>        </a:t>
              </a:r>
              <a:r>
                <a:rPr lang="th-TH" sz="2000" b="1" dirty="0"/>
                <a:t> </a:t>
              </a:r>
              <a:r>
                <a:rPr lang="th-TH" sz="2000" b="1" dirty="0" smtClean="0"/>
                <a:t> </a:t>
              </a:r>
              <a:r>
                <a:rPr lang="th-TH" sz="2000" b="1" dirty="0" err="1" smtClean="0"/>
                <a:t>กพร</a:t>
              </a:r>
              <a:r>
                <a:rPr lang="th-TH" sz="2000" b="1" dirty="0" smtClean="0"/>
                <a:t>.</a:t>
              </a:r>
            </a:p>
            <a:p>
              <a:pPr marL="342900" indent="-342900">
                <a:buBlip>
                  <a:blip r:embed="rId2"/>
                </a:buBlip>
              </a:pPr>
              <a:r>
                <a:rPr lang="th-TH" sz="2000" b="1" dirty="0" smtClean="0"/>
                <a:t>จังหวัดอื่น          หน่วยงาน </a:t>
              </a:r>
              <a:r>
                <a:rPr lang="th-TH" sz="2000" b="1" dirty="0" err="1" smtClean="0"/>
                <a:t>กพร</a:t>
              </a:r>
              <a:r>
                <a:rPr lang="th-TH" sz="2000" b="1" dirty="0" smtClean="0"/>
                <a:t>. ตั้งอยู่</a:t>
              </a:r>
              <a:endParaRPr lang="en-US" sz="2000" b="1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1547664" y="3960679"/>
              <a:ext cx="3776198" cy="480131"/>
            </a:xfrm>
            <a:prstGeom prst="rect">
              <a:avLst/>
            </a:prstGeom>
            <a:solidFill>
              <a:srgbClr val="FFCCFF"/>
            </a:solidFill>
            <a:ln w="22225">
              <a:solidFill>
                <a:schemeClr val="accent6">
                  <a:lumMod val="50000"/>
                </a:schemeClr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dirty="0" smtClean="0"/>
                <a:t>นายทะเบียน</a:t>
              </a: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2665288" y="1424830"/>
            <a:ext cx="1549034" cy="707886"/>
          </a:xfrm>
          <a:prstGeom prst="rect">
            <a:avLst/>
          </a:prstGeom>
          <a:solidFill>
            <a:srgbClr val="FFCC99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ยื่นคำขอรับรอง</a:t>
            </a:r>
            <a:br>
              <a:rPr lang="th-TH" sz="2000" b="1" dirty="0" smtClean="0"/>
            </a:br>
            <a:r>
              <a:rPr lang="th-TH" sz="2000" b="1" dirty="0" smtClean="0"/>
              <a:t>ให้เป็นองค์กรอาชีพ</a:t>
            </a:r>
            <a:endParaRPr lang="en-US" sz="20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426510" y="4855463"/>
            <a:ext cx="1378657" cy="400110"/>
          </a:xfrm>
          <a:prstGeom prst="rect">
            <a:avLst/>
          </a:prstGeom>
          <a:solidFill>
            <a:srgbClr val="FF9900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C00000"/>
                </a:solidFill>
              </a:rPr>
              <a:t>“</a:t>
            </a:r>
            <a:r>
              <a:rPr lang="th-TH" sz="2000" b="1" dirty="0" smtClean="0">
                <a:solidFill>
                  <a:srgbClr val="C00000"/>
                </a:solidFill>
              </a:rPr>
              <a:t>ไม่</a:t>
            </a:r>
            <a:r>
              <a:rPr lang="en-US" sz="2000" b="1" dirty="0" smtClean="0">
                <a:solidFill>
                  <a:srgbClr val="C00000"/>
                </a:solidFill>
              </a:rPr>
              <a:t>” </a:t>
            </a:r>
            <a:r>
              <a:rPr lang="th-TH" sz="2000" b="1" dirty="0" smtClean="0"/>
              <a:t>รับรอง</a:t>
            </a:r>
            <a:endParaRPr lang="en-US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7263168" y="3798955"/>
            <a:ext cx="1803197" cy="707886"/>
          </a:xfrm>
          <a:prstGeom prst="rect">
            <a:avLst/>
          </a:prstGeom>
          <a:noFill/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คณะกรรมการส่งเสริม</a:t>
            </a:r>
            <a:br>
              <a:rPr lang="th-TH" sz="2000" b="1" dirty="0" smtClean="0"/>
            </a:br>
            <a:r>
              <a:rPr lang="th-TH" sz="2000" b="1" dirty="0" smtClean="0"/>
              <a:t>การพัฒนาฝีมือแรงงาน</a:t>
            </a:r>
            <a:endParaRPr lang="en-US" sz="20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8028384" y="1418098"/>
            <a:ext cx="1008112" cy="1015663"/>
          </a:xfrm>
          <a:prstGeom prst="rect">
            <a:avLst/>
          </a:prstGeom>
          <a:solidFill>
            <a:srgbClr val="FFFF00"/>
          </a:solidFill>
          <a:ln w="2222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ตรวจสอบคำขอและ</a:t>
            </a:r>
            <a:br>
              <a:rPr lang="th-TH" sz="2000" b="1" dirty="0" smtClean="0"/>
            </a:br>
            <a:r>
              <a:rPr lang="th-TH" sz="2000" b="1" dirty="0" smtClean="0"/>
              <a:t>เอกสาร</a:t>
            </a:r>
            <a:endParaRPr lang="en-US" sz="2000" b="1" dirty="0"/>
          </a:p>
        </p:txBody>
      </p:sp>
      <p:sp>
        <p:nvSpPr>
          <p:cNvPr id="19" name="Right Arrow 18"/>
          <p:cNvSpPr/>
          <p:nvPr/>
        </p:nvSpPr>
        <p:spPr>
          <a:xfrm>
            <a:off x="2413476" y="1603379"/>
            <a:ext cx="251812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Arrow 21"/>
          <p:cNvSpPr/>
          <p:nvPr/>
        </p:nvSpPr>
        <p:spPr>
          <a:xfrm>
            <a:off x="4248454" y="1603673"/>
            <a:ext cx="251812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Arrow 22"/>
          <p:cNvSpPr/>
          <p:nvPr/>
        </p:nvSpPr>
        <p:spPr>
          <a:xfrm>
            <a:off x="7761916" y="1610404"/>
            <a:ext cx="251812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ight Arrow 23"/>
          <p:cNvSpPr/>
          <p:nvPr/>
        </p:nvSpPr>
        <p:spPr>
          <a:xfrm rot="5400000">
            <a:off x="8063426" y="4519850"/>
            <a:ext cx="288000" cy="324000"/>
          </a:xfrm>
          <a:prstGeom prst="rightArrow">
            <a:avLst/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ight Arrow 25"/>
          <p:cNvSpPr/>
          <p:nvPr/>
        </p:nvSpPr>
        <p:spPr>
          <a:xfrm rot="10800000">
            <a:off x="6514810" y="3947024"/>
            <a:ext cx="732969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5" name="TextBox 2054"/>
          <p:cNvSpPr txBox="1"/>
          <p:nvPr/>
        </p:nvSpPr>
        <p:spPr>
          <a:xfrm>
            <a:off x="4968410" y="3792884"/>
            <a:ext cx="1547809" cy="707886"/>
          </a:xfrm>
          <a:prstGeom prst="rect">
            <a:avLst/>
          </a:prstGeom>
          <a:solidFill>
            <a:srgbClr val="92D050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ให้</a:t>
            </a:r>
            <a:r>
              <a:rPr lang="th-TH" sz="2000" b="1" dirty="0"/>
              <a:t>การ</a:t>
            </a:r>
            <a:r>
              <a:rPr lang="th-TH" sz="2000" b="1" dirty="0" smtClean="0"/>
              <a:t>รับรอง      การขึ้นทะเบียน</a:t>
            </a:r>
            <a:endParaRPr lang="en-US" sz="2000" b="1" dirty="0"/>
          </a:p>
        </p:txBody>
      </p:sp>
      <p:grpSp>
        <p:nvGrpSpPr>
          <p:cNvPr id="2070" name="Group 2069"/>
          <p:cNvGrpSpPr/>
          <p:nvPr/>
        </p:nvGrpSpPr>
        <p:grpSpPr>
          <a:xfrm>
            <a:off x="1293366" y="3071848"/>
            <a:ext cx="2688041" cy="1486729"/>
            <a:chOff x="1267484" y="3226388"/>
            <a:chExt cx="2688041" cy="1784075"/>
          </a:xfrm>
        </p:grpSpPr>
        <p:sp>
          <p:nvSpPr>
            <p:cNvPr id="15" name="TextBox 14"/>
            <p:cNvSpPr txBox="1"/>
            <p:nvPr/>
          </p:nvSpPr>
          <p:spPr>
            <a:xfrm>
              <a:off x="1835696" y="3791667"/>
              <a:ext cx="2119829" cy="1218796"/>
            </a:xfrm>
            <a:prstGeom prst="rect">
              <a:avLst/>
            </a:prstGeom>
            <a:solidFill>
              <a:srgbClr val="92D050"/>
            </a:solidFill>
            <a:ln w="22225">
              <a:solidFill>
                <a:srgbClr val="002060"/>
              </a:solidFill>
            </a:ln>
            <a:effectLst>
              <a:glow rad="139700">
                <a:schemeClr val="accent2">
                  <a:satMod val="175000"/>
                  <a:alpha val="40000"/>
                </a:schemeClr>
              </a:glo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2000" b="1" u="sng" dirty="0" smtClean="0"/>
                <a:t>นายทะเบียน</a:t>
              </a:r>
              <a:r>
                <a:rPr lang="th-TH" sz="2000" b="1" dirty="0" smtClean="0"/>
                <a:t> </a:t>
              </a:r>
              <a:br>
                <a:rPr lang="th-TH" sz="2000" b="1" dirty="0" smtClean="0"/>
              </a:br>
              <a:r>
                <a:rPr lang="th-TH" sz="2000" b="1" dirty="0" smtClean="0"/>
                <a:t>ออกหนังสือรับรอง</a:t>
              </a:r>
              <a:br>
                <a:rPr lang="th-TH" sz="2000" b="1" dirty="0" smtClean="0"/>
              </a:br>
              <a:r>
                <a:rPr lang="th-TH" sz="2000" b="1" dirty="0" smtClean="0"/>
                <a:t>เป็นองค์กรอาชีพ</a:t>
              </a:r>
              <a:endParaRPr lang="en-US" sz="2000" b="1" dirty="0"/>
            </a:p>
          </p:txBody>
        </p:sp>
        <p:pic>
          <p:nvPicPr>
            <p:cNvPr id="2056" name="Picture 4" descr="C:\Program Files (x86)\Microsoft Office\MEDIA\CAGCAT10\j0205462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7484" y="3226388"/>
              <a:ext cx="971148" cy="9662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6" name="Right Arrow 55"/>
          <p:cNvSpPr/>
          <p:nvPr/>
        </p:nvSpPr>
        <p:spPr>
          <a:xfrm rot="10800000">
            <a:off x="4013187" y="3935123"/>
            <a:ext cx="938374" cy="264499"/>
          </a:xfrm>
          <a:prstGeom prst="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68" name="Bent-Up Arrow 2067"/>
          <p:cNvSpPr/>
          <p:nvPr/>
        </p:nvSpPr>
        <p:spPr>
          <a:xfrm flipH="1">
            <a:off x="745400" y="2353444"/>
            <a:ext cx="1095926" cy="1890623"/>
          </a:xfrm>
          <a:prstGeom prst="bentUpArrow">
            <a:avLst>
              <a:gd name="adj1" fmla="val 20277"/>
              <a:gd name="adj2" fmla="val 21064"/>
              <a:gd name="adj3" fmla="val 25000"/>
            </a:avLst>
          </a:prstGeom>
          <a:solidFill>
            <a:srgbClr val="92D050"/>
          </a:solidFill>
          <a:ln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8008894" y="2752643"/>
            <a:ext cx="1056008" cy="707886"/>
          </a:xfrm>
          <a:prstGeom prst="rect">
            <a:avLst/>
          </a:prstGeom>
          <a:solidFill>
            <a:srgbClr val="FFFF00"/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ถูกต้องครบถ้วน</a:t>
            </a:r>
            <a:endParaRPr lang="en-US" sz="2000" b="1" dirty="0"/>
          </a:p>
        </p:txBody>
      </p:sp>
      <p:sp>
        <p:nvSpPr>
          <p:cNvPr id="41" name="TextBox 40"/>
          <p:cNvSpPr txBox="1"/>
          <p:nvPr/>
        </p:nvSpPr>
        <p:spPr>
          <a:xfrm>
            <a:off x="4658263" y="4668219"/>
            <a:ext cx="1897812" cy="707886"/>
          </a:xfrm>
          <a:prstGeom prst="rect">
            <a:avLst/>
          </a:prstGeom>
          <a:solidFill>
            <a:srgbClr val="FF9900"/>
          </a:solidFill>
          <a:ln w="22225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/>
              <a:t>นายทะเบียนแจ้งเป็นหนังสือพร้อมเหตุผล</a:t>
            </a:r>
            <a:endParaRPr lang="en-US" sz="2000" b="1" dirty="0"/>
          </a:p>
        </p:txBody>
      </p:sp>
      <p:sp>
        <p:nvSpPr>
          <p:cNvPr id="21" name="Down Arrow 20"/>
          <p:cNvSpPr/>
          <p:nvPr/>
        </p:nvSpPr>
        <p:spPr>
          <a:xfrm>
            <a:off x="8376249" y="2458529"/>
            <a:ext cx="301924" cy="280358"/>
          </a:xfrm>
          <a:prstGeom prst="down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Down Arrow 42"/>
          <p:cNvSpPr/>
          <p:nvPr/>
        </p:nvSpPr>
        <p:spPr>
          <a:xfrm>
            <a:off x="8347495" y="3472693"/>
            <a:ext cx="301924" cy="292340"/>
          </a:xfrm>
          <a:prstGeom prst="down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ight Arrow 43"/>
          <p:cNvSpPr/>
          <p:nvPr/>
        </p:nvSpPr>
        <p:spPr>
          <a:xfrm rot="10800000">
            <a:off x="6573329" y="4875408"/>
            <a:ext cx="828137" cy="264499"/>
          </a:xfrm>
          <a:prstGeom prst="rightArrow">
            <a:avLst/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Bent-Up Arrow 44"/>
          <p:cNvSpPr/>
          <p:nvPr/>
        </p:nvSpPr>
        <p:spPr>
          <a:xfrm flipH="1">
            <a:off x="836762" y="4304657"/>
            <a:ext cx="3819698" cy="839710"/>
          </a:xfrm>
          <a:prstGeom prst="bentUpArrow">
            <a:avLst>
              <a:gd name="adj1" fmla="val 20277"/>
              <a:gd name="adj2" fmla="val 21492"/>
              <a:gd name="adj3" fmla="val 25000"/>
            </a:avLst>
          </a:prstGeom>
          <a:solidFill>
            <a:srgbClr val="FFCCFF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Box 57"/>
          <p:cNvSpPr txBox="1"/>
          <p:nvPr/>
        </p:nvSpPr>
        <p:spPr>
          <a:xfrm>
            <a:off x="6716359" y="5214600"/>
            <a:ext cx="20321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สุภพ  </a:t>
            </a:r>
            <a:r>
              <a:rPr lang="th-TH" sz="1400" dirty="0" err="1" smtClean="0">
                <a:solidFill>
                  <a:prstClr val="black"/>
                </a:solidFill>
                <a:latin typeface="Times New Roman"/>
                <a:cs typeface="Angsana New"/>
              </a:rPr>
              <a:t>ปิง</a:t>
            </a: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ตา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th-TH" sz="1400" dirty="0" smtClean="0">
                <a:solidFill>
                  <a:prstClr val="black"/>
                </a:solidFill>
                <a:latin typeface="Times New Roman"/>
                <a:cs typeface="Angsana New"/>
              </a:rPr>
              <a:t>รองอธิบดีกรมพัฒนาฝีมือแรงงาน</a:t>
            </a:r>
          </a:p>
        </p:txBody>
      </p:sp>
      <p:cxnSp>
        <p:nvCxnSpPr>
          <p:cNvPr id="67" name="Straight Arrow Connector 66"/>
          <p:cNvCxnSpPr/>
          <p:nvPr/>
        </p:nvCxnSpPr>
        <p:spPr>
          <a:xfrm>
            <a:off x="5734837" y="2120660"/>
            <a:ext cx="277325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5734837" y="2347788"/>
            <a:ext cx="277325" cy="0"/>
          </a:xfrm>
          <a:prstGeom prst="straightConnector1">
            <a:avLst/>
          </a:prstGeom>
          <a:ln w="19050">
            <a:solidFill>
              <a:schemeClr val="accent6">
                <a:lumMod val="50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3631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รูปห้าเหลี่ยม 10"/>
          <p:cNvSpPr/>
          <p:nvPr/>
        </p:nvSpPr>
        <p:spPr>
          <a:xfrm rot="16200000">
            <a:off x="3167845" y="85192"/>
            <a:ext cx="3312368" cy="7416824"/>
          </a:xfrm>
          <a:prstGeom prst="homePlate">
            <a:avLst>
              <a:gd name="adj" fmla="val 9488"/>
            </a:avLst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รูปห้าเหลี่ยม 9"/>
          <p:cNvSpPr/>
          <p:nvPr/>
        </p:nvSpPr>
        <p:spPr>
          <a:xfrm>
            <a:off x="1175750" y="1441561"/>
            <a:ext cx="2808312" cy="828000"/>
          </a:xfrm>
          <a:prstGeom prst="homePlate">
            <a:avLst>
              <a:gd name="adj" fmla="val 29921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>
              <a:solidFill>
                <a:srgbClr val="7030A0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307890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การใช้เครื่องหมายจ้างงานผู้ได้รับหนังสือรับรอง</a:t>
            </a:r>
            <a:endParaRPr lang="th-TH" sz="4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47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52837" y="2485585"/>
            <a:ext cx="7366971" cy="2952328"/>
          </a:xfrm>
          <a:prstGeom prst="rect">
            <a:avLst/>
          </a:prstGeom>
          <a:solidFill>
            <a:srgbClr val="FFFF99"/>
          </a:solidFill>
        </p:spPr>
        <p:txBody>
          <a:bodyPr wrap="square" lIns="81043" tIns="40522" rIns="81043" bIns="40522" rtlCol="0" anchor="ctr">
            <a:noAutofit/>
          </a:bodyPr>
          <a:lstStyle/>
          <a:p>
            <a:pPr algn="thaiDist"/>
            <a:r>
              <a:rPr lang="th-TH" sz="30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ผู้ประกอบกิจการที่จะได้รับอนุญาตให้ใช้เครื่องหมายที่แสดงให้เห็นว่าเป็นผู้ประกอบกิจการซึ่งจ้างงานผู้ได้รับหนังสือรับรองความรู้ความสามารถ ต้องจ้างงานผู้ได้รับหนังสือรับรองความรู้ความสามารถเต็มตามจำนวนของลูกจ้างในสาขาอาชีพ ตำแหน่งงาน หรือลักษณะงาน ที่อาจเป็นอันตรายต่อสาธารณะ หรือต้องใช้ผู้มีความรู้ความสามารถตามที่รัฐมนตรีประกาศกำหนด</a:t>
            </a:r>
            <a:endParaRPr lang="th-TH" sz="3000" b="1" kern="0" spc="89" dirty="0" smtClean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88383" y="1463222"/>
            <a:ext cx="2507647" cy="75894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81043" tIns="40522" rIns="81043" bIns="40522" rtlCol="0" anchor="ctr">
            <a:spAutoFit/>
          </a:bodyPr>
          <a:lstStyle/>
          <a:p>
            <a:pPr algn="ctr"/>
            <a:r>
              <a:rPr lang="th-TH" sz="4400" b="1" kern="0" spc="89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หลักเกณฑ์</a:t>
            </a:r>
          </a:p>
        </p:txBody>
      </p:sp>
    </p:spTree>
    <p:extLst>
      <p:ext uri="{BB962C8B-B14F-4D97-AF65-F5344CB8AC3E}">
        <p14:creationId xmlns:p14="http://schemas.microsoft.com/office/powerpoint/2010/main" val="17762224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รูปห้าเหลี่ยม 6"/>
          <p:cNvSpPr/>
          <p:nvPr/>
        </p:nvSpPr>
        <p:spPr>
          <a:xfrm rot="16200000">
            <a:off x="3437461" y="-40408"/>
            <a:ext cx="2664296" cy="7452000"/>
          </a:xfrm>
          <a:prstGeom prst="homePlate">
            <a:avLst>
              <a:gd name="adj" fmla="val 13451"/>
            </a:avLst>
          </a:prstGeom>
          <a:solidFill>
            <a:srgbClr val="66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รูปห้าเหลี่ยม 5"/>
          <p:cNvSpPr/>
          <p:nvPr/>
        </p:nvSpPr>
        <p:spPr>
          <a:xfrm rot="5400000">
            <a:off x="2123580" y="553392"/>
            <a:ext cx="936104" cy="2664000"/>
          </a:xfrm>
          <a:prstGeom prst="homePlate">
            <a:avLst>
              <a:gd name="adj" fmla="val 18032"/>
            </a:avLst>
          </a:prstGeom>
          <a:solidFill>
            <a:srgbClr val="66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368000" y="162738"/>
            <a:ext cx="7776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การใช้เครื่องหมายจ้างงานผู้ได้รับหนังสือรับรอง</a:t>
            </a:r>
            <a:endParaRPr lang="th-TH" sz="4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48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1043609" y="2737487"/>
            <a:ext cx="7444519" cy="2280253"/>
          </a:xfrm>
          <a:prstGeom prst="rect">
            <a:avLst/>
          </a:prstGeom>
          <a:solidFill>
            <a:srgbClr val="66FF66"/>
          </a:solidFill>
        </p:spPr>
        <p:txBody>
          <a:bodyPr wrap="square" lIns="81043" tIns="40522" rIns="81043" bIns="40522" rtlCol="0">
            <a:noAutofit/>
          </a:bodyPr>
          <a:lstStyle/>
          <a:p>
            <a:pPr algn="thaiDist"/>
            <a:r>
              <a:rPr lang="th-TH" sz="3500" b="1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</a:rPr>
              <a:t>ให้ยื่น ณ ท้องที่ที่สถานประกอบกิจการของผู้ประกอบกิจการนั้นตั้งอยู่ ในกรุงเทพมหานคร ให้ยื่น ณ กรมพัฒนาฝีมือแรงงาน ในจังหวัดอื่น ให้ยื่น ณ หน่วยงานของกรมพัฒนาฝีมือแรงงานที่ตั้งอยู่ในจังหวัดนั้น</a:t>
            </a:r>
            <a:endParaRPr lang="th-TH" sz="3500" b="1" kern="0" spc="89" dirty="0" smtClean="0">
              <a:solidFill>
                <a:srgbClr val="7030A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295719" y="1429215"/>
            <a:ext cx="2614444" cy="758944"/>
          </a:xfrm>
          <a:prstGeom prst="rect">
            <a:avLst/>
          </a:prstGeom>
          <a:solidFill>
            <a:srgbClr val="6600CC"/>
          </a:solidFill>
        </p:spPr>
        <p:txBody>
          <a:bodyPr wrap="square" lIns="81043" tIns="40522" rIns="81043" bIns="40522" rtlCol="0">
            <a:spAutoFit/>
          </a:bodyPr>
          <a:lstStyle/>
          <a:p>
            <a:pPr algn="ctr"/>
            <a:r>
              <a:rPr lang="th-TH" sz="4400" b="1" kern="0" spc="89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การยื่นคำขอ</a:t>
            </a:r>
          </a:p>
        </p:txBody>
      </p:sp>
    </p:spTree>
    <p:extLst>
      <p:ext uri="{BB962C8B-B14F-4D97-AF65-F5344CB8AC3E}">
        <p14:creationId xmlns:p14="http://schemas.microsoft.com/office/powerpoint/2010/main" val="17762224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คำบรรยายภาพแบบสี่เหลี่ยม 7"/>
          <p:cNvSpPr/>
          <p:nvPr/>
        </p:nvSpPr>
        <p:spPr>
          <a:xfrm>
            <a:off x="2987824" y="2749804"/>
            <a:ext cx="3672000" cy="2844000"/>
          </a:xfrm>
          <a:prstGeom prst="wedgeRectCallout">
            <a:avLst>
              <a:gd name="adj1" fmla="val 20430"/>
              <a:gd name="adj2" fmla="val -56144"/>
            </a:avLst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284179" y="234746"/>
            <a:ext cx="7812000" cy="1038578"/>
          </a:xfrm>
          <a:prstGeom prst="rect">
            <a:avLst/>
          </a:prstGeom>
          <a:noFill/>
        </p:spPr>
        <p:txBody>
          <a:bodyPr vert="horz" lIns="81043" tIns="40522" rIns="81043" bIns="40522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th-TH" sz="4000" b="1" spc="177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การใช้เครื่องหมายจ้างงานผู้ได้รับหนังสือรับรอง</a:t>
            </a:r>
            <a:endParaRPr lang="th-TH" sz="4000" b="1" spc="177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4" name="Slide Number Placeholder 4"/>
          <p:cNvSpPr txBox="1">
            <a:spLocks/>
          </p:cNvSpPr>
          <p:nvPr/>
        </p:nvSpPr>
        <p:spPr bwMode="auto">
          <a:xfrm>
            <a:off x="6108171" y="5460533"/>
            <a:ext cx="2844800" cy="133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/>
            <a:fld id="{240A7FA2-FFB1-4F96-88D9-4EA281D07F1E}" type="slidenum">
              <a:rPr lang="en-US" sz="1200" b="1">
                <a:latin typeface="TH SarabunPSK" panose="020B0500040200020003" pitchFamily="34" charset="-34"/>
                <a:cs typeface="TH SarabunPSK" pitchFamily="34" charset="-34"/>
              </a:rPr>
              <a:pPr algn="r"/>
              <a:t>49</a:t>
            </a:fld>
            <a:endParaRPr lang="en-US" sz="1200" b="1" dirty="0"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26" name="Picture 2"/>
          <p:cNvPicPr preferRelativeResize="0">
            <a:picLocks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87824" y="2749804"/>
            <a:ext cx="3672408" cy="28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187624" y="2029724"/>
            <a:ext cx="6264696" cy="504056"/>
          </a:xfrm>
          <a:prstGeom prst="rect">
            <a:avLst/>
          </a:prstGeom>
          <a:solidFill>
            <a:srgbClr val="FFFF00"/>
          </a:solidFill>
        </p:spPr>
        <p:txBody>
          <a:bodyPr wrap="square" lIns="81043" tIns="40522" rIns="81043" bIns="40522" rtlCol="0" anchor="ctr">
            <a:noAutofit/>
          </a:bodyPr>
          <a:lstStyle/>
          <a:p>
            <a:pPr algn="ctr"/>
            <a:r>
              <a:rPr lang="th-TH" sz="2800" b="1" kern="0" spc="89" dirty="0" smtClean="0">
                <a:solidFill>
                  <a:srgbClr val="C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ค่าธรรมเนียมให้ใช้เครื่องหมาย  ครั้งละ 5,000 บาท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15616" y="1309644"/>
            <a:ext cx="2592288" cy="697389"/>
          </a:xfrm>
          <a:prstGeom prst="rect">
            <a:avLst/>
          </a:prstGeom>
          <a:solidFill>
            <a:srgbClr val="00B050"/>
          </a:solidFill>
        </p:spPr>
        <p:txBody>
          <a:bodyPr wrap="square" lIns="81043" tIns="40522" rIns="81043" bIns="40522" rtlCol="0">
            <a:spAutoFit/>
          </a:bodyPr>
          <a:lstStyle/>
          <a:p>
            <a:pPr algn="ctr"/>
            <a:r>
              <a:rPr lang="th-TH" sz="4000" b="1" kern="0" spc="89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ค่าธรรมเนียม</a:t>
            </a:r>
          </a:p>
        </p:txBody>
      </p:sp>
    </p:spTree>
    <p:extLst>
      <p:ext uri="{BB962C8B-B14F-4D97-AF65-F5344CB8AC3E}">
        <p14:creationId xmlns:p14="http://schemas.microsoft.com/office/powerpoint/2010/main" val="17762224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50</a:t>
            </a:fld>
            <a:endParaRPr lang="th-TH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 bwMode="auto">
          <a:xfrm>
            <a:off x="864096" y="1957048"/>
            <a:ext cx="7524329" cy="1920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Questions</a:t>
            </a: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 </a:t>
            </a: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&amp;</a:t>
            </a: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 </a:t>
            </a: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Answers</a:t>
            </a:r>
            <a:endParaRPr kumimoji="0" lang="th-TH" sz="8000" b="1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IT๙" panose="020B0500040200020003" pitchFamily="34" charset="-34"/>
              <a:ea typeface="+mj-ea"/>
              <a:cs typeface="+mn-cs"/>
            </a:endParaRPr>
          </a:p>
        </p:txBody>
      </p:sp>
      <p:pic>
        <p:nvPicPr>
          <p:cNvPr id="7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455" y="3817607"/>
            <a:ext cx="1728192" cy="1363352"/>
          </a:xfrm>
          <a:prstGeom prst="rect">
            <a:avLst/>
          </a:prstGeom>
        </p:spPr>
      </p:pic>
      <p:sp>
        <p:nvSpPr>
          <p:cNvPr id="9" name="ชื่อเรื่อง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6792704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16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sz="3500" b="1" u="sng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แบบฟอร์มการยื่นขอรับรองหลักสูตรยกระดับฝีมือ</a:t>
            </a:r>
            <a:br>
              <a:rPr lang="th-TH" sz="3500" b="1" u="sng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500" b="1" u="sng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กรณีดำเนินการฝึกเอง</a:t>
            </a:r>
          </a:p>
        </p:txBody>
      </p:sp>
      <p:sp>
        <p:nvSpPr>
          <p:cNvPr id="8195" name="ตัวยึดหมายเลขภาพนิ่ง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043" tIns="40522" rIns="81043" bIns="40522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658477" indent="-253260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013041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418257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1823474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228690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633906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039123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444339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fld id="{DA8EB43A-5BD4-420C-8869-5C4D8178BD59}" type="slidenum">
              <a:rPr lang="en-US" smtClean="0">
                <a:solidFill>
                  <a:srgbClr val="FFFFFF"/>
                </a:solidFill>
              </a:rPr>
              <a:pPr eaLnBrk="1" hangingPunct="1"/>
              <a:t>51</a:t>
            </a:fld>
            <a:endParaRPr lang="th-TH" smtClean="0">
              <a:solidFill>
                <a:srgbClr val="FFFFFF"/>
              </a:solidFill>
            </a:endParaRPr>
          </a:p>
        </p:txBody>
      </p:sp>
      <p:sp>
        <p:nvSpPr>
          <p:cNvPr id="751620" name="Text Box 4"/>
          <p:cNvSpPr txBox="1">
            <a:spLocks noChangeArrowheads="1"/>
          </p:cNvSpPr>
          <p:nvPr/>
        </p:nvSpPr>
        <p:spPr bwMode="auto">
          <a:xfrm>
            <a:off x="281354" y="1227667"/>
            <a:ext cx="8496300" cy="46061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1043" tIns="40522" rIns="81043" bIns="40522">
            <a:spAutoFit/>
          </a:bodyPr>
          <a:lstStyle/>
          <a:p>
            <a:pPr marL="472752" indent="-472752" algn="thaiDist">
              <a:spcBef>
                <a:spcPct val="50000"/>
              </a:spcBef>
              <a:defRPr/>
            </a:pPr>
            <a:r>
              <a:rPr lang="th-TH" b="1" dirty="0">
                <a:latin typeface="TH SarabunPSK" pitchFamily="34" charset="-34"/>
                <a:cs typeface="TH SarabunPSK" pitchFamily="34" charset="-34"/>
              </a:rPr>
              <a:t>          </a:t>
            </a:r>
            <a:r>
              <a:rPr lang="th-TH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(แบบ  </a:t>
            </a:r>
            <a:r>
              <a:rPr lang="th-TH" b="1" dirty="0" err="1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ฝย</a:t>
            </a:r>
            <a:r>
              <a:rPr lang="th-TH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/ </a:t>
            </a:r>
            <a:r>
              <a:rPr lang="th-TH" b="1" dirty="0" err="1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ฝป</a:t>
            </a:r>
            <a:r>
              <a:rPr lang="th-TH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 1) </a:t>
            </a:r>
            <a:r>
              <a:rPr lang="th-TH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คำขอรับการรับรองหลักสูตร ค่าใช้จ่ายในการฝึกยกระดับฝีมือแรงงานและการฝึกเปลี่ยนสาขาอาชีพ </a:t>
            </a:r>
            <a:endParaRPr lang="en-US" b="1" dirty="0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  <a:p>
            <a:pPr marL="472752" indent="-472752" algn="thaiDist">
              <a:spcBef>
                <a:spcPct val="50000"/>
              </a:spcBef>
              <a:defRPr/>
            </a:pPr>
            <a:r>
              <a:rPr lang="en-US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th-TH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en-US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เอกสารแนบท้าย (ระบุชื่อหลักสูตร)</a:t>
            </a:r>
          </a:p>
          <a:p>
            <a:pPr marL="472752" indent="-472752" algn="thaiDist">
              <a:spcBef>
                <a:spcPct val="50000"/>
              </a:spcBef>
              <a:defRPr/>
            </a:pPr>
            <a:r>
              <a:rPr lang="th-TH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          3. </a:t>
            </a:r>
            <a:r>
              <a:rPr lang="th-TH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(แบบ </a:t>
            </a:r>
            <a:r>
              <a:rPr lang="th-TH" b="1" dirty="0" err="1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ฝย</a:t>
            </a:r>
            <a:r>
              <a:rPr lang="th-TH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b="1" dirty="0" err="1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ฝป</a:t>
            </a:r>
            <a:r>
              <a:rPr lang="th-TH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2-1) </a:t>
            </a:r>
            <a:r>
              <a:rPr lang="th-TH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รายละเอียดเกี่ยวกับหลักสูตรและค่าใช้จ่ายในการฝึกยกระดับฝีมือแรงงานและการฝึกเปลี่ยนสาขาอาชีพ </a:t>
            </a:r>
          </a:p>
          <a:p>
            <a:pPr marL="472752" indent="-472752" algn="thaiDist">
              <a:spcBef>
                <a:spcPct val="50000"/>
              </a:spcBef>
              <a:defRPr/>
            </a:pPr>
            <a:r>
              <a:rPr lang="th-TH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          4. </a:t>
            </a:r>
            <a:r>
              <a:rPr lang="th-TH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(แบบ </a:t>
            </a:r>
            <a:r>
              <a:rPr lang="th-TH" b="1" dirty="0" err="1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ฝย</a:t>
            </a:r>
            <a:r>
              <a:rPr lang="th-TH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b="1" dirty="0" err="1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ฝป</a:t>
            </a:r>
            <a:r>
              <a:rPr lang="th-TH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3) </a:t>
            </a:r>
            <a:r>
              <a:rPr lang="th-TH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รายชื่อผู้รับการฝึกอบรม</a:t>
            </a:r>
          </a:p>
          <a:p>
            <a:pPr marL="472752" indent="-472752" algn="thaiDist">
              <a:spcBef>
                <a:spcPct val="50000"/>
              </a:spcBef>
              <a:defRPr/>
            </a:pPr>
            <a:r>
              <a:rPr lang="th-TH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          5. แบบแนบ </a:t>
            </a:r>
            <a:r>
              <a:rPr lang="th-TH" b="1" dirty="0" err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ฝย</a:t>
            </a:r>
            <a:r>
              <a:rPr lang="th-TH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b="1" dirty="0" err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ฝป</a:t>
            </a:r>
            <a:r>
              <a:rPr lang="th-TH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 3 ใบลงทะเบียนผู้รับการฝึกอบรม</a:t>
            </a:r>
            <a:endParaRPr lang="en-US" b="1" dirty="0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  <a:p>
            <a:pPr marL="472752" indent="-472752" algn="thaiDist">
              <a:spcBef>
                <a:spcPct val="50000"/>
              </a:spcBef>
              <a:defRPr/>
            </a:pPr>
            <a:endParaRPr lang="th-TH" b="1" dirty="0">
              <a:solidFill>
                <a:srgbClr val="FF66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11256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516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516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5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516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516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51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1618" grpId="0"/>
      <p:bldP spid="751620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sz="3200" b="1" u="sng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เอกสารประกอบการยื่นคำขอรับการรับรองหลักสูตร</a:t>
            </a:r>
            <a:r>
              <a:rPr lang="th-TH" sz="32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32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u="sng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กรณีดำเนินการฝึกเอง</a:t>
            </a:r>
            <a:endParaRPr lang="en-US" sz="32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219" name="ตัวแทนเนื้อหา 2"/>
          <p:cNvSpPr>
            <a:spLocks noGrp="1"/>
          </p:cNvSpPr>
          <p:nvPr>
            <p:ph sz="quarter" idx="1"/>
          </p:nvPr>
        </p:nvSpPr>
        <p:spPr>
          <a:xfrm>
            <a:off x="517281" y="1235604"/>
            <a:ext cx="8229600" cy="4478073"/>
          </a:xfrm>
        </p:spPr>
        <p:txBody>
          <a:bodyPr/>
          <a:lstStyle/>
          <a:p>
            <a:pPr eaLnBrk="1" hangingPunct="1"/>
            <a:r>
              <a:rPr lang="th-TH" sz="27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1. กำหนดการฝึกอบรม</a:t>
            </a:r>
          </a:p>
          <a:p>
            <a:pPr eaLnBrk="1" hangingPunct="1"/>
            <a:r>
              <a:rPr lang="th-TH" sz="27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2. เนื้อหาหลักสูตรฝึกอบรม</a:t>
            </a:r>
          </a:p>
          <a:p>
            <a:pPr eaLnBrk="1" hangingPunct="1"/>
            <a:r>
              <a:rPr lang="th-TH" sz="27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3. กรณีใช้วิทยากรภายใน (ให้แนบหนังสือรับรองวิทยากรหรือสำเนาคำสั่งแต่งตั้งวิทยากรของสถานประกอบกิจการ (รับรองสำเนาถูกต้อง)</a:t>
            </a:r>
          </a:p>
          <a:p>
            <a:pPr eaLnBrk="1" hangingPunct="1"/>
            <a:r>
              <a:rPr lang="th-TH" sz="27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4. กรณีจ้างวิทยากรจากภายนอก ให้แนบหลักฐานวิทยากร เช่น สำเนาบัตรประชาชนหรือสำเนาบัตรข้าราชการของวิทยากร โดยให้วิทยากรรับรองสำเนา </a:t>
            </a:r>
            <a:r>
              <a:rPr lang="en-US" sz="27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“</a:t>
            </a:r>
            <a:r>
              <a:rPr lang="th-TH" sz="27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ข้าพเจ้ารับเชิญเป็นวิทยากรหลักสูตร......ในวันที่.......ให้กับ.......จริง</a:t>
            </a:r>
            <a:r>
              <a:rPr lang="en-US" sz="27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”</a:t>
            </a:r>
            <a:endParaRPr lang="th-TH" sz="2700" b="1" dirty="0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sz="27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5. หลักฐานค่าใช้จ่ายในการฝึกอบรม (ถ้ามี) ให้รับรองสำเนาถูกต้องทุกฉบับ</a:t>
            </a:r>
          </a:p>
          <a:p>
            <a:pPr eaLnBrk="1" hangingPunct="1"/>
            <a:r>
              <a:rPr lang="th-TH" sz="27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6. </a:t>
            </a:r>
            <a:r>
              <a:rPr lang="th-TH" sz="2700" b="1" dirty="0" smtClean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ภาพถ่าย</a:t>
            </a:r>
            <a:r>
              <a:rPr lang="th-TH" sz="27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ในขณะฝึกอบรม</a:t>
            </a:r>
            <a:endParaRPr lang="en-US" sz="2700" b="1" dirty="0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220" name="ตัวแทนหมายเลขภาพนิ่ง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043" tIns="40522" rIns="81043" bIns="40522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658477" indent="-253260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013041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418257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1823474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228690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633906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039123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444339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fld id="{90999ED7-799C-4EEA-AC68-1497DDF40976}" type="slidenum">
              <a:rPr lang="en-US" smtClean="0">
                <a:solidFill>
                  <a:srgbClr val="FFFFFF"/>
                </a:solidFill>
              </a:rPr>
              <a:pPr eaLnBrk="1" hangingPunct="1"/>
              <a:t>52</a:t>
            </a:fld>
            <a:endParaRPr lang="th-TH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384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sz="3200" b="1" u="sng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แบบฟอร์มการยื่นขอรับรองหลักสูตรยกระดับฝีมือ</a:t>
            </a:r>
            <a:br>
              <a:rPr lang="th-TH" sz="3200" b="1" u="sng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3200" b="1" u="sng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กรณีส่งไปรับการฝึกอบรมภายนอก</a:t>
            </a:r>
            <a:endParaRPr lang="en-US" sz="3200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sz="quarter" idx="1"/>
          </p:nvPr>
        </p:nvSpPr>
        <p:spPr>
          <a:xfrm>
            <a:off x="451338" y="1416844"/>
            <a:ext cx="8229600" cy="3746500"/>
          </a:xfrm>
        </p:spPr>
        <p:txBody>
          <a:bodyPr>
            <a:normAutofit/>
          </a:bodyPr>
          <a:lstStyle/>
          <a:p>
            <a:pPr marL="472752" indent="-472752" algn="thaiDist" eaLnBrk="1" fontAlgn="auto" hangingPunct="1">
              <a:spcBef>
                <a:spcPct val="50000"/>
              </a:spcBef>
              <a:spcAft>
                <a:spcPts val="0"/>
              </a:spcAft>
              <a:buFont typeface="Wingdings"/>
              <a:buChar char=""/>
              <a:defRPr/>
            </a:pPr>
            <a:r>
              <a:rPr lang="th-TH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1. </a:t>
            </a:r>
            <a:r>
              <a:rPr lang="th-TH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(แบบ  </a:t>
            </a:r>
            <a:r>
              <a:rPr lang="th-TH" b="1" dirty="0" err="1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ฝย</a:t>
            </a:r>
            <a:r>
              <a:rPr lang="th-TH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/ </a:t>
            </a:r>
            <a:r>
              <a:rPr lang="th-TH" b="1" dirty="0" err="1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ฝป</a:t>
            </a:r>
            <a:r>
              <a:rPr lang="th-TH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 1) </a:t>
            </a:r>
            <a:r>
              <a:rPr lang="th-TH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คำขอรับการรับรองหลักสูตร ค่าใช้จ่ายในการฝึกยกระดับฝีมือแรงงานและการฝึกเปลี่ยนสาขาอาชีพ </a:t>
            </a:r>
            <a:endParaRPr lang="en-US" b="1" dirty="0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  <a:p>
            <a:pPr marL="472752" indent="-472752" algn="thaiDist" eaLnBrk="1" fontAlgn="auto" hangingPunct="1">
              <a:spcBef>
                <a:spcPct val="50000"/>
              </a:spcBef>
              <a:spcAft>
                <a:spcPts val="0"/>
              </a:spcAft>
              <a:buFont typeface="Wingdings"/>
              <a:buChar char=""/>
              <a:defRPr/>
            </a:pPr>
            <a:r>
              <a:rPr lang="en-US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2. </a:t>
            </a:r>
            <a:r>
              <a:rPr lang="th-TH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เอกสารแนบท้าย (ระบุชื่อหลักสูตร)</a:t>
            </a:r>
          </a:p>
          <a:p>
            <a:pPr marL="472752" indent="-472752" algn="thaiDist" eaLnBrk="1" fontAlgn="auto" hangingPunct="1">
              <a:spcBef>
                <a:spcPct val="50000"/>
              </a:spcBef>
              <a:spcAft>
                <a:spcPts val="0"/>
              </a:spcAft>
              <a:buFont typeface="Wingdings"/>
              <a:buChar char=""/>
              <a:defRPr/>
            </a:pPr>
            <a:r>
              <a:rPr lang="th-TH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3. </a:t>
            </a:r>
            <a:r>
              <a:rPr lang="th-TH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(แบบ </a:t>
            </a:r>
            <a:r>
              <a:rPr lang="th-TH" b="1" dirty="0" err="1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ฝย</a:t>
            </a:r>
            <a:r>
              <a:rPr lang="th-TH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b="1" dirty="0" err="1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ฝป</a:t>
            </a:r>
            <a:r>
              <a:rPr lang="th-TH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 2-2) </a:t>
            </a:r>
            <a:r>
              <a:rPr lang="th-TH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รายละเอียดเกี่ยวกับหลักสูตรและค่าใช้จ่ายในการฝึกรายชื่อผู้รับการฝึกอบรม กรณีส่งลูกจ้างไปรับการฝึกกับสถานศึกษาหรือสถานฝึกอบรมฝีมือแรงงาน</a:t>
            </a:r>
          </a:p>
          <a:p>
            <a:pPr marL="243130" indent="-24313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en-US" dirty="0"/>
          </a:p>
        </p:txBody>
      </p:sp>
      <p:sp>
        <p:nvSpPr>
          <p:cNvPr id="10244" name="ตัวแทนหมายเลขภาพนิ่ง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043" tIns="40522" rIns="81043" bIns="40522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658477" indent="-253260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013041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418257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1823474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228690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633906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039123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444339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fld id="{75F5CAFE-0226-4732-BC50-E288C3F7DFDB}" type="slidenum">
              <a:rPr lang="en-US" smtClean="0">
                <a:solidFill>
                  <a:srgbClr val="FFFFFF"/>
                </a:solidFill>
              </a:rPr>
              <a:pPr eaLnBrk="1" hangingPunct="1"/>
              <a:t>53</a:t>
            </a:fld>
            <a:endParaRPr lang="th-TH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085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4000" u="sng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4000" b="1" u="sng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เอกสารประกอบการยื่นคำขอรับการรับรองหลักสูตร</a:t>
            </a:r>
            <a:br>
              <a:rPr lang="th-TH" sz="4000" b="1" u="sng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4000" b="1" u="sng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กรณีส่งไปรับการฝึกอบรมภายนอก</a:t>
            </a:r>
            <a:endParaRPr lang="en-US" sz="4000" b="1" u="sng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h-TH" b="1" dirty="0" smtClean="0">
                <a:solidFill>
                  <a:srgbClr val="FF33CC"/>
                </a:solidFill>
              </a:rPr>
              <a:t>1. กำหนดการฝึกอบรม</a:t>
            </a:r>
          </a:p>
          <a:p>
            <a:r>
              <a:rPr lang="th-TH" b="1" dirty="0" smtClean="0">
                <a:solidFill>
                  <a:srgbClr val="FF33CC"/>
                </a:solidFill>
              </a:rPr>
              <a:t>2. เนื้อหาหลักสูตรฝึกอบรม</a:t>
            </a:r>
          </a:p>
          <a:p>
            <a:r>
              <a:rPr lang="th-TH" b="1" dirty="0" smtClean="0">
                <a:solidFill>
                  <a:srgbClr val="FF33CC"/>
                </a:solidFill>
              </a:rPr>
              <a:t>3. สำเนาวุฒิบัตรหรือหนังสือรับรองการผ่านการอบรม (ถ้ามี) พร้อมรับรองสำเนาถูกต้องทุกฉบับ</a:t>
            </a:r>
          </a:p>
          <a:p>
            <a:r>
              <a:rPr lang="th-TH" b="1" dirty="0" smtClean="0">
                <a:solidFill>
                  <a:srgbClr val="FF33CC"/>
                </a:solidFill>
              </a:rPr>
              <a:t>4. หากไม่มีตาม (ข้อ 3) ให้แนบหนังสือหรือแบบตอบรับการเข้าอบรมเพื่อใช้เป็นเอกสารอ้างอิงในการส่งฝึกอบรม พร้อมรับรองสำเนาถูกต้อง</a:t>
            </a:r>
          </a:p>
          <a:p>
            <a:r>
              <a:rPr lang="th-TH" b="1" dirty="0" smtClean="0">
                <a:solidFill>
                  <a:srgbClr val="FF33CC"/>
                </a:solidFill>
              </a:rPr>
              <a:t>5. หลักฐานค่าใช้จ่ายในการฝึกอบรม (ถ้ามี) พร้อมรับรองสำเนาถูกต้อง</a:t>
            </a:r>
          </a:p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54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739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 smtClean="0">
                <a:solidFill>
                  <a:schemeClr val="bg1"/>
                </a:solidFill>
              </a:rPr>
              <a:t>  </a:t>
            </a:r>
            <a:r>
              <a:rPr lang="th-TH" b="1" dirty="0" smtClean="0">
                <a:solidFill>
                  <a:schemeClr val="bg1"/>
                </a:solidFill>
              </a:rPr>
              <a:t>หลักสูตรศูนย์พัฒนาฝีมือแรงงานจังหวัดสระบุรี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55</a:t>
            </a:fld>
            <a:endParaRPr lang="th-TH"/>
          </a:p>
        </p:txBody>
      </p:sp>
      <p:pic>
        <p:nvPicPr>
          <p:cNvPr id="1032" name="Picture 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69268"/>
            <a:ext cx="8784976" cy="4945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06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z="4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หลักสูตร </a:t>
            </a:r>
            <a:r>
              <a:rPr lang="en-US" sz="48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Productivity</a:t>
            </a:r>
            <a:endParaRPr lang="en-US" sz="48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67544" y="1489348"/>
            <a:ext cx="8229600" cy="3771636"/>
          </a:xfrm>
        </p:spPr>
        <p:txBody>
          <a:bodyPr/>
          <a:lstStyle/>
          <a:p>
            <a:r>
              <a:rPr lang="en-US" b="1" dirty="0" smtClean="0">
                <a:solidFill>
                  <a:srgbClr val="FF33CC"/>
                </a:solidFill>
                <a:latin typeface="TH SarabunPSK" pitchFamily="34" charset="-34"/>
                <a:cs typeface="TH SarabunPSK" pitchFamily="34" charset="-34"/>
              </a:rPr>
              <a:t>14 </a:t>
            </a:r>
            <a:r>
              <a:rPr lang="th-TH" b="1" dirty="0" smtClean="0">
                <a:solidFill>
                  <a:srgbClr val="FF33CC"/>
                </a:solidFill>
                <a:latin typeface="TH SarabunPSK" pitchFamily="34" charset="-34"/>
                <a:cs typeface="TH SarabunPSK" pitchFamily="34" charset="-34"/>
              </a:rPr>
              <a:t>เครื่องมือคุณภาพ</a:t>
            </a:r>
          </a:p>
          <a:p>
            <a:r>
              <a:rPr lang="en-US" b="1" dirty="0" smtClean="0">
                <a:solidFill>
                  <a:srgbClr val="FF33CC"/>
                </a:solidFill>
                <a:latin typeface="TH SarabunPSK" pitchFamily="34" charset="-34"/>
                <a:cs typeface="TH SarabunPSK" pitchFamily="34" charset="-34"/>
              </a:rPr>
              <a:t>Kaizen </a:t>
            </a:r>
            <a:r>
              <a:rPr lang="th-TH" b="1" dirty="0" smtClean="0">
                <a:solidFill>
                  <a:srgbClr val="FF33CC"/>
                </a:solidFill>
                <a:latin typeface="TH SarabunPSK" pitchFamily="34" charset="-34"/>
                <a:cs typeface="TH SarabunPSK" pitchFamily="34" charset="-34"/>
              </a:rPr>
              <a:t>เพื่อการเป็นผลผลิตและปรับปรุงงาน</a:t>
            </a:r>
          </a:p>
          <a:p>
            <a:r>
              <a:rPr lang="th-TH" b="1" dirty="0" smtClean="0">
                <a:solidFill>
                  <a:srgbClr val="FF33CC"/>
                </a:solidFill>
                <a:latin typeface="TH SarabunPSK" pitchFamily="34" charset="-34"/>
                <a:cs typeface="TH SarabunPSK" pitchFamily="34" charset="-34"/>
              </a:rPr>
              <a:t>การดูแลรักษาและการใช้งานเครื่องจักรอย่างถูกต้อง</a:t>
            </a:r>
          </a:p>
          <a:p>
            <a:r>
              <a:rPr lang="th-TH" b="1" dirty="0" smtClean="0">
                <a:solidFill>
                  <a:srgbClr val="FF33CC"/>
                </a:solidFill>
                <a:latin typeface="TH SarabunPSK" pitchFamily="34" charset="-34"/>
                <a:cs typeface="TH SarabunPSK" pitchFamily="34" charset="-34"/>
              </a:rPr>
              <a:t>การลดความสูญเปล่าในกระบวนการผลิตและธุรกิจบริการ</a:t>
            </a:r>
          </a:p>
          <a:p>
            <a:r>
              <a:rPr lang="th-TH" b="1" dirty="0" smtClean="0">
                <a:solidFill>
                  <a:srgbClr val="FF33CC"/>
                </a:solidFill>
                <a:latin typeface="TH SarabunPSK" pitchFamily="34" charset="-34"/>
                <a:cs typeface="TH SarabunPSK" pitchFamily="34" charset="-34"/>
              </a:rPr>
              <a:t>ความรู้เบื้องต้นเกี่ยวกับการจัดการ</a:t>
            </a:r>
            <a:r>
              <a:rPr lang="th-TH" b="1" dirty="0" err="1" smtClean="0">
                <a:solidFill>
                  <a:srgbClr val="FF33CC"/>
                </a:solidFill>
                <a:latin typeface="TH SarabunPSK" pitchFamily="34" charset="-34"/>
                <a:cs typeface="TH SarabunPSK" pitchFamily="34" charset="-34"/>
              </a:rPr>
              <a:t>ระบบโล</a:t>
            </a:r>
            <a:r>
              <a:rPr lang="th-TH" b="1" dirty="0" smtClean="0">
                <a:solidFill>
                  <a:srgbClr val="FF33CC"/>
                </a:solidFill>
                <a:latin typeface="TH SarabunPSK" pitchFamily="34" charset="-34"/>
                <a:cs typeface="TH SarabunPSK" pitchFamily="34" charset="-34"/>
              </a:rPr>
              <a:t>จิ</a:t>
            </a:r>
            <a:r>
              <a:rPr lang="th-TH" b="1" dirty="0" err="1" smtClean="0">
                <a:solidFill>
                  <a:srgbClr val="FF33CC"/>
                </a:solidFill>
                <a:latin typeface="TH SarabunPSK" pitchFamily="34" charset="-34"/>
                <a:cs typeface="TH SarabunPSK" pitchFamily="34" charset="-34"/>
              </a:rPr>
              <a:t>สติกส์</a:t>
            </a:r>
            <a:r>
              <a:rPr lang="th-TH" b="1" dirty="0" smtClean="0">
                <a:solidFill>
                  <a:srgbClr val="FF33CC"/>
                </a:solidFill>
                <a:latin typeface="TH SarabunPSK" pitchFamily="34" charset="-34"/>
                <a:cs typeface="TH SarabunPSK" pitchFamily="34" charset="-34"/>
              </a:rPr>
              <a:t>และโซ่</a:t>
            </a:r>
            <a:r>
              <a:rPr lang="th-TH" b="1" dirty="0" err="1" smtClean="0">
                <a:solidFill>
                  <a:srgbClr val="FF33CC"/>
                </a:solidFill>
                <a:latin typeface="TH SarabunPSK" pitchFamily="34" charset="-34"/>
                <a:cs typeface="TH SarabunPSK" pitchFamily="34" charset="-34"/>
              </a:rPr>
              <a:t>อุปทาน</a:t>
            </a:r>
            <a:endParaRPr lang="th-TH" b="1" dirty="0" smtClean="0">
              <a:solidFill>
                <a:srgbClr val="FF33CC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b="1" dirty="0" smtClean="0">
                <a:solidFill>
                  <a:srgbClr val="FF33CC"/>
                </a:solidFill>
                <a:latin typeface="TH SarabunPSK" pitchFamily="34" charset="-34"/>
                <a:cs typeface="TH SarabunPSK" pitchFamily="34" charset="-34"/>
              </a:rPr>
              <a:t>เทคนิคการศึกษาวิธีการทำงานและการศึกษาเวลาเพื่อเพิ่มผลิตภาพ</a:t>
            </a: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56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72861848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b="1" dirty="0" smtClean="0">
                <a:solidFill>
                  <a:schemeClr val="bg1"/>
                </a:solidFill>
              </a:rPr>
              <a:t>แผนการฝึกอบรม</a:t>
            </a:r>
            <a:endParaRPr lang="en-US" b="1" dirty="0">
              <a:solidFill>
                <a:schemeClr val="bg1"/>
              </a:solidFill>
            </a:endParaRPr>
          </a:p>
        </p:txBody>
      </p:sp>
      <p:graphicFrame>
        <p:nvGraphicFramePr>
          <p:cNvPr id="5" name="ตัวแทนเนื้อหา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8118168"/>
              </p:ext>
            </p:extLst>
          </p:nvPr>
        </p:nvGraphicFramePr>
        <p:xfrm>
          <a:off x="2699792" y="1633364"/>
          <a:ext cx="3833155" cy="3772311"/>
        </p:xfrm>
        <a:graphic>
          <a:graphicData uri="http://schemas.openxmlformats.org/drawingml/2006/table">
            <a:tbl>
              <a:tblPr/>
              <a:tblGrid>
                <a:gridCol w="193169"/>
                <a:gridCol w="1356125"/>
                <a:gridCol w="572936"/>
                <a:gridCol w="264129"/>
                <a:gridCol w="525630"/>
                <a:gridCol w="483579"/>
                <a:gridCol w="437587"/>
              </a:tblGrid>
              <a:tr h="149856">
                <a:tc gridSpan="2">
                  <a:txBody>
                    <a:bodyPr/>
                    <a:lstStyle/>
                    <a:p>
                      <a:pPr algn="l" fontAlgn="b"/>
                      <a:r>
                        <a:rPr lang="th-TH" sz="7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เรียน  นายทะเบียน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9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8025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th-TH" sz="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แผนการฝึกอบรมประจำปี 2559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8025">
                <a:tc>
                  <a:txBody>
                    <a:bodyPr/>
                    <a:lstStyle/>
                    <a:p>
                      <a:pPr algn="l" fontAlgn="b"/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7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เลขที่บัญชีผู้ประกอบกิจการ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_______________________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8025">
                <a:tc>
                  <a:txBody>
                    <a:bodyPr/>
                    <a:lstStyle/>
                    <a:p>
                      <a:pPr algn="l" fontAlgn="b"/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7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ชื่อสถานประกอบกิจการ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_____________________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8025">
                <a:tc>
                  <a:txBody>
                    <a:bodyPr/>
                    <a:lstStyle/>
                    <a:p>
                      <a:pPr algn="l" fontAlgn="b"/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7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อำเภอ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_____________________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8025">
                <a:tc>
                  <a:txBody>
                    <a:bodyPr/>
                    <a:lstStyle/>
                    <a:p>
                      <a:pPr algn="l" fontAlgn="b"/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th-TH" sz="7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ประเภทอุตสาหกรรม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7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_____________________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17519"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420">
                <a:tc>
                  <a:txBody>
                    <a:bodyPr/>
                    <a:lstStyle/>
                    <a:p>
                      <a:pPr algn="ctr" fontAlgn="b"/>
                      <a:r>
                        <a:rPr lang="th-TH" sz="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ลำดับ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7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หลักสูตรที่ฝึกอบรม 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7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ตำแหน่ง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จำนวน 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5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ระยะเวลาการฝึกอบรม 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7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สถานที่จัดอบรม</a:t>
                      </a:r>
                    </a:p>
                  </a:txBody>
                  <a:tcPr marL="3944" marR="3944" marT="39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th-TH" sz="7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หมายเหตุ</a:t>
                      </a:r>
                    </a:p>
                  </a:txBody>
                  <a:tcPr marL="3944" marR="3944" marT="394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0420">
                <a:tc>
                  <a:txBody>
                    <a:bodyPr/>
                    <a:lstStyle/>
                    <a:p>
                      <a:pPr algn="ctr" fontAlgn="b"/>
                      <a:r>
                        <a:rPr lang="th-TH" sz="7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ที่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7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(กรณีเป็นผู้ดำเนินการฝึกเอง)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7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ผู้เข้าอบรม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(คน)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6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(ระบุวันที่ฝึกอบรม)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11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1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1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190"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190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190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190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190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190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 </a:t>
                      </a:r>
                    </a:p>
                  </a:txBody>
                  <a:tcPr marL="3944" marR="3944" marT="3944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1190">
                <a:tc gridSpan="2">
                  <a:txBody>
                    <a:bodyPr/>
                    <a:lstStyle/>
                    <a:p>
                      <a:pPr algn="l" fontAlgn="b"/>
                      <a:r>
                        <a:rPr lang="th-TH" sz="700" b="1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หมายเหตุ:-  แจ้งล่วงหน้า 5 วัน ก่อนเริ่มดำเนินการฝึก 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31190"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1190">
                <a:tc gridSpan="2">
                  <a:txBody>
                    <a:bodyPr/>
                    <a:lstStyle/>
                    <a:p>
                      <a:pPr algn="l" fontAlgn="b"/>
                      <a:r>
                        <a:rPr lang="th-TH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ลงชื่อ ....................................................ผู้จัดทำ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th-TH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ศูนย์พัฒนาฝีมือแรงงานจังหวัดสระบุรี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47535"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          (....................................................)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(....................................................)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th-TH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ฝ่ายส่งเสริมการพัฒนาฝีมือแรงงาน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31190">
                <a:tc gridSpan="2">
                  <a:txBody>
                    <a:bodyPr/>
                    <a:lstStyle/>
                    <a:p>
                      <a:pPr algn="l" fontAlgn="b"/>
                      <a:r>
                        <a:rPr lang="th-TH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ตำแหน่ง.............................................................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th-TH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โทร 08 8278 5598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22251">
                <a:tc gridSpan="2">
                  <a:txBody>
                    <a:bodyPr/>
                    <a:lstStyle/>
                    <a:p>
                      <a:pPr algn="l" fontAlgn="b"/>
                      <a:r>
                        <a:rPr lang="th-TH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เบอร์โทร.............................................................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th-TH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โทรสาร 0 3667 9719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18307">
                <a:tc gridSpan="2">
                  <a:txBody>
                    <a:bodyPr/>
                    <a:lstStyle/>
                    <a:p>
                      <a:pPr algn="l" fontAlgn="b"/>
                      <a:r>
                        <a:rPr lang="en-US" sz="700" b="0" i="0" u="none" strike="noStrike">
                          <a:solidFill>
                            <a:srgbClr val="000000"/>
                          </a:solidFill>
                          <a:effectLst/>
                          <a:latin typeface="TH SarabunPSK"/>
                        </a:rPr>
                        <a:t>email…………………………………………………………….</a:t>
                      </a: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US" sz="700" b="0" i="0" u="none" strike="noStrike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n-US" sz="700" b="0" i="0" u="none" strike="noStrike" dirty="0">
                        <a:solidFill>
                          <a:srgbClr val="000000"/>
                        </a:solidFill>
                        <a:effectLst/>
                        <a:latin typeface="TH SarabunPSK"/>
                      </a:endParaRPr>
                    </a:p>
                  </a:txBody>
                  <a:tcPr marL="3944" marR="3944" marT="3944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57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6844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11560" y="265212"/>
            <a:ext cx="8229600" cy="952500"/>
          </a:xfrm>
        </p:spPr>
        <p:txBody>
          <a:bodyPr/>
          <a:lstStyle/>
          <a:p>
            <a:r>
              <a:rPr lang="th-TH" sz="40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แบบรายงานการตรวจฝึกอบรมของสถานประกอบกิจการ</a:t>
            </a:r>
            <a:endParaRPr lang="en-US" sz="4000" b="1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58</a:t>
            </a:fld>
            <a:endParaRPr lang="th-TH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345332"/>
            <a:ext cx="3528392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94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49188"/>
            <a:ext cx="8229600" cy="1132178"/>
          </a:xfrm>
        </p:spPr>
        <p:txBody>
          <a:bodyPr/>
          <a:lstStyle/>
          <a:p>
            <a:r>
              <a:rPr lang="th-TH" sz="4000" b="1" u="sng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สมัครด่วน</a:t>
            </a:r>
            <a:br>
              <a:rPr lang="th-TH" sz="4000" b="1" u="sng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4000" b="1" u="sng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สาขาที่พร้อมบริการแล้ว</a:t>
            </a:r>
            <a:endParaRPr lang="en-US" sz="4000" b="1" u="sng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>
          <a:xfrm>
            <a:off x="457200" y="1333500"/>
            <a:ext cx="8229600" cy="4044280"/>
          </a:xfrm>
        </p:spPr>
        <p:txBody>
          <a:bodyPr/>
          <a:lstStyle/>
          <a:p>
            <a:pPr marL="0" indent="0" algn="ctr">
              <a:buNone/>
            </a:pPr>
            <a:r>
              <a:rPr lang="th-TH" sz="3600" b="1" u="sng" dirty="0" smtClean="0">
                <a:solidFill>
                  <a:srgbClr val="FF33CC"/>
                </a:solidFill>
                <a:latin typeface="TH SarabunPSK" pitchFamily="34" charset="-34"/>
                <a:cs typeface="TH SarabunPSK" pitchFamily="34" charset="-34"/>
              </a:rPr>
              <a:t>สมัคร 1 คน ก็เปิดฝึกทันที</a:t>
            </a:r>
          </a:p>
          <a:p>
            <a:pPr algn="ctr"/>
            <a:r>
              <a:rPr lang="th-TH" sz="3600" b="1" dirty="0" smtClean="0">
                <a:solidFill>
                  <a:srgbClr val="FF66CC"/>
                </a:solidFill>
                <a:latin typeface="TH SarabunPSK" pitchFamily="34" charset="-34"/>
                <a:cs typeface="TH SarabunPSK" pitchFamily="34" charset="-34"/>
              </a:rPr>
              <a:t>สาขาช่างเชื่อม</a:t>
            </a:r>
          </a:p>
          <a:p>
            <a:pPr algn="ctr"/>
            <a:r>
              <a:rPr lang="th-TH" sz="3600" b="1" dirty="0" smtClean="0">
                <a:solidFill>
                  <a:srgbClr val="FF66CC"/>
                </a:solidFill>
                <a:latin typeface="TH SarabunPSK" pitchFamily="34" charset="-34"/>
                <a:cs typeface="TH SarabunPSK" pitchFamily="34" charset="-34"/>
              </a:rPr>
              <a:t>สาขาช่างไฟฟ้า</a:t>
            </a:r>
          </a:p>
          <a:p>
            <a:pPr algn="ctr"/>
            <a:r>
              <a:rPr lang="th-TH" sz="3600" b="1" dirty="0" smtClean="0">
                <a:solidFill>
                  <a:srgbClr val="FF66CC"/>
                </a:solidFill>
                <a:latin typeface="TH SarabunPSK" pitchFamily="34" charset="-34"/>
                <a:cs typeface="TH SarabunPSK" pitchFamily="34" charset="-34"/>
              </a:rPr>
              <a:t>สาขาคอมพิวเตอร์</a:t>
            </a:r>
          </a:p>
          <a:p>
            <a:pPr marL="0" indent="0" algn="ctr">
              <a:buNone/>
            </a:pPr>
            <a:r>
              <a:rPr lang="th-TH" sz="3600" b="1" dirty="0" smtClean="0">
                <a:solidFill>
                  <a:srgbClr val="FF66CC"/>
                </a:solidFill>
                <a:latin typeface="TH SarabunPSK" pitchFamily="34" charset="-34"/>
                <a:cs typeface="TH SarabunPSK" pitchFamily="34" charset="-34"/>
              </a:rPr>
              <a:t>(กรอกใบสมัคร + สำเนาบัตรประชาชน)</a:t>
            </a:r>
          </a:p>
          <a:p>
            <a:pPr marL="0" indent="0" algn="ctr">
              <a:buNone/>
            </a:pPr>
            <a:r>
              <a:rPr lang="th-TH" sz="36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สมัครด้วยตนเองได้ที่ศูนย์พัฒนาฝีมือแรงงานจังหวัดสระบุรี</a:t>
            </a:r>
          </a:p>
          <a:p>
            <a:pPr marL="0" indent="0" algn="ctr">
              <a:buNone/>
            </a:pPr>
            <a:endParaRPr lang="th-TH" sz="4000" b="1" dirty="0" smtClean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59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0948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1338" y="457729"/>
            <a:ext cx="8229600" cy="9525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sz="3200" b="1" u="sng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การขออนุญาตจัดตั้งศูนย์ทดสอบมาตรฐานฝีมือแรงงาน</a:t>
            </a:r>
            <a:r>
              <a:rPr lang="en-US" b="1" dirty="0">
                <a:solidFill>
                  <a:schemeClr val="bg1"/>
                </a:solidFill>
              </a:rPr>
              <a:t/>
            </a:r>
            <a:br>
              <a:rPr lang="en-US" b="1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2291" name="ตัวแทนเนื้อหา 2"/>
          <p:cNvSpPr>
            <a:spLocks noGrp="1"/>
          </p:cNvSpPr>
          <p:nvPr>
            <p:ph sz="quarter" idx="1"/>
          </p:nvPr>
        </p:nvSpPr>
        <p:spPr>
          <a:xfrm>
            <a:off x="457200" y="1333501"/>
            <a:ext cx="7467600" cy="4061354"/>
          </a:xfrm>
        </p:spPr>
        <p:txBody>
          <a:bodyPr/>
          <a:lstStyle/>
          <a:p>
            <a:pPr eaLnBrk="1" hangingPunct="1"/>
            <a:r>
              <a:rPr lang="th-TH" b="1" u="sng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คุณสมบัติของผู้ขอรับอนุญาตเป็นศูนย์ทดสอบมาตรฐานฝีมือแรงงาน</a:t>
            </a:r>
            <a:endParaRPr lang="en-US" b="1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  <a:p>
            <a:pPr lvl="1" eaLnBrk="1" hangingPunct="1"/>
            <a:r>
              <a:rPr lang="th-TH" sz="320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เป็น</a:t>
            </a:r>
            <a:r>
              <a:rPr lang="th-TH" sz="3200" b="1" u="sng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สถานประกอบการ</a:t>
            </a:r>
            <a:r>
              <a:rPr lang="th-TH" sz="320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ที่มุ่งใช้มาตรฐานฝีมือแรงงานเป็นเครื่องมือในการวัดคุณภาพของหน่วยงาน</a:t>
            </a:r>
            <a:endParaRPr lang="en-US" sz="3200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  <a:p>
            <a:pPr lvl="1" eaLnBrk="1" hangingPunct="1"/>
            <a:r>
              <a:rPr lang="th-TH" sz="320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เป็น</a:t>
            </a:r>
            <a:r>
              <a:rPr lang="th-TH" sz="3200" b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หน่วยงาน</a:t>
            </a:r>
            <a:r>
              <a:rPr lang="th-TH" sz="320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ที่มุ่งใช้มาตรฐานฝีมือแรงงานเป็นเครื่องมือในการวัดคุณภาพของ</a:t>
            </a:r>
            <a:r>
              <a:rPr lang="en-US" sz="320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3200" b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&gt;&gt;&gt;&gt; </a:t>
            </a:r>
            <a:r>
              <a:rPr lang="th-TH" sz="3200" b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ผู้ที่ปฏิบัติงาน</a:t>
            </a:r>
            <a:r>
              <a:rPr lang="en-US" sz="3200" b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  &gt;&gt;&gt;  </a:t>
            </a:r>
            <a:r>
              <a:rPr lang="th-TH" sz="3200" b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ผู้ที่จะเข้าทำงานใหม่</a:t>
            </a:r>
            <a:r>
              <a:rPr lang="en-US" sz="3200" b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 &gt;&gt;&gt; </a:t>
            </a:r>
            <a:r>
              <a:rPr lang="th-TH" sz="3200" b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ผู้ที่จะสำเร็จการศึกษา</a:t>
            </a:r>
            <a:endParaRPr lang="en-US" sz="3200" b="1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  <a:p>
            <a:pPr lvl="1" eaLnBrk="1" hangingPunct="1"/>
            <a:r>
              <a:rPr lang="th-TH" sz="320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หน่วยงานอื่น ๆ ที่เห็นเหมาะสม</a:t>
            </a:r>
            <a:endParaRPr lang="en-US" sz="3200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endParaRPr lang="en-US" smtClean="0">
              <a:cs typeface="KodchiangUPC" pitchFamily="18" charset="-34"/>
            </a:endParaRPr>
          </a:p>
        </p:txBody>
      </p:sp>
      <p:sp>
        <p:nvSpPr>
          <p:cNvPr id="12292" name="ตัวแทนหมายเลขภาพนิ่ง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043" tIns="40522" rIns="81043" bIns="40522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658477" indent="-253260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013041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418257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1823474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228690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633906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039123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444339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fld id="{1922AC40-4E99-45BE-910A-D163BA83C9D0}" type="slidenum">
              <a:rPr lang="en-US" smtClean="0">
                <a:solidFill>
                  <a:srgbClr val="FFFFFF"/>
                </a:solidFill>
              </a:rPr>
              <a:pPr eaLnBrk="1" hangingPunct="1"/>
              <a:t>60</a:t>
            </a:fld>
            <a:endParaRPr lang="th-TH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006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1338" y="337344"/>
            <a:ext cx="8229600" cy="9525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sz="3200" b="1" u="sng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ความเหมาะสมความพร้อมของผู้ขออนุญาต</a:t>
            </a:r>
            <a:r>
              <a:rPr lang="en-US" b="1" dirty="0">
                <a:solidFill>
                  <a:schemeClr val="bg1"/>
                </a:solidFill>
              </a:rPr>
              <a:t/>
            </a:r>
            <a:br>
              <a:rPr lang="en-US" b="1" dirty="0">
                <a:solidFill>
                  <a:schemeClr val="bg1"/>
                </a:solidFill>
              </a:rPr>
            </a:b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315" name="ตัวแทนเนื้อหา 2"/>
          <p:cNvSpPr>
            <a:spLocks noGrp="1"/>
          </p:cNvSpPr>
          <p:nvPr>
            <p:ph sz="quarter" idx="1"/>
          </p:nvPr>
        </p:nvSpPr>
        <p:spPr>
          <a:xfrm>
            <a:off x="457200" y="1333501"/>
            <a:ext cx="7467600" cy="4061354"/>
          </a:xfrm>
        </p:spPr>
        <p:txBody>
          <a:bodyPr/>
          <a:lstStyle/>
          <a:p>
            <a:pPr eaLnBrk="1" hangingPunct="1"/>
            <a:r>
              <a:rPr lang="th-TH" b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อาคารสถานที่ มีความแข็งแรง สะอาด ขนาดพื้นที่มีความเหมาะสม กับสาขาที่จะทดสอบ</a:t>
            </a:r>
            <a:endParaRPr lang="en-US" b="1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b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เครื่องมือ เครื่องจักร อุปกรณ์ วัสดุ ที่จะใช้ทดสอบ มีความพร้อม ครบถ้วนตามข้อกำหนดของสาขาที่ขอทดสอบ ฯ</a:t>
            </a:r>
            <a:endParaRPr lang="en-US" b="1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r>
              <a:rPr lang="th-TH" b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จำนวนกรรมการวัดผลการทดสอบ มีคุณสมบัติดังนี้   ผ่านการทดสอบมาตรฐานฝีมือแรงงาน</a:t>
            </a:r>
            <a:r>
              <a:rPr lang="en-US" b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b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จบ ปวช</a:t>
            </a:r>
            <a:r>
              <a:rPr lang="en-US" b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b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ขึ้นไป  ในสาขาที่ขอทำการทดสอบ ฯ และมีจำนวนไม่น้อยกว่า </a:t>
            </a:r>
            <a:r>
              <a:rPr lang="en-US" b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b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  <a:endParaRPr lang="en-US" b="1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  <a:p>
            <a:pPr eaLnBrk="1" hangingPunct="1"/>
            <a:endParaRPr lang="en-US" smtClean="0">
              <a:cs typeface="KodchiangUPC" pitchFamily="18" charset="-34"/>
            </a:endParaRPr>
          </a:p>
        </p:txBody>
      </p:sp>
      <p:sp>
        <p:nvSpPr>
          <p:cNvPr id="13316" name="ตัวแทนหมายเลขภาพนิ่ง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043" tIns="40522" rIns="81043" bIns="40522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658477" indent="-253260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013041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418257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1823474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228690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633906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039123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444339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fld id="{DAD4AF3F-9CE0-4EB5-972A-22B900027429}" type="slidenum">
              <a:rPr lang="en-US" smtClean="0">
                <a:solidFill>
                  <a:srgbClr val="FFFFFF"/>
                </a:solidFill>
              </a:rPr>
              <a:pPr eaLnBrk="1" hangingPunct="1"/>
              <a:t>61</a:t>
            </a:fld>
            <a:endParaRPr lang="th-TH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604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1338" y="396874"/>
            <a:ext cx="8229600" cy="1164481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sz="3500" b="1" dirty="0" smtClean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   การ</a:t>
            </a:r>
            <a:r>
              <a:rPr lang="th-TH" sz="35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ดำเนินการขออนุญาต</a:t>
            </a:r>
            <a:r>
              <a:rPr lang="en-US" sz="35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(</a:t>
            </a:r>
            <a:r>
              <a:rPr lang="th-TH" sz="35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ไม่ต้องเสียค่าใช้จ่ายใดๆทั้งสิ้น</a:t>
            </a:r>
            <a:r>
              <a:rPr lang="en-US" sz="35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en-US" sz="3200" b="1" i="1" u="sng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3200" b="1" i="1" u="sng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3200" b="1" i="1" u="sng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243" name="ตัวแทนเนื้อหา 2"/>
          <p:cNvSpPr>
            <a:spLocks noGrp="1"/>
          </p:cNvSpPr>
          <p:nvPr>
            <p:ph sz="quarter" idx="1"/>
          </p:nvPr>
        </p:nvSpPr>
        <p:spPr>
          <a:xfrm>
            <a:off x="517281" y="1417339"/>
            <a:ext cx="8229600" cy="3888433"/>
          </a:xfrm>
        </p:spPr>
        <p:txBody>
          <a:bodyPr>
            <a:normAutofit lnSpcReduction="10000"/>
          </a:bodyPr>
          <a:lstStyle/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th-TH" sz="3000" b="1" u="sng" dirty="0" smtClean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ยื่นคำขอโดยใช้แบบ</a:t>
            </a:r>
            <a:endParaRPr lang="th-TH" sz="2800" b="1" dirty="0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  <a:p>
            <a:pPr marL="243130" indent="-24313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th-TH" sz="2800" b="1" dirty="0" err="1" smtClean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มฐ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. 1 (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คำขอรับอนุญาตเป็นผู้ดำเนินการทดสอบมาตรฐานฝีมือแรงงาน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2800" b="1" dirty="0" err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มฐ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. 2 (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สาขาอาชีพที่ขอดำเนินการทดสอบมาตรฐานฝีมือแรงงานแห่งชาติ)</a:t>
            </a: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    </a:t>
            </a:r>
            <a:r>
              <a:rPr lang="th-TH" sz="2800" b="1" dirty="0" err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มฐ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. 3 (รายชื่อผู้ทดสอบมาตรฐานฝีมือแรงงาน)</a:t>
            </a:r>
            <a:endParaRPr lang="en-US" sz="2800" b="1" dirty="0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  <a:p>
            <a:pPr marL="243130" indent="-24313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 (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เพื่อความรวดเร็วในการพิจารณา กรุณากรอกข้อมูลให้ครบตามแบบ และแนบเอกสารที่กำหนดไว้ในแบบ </a:t>
            </a:r>
            <a:r>
              <a:rPr lang="th-TH" sz="2800" b="1" dirty="0" err="1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มฐ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.1 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ให้ครบถ้วน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)  </a:t>
            </a:r>
          </a:p>
          <a:p>
            <a:pPr marL="243130" indent="-24313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สถานที่ยื่นคำขอ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&gt;&gt;&gt;&gt;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ขอตั้งในจังหวัดใดยื่นที่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&gt;&gt;&gt;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สถาบัน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ศูนย์พัฒนาฝีมือแรงงานในจังหวัดนั้น</a:t>
            </a:r>
            <a:endParaRPr lang="en-US" sz="2800" b="1" dirty="0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  <a:p>
            <a:pPr marL="243130" indent="-24313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en-US" sz="2800" dirty="0"/>
          </a:p>
        </p:txBody>
      </p:sp>
      <p:sp>
        <p:nvSpPr>
          <p:cNvPr id="14340" name="ตัวแทนหมายเลขภาพนิ่ง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043" tIns="40522" rIns="81043" bIns="40522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658477" indent="-253260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013041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418257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1823474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228690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633906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039123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444339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fld id="{A4BC1782-6479-4DAB-9A4D-62465441976D}" type="slidenum">
              <a:rPr lang="en-US" smtClean="0">
                <a:solidFill>
                  <a:srgbClr val="FFFFFF"/>
                </a:solidFill>
              </a:rPr>
              <a:pPr eaLnBrk="1" hangingPunct="1"/>
              <a:t>62</a:t>
            </a:fld>
            <a:endParaRPr lang="th-TH" dirty="0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806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83568" y="481236"/>
            <a:ext cx="8235462" cy="686594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th-TH" sz="3600" b="1" u="sng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การพิจารณาตรวจสอบความพร้อมและความเหมาะสม</a:t>
            </a:r>
            <a:r>
              <a:rPr lang="en-US" sz="3600" b="1" u="sng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3600" b="1" u="sng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3600" u="sng" dirty="0">
              <a:solidFill>
                <a:schemeClr val="bg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244" name="ตัวแทนเนื้อหา 4"/>
          <p:cNvSpPr>
            <a:spLocks noGrp="1"/>
          </p:cNvSpPr>
          <p:nvPr>
            <p:ph sz="quarter" idx="1"/>
          </p:nvPr>
        </p:nvSpPr>
        <p:spPr>
          <a:xfrm>
            <a:off x="457200" y="1489348"/>
            <a:ext cx="8229600" cy="3590653"/>
          </a:xfrm>
        </p:spPr>
        <p:txBody>
          <a:bodyPr>
            <a:normAutofit fontScale="92500" lnSpcReduction="20000"/>
          </a:bodyPr>
          <a:lstStyle/>
          <a:p>
            <a:pPr marL="243130" indent="-24313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เมื่อได้รับเรื่องแล้ว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&gt;&gt;&gt;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คณะทำงานตรวจสอบความพร้อม ฯ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&gt;&gt;&gt;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จะไปทำการตรวจสอบ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โดยจะนัดล่วงหน้า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)&gt;&gt;&gt;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ตรวจสอบสถานที่ เครื่องจักร เครื่องมือ วัสดุ อุปกรณ์ ในสาขาและตำแหน่งต่างๆ 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&gt;&gt;&gt;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ถ่ายรูปสถานที่</a:t>
            </a:r>
            <a:endParaRPr lang="en-US" sz="2800" b="1" dirty="0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indent="0" eaLnBrk="1" fontAlgn="auto" hangingPunct="1">
              <a:spcAft>
                <a:spcPts val="0"/>
              </a:spcAft>
              <a:buNone/>
              <a:defRPr/>
            </a:pPr>
            <a:r>
              <a:rPr lang="th-TH" sz="30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การพิจารณา</a:t>
            </a:r>
            <a:endParaRPr lang="en-US" sz="3000" b="1" u="sng" dirty="0">
              <a:solidFill>
                <a:schemeClr val="tx1">
                  <a:lumMod val="95000"/>
                  <a:lumOff val="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  <a:p>
            <a:pPr marL="243130" indent="-24313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สรุปผลการตรวจสอบ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&gt;&gt;&gt;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เสนอกรมพัฒนาฝีมือแรงงาน พิจารณา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&gt;&gt;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แจ้งผลการพิจารณา</a:t>
            </a:r>
            <a:endParaRPr lang="en-US" sz="2800" b="1" dirty="0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  <a:p>
            <a:pPr marL="243130" indent="-24313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ถึงผู้ขอโดยตรง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ให้ไปรับใบอนุญาตที่ สถาบัน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/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ศูนย์ ที่ยื่นคำขอ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&gt;&gt;&gt;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ผู้ขอเซ็นรับใบอนุญาตในใบรับอนุญาต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ใบอนุญาตใช้ได้ 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2 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ปี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)&gt;&gt;&gt;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ส่งใบรับให้กองมาตรฐานฯ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&gt;&gt;&gt;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กองมาตรฐาน ฯ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&gt;&gt;&gt;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มอบเครื่องหมายศูนย์ทดสอบมาตรฐานฝีมือแรงงานให้</a:t>
            </a:r>
            <a:r>
              <a:rPr lang="en-US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&gt;&gt;&gt;</a:t>
            </a:r>
            <a:r>
              <a:rPr lang="th-TH" sz="2800" b="1" dirty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</a:rPr>
              <a:t>จัดพิธีรับมอบ</a:t>
            </a:r>
            <a:endParaRPr lang="en-US" sz="2800" b="1" dirty="0">
              <a:solidFill>
                <a:srgbClr val="FF00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364" name="ตัวแทนหมายเลขภาพนิ่ง 3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81043" tIns="40522" rIns="81043" bIns="40522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1pPr>
            <a:lvl2pPr marL="658477" indent="-253260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2pPr>
            <a:lvl3pPr marL="1013041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3pPr>
            <a:lvl4pPr marL="1418257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4pPr>
            <a:lvl5pPr marL="1823474" indent="-202608" eaLnBrk="0" hangingPunct="0"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5pPr>
            <a:lvl6pPr marL="2228690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6pPr>
            <a:lvl7pPr marL="2633906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7pPr>
            <a:lvl8pPr marL="3039123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8pPr>
            <a:lvl9pPr marL="3444339" indent="-20260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ngsana New" pitchFamily="18" charset="-34"/>
              </a:defRPr>
            </a:lvl9pPr>
          </a:lstStyle>
          <a:p>
            <a:pPr eaLnBrk="1" hangingPunct="1"/>
            <a:fld id="{3A71CD2C-4CA1-48B0-9578-358F19EF7778}" type="slidenum">
              <a:rPr lang="en-US" smtClean="0">
                <a:solidFill>
                  <a:srgbClr val="FFFFFF"/>
                </a:solidFill>
              </a:rPr>
              <a:pPr eaLnBrk="1" hangingPunct="1"/>
              <a:t>63</a:t>
            </a:fld>
            <a:endParaRPr lang="th-TH" smtClea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622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611560" y="193204"/>
            <a:ext cx="8229600" cy="952500"/>
          </a:xfrm>
        </p:spPr>
        <p:txBody>
          <a:bodyPr/>
          <a:lstStyle/>
          <a:p>
            <a:r>
              <a:rPr lang="th-TH" b="1" dirty="0" smtClean="0">
                <a:solidFill>
                  <a:schemeClr val="bg1"/>
                </a:solidFill>
              </a:rPr>
              <a:t>แผนที่ศูนย์พัฒนาฝีมือแรงงานจังหวัดสระบุรี</a:t>
            </a:r>
            <a:br>
              <a:rPr lang="th-TH" b="1" dirty="0" smtClean="0">
                <a:solidFill>
                  <a:schemeClr val="bg1"/>
                </a:solidFill>
              </a:rPr>
            </a:br>
            <a:r>
              <a:rPr lang="th-TH" b="1" dirty="0" smtClean="0">
                <a:solidFill>
                  <a:schemeClr val="bg1"/>
                </a:solidFill>
              </a:rPr>
              <a:t>สาขาอำเภอเมือง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ตัวแทน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64</a:t>
            </a:fld>
            <a:endParaRPr lang="th-TH"/>
          </a:p>
        </p:txBody>
      </p:sp>
      <p:pic>
        <p:nvPicPr>
          <p:cNvPr id="11266" name="Picture 2" descr="C:\Users\saraburi 1\Downloads\img03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417340"/>
            <a:ext cx="7272808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886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65</a:t>
            </a:fld>
            <a:endParaRPr lang="th-TH"/>
          </a:p>
        </p:txBody>
      </p:sp>
      <p:sp>
        <p:nvSpPr>
          <p:cNvPr id="6" name="ชื่อเรื่อง 1"/>
          <p:cNvSpPr txBox="1">
            <a:spLocks/>
          </p:cNvSpPr>
          <p:nvPr/>
        </p:nvSpPr>
        <p:spPr bwMode="auto">
          <a:xfrm>
            <a:off x="864096" y="1957048"/>
            <a:ext cx="7524329" cy="19205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Questions</a:t>
            </a: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 </a:t>
            </a: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&amp;</a:t>
            </a: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 </a:t>
            </a:r>
            <a:r>
              <a:rPr kumimoji="0" lang="en-US" sz="8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IT๙" panose="020B0500040200020003" pitchFamily="34" charset="-34"/>
                <a:ea typeface="+mj-ea"/>
                <a:cs typeface="+mn-cs"/>
              </a:rPr>
              <a:t>Answers</a:t>
            </a:r>
            <a:endParaRPr kumimoji="0" lang="th-TH" sz="8000" b="1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IT๙" panose="020B0500040200020003" pitchFamily="34" charset="-34"/>
              <a:ea typeface="+mj-ea"/>
              <a:cs typeface="+mn-cs"/>
            </a:endParaRPr>
          </a:p>
        </p:txBody>
      </p:sp>
      <p:pic>
        <p:nvPicPr>
          <p:cNvPr id="7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455" y="3817607"/>
            <a:ext cx="1728192" cy="1363352"/>
          </a:xfrm>
          <a:prstGeom prst="rect">
            <a:avLst/>
          </a:prstGeom>
        </p:spPr>
      </p:pic>
      <p:sp>
        <p:nvSpPr>
          <p:cNvPr id="9" name="ชื่อเรื่อง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ชื่อเรื่อง 1"/>
          <p:cNvSpPr>
            <a:spLocks noGrp="1"/>
          </p:cNvSpPr>
          <p:nvPr>
            <p:ph type="title"/>
          </p:nvPr>
        </p:nvSpPr>
        <p:spPr>
          <a:xfrm>
            <a:off x="0" y="1666876"/>
            <a:ext cx="9144000" cy="2041261"/>
          </a:xfrm>
        </p:spPr>
        <p:txBody>
          <a:bodyPr/>
          <a:lstStyle/>
          <a:p>
            <a:r>
              <a:rPr lang="th-TH" altLang="th-TH" sz="12500" b="1" dirty="0" smtClean="0">
                <a:solidFill>
                  <a:srgbClr val="0000CC"/>
                </a:solidFill>
              </a:rPr>
              <a:t>ขอบคุณ</a:t>
            </a:r>
          </a:p>
        </p:txBody>
      </p:sp>
      <p:sp>
        <p:nvSpPr>
          <p:cNvPr id="18435" name="ตัวแทนเนื้อหา 2"/>
          <p:cNvSpPr>
            <a:spLocks noGrp="1"/>
          </p:cNvSpPr>
          <p:nvPr>
            <p:ph idx="1"/>
          </p:nvPr>
        </p:nvSpPr>
        <p:spPr>
          <a:xfrm>
            <a:off x="-107950" y="3132668"/>
            <a:ext cx="9144000" cy="1629833"/>
          </a:xfrm>
        </p:spPr>
        <p:txBody>
          <a:bodyPr/>
          <a:lstStyle/>
          <a:p>
            <a:pPr marL="44450" indent="0" algn="ctr">
              <a:buFontTx/>
              <a:buNone/>
            </a:pPr>
            <a:r>
              <a:rPr lang="th-TH" altLang="th-TH" sz="10400" b="1" dirty="0" smtClean="0"/>
              <a:t> </a:t>
            </a:r>
            <a:r>
              <a:rPr lang="th-TH" altLang="th-TH" sz="10400" b="1" dirty="0" smtClean="0">
                <a:solidFill>
                  <a:srgbClr val="C00000"/>
                </a:solidFill>
              </a:rPr>
              <a:t>สวัสดี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177647"/>
            <a:ext cx="2647950" cy="1436688"/>
          </a:xfrm>
          <a:prstGeom prst="rect">
            <a:avLst/>
          </a:prstGeom>
        </p:spPr>
      </p:pic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A09E068-5F95-4E94-A17E-A71AEBE393B2}" type="slidenum">
              <a:rPr lang="en-US" smtClean="0"/>
              <a:pPr>
                <a:defRPr/>
              </a:pPr>
              <a:t>66</a:t>
            </a:fld>
            <a:endParaRPr lang="th-TH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การออกแบบเริ่มต้น">
  <a:themeElements>
    <a:clrScheme name="การออกแบบเริ่มต้น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การออกแบบเริ่มต้น">
      <a:majorFont>
        <a:latin typeface="Arial"/>
        <a:ea typeface=""/>
        <a:cs typeface="Angsana New"/>
      </a:majorFont>
      <a:minorFont>
        <a:latin typeface="Arial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การออกแบบเริ่มต้น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การออกแบบเริ่มต้น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การออกแบบเริ่มต้น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5350</TotalTime>
  <Words>4245</Words>
  <Application>Microsoft Office PowerPoint</Application>
  <PresentationFormat>นำเสนอทางหน้าจอ (16:10)</PresentationFormat>
  <Paragraphs>692</Paragraphs>
  <Slides>66</Slides>
  <Notes>3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66</vt:i4>
      </vt:variant>
    </vt:vector>
  </HeadingPairs>
  <TitlesOfParts>
    <vt:vector size="67" baseType="lpstr">
      <vt:lpstr>การออกแบบเริ่มต้น</vt:lpstr>
      <vt:lpstr> </vt:lpstr>
      <vt:lpstr>เหตุผล</vt:lpstr>
      <vt:lpstr>เหตุผล (ต่อ)</vt:lpstr>
      <vt:lpstr>สาระสำคัญ</vt:lpstr>
      <vt:lpstr>สาระสำคัญ (ต่อ)</vt:lpstr>
      <vt:lpstr>สาระสำคัญ (ต่อ)</vt:lpstr>
      <vt:lpstr>สาระสำคัญ (ต่อ)</vt:lpstr>
      <vt:lpstr>สาระสำคัญ (ต่อ)</vt:lpstr>
      <vt:lpstr>สาระสำคัญ (ต่อ)</vt:lpstr>
      <vt:lpstr>สาระสำคัญ (ต่อ)</vt:lpstr>
      <vt:lpstr>งานนำเสนอ PowerPoint</vt:lpstr>
      <vt:lpstr>การบังคับใช้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การประเมินความรู้ความสามารถ</vt:lpstr>
      <vt:lpstr>การประเมินความรู้ความสามารถ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แบบฟอร์มการยื่นขอรับรองหลักสูตรยกระดับฝีมือ กรณีดำเนินการฝึกเอง</vt:lpstr>
      <vt:lpstr>เอกสารประกอบการยื่นคำขอรับการรับรองหลักสูตร กรณีดำเนินการฝึกเอง</vt:lpstr>
      <vt:lpstr>แบบฟอร์มการยื่นขอรับรองหลักสูตรยกระดับฝีมือ กรณีส่งไปรับการฝึกอบรมภายนอก</vt:lpstr>
      <vt:lpstr> เอกสารประกอบการยื่นคำขอรับการรับรองหลักสูตร กรณีส่งไปรับการฝึกอบรมภายนอก</vt:lpstr>
      <vt:lpstr>  หลักสูตรศูนย์พัฒนาฝีมือแรงงานจังหวัดสระบุรี</vt:lpstr>
      <vt:lpstr>หลักสูตร Productivity</vt:lpstr>
      <vt:lpstr>แผนการฝึกอบรม</vt:lpstr>
      <vt:lpstr>แบบรายงานการตรวจฝึกอบรมของสถานประกอบกิจการ</vt:lpstr>
      <vt:lpstr>สมัครด่วน สาขาที่พร้อมบริการแล้ว</vt:lpstr>
      <vt:lpstr>การขออนุญาตจัดตั้งศูนย์ทดสอบมาตรฐานฝีมือแรงงาน </vt:lpstr>
      <vt:lpstr>ความเหมาะสมความพร้อมของผู้ขออนุญาต </vt:lpstr>
      <vt:lpstr>      การดำเนินการขออนุญาต (ไม่ต้องเสียค่าใช้จ่ายใดๆทั้งสิ้น) </vt:lpstr>
      <vt:lpstr>การพิจารณาตรวจสอบความพร้อมและความเหมาะสม </vt:lpstr>
      <vt:lpstr>แผนที่ศูนย์พัฒนาฝีมือแรงงานจังหวัดสระบุรี สาขาอำเภอเมือง</vt:lpstr>
      <vt:lpstr>งานนำเสนอ PowerPoint</vt:lpstr>
      <vt:lpstr>ขอบคุณ</vt:lpstr>
    </vt:vector>
  </TitlesOfParts>
  <Company>spisd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หัวข้อใหญ่</dc:title>
  <dc:creator>Atita</dc:creator>
  <cp:lastModifiedBy>ออม</cp:lastModifiedBy>
  <cp:revision>878</cp:revision>
  <cp:lastPrinted>2016-02-17T11:51:40Z</cp:lastPrinted>
  <dcterms:created xsi:type="dcterms:W3CDTF">2007-09-04T08:51:01Z</dcterms:created>
  <dcterms:modified xsi:type="dcterms:W3CDTF">2016-02-24T04:19:43Z</dcterms:modified>
</cp:coreProperties>
</file>