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7"/>
  </p:notesMasterIdLst>
  <p:handoutMasterIdLst>
    <p:handoutMasterId r:id="rId28"/>
  </p:handoutMasterIdLst>
  <p:sldIdLst>
    <p:sldId id="256" r:id="rId3"/>
    <p:sldId id="302" r:id="rId4"/>
    <p:sldId id="324" r:id="rId5"/>
    <p:sldId id="326" r:id="rId6"/>
    <p:sldId id="348" r:id="rId7"/>
    <p:sldId id="327" r:id="rId8"/>
    <p:sldId id="328" r:id="rId9"/>
    <p:sldId id="309" r:id="rId10"/>
    <p:sldId id="329" r:id="rId11"/>
    <p:sldId id="350" r:id="rId12"/>
    <p:sldId id="330" r:id="rId13"/>
    <p:sldId id="331" r:id="rId14"/>
    <p:sldId id="332" r:id="rId15"/>
    <p:sldId id="333" r:id="rId16"/>
    <p:sldId id="334" r:id="rId17"/>
    <p:sldId id="335" r:id="rId18"/>
    <p:sldId id="336" r:id="rId19"/>
    <p:sldId id="344" r:id="rId20"/>
    <p:sldId id="346" r:id="rId21"/>
    <p:sldId id="340" r:id="rId22"/>
    <p:sldId id="339" r:id="rId23"/>
    <p:sldId id="343" r:id="rId24"/>
    <p:sldId id="337" r:id="rId25"/>
    <p:sldId id="338" r:id="rId26"/>
  </p:sldIdLst>
  <p:sldSz cx="9144000" cy="6858000" type="screen4x3"/>
  <p:notesSz cx="6858000" cy="9947275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FFFF"/>
    <a:srgbClr val="99FF66"/>
    <a:srgbClr val="0033CC"/>
    <a:srgbClr val="006600"/>
    <a:srgbClr val="FFFF99"/>
    <a:srgbClr val="6600CC"/>
    <a:srgbClr val="FF9900"/>
    <a:srgbClr val="FFCC99"/>
    <a:srgbClr val="FFCC66"/>
    <a:srgbClr val="66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06" autoAdjust="0"/>
    <p:restoredTop sz="94660"/>
  </p:normalViewPr>
  <p:slideViewPr>
    <p:cSldViewPr>
      <p:cViewPr>
        <p:scale>
          <a:sx n="90" d="100"/>
          <a:sy n="90" d="100"/>
        </p:scale>
        <p:origin x="-1008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12/01/59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48185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4" y="9448185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12/01/59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60" tIns="45880" rIns="91760" bIns="45880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760" tIns="45880" rIns="91760" bIns="4588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48185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0" cy="497364"/>
          </a:xfrm>
          <a:prstGeom prst="rect">
            <a:avLst/>
          </a:prstGeom>
        </p:spPr>
        <p:txBody>
          <a:bodyPr vert="horz" lIns="91760" tIns="45880" rIns="91760" bIns="45880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4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5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4149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2832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8825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0505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4248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07846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2132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37264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37593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9000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61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8974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87769B8-D31A-4852-AFD0-1AA462CA00D8}" type="datetimeFigureOut">
              <a:rPr lang="en-US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1/12/2016</a:t>
            </a:fld>
            <a:endParaRPr lang="en-US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03030">
                  <a:lumMod val="90000"/>
                  <a:lumOff val="10000"/>
                </a:srgbClr>
              </a:solidFill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067E2AE-1791-41E6-985D-2E365FCBA6F6}" type="slidenum">
              <a:rPr lang="en-US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7945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-108520" y="5534484"/>
            <a:ext cx="414451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th-TH" sz="4000" b="1" dirty="0">
                <a:solidFill>
                  <a:srgbClr val="0000CC"/>
                </a:solidFill>
              </a:rPr>
              <a:t>นายสุภพ   </a:t>
            </a:r>
            <a:r>
              <a:rPr lang="th-TH" altLang="th-TH" sz="4000" b="1" dirty="0" err="1">
                <a:solidFill>
                  <a:srgbClr val="0000CC"/>
                </a:solidFill>
              </a:rPr>
              <a:t>ปิง</a:t>
            </a:r>
            <a:r>
              <a:rPr lang="th-TH" altLang="th-TH" sz="4000" b="1" dirty="0">
                <a:solidFill>
                  <a:srgbClr val="0000CC"/>
                </a:solidFill>
              </a:rPr>
              <a:t>ตา</a:t>
            </a:r>
          </a:p>
          <a:p>
            <a:pPr algn="ctr"/>
            <a:r>
              <a:rPr lang="th-TH" altLang="th-TH" sz="3000" b="1" dirty="0" smtClean="0">
                <a:solidFill>
                  <a:srgbClr val="0000CC"/>
                </a:solidFill>
              </a:rPr>
              <a:t>รองอธิบดีกรม</a:t>
            </a:r>
            <a:r>
              <a:rPr lang="th-TH" altLang="th-TH" sz="3000" b="1" dirty="0">
                <a:solidFill>
                  <a:srgbClr val="0000CC"/>
                </a:solidFill>
              </a:rPr>
              <a:t>พัฒนาฝีมือแรงงาน</a:t>
            </a:r>
            <a:endParaRPr lang="th-TH" altLang="th-TH" sz="3000" dirty="0">
              <a:solidFill>
                <a:srgbClr val="0000CC"/>
              </a:solidFill>
            </a:endParaRPr>
          </a:p>
        </p:txBody>
      </p:sp>
      <p:pic>
        <p:nvPicPr>
          <p:cNvPr id="2052" name="Picture 5" descr="D:\New folder\สุภพ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214" y="1700808"/>
            <a:ext cx="2704356" cy="3790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3547743" y="1724229"/>
            <a:ext cx="53582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นโยบายและความสำคัญของพระราชบัญญัติส่งเสริมการพัฒนาฝีมือแรงงาน (ฉบับที่ 2) พ.ศ. 2557</a:t>
            </a:r>
          </a:p>
          <a:p>
            <a:pPr algn="ctr"/>
            <a:endParaRPr lang="en-US" b="1" dirty="0">
              <a:solidFill>
                <a:schemeClr val="accent6">
                  <a:lumMod val="50000"/>
                </a:schemeClr>
              </a:solidFill>
              <a:latin typeface="Angsana New" panose="02020603050405020304" pitchFamily="18" charset="-34"/>
            </a:endParaRPr>
          </a:p>
        </p:txBody>
      </p:sp>
      <p:pic>
        <p:nvPicPr>
          <p:cNvPr id="4098" name="Picture 2" descr="C:\Program Files (x86)\Microsoft Office\MEDIA\OFFICE14\Lines\BD21313_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69" y="6327323"/>
            <a:ext cx="4686300" cy="1809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82605" y="5123303"/>
            <a:ext cx="5230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วันที่ 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13 มกราคม </a:t>
            </a:r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พ.ศ.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2559</a:t>
            </a:r>
            <a:endParaRPr lang="th-TH" b="1" dirty="0">
              <a:solidFill>
                <a:schemeClr val="accent6">
                  <a:lumMod val="50000"/>
                </a:schemeClr>
              </a:solidFill>
              <a:latin typeface="Angsana New" panose="02020603050405020304" pitchFamily="18" charset="-34"/>
            </a:endParaRPr>
          </a:p>
          <a:p>
            <a:pPr algn="ctr"/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ณ 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โรงแรม</a:t>
            </a:r>
            <a:r>
              <a:rPr lang="th-TH" b="1" dirty="0" err="1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เซ็นทรัล</a:t>
            </a:r>
            <a:r>
              <a:rPr lang="th-TH" b="1" dirty="0" err="1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เพลส</a:t>
            </a:r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สมุทรสาคร</a:t>
            </a:r>
            <a:endParaRPr lang="th-TH" b="1" dirty="0">
              <a:solidFill>
                <a:schemeClr val="accent6">
                  <a:lumMod val="50000"/>
                </a:schemeClr>
              </a:solidFill>
              <a:latin typeface="Angsana New" panose="02020603050405020304" pitchFamily="18" charset="-34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714500"/>
            <a:ext cx="8401050" cy="4929188"/>
          </a:xfrm>
        </p:spPr>
        <p:txBody>
          <a:bodyPr/>
          <a:lstStyle/>
          <a:p>
            <a:pPr>
              <a:buFontTx/>
              <a:buNone/>
            </a:pPr>
            <a:r>
              <a:rPr lang="th-TH" sz="3600" b="1" dirty="0" smtClean="0">
                <a:solidFill>
                  <a:srgbClr val="C00000"/>
                </a:solidFill>
              </a:rPr>
              <a:t> </a:t>
            </a:r>
            <a:r>
              <a:rPr lang="th-TH" sz="4000" b="1" dirty="0" smtClean="0">
                <a:solidFill>
                  <a:srgbClr val="C00000"/>
                </a:solidFill>
              </a:rPr>
              <a:t>การพัฒนาฝีมือแรงงาน คือ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400" b="1" dirty="0" smtClean="0"/>
              <a:t>: </a:t>
            </a:r>
            <a:r>
              <a:rPr lang="th-TH" sz="4400" b="1" dirty="0" smtClean="0">
                <a:solidFill>
                  <a:srgbClr val="002060"/>
                </a:solidFill>
              </a:rPr>
              <a:t>กระบวนการที่ทำให้ผู้รับการฝึกและประชากรวัยทำงาน  มี...</a:t>
            </a:r>
          </a:p>
          <a:p>
            <a:pPr>
              <a:buFontTx/>
              <a:buNone/>
            </a:pPr>
            <a:r>
              <a:rPr lang="th-TH" sz="3600" b="1" dirty="0" smtClean="0"/>
              <a:t>   </a:t>
            </a:r>
            <a:r>
              <a:rPr lang="th-TH" sz="4400" b="1" dirty="0" smtClean="0">
                <a:solidFill>
                  <a:srgbClr val="006600"/>
                </a:solidFill>
              </a:rPr>
              <a:t>1. ความสามารถในการพัฒนาปรับปรุงงาน</a:t>
            </a:r>
          </a:p>
          <a:p>
            <a:pPr>
              <a:buFontTx/>
              <a:buNone/>
            </a:pPr>
            <a:r>
              <a:rPr lang="th-TH" sz="4400" b="1" dirty="0" smtClean="0">
                <a:solidFill>
                  <a:srgbClr val="C00000"/>
                </a:solidFill>
              </a:rPr>
              <a:t>   2. ฝีมือ ความรู้ความสามารถในวิชาชีพ</a:t>
            </a:r>
          </a:p>
          <a:p>
            <a:pPr>
              <a:buFontTx/>
              <a:buNone/>
            </a:pPr>
            <a:r>
              <a:rPr lang="th-TH" sz="4400" b="1" dirty="0" smtClean="0"/>
              <a:t>   </a:t>
            </a:r>
            <a:r>
              <a:rPr lang="th-TH" sz="4400" b="1" dirty="0" smtClean="0">
                <a:solidFill>
                  <a:srgbClr val="0000CC"/>
                </a:solidFill>
              </a:rPr>
              <a:t>3. จรรยาบรรณแห่งวิชาชีพ</a:t>
            </a:r>
          </a:p>
          <a:p>
            <a:pPr>
              <a:buFontTx/>
              <a:buNone/>
            </a:pPr>
            <a:r>
              <a:rPr lang="th-TH" sz="4400" b="1" dirty="0" smtClean="0"/>
              <a:t>   4. ทัศนคติที่ดีเกี่ยวกับการทำงาน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0"/>
            <a:ext cx="7488238" cy="172720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rgbClr val="FF0066"/>
                </a:solidFill>
              </a:rPr>
              <a:t>การพัฒนาฝีมือแรงงาน</a:t>
            </a:r>
          </a:p>
        </p:txBody>
      </p:sp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14815"/>
            <a:ext cx="1773022" cy="18242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6021288"/>
            <a:ext cx="2133600" cy="476250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</a:t>
            </a:fld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ชื่อเรื่อง 1"/>
          <p:cNvSpPr>
            <a:spLocks noGrp="1"/>
          </p:cNvSpPr>
          <p:nvPr>
            <p:ph type="title"/>
          </p:nvPr>
        </p:nvSpPr>
        <p:spPr>
          <a:xfrm>
            <a:off x="2855786" y="1700808"/>
            <a:ext cx="3511292" cy="550413"/>
          </a:xfrm>
          <a:solidFill>
            <a:schemeClr val="accent1"/>
          </a:solidFill>
          <a:ln w="34925">
            <a:solidFill>
              <a:srgbClr val="0000CC"/>
            </a:solidFill>
          </a:ln>
        </p:spPr>
        <p:txBody>
          <a:bodyPr/>
          <a:lstStyle/>
          <a:p>
            <a:r>
              <a:rPr lang="th-TH" altLang="th-TH" sz="2800" b="1" dirty="0" smtClean="0">
                <a:solidFill>
                  <a:srgbClr val="FF0066"/>
                </a:solidFill>
              </a:rPr>
              <a:t>กิจกรรมการพัฒนาฝีมือแรงงาน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343" y="3173336"/>
            <a:ext cx="2016224" cy="400110"/>
          </a:xfrm>
          <a:prstGeom prst="rect">
            <a:avLst/>
          </a:prstGeom>
          <a:solidFill>
            <a:srgbClr val="CCFFFF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>
                <a:solidFill>
                  <a:srgbClr val="0000CC"/>
                </a:solidFill>
              </a:rPr>
              <a:t>การฝึกอบรมฝีมือแรงงาน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3166" y="3776256"/>
            <a:ext cx="2025401" cy="92333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>
                <a:solidFill>
                  <a:schemeClr val="tx1"/>
                </a:solidFill>
              </a:rPr>
              <a:t>การฝึกเตรียมเข้าทำงาน</a:t>
            </a:r>
          </a:p>
          <a:p>
            <a:pPr>
              <a:buFontTx/>
              <a:buChar char="-"/>
              <a:defRPr/>
            </a:pPr>
            <a:r>
              <a:rPr lang="th-TH" sz="1800" b="1" dirty="0">
                <a:solidFill>
                  <a:schemeClr val="tx1"/>
                </a:solidFill>
              </a:rPr>
              <a:t>การฝึกยกระดับฝีมือแรงงาน</a:t>
            </a:r>
          </a:p>
          <a:p>
            <a:pPr>
              <a:buFontTx/>
              <a:buChar char="-"/>
              <a:defRPr/>
            </a:pPr>
            <a:r>
              <a:rPr lang="th-TH" sz="1800" b="1" dirty="0">
                <a:solidFill>
                  <a:schemeClr val="tx1"/>
                </a:solidFill>
              </a:rPr>
              <a:t>การฝึกเปลี่ยนสาขาอาชีพ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5320" y="4077072"/>
            <a:ext cx="2016224" cy="175432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/>
              <a:t>มาตรฐานฝีมือแรงงานแห่งชาติ</a:t>
            </a:r>
          </a:p>
          <a:p>
            <a:pPr>
              <a:buFontTx/>
              <a:buChar char="-"/>
              <a:defRPr/>
            </a:pPr>
            <a:r>
              <a:rPr lang="th-TH" sz="1800" b="1" dirty="0" smtClean="0"/>
              <a:t>มาตรฐานฝีมือแรงงานของผู้ประกอบอาชีพ</a:t>
            </a:r>
          </a:p>
          <a:p>
            <a:pPr>
              <a:buFontTx/>
              <a:buChar char="-"/>
              <a:defRPr/>
            </a:pPr>
            <a:r>
              <a:rPr lang="th-TH" sz="1800" b="1" dirty="0" smtClean="0"/>
              <a:t> มาตรฐานฝีมือแรงงานเพื่อไปทำงานต่างประเทศ</a:t>
            </a:r>
            <a:endParaRPr lang="th-TH" sz="18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395604" y="3157152"/>
            <a:ext cx="2035940" cy="707886"/>
          </a:xfrm>
          <a:prstGeom prst="rect">
            <a:avLst/>
          </a:prstGeom>
          <a:solidFill>
            <a:srgbClr val="FFFF00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 smtClean="0">
                <a:solidFill>
                  <a:srgbClr val="0000CC"/>
                </a:solidFill>
              </a:rPr>
              <a:t>การกำหนด/ทดสอบ</a:t>
            </a:r>
            <a:br>
              <a:rPr lang="th-TH" sz="2000" b="1" dirty="0" smtClean="0">
                <a:solidFill>
                  <a:srgbClr val="0000CC"/>
                </a:solidFill>
              </a:rPr>
            </a:br>
            <a:r>
              <a:rPr lang="th-TH" sz="2000" b="1" dirty="0" smtClean="0">
                <a:solidFill>
                  <a:srgbClr val="0000CC"/>
                </a:solidFill>
              </a:rPr>
              <a:t>มาตรฐานฝีมือแรงงาน</a:t>
            </a:r>
            <a:endParaRPr lang="th-TH" sz="2000" b="1" dirty="0">
              <a:solidFill>
                <a:srgbClr val="0000CC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72000" y="3140968"/>
            <a:ext cx="2059723" cy="400110"/>
          </a:xfrm>
          <a:prstGeom prst="rect">
            <a:avLst/>
          </a:prstGeom>
          <a:solidFill>
            <a:srgbClr val="FFCC99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 smtClean="0">
                <a:solidFill>
                  <a:srgbClr val="0000CC"/>
                </a:solidFill>
              </a:rPr>
              <a:t>การแข่งขันฝีมือแรงงาน</a:t>
            </a:r>
            <a:endParaRPr lang="th-TH" sz="2000" b="1" dirty="0">
              <a:solidFill>
                <a:srgbClr val="0000CC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4248" y="4085157"/>
            <a:ext cx="2059723" cy="1200329"/>
          </a:xfrm>
          <a:prstGeom prst="rect">
            <a:avLst/>
          </a:prstGeom>
          <a:solidFill>
            <a:srgbClr val="FFCCFF"/>
          </a:solidFill>
          <a:ln>
            <a:solidFill>
              <a:srgbClr val="FF0066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ศูนย์ประเมินความรู้ความสามารถกลาง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 ศูนย์ประเมินความรู้ความสามารถตามม.26/4(2)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8" name="7-Point Star 7"/>
          <p:cNvSpPr/>
          <p:nvPr/>
        </p:nvSpPr>
        <p:spPr>
          <a:xfrm>
            <a:off x="962423" y="2652028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2" name="7-Point Star 21"/>
          <p:cNvSpPr/>
          <p:nvPr/>
        </p:nvSpPr>
        <p:spPr>
          <a:xfrm>
            <a:off x="3125542" y="2660654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</a:rPr>
              <a:t>2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93704" y="3765584"/>
            <a:ext cx="2038019" cy="2031325"/>
          </a:xfrm>
          <a:prstGeom prst="rect">
            <a:avLst/>
          </a:prstGeom>
          <a:solidFill>
            <a:srgbClr val="FFCC99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การแข่งขันฝีมือแรงงานแห่งชาติ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การแข่งขันฝีมือคนพิการ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การแข่งขันฝีมือแรงงานอาเซียน</a:t>
            </a:r>
          </a:p>
          <a:p>
            <a:pPr>
              <a:buFontTx/>
              <a:buChar char="-"/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การแข่งขันฝีมือแรงงานนานาชาติ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04248" y="3140968"/>
            <a:ext cx="2059723" cy="707886"/>
          </a:xfrm>
          <a:prstGeom prst="rect">
            <a:avLst/>
          </a:prstGeom>
          <a:solidFill>
            <a:srgbClr val="FFCCFF"/>
          </a:solidFill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000" b="1" dirty="0" smtClean="0">
                <a:solidFill>
                  <a:srgbClr val="0000CC"/>
                </a:solidFill>
              </a:rPr>
              <a:t>การรับรอง</a:t>
            </a:r>
            <a:br>
              <a:rPr lang="th-TH" sz="2000" b="1" dirty="0" smtClean="0">
                <a:solidFill>
                  <a:srgbClr val="0000CC"/>
                </a:solidFill>
              </a:rPr>
            </a:br>
            <a:r>
              <a:rPr lang="th-TH" sz="2000" b="1" dirty="0" smtClean="0">
                <a:solidFill>
                  <a:srgbClr val="0000CC"/>
                </a:solidFill>
              </a:rPr>
              <a:t>ความรู้ความสามารถ</a:t>
            </a:r>
            <a:endParaRPr lang="th-TH" sz="2000" b="1" dirty="0">
              <a:solidFill>
                <a:srgbClr val="0000C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04247" y="5508232"/>
            <a:ext cx="2059723" cy="646331"/>
          </a:xfrm>
          <a:prstGeom prst="rect">
            <a:avLst/>
          </a:prstGeom>
          <a:solidFill>
            <a:srgbClr val="FFCCFF"/>
          </a:solidFill>
          <a:ln>
            <a:solidFill>
              <a:srgbClr val="FF0066"/>
            </a:solidFill>
          </a:ln>
          <a:effectLst>
            <a:innerShdw blurRad="63500" dist="50800" dir="13500000">
              <a:srgbClr val="00B0F0">
                <a:alpha val="50000"/>
              </a:srgb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1800" b="1" dirty="0" smtClean="0">
                <a:solidFill>
                  <a:schemeClr val="tx1"/>
                </a:solidFill>
              </a:rPr>
              <a:t>หนังสือรับรองความรู้ความสามารถ</a:t>
            </a:r>
            <a:endParaRPr lang="th-TH" sz="1800" b="1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>
            <a:stCxn id="31" idx="2"/>
            <a:endCxn id="25" idx="0"/>
          </p:cNvCxnSpPr>
          <p:nvPr/>
        </p:nvCxnSpPr>
        <p:spPr>
          <a:xfrm flipH="1">
            <a:off x="7834109" y="5285486"/>
            <a:ext cx="1" cy="222746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8" name="7-Point Star 27"/>
          <p:cNvSpPr/>
          <p:nvPr/>
        </p:nvSpPr>
        <p:spPr>
          <a:xfrm>
            <a:off x="5313829" y="2645538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3" name="7-Point Star 32"/>
          <p:cNvSpPr/>
          <p:nvPr/>
        </p:nvSpPr>
        <p:spPr>
          <a:xfrm>
            <a:off x="7546076" y="2636912"/>
            <a:ext cx="576064" cy="50405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4</a:t>
            </a:r>
            <a:endParaRPr lang="en-US" b="1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253815" y="2444066"/>
            <a:ext cx="6588244" cy="197113"/>
            <a:chOff x="1245866" y="2628820"/>
            <a:chExt cx="6588244" cy="197113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245866" y="2636912"/>
              <a:ext cx="6588244" cy="0"/>
            </a:xfrm>
            <a:prstGeom prst="line">
              <a:avLst/>
            </a:prstGeom>
            <a:ln w="2540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>
              <a:off x="1245866" y="2628820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3387642" y="2636912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/>
            <p:cNvCxnSpPr/>
            <p:nvPr/>
          </p:nvCxnSpPr>
          <p:spPr>
            <a:xfrm>
              <a:off x="5588610" y="2636911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>
              <a:off x="7829519" y="2636912"/>
              <a:ext cx="4589" cy="189021"/>
            </a:xfrm>
            <a:prstGeom prst="straightConnector1">
              <a:avLst/>
            </a:prstGeom>
            <a:ln w="25400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Straight Connector 38"/>
          <p:cNvCxnSpPr>
            <a:stCxn id="4098" idx="2"/>
          </p:cNvCxnSpPr>
          <p:nvPr/>
        </p:nvCxnSpPr>
        <p:spPr>
          <a:xfrm>
            <a:off x="4611432" y="2251221"/>
            <a:ext cx="0" cy="192845"/>
          </a:xfrm>
          <a:prstGeom prst="line">
            <a:avLst/>
          </a:prstGeom>
          <a:ln w="254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1227062" y="3573446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3404184" y="3865038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5596558" y="3555109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7853471" y="3865038"/>
            <a:ext cx="1" cy="2227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444208" y="6263605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488237" cy="100806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07950" y="1916832"/>
            <a:ext cx="8928100" cy="350043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th-TH" sz="6000" b="1" dirty="0" smtClean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พระราชบัญญัติ</a:t>
            </a:r>
            <a: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/>
            </a:r>
            <a:b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</a:br>
            <a: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ส่งเสริมการพัฒนาฝีมือแรงงาน(ฉบับ</a:t>
            </a:r>
            <a:r>
              <a:rPr lang="th-TH" sz="6000" b="1" dirty="0" smtClean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ที่๒)</a:t>
            </a:r>
            <a: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/>
            </a:r>
            <a:br>
              <a:rPr lang="th-TH" sz="6000" b="1" dirty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</a:br>
            <a:r>
              <a:rPr lang="th-TH" sz="6000" b="1" dirty="0" smtClean="0">
                <a:solidFill>
                  <a:srgbClr val="0000CC"/>
                </a:solidFill>
                <a:latin typeface="TH SarabunIT๙" panose="020B0500040200020003" pitchFamily="34" charset="-34"/>
                <a:ea typeface="+mj-ea"/>
              </a:rPr>
              <a:t>พ.ศ.๒๕๕๗</a:t>
            </a:r>
            <a:endParaRPr lang="th-TH" sz="6000" b="1" dirty="0">
              <a:solidFill>
                <a:srgbClr val="0000CC"/>
              </a:solidFill>
            </a:endParaRPr>
          </a:p>
        </p:txBody>
      </p:sp>
      <p:pic>
        <p:nvPicPr>
          <p:cNvPr id="2050" name="Picture 2" descr="C:\Program Files (x86)\Microsoft Office\MEDIA\OFFICE14\Lines\BD21303_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301208"/>
            <a:ext cx="6373449" cy="2815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444208" y="610605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14815"/>
            <a:ext cx="1773022" cy="18242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772816"/>
            <a:ext cx="8401050" cy="4929188"/>
          </a:xfrm>
        </p:spPr>
        <p:txBody>
          <a:bodyPr/>
          <a:lstStyle/>
          <a:p>
            <a:pPr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</a:rPr>
              <a:t>   </a:t>
            </a:r>
            <a:r>
              <a:rPr lang="th-TH" sz="4200" b="1" dirty="0" smtClean="0">
                <a:solidFill>
                  <a:srgbClr val="006600"/>
                </a:solidFill>
              </a:rPr>
              <a:t>1. ประกาศในราชกิจจา</a:t>
            </a:r>
            <a:r>
              <a:rPr lang="th-TH" sz="4200" b="1" dirty="0" err="1" smtClean="0">
                <a:solidFill>
                  <a:srgbClr val="006600"/>
                </a:solidFill>
              </a:rPr>
              <a:t>นุเบกษา</a:t>
            </a:r>
            <a:r>
              <a:rPr lang="th-TH" sz="4200" b="1" dirty="0" smtClean="0">
                <a:solidFill>
                  <a:srgbClr val="006600"/>
                </a:solidFill>
              </a:rPr>
              <a:t> เมื่อ 26 ธันวาคม 2557</a:t>
            </a:r>
          </a:p>
          <a:p>
            <a:pPr>
              <a:spcBef>
                <a:spcPts val="0"/>
              </a:spcBef>
              <a:buFontTx/>
              <a:buNone/>
            </a:pPr>
            <a:endParaRPr lang="th-TH" sz="1200" b="1" dirty="0" smtClean="0">
              <a:solidFill>
                <a:srgbClr val="006600"/>
              </a:solidFill>
            </a:endParaRPr>
          </a:p>
          <a:p>
            <a:pPr>
              <a:spcBef>
                <a:spcPts val="0"/>
              </a:spcBef>
              <a:buFontTx/>
              <a:buNone/>
            </a:pPr>
            <a:r>
              <a:rPr lang="th-TH" sz="4200" b="1" dirty="0" smtClean="0">
                <a:solidFill>
                  <a:srgbClr val="C00000"/>
                </a:solidFill>
              </a:rPr>
              <a:t>   2. มีผล</a:t>
            </a:r>
            <a:r>
              <a:rPr lang="th-TH" sz="4200" b="1" dirty="0">
                <a:solidFill>
                  <a:srgbClr val="C00000"/>
                </a:solidFill>
              </a:rPr>
              <a:t>บังคับใช้ตั้งแต่ 26 มีนาคม </a:t>
            </a:r>
            <a:r>
              <a:rPr lang="th-TH" sz="4200" b="1" dirty="0" smtClean="0">
                <a:solidFill>
                  <a:srgbClr val="C00000"/>
                </a:solidFill>
              </a:rPr>
              <a:t>2558 (เมื่อพ้นกำหนด </a:t>
            </a:r>
          </a:p>
          <a:p>
            <a:pPr>
              <a:spcBef>
                <a:spcPts val="0"/>
              </a:spcBef>
              <a:buFontTx/>
              <a:buNone/>
            </a:pPr>
            <a:r>
              <a:rPr lang="th-TH" sz="4200" b="1" dirty="0">
                <a:solidFill>
                  <a:srgbClr val="C00000"/>
                </a:solidFill>
              </a:rPr>
              <a:t> </a:t>
            </a:r>
            <a:r>
              <a:rPr lang="th-TH" sz="4200" b="1" dirty="0" smtClean="0">
                <a:solidFill>
                  <a:srgbClr val="C00000"/>
                </a:solidFill>
              </a:rPr>
              <a:t>      90 วัน นับแต่วันประกาศในราชกิจจา</a:t>
            </a:r>
            <a:r>
              <a:rPr lang="th-TH" sz="4200" b="1" dirty="0" err="1" smtClean="0">
                <a:solidFill>
                  <a:srgbClr val="C00000"/>
                </a:solidFill>
              </a:rPr>
              <a:t>นุเบกษา</a:t>
            </a:r>
            <a:r>
              <a:rPr lang="th-TH" sz="4200" b="1" dirty="0" smtClean="0">
                <a:solidFill>
                  <a:srgbClr val="C00000"/>
                </a:solidFill>
              </a:rPr>
              <a:t>)</a:t>
            </a:r>
          </a:p>
          <a:p>
            <a:pPr>
              <a:spcBef>
                <a:spcPts val="0"/>
              </a:spcBef>
              <a:buFontTx/>
              <a:buNone/>
            </a:pPr>
            <a:endParaRPr lang="th-TH" sz="1200" b="1" dirty="0" smtClean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buFontTx/>
              <a:buNone/>
            </a:pPr>
            <a:r>
              <a:rPr lang="th-TH" sz="4200" b="1" dirty="0" smtClean="0"/>
              <a:t>   </a:t>
            </a:r>
            <a:r>
              <a:rPr lang="th-TH" sz="4200" b="1" dirty="0" smtClean="0">
                <a:solidFill>
                  <a:srgbClr val="0000CC"/>
                </a:solidFill>
              </a:rPr>
              <a:t>3. </a:t>
            </a:r>
            <a:r>
              <a:rPr lang="th-TH" sz="4200" b="1" dirty="0" err="1" smtClean="0">
                <a:solidFill>
                  <a:srgbClr val="0000CC"/>
                </a:solidFill>
              </a:rPr>
              <a:t>พรบ</a:t>
            </a:r>
            <a:r>
              <a:rPr lang="th-TH" sz="4200" b="1" dirty="0" smtClean="0">
                <a:solidFill>
                  <a:srgbClr val="0000CC"/>
                </a:solidFill>
              </a:rPr>
              <a:t>.นี้ไม่บังคับใช้แก่ กระทรวง ทบวง กรม</a:t>
            </a:r>
          </a:p>
          <a:p>
            <a:pPr>
              <a:spcBef>
                <a:spcPts val="0"/>
              </a:spcBef>
              <a:buFontTx/>
              <a:buNone/>
            </a:pPr>
            <a:r>
              <a:rPr lang="th-TH" sz="4200" b="1" dirty="0">
                <a:solidFill>
                  <a:srgbClr val="0000CC"/>
                </a:solidFill>
              </a:rPr>
              <a:t> </a:t>
            </a:r>
            <a:r>
              <a:rPr lang="th-TH" sz="4200" b="1" dirty="0" smtClean="0">
                <a:solidFill>
                  <a:srgbClr val="0000CC"/>
                </a:solidFill>
              </a:rPr>
              <a:t>      หน่วยงานของรัฐ และองค์กรของรัฐ</a:t>
            </a:r>
          </a:p>
          <a:p>
            <a:pPr>
              <a:buFontTx/>
              <a:buNone/>
            </a:pPr>
            <a:r>
              <a:rPr lang="th-TH" sz="4400" b="1" dirty="0" smtClean="0"/>
              <a:t>   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0"/>
            <a:ext cx="7488238" cy="172720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rgbClr val="FF0066"/>
                </a:solidFill>
              </a:rPr>
              <a:t>การบังคับใช้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6021288"/>
            <a:ext cx="2133600" cy="476250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</a:t>
            </a:fld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  <p:extLst>
      <p:ext uri="{BB962C8B-B14F-4D97-AF65-F5344CB8AC3E}">
        <p14:creationId xmlns=""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31763"/>
            <a:ext cx="73152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chemeClr val="bg1"/>
                </a:solidFill>
              </a:rPr>
              <a:t>เหตุผล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785938"/>
            <a:ext cx="9251950" cy="5072062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800" b="1" dirty="0" smtClean="0">
                <a:solidFill>
                  <a:srgbClr val="0000CC"/>
                </a:solidFill>
              </a:rPr>
              <a:t>1. ฉบับปัจจุบัน(พ.ศ.2545)ไม่มีบทบัญญัติที่เกี่ยวกับ...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800" b="1" dirty="0" smtClean="0"/>
              <a:t>   </a:t>
            </a:r>
            <a:r>
              <a:rPr lang="th-TH" altLang="th-TH" sz="4400" b="1" dirty="0" smtClean="0"/>
              <a:t>1.1 การส่งเสริมให้ผู้ประกอบอาชีพมีความรู้ความสามารถ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/>
              <a:t> </a:t>
            </a:r>
            <a:r>
              <a:rPr lang="th-TH" altLang="th-TH" sz="4400" b="1" dirty="0" smtClean="0"/>
              <a:t>        ในการประกอบอาชีพ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/>
              <a:t>   </a:t>
            </a:r>
            <a:r>
              <a:rPr lang="th-TH" altLang="th-TH" sz="4400" b="1" dirty="0" smtClean="0">
                <a:solidFill>
                  <a:srgbClr val="C00000"/>
                </a:solidFill>
              </a:rPr>
              <a:t>1.2 การพัฒนาประสิทธิภาพของสถานประกอบกิจการ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/>
              <a:t>   </a:t>
            </a:r>
            <a:r>
              <a:rPr lang="th-TH" altLang="th-TH" sz="4400" b="1" dirty="0" smtClean="0">
                <a:solidFill>
                  <a:srgbClr val="006600"/>
                </a:solidFill>
              </a:rPr>
              <a:t>1.3 การให้ความคุ้มครองความปลอดภัยสาธารณะ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>
                <a:solidFill>
                  <a:srgbClr val="006600"/>
                </a:solidFill>
              </a:rPr>
              <a:t> </a:t>
            </a:r>
            <a:r>
              <a:rPr lang="th-TH" altLang="th-TH" sz="4400" b="1" dirty="0" smtClean="0">
                <a:solidFill>
                  <a:srgbClr val="006600"/>
                </a:solidFill>
              </a:rPr>
              <a:t>        จากการทำงาน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444208" y="609598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1"/>
          <p:cNvSpPr>
            <a:spLocks noGrp="1"/>
          </p:cNvSpPr>
          <p:nvPr>
            <p:ph type="title"/>
          </p:nvPr>
        </p:nvSpPr>
        <p:spPr>
          <a:xfrm>
            <a:off x="1042988" y="131763"/>
            <a:ext cx="73152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chemeClr val="bg1"/>
                </a:solidFill>
              </a:rPr>
              <a:t>เหตุผล(ต่อ)</a:t>
            </a:r>
          </a:p>
        </p:txBody>
      </p:sp>
      <p:sp>
        <p:nvSpPr>
          <p:cNvPr id="8195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598613"/>
            <a:ext cx="9109075" cy="5116512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FFFF00"/>
                </a:solidFill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</a:rPr>
              <a:t>2. สมควรแก้ไขเพื่อกำหนดให้การประกอบอาชีพใน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>
                <a:solidFill>
                  <a:srgbClr val="0000CC"/>
                </a:solidFill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</a:rPr>
              <a:t>    สาขาอาชีพ ตำแหน่งงาน หรือลักษณะงานใดที่...</a:t>
            </a:r>
          </a:p>
          <a:p>
            <a:pPr marL="44450" indent="0">
              <a:buFontTx/>
              <a:buNone/>
            </a:pPr>
            <a:r>
              <a:rPr lang="th-TH" dirty="0" smtClean="0"/>
              <a:t>           </a:t>
            </a:r>
            <a:r>
              <a:rPr lang="th-TH" sz="4000" b="1" dirty="0" smtClean="0">
                <a:solidFill>
                  <a:srgbClr val="006600"/>
                </a:solidFill>
              </a:rPr>
              <a:t>1) อาจเป็นอันตรายต่อสาธารณะ  หรือ</a:t>
            </a:r>
          </a:p>
          <a:p>
            <a:pPr marL="44450" indent="0">
              <a:buFontTx/>
              <a:buNone/>
            </a:pPr>
            <a:r>
              <a:rPr lang="th-TH" sz="4000" b="1" dirty="0" smtClean="0"/>
              <a:t>         2) ต้องใช้ผู้มีความรู้ความสามารถดำเนินการ</a:t>
            </a:r>
          </a:p>
          <a:p>
            <a:pPr marL="44450" indent="0">
              <a:buFontTx/>
              <a:buNone/>
            </a:pPr>
            <a:r>
              <a:rPr lang="en-US" sz="4400" b="1" dirty="0" smtClean="0">
                <a:solidFill>
                  <a:srgbClr val="C00000"/>
                </a:solidFill>
              </a:rPr>
              <a:t>“</a:t>
            </a:r>
            <a:r>
              <a:rPr lang="th-TH" sz="4400" b="1" dirty="0" smtClean="0">
                <a:solidFill>
                  <a:srgbClr val="C00000"/>
                </a:solidFill>
              </a:rPr>
              <a:t>ต้องได้รับหนังสือรับรองความรู้ความสามารถ</a:t>
            </a:r>
            <a:r>
              <a:rPr lang="th-TH" sz="4000" b="1" dirty="0" smtClean="0">
                <a:solidFill>
                  <a:srgbClr val="C00000"/>
                </a:solidFill>
              </a:rPr>
              <a:t>(</a:t>
            </a:r>
            <a:r>
              <a:rPr lang="en-US" sz="2400" b="1" dirty="0" err="1" smtClean="0">
                <a:solidFill>
                  <a:srgbClr val="C00000"/>
                </a:solidFill>
              </a:rPr>
              <a:t>Licence</a:t>
            </a:r>
            <a:r>
              <a:rPr lang="th-TH" sz="4000" b="1" dirty="0" smtClean="0">
                <a:solidFill>
                  <a:srgbClr val="C00000"/>
                </a:solidFill>
              </a:rPr>
              <a:t>)</a:t>
            </a:r>
            <a:r>
              <a:rPr lang="en-US" sz="4000" b="1" dirty="0" smtClean="0">
                <a:solidFill>
                  <a:srgbClr val="C00000"/>
                </a:solidFill>
              </a:rPr>
              <a:t>”</a:t>
            </a:r>
          </a:p>
          <a:p>
            <a:pPr marL="44450" indent="0">
              <a:buFontTx/>
              <a:buNone/>
            </a:pPr>
            <a:r>
              <a:rPr lang="th-TH" sz="4000" b="1" dirty="0" smtClean="0"/>
              <a:t>        จึงจะปฏิบัติงานในสาขาอาชีพ ตำแหน่งงาน หรือลักษณะงาน นั้นได้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444208" y="6165304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23728" y="116632"/>
            <a:ext cx="5498721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5000" b="1" dirty="0">
                <a:solidFill>
                  <a:srgbClr val="0000CC"/>
                </a:solidFill>
              </a:rPr>
              <a:t>ผู้</a:t>
            </a:r>
            <a:r>
              <a:rPr lang="th-TH" sz="5000" b="1" dirty="0" smtClean="0">
                <a:solidFill>
                  <a:srgbClr val="0000CC"/>
                </a:solidFill>
              </a:rPr>
              <a:t>ได้รับ</a:t>
            </a:r>
            <a:r>
              <a:rPr lang="th-TH" sz="5000" b="1" dirty="0">
                <a:solidFill>
                  <a:srgbClr val="0000CC"/>
                </a:solidFill>
              </a:rPr>
              <a:t>ประโยชน์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rgbClr val="0000CC"/>
                </a:solidFill>
              </a:rPr>
              <a:t>จาก พ.ร.บ.ส่งเสริมฯ (ฉบับที่ 2) พ.ศ.2557</a:t>
            </a:r>
            <a:endParaRPr lang="th-TH" sz="3600" b="1" dirty="0">
              <a:solidFill>
                <a:srgbClr val="0000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2420888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663300"/>
                </a:solidFill>
              </a:rPr>
              <a:t>นายจ้าง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70660" y="2412796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006600"/>
                </a:solidFill>
              </a:rPr>
              <a:t>ลูกจ้าง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2756" y="2404704"/>
            <a:ext cx="302433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6600CC"/>
                </a:solidFill>
              </a:rPr>
              <a:t>สาธารณะ </a:t>
            </a:r>
            <a:r>
              <a:rPr lang="th-TH" sz="4000" b="1" dirty="0">
                <a:solidFill>
                  <a:srgbClr val="6600CC"/>
                </a:solidFill>
              </a:rPr>
              <a:t>/ สังคม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8</a:t>
            </a:fld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3284984"/>
            <a:ext cx="2214578" cy="2554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พัฒนาคุณภาพ/ประสิทธิภาพในการบริหารจัดการ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เพิ่มผลิตภาพแรงงาน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ได้รับสิทธิประโยชน์ด้านภาษีและด้านอื่น ๆ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/>
              <a:t>มีความปลอดภัยจากการทำงานของลูกจ้าง</a:t>
            </a:r>
            <a:endParaRPr lang="en-US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170660" y="3284984"/>
            <a:ext cx="2214578" cy="2246769"/>
          </a:xfrm>
          <a:prstGeom prst="rect">
            <a:avLst/>
          </a:prstGeom>
          <a:noFill/>
          <a:ln w="2540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มีความรู้ความสามารถเป็นที่ยอมรับ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ได้รับค่าจ้างสูงขึ้น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มีความก้าวหน้าและมั่นคงในการทำงาน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/>
              <a:t>มีความปลอดภัยในการทำงาน</a:t>
            </a:r>
            <a:endParaRPr 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712756" y="3284984"/>
            <a:ext cx="3024336" cy="1631216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th-TH" sz="2000" b="1" dirty="0" smtClean="0"/>
              <a:t>ได้รับการคุ้มครองความปลอดภัยในชีวิตและทรัพย์สิน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/>
              <a:t>ได้รับสินค้าหรือบริการที่ดีมีคุณภาพ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/>
              <a:t>สังคมส่วนรวมเกิดความสันติสุข</a:t>
            </a:r>
          </a:p>
          <a:p>
            <a:endParaRPr lang="en-US" sz="2000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619672" y="2060848"/>
            <a:ext cx="5605252" cy="0"/>
          </a:xfrm>
          <a:prstGeom prst="line">
            <a:avLst/>
          </a:prstGeom>
          <a:ln w="2222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19672" y="2060848"/>
            <a:ext cx="0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24924" y="2058874"/>
            <a:ext cx="0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268425" y="2060848"/>
            <a:ext cx="0" cy="3600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644008" y="1532404"/>
            <a:ext cx="0" cy="52844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Program Files (x86)\Microsoft Office\MEDIA\CAGCAT10\j029718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63713"/>
            <a:ext cx="2088232" cy="11394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444208" y="620316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33375"/>
            <a:ext cx="9324975" cy="1154113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</a:rPr>
              <a:t>สาระสำคัญ</a:t>
            </a: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714500"/>
            <a:ext cx="9251950" cy="5689600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FFFF00"/>
                </a:solidFill>
              </a:rPr>
              <a:t> </a:t>
            </a:r>
            <a:r>
              <a:rPr lang="th-TH" altLang="th-TH" sz="4400" b="1" dirty="0" smtClean="0">
                <a:solidFill>
                  <a:srgbClr val="0000CC"/>
                </a:solidFill>
              </a:rPr>
              <a:t>1. ให้รัฐมนตรีมีอำนาจประกาศ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/>
              <a:t>      1.1 กำหนดสาขาอาชีพที่จะส่งเสริมการพัฒนาฝีมือแรงงาน 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/>
              <a:t>     </a:t>
            </a:r>
            <a:r>
              <a:rPr lang="th-TH" altLang="th-TH" sz="4400" b="1" dirty="0" smtClean="0">
                <a:solidFill>
                  <a:srgbClr val="663300"/>
                </a:solidFill>
              </a:rPr>
              <a:t> 1.2 กำหนดสาขาอาชีพ ตำแหน่งงาน หรือลักษณะงาน     ที่อาจเป็นอันตรายต่อสาธารณะ หรือต้องใช้ผู้มีความรู้ความสามารถ ซึ่งต้องดำเนินการโดยผู้ผ่านการรับรองความรู้ความสามารถ (เว้นแต่มีกฎหมายควบคุมอยู่แล้ว)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444208" y="610605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86655"/>
            <a:ext cx="9324975" cy="1154113"/>
          </a:xfrm>
        </p:spPr>
        <p:txBody>
          <a:bodyPr/>
          <a:lstStyle/>
          <a:p>
            <a:r>
              <a:rPr lang="th-TH" altLang="th-TH" sz="5400" b="1" dirty="0">
                <a:solidFill>
                  <a:srgbClr val="FF0000"/>
                </a:solidFill>
              </a:rPr>
              <a:t>สาระสำคัญ(ต่อ)</a:t>
            </a:r>
            <a:endParaRPr lang="th-TH" altLang="th-TH" sz="5400" b="1" dirty="0" smtClean="0">
              <a:solidFill>
                <a:schemeClr val="bg1"/>
              </a:solidFill>
            </a:endParaRP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1484784"/>
            <a:ext cx="9017653" cy="5663671"/>
          </a:xfrm>
          <a:noFill/>
          <a:ln>
            <a:noFill/>
          </a:ln>
        </p:spPr>
        <p:txBody>
          <a:bodyPr/>
          <a:lstStyle/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 6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เล่ม   132    ตอนพิเศษ    269     ง     ราชกิจจา</a:t>
            </a:r>
            <a:r>
              <a:rPr lang="th-TH" altLang="th-TH" sz="14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      27   ตุลาคม 2558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endParaRPr lang="th-TH" altLang="th-TH" sz="1400" b="1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ประกาศกระทรวงแรงงาน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 กำหนดสาขาอาชีพ ที่อาจเป็นอันตรายต่อสาธารณะ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ซึ่งต้องดำเนินการโดยผู้ได้รับหนังสือรับรองความรู้ความสามารถ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endParaRPr lang="th-TH" altLang="th-TH" sz="1400" b="1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โดยที่เป็นการสมควรกำหนดสาขาอาชีพ ที่อาจเป็นอันตรายต่อสาธารณะซึ่งต้องดำเนินการโดย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ผู้ได้รับหนังสือรับรองความรู้ความสามารถ เพื่อคุ้มครองป้องกันชีวิตและทรัพย์สินของประชาชนและประโยชน์สาธารณะ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อาศัยอำนาจตามความในมาตรา 6 และมาตรา 7 (2) แห่งพระราชบัญญัติส่งเสริมการพัฒนาฝีมือแรงงาน พ.ศ. 2545 ซึ่งแก้ไขเพิ่มเติมโดยพระราชบัญญัติส่งเสริมการพัฒนาฝีมือแรงงาน (ฉบับที่ 2) พ.ศ.2557 รัฐมนตรีว่าการกระทรวงแรงงานตามข้อเสนอแนะของคณะกรรมการส่งเสริมการพัฒนาฝีมือแรงงาน โดยความเห็นชอบของคณะรัฐมนตรี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จึงออกประกาศไว้ ดังต่อไปนี้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ข้อ 1 ประกาศนี้เรียกว่า “ประกาศกระทรวงแรงงาน เรื่อง กำหนดสาขาอาชีพที่อาจเป็นอันตรายต่อสาธารณะ    ซึ่งต้องดำเนินการโดย ผู้ได้รับหนังสือรับรองความรู้ความสามารถ”</a:t>
            </a:r>
          </a:p>
          <a:p>
            <a:pPr marL="44450" indent="0" algn="thaiDi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	ข้อ 2 ประกาศนี้ให้ใช้บังคับเมื่อพ้นกำหนดสามร้อยหกสิบห้าวันนับแต่วันประกาศในราชกิจจา</a:t>
            </a:r>
            <a:r>
              <a:rPr lang="th-TH" altLang="th-TH" sz="14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เป็นต้นไป</a:t>
            </a:r>
          </a:p>
          <a:p>
            <a:pPr marL="44450" indent="0" algn="thaiDi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 3 กำหนดให้สาขาอาชีพช่างไฟฟ้า อิเล็กทรอนิกส์ และคอมพิวเตอร์ เฉพาะสาขาช่างไฟฟ้าภายในอาคาร เป็นสาขาอาชีพที่อาจเป็นอันตรายต่อสาธารณะซึ่งต้องดำเนินการโดยผู้ได้รับหนังสือรับรองความรู้ความสามารถตามกฎหมายว่าด้วยการส่งเสริมการพัฒนาฝีมือแรงงาน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4306888" algn="l"/>
              </a:tabLst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  ณ  วันที่  13  ตุลาคม  พ.ศ.  2558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พลเอก  </a:t>
            </a:r>
            <a:r>
              <a:rPr lang="th-TH" altLang="th-TH" sz="14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ศิ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ริชัย  </a:t>
            </a:r>
            <a:r>
              <a:rPr lang="th-TH" altLang="th-TH" sz="14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ดิษฐ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กุล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รัฐมนตรีว่าการกระทรวงแรงงาน</a:t>
            </a:r>
          </a:p>
          <a:p>
            <a:pPr marL="44450" indent="0">
              <a:spcBef>
                <a:spcPts val="0"/>
              </a:spcBef>
              <a:buFontTx/>
              <a:buNone/>
              <a:tabLst>
                <a:tab pos="627063" algn="l"/>
              </a:tabLst>
            </a:pPr>
            <a:endParaRPr lang="th-TH" altLang="th-TH" sz="1400" b="1" dirty="0" smtClean="0">
              <a:solidFill>
                <a:srgbClr val="6633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1400" b="1" dirty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4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79512" y="6237312"/>
            <a:ext cx="2032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0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สุภพ  </a:t>
            </a:r>
            <a:r>
              <a:rPr lang="th-TH" sz="1000" dirty="0" err="1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ปิง</a:t>
            </a:r>
            <a:r>
              <a:rPr lang="th-TH" sz="10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0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รองอธิบดีกรมพัฒนาฝีมือแรงงาน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107504" y="2060847"/>
            <a:ext cx="892899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1780739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5888"/>
            <a:ext cx="9180513" cy="1154112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rgbClr val="FF0000"/>
                </a:solidFill>
              </a:rPr>
              <a:t>สาระสำคัญ(ต่อ)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00125" y="1643063"/>
            <a:ext cx="8143875" cy="5214937"/>
          </a:xfrm>
        </p:spPr>
        <p:txBody>
          <a:bodyPr>
            <a:noAutofit/>
          </a:bodyPr>
          <a:lstStyle/>
          <a:p>
            <a:pPr marL="45720" indent="0"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</a:rPr>
              <a:t>2. เพิ่มการกำหนดเกี่ยวกับ...</a:t>
            </a:r>
          </a:p>
          <a:p>
            <a:pPr>
              <a:defRPr/>
            </a:pPr>
            <a:r>
              <a:rPr lang="th-TH" sz="4000" b="1" dirty="0" smtClean="0"/>
              <a:t>ระบบการรับรองความรู้ความสามารถ</a:t>
            </a:r>
          </a:p>
          <a:p>
            <a:pPr>
              <a:defRPr/>
            </a:pPr>
            <a:r>
              <a:rPr lang="th-TH" sz="4000" b="1" dirty="0" smtClean="0"/>
              <a:t> </a:t>
            </a:r>
            <a:r>
              <a:rPr lang="th-TH" sz="4000" b="1" dirty="0" smtClean="0">
                <a:solidFill>
                  <a:srgbClr val="006600"/>
                </a:solidFill>
              </a:rPr>
              <a:t>สมุดประจำตัว</a:t>
            </a:r>
          </a:p>
          <a:p>
            <a:pPr marL="808038" lvl="2" indent="-328613" defTabSz="627063">
              <a:buFont typeface="Arial" panose="020B0604020202020204" pitchFamily="34" charset="0"/>
              <a:buChar char="-"/>
              <a:defRPr/>
            </a:pPr>
            <a:r>
              <a:rPr lang="th-TH" sz="3600" b="1" dirty="0" smtClean="0"/>
              <a:t>แบบสมุดประจำตัว</a:t>
            </a:r>
          </a:p>
          <a:p>
            <a:pPr marL="808038" lvl="2" indent="-328613" defTabSz="627063">
              <a:buFont typeface="Arial" panose="020B0604020202020204" pitchFamily="34" charset="0"/>
              <a:buChar char="-"/>
              <a:defRPr/>
            </a:pPr>
            <a:r>
              <a:rPr lang="th-TH" sz="3600" b="1" dirty="0" smtClean="0">
                <a:solidFill>
                  <a:srgbClr val="663300"/>
                </a:solidFill>
              </a:rPr>
              <a:t>การขอมีสมุดประจำตัว</a:t>
            </a:r>
          </a:p>
          <a:p>
            <a:pPr marL="808038" lvl="2" indent="-328613" defTabSz="627063">
              <a:buFont typeface="Arial" panose="020B0604020202020204" pitchFamily="34" charset="0"/>
              <a:buChar char="-"/>
              <a:defRPr/>
            </a:pPr>
            <a:r>
              <a:rPr lang="th-TH" sz="3600" b="1" dirty="0" smtClean="0">
                <a:solidFill>
                  <a:srgbClr val="7030A0"/>
                </a:solidFill>
              </a:rPr>
              <a:t>การออกสมุดประจำตัว</a:t>
            </a:r>
          </a:p>
          <a:p>
            <a:pPr marL="808038" lvl="2" indent="-328613" defTabSz="627063">
              <a:buFont typeface="Arial" panose="020B0604020202020204" pitchFamily="34" charset="0"/>
              <a:buChar char="-"/>
              <a:defRPr/>
            </a:pPr>
            <a:r>
              <a:rPr lang="th-TH" sz="3600" b="1" dirty="0" smtClean="0">
                <a:solidFill>
                  <a:srgbClr val="002060"/>
                </a:solidFill>
              </a:rPr>
              <a:t>การบันทึกข้อมูลสมุดประจำตัว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33" y="4437112"/>
            <a:ext cx="2695672" cy="1574552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444208" y="608735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57188"/>
            <a:ext cx="91440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571625"/>
            <a:ext cx="9144000" cy="5143500"/>
          </a:xfrm>
        </p:spPr>
        <p:txBody>
          <a:bodyPr>
            <a:normAutofit fontScale="925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   3. กำหนดให้มีหน่วยงานทำหน้าที่รับรองความรู้ความสามารถ และมีอำนาจเรียกเก็บค่าธรรมเนียมหรือค่าบริการได้  ได้แก่...</a:t>
            </a:r>
          </a:p>
          <a:p>
            <a:pPr marL="45720" indent="0">
              <a:buFontTx/>
              <a:buNone/>
              <a:defRPr/>
            </a:pPr>
            <a:r>
              <a:rPr lang="th-TH" dirty="0"/>
              <a:t> </a:t>
            </a:r>
            <a:r>
              <a:rPr lang="th-TH" dirty="0" smtClean="0"/>
              <a:t>  </a:t>
            </a:r>
            <a:r>
              <a:rPr lang="th-TH" sz="4300" b="1" dirty="0" smtClean="0">
                <a:solidFill>
                  <a:srgbClr val="C00000"/>
                </a:solidFill>
              </a:rPr>
              <a:t>1) ศูนย์ประเมินความรู้ความสามารถกลาง </a:t>
            </a:r>
          </a:p>
          <a:p>
            <a:pPr marL="45720" indent="0"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</a:rPr>
              <a:t>        -กรมพัฒนาฝีมือแรงงาน </a:t>
            </a:r>
            <a:r>
              <a:rPr lang="th-TH" sz="3000" b="1" dirty="0" smtClean="0">
                <a:solidFill>
                  <a:srgbClr val="002060"/>
                </a:solidFill>
              </a:rPr>
              <a:t>(สำนักงานรับรองความรู้ความสามารถ, </a:t>
            </a:r>
            <a:r>
              <a:rPr lang="th-TH" sz="3000" b="1" dirty="0" err="1" smtClean="0">
                <a:solidFill>
                  <a:srgbClr val="002060"/>
                </a:solidFill>
              </a:rPr>
              <a:t>สพภ</a:t>
            </a:r>
            <a:r>
              <a:rPr lang="th-TH" sz="3000" b="1" dirty="0" smtClean="0">
                <a:solidFill>
                  <a:srgbClr val="002060"/>
                </a:solidFill>
              </a:rPr>
              <a:t>. , </a:t>
            </a:r>
            <a:r>
              <a:rPr lang="th-TH" sz="3000" b="1" dirty="0" err="1" smtClean="0">
                <a:solidFill>
                  <a:srgbClr val="002060"/>
                </a:solidFill>
              </a:rPr>
              <a:t>ศพจ</a:t>
            </a:r>
            <a:r>
              <a:rPr lang="th-TH" sz="3000" b="1" dirty="0" smtClean="0">
                <a:solidFill>
                  <a:srgbClr val="002060"/>
                </a:solidFill>
              </a:rPr>
              <a:t>.)</a:t>
            </a:r>
          </a:p>
          <a:p>
            <a:pPr marL="45720" indent="0">
              <a:buFontTx/>
              <a:buNone/>
              <a:defRPr/>
            </a:pPr>
            <a:r>
              <a:rPr lang="th-TH" dirty="0" smtClean="0">
                <a:solidFill>
                  <a:srgbClr val="C00000"/>
                </a:solidFill>
              </a:rPr>
              <a:t>   </a:t>
            </a:r>
            <a:r>
              <a:rPr lang="th-TH" sz="4300" b="1" dirty="0" smtClean="0">
                <a:solidFill>
                  <a:srgbClr val="C00000"/>
                </a:solidFill>
              </a:rPr>
              <a:t>2) ศูนย์ประเมินความรู้ความสามารถตามมาตรา 26/4 (2)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</a:rPr>
              <a:t>         -องค์กรอาชีพ ที่ได้รับการรับรองจากนายทะเบียน   หรือ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</a:rPr>
              <a:t>         -หน่วยงานของรัฐ ที่ได้รับการรับรองจากนายทะเบียน</a:t>
            </a:r>
            <a:endParaRPr lang="th-TH" sz="3800" b="1" dirty="0">
              <a:solidFill>
                <a:srgbClr val="006600"/>
              </a:solidFill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12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6372200" y="608735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ชื่อเรื่อง 1"/>
          <p:cNvSpPr>
            <a:spLocks noGrp="1"/>
          </p:cNvSpPr>
          <p:nvPr>
            <p:ph type="title"/>
          </p:nvPr>
        </p:nvSpPr>
        <p:spPr>
          <a:xfrm>
            <a:off x="214313" y="357188"/>
            <a:ext cx="9144000" cy="1154112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950" y="1571625"/>
            <a:ext cx="9144000" cy="5143500"/>
          </a:xfrm>
        </p:spPr>
        <p:txBody>
          <a:bodyPr>
            <a:normAutofit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</a:rPr>
              <a:t>4.</a:t>
            </a:r>
            <a:r>
              <a:rPr lang="th-TH" sz="4400" b="1" dirty="0">
                <a:solidFill>
                  <a:srgbClr val="FFFF00"/>
                </a:solidFill>
              </a:rPr>
              <a:t> </a:t>
            </a:r>
            <a:r>
              <a:rPr lang="th-TH" sz="4400" b="1" dirty="0">
                <a:solidFill>
                  <a:srgbClr val="0000CC"/>
                </a:solidFill>
              </a:rPr>
              <a:t>เพิ่มที่มาของเงินกองทุนพัฒนาฝีมือ</a:t>
            </a:r>
            <a:r>
              <a:rPr lang="th-TH" sz="4400" b="1" dirty="0" smtClean="0">
                <a:solidFill>
                  <a:srgbClr val="0000CC"/>
                </a:solidFill>
              </a:rPr>
              <a:t>แรงงาน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006600"/>
                </a:solidFill>
              </a:rPr>
              <a:t>ค่าธรรมเนียมหรือค่าทดสอบที่จัดเก็บได้ตาม พ.ร.บ. นี้</a:t>
            </a:r>
          </a:p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5. เพิ่มกรณีการจ่ายเงินกองทุนพัฒนาฝีมือแรงงาน</a:t>
            </a:r>
          </a:p>
          <a:p>
            <a:pPr marL="45720" indent="0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</a:rPr>
              <a:t>   เพื่อช่วยเหลือหรืออุดหนุนการดำเนินงานของ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FF0066"/>
                </a:solidFill>
              </a:rPr>
              <a:t>องค์กรอาชีพ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FF0066"/>
                </a:solidFill>
              </a:rPr>
              <a:t>ศูนย์ประเมินความรู้ความสามารถกลาง</a:t>
            </a:r>
          </a:p>
          <a:p>
            <a:pPr>
              <a:defRPr/>
            </a:pPr>
            <a:r>
              <a:rPr lang="th-TH" sz="3500" b="1" dirty="0" smtClean="0">
                <a:solidFill>
                  <a:srgbClr val="FF0066"/>
                </a:solidFill>
              </a:rPr>
              <a:t>ศูนย์ประเมินความรู้ความสามารถตามมาตรา 26/4 (2)</a:t>
            </a:r>
          </a:p>
          <a:p>
            <a:pPr>
              <a:defRPr/>
            </a:pPr>
            <a:endParaRPr lang="th-TH" dirty="0"/>
          </a:p>
          <a:p>
            <a:pPr marL="45720" indent="0">
              <a:buFontTx/>
              <a:buNone/>
              <a:defRPr/>
            </a:pPr>
            <a:endParaRPr lang="th-TH" dirty="0"/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72200" y="611323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54113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79512" y="1643063"/>
            <a:ext cx="9144000" cy="4857750"/>
          </a:xfrm>
        </p:spPr>
        <p:txBody>
          <a:bodyPr>
            <a:normAutofit fontScale="850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6.แก้ไขเพิ่มเติมการส่งเงินสมทบเข้ากองทุนพัฒนาฝีมือแรงงาน</a:t>
            </a:r>
          </a:p>
          <a:p>
            <a:pPr marL="45720" indent="0"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</a:rPr>
              <a:t>ก. กรณีไม่ต้องส่งเงินสมทบ</a:t>
            </a:r>
          </a:p>
          <a:p>
            <a:pPr marL="788670" indent="-742950">
              <a:buFontTx/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</a:rPr>
              <a:t>   </a:t>
            </a:r>
            <a:r>
              <a:rPr lang="th-TH" sz="3600" b="1" dirty="0" smtClean="0"/>
              <a:t>1. จัดฝึกอบรมฝีมือแรงงานลูกจ้างของตนตามสัดส่วนที่กำหนด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 smtClean="0">
                <a:solidFill>
                  <a:srgbClr val="FF0066"/>
                </a:solidFill>
              </a:rPr>
              <a:t>   2. ส่งลูกจ้างเข้ารับการทดสอบมาตรฐานฝีมือแรงงานแห่งชาติและผ่านการทดสอบ 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>
                <a:solidFill>
                  <a:srgbClr val="FF0066"/>
                </a:solidFill>
              </a:rPr>
              <a:t> </a:t>
            </a:r>
            <a:r>
              <a:rPr lang="th-TH" sz="3600" b="1" dirty="0" smtClean="0">
                <a:solidFill>
                  <a:srgbClr val="FF0066"/>
                </a:solidFill>
              </a:rPr>
              <a:t>      ตามสัดส่วนที่ประกาศกำหนด  หรือ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 smtClean="0"/>
              <a:t>   </a:t>
            </a:r>
            <a:r>
              <a:rPr lang="th-TH" sz="3600" b="1" dirty="0" smtClean="0">
                <a:solidFill>
                  <a:srgbClr val="006600"/>
                </a:solidFill>
              </a:rPr>
              <a:t>3. มีลูกจ้างผ่านการรับรองความรู้ความสามารถตามสัดส่วนที่ประกาศกำหนด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3600" b="1" dirty="0">
                <a:solidFill>
                  <a:srgbClr val="660033"/>
                </a:solidFill>
              </a:rPr>
              <a:t> </a:t>
            </a:r>
            <a:r>
              <a:rPr lang="th-TH" sz="3600" b="1" dirty="0" smtClean="0">
                <a:solidFill>
                  <a:srgbClr val="660033"/>
                </a:solidFill>
              </a:rPr>
              <a:t>  4. ดำเนินการตาม ข้อ 1-3 รวมกันได้ตามสัดส่วนที่กำหนด</a:t>
            </a:r>
          </a:p>
          <a:p>
            <a:pPr marL="45720" indent="0">
              <a:buFontTx/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</a:rPr>
              <a:t>ข. กรณีต้องส่งเงินสมทบ</a:t>
            </a:r>
          </a:p>
          <a:p>
            <a:pPr marL="0" indent="0">
              <a:buNone/>
              <a:defRPr/>
            </a:pPr>
            <a:r>
              <a:rPr lang="th-TH" sz="3600" b="1" dirty="0">
                <a:solidFill>
                  <a:srgbClr val="663300"/>
                </a:solidFill>
              </a:rPr>
              <a:t> </a:t>
            </a:r>
            <a:r>
              <a:rPr lang="th-TH" sz="3600" b="1" dirty="0" smtClean="0">
                <a:solidFill>
                  <a:srgbClr val="663300"/>
                </a:solidFill>
              </a:rPr>
              <a:t>   </a:t>
            </a:r>
            <a:r>
              <a:rPr lang="th-TH" sz="3600" b="1" dirty="0">
                <a:solidFill>
                  <a:srgbClr val="663300"/>
                </a:solidFill>
                <a:sym typeface="Wingdings 2"/>
              </a:rPr>
              <a:t> </a:t>
            </a:r>
            <a:r>
              <a:rPr lang="th-TH" sz="3600" b="1" dirty="0" smtClean="0">
                <a:solidFill>
                  <a:srgbClr val="663300"/>
                </a:solidFill>
                <a:sym typeface="Wingdings 2"/>
              </a:rPr>
              <a:t></a:t>
            </a:r>
            <a:r>
              <a:rPr lang="th-TH" sz="3600" b="1" dirty="0" smtClean="0">
                <a:solidFill>
                  <a:srgbClr val="663300"/>
                </a:solidFill>
              </a:rPr>
              <a:t>ไม่จัดฝึกอบรมตาม 1 หรือมีลูกจ้างไม่เข้าหลักเกณฑ์ตามข้อ 2 , 3 หรือ 4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14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72200" y="6298829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ชื่อเรื่อง 1"/>
          <p:cNvSpPr>
            <a:spLocks noGrp="1"/>
          </p:cNvSpPr>
          <p:nvPr>
            <p:ph type="title"/>
          </p:nvPr>
        </p:nvSpPr>
        <p:spPr>
          <a:xfrm>
            <a:off x="-36513" y="203200"/>
            <a:ext cx="9144001" cy="1154113"/>
          </a:xfrm>
        </p:spPr>
        <p:txBody>
          <a:bodyPr/>
          <a:lstStyle/>
          <a:p>
            <a:r>
              <a:rPr lang="th-TH" altLang="th-TH" sz="8000" b="1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smtClean="0">
              <a:solidFill>
                <a:schemeClr val="bg1"/>
              </a:solidFill>
            </a:endParaRPr>
          </a:p>
        </p:txBody>
      </p:sp>
      <p:sp>
        <p:nvSpPr>
          <p:cNvPr id="14339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8520" y="1643063"/>
            <a:ext cx="9144000" cy="5286375"/>
          </a:xfrm>
        </p:spPr>
        <p:txBody>
          <a:bodyPr/>
          <a:lstStyle/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</a:rPr>
              <a:t>7. เพิ่มสิทธิประโยชน์ให้ผู้ประกอบกิจการซึ่งจ้างงานผู้ได้รับหนังสือรับรองความรู้ความสามารถ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800" b="1" dirty="0" smtClean="0"/>
              <a:t>   </a:t>
            </a:r>
            <a:r>
              <a:rPr lang="th-TH" altLang="th-TH" sz="3600" b="1" dirty="0" smtClean="0">
                <a:solidFill>
                  <a:srgbClr val="002060"/>
                </a:solidFill>
              </a:rPr>
              <a:t>1) ได้รับยกเว้นภาษีเงินได้ เป็นจำนวนร้อยละของค่าจ้างที่ได้จ่ายให้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3600" b="1" dirty="0">
                <a:solidFill>
                  <a:srgbClr val="002060"/>
                </a:solidFill>
              </a:rPr>
              <a:t> </a:t>
            </a:r>
            <a:r>
              <a:rPr lang="th-TH" altLang="th-TH" sz="3600" b="1" dirty="0" smtClean="0">
                <a:solidFill>
                  <a:srgbClr val="002060"/>
                </a:solidFill>
              </a:rPr>
              <a:t>        ผู้ได้รับหนังสือรับรองความรู้ความสามารถ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3600" b="1" dirty="0" smtClean="0">
                <a:solidFill>
                  <a:srgbClr val="663300"/>
                </a:solidFill>
              </a:rPr>
              <a:t>   2) ได้รับคำปรึกษาแนะนำกระบวนการวิเคราะห์จำแนกตำแหน่งงาน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3600" b="1" dirty="0">
                <a:solidFill>
                  <a:srgbClr val="663300"/>
                </a:solidFill>
              </a:rPr>
              <a:t> </a:t>
            </a:r>
            <a:r>
              <a:rPr lang="th-TH" altLang="th-TH" sz="3600" b="1" dirty="0" smtClean="0">
                <a:solidFill>
                  <a:srgbClr val="663300"/>
                </a:solidFill>
              </a:rPr>
              <a:t>       หรือการบริหารค่าจ้างหรือค่าตอบแทน</a:t>
            </a:r>
          </a:p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3600" b="1" dirty="0" smtClean="0"/>
              <a:t>   3) ได้รับอนุญาตให้ใช้เครื่องหมายตามประกาศกำหนด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84867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31763"/>
            <a:ext cx="9144000" cy="1154112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rgbClr val="FF0000"/>
                </a:solidFill>
              </a:rPr>
              <a:t>สาระสำคัญ(ต่อ)</a:t>
            </a:r>
            <a:endParaRPr lang="th-TH" altLang="th-TH" sz="8000" b="1" dirty="0" smtClean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8520" y="1700808"/>
            <a:ext cx="9144000" cy="4786312"/>
          </a:xfrm>
        </p:spPr>
        <p:txBody>
          <a:bodyPr>
            <a:normAutofit/>
          </a:bodyPr>
          <a:lstStyle/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</a:rPr>
              <a:t>8. กำหนดโทษผู้ฝ่าฝืนหรือไม่ปฏิบัติตาม และ</a:t>
            </a:r>
            <a:r>
              <a:rPr lang="th-TH" sz="4400" b="1" dirty="0" smtClean="0">
                <a:solidFill>
                  <a:srgbClr val="C00000"/>
                </a:solidFill>
              </a:rPr>
              <a:t>ให้นายทะเบียน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400" b="1" dirty="0">
                <a:solidFill>
                  <a:srgbClr val="C00000"/>
                </a:solidFill>
              </a:rPr>
              <a:t> </a:t>
            </a:r>
            <a:r>
              <a:rPr lang="th-TH" sz="4400" b="1" dirty="0" smtClean="0">
                <a:solidFill>
                  <a:srgbClr val="C00000"/>
                </a:solidFill>
              </a:rPr>
              <a:t>  มีอำนาจในการเปรียบเทียบ ดังนี้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/>
              <a:t>    8.1) ไม่ปฏิบัติตามมาตรา 26/3  (</a:t>
            </a:r>
            <a:r>
              <a:rPr lang="th-TH" sz="3500" b="1" u="sng" dirty="0" smtClean="0">
                <a:solidFill>
                  <a:srgbClr val="006600"/>
                </a:solidFill>
              </a:rPr>
              <a:t>ไม่มี</a:t>
            </a:r>
            <a:r>
              <a:rPr lang="th-TH" sz="3500" b="1" dirty="0" smtClean="0"/>
              <a:t>หนังสือรับรองความรู้ความสามารถ)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/>
              <a:t> </a:t>
            </a:r>
            <a:r>
              <a:rPr lang="th-TH" sz="3500" b="1" dirty="0" smtClean="0"/>
              <a:t>            มีโทษปรับ</a:t>
            </a:r>
            <a:r>
              <a:rPr lang="th-TH" sz="3500" b="1" u="sng" dirty="0" smtClean="0"/>
              <a:t>ไม่เกิน</a:t>
            </a:r>
            <a:r>
              <a:rPr lang="th-TH" sz="3500" b="1" dirty="0" smtClean="0"/>
              <a:t>   5,000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</a:rPr>
              <a:t>    8.2) จ้างผู้ไม่มีหนังสือรับรองความรู้ความสามารถตามมาตรา 26/3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</a:rPr>
              <a:t>           มีโทษปรับ</a:t>
            </a:r>
            <a:r>
              <a:rPr lang="th-TH" sz="3500" b="1" u="sng" dirty="0" smtClean="0">
                <a:solidFill>
                  <a:srgbClr val="0000CC"/>
                </a:solidFill>
              </a:rPr>
              <a:t>ไม่เกิน</a:t>
            </a:r>
            <a:r>
              <a:rPr lang="th-TH" sz="3500" b="1" dirty="0" smtClean="0">
                <a:solidFill>
                  <a:srgbClr val="0000CC"/>
                </a:solidFill>
              </a:rPr>
              <a:t>   30,000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/>
              <a:t>    </a:t>
            </a:r>
            <a:r>
              <a:rPr lang="th-TH" sz="3500" b="1" dirty="0" smtClean="0">
                <a:solidFill>
                  <a:srgbClr val="C00000"/>
                </a:solidFill>
              </a:rPr>
              <a:t>8.3) เป็นศูนย์ประเมินความรู้ความสามารถหรือเป็นผู้ประเมินโดยมิได้รับ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solidFill>
                  <a:srgbClr val="C00000"/>
                </a:solidFill>
              </a:rPr>
              <a:t> </a:t>
            </a:r>
            <a:r>
              <a:rPr lang="th-TH" sz="3500" b="1" dirty="0" smtClean="0">
                <a:solidFill>
                  <a:srgbClr val="C00000"/>
                </a:solidFill>
              </a:rPr>
              <a:t>          หนังสือรับรองจากนายทะเบียน มีโทษปรับ</a:t>
            </a:r>
            <a:r>
              <a:rPr lang="th-TH" sz="3500" b="1" u="sng" dirty="0" smtClean="0">
                <a:solidFill>
                  <a:srgbClr val="C00000"/>
                </a:solidFill>
              </a:rPr>
              <a:t>ไม่เกิน</a:t>
            </a:r>
            <a:r>
              <a:rPr lang="th-TH" sz="3500" b="1" dirty="0" smtClean="0">
                <a:solidFill>
                  <a:srgbClr val="C00000"/>
                </a:solidFill>
              </a:rPr>
              <a:t>   60,000  บาท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16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300192" y="623731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สี่เหลี่ยมผืนผ้า 1"/>
          <p:cNvSpPr>
            <a:spLocks noChangeArrowheads="1"/>
          </p:cNvSpPr>
          <p:nvPr/>
        </p:nvSpPr>
        <p:spPr bwMode="auto">
          <a:xfrm>
            <a:off x="0" y="1736725"/>
            <a:ext cx="91440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altLang="th-TH" sz="4400" b="1" dirty="0"/>
              <a:t>    </a:t>
            </a:r>
            <a:r>
              <a:rPr lang="th-TH" altLang="th-TH" sz="4000" b="1" dirty="0" smtClean="0">
                <a:solidFill>
                  <a:srgbClr val="0000CC"/>
                </a:solidFill>
              </a:rPr>
              <a:t>8.4) </a:t>
            </a:r>
            <a:r>
              <a:rPr lang="th-TH" altLang="th-TH" sz="4000" b="1" dirty="0">
                <a:solidFill>
                  <a:srgbClr val="0000CC"/>
                </a:solidFill>
              </a:rPr>
              <a:t>ใช้เครื่องหมายตามมาตรา 33/1 (3) โดยมิได้รับอนุญาต </a:t>
            </a:r>
            <a:endParaRPr lang="th-TH" altLang="th-TH" sz="4000" b="1" dirty="0" smtClean="0">
              <a:solidFill>
                <a:srgbClr val="0000CC"/>
              </a:solidFill>
            </a:endParaRPr>
          </a:p>
          <a:p>
            <a:r>
              <a:rPr lang="th-TH" altLang="th-TH" sz="4000" b="1" dirty="0">
                <a:solidFill>
                  <a:srgbClr val="0000CC"/>
                </a:solidFill>
              </a:rPr>
              <a:t> </a:t>
            </a:r>
            <a:r>
              <a:rPr lang="th-TH" altLang="th-TH" sz="4000" b="1" dirty="0" smtClean="0">
                <a:solidFill>
                  <a:srgbClr val="0000CC"/>
                </a:solidFill>
              </a:rPr>
              <a:t>          มี</a:t>
            </a:r>
            <a:r>
              <a:rPr lang="th-TH" altLang="th-TH" sz="4000" b="1" dirty="0">
                <a:solidFill>
                  <a:srgbClr val="0000CC"/>
                </a:solidFill>
              </a:rPr>
              <a:t>โทษปรับ</a:t>
            </a:r>
            <a:r>
              <a:rPr lang="th-TH" altLang="th-TH" sz="4000" b="1" u="sng" dirty="0">
                <a:solidFill>
                  <a:srgbClr val="0000CC"/>
                </a:solidFill>
              </a:rPr>
              <a:t>ไม่</a:t>
            </a:r>
            <a:r>
              <a:rPr lang="th-TH" altLang="th-TH" sz="4000" b="1" u="sng" dirty="0" smtClean="0">
                <a:solidFill>
                  <a:srgbClr val="0000CC"/>
                </a:solidFill>
              </a:rPr>
              <a:t>เกิน</a:t>
            </a:r>
            <a:r>
              <a:rPr lang="th-TH" altLang="th-TH" sz="4000" b="1" dirty="0" smtClean="0">
                <a:solidFill>
                  <a:srgbClr val="0000CC"/>
                </a:solidFill>
              </a:rPr>
              <a:t>  5,000 บาท</a:t>
            </a:r>
            <a:endParaRPr lang="th-TH" altLang="th-TH" sz="4000" b="1" dirty="0">
              <a:solidFill>
                <a:srgbClr val="0000CC"/>
              </a:solidFill>
            </a:endParaRPr>
          </a:p>
          <a:p>
            <a:r>
              <a:rPr lang="th-TH" altLang="th-TH" sz="4000" b="1" dirty="0"/>
              <a:t>    </a:t>
            </a:r>
            <a:r>
              <a:rPr lang="th-TH" altLang="th-TH" sz="4000" b="1" dirty="0" smtClean="0">
                <a:solidFill>
                  <a:srgbClr val="C00000"/>
                </a:solidFill>
              </a:rPr>
              <a:t>8.5) </a:t>
            </a:r>
            <a:r>
              <a:rPr lang="th-TH" altLang="th-TH" sz="4000" b="1" dirty="0">
                <a:solidFill>
                  <a:srgbClr val="C00000"/>
                </a:solidFill>
              </a:rPr>
              <a:t>ฝ่าฝืนหรือไม่ปฏิบัติตามข้อกำหนดอื่นๆ ได้แก่ ไม่</a:t>
            </a:r>
            <a:r>
              <a:rPr lang="th-TH" altLang="th-TH" sz="4000" b="1" dirty="0" smtClean="0">
                <a:solidFill>
                  <a:srgbClr val="C00000"/>
                </a:solidFill>
              </a:rPr>
              <a:t>มา</a:t>
            </a:r>
          </a:p>
          <a:p>
            <a:r>
              <a:rPr lang="th-TH" altLang="th-TH" sz="4000" b="1" dirty="0">
                <a:solidFill>
                  <a:srgbClr val="C00000"/>
                </a:solidFill>
              </a:rPr>
              <a:t> </a:t>
            </a:r>
            <a:r>
              <a:rPr lang="th-TH" altLang="th-TH" sz="4000" b="1" dirty="0" smtClean="0">
                <a:solidFill>
                  <a:srgbClr val="C00000"/>
                </a:solidFill>
              </a:rPr>
              <a:t>          ให้</a:t>
            </a:r>
            <a:r>
              <a:rPr lang="th-TH" altLang="th-TH" sz="4000" b="1" dirty="0">
                <a:solidFill>
                  <a:srgbClr val="C00000"/>
                </a:solidFill>
              </a:rPr>
              <a:t>ถ้อยคำ ไม่ปฏิบัติตามคำสั่ง ขัดขวาง ไม่อำนวย</a:t>
            </a:r>
            <a:r>
              <a:rPr lang="th-TH" altLang="th-TH" sz="4000" b="1" dirty="0" smtClean="0">
                <a:solidFill>
                  <a:srgbClr val="C00000"/>
                </a:solidFill>
              </a:rPr>
              <a:t>ความ</a:t>
            </a:r>
          </a:p>
          <a:p>
            <a:r>
              <a:rPr lang="th-TH" altLang="th-TH" sz="4000" b="1" dirty="0">
                <a:solidFill>
                  <a:srgbClr val="C00000"/>
                </a:solidFill>
              </a:rPr>
              <a:t> </a:t>
            </a:r>
            <a:r>
              <a:rPr lang="th-TH" altLang="th-TH" sz="4000" b="1" dirty="0" smtClean="0">
                <a:solidFill>
                  <a:srgbClr val="C00000"/>
                </a:solidFill>
              </a:rPr>
              <a:t>          สะดวก </a:t>
            </a:r>
            <a:r>
              <a:rPr lang="th-TH" altLang="th-TH" sz="4000" b="1" dirty="0">
                <a:solidFill>
                  <a:srgbClr val="C00000"/>
                </a:solidFill>
              </a:rPr>
              <a:t>มีโทษปรับ</a:t>
            </a:r>
            <a:r>
              <a:rPr lang="th-TH" altLang="th-TH" sz="4000" b="1" u="sng" dirty="0">
                <a:solidFill>
                  <a:srgbClr val="C00000"/>
                </a:solidFill>
              </a:rPr>
              <a:t>ไม่</a:t>
            </a:r>
            <a:r>
              <a:rPr lang="th-TH" altLang="th-TH" sz="4000" b="1" u="sng" dirty="0" smtClean="0">
                <a:solidFill>
                  <a:srgbClr val="C00000"/>
                </a:solidFill>
              </a:rPr>
              <a:t>เกิน</a:t>
            </a:r>
            <a:r>
              <a:rPr lang="th-TH" altLang="th-TH" sz="4000" b="1" dirty="0" smtClean="0">
                <a:solidFill>
                  <a:srgbClr val="C00000"/>
                </a:solidFill>
              </a:rPr>
              <a:t> 5,000 บาท</a:t>
            </a:r>
            <a:endParaRPr lang="th-TH" altLang="th-TH" sz="4000" b="1" dirty="0">
              <a:solidFill>
                <a:srgbClr val="C00000"/>
              </a:solidFill>
            </a:endParaRPr>
          </a:p>
          <a:p>
            <a:r>
              <a:rPr lang="th-TH" altLang="th-TH" sz="4000" b="1" dirty="0"/>
              <a:t>    </a:t>
            </a:r>
            <a:r>
              <a:rPr lang="th-TH" altLang="th-TH" sz="4000" b="1" dirty="0" smtClean="0"/>
              <a:t>8.6) </a:t>
            </a:r>
            <a:r>
              <a:rPr lang="th-TH" altLang="th-TH" sz="4000" b="1" dirty="0"/>
              <a:t>ฝ่าฝืนมาตรา 49/1 วรรค</a:t>
            </a:r>
            <a:r>
              <a:rPr lang="th-TH" altLang="th-TH" sz="4000" b="1" dirty="0" smtClean="0"/>
              <a:t>สาม (ศูนย์ฯ หรือผู้ประเมินฝ่าฝืน</a:t>
            </a:r>
          </a:p>
          <a:p>
            <a:r>
              <a:rPr lang="th-TH" altLang="th-TH" sz="4000" b="1" dirty="0"/>
              <a:t> </a:t>
            </a:r>
            <a:r>
              <a:rPr lang="th-TH" altLang="th-TH" sz="4000" b="1" dirty="0" smtClean="0"/>
              <a:t>          คำสั่งให้หยุดพัก)  </a:t>
            </a:r>
            <a:r>
              <a:rPr lang="th-TH" altLang="th-TH" sz="4000" b="1" dirty="0"/>
              <a:t>มีโทษปรับ</a:t>
            </a:r>
            <a:r>
              <a:rPr lang="th-TH" altLang="th-TH" sz="4000" b="1" u="sng" dirty="0"/>
              <a:t>ไม่</a:t>
            </a:r>
            <a:r>
              <a:rPr lang="th-TH" altLang="th-TH" sz="4000" b="1" u="sng" dirty="0" smtClean="0"/>
              <a:t>เกิน</a:t>
            </a:r>
            <a:r>
              <a:rPr lang="th-TH" altLang="th-TH" sz="4000" b="1" dirty="0" smtClean="0"/>
              <a:t> 5,000 บาท</a:t>
            </a:r>
            <a:endParaRPr lang="th-TH" altLang="th-TH" sz="4000" b="1" dirty="0"/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0"/>
            <a:ext cx="9144000" cy="15113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th-TH" sz="48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8" name="สี่เหลี่ยมผืนผ้า 4"/>
          <p:cNvSpPr>
            <a:spLocks noChangeArrowheads="1"/>
          </p:cNvSpPr>
          <p:nvPr/>
        </p:nvSpPr>
        <p:spPr bwMode="auto">
          <a:xfrm>
            <a:off x="1214438" y="285750"/>
            <a:ext cx="7000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th-TH" sz="8000" b="1">
                <a:solidFill>
                  <a:srgbClr val="FF0000"/>
                </a:solidFill>
              </a:rPr>
              <a:t>สาระสำคัญ(ต่อ)</a:t>
            </a:r>
            <a:endParaRPr lang="th-TH" sz="8000"/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17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372200" y="630720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18</a:t>
            </a:fld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1979712" y="404664"/>
            <a:ext cx="5400600" cy="1152128"/>
          </a:xfrm>
          <a:prstGeom prst="roundRect">
            <a:avLst/>
          </a:prstGeom>
          <a:solidFill>
            <a:schemeClr val="accent1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อำนาจหน้าที่ 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ศูนย์ประเมินความรู้ความสามารถกลาง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1520" y="1935845"/>
            <a:ext cx="3240360" cy="1617227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cs typeface="+mj-cs"/>
              </a:rPr>
              <a:t>ส่งเสริมสนับสนุนและจัดให้มีการประเมิน</a:t>
            </a:r>
            <a:r>
              <a:rPr lang="en-US" sz="2400" b="1" dirty="0" smtClean="0">
                <a:solidFill>
                  <a:schemeClr val="tx1"/>
                </a:solidFill>
                <a:cs typeface="+mj-cs"/>
              </a:rPr>
              <a:t> </a:t>
            </a:r>
            <a:r>
              <a:rPr lang="th-TH" sz="2400" b="1" dirty="0" smtClean="0">
                <a:solidFill>
                  <a:schemeClr val="tx1"/>
                </a:solidFill>
                <a:cs typeface="+mj-cs"/>
              </a:rPr>
              <a:t>และออกหนังสือรับรองความรู้ความสามารถ</a:t>
            </a:r>
            <a:endParaRPr lang="en-US" sz="240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558781" y="1915259"/>
            <a:ext cx="3315365" cy="2165033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cs typeface="+mj-cs"/>
              </a:rPr>
              <a:t>สำรวจ ศึกษา วิเคราะห์ วิจัย รวบรวม และเก็บรักษาข้อมูล เกี่ยวกับสาขาอาชีพ ตำแหน่งงานหรือลักษณะงานที่มีอยู่ในสถานประกอบกิจการ</a:t>
            </a:r>
            <a:endParaRPr lang="en-US" sz="240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68158" y="610605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51520" y="4221088"/>
            <a:ext cx="3267418" cy="1617227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cs typeface="+mj-cs"/>
              </a:rPr>
              <a:t>ประสานงานหน่วยงานภาครัฐ ภาคเอกชน หรือองค์กรอาชีพ เพื่อขอรับการสนับสนุนการดำเนินการตาม </a:t>
            </a:r>
            <a:r>
              <a:rPr lang="th-TH" sz="2400" b="1" dirty="0" smtClean="0">
                <a:solidFill>
                  <a:schemeClr val="tx1"/>
                </a:solidFill>
                <a:cs typeface="+mj-cs"/>
              </a:rPr>
              <a:t>พ.ร.บ. </a:t>
            </a:r>
            <a:r>
              <a:rPr lang="th-TH" sz="2400" b="1" dirty="0">
                <a:solidFill>
                  <a:schemeClr val="tx1"/>
                </a:solidFill>
                <a:cs typeface="+mj-cs"/>
              </a:rPr>
              <a:t>นี้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577114" y="4255732"/>
            <a:ext cx="3297032" cy="1617227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cs typeface="+mj-cs"/>
              </a:rPr>
              <a:t>ดำเนินการอื่นตามที่คณะกรรมการ</a:t>
            </a:r>
            <a:r>
              <a:rPr lang="th-TH" sz="2400" b="1" dirty="0" smtClean="0">
                <a:solidFill>
                  <a:schemeClr val="tx1"/>
                </a:solidFill>
                <a:cs typeface="+mj-cs"/>
              </a:rPr>
              <a:t>ส่งเสริมการ</a:t>
            </a:r>
            <a:r>
              <a:rPr lang="th-TH" sz="2400" b="1" dirty="0">
                <a:solidFill>
                  <a:schemeClr val="tx1"/>
                </a:solidFill>
                <a:cs typeface="+mj-cs"/>
              </a:rPr>
              <a:t>พัฒนาฝีมือแรงงานมอบหมาย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572000" y="1556792"/>
            <a:ext cx="0" cy="3651569"/>
          </a:xfrm>
          <a:prstGeom prst="line">
            <a:avLst/>
          </a:prstGeom>
          <a:ln w="114300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4" idx="3"/>
          </p:cNvCxnSpPr>
          <p:nvPr/>
        </p:nvCxnSpPr>
        <p:spPr>
          <a:xfrm flipV="1">
            <a:off x="3491880" y="2744458"/>
            <a:ext cx="2066901" cy="1"/>
          </a:xfrm>
          <a:prstGeom prst="straightConnector1">
            <a:avLst/>
          </a:prstGeom>
          <a:ln w="88900">
            <a:solidFill>
              <a:srgbClr val="0066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3518938" y="5208361"/>
            <a:ext cx="2066901" cy="1"/>
          </a:xfrm>
          <a:prstGeom prst="straightConnector1">
            <a:avLst/>
          </a:prstGeom>
          <a:ln w="88900">
            <a:solidFill>
              <a:srgbClr val="0066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056113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10132"/>
            <a:ext cx="9146007" cy="685800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79128"/>
            <a:ext cx="7415100" cy="954107"/>
          </a:xfrm>
          <a:prstGeom prst="rect">
            <a:avLst/>
          </a:prstGeom>
          <a:solidFill>
            <a:srgbClr val="FFFF99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000000"/>
                </a:solidFill>
              </a:rPr>
              <a:t>การขอเป็นศูนย์ประเมินความรู้ความสามารถตามมาตรา 26/4(2)</a:t>
            </a:r>
          </a:p>
          <a:p>
            <a:pPr algn="ctr"/>
            <a:r>
              <a:rPr lang="th-TH" b="1" dirty="0" smtClean="0">
                <a:solidFill>
                  <a:srgbClr val="000000"/>
                </a:solidFill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91232" y="1484784"/>
            <a:ext cx="1004388" cy="646331"/>
          </a:xfrm>
          <a:prstGeom prst="rect">
            <a:avLst/>
          </a:prstGeom>
          <a:solidFill>
            <a:srgbClr val="FFCC99"/>
          </a:solidFill>
          <a:ln w="15875"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ยื่นคำขอ 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.5)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168248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องค์กรอาชีพที่ได้รับการรับรองจาก</a:t>
            </a:r>
            <a:r>
              <a:rPr lang="en-US" sz="2000" b="1" dirty="0" smtClean="0">
                <a:solidFill>
                  <a:srgbClr val="000000"/>
                </a:solidFill>
              </a:rPr>
              <a:t>    </a:t>
            </a:r>
            <a:r>
              <a:rPr lang="th-TH" sz="2000" b="1" dirty="0" smtClean="0">
                <a:solidFill>
                  <a:srgbClr val="000000"/>
                </a:solidFill>
              </a:rPr>
              <a:t>นายทะเบียน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091" y="1412776"/>
            <a:ext cx="1313397" cy="92333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ตรวจสอบ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ความพร้อมและความเหมาะสม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852936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หน่วยงานของรัฐที่มีหน้าที่เกี่ยวข้องในสาขาอาชีพนั้น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grpSp>
        <p:nvGrpSpPr>
          <p:cNvPr id="111" name="Group 110"/>
          <p:cNvGrpSpPr/>
          <p:nvPr/>
        </p:nvGrpSpPr>
        <p:grpSpPr>
          <a:xfrm>
            <a:off x="2360545" y="1497238"/>
            <a:ext cx="1656184" cy="2003770"/>
            <a:chOff x="2123728" y="1352454"/>
            <a:chExt cx="1656184" cy="2003770"/>
          </a:xfrm>
        </p:grpSpPr>
        <p:sp>
          <p:nvSpPr>
            <p:cNvPr id="49" name="TextBox 48"/>
            <p:cNvSpPr txBox="1"/>
            <p:nvPr/>
          </p:nvSpPr>
          <p:spPr>
            <a:xfrm>
              <a:off x="2231740" y="1475474"/>
              <a:ext cx="1441978" cy="646331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มีผู้ประเมินไม่น้อยกว่า 3 คน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231740" y="2273116"/>
              <a:ext cx="1441978" cy="923330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มีสถานที่ เครื่องมือ อุปกรณ์ สิ่งอำนวยความสะดวก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2123728" y="1352454"/>
              <a:ext cx="1656184" cy="200377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554361" y="1268760"/>
            <a:ext cx="183811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นายทะเบียน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กรุงเทพฯ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จังหวัดอื่น       หน่วยงาน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                 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.ตั้งอยู่</a:t>
            </a:r>
            <a:endParaRPr lang="en-US" sz="1800" b="1" dirty="0">
              <a:solidFill>
                <a:srgbClr val="00000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6381500" y="1751807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381500" y="2014718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278639" y="4100879"/>
            <a:ext cx="1987201" cy="923330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นายทะเบียนออกหนังสือรับรองการเป็นศูนย์ประเมินฯ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.6)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546382" y="3944806"/>
            <a:ext cx="1237117" cy="646331"/>
          </a:xfrm>
          <a:prstGeom prst="rect">
            <a:avLst/>
          </a:prstGeom>
          <a:solidFill>
            <a:srgbClr val="92D050"/>
          </a:solidFill>
          <a:ln w="158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dirty="0" smtClean="0">
                <a:solidFill>
                  <a:srgbClr val="000000"/>
                </a:solidFill>
              </a:rPr>
              <a:t>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27515" y="3914029"/>
            <a:ext cx="1027613" cy="923330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ไม่มี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450240" y="5302949"/>
            <a:ext cx="1619672" cy="646331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นายทะเบียนแจ้งเป็นหนังสือพร้อมเหตุผล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6409" y="5826991"/>
            <a:ext cx="247824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อำนาจหน้าที่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ศูนย์ประเมินความรู้ความสามารถ</a:t>
            </a:r>
            <a:br>
              <a:rPr lang="th-TH" sz="1800" b="1" dirty="0" smtClean="0">
                <a:solidFill>
                  <a:srgbClr val="000000"/>
                </a:solidFill>
              </a:rPr>
            </a:br>
            <a:r>
              <a:rPr lang="th-TH" sz="1800" b="1" dirty="0" smtClean="0">
                <a:solidFill>
                  <a:srgbClr val="000000"/>
                </a:solidFill>
              </a:rPr>
              <a:t>ตามมาตรา 26/4(2)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16187" y="6146402"/>
            <a:ext cx="1511798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จัดให้มีการประเมิน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725430" y="6137776"/>
            <a:ext cx="2663477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ออกหนังสือรับรองความรู้ความสามารถ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89576" y="6086368"/>
            <a:ext cx="2133600" cy="476250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19</a:t>
            </a:fld>
            <a:endParaRPr lang="th-TH" dirty="0"/>
          </a:p>
        </p:txBody>
      </p:sp>
      <p:sp>
        <p:nvSpPr>
          <p:cNvPr id="79" name="Up Arrow 78"/>
          <p:cNvSpPr/>
          <p:nvPr/>
        </p:nvSpPr>
        <p:spPr>
          <a:xfrm rot="5400000">
            <a:off x="4427015" y="6213155"/>
            <a:ext cx="288032" cy="181833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Up Arrow 79"/>
          <p:cNvSpPr/>
          <p:nvPr/>
        </p:nvSpPr>
        <p:spPr>
          <a:xfrm rot="5400000">
            <a:off x="2626415" y="6213878"/>
            <a:ext cx="288032" cy="187584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/>
          <p:nvPr/>
        </p:nvCxnSpPr>
        <p:spPr>
          <a:xfrm>
            <a:off x="7167082" y="3154398"/>
            <a:ext cx="1508007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8663401" y="3154398"/>
            <a:ext cx="4430" cy="759631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7165036" y="3145772"/>
            <a:ext cx="2046" cy="772392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413520" y="4828845"/>
            <a:ext cx="1" cy="474104"/>
          </a:xfrm>
          <a:prstGeom prst="straightConnector1">
            <a:avLst/>
          </a:prstGeom>
          <a:ln w="2222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274466" y="4941168"/>
            <a:ext cx="901242" cy="1"/>
          </a:xfrm>
          <a:prstGeom prst="straightConnector1">
            <a:avLst/>
          </a:prstGeom>
          <a:ln w="2222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27754" y="3405613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142132" y="1585649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36380" y="1594276"/>
            <a:ext cx="14382" cy="3346497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H="1">
            <a:off x="142136" y="4932147"/>
            <a:ext cx="4136503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150762" y="5587294"/>
            <a:ext cx="730944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979712" y="1531742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2080828" y="1531742"/>
            <a:ext cx="9240" cy="1873872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4045174" y="1783062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5295569" y="1772816"/>
            <a:ext cx="241539" cy="8627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7418104" y="1781442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Straight Connector 1031"/>
          <p:cNvCxnSpPr/>
          <p:nvPr/>
        </p:nvCxnSpPr>
        <p:spPr>
          <a:xfrm>
            <a:off x="8204277" y="2346486"/>
            <a:ext cx="0" cy="807912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621555" y="2276872"/>
            <a:ext cx="1060130" cy="470916"/>
            <a:chOff x="4469107" y="3012240"/>
            <a:chExt cx="1207074" cy="432282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12-Point Star 21"/>
            <p:cNvSpPr/>
            <p:nvPr/>
          </p:nvSpPr>
          <p:spPr>
            <a:xfrm>
              <a:off x="4469107" y="3012240"/>
              <a:ext cx="1207074" cy="432282"/>
            </a:xfrm>
            <a:prstGeom prst="star12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tx1"/>
                </a:solidFill>
                <a:cs typeface="+mj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83960" y="3060305"/>
              <a:ext cx="555019" cy="339032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solidFill>
                    <a:schemeClr val="accent6">
                      <a:lumMod val="50000"/>
                    </a:schemeClr>
                  </a:solidFill>
                </a:rPr>
                <a:t>หรือ</a:t>
              </a:r>
              <a:endParaRPr lang="en-US" sz="1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64" name="Straight Arrow Connector 63"/>
          <p:cNvCxnSpPr/>
          <p:nvPr/>
        </p:nvCxnSpPr>
        <p:spPr>
          <a:xfrm>
            <a:off x="2097850" y="2482650"/>
            <a:ext cx="246058" cy="10246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4256660" y="2780928"/>
            <a:ext cx="2030955" cy="932367"/>
            <a:chOff x="4265286" y="2852936"/>
            <a:chExt cx="2030955" cy="932367"/>
          </a:xfrm>
        </p:grpSpPr>
        <p:sp>
          <p:nvSpPr>
            <p:cNvPr id="45" name="TextBox 44"/>
            <p:cNvSpPr txBox="1"/>
            <p:nvPr/>
          </p:nvSpPr>
          <p:spPr>
            <a:xfrm>
              <a:off x="4265286" y="2852936"/>
              <a:ext cx="2030955" cy="338554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ยื่นคำขอต่ออายุ  (แบบ </a:t>
              </a:r>
              <a:r>
                <a:rPr lang="th-TH" sz="16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คร</a:t>
              </a: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.7) </a:t>
              </a:r>
              <a:endParaRPr lang="en-US" sz="1600" b="1" dirty="0">
                <a:latin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65286" y="3200528"/>
              <a:ext cx="2030955" cy="584775"/>
            </a:xfrm>
            <a:prstGeom prst="rect">
              <a:avLst/>
            </a:prstGeom>
            <a:solidFill>
              <a:srgbClr val="FFCC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ก่อนหนังสือฯ หมดอายุ </a:t>
              </a:r>
              <a:b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</a:br>
              <a:r>
                <a:rPr lang="th-TH" sz="1600" b="1" u="sng" dirty="0" smtClean="0">
                  <a:solidFill>
                    <a:srgbClr val="AD0101"/>
                  </a:solidFill>
                  <a:latin typeface="Times New Roman"/>
                  <a:cs typeface="Angsana New"/>
                </a:rPr>
                <a:t>ไม่น้อยกว่า 60 วัน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1991536" y="3405613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296241" y="3145772"/>
            <a:ext cx="580015" cy="0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76256" y="2469089"/>
            <a:ext cx="0" cy="685309"/>
          </a:xfrm>
          <a:prstGeom prst="straightConnector1">
            <a:avLst/>
          </a:prstGeom>
          <a:ln w="22225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282087" y="5024868"/>
            <a:ext cx="1983754" cy="338554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0000"/>
                </a:solidFill>
              </a:rPr>
              <a:t>มีอายุ 2 ปีนับแต่ออกให้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7167082" y="4591137"/>
            <a:ext cx="0" cy="353122"/>
          </a:xfrm>
          <a:prstGeom prst="line">
            <a:avLst/>
          </a:prstGeom>
          <a:ln w="222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146409" y="5302949"/>
            <a:ext cx="4353" cy="284345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136141" y="4932147"/>
            <a:ext cx="1642" cy="454709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535549" y="6271404"/>
            <a:ext cx="1601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4010602" y="3119894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638178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20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619672" y="116631"/>
            <a:ext cx="7415100" cy="954107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การรับรองเป็นองค์กรอาชีพ</a:t>
            </a:r>
          </a:p>
          <a:p>
            <a:pPr algn="ctr"/>
            <a:r>
              <a:rPr lang="th-TH" b="1" dirty="0" smtClean="0"/>
              <a:t>ตาม พ.ร.บ.ส่งเสริมการพัฒนาฝีมือแรงงาน (ฉบับที่ 2) พ.ศ.2557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580112" y="2050145"/>
            <a:ext cx="1460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/>
              <a:t>นายทะเบียน</a:t>
            </a:r>
            <a:endParaRPr lang="en-US" sz="2000" b="1" dirty="0"/>
          </a:p>
        </p:txBody>
      </p:sp>
      <p:cxnSp>
        <p:nvCxnSpPr>
          <p:cNvPr id="2066" name="Straight Arrow Connector 2065"/>
          <p:cNvCxnSpPr/>
          <p:nvPr/>
        </p:nvCxnSpPr>
        <p:spPr>
          <a:xfrm>
            <a:off x="5651201" y="2817345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644993" y="2529376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9260" y="1916832"/>
            <a:ext cx="1944216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กลุ่มบุคคลหรือสถาบัน</a:t>
            </a:r>
            <a:br>
              <a:rPr lang="th-TH" sz="2000" b="1" dirty="0" smtClean="0"/>
            </a:br>
            <a:r>
              <a:rPr lang="th-TH" sz="2000" b="1" dirty="0" smtClean="0"/>
              <a:t>ที่มีสถานะเป็นนิติบุคคล</a:t>
            </a:r>
            <a:endParaRPr lang="en-US" sz="20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4503540" y="1910520"/>
            <a:ext cx="3265691" cy="1127295"/>
            <a:chOff x="1547664" y="3960680"/>
            <a:chExt cx="3796254" cy="1127295"/>
          </a:xfrm>
        </p:grpSpPr>
        <p:sp>
          <p:nvSpPr>
            <p:cNvPr id="6" name="TextBox 5"/>
            <p:cNvSpPr txBox="1"/>
            <p:nvPr/>
          </p:nvSpPr>
          <p:spPr>
            <a:xfrm>
              <a:off x="1567720" y="4380089"/>
              <a:ext cx="3776198" cy="707886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กรุงเทพฯ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       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</a:t>
              </a:r>
            </a:p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จังหวัดอื่น          หน่วยงาน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 ตั้งอยู่</a:t>
              </a:r>
              <a:endParaRPr lang="en-US" sz="2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47664" y="3960680"/>
              <a:ext cx="3776198" cy="400110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665288" y="1918600"/>
            <a:ext cx="1549034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ยื่นคำขอรับรอง</a:t>
            </a:r>
            <a:br>
              <a:rPr lang="th-TH" sz="2000" b="1" dirty="0" smtClean="0"/>
            </a:br>
            <a:r>
              <a:rPr lang="th-TH" sz="2000" b="1" dirty="0" smtClean="0"/>
              <a:t>ให้เป็นองค์กรอาชีพ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26507" y="5625236"/>
            <a:ext cx="1378657" cy="400110"/>
          </a:xfrm>
          <a:prstGeom prst="rect">
            <a:avLst/>
          </a:prstGeom>
          <a:solidFill>
            <a:srgbClr val="FF99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“</a:t>
            </a:r>
            <a:r>
              <a:rPr lang="th-TH" sz="2000" b="1" dirty="0" smtClean="0">
                <a:solidFill>
                  <a:srgbClr val="C00000"/>
                </a:solidFill>
              </a:rPr>
              <a:t>ไม่</a:t>
            </a:r>
            <a:r>
              <a:rPr lang="en-US" sz="2000" b="1" dirty="0" smtClean="0">
                <a:solidFill>
                  <a:srgbClr val="C00000"/>
                </a:solidFill>
              </a:rPr>
              <a:t>” </a:t>
            </a:r>
            <a:r>
              <a:rPr lang="th-TH" sz="2000" b="1" dirty="0" smtClean="0"/>
              <a:t>รับรอง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63165" y="4428677"/>
            <a:ext cx="1803197" cy="707886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คณะกรรมการส่งเสริม</a:t>
            </a:r>
            <a:br>
              <a:rPr lang="th-TH" sz="2000" b="1" dirty="0" smtClean="0"/>
            </a:br>
            <a:r>
              <a:rPr lang="th-TH" sz="2000" b="1" dirty="0" smtClean="0"/>
              <a:t>การพัฒนาฝีมือแรงงาน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1910520"/>
            <a:ext cx="1008112" cy="1015663"/>
          </a:xfrm>
          <a:prstGeom prst="rect">
            <a:avLst/>
          </a:prstGeom>
          <a:solidFill>
            <a:srgbClr val="FFFF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ตรวจสอบคำขอและ</a:t>
            </a:r>
            <a:br>
              <a:rPr lang="th-TH" sz="2000" b="1" dirty="0" smtClean="0"/>
            </a:br>
            <a:r>
              <a:rPr lang="th-TH" sz="2000" b="1" dirty="0" smtClean="0"/>
              <a:t>เอกสาร</a:t>
            </a:r>
            <a:endParaRPr lang="en-US" sz="2000" b="1" dirty="0"/>
          </a:p>
        </p:txBody>
      </p:sp>
      <p:sp>
        <p:nvSpPr>
          <p:cNvPr id="19" name="Right Arrow 18"/>
          <p:cNvSpPr/>
          <p:nvPr/>
        </p:nvSpPr>
        <p:spPr>
          <a:xfrm>
            <a:off x="2413476" y="2132856"/>
            <a:ext cx="251812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4248454" y="2133209"/>
            <a:ext cx="251812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7761916" y="2141287"/>
            <a:ext cx="251812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7986033" y="5224593"/>
            <a:ext cx="449385" cy="3173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0800000">
            <a:off x="6514807" y="4577858"/>
            <a:ext cx="732969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968407" y="4392892"/>
            <a:ext cx="1547809" cy="707886"/>
          </a:xfrm>
          <a:prstGeom prst="rect">
            <a:avLst/>
          </a:prstGeom>
          <a:solidFill>
            <a:srgbClr val="92D05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ให้</a:t>
            </a:r>
            <a:r>
              <a:rPr lang="th-TH" sz="2000" b="1" dirty="0"/>
              <a:t>การ</a:t>
            </a:r>
            <a:r>
              <a:rPr lang="th-TH" sz="2000" b="1" dirty="0" smtClean="0"/>
              <a:t>รับรอง      การขึ้นทะเบียน</a:t>
            </a:r>
            <a:endParaRPr lang="en-US" sz="2000" b="1" dirty="0"/>
          </a:p>
        </p:txBody>
      </p:sp>
      <p:grpSp>
        <p:nvGrpSpPr>
          <p:cNvPr id="2070" name="Group 2069"/>
          <p:cNvGrpSpPr/>
          <p:nvPr/>
        </p:nvGrpSpPr>
        <p:grpSpPr>
          <a:xfrm>
            <a:off x="1293363" y="3527646"/>
            <a:ext cx="2688041" cy="1580941"/>
            <a:chOff x="1267484" y="3226388"/>
            <a:chExt cx="2688041" cy="1580941"/>
          </a:xfrm>
        </p:grpSpPr>
        <p:sp>
          <p:nvSpPr>
            <p:cNvPr id="15" name="TextBox 14"/>
            <p:cNvSpPr txBox="1"/>
            <p:nvPr/>
          </p:nvSpPr>
          <p:spPr>
            <a:xfrm>
              <a:off x="1835696" y="3791666"/>
              <a:ext cx="2119829" cy="1015663"/>
            </a:xfrm>
            <a:prstGeom prst="rect">
              <a:avLst/>
            </a:prstGeom>
            <a:solidFill>
              <a:srgbClr val="92D050"/>
            </a:solidFill>
            <a:ln w="22225">
              <a:solidFill>
                <a:srgbClr val="002060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u="sng" dirty="0" smtClean="0"/>
                <a:t>นายทะเบียน</a:t>
              </a:r>
              <a:r>
                <a:rPr lang="th-TH" sz="2000" b="1" dirty="0" smtClean="0"/>
                <a:t> </a:t>
              </a:r>
              <a:br>
                <a:rPr lang="th-TH" sz="2000" b="1" dirty="0" smtClean="0"/>
              </a:br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เป็นองค์กรอาชีพ</a:t>
              </a:r>
              <a:endParaRPr lang="en-US" sz="2000" b="1" dirty="0"/>
            </a:p>
          </p:txBody>
        </p:sp>
        <p:pic>
          <p:nvPicPr>
            <p:cNvPr id="2056" name="Picture 4" descr="C:\Program Files (x86)\Microsoft Office\MEDIA\CAGCAT10\j0205462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484" y="3226388"/>
              <a:ext cx="971148" cy="96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Right Arrow 55"/>
          <p:cNvSpPr/>
          <p:nvPr/>
        </p:nvSpPr>
        <p:spPr>
          <a:xfrm rot="10800000">
            <a:off x="4013187" y="4563575"/>
            <a:ext cx="938374" cy="3173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Bent-Up Arrow 2067"/>
          <p:cNvSpPr/>
          <p:nvPr/>
        </p:nvSpPr>
        <p:spPr>
          <a:xfrm flipH="1">
            <a:off x="745400" y="2665562"/>
            <a:ext cx="1095926" cy="2268747"/>
          </a:xfrm>
          <a:prstGeom prst="bentUpArrow">
            <a:avLst>
              <a:gd name="adj1" fmla="val 20277"/>
              <a:gd name="adj2" fmla="val 21064"/>
              <a:gd name="adj3" fmla="val 25000"/>
            </a:avLst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008894" y="3303172"/>
            <a:ext cx="1056008" cy="707886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658263" y="5400544"/>
            <a:ext cx="1897812" cy="707886"/>
          </a:xfrm>
          <a:prstGeom prst="rect">
            <a:avLst/>
          </a:prstGeom>
          <a:solidFill>
            <a:srgbClr val="FF9900"/>
          </a:solidFill>
          <a:ln w="222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นายทะเบียนแจ้งเป็นหนังสือพร้อมเหตุผล</a:t>
            </a:r>
            <a:endParaRPr lang="en-US" sz="2000" b="1" dirty="0"/>
          </a:p>
        </p:txBody>
      </p:sp>
      <p:sp>
        <p:nvSpPr>
          <p:cNvPr id="21" name="Down Arrow 20"/>
          <p:cNvSpPr/>
          <p:nvPr/>
        </p:nvSpPr>
        <p:spPr>
          <a:xfrm>
            <a:off x="8376249" y="2950235"/>
            <a:ext cx="301924" cy="336429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>
            <a:off x="8347495" y="4037163"/>
            <a:ext cx="301924" cy="350808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573326" y="5649169"/>
            <a:ext cx="828137" cy="3173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Bent-Up Arrow 44"/>
          <p:cNvSpPr/>
          <p:nvPr/>
        </p:nvSpPr>
        <p:spPr>
          <a:xfrm flipH="1">
            <a:off x="836762" y="4964268"/>
            <a:ext cx="3819698" cy="1007652"/>
          </a:xfrm>
          <a:prstGeom prst="bentUpArrow">
            <a:avLst>
              <a:gd name="adj1" fmla="val 20277"/>
              <a:gd name="adj2" fmla="val 21492"/>
              <a:gd name="adj3" fmla="val 25000"/>
            </a:avLst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368158" y="6200947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5734835" y="2544792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734835" y="2817345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0136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1"/>
            <a:ext cx="919008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110224"/>
            <a:ext cx="7415100" cy="954107"/>
          </a:xfrm>
          <a:prstGeom prst="rect">
            <a:avLst/>
          </a:prstGeom>
          <a:solidFill>
            <a:srgbClr val="FFCC99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ผู้ประเมิน</a:t>
            </a:r>
          </a:p>
          <a:p>
            <a:pPr algn="ctr"/>
            <a:r>
              <a:rPr lang="th-TH" b="1" dirty="0" smtClean="0"/>
              <a:t>ตาม พ.ร.บ.ส่งเสริมการพัฒนาฝีมือแรงงาน (ฉบับที่ 2) พ.ศ.2557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32389" y="2594233"/>
            <a:ext cx="1378657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แจ้งเป็นหนังสือพร้อมเหตุผล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07704" y="2597122"/>
            <a:ext cx="2518556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 </a:t>
            </a:r>
            <a:r>
              <a:rPr lang="en-US" sz="2000" b="1" dirty="0" smtClean="0">
                <a:solidFill>
                  <a:srgbClr val="FF0000"/>
                </a:solidFill>
              </a:rPr>
              <a:t>“</a:t>
            </a:r>
            <a:r>
              <a:rPr lang="th-TH" sz="2000" b="1" dirty="0" smtClean="0">
                <a:solidFill>
                  <a:srgbClr val="FF0000"/>
                </a:solidFill>
              </a:rPr>
              <a:t>ไม่</a:t>
            </a:r>
            <a:r>
              <a:rPr lang="en-US" sz="2000" b="1" dirty="0" smtClean="0">
                <a:solidFill>
                  <a:srgbClr val="FF0000"/>
                </a:solidFill>
              </a:rPr>
              <a:t>”</a:t>
            </a:r>
            <a:r>
              <a:rPr lang="th-TH" sz="2000" b="1" dirty="0" smtClean="0">
                <a:solidFill>
                  <a:srgbClr val="FF0000"/>
                </a:solidFill>
              </a:rPr>
              <a:t> </a:t>
            </a:r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37496" y="2597122"/>
            <a:ext cx="208823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คุณสมบัติถูกต้องครบถ้วน</a:t>
            </a:r>
            <a:endParaRPr lang="en-US" sz="2000" b="1" dirty="0"/>
          </a:p>
        </p:txBody>
      </p:sp>
      <p:cxnSp>
        <p:nvCxnSpPr>
          <p:cNvPr id="20" name="Straight Arrow Connector 19"/>
          <p:cNvCxnSpPr>
            <a:stCxn id="9" idx="1"/>
          </p:cNvCxnSpPr>
          <p:nvPr/>
        </p:nvCxnSpPr>
        <p:spPr>
          <a:xfrm flipH="1">
            <a:off x="1611046" y="2797177"/>
            <a:ext cx="296658" cy="0"/>
          </a:xfrm>
          <a:prstGeom prst="straightConnector1">
            <a:avLst/>
          </a:prstGeom>
          <a:ln w="22225">
            <a:solidFill>
              <a:srgbClr val="C0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3635896" y="1070738"/>
            <a:ext cx="3857694" cy="273230"/>
            <a:chOff x="4386714" y="1070738"/>
            <a:chExt cx="3857694" cy="273230"/>
          </a:xfrm>
        </p:grpSpPr>
        <p:cxnSp>
          <p:nvCxnSpPr>
            <p:cNvPr id="22" name="Straight Arrow Connector 21"/>
            <p:cNvCxnSpPr>
              <a:stCxn id="5" idx="0"/>
            </p:cNvCxnSpPr>
            <p:nvPr/>
          </p:nvCxnSpPr>
          <p:spPr>
            <a:xfrm flipV="1">
              <a:off x="5576888" y="1070738"/>
              <a:ext cx="0" cy="27251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393798" y="1241500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386714" y="123287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244408" y="123301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921442" y="1343254"/>
            <a:ext cx="5322966" cy="1253868"/>
            <a:chOff x="3641522" y="1343254"/>
            <a:chExt cx="5322966" cy="1253868"/>
          </a:xfrm>
        </p:grpSpPr>
        <p:sp>
          <p:nvSpPr>
            <p:cNvPr id="4" name="TextBox 3"/>
            <p:cNvSpPr txBox="1"/>
            <p:nvPr/>
          </p:nvSpPr>
          <p:spPr>
            <a:xfrm>
              <a:off x="3641522" y="1352454"/>
              <a:ext cx="1656184" cy="40011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รับขึ้นทะเบียน</a:t>
              </a:r>
              <a:endParaRPr lang="en-US" sz="2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70600" y="1343254"/>
              <a:ext cx="1652736" cy="1015663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การขึ้นทะเบียน</a:t>
              </a:r>
              <a:br>
                <a:rPr lang="th-TH" sz="2000" b="1" dirty="0" smtClean="0"/>
              </a:br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308304" y="1352454"/>
              <a:ext cx="1656184" cy="1015663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ออกบัตรประจำตัว</a:t>
              </a:r>
              <a:br>
                <a:rPr lang="th-TH" sz="2000" b="1" dirty="0" smtClean="0"/>
              </a:br>
              <a:r>
                <a:rPr lang="th-TH" sz="2000" b="1" dirty="0" smtClean="0"/>
                <a:t>ผู้ประเมิน</a:t>
              </a:r>
            </a:p>
            <a:p>
              <a:pPr algn="ctr"/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4393798" y="2510148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8244408" y="2324304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H="1" flipV="1">
              <a:off x="4386714" y="1761190"/>
              <a:ext cx="7084" cy="7403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11" idx="0"/>
              <a:endCxn id="5" idx="2"/>
            </p:cNvCxnSpPr>
            <p:nvPr/>
          </p:nvCxnSpPr>
          <p:spPr>
            <a:xfrm flipH="1" flipV="1">
              <a:off x="6296968" y="2358917"/>
              <a:ext cx="4724" cy="238205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/>
          <p:cNvGrpSpPr/>
          <p:nvPr/>
        </p:nvGrpSpPr>
        <p:grpSpPr>
          <a:xfrm>
            <a:off x="3157158" y="2981002"/>
            <a:ext cx="2443206" cy="2498726"/>
            <a:chOff x="3887062" y="2946498"/>
            <a:chExt cx="2443206" cy="2498726"/>
          </a:xfrm>
        </p:grpSpPr>
        <p:sp>
          <p:nvSpPr>
            <p:cNvPr id="7" name="TextBox 6"/>
            <p:cNvSpPr txBox="1"/>
            <p:nvPr/>
          </p:nvSpPr>
          <p:spPr>
            <a:xfrm>
              <a:off x="4386714" y="4037002"/>
              <a:ext cx="1652736" cy="400110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  <a:endParaRPr lang="en-US" sz="2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91980" y="3340234"/>
              <a:ext cx="1652736" cy="400110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ตรวจสอบคุณสมบัติ</a:t>
              </a:r>
              <a:endParaRPr lang="en-US" sz="2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3798" y="4737338"/>
              <a:ext cx="1652736" cy="707886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ยื่นคำขอ</a:t>
              </a:r>
              <a:br>
                <a:rPr lang="th-TH" sz="2000" b="1" dirty="0" smtClean="0"/>
              </a:br>
              <a:r>
                <a:rPr lang="th-TH" sz="2000" b="1" dirty="0" smtClean="0"/>
                <a:t>(แบบ </a:t>
              </a:r>
              <a:r>
                <a:rPr lang="th-TH" sz="2000" b="1" dirty="0" err="1" smtClean="0"/>
                <a:t>คร</a:t>
              </a:r>
              <a:r>
                <a:rPr lang="th-TH" sz="2000" b="1" dirty="0" smtClean="0"/>
                <a:t>.18)</a:t>
              </a:r>
            </a:p>
          </p:txBody>
        </p:sp>
        <p:cxnSp>
          <p:nvCxnSpPr>
            <p:cNvPr id="29" name="Straight Arrow Connector 28"/>
            <p:cNvCxnSpPr>
              <a:stCxn id="7" idx="0"/>
              <a:endCxn id="10" idx="2"/>
            </p:cNvCxnSpPr>
            <p:nvPr/>
          </p:nvCxnSpPr>
          <p:spPr>
            <a:xfrm flipV="1">
              <a:off x="5213082" y="3740344"/>
              <a:ext cx="5266" cy="296658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2" idx="0"/>
              <a:endCxn id="7" idx="2"/>
            </p:cNvCxnSpPr>
            <p:nvPr/>
          </p:nvCxnSpPr>
          <p:spPr>
            <a:xfrm flipH="1" flipV="1">
              <a:off x="5213082" y="4437112"/>
              <a:ext cx="7084" cy="30022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887062" y="3140968"/>
              <a:ext cx="2432041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5210018" y="3127250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V="1">
              <a:off x="3887062" y="2946498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V="1">
              <a:off x="6330268" y="2946498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Straight Arrow Connector 83"/>
          <p:cNvCxnSpPr/>
          <p:nvPr/>
        </p:nvCxnSpPr>
        <p:spPr>
          <a:xfrm flipH="1">
            <a:off x="5309546" y="5116823"/>
            <a:ext cx="426422" cy="0"/>
          </a:xfrm>
          <a:prstGeom prst="straightConnector1">
            <a:avLst/>
          </a:prstGeom>
          <a:ln w="698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32068" y="4757299"/>
            <a:ext cx="1512168" cy="738664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มีประสบการณ์การทำงาน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สาขาอาชีพที่เกี่ยวข้อง 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ไม่น้อยกว่า 5 ปี</a:t>
            </a:r>
          </a:p>
        </p:txBody>
      </p:sp>
      <p:sp>
        <p:nvSpPr>
          <p:cNvPr id="90" name="Up Arrow 89"/>
          <p:cNvSpPr/>
          <p:nvPr/>
        </p:nvSpPr>
        <p:spPr>
          <a:xfrm rot="16200000">
            <a:off x="7076995" y="4960523"/>
            <a:ext cx="288032" cy="312602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762539" y="4581954"/>
            <a:ext cx="1221278" cy="1163103"/>
            <a:chOff x="1355196" y="4653136"/>
            <a:chExt cx="1056564" cy="864096"/>
          </a:xfrm>
        </p:grpSpPr>
        <p:sp>
          <p:nvSpPr>
            <p:cNvPr id="13" name="Oval 12"/>
            <p:cNvSpPr/>
            <p:nvPr/>
          </p:nvSpPr>
          <p:spPr>
            <a:xfrm>
              <a:off x="1355196" y="4653136"/>
              <a:ext cx="1056564" cy="864096"/>
            </a:xfrm>
            <a:prstGeom prst="ellipse">
              <a:avLst/>
            </a:prstGeom>
            <a:solidFill>
              <a:srgbClr val="CCFFFF"/>
            </a:solidFill>
            <a:ln w="635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82549" y="4707308"/>
              <a:ext cx="781364" cy="686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คุณสมบัติ</a:t>
              </a:r>
              <a:br>
                <a:rPr lang="th-TH" sz="2000" b="1" dirty="0" smtClean="0"/>
              </a:br>
              <a:r>
                <a:rPr lang="th-TH" sz="2000" b="1" dirty="0" smtClean="0"/>
                <a:t>ของ</a:t>
              </a:r>
            </a:p>
            <a:p>
              <a:pPr algn="ctr"/>
              <a:r>
                <a:rPr lang="th-TH" sz="2000" b="1" dirty="0" smtClean="0"/>
                <a:t>ผู้ประเมิน</a:t>
              </a:r>
              <a:endParaRPr lang="en-US" sz="20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3767" y="3755799"/>
            <a:ext cx="1715084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ผ่านการฝึกอบรมหลักสูตร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การเป็นผู้ประเมิน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22730" y="6166567"/>
            <a:ext cx="2152468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จบ ป.ตรีหรือผ่านการทดสอบมาตรฐานฯ สาขาอาชีพที่เกี่ยวข้อง</a:t>
            </a:r>
          </a:p>
        </p:txBody>
      </p:sp>
      <p:sp>
        <p:nvSpPr>
          <p:cNvPr id="86" name="Up Arrow 85"/>
          <p:cNvSpPr/>
          <p:nvPr/>
        </p:nvSpPr>
        <p:spPr>
          <a:xfrm rot="10800000">
            <a:off x="6254969" y="4329492"/>
            <a:ext cx="288032" cy="200055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Up Arrow 90"/>
          <p:cNvSpPr/>
          <p:nvPr/>
        </p:nvSpPr>
        <p:spPr>
          <a:xfrm>
            <a:off x="6251821" y="5804360"/>
            <a:ext cx="288032" cy="310450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202764" y="4788077"/>
            <a:ext cx="1652736" cy="707886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สร้างคุณสมบัติให้ถูกต้องครบถ้วน</a:t>
            </a:r>
          </a:p>
        </p:txBody>
      </p:sp>
      <p:cxnSp>
        <p:nvCxnSpPr>
          <p:cNvPr id="1031" name="Straight Arrow Connector 1030"/>
          <p:cNvCxnSpPr/>
          <p:nvPr/>
        </p:nvCxnSpPr>
        <p:spPr>
          <a:xfrm>
            <a:off x="921717" y="3302119"/>
            <a:ext cx="0" cy="1485958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Straight Arrow Connector 1032"/>
          <p:cNvCxnSpPr>
            <a:stCxn id="102" idx="3"/>
            <a:endCxn id="12" idx="1"/>
          </p:cNvCxnSpPr>
          <p:nvPr/>
        </p:nvCxnSpPr>
        <p:spPr>
          <a:xfrm flipV="1">
            <a:off x="1855500" y="5125785"/>
            <a:ext cx="1808394" cy="16235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026544" y="5840083"/>
            <a:ext cx="3355676" cy="897147"/>
          </a:xfrm>
          <a:prstGeom prst="rect">
            <a:avLst/>
          </a:prstGeom>
          <a:solidFill>
            <a:srgbClr val="FFFF99"/>
          </a:solidFill>
          <a:ln>
            <a:solidFill>
              <a:srgbClr val="FF99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ผู้ประเมิน </a:t>
            </a:r>
            <a:r>
              <a:rPr lang="en-US" sz="1600" b="1" dirty="0" smtClean="0">
                <a:solidFill>
                  <a:schemeClr val="tx1"/>
                </a:solidFill>
              </a:rPr>
              <a:t>: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บุคคลซึ่งได้รับการขึ้นทะเบียนให้ทำ          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                  หน้าที่ประเมินผู้ขอหนังสือรับรองความรู้ความสามารถ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338412" y="6288656"/>
            <a:ext cx="172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4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0095" y="6050531"/>
            <a:ext cx="2133600" cy="476250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21</a:t>
            </a:fld>
            <a:endParaRPr lang="th-TH" dirty="0"/>
          </a:p>
        </p:txBody>
      </p:sp>
    </p:spTree>
    <p:extLst>
      <p:ext uri="{BB962C8B-B14F-4D97-AF65-F5344CB8AC3E}">
        <p14:creationId xmlns="" xmlns:p14="http://schemas.microsoft.com/office/powerpoint/2010/main" val="154584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ounded Rectangle 164"/>
          <p:cNvSpPr/>
          <p:nvPr/>
        </p:nvSpPr>
        <p:spPr>
          <a:xfrm>
            <a:off x="0" y="2061"/>
            <a:ext cx="9042388" cy="108012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-2738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กระบวนการยื่นคำขอ การประเมินและการออกหนังสือรับรองความรู้ความสามารถ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ตาม พ.ร.บ. ส่งเสริมการพัฒนาฝีมือแรงงาน (ฉบับที่ 2) พ.ศ.2557</a:t>
            </a:r>
            <a:endParaRPr lang="en-US" sz="18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68518"/>
            <a:ext cx="2520280" cy="33855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Angsana New"/>
              </a:rPr>
              <a:t>ผู้ประกอบอาชีพในสาขาที่ประกาศกำหนด</a:t>
            </a:r>
            <a:endParaRPr lang="en-US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921" y="1384935"/>
            <a:ext cx="1152128" cy="58477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ประสบการณ์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081" y="1380550"/>
            <a:ext cx="1152128" cy="738664"/>
          </a:xfrm>
          <a:prstGeom prst="rect">
            <a:avLst/>
          </a:prstGeom>
          <a:solidFill>
            <a:srgbClr val="00660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</a:rPr>
              <a:t>(น้ำหนัก 50</a:t>
            </a:r>
            <a:r>
              <a:rPr lang="en-US" sz="1400" b="1" dirty="0" smtClean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white"/>
                </a:solidFill>
              </a:rPr>
              <a:t>)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1384935"/>
            <a:ext cx="1152128" cy="8309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คุณลักษณะ</a:t>
            </a:r>
            <a:br>
              <a:rPr lang="th-TH" sz="1600" b="1" dirty="0" smtClean="0">
                <a:solidFill>
                  <a:prstClr val="black"/>
                </a:solidFill>
              </a:rPr>
            </a:br>
            <a:r>
              <a:rPr lang="th-TH" sz="1600" b="1" dirty="0" smtClean="0">
                <a:solidFill>
                  <a:prstClr val="black"/>
                </a:solidFill>
              </a:rPr>
              <a:t>ส่วนบุคคล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2582" y="2401143"/>
            <a:ext cx="1801729" cy="30777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bg1"/>
                </a:solidFill>
                <a:latin typeface="Times New Roman"/>
                <a:cs typeface="Angsana New"/>
              </a:rPr>
              <a:t>ศูนย์ประเมินความรู้ความสามารถ</a:t>
            </a:r>
            <a:endParaRPr lang="en-US" sz="1400" b="1" dirty="0">
              <a:solidFill>
                <a:schemeClr val="bg1"/>
              </a:solidFill>
              <a:latin typeface="Times New Roman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488647" y="2933310"/>
            <a:ext cx="1909595" cy="628634"/>
            <a:chOff x="4030557" y="3531645"/>
            <a:chExt cx="1909595" cy="628634"/>
          </a:xfrm>
          <a:solidFill>
            <a:srgbClr val="FFCCFF"/>
          </a:solidFill>
        </p:grpSpPr>
        <p:sp>
          <p:nvSpPr>
            <p:cNvPr id="10" name="TextBox 9"/>
            <p:cNvSpPr txBox="1"/>
            <p:nvPr/>
          </p:nvSpPr>
          <p:spPr>
            <a:xfrm>
              <a:off x="4030557" y="3531645"/>
              <a:ext cx="1909595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หน่วยงานของรัฐที่ได้รับการรับรอง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0557" y="3852502"/>
              <a:ext cx="1909595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91023" y="2929298"/>
            <a:ext cx="1621563" cy="632646"/>
            <a:chOff x="1726301" y="3555924"/>
            <a:chExt cx="1621563" cy="632646"/>
          </a:xfrm>
          <a:solidFill>
            <a:srgbClr val="CCFF99"/>
          </a:solidFill>
        </p:grpSpPr>
        <p:sp>
          <p:nvSpPr>
            <p:cNvPr id="14" name="TextBox 13"/>
            <p:cNvSpPr txBox="1"/>
            <p:nvPr/>
          </p:nvSpPr>
          <p:spPr>
            <a:xfrm>
              <a:off x="1726301" y="3555924"/>
              <a:ext cx="1621563" cy="30008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35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องค์กรอาชีพที่ได้รับการรับรอง</a:t>
              </a:r>
              <a:endParaRPr lang="en-US" sz="135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26301" y="3880793"/>
              <a:ext cx="162156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21653" y="2929298"/>
            <a:ext cx="1621563" cy="632646"/>
            <a:chOff x="1726301" y="3555924"/>
            <a:chExt cx="1621563" cy="632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7" name="TextBox 16"/>
            <p:cNvSpPr txBox="1"/>
            <p:nvPr/>
          </p:nvSpPr>
          <p:spPr>
            <a:xfrm>
              <a:off x="1726301" y="3555924"/>
              <a:ext cx="162156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 </a:t>
              </a:r>
              <a:r>
                <a:rPr lang="th-TH" sz="14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กพร</a:t>
              </a: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 ทั่วประเทศ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6301" y="3880793"/>
              <a:ext cx="1621563" cy="30777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386627" y="1969095"/>
            <a:ext cx="1865056" cy="338554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เข้ารับการทดสอบมาตรฐานฯ</a:t>
            </a:r>
            <a:endParaRPr lang="en-US" sz="16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7744" y="4997412"/>
            <a:ext cx="1216213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แจ้งผล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ภายใน 5 วันทำการ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09518" y="5645356"/>
            <a:ext cx="1368151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แจ้งเหตุผลที่ไม่ผ่าน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8850" y="5645096"/>
            <a:ext cx="572870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7031" y="5643996"/>
            <a:ext cx="508991" cy="33855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95536" y="3738938"/>
            <a:ext cx="4608512" cy="1117646"/>
            <a:chOff x="611560" y="3751514"/>
            <a:chExt cx="4608512" cy="1117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611560" y="3751514"/>
              <a:ext cx="4608512" cy="1117646"/>
            </a:xfrm>
            <a:prstGeom prst="roundRect">
              <a:avLst/>
            </a:prstGeom>
            <a:solidFill>
              <a:srgbClr val="99FF66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66847" y="3862600"/>
              <a:ext cx="1017983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สมุดประจำตัว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11761" y="3861048"/>
              <a:ext cx="792087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ตรวจสอบ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023889" y="4435622"/>
              <a:ext cx="1031241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ผลงานที่ผ่านมา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89153" y="3858395"/>
              <a:ext cx="718551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เอกสาร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33495" y="4435622"/>
              <a:ext cx="1017983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วิธีอื่นที่เหมาะสม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02580" y="4431316"/>
              <a:ext cx="1368151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ทดสอบเชิงพฤติกรรม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4460" y="4431315"/>
              <a:ext cx="873968" cy="307777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สัมภาษณ์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82853" y="4999922"/>
            <a:ext cx="1152128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ขึ้นไป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24875" y="4994566"/>
            <a:ext cx="1172225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ต่ำกว่า </a:t>
            </a:r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0" y="6033474"/>
            <a:ext cx="9144000" cy="28803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41147" y="6184389"/>
            <a:ext cx="23943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ก่อนหนังสือฯ</a:t>
            </a:r>
            <a:r>
              <a:rPr lang="en-US" sz="1400" b="1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หมดอายุ </a:t>
            </a:r>
            <a:r>
              <a:rPr lang="th-TH" sz="1800" b="1" u="sng" dirty="0" smtClean="0">
                <a:solidFill>
                  <a:srgbClr val="AD0101"/>
                </a:solidFill>
                <a:latin typeface="Times New Roman"/>
                <a:cs typeface="Angsana New"/>
              </a:rPr>
              <a:t>ไม่เกิน 90 วัน</a:t>
            </a:r>
            <a:endParaRPr lang="en-US" sz="1800" b="1" u="sng" dirty="0">
              <a:solidFill>
                <a:srgbClr val="AD0101"/>
              </a:solidFill>
              <a:latin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385" y="6085214"/>
            <a:ext cx="1368151" cy="73866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หนังสือรับรอง</a:t>
            </a:r>
            <a:b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(หนังสือมีอายุ 3 ปี)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67698" y="2671700"/>
            <a:ext cx="976212" cy="523220"/>
          </a:xfrm>
          <a:prstGeom prst="rect">
            <a:avLst/>
          </a:prstGeom>
          <a:solidFill>
            <a:srgbClr val="66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ศพจ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 / </a:t>
            </a: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ศพร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66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04248" y="2676234"/>
            <a:ext cx="941941" cy="523220"/>
          </a:xfrm>
          <a:prstGeom prst="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สพภ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12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38174" y="1370621"/>
            <a:ext cx="2361962" cy="369332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ยัง</a:t>
            </a:r>
            <a:r>
              <a:rPr lang="th-TH" sz="1800" b="1" u="sng" dirty="0" smtClean="0">
                <a:solidFill>
                  <a:prstClr val="white"/>
                </a:solidFill>
              </a:rPr>
              <a:t>ไม่ผ่าน</a:t>
            </a:r>
            <a:r>
              <a:rPr lang="en-US" sz="1600" b="1" dirty="0" smtClean="0">
                <a:solidFill>
                  <a:prstClr val="white"/>
                </a:solidFill>
              </a:rPr>
              <a:t> </a:t>
            </a:r>
            <a:r>
              <a:rPr lang="th-TH" sz="1600" b="1" dirty="0" smtClean="0">
                <a:solidFill>
                  <a:prstClr val="white"/>
                </a:solidFill>
              </a:rPr>
              <a:t>มาตรฐานฝีมือแรงงานฯ</a:t>
            </a:r>
            <a:endParaRPr lang="en-US" sz="1600" b="1" dirty="0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0" y="5266364"/>
            <a:ext cx="1368151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เข้าสู่กระบวนการฝึกอบรมเพิ่มเติม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812360" y="2672319"/>
            <a:ext cx="1144568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ศูนย์ทดสอบ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ที่ได้รับอนุญาต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48+77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44101" y="4463534"/>
            <a:ext cx="1229071" cy="584775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7670" y="4463526"/>
            <a:ext cx="1260794" cy="58477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</a:t>
            </a: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grpSp>
        <p:nvGrpSpPr>
          <p:cNvPr id="163" name="Group 162"/>
          <p:cNvGrpSpPr/>
          <p:nvPr/>
        </p:nvGrpSpPr>
        <p:grpSpPr>
          <a:xfrm>
            <a:off x="2843446" y="837795"/>
            <a:ext cx="792450" cy="532826"/>
            <a:chOff x="2843446" y="837795"/>
            <a:chExt cx="792450" cy="532826"/>
          </a:xfrm>
        </p:grpSpPr>
        <p:cxnSp>
          <p:nvCxnSpPr>
            <p:cNvPr id="51" name="Straight Connector 50"/>
            <p:cNvCxnSpPr>
              <a:endCxn id="5" idx="1"/>
            </p:cNvCxnSpPr>
            <p:nvPr/>
          </p:nvCxnSpPr>
          <p:spPr>
            <a:xfrm>
              <a:off x="2843446" y="837795"/>
              <a:ext cx="792450" cy="0"/>
            </a:xfrm>
            <a:prstGeom prst="line">
              <a:avLst/>
            </a:prstGeom>
            <a:ln w="28575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2843446" y="837795"/>
              <a:ext cx="0" cy="532826"/>
            </a:xfrm>
            <a:prstGeom prst="straightConnector1">
              <a:avLst/>
            </a:prstGeom>
            <a:ln w="28575">
              <a:solidFill>
                <a:srgbClr val="0066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/>
          <p:cNvGrpSpPr/>
          <p:nvPr/>
        </p:nvGrpSpPr>
        <p:grpSpPr>
          <a:xfrm>
            <a:off x="6156176" y="837795"/>
            <a:ext cx="1162979" cy="532826"/>
            <a:chOff x="6156176" y="837795"/>
            <a:chExt cx="1162979" cy="532826"/>
          </a:xfrm>
        </p:grpSpPr>
        <p:cxnSp>
          <p:nvCxnSpPr>
            <p:cNvPr id="56" name="Straight Connector 55"/>
            <p:cNvCxnSpPr>
              <a:stCxn id="5" idx="3"/>
            </p:cNvCxnSpPr>
            <p:nvPr/>
          </p:nvCxnSpPr>
          <p:spPr>
            <a:xfrm>
              <a:off x="6156176" y="837795"/>
              <a:ext cx="116297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>
              <a:endCxn id="43" idx="0"/>
            </p:cNvCxnSpPr>
            <p:nvPr/>
          </p:nvCxnSpPr>
          <p:spPr>
            <a:xfrm>
              <a:off x="7319155" y="837795"/>
              <a:ext cx="0" cy="53282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Straight Connector 59"/>
          <p:cNvCxnSpPr/>
          <p:nvPr/>
        </p:nvCxnSpPr>
        <p:spPr>
          <a:xfrm>
            <a:off x="2028049" y="1709175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3468209" y="1642160"/>
            <a:ext cx="311703" cy="43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9" idx="0"/>
          </p:cNvCxnSpPr>
          <p:nvPr/>
        </p:nvCxnSpPr>
        <p:spPr>
          <a:xfrm>
            <a:off x="2843446" y="2119214"/>
            <a:ext cx="1" cy="281929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875921" y="2798020"/>
            <a:ext cx="3550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75921" y="2798020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412735" y="2804870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2555776" y="2803446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9" idx="2"/>
          </p:cNvCxnSpPr>
          <p:nvPr/>
        </p:nvCxnSpPr>
        <p:spPr>
          <a:xfrm>
            <a:off x="2843447" y="2708920"/>
            <a:ext cx="0" cy="891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18" idx="2"/>
          </p:cNvCxnSpPr>
          <p:nvPr/>
        </p:nvCxnSpPr>
        <p:spPr>
          <a:xfrm flipH="1">
            <a:off x="928344" y="3561944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>
            <a:off x="2568035" y="3562544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4419244" y="3563521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3" idx="1"/>
          </p:cNvCxnSpPr>
          <p:nvPr/>
        </p:nvCxnSpPr>
        <p:spPr>
          <a:xfrm flipH="1" flipV="1">
            <a:off x="1694883" y="4002360"/>
            <a:ext cx="500854" cy="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23" idx="3"/>
            <a:endCxn id="21" idx="1"/>
          </p:cNvCxnSpPr>
          <p:nvPr/>
        </p:nvCxnSpPr>
        <p:spPr>
          <a:xfrm>
            <a:off x="2987824" y="4002361"/>
            <a:ext cx="462999" cy="155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860446" y="4299882"/>
            <a:ext cx="35505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863285" y="4297761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H="1">
            <a:off x="4397365" y="4289004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H="1">
            <a:off x="3303705" y="4311151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>
            <a:off x="2051720" y="4307573"/>
            <a:ext cx="8180" cy="1340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stCxn id="23" idx="2"/>
          </p:cNvCxnSpPr>
          <p:nvPr/>
        </p:nvCxnSpPr>
        <p:spPr>
          <a:xfrm flipH="1">
            <a:off x="2591780" y="4156249"/>
            <a:ext cx="1" cy="1415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H="1">
            <a:off x="1327436" y="4869365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4418988" y="4869365"/>
            <a:ext cx="4090" cy="129101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35" idx="1"/>
            <a:endCxn id="26" idx="3"/>
          </p:cNvCxnSpPr>
          <p:nvPr/>
        </p:nvCxnSpPr>
        <p:spPr>
          <a:xfrm flipH="1">
            <a:off x="3483957" y="5256176"/>
            <a:ext cx="340918" cy="284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33" idx="3"/>
            <a:endCxn id="26" idx="1"/>
          </p:cNvCxnSpPr>
          <p:nvPr/>
        </p:nvCxnSpPr>
        <p:spPr>
          <a:xfrm flipV="1">
            <a:off x="1934981" y="5259022"/>
            <a:ext cx="332763" cy="251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4405545" y="5513223"/>
            <a:ext cx="0" cy="153889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29" idx="1"/>
            <a:endCxn id="27" idx="3"/>
          </p:cNvCxnSpPr>
          <p:nvPr/>
        </p:nvCxnSpPr>
        <p:spPr>
          <a:xfrm flipH="1">
            <a:off x="3877669" y="5814373"/>
            <a:ext cx="241181" cy="260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>
            <a:off x="1332404" y="5525618"/>
            <a:ext cx="4090" cy="129101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1331527" y="5962855"/>
            <a:ext cx="1934" cy="167945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2028049" y="6338278"/>
            <a:ext cx="527727" cy="0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>
            <a:stCxn id="37" idx="3"/>
          </p:cNvCxnSpPr>
          <p:nvPr/>
        </p:nvCxnSpPr>
        <p:spPr>
          <a:xfrm>
            <a:off x="4935454" y="6369055"/>
            <a:ext cx="716666" cy="13600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43" idx="2"/>
            <a:endCxn id="22" idx="0"/>
          </p:cNvCxnSpPr>
          <p:nvPr/>
        </p:nvCxnSpPr>
        <p:spPr>
          <a:xfrm>
            <a:off x="7319155" y="1739953"/>
            <a:ext cx="0" cy="22914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6255804" y="2492896"/>
            <a:ext cx="21907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6255804" y="2484749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H="1">
            <a:off x="8449449" y="2484350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7290424" y="2493295"/>
            <a:ext cx="4091" cy="2070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6255804" y="3666083"/>
            <a:ext cx="20911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255804" y="3199454"/>
            <a:ext cx="4091" cy="4666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8346949" y="3410983"/>
            <a:ext cx="0" cy="2551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7281400" y="3194920"/>
            <a:ext cx="0" cy="4721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6688648" y="3675414"/>
            <a:ext cx="1" cy="76977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>
            <a:off x="7795268" y="3675414"/>
            <a:ext cx="17092" cy="78811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7786230" y="4994566"/>
            <a:ext cx="1" cy="261048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Group 160"/>
          <p:cNvGrpSpPr/>
          <p:nvPr/>
        </p:nvGrpSpPr>
        <p:grpSpPr>
          <a:xfrm>
            <a:off x="8207782" y="2119214"/>
            <a:ext cx="840056" cy="3408760"/>
            <a:chOff x="8207782" y="2119214"/>
            <a:chExt cx="840056" cy="3408760"/>
          </a:xfrm>
        </p:grpSpPr>
        <p:cxnSp>
          <p:nvCxnSpPr>
            <p:cNvPr id="155" name="Straight Connector 154"/>
            <p:cNvCxnSpPr/>
            <p:nvPr/>
          </p:nvCxnSpPr>
          <p:spPr>
            <a:xfrm>
              <a:off x="9042388" y="2119214"/>
              <a:ext cx="5450" cy="34087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8774334" y="5527974"/>
              <a:ext cx="273504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/>
            <p:cNvCxnSpPr/>
            <p:nvPr/>
          </p:nvCxnSpPr>
          <p:spPr>
            <a:xfrm flipH="1" flipV="1">
              <a:off x="8207782" y="2138372"/>
              <a:ext cx="837331" cy="87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5-Point Star 166"/>
          <p:cNvSpPr/>
          <p:nvPr/>
        </p:nvSpPr>
        <p:spPr>
          <a:xfrm>
            <a:off x="2287269" y="1201145"/>
            <a:ext cx="253878" cy="184395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4928648" y="1610942"/>
            <a:ext cx="579456" cy="2550000"/>
            <a:chOff x="4928648" y="1749882"/>
            <a:chExt cx="579456" cy="2550000"/>
          </a:xfrm>
        </p:grpSpPr>
        <p:cxnSp>
          <p:nvCxnSpPr>
            <p:cNvPr id="169" name="Straight Connector 168"/>
            <p:cNvCxnSpPr/>
            <p:nvPr/>
          </p:nvCxnSpPr>
          <p:spPr>
            <a:xfrm>
              <a:off x="4928648" y="1761627"/>
              <a:ext cx="576064" cy="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8104" y="1749882"/>
              <a:ext cx="0" cy="254893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Arrow Connector 178"/>
            <p:cNvCxnSpPr>
              <a:endCxn id="34" idx="3"/>
            </p:cNvCxnSpPr>
            <p:nvPr/>
          </p:nvCxnSpPr>
          <p:spPr>
            <a:xfrm flipH="1" flipV="1">
              <a:off x="5004048" y="4297761"/>
              <a:ext cx="504056" cy="2121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196"/>
          <p:cNvGrpSpPr/>
          <p:nvPr/>
        </p:nvGrpSpPr>
        <p:grpSpPr>
          <a:xfrm>
            <a:off x="71552" y="1629254"/>
            <a:ext cx="773767" cy="2685419"/>
            <a:chOff x="71552" y="1629254"/>
            <a:chExt cx="773767" cy="2685419"/>
          </a:xfrm>
        </p:grpSpPr>
        <p:cxnSp>
          <p:nvCxnSpPr>
            <p:cNvPr id="187" name="Straight Connector 186"/>
            <p:cNvCxnSpPr/>
            <p:nvPr/>
          </p:nvCxnSpPr>
          <p:spPr>
            <a:xfrm>
              <a:off x="71552" y="1629254"/>
              <a:ext cx="773767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73320" y="1629254"/>
              <a:ext cx="0" cy="268541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/>
            <p:cNvCxnSpPr/>
            <p:nvPr/>
          </p:nvCxnSpPr>
          <p:spPr>
            <a:xfrm>
              <a:off x="73320" y="4314673"/>
              <a:ext cx="322216" cy="0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9" name="Straight Connector 198"/>
          <p:cNvCxnSpPr/>
          <p:nvPr/>
        </p:nvCxnSpPr>
        <p:spPr>
          <a:xfrm>
            <a:off x="5652120" y="4730823"/>
            <a:ext cx="391981" cy="0"/>
          </a:xfrm>
          <a:prstGeom prst="line">
            <a:avLst/>
          </a:prstGeom>
          <a:ln w="28575">
            <a:solidFill>
              <a:srgbClr val="0066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5652120" y="1201145"/>
            <a:ext cx="0" cy="518151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2995775" y="1196752"/>
            <a:ext cx="2664296" cy="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>
            <a:off x="3011677" y="1193194"/>
            <a:ext cx="0" cy="184395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5-Point Star 125"/>
          <p:cNvSpPr/>
          <p:nvPr/>
        </p:nvSpPr>
        <p:spPr>
          <a:xfrm>
            <a:off x="6044101" y="4272584"/>
            <a:ext cx="253878" cy="184395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992675" y="6292111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>
            <a:off x="7289567" y="2282274"/>
            <a:ext cx="0" cy="22709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14238" y="6100153"/>
            <a:ext cx="2133600" cy="476250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b="1" smtClean="0">
                <a:latin typeface="Angsana New" panose="02020603050405020304" pitchFamily="18" charset="-34"/>
              </a:rPr>
              <a:pPr>
                <a:defRPr/>
              </a:pPr>
              <a:t>22</a:t>
            </a:fld>
            <a:endParaRPr lang="th-TH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39747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7524329" cy="230467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80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+mn-cs"/>
              </a:rPr>
              <a:t>Questions</a:t>
            </a:r>
            <a:r>
              <a:rPr lang="en-US" sz="8000" b="1" dirty="0" smtClean="0">
                <a:latin typeface="TH SarabunIT๙" panose="020B0500040200020003" pitchFamily="34" charset="-34"/>
                <a:cs typeface="+mn-cs"/>
              </a:rPr>
              <a:t> </a:t>
            </a:r>
            <a:r>
              <a:rPr lang="en-US" sz="8000" b="1" dirty="0" smtClean="0">
                <a:solidFill>
                  <a:srgbClr val="0070C0"/>
                </a:solidFill>
                <a:latin typeface="TH SarabunIT๙" panose="020B0500040200020003" pitchFamily="34" charset="-34"/>
                <a:cs typeface="+mn-cs"/>
              </a:rPr>
              <a:t>&amp;</a:t>
            </a:r>
            <a:r>
              <a:rPr lang="en-US" sz="8000" b="1" dirty="0" smtClean="0">
                <a:latin typeface="TH SarabunIT๙" panose="020B0500040200020003" pitchFamily="34" charset="-34"/>
                <a:cs typeface="+mn-cs"/>
              </a:rPr>
              <a:t> </a:t>
            </a:r>
            <a:r>
              <a:rPr lang="en-US" sz="8000" b="1" dirty="0" smtClean="0">
                <a:solidFill>
                  <a:srgbClr val="0000CC"/>
                </a:solidFill>
                <a:latin typeface="TH SarabunIT๙" panose="020B0500040200020003" pitchFamily="34" charset="-34"/>
                <a:cs typeface="+mn-cs"/>
              </a:rPr>
              <a:t>Answers</a:t>
            </a:r>
            <a:endParaRPr lang="th-TH" sz="8000" b="1" dirty="0">
              <a:solidFill>
                <a:srgbClr val="0000CC"/>
              </a:solidFill>
              <a:latin typeface="TH SarabunIT๙" panose="020B0500040200020003" pitchFamily="34" charset="-34"/>
              <a:cs typeface="+mn-cs"/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9B02CB-C92A-4987-9BCE-3CB055D91D9A}" type="slidenum">
              <a:rPr lang="en-US" smtClean="0"/>
              <a:pPr>
                <a:defRPr/>
              </a:pPr>
              <a:t>23</a:t>
            </a:fld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581128"/>
            <a:ext cx="1728192" cy="163602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000250"/>
            <a:ext cx="9144000" cy="2449513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759200"/>
            <a:ext cx="9144000" cy="1955800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013176"/>
            <a:ext cx="2647950" cy="1724025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4207</TotalTime>
  <Words>2069</Words>
  <Application>Microsoft Office PowerPoint</Application>
  <PresentationFormat>นำเสนอทางหน้าจอ (4:3)</PresentationFormat>
  <Paragraphs>336</Paragraphs>
  <Slides>24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24</vt:i4>
      </vt:variant>
    </vt:vector>
  </HeadingPairs>
  <TitlesOfParts>
    <vt:vector size="26" baseType="lpstr">
      <vt:lpstr>การออกแบบเริ่มต้น</vt:lpstr>
      <vt:lpstr>NewsPrint</vt:lpstr>
      <vt:lpstr>ภาพนิ่ง 1</vt:lpstr>
      <vt:lpstr>การพัฒนาฝีมือแรงงาน</vt:lpstr>
      <vt:lpstr>กิจกรรมการพัฒนาฝีมือแรงงาน</vt:lpstr>
      <vt:lpstr> </vt:lpstr>
      <vt:lpstr>การบังคับใช้</vt:lpstr>
      <vt:lpstr>เหตุผล</vt:lpstr>
      <vt:lpstr>เหตุผล(ต่อ)</vt:lpstr>
      <vt:lpstr>ภาพนิ่ง 8</vt:lpstr>
      <vt:lpstr>สาระสำคัญ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สาระสำคัญ(ต่อ)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Questions &amp; Answers</vt:lpstr>
      <vt:lpstr>ขอบคุณ</vt:lpstr>
    </vt:vector>
  </TitlesOfParts>
  <Company>spisd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Windows User</cp:lastModifiedBy>
  <cp:revision>799</cp:revision>
  <cp:lastPrinted>2015-11-04T10:57:56Z</cp:lastPrinted>
  <dcterms:created xsi:type="dcterms:W3CDTF">2007-09-04T08:51:01Z</dcterms:created>
  <dcterms:modified xsi:type="dcterms:W3CDTF">2016-01-12T19:33:44Z</dcterms:modified>
</cp:coreProperties>
</file>