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35" r:id="rId1"/>
  </p:sldMasterIdLst>
  <p:notesMasterIdLst>
    <p:notesMasterId r:id="rId50"/>
  </p:notesMasterIdLst>
  <p:handoutMasterIdLst>
    <p:handoutMasterId r:id="rId51"/>
  </p:handoutMasterIdLst>
  <p:sldIdLst>
    <p:sldId id="543" r:id="rId2"/>
    <p:sldId id="485" r:id="rId3"/>
    <p:sldId id="588" r:id="rId4"/>
    <p:sldId id="435" r:id="rId5"/>
    <p:sldId id="436" r:id="rId6"/>
    <p:sldId id="612" r:id="rId7"/>
    <p:sldId id="635" r:id="rId8"/>
    <p:sldId id="636" r:id="rId9"/>
    <p:sldId id="490" r:id="rId10"/>
    <p:sldId id="632" r:id="rId11"/>
    <p:sldId id="633" r:id="rId12"/>
    <p:sldId id="641" r:id="rId13"/>
    <p:sldId id="488" r:id="rId14"/>
    <p:sldId id="613" r:id="rId15"/>
    <p:sldId id="622" r:id="rId16"/>
    <p:sldId id="615" r:id="rId17"/>
    <p:sldId id="616" r:id="rId18"/>
    <p:sldId id="617" r:id="rId19"/>
    <p:sldId id="618" r:id="rId20"/>
    <p:sldId id="619" r:id="rId21"/>
    <p:sldId id="620" r:id="rId22"/>
    <p:sldId id="621" r:id="rId23"/>
    <p:sldId id="638" r:id="rId24"/>
    <p:sldId id="623" r:id="rId25"/>
    <p:sldId id="625" r:id="rId26"/>
    <p:sldId id="637" r:id="rId27"/>
    <p:sldId id="626" r:id="rId28"/>
    <p:sldId id="627" r:id="rId29"/>
    <p:sldId id="629" r:id="rId30"/>
    <p:sldId id="630" r:id="rId31"/>
    <p:sldId id="412" r:id="rId32"/>
    <p:sldId id="441" r:id="rId33"/>
    <p:sldId id="591" r:id="rId34"/>
    <p:sldId id="590" r:id="rId35"/>
    <p:sldId id="460" r:id="rId36"/>
    <p:sldId id="580" r:id="rId37"/>
    <p:sldId id="603" r:id="rId38"/>
    <p:sldId id="518" r:id="rId39"/>
    <p:sldId id="521" r:id="rId40"/>
    <p:sldId id="593" r:id="rId41"/>
    <p:sldId id="642" r:id="rId42"/>
    <p:sldId id="523" r:id="rId43"/>
    <p:sldId id="643" r:id="rId44"/>
    <p:sldId id="524" r:id="rId45"/>
    <p:sldId id="644" r:id="rId46"/>
    <p:sldId id="503" r:id="rId47"/>
    <p:sldId id="540" r:id="rId48"/>
    <p:sldId id="645" r:id="rId49"/>
  </p:sldIdLst>
  <p:sldSz cx="9144000" cy="6858000" type="screen4x3"/>
  <p:notesSz cx="6735763" cy="9866313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sz="3000" kern="1200">
        <a:solidFill>
          <a:schemeClr val="tx1"/>
        </a:solidFill>
        <a:latin typeface="Tahoma" pitchFamily="34" charset="0"/>
        <a:ea typeface="+mn-ea"/>
        <a:cs typeface="Angsana New" pitchFamily="18" charset="-34"/>
      </a:defRPr>
    </a:lvl1pPr>
    <a:lvl2pPr marL="457200" algn="l" rtl="0" fontAlgn="base">
      <a:spcBef>
        <a:spcPct val="0"/>
      </a:spcBef>
      <a:spcAft>
        <a:spcPct val="0"/>
      </a:spcAft>
      <a:defRPr sz="3000" kern="1200">
        <a:solidFill>
          <a:schemeClr val="tx1"/>
        </a:solidFill>
        <a:latin typeface="Tahoma" pitchFamily="34" charset="0"/>
        <a:ea typeface="+mn-ea"/>
        <a:cs typeface="Angsana New" pitchFamily="18" charset="-34"/>
      </a:defRPr>
    </a:lvl2pPr>
    <a:lvl3pPr marL="914400" algn="l" rtl="0" fontAlgn="base">
      <a:spcBef>
        <a:spcPct val="0"/>
      </a:spcBef>
      <a:spcAft>
        <a:spcPct val="0"/>
      </a:spcAft>
      <a:defRPr sz="3000" kern="1200">
        <a:solidFill>
          <a:schemeClr val="tx1"/>
        </a:solidFill>
        <a:latin typeface="Tahoma" pitchFamily="34" charset="0"/>
        <a:ea typeface="+mn-ea"/>
        <a:cs typeface="Angsana New" pitchFamily="18" charset="-34"/>
      </a:defRPr>
    </a:lvl3pPr>
    <a:lvl4pPr marL="1371600" algn="l" rtl="0" fontAlgn="base">
      <a:spcBef>
        <a:spcPct val="0"/>
      </a:spcBef>
      <a:spcAft>
        <a:spcPct val="0"/>
      </a:spcAft>
      <a:defRPr sz="3000" kern="1200">
        <a:solidFill>
          <a:schemeClr val="tx1"/>
        </a:solidFill>
        <a:latin typeface="Tahoma" pitchFamily="34" charset="0"/>
        <a:ea typeface="+mn-ea"/>
        <a:cs typeface="Angsana New" pitchFamily="18" charset="-34"/>
      </a:defRPr>
    </a:lvl4pPr>
    <a:lvl5pPr marL="1828800" algn="l" rtl="0" fontAlgn="base">
      <a:spcBef>
        <a:spcPct val="0"/>
      </a:spcBef>
      <a:spcAft>
        <a:spcPct val="0"/>
      </a:spcAft>
      <a:defRPr sz="3000" kern="1200">
        <a:solidFill>
          <a:schemeClr val="tx1"/>
        </a:solidFill>
        <a:latin typeface="Tahoma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3000" kern="1200">
        <a:solidFill>
          <a:schemeClr val="tx1"/>
        </a:solidFill>
        <a:latin typeface="Tahoma" pitchFamily="34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sz="3000" kern="1200">
        <a:solidFill>
          <a:schemeClr val="tx1"/>
        </a:solidFill>
        <a:latin typeface="Tahoma" pitchFamily="34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sz="3000" kern="1200">
        <a:solidFill>
          <a:schemeClr val="tx1"/>
        </a:solidFill>
        <a:latin typeface="Tahoma" pitchFamily="34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sz="3000" kern="1200">
        <a:solidFill>
          <a:schemeClr val="tx1"/>
        </a:solidFill>
        <a:latin typeface="Tahoma" pitchFamily="34" charset="0"/>
        <a:ea typeface="+mn-ea"/>
        <a:cs typeface="Angsana New" pitchFamily="18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874"/>
  <p:clrMru>
    <a:srgbClr val="0000CC"/>
    <a:srgbClr val="66FFFF"/>
    <a:srgbClr val="5E1600"/>
    <a:srgbClr val="66FF66"/>
    <a:srgbClr val="939393"/>
    <a:srgbClr val="003300"/>
    <a:srgbClr val="99FF66"/>
    <a:srgbClr val="C5FFC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inimized" horzBarState="maximized">
    <p:restoredLeft sz="5900" autoAdjust="0"/>
    <p:restoredTop sz="96589" autoAdjust="0"/>
  </p:normalViewPr>
  <p:slideViewPr>
    <p:cSldViewPr>
      <p:cViewPr>
        <p:scale>
          <a:sx n="70" d="100"/>
          <a:sy n="70" d="100"/>
        </p:scale>
        <p:origin x="-2058" y="-56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9984"/>
    </p:cViewPr>
  </p:sorterViewPr>
  <p:notesViewPr>
    <p:cSldViewPr>
      <p:cViewPr varScale="1">
        <p:scale>
          <a:sx n="72" d="100"/>
          <a:sy n="72" d="100"/>
        </p:scale>
        <p:origin x="-1002" y="-90"/>
      </p:cViewPr>
      <p:guideLst>
        <p:guide orient="horz" pos="3108"/>
        <p:guide pos="2122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handoutMaster" Target="handoutMasters/handoutMaster1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4"/>
            <a:ext cx="2918323" cy="4922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73" tIns="45636" rIns="91273" bIns="45636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01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17441" y="4"/>
            <a:ext cx="2918322" cy="4922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73" tIns="45636" rIns="91273" bIns="45636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01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9374034"/>
            <a:ext cx="2918323" cy="4922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73" tIns="45636" rIns="91273" bIns="45636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01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17441" y="9374034"/>
            <a:ext cx="2918322" cy="4922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73" tIns="45636" rIns="91273" bIns="45636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3BC43E73-8FC3-4F33-A089-95ACC8CF26E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4"/>
            <a:ext cx="2918323" cy="4922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73" tIns="45636" rIns="91273" bIns="45636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47" name="Rectangle 1027"/>
          <p:cNvSpPr>
            <a:spLocks noGrp="1" noChangeArrowheads="1"/>
          </p:cNvSpPr>
          <p:nvPr>
            <p:ph type="dt" idx="1"/>
          </p:nvPr>
        </p:nvSpPr>
        <p:spPr bwMode="auto">
          <a:xfrm>
            <a:off x="3817441" y="4"/>
            <a:ext cx="2918322" cy="4922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73" tIns="45636" rIns="91273" bIns="45636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9156" name="Rectangle 1028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01700" y="739775"/>
            <a:ext cx="4932363" cy="37004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9" name="Rectangle 1029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98030" y="4685867"/>
            <a:ext cx="4939705" cy="4439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73" tIns="45636" rIns="91273" bIns="4563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noProof="0" smtClean="0"/>
              <a:t>คลิกเพื่อแก้ไขลักษณะของข้อความต้นแบบ</a:t>
            </a:r>
            <a:endParaRPr lang="en-US" noProof="0" smtClean="0"/>
          </a:p>
          <a:p>
            <a:pPr lvl="1"/>
            <a:r>
              <a:rPr lang="th-TH" noProof="0" smtClean="0"/>
              <a:t>ระดับที่สอง</a:t>
            </a:r>
            <a:endParaRPr lang="en-US" noProof="0" smtClean="0"/>
          </a:p>
          <a:p>
            <a:pPr lvl="2"/>
            <a:r>
              <a:rPr lang="th-TH" noProof="0" smtClean="0"/>
              <a:t>ระดับที่สาม</a:t>
            </a:r>
            <a:endParaRPr lang="en-US" noProof="0" smtClean="0"/>
          </a:p>
          <a:p>
            <a:pPr lvl="3"/>
            <a:r>
              <a:rPr lang="th-TH" noProof="0" smtClean="0"/>
              <a:t>ระดับที่สี่</a:t>
            </a:r>
            <a:endParaRPr lang="en-US" noProof="0" smtClean="0"/>
          </a:p>
          <a:p>
            <a:pPr lvl="4"/>
            <a:r>
              <a:rPr lang="th-TH" noProof="0" smtClean="0"/>
              <a:t>ระดับที่ห้า</a:t>
            </a:r>
            <a:endParaRPr lang="en-US" noProof="0" smtClean="0"/>
          </a:p>
        </p:txBody>
      </p:sp>
      <p:sp>
        <p:nvSpPr>
          <p:cNvPr id="6150" name="Rectangle 1030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9374034"/>
            <a:ext cx="2918323" cy="4922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73" tIns="45636" rIns="91273" bIns="45636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51" name="Rectangle 1031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17441" y="9374034"/>
            <a:ext cx="2918322" cy="4922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73" tIns="45636" rIns="91273" bIns="45636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95B79B13-AA60-453A-A007-614152D5B9B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ngsana New" pitchFamily="18" charset="-34"/>
      </a:defRPr>
    </a:lvl1pPr>
    <a:lvl2pPr marL="4572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ngsana New" pitchFamily="18" charset="-34"/>
      </a:defRPr>
    </a:lvl2pPr>
    <a:lvl3pPr marL="9144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ngsana New" pitchFamily="18" charset="-34"/>
      </a:defRPr>
    </a:lvl3pPr>
    <a:lvl4pPr marL="13716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ngsana New" pitchFamily="18" charset="-34"/>
      </a:defRPr>
    </a:lvl4pPr>
    <a:lvl5pPr marL="18288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103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860A443-BD2C-4835-8F37-686011BCFC02}" type="slidenum">
              <a:rPr lang="en-US" smtClean="0"/>
              <a:pPr/>
              <a:t>1</a:t>
            </a:fld>
            <a:endParaRPr lang="en-US" smtClean="0"/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th-TH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กองส่งเสริมการพัฒนาฝีมือแรงงาน</a:t>
            </a: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B60E9F-0CD2-42D3-ABCD-BE24E3670FEE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  <p:transition spd="slow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กองส่งเสริมการพัฒนาฝีมือแรงงาน</a:t>
            </a: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95899B-67AC-45E0-9A70-A4D6307F5B3B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  <p:transition spd="slow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กองส่งเสริมการพัฒนาฝีมือแรงงาน</a:t>
            </a: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F5FC18-B010-458B-833B-39B03B79C17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  <p:transition spd="slow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กองส่งเสริมการพัฒนาฝีมือแรงงาน</a:t>
            </a:r>
          </a:p>
        </p:txBody>
      </p:sp>
      <p:sp>
        <p:nvSpPr>
          <p:cNvPr id="7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5C59D2-E29D-49F6-AE43-5CD44DB89B53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  <p:transition spd="slow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กองส่งเสริมการพัฒนาฝีมือแรงงาน</a:t>
            </a:r>
          </a:p>
        </p:txBody>
      </p:sp>
      <p:sp>
        <p:nvSpPr>
          <p:cNvPr id="9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A85A73-0275-4B5B-BC6F-51C851E56FB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  <p:transition spd="slow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กองส่งเสริมการพัฒนาฝีมือแรงงาน</a:t>
            </a:r>
          </a:p>
        </p:txBody>
      </p:sp>
      <p:sp>
        <p:nvSpPr>
          <p:cNvPr id="5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35FFBD-55F1-4B4B-ABB7-E23CE3170A50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  <p:transition spd="slow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กองส่งเสริมการพัฒนาฝีมือแรงงาน</a:t>
            </a:r>
          </a:p>
        </p:txBody>
      </p:sp>
      <p:sp>
        <p:nvSpPr>
          <p:cNvPr id="4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9ED954-62A7-49A3-9408-DE54A09C3B9E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  <p:transition spd="slow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กองส่งเสริมการพัฒนาฝีมือแรงงาน</a:t>
            </a:r>
          </a:p>
        </p:txBody>
      </p:sp>
      <p:sp>
        <p:nvSpPr>
          <p:cNvPr id="7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6D9D75-859D-4318-BC7C-CE783C2352D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  <p:transition spd="slow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กองส่งเสริมการพัฒนาฝีมือแรงงาน</a:t>
            </a:r>
          </a:p>
        </p:txBody>
      </p:sp>
      <p:sp>
        <p:nvSpPr>
          <p:cNvPr id="7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8B061F-F71C-49F4-8195-A4DF92A5E473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  <p:transition spd="slow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กองส่งเสริมการพัฒนาฝีมือแรงงาน</a:t>
            </a: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AFF2E8-168A-45B5-8E5B-4FAA2010BEA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  <p:transition spd="slow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กองส่งเสริมการพัฒนาฝีมือแรงงาน</a:t>
            </a: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0BA59D-B1F6-4327-8ED1-B37D6ABAAEFF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  <p:transition spd="slow"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4000"/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ตัวยึดชื่อเรื่อง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คลิกเพื่อแก้ไขลักษณะชื่อเรื่องต้นแบบ</a:t>
            </a:r>
          </a:p>
        </p:txBody>
      </p:sp>
      <p:sp>
        <p:nvSpPr>
          <p:cNvPr id="1027" name="ตัวยึดข้อความ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/>
              <a:t>กองส่งเสริมการพัฒนาฝีมือแรงงาน</a:t>
            </a: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9D79BB6-A321-4C59-AB91-6C8FC1DE4E93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37" r:id="rId2"/>
    <p:sldLayoutId id="2147483738" r:id="rId3"/>
    <p:sldLayoutId id="2147483739" r:id="rId4"/>
    <p:sldLayoutId id="2147483740" r:id="rId5"/>
    <p:sldLayoutId id="2147483741" r:id="rId6"/>
    <p:sldLayoutId id="2147483742" r:id="rId7"/>
    <p:sldLayoutId id="2147483743" r:id="rId8"/>
    <p:sldLayoutId id="2147483744" r:id="rId9"/>
    <p:sldLayoutId id="2147483745" r:id="rId10"/>
    <p:sldLayoutId id="2147483746" r:id="rId11"/>
  </p:sldLayoutIdLst>
  <p:transition spd="slow">
    <p:fade thruBlk="1"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ngsana New" pitchFamily="18" charset="-34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ngsana New" pitchFamily="18" charset="-34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ngsana New" pitchFamily="18" charset="-34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ngsana New" pitchFamily="18" charset="-34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7D43BAF-6230-4E79-AB5E-372AD7E06FC2}" type="slidenum">
              <a:rPr lang="en-US"/>
              <a:pPr>
                <a:defRPr/>
              </a:pPr>
              <a:t>1</a:t>
            </a:fld>
            <a:endParaRPr lang="th-TH"/>
          </a:p>
        </p:txBody>
      </p:sp>
      <p:sp>
        <p:nvSpPr>
          <p:cNvPr id="416774" name="Text Box 6"/>
          <p:cNvSpPr txBox="1">
            <a:spLocks noChangeArrowheads="1"/>
          </p:cNvSpPr>
          <p:nvPr/>
        </p:nvSpPr>
        <p:spPr bwMode="auto">
          <a:xfrm>
            <a:off x="0" y="2514600"/>
            <a:ext cx="9144000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0" hangingPunct="0">
              <a:lnSpc>
                <a:spcPct val="80000"/>
              </a:lnSpc>
              <a:defRPr/>
            </a:pPr>
            <a:r>
              <a:rPr lang="th-TH" sz="43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UPC" pitchFamily="18" charset="-34"/>
              </a:rPr>
              <a:t>พระราชบัญญัติส่งเสริมการพัฒนาฝีมือแรงงาน พ.ศ. 2545</a:t>
            </a:r>
          </a:p>
          <a:p>
            <a:pPr algn="ctr" eaLnBrk="0" hangingPunct="0">
              <a:lnSpc>
                <a:spcPct val="80000"/>
              </a:lnSpc>
              <a:defRPr/>
            </a:pPr>
            <a:endParaRPr lang="en-US" sz="1000" b="1" i="1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ngsanaUPC" pitchFamily="18" charset="-34"/>
            </a:endParaRPr>
          </a:p>
          <a:p>
            <a:pPr algn="ctr" eaLnBrk="0" hangingPunct="0">
              <a:lnSpc>
                <a:spcPct val="80000"/>
              </a:lnSpc>
              <a:defRPr/>
            </a:pPr>
            <a:r>
              <a:rPr lang="th-TH" sz="40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UPC" pitchFamily="18" charset="-34"/>
              </a:rPr>
              <a:t>ลงประกาศในราชกิจจา</a:t>
            </a:r>
            <a:r>
              <a:rPr lang="th-TH" sz="4000" b="1" i="1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UPC" pitchFamily="18" charset="-34"/>
              </a:rPr>
              <a:t>นุเบกษา</a:t>
            </a:r>
            <a:endParaRPr lang="th-TH" sz="4000" b="1" i="1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ngsanaUPC" pitchFamily="18" charset="-34"/>
            </a:endParaRPr>
          </a:p>
          <a:p>
            <a:pPr algn="ctr" eaLnBrk="0" hangingPunct="0">
              <a:lnSpc>
                <a:spcPct val="80000"/>
              </a:lnSpc>
              <a:defRPr/>
            </a:pPr>
            <a:r>
              <a:rPr lang="th-TH" sz="40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UPC" pitchFamily="18" charset="-34"/>
              </a:rPr>
              <a:t>ฉบับกฤษฎีกา  เล่ม  119  ตอนที่  98</a:t>
            </a:r>
            <a:r>
              <a:rPr lang="en-US" sz="40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UPC" pitchFamily="18" charset="-34"/>
              </a:rPr>
              <a:t>/</a:t>
            </a:r>
            <a:r>
              <a:rPr lang="th-TH" sz="40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UPC" pitchFamily="18" charset="-34"/>
              </a:rPr>
              <a:t>1  ก</a:t>
            </a:r>
          </a:p>
          <a:p>
            <a:pPr algn="ctr" eaLnBrk="0" hangingPunct="0">
              <a:lnSpc>
                <a:spcPct val="80000"/>
              </a:lnSpc>
              <a:defRPr/>
            </a:pPr>
            <a:r>
              <a:rPr lang="th-TH" sz="40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UPC" pitchFamily="18" charset="-34"/>
              </a:rPr>
              <a:t>วันที่  1  ตุลาคม  2545  </a:t>
            </a:r>
          </a:p>
          <a:p>
            <a:pPr algn="ctr" eaLnBrk="0" hangingPunct="0">
              <a:lnSpc>
                <a:spcPct val="80000"/>
              </a:lnSpc>
              <a:defRPr/>
            </a:pPr>
            <a:r>
              <a:rPr lang="th-TH" sz="40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UPC" pitchFamily="18" charset="-34"/>
              </a:rPr>
              <a:t>มีผลใช้บังคับตั้งแต่วันที่  29  มกราคม  254</a:t>
            </a:r>
            <a:r>
              <a:rPr lang="en-US" sz="40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UPC" pitchFamily="18" charset="-34"/>
              </a:rPr>
              <a:t>6</a:t>
            </a:r>
            <a:endParaRPr lang="th-TH" sz="4000" b="1" i="1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ngsanaUPC" pitchFamily="18" charset="-34"/>
            </a:endParaRPr>
          </a:p>
        </p:txBody>
      </p:sp>
      <p:sp>
        <p:nvSpPr>
          <p:cNvPr id="416775" name="Rectangle 7"/>
          <p:cNvSpPr>
            <a:spLocks noChangeArrowheads="1"/>
          </p:cNvSpPr>
          <p:nvPr/>
        </p:nvSpPr>
        <p:spPr bwMode="auto">
          <a:xfrm>
            <a:off x="571500" y="760413"/>
            <a:ext cx="79248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  <a:spcBef>
                <a:spcPct val="50000"/>
              </a:spcBef>
              <a:defRPr/>
            </a:pPr>
            <a:r>
              <a:rPr lang="th-TH" sz="5000" b="1" i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การดำเนินการตามพระราชบัญญัติส่งเสริมการพัฒนาฝีมือแรงงาน พ.ศ. 2545</a:t>
            </a: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0B9ECB1-26B9-44F1-B2F4-88DA47CC2315}" type="slidenum">
              <a:rPr lang="en-US"/>
              <a:pPr>
                <a:defRPr/>
              </a:pPr>
              <a:t>2</a:t>
            </a:fld>
            <a:endParaRPr lang="th-TH"/>
          </a:p>
        </p:txBody>
      </p:sp>
      <p:sp>
        <p:nvSpPr>
          <p:cNvPr id="352258" name="Text Box 2">
            <a:hlinkClick r:id="" action="ppaction://noaction">
              <a:snd r:embed="rId2" name="driveby.wav"/>
            </a:hlinkClick>
          </p:cNvPr>
          <p:cNvSpPr txBox="1">
            <a:spLocks noChangeArrowheads="1"/>
          </p:cNvSpPr>
          <p:nvPr/>
        </p:nvSpPr>
        <p:spPr bwMode="auto">
          <a:xfrm>
            <a:off x="1290638" y="889000"/>
            <a:ext cx="2519362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0" hangingPunct="0">
              <a:defRPr/>
            </a:pPr>
            <a:r>
              <a:rPr lang="th-TH" sz="4500" b="1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UPC" pitchFamily="18" charset="-34"/>
              </a:rPr>
              <a:t>วัตถุประสงค์</a:t>
            </a:r>
            <a:endParaRPr lang="th-TH" sz="4500" b="1" noProof="1">
              <a:solidFill>
                <a:srgbClr val="8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UPC" pitchFamily="18" charset="-34"/>
            </a:endParaRPr>
          </a:p>
        </p:txBody>
      </p:sp>
      <p:sp>
        <p:nvSpPr>
          <p:cNvPr id="352259" name="Text Box 3"/>
          <p:cNvSpPr txBox="1">
            <a:spLocks noChangeArrowheads="1"/>
          </p:cNvSpPr>
          <p:nvPr/>
        </p:nvSpPr>
        <p:spPr bwMode="auto">
          <a:xfrm>
            <a:off x="762000" y="1990725"/>
            <a:ext cx="80772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 eaLnBrk="0" hangingPunct="0">
              <a:lnSpc>
                <a:spcPct val="80000"/>
              </a:lnSpc>
              <a:defRPr/>
            </a:pPr>
            <a:r>
              <a:rPr lang="en-US" sz="45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UPC" pitchFamily="18" charset="-34"/>
              </a:rPr>
              <a:t>	</a:t>
            </a:r>
            <a:r>
              <a:rPr lang="th-TH" sz="45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UPC" pitchFamily="18" charset="-34"/>
              </a:rPr>
              <a:t>เพื่อส่งเสริมและสนับสนุนให้สถานประกอบกิจการภาคเอกชน  มีส่วนร่วมในการพัฒนาฝีมือ   แรงงานให้มากยิ่งขึ้น   </a:t>
            </a:r>
            <a:r>
              <a:rPr lang="th-TH" sz="4500" b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UPC" pitchFamily="18" charset="-34"/>
              </a:rPr>
              <a:t>โดยการเพิ่มมาตรการจูงใจด้านการยกเว้นภาษีเงินได้จากการฝึกอบรมฝีมือ   แรงงาน</a:t>
            </a:r>
            <a:r>
              <a:rPr lang="th-TH" sz="45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UPC" pitchFamily="18" charset="-34"/>
              </a:rPr>
              <a:t>  และสิทธิประโยชน์ด้านต่างๆ</a:t>
            </a:r>
          </a:p>
          <a:p>
            <a:pPr algn="thaiDist" eaLnBrk="0" hangingPunct="0">
              <a:lnSpc>
                <a:spcPct val="80000"/>
              </a:lnSpc>
              <a:defRPr/>
            </a:pPr>
            <a:endParaRPr lang="th-TH" sz="2000" b="1" dirty="0"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UPC" pitchFamily="18" charset="-34"/>
            </a:endParaRPr>
          </a:p>
          <a:p>
            <a:pPr algn="thaiDist" eaLnBrk="0" hangingPunct="0">
              <a:lnSpc>
                <a:spcPct val="80000"/>
              </a:lnSpc>
              <a:defRPr/>
            </a:pPr>
            <a:r>
              <a:rPr lang="th-TH" sz="45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UPC" pitchFamily="18" charset="-34"/>
              </a:rPr>
              <a:t>	รวมทั้งให้มีการ</a:t>
            </a:r>
            <a:r>
              <a:rPr lang="th-TH" sz="4500" b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UPC" pitchFamily="18" charset="-34"/>
              </a:rPr>
              <a:t>จัดตั้งกองทุนพัฒนาฝีมือ     แรงงาน</a:t>
            </a:r>
            <a:r>
              <a:rPr lang="th-TH" sz="45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UPC" pitchFamily="18" charset="-34"/>
              </a:rPr>
              <a:t>  เพื่อสนับสนุนการพัฒนาฝีมือแรงงาน</a:t>
            </a:r>
          </a:p>
        </p:txBody>
      </p:sp>
      <p:pic>
        <p:nvPicPr>
          <p:cNvPr id="3077" name="Picture 6" descr="C:\Program Files\Common Files\Microsoft Shared\Clipart\cagcat50\mp00640_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05200" y="762000"/>
            <a:ext cx="979488" cy="97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FFC406F-032A-4E9C-8789-6B81634494B8}" type="slidenum">
              <a:rPr lang="en-US"/>
              <a:pPr>
                <a:defRPr/>
              </a:pPr>
              <a:t>3</a:t>
            </a:fld>
            <a:endParaRPr lang="th-TH"/>
          </a:p>
        </p:txBody>
      </p:sp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242888" y="322263"/>
            <a:ext cx="8610600" cy="1677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th-TH" sz="5000" b="1" u="sng">
                <a:solidFill>
                  <a:schemeClr val="folHlink"/>
                </a:solidFill>
                <a:latin typeface="Times New Roman" pitchFamily="18" charset="0"/>
                <a:cs typeface="FreesiaUPC" pitchFamily="34" charset="-34"/>
              </a:rPr>
              <a:t>สิทธิและประโยชน์</a:t>
            </a:r>
          </a:p>
          <a:p>
            <a:pPr algn="ctr" eaLnBrk="0" hangingPunct="0"/>
            <a:r>
              <a:rPr lang="th-TH" sz="4500" b="1" u="sng">
                <a:latin typeface="Times New Roman" pitchFamily="18" charset="0"/>
                <a:cs typeface="FreesiaUPC" pitchFamily="34" charset="-34"/>
              </a:rPr>
              <a:t>จากการฝึกอบรมฝีมือแรงงาน</a:t>
            </a:r>
            <a:r>
              <a:rPr lang="th-TH" sz="4000" b="1" u="sng">
                <a:solidFill>
                  <a:srgbClr val="9900FF"/>
                </a:solidFill>
                <a:latin typeface="Times New Roman" pitchFamily="18" charset="0"/>
                <a:cs typeface="FreesiaUPC" pitchFamily="34" charset="-34"/>
              </a:rPr>
              <a:t> </a:t>
            </a:r>
          </a:p>
          <a:p>
            <a:pPr algn="ctr" eaLnBrk="0" hangingPunct="0"/>
            <a:endParaRPr lang="th-TH" sz="800" b="1" u="sng">
              <a:solidFill>
                <a:srgbClr val="9900FF"/>
              </a:solidFill>
              <a:latin typeface="Times New Roman" pitchFamily="18" charset="0"/>
              <a:cs typeface="FreesiaUPC" pitchFamily="34" charset="-34"/>
            </a:endParaRPr>
          </a:p>
        </p:txBody>
      </p:sp>
      <p:sp>
        <p:nvSpPr>
          <p:cNvPr id="4100" name="Text Box 6"/>
          <p:cNvSpPr txBox="1">
            <a:spLocks noChangeArrowheads="1"/>
          </p:cNvSpPr>
          <p:nvPr/>
        </p:nvSpPr>
        <p:spPr bwMode="auto">
          <a:xfrm>
            <a:off x="533400" y="4732338"/>
            <a:ext cx="8382000" cy="155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thaiDist" eaLnBrk="0" hangingPunct="0"/>
            <a:r>
              <a:rPr lang="th-TH" sz="3200" b="1" i="1">
                <a:solidFill>
                  <a:srgbClr val="0000CC"/>
                </a:solidFill>
                <a:latin typeface="Times New Roman" pitchFamily="18" charset="0"/>
                <a:cs typeface="Cordia New" pitchFamily="34" charset="-34"/>
              </a:rPr>
              <a:t>2</a:t>
            </a:r>
            <a:r>
              <a:rPr lang="th-TH" sz="3200" b="1">
                <a:solidFill>
                  <a:srgbClr val="0000CC"/>
                </a:solidFill>
                <a:latin typeface="Times New Roman" pitchFamily="18" charset="0"/>
                <a:cs typeface="Cordia New" pitchFamily="34" charset="-34"/>
              </a:rPr>
              <a:t>. สามารถ</a:t>
            </a:r>
            <a:r>
              <a:rPr lang="th-TH" sz="3200" b="1">
                <a:solidFill>
                  <a:srgbClr val="CC3300"/>
                </a:solidFill>
                <a:latin typeface="Times New Roman" pitchFamily="18" charset="0"/>
                <a:cs typeface="Cordia New" pitchFamily="34" charset="-34"/>
              </a:rPr>
              <a:t>นำจำนวนผู้เข้ารับการฝึกไปนับสัดส่วน 50</a:t>
            </a:r>
            <a:r>
              <a:rPr lang="en-US" sz="3200" b="1">
                <a:solidFill>
                  <a:srgbClr val="CC3300"/>
                </a:solidFill>
                <a:latin typeface="Times New Roman" pitchFamily="18" charset="0"/>
                <a:cs typeface="Cordia New" pitchFamily="34" charset="-34"/>
              </a:rPr>
              <a:t>%</a:t>
            </a:r>
            <a:r>
              <a:rPr lang="en-US" sz="3200" b="1">
                <a:solidFill>
                  <a:srgbClr val="0000CC"/>
                </a:solidFill>
                <a:latin typeface="Times New Roman" pitchFamily="18" charset="0"/>
                <a:cs typeface="Cordia New" pitchFamily="34" charset="-34"/>
              </a:rPr>
              <a:t> </a:t>
            </a:r>
            <a:r>
              <a:rPr lang="th-TH" sz="3200" b="1">
                <a:solidFill>
                  <a:srgbClr val="0000CC"/>
                </a:solidFill>
                <a:latin typeface="Times New Roman" pitchFamily="18" charset="0"/>
                <a:cs typeface="Cordia New" pitchFamily="34" charset="-34"/>
              </a:rPr>
              <a:t>ในการส่งเงินสมทบกองทุนพัฒนาฝีมือแรงงาน กรณีมีลูกจ้าง</a:t>
            </a:r>
            <a:r>
              <a:rPr lang="th-TH" sz="3200" b="1" u="sng">
                <a:solidFill>
                  <a:srgbClr val="CC3300"/>
                </a:solidFill>
                <a:latin typeface="Times New Roman" pitchFamily="18" charset="0"/>
                <a:cs typeface="Cordia New" pitchFamily="34" charset="-34"/>
              </a:rPr>
              <a:t>ตั้งแต่ 100 คนขึ้นไป</a:t>
            </a:r>
            <a:r>
              <a:rPr lang="th-TH" sz="3200" b="1">
                <a:solidFill>
                  <a:srgbClr val="0000CC"/>
                </a:solidFill>
                <a:latin typeface="Times New Roman" pitchFamily="18" charset="0"/>
                <a:cs typeface="Cordia New" pitchFamily="34" charset="-34"/>
              </a:rPr>
              <a:t>ในปีนั้นๆ</a:t>
            </a:r>
            <a:endParaRPr lang="en-US" sz="3200" b="1">
              <a:solidFill>
                <a:srgbClr val="0000CC"/>
              </a:solidFill>
              <a:latin typeface="Times New Roman" pitchFamily="18" charset="0"/>
              <a:cs typeface="FreesiaUPC" pitchFamily="34" charset="-34"/>
            </a:endParaRPr>
          </a:p>
        </p:txBody>
      </p:sp>
      <p:sp>
        <p:nvSpPr>
          <p:cNvPr id="4101" name="Text Box 4"/>
          <p:cNvSpPr txBox="1">
            <a:spLocks noChangeArrowheads="1"/>
          </p:cNvSpPr>
          <p:nvPr/>
        </p:nvSpPr>
        <p:spPr bwMode="auto">
          <a:xfrm>
            <a:off x="735013" y="3000375"/>
            <a:ext cx="8153400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thaiDist" eaLnBrk="0" hangingPunct="0"/>
            <a:r>
              <a:rPr lang="en-US" b="1">
                <a:solidFill>
                  <a:srgbClr val="0000CC"/>
                </a:solidFill>
                <a:latin typeface="Times New Roman" pitchFamily="18" charset="0"/>
                <a:cs typeface="Cordia New" pitchFamily="34" charset="-34"/>
              </a:rPr>
              <a:t>    </a:t>
            </a:r>
            <a:r>
              <a:rPr lang="th-TH" b="1">
                <a:solidFill>
                  <a:srgbClr val="0000CC"/>
                </a:solidFill>
                <a:latin typeface="Times New Roman" pitchFamily="18" charset="0"/>
                <a:cs typeface="Cordia New" pitchFamily="34" charset="-34"/>
              </a:rPr>
              <a:t>ผู้ประกอบกิจการ</a:t>
            </a:r>
            <a:r>
              <a:rPr lang="th-TH" b="1" u="sng">
                <a:solidFill>
                  <a:srgbClr val="CC3300"/>
                </a:solidFill>
                <a:latin typeface="Times New Roman" pitchFamily="18" charset="0"/>
                <a:cs typeface="Cordia New" pitchFamily="34" charset="-34"/>
              </a:rPr>
              <a:t>ตั้งแต่ 1 คนขึ้นไป</a:t>
            </a:r>
            <a:r>
              <a:rPr lang="th-TH" b="1">
                <a:solidFill>
                  <a:srgbClr val="0000CC"/>
                </a:solidFill>
                <a:latin typeface="Times New Roman" pitchFamily="18" charset="0"/>
                <a:cs typeface="Cordia New" pitchFamily="34" charset="-34"/>
              </a:rPr>
              <a:t>มีสิทธิได้รับยกเว้นภาษีเงินได้</a:t>
            </a:r>
            <a:r>
              <a:rPr lang="th-TH" b="1">
                <a:solidFill>
                  <a:srgbClr val="CC3300"/>
                </a:solidFill>
                <a:latin typeface="Times New Roman" pitchFamily="18" charset="0"/>
                <a:cs typeface="Cordia New" pitchFamily="34" charset="-34"/>
              </a:rPr>
              <a:t>เพิ่มอีก 100 </a:t>
            </a:r>
            <a:r>
              <a:rPr lang="en-US" b="1">
                <a:solidFill>
                  <a:srgbClr val="CC3300"/>
                </a:solidFill>
                <a:latin typeface="Times New Roman" pitchFamily="18" charset="0"/>
                <a:cs typeface="Cordia New" pitchFamily="34" charset="-34"/>
              </a:rPr>
              <a:t>%</a:t>
            </a:r>
            <a:r>
              <a:rPr lang="en-US" b="1">
                <a:solidFill>
                  <a:srgbClr val="0000CC"/>
                </a:solidFill>
                <a:latin typeface="Times New Roman" pitchFamily="18" charset="0"/>
                <a:cs typeface="Cordia New" pitchFamily="34" charset="-34"/>
              </a:rPr>
              <a:t> </a:t>
            </a:r>
            <a:r>
              <a:rPr lang="th-TH" b="1">
                <a:solidFill>
                  <a:srgbClr val="0000CC"/>
                </a:solidFill>
                <a:latin typeface="Times New Roman" pitchFamily="18" charset="0"/>
                <a:cs typeface="Cordia New" pitchFamily="34" charset="-34"/>
              </a:rPr>
              <a:t>สำหรับค่าใช้จ่ายที่ใช้ไปในการจัดให้มีการฝึกอบรมฝีมือแรงงาน</a:t>
            </a:r>
            <a:r>
              <a:rPr lang="en-US" b="1">
                <a:solidFill>
                  <a:srgbClr val="0000CC"/>
                </a:solidFill>
                <a:latin typeface="Times New Roman" pitchFamily="18" charset="0"/>
                <a:cs typeface="Cordia New" pitchFamily="34" charset="-34"/>
              </a:rPr>
              <a:t> </a:t>
            </a:r>
            <a:r>
              <a:rPr lang="th-TH" b="1">
                <a:solidFill>
                  <a:srgbClr val="0000CC"/>
                </a:solidFill>
                <a:latin typeface="Times New Roman" pitchFamily="18" charset="0"/>
                <a:cs typeface="Cordia New" pitchFamily="34" charset="-34"/>
              </a:rPr>
              <a:t>ตามพระราชกฤษฎีกาฯ (ฉบับที่ 437) พ.ศ. 2548</a:t>
            </a:r>
            <a:r>
              <a:rPr lang="en-US" b="1">
                <a:solidFill>
                  <a:srgbClr val="0000CC"/>
                </a:solidFill>
                <a:latin typeface="Times New Roman" pitchFamily="18" charset="0"/>
                <a:cs typeface="FreesiaUPC" pitchFamily="34" charset="-34"/>
              </a:rPr>
              <a:t> </a:t>
            </a:r>
          </a:p>
        </p:txBody>
      </p:sp>
      <p:sp>
        <p:nvSpPr>
          <p:cNvPr id="4102" name="Text Box 11"/>
          <p:cNvSpPr txBox="1">
            <a:spLocks noChangeArrowheads="1"/>
          </p:cNvSpPr>
          <p:nvPr/>
        </p:nvSpPr>
        <p:spPr bwMode="auto">
          <a:xfrm>
            <a:off x="381000" y="2286000"/>
            <a:ext cx="853440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81000" indent="-381000" algn="thaiDist" eaLnBrk="0" hangingPunct="0">
              <a:lnSpc>
                <a:spcPct val="80000"/>
              </a:lnSpc>
            </a:pPr>
            <a:r>
              <a:rPr lang="th-TH" sz="4000" b="1" i="1">
                <a:solidFill>
                  <a:srgbClr val="0000CC"/>
                </a:solidFill>
                <a:latin typeface="Times New Roman" pitchFamily="18" charset="0"/>
                <a:cs typeface="AngsanaUPC" pitchFamily="18" charset="-34"/>
              </a:rPr>
              <a:t>1</a:t>
            </a:r>
            <a:r>
              <a:rPr lang="th-TH" sz="4000" b="1">
                <a:solidFill>
                  <a:srgbClr val="0000CC"/>
                </a:solidFill>
                <a:latin typeface="Times New Roman" pitchFamily="18" charset="0"/>
                <a:cs typeface="AngsanaUPC" pitchFamily="18" charset="-34"/>
              </a:rPr>
              <a:t>.  </a:t>
            </a:r>
            <a:r>
              <a:rPr lang="th-TH" sz="4000" b="1" u="sng">
                <a:solidFill>
                  <a:srgbClr val="0000CC"/>
                </a:solidFill>
                <a:latin typeface="Times New Roman" pitchFamily="18" charset="0"/>
                <a:cs typeface="AngsanaUPC" pitchFamily="18" charset="-34"/>
              </a:rPr>
              <a:t>ได้รับยกเว้นภาษีเงินได้ สำหรับค่าใช้จ่ายในการฝึกอบรม</a:t>
            </a:r>
          </a:p>
        </p:txBody>
      </p:sp>
      <p:sp>
        <p:nvSpPr>
          <p:cNvPr id="4103" name="AutoShape 12"/>
          <p:cNvSpPr>
            <a:spLocks noChangeArrowheads="1"/>
          </p:cNvSpPr>
          <p:nvPr/>
        </p:nvSpPr>
        <p:spPr bwMode="auto">
          <a:xfrm rot="5445995">
            <a:off x="525463" y="2930525"/>
            <a:ext cx="533400" cy="45720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2147483647 w 21600"/>
              <a:gd name="T7" fmla="*/ 2147483647 h 21600"/>
              <a:gd name="T8" fmla="*/ 2147483647 w 21600"/>
              <a:gd name="T9" fmla="*/ 2147483647 h 21600"/>
              <a:gd name="T10" fmla="*/ 2147483647 w 21600"/>
              <a:gd name="T11" fmla="*/ 2147483647 h 21600"/>
              <a:gd name="T12" fmla="*/ 17694720 60000 65536"/>
              <a:gd name="T13" fmla="*/ 11796480 60000 65536"/>
              <a:gd name="T14" fmla="*/ 11796480 60000 65536"/>
              <a:gd name="T15" fmla="*/ 5898240 60000 65536"/>
              <a:gd name="T16" fmla="*/ 0 60000 65536"/>
              <a:gd name="T17" fmla="*/ 0 60000 65536"/>
              <a:gd name="T18" fmla="*/ 0 w 21600"/>
              <a:gd name="T19" fmla="*/ 14400 h 21600"/>
              <a:gd name="T20" fmla="*/ 18514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5429" y="0"/>
                </a:moveTo>
                <a:lnTo>
                  <a:pt x="9257" y="7200"/>
                </a:lnTo>
                <a:lnTo>
                  <a:pt x="12343" y="7200"/>
                </a:lnTo>
                <a:lnTo>
                  <a:pt x="12343" y="14400"/>
                </a:lnTo>
                <a:lnTo>
                  <a:pt x="0" y="14400"/>
                </a:lnTo>
                <a:lnTo>
                  <a:pt x="0" y="21600"/>
                </a:lnTo>
                <a:lnTo>
                  <a:pt x="18514" y="21600"/>
                </a:lnTo>
                <a:lnTo>
                  <a:pt x="18514" y="7200"/>
                </a:lnTo>
                <a:lnTo>
                  <a:pt x="21600" y="7200"/>
                </a:lnTo>
                <a:lnTo>
                  <a:pt x="15429" y="0"/>
                </a:lnTo>
                <a:close/>
              </a:path>
            </a:pathLst>
          </a:custGeom>
          <a:solidFill>
            <a:srgbClr val="99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720C90E-E734-41A6-8ADE-9D8B3B6A3112}" type="slidenum">
              <a:rPr lang="en-US"/>
              <a:pPr>
                <a:defRPr/>
              </a:pPr>
              <a:t>4</a:t>
            </a:fld>
            <a:endParaRPr lang="th-TH"/>
          </a:p>
        </p:txBody>
      </p:sp>
      <p:sp>
        <p:nvSpPr>
          <p:cNvPr id="5123" name="Text Box 5"/>
          <p:cNvSpPr txBox="1">
            <a:spLocks noChangeArrowheads="1"/>
          </p:cNvSpPr>
          <p:nvPr/>
        </p:nvSpPr>
        <p:spPr bwMode="auto">
          <a:xfrm>
            <a:off x="563563" y="3657600"/>
            <a:ext cx="82327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533400" indent="-533400" eaLnBrk="0" hangingPunct="0">
              <a:lnSpc>
                <a:spcPct val="80000"/>
              </a:lnSpc>
            </a:pPr>
            <a:r>
              <a:rPr lang="en-US" sz="3500" b="1" i="1">
                <a:latin typeface="Times New Roman" pitchFamily="18" charset="0"/>
                <a:cs typeface="AngsanaUPC" pitchFamily="18" charset="-34"/>
              </a:rPr>
              <a:t>4</a:t>
            </a:r>
            <a:r>
              <a:rPr lang="th-TH" sz="3500" b="1">
                <a:latin typeface="Times New Roman" pitchFamily="18" charset="0"/>
                <a:cs typeface="AngsanaUPC" pitchFamily="18" charset="-34"/>
              </a:rPr>
              <a:t>.  ได้รับยกเว้นจากกฎหมายโรงเรียนเอกชน</a:t>
            </a:r>
          </a:p>
        </p:txBody>
      </p:sp>
      <p:sp>
        <p:nvSpPr>
          <p:cNvPr id="5124" name="Text Box 6"/>
          <p:cNvSpPr txBox="1">
            <a:spLocks noChangeArrowheads="1"/>
          </p:cNvSpPr>
          <p:nvPr/>
        </p:nvSpPr>
        <p:spPr bwMode="auto">
          <a:xfrm>
            <a:off x="544513" y="2438400"/>
            <a:ext cx="8294687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76250" indent="-476250" algn="thaiDist" eaLnBrk="0" hangingPunct="0">
              <a:lnSpc>
                <a:spcPct val="80000"/>
              </a:lnSpc>
            </a:pPr>
            <a:r>
              <a:rPr lang="en-US" sz="3500" b="1" i="1">
                <a:latin typeface="Times New Roman" pitchFamily="18" charset="0"/>
                <a:cs typeface="AngsanaUPC" pitchFamily="18" charset="-34"/>
              </a:rPr>
              <a:t>3</a:t>
            </a:r>
            <a:r>
              <a:rPr lang="th-TH" sz="3500" b="1">
                <a:latin typeface="Times New Roman" pitchFamily="18" charset="0"/>
                <a:cs typeface="AngsanaUPC" pitchFamily="18" charset="-34"/>
              </a:rPr>
              <a:t>.  ได้รับยกเว้นจากกฎหมายคุ้มครองแรงงานและกฎหมายแรงงานสัมพันธ์  (เฉพาะกรณีฝึกเตรียมเข้าทำงาน)</a:t>
            </a:r>
          </a:p>
        </p:txBody>
      </p:sp>
      <p:sp>
        <p:nvSpPr>
          <p:cNvPr id="5125" name="Text Box 9"/>
          <p:cNvSpPr txBox="1">
            <a:spLocks noChangeArrowheads="1"/>
          </p:cNvSpPr>
          <p:nvPr/>
        </p:nvSpPr>
        <p:spPr bwMode="auto">
          <a:xfrm>
            <a:off x="552450" y="4495800"/>
            <a:ext cx="8469313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81000" indent="-381000" algn="thaiDist" eaLnBrk="0" hangingPunct="0">
              <a:lnSpc>
                <a:spcPct val="80000"/>
              </a:lnSpc>
            </a:pPr>
            <a:r>
              <a:rPr lang="en-US" sz="3500" b="1" i="1">
                <a:latin typeface="Times New Roman" pitchFamily="18" charset="0"/>
                <a:cs typeface="AngsanaUPC" pitchFamily="18" charset="-34"/>
              </a:rPr>
              <a:t>5</a:t>
            </a:r>
            <a:r>
              <a:rPr lang="th-TH" sz="3500" b="1">
                <a:latin typeface="Times New Roman" pitchFamily="18" charset="0"/>
                <a:cs typeface="AngsanaUPC" pitchFamily="18" charset="-34"/>
              </a:rPr>
              <a:t>.  มีสิทธินำคนต่างด้าว  ซึ่งเป็นช่างฝีมือแรงงานหรือผู้ชำนาญการเข้ามาในราชอาณาจักรเพื่อมาเป็นครูฝึก   (พร้อมคู่สมรสและบุคคลซึ่งอยู่ในอุปการะ)</a:t>
            </a:r>
          </a:p>
        </p:txBody>
      </p:sp>
      <p:pic>
        <p:nvPicPr>
          <p:cNvPr id="5126" name="Picture 10" descr="C:\Program Files\Common Files\Microsoft Shared\Clipart\cagcat50\bd04972_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86600" y="514350"/>
            <a:ext cx="1614488" cy="120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5D27149-889E-48A6-9F0D-F63BB5D8C83E}" type="slidenum">
              <a:rPr lang="en-US"/>
              <a:pPr>
                <a:defRPr/>
              </a:pPr>
              <a:t>5</a:t>
            </a:fld>
            <a:endParaRPr lang="th-TH"/>
          </a:p>
        </p:txBody>
      </p:sp>
      <p:sp>
        <p:nvSpPr>
          <p:cNvPr id="6147" name="Text Box 4"/>
          <p:cNvSpPr txBox="1">
            <a:spLocks noChangeArrowheads="1"/>
          </p:cNvSpPr>
          <p:nvPr/>
        </p:nvSpPr>
        <p:spPr bwMode="auto">
          <a:xfrm>
            <a:off x="563563" y="2832100"/>
            <a:ext cx="835183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533400" indent="-533400" eaLnBrk="0" hangingPunct="0">
              <a:lnSpc>
                <a:spcPct val="80000"/>
              </a:lnSpc>
            </a:pPr>
            <a:r>
              <a:rPr lang="th-TH" sz="3500" b="1">
                <a:latin typeface="Times New Roman" pitchFamily="18" charset="0"/>
                <a:cs typeface="AngsanaUPC" pitchFamily="18" charset="-34"/>
              </a:rPr>
              <a:t>1.  มีสิทธิและประโยชน์เช่นเดียวกับกรณีเป็นผู้ดำเนินการฝึกทั่วไป</a:t>
            </a:r>
          </a:p>
        </p:txBody>
      </p:sp>
      <p:sp>
        <p:nvSpPr>
          <p:cNvPr id="6148" name="Text Box 5"/>
          <p:cNvSpPr txBox="1">
            <a:spLocks noChangeArrowheads="1"/>
          </p:cNvSpPr>
          <p:nvPr/>
        </p:nvSpPr>
        <p:spPr bwMode="auto">
          <a:xfrm>
            <a:off x="544513" y="3559175"/>
            <a:ext cx="8294687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76250" indent="-476250" algn="thaiDist" eaLnBrk="0" hangingPunct="0">
              <a:lnSpc>
                <a:spcPct val="80000"/>
              </a:lnSpc>
            </a:pPr>
            <a:r>
              <a:rPr lang="th-TH" sz="3500" b="1">
                <a:latin typeface="Times New Roman" pitchFamily="18" charset="0"/>
                <a:cs typeface="AngsanaUPC" pitchFamily="18" charset="-34"/>
              </a:rPr>
              <a:t>2.  ได้รับยกเว้นอากรขาเข้าและภาษีมูลค่าเพิ่มสำหรับ  เครื่องมือ    </a:t>
            </a:r>
            <a:br>
              <a:rPr lang="th-TH" sz="3500" b="1">
                <a:latin typeface="Times New Roman" pitchFamily="18" charset="0"/>
                <a:cs typeface="AngsanaUPC" pitchFamily="18" charset="-34"/>
              </a:rPr>
            </a:br>
            <a:r>
              <a:rPr lang="th-TH" sz="3500" b="1">
                <a:latin typeface="Times New Roman" pitchFamily="18" charset="0"/>
                <a:cs typeface="AngsanaUPC" pitchFamily="18" charset="-34"/>
              </a:rPr>
              <a:t>  เครื่องจักรและอุปกรณ์ที่นำเข้ามาเพื่อใช้ในการฝึกอบรม</a:t>
            </a:r>
          </a:p>
        </p:txBody>
      </p:sp>
      <p:sp>
        <p:nvSpPr>
          <p:cNvPr id="6149" name="Text Box 6"/>
          <p:cNvSpPr txBox="1">
            <a:spLocks noChangeArrowheads="1"/>
          </p:cNvSpPr>
          <p:nvPr/>
        </p:nvSpPr>
        <p:spPr bwMode="auto">
          <a:xfrm>
            <a:off x="552450" y="4697413"/>
            <a:ext cx="8362950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81000" indent="-381000" algn="thaiDist" eaLnBrk="0" hangingPunct="0">
              <a:lnSpc>
                <a:spcPct val="80000"/>
              </a:lnSpc>
            </a:pPr>
            <a:r>
              <a:rPr lang="th-TH" sz="3500" b="1">
                <a:latin typeface="Times New Roman" pitchFamily="18" charset="0"/>
                <a:cs typeface="AngsanaUPC" pitchFamily="18" charset="-34"/>
              </a:rPr>
              <a:t>3.  มีสิทธิหักค่าไฟฟ้าและค่าประปาเป็นจำนวน  </a:t>
            </a:r>
            <a:r>
              <a:rPr lang="th-TH" sz="3500" b="1">
                <a:solidFill>
                  <a:srgbClr val="FF0000"/>
                </a:solidFill>
                <a:latin typeface="Times New Roman" pitchFamily="18" charset="0"/>
                <a:cs typeface="AngsanaUPC" pitchFamily="18" charset="-34"/>
              </a:rPr>
              <a:t>2</a:t>
            </a:r>
            <a:r>
              <a:rPr lang="th-TH" sz="3500" b="1">
                <a:latin typeface="Times New Roman" pitchFamily="18" charset="0"/>
                <a:cs typeface="AngsanaUPC" pitchFamily="18" charset="-34"/>
              </a:rPr>
              <a:t> เท่า ของ</a:t>
            </a:r>
            <a:r>
              <a:rPr lang="en-US" sz="3500" b="1">
                <a:latin typeface="Times New Roman" pitchFamily="18" charset="0"/>
                <a:cs typeface="AngsanaUPC" pitchFamily="18" charset="-34"/>
              </a:rPr>
              <a:t>           </a:t>
            </a:r>
            <a:r>
              <a:rPr lang="th-TH" sz="3500" b="1">
                <a:latin typeface="Times New Roman" pitchFamily="18" charset="0"/>
                <a:cs typeface="AngsanaUPC" pitchFamily="18" charset="-34"/>
              </a:rPr>
              <a:t/>
            </a:r>
            <a:br>
              <a:rPr lang="th-TH" sz="3500" b="1">
                <a:latin typeface="Times New Roman" pitchFamily="18" charset="0"/>
                <a:cs typeface="AngsanaUPC" pitchFamily="18" charset="-34"/>
              </a:rPr>
            </a:br>
            <a:r>
              <a:rPr lang="th-TH" sz="3500" b="1">
                <a:latin typeface="Times New Roman" pitchFamily="18" charset="0"/>
                <a:cs typeface="AngsanaUPC" pitchFamily="18" charset="-34"/>
              </a:rPr>
              <a:t>   ค่าใช้จ่ายที่เสียไปในการอบรมในศูนย์ฝึกฯ</a:t>
            </a:r>
          </a:p>
        </p:txBody>
      </p:sp>
      <p:sp>
        <p:nvSpPr>
          <p:cNvPr id="6150" name="Text Box 7"/>
          <p:cNvSpPr txBox="1">
            <a:spLocks noChangeArrowheads="1"/>
          </p:cNvSpPr>
          <p:nvPr/>
        </p:nvSpPr>
        <p:spPr bwMode="auto">
          <a:xfrm>
            <a:off x="552450" y="5791200"/>
            <a:ext cx="846931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81000" indent="-381000" algn="thaiDist" eaLnBrk="0" hangingPunct="0">
              <a:lnSpc>
                <a:spcPct val="80000"/>
              </a:lnSpc>
            </a:pPr>
            <a:r>
              <a:rPr lang="th-TH" sz="3500" b="1">
                <a:latin typeface="Times New Roman" pitchFamily="18" charset="0"/>
                <a:cs typeface="AngsanaUPC" pitchFamily="18" charset="-34"/>
              </a:rPr>
              <a:t>4.  สิทธิและประโยชน์อื่นตามที่กำหนดในกฎกระทรวง</a:t>
            </a:r>
          </a:p>
        </p:txBody>
      </p:sp>
      <p:sp>
        <p:nvSpPr>
          <p:cNvPr id="6151" name="Text Box 8"/>
          <p:cNvSpPr txBox="1">
            <a:spLocks noChangeArrowheads="1"/>
          </p:cNvSpPr>
          <p:nvPr/>
        </p:nvSpPr>
        <p:spPr bwMode="auto">
          <a:xfrm>
            <a:off x="565150" y="171450"/>
            <a:ext cx="8234363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533400" indent="-533400" algn="thaiDist" eaLnBrk="0" hangingPunct="0">
              <a:lnSpc>
                <a:spcPct val="80000"/>
              </a:lnSpc>
            </a:pPr>
            <a:r>
              <a:rPr lang="en-US" sz="3500" b="1">
                <a:latin typeface="Times New Roman" pitchFamily="18" charset="0"/>
                <a:cs typeface="AngsanaUPC" pitchFamily="18" charset="-34"/>
              </a:rPr>
              <a:t>6</a:t>
            </a:r>
            <a:r>
              <a:rPr lang="th-TH" sz="3500" b="1">
                <a:latin typeface="Times New Roman" pitchFamily="18" charset="0"/>
                <a:cs typeface="AngsanaUPC" pitchFamily="18" charset="-34"/>
              </a:rPr>
              <a:t>.  ได้รับคำปรึกษาแนะนำและช่วยเหลือจากกรมพัฒนาฝีมือ</a:t>
            </a:r>
            <a:r>
              <a:rPr lang="en-US" sz="3500" b="1">
                <a:latin typeface="Times New Roman" pitchFamily="18" charset="0"/>
                <a:cs typeface="AngsanaUPC" pitchFamily="18" charset="-34"/>
              </a:rPr>
              <a:t>     </a:t>
            </a:r>
            <a:r>
              <a:rPr lang="th-TH" sz="3500" b="1">
                <a:latin typeface="Times New Roman" pitchFamily="18" charset="0"/>
                <a:cs typeface="AngsanaUPC" pitchFamily="18" charset="-34"/>
              </a:rPr>
              <a:t>แรงงานในด้านต่างๆ</a:t>
            </a:r>
          </a:p>
        </p:txBody>
      </p:sp>
      <p:sp>
        <p:nvSpPr>
          <p:cNvPr id="6152" name="Text Box 9"/>
          <p:cNvSpPr txBox="1">
            <a:spLocks noChangeArrowheads="1"/>
          </p:cNvSpPr>
          <p:nvPr/>
        </p:nvSpPr>
        <p:spPr bwMode="auto">
          <a:xfrm>
            <a:off x="544513" y="1250950"/>
            <a:ext cx="80899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76250" indent="-476250" algn="thaiDist" eaLnBrk="0" hangingPunct="0">
              <a:lnSpc>
                <a:spcPct val="80000"/>
              </a:lnSpc>
            </a:pPr>
            <a:r>
              <a:rPr lang="en-US" sz="3500" b="1">
                <a:latin typeface="Times New Roman" pitchFamily="18" charset="0"/>
                <a:cs typeface="AngsanaUPC" pitchFamily="18" charset="-34"/>
              </a:rPr>
              <a:t>7</a:t>
            </a:r>
            <a:r>
              <a:rPr lang="th-TH" sz="3500" b="1">
                <a:latin typeface="Times New Roman" pitchFamily="18" charset="0"/>
                <a:cs typeface="AngsanaUPC" pitchFamily="18" charset="-34"/>
              </a:rPr>
              <a:t>.  สิทธิและประโยชน์อื่นตามที่กำหนดในกฎกระทรวง</a:t>
            </a:r>
          </a:p>
        </p:txBody>
      </p:sp>
      <p:sp>
        <p:nvSpPr>
          <p:cNvPr id="295946" name="Text Box 10">
            <a:hlinkClick r:id="" action="ppaction://noaction">
              <a:snd r:embed="rId2" name="driveby.wav"/>
            </a:hlinkClick>
          </p:cNvPr>
          <p:cNvSpPr txBox="1">
            <a:spLocks noChangeArrowheads="1"/>
          </p:cNvSpPr>
          <p:nvPr/>
        </p:nvSpPr>
        <p:spPr bwMode="auto">
          <a:xfrm>
            <a:off x="608013" y="1905000"/>
            <a:ext cx="7088187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0" hangingPunct="0">
              <a:defRPr/>
            </a:pPr>
            <a:r>
              <a:rPr lang="th-TH" sz="39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กรณีการฝึกอบรมในศูนย์ฝึกอบรมฝีมือแรงงาน</a:t>
            </a:r>
            <a:endParaRPr lang="th-TH" sz="3900" b="1" noProof="1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AngsanaUPC" pitchFamily="18" charset="-34"/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>
          <a:xfrm>
            <a:off x="8001000" y="6356350"/>
            <a:ext cx="801688" cy="365125"/>
          </a:xfrm>
        </p:spPr>
        <p:txBody>
          <a:bodyPr/>
          <a:lstStyle/>
          <a:p>
            <a:pPr>
              <a:defRPr/>
            </a:pPr>
            <a:fld id="{90380557-CD20-465C-BDE4-71B93B940F44}" type="slidenum">
              <a:rPr lang="en-US"/>
              <a:pPr>
                <a:defRPr/>
              </a:pPr>
              <a:t>6</a:t>
            </a:fld>
            <a:endParaRPr lang="th-TH" dirty="0"/>
          </a:p>
        </p:txBody>
      </p:sp>
      <p:sp>
        <p:nvSpPr>
          <p:cNvPr id="510979" name="Text Box 1027">
            <a:hlinkClick r:id="" action="ppaction://noaction">
              <a:snd r:embed="rId2" name="driveby.wav"/>
            </a:hlinkClick>
          </p:cNvPr>
          <p:cNvSpPr txBox="1">
            <a:spLocks noChangeArrowheads="1"/>
          </p:cNvSpPr>
          <p:nvPr/>
        </p:nvSpPr>
        <p:spPr bwMode="auto">
          <a:xfrm>
            <a:off x="1106488" y="74613"/>
            <a:ext cx="7086600" cy="582612"/>
          </a:xfrm>
          <a:prstGeom prst="rect">
            <a:avLst/>
          </a:prstGeom>
          <a:gradFill rotWithShape="0">
            <a:gsLst>
              <a:gs pos="0">
                <a:srgbClr val="A29661"/>
              </a:gs>
              <a:gs pos="50000">
                <a:srgbClr val="FFEC99"/>
              </a:gs>
              <a:gs pos="100000">
                <a:srgbClr val="A2966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 eaLnBrk="0" hangingPunct="0">
              <a:defRPr/>
            </a:pPr>
            <a:r>
              <a:rPr lang="th-TH" sz="4000" b="1">
                <a:solidFill>
                  <a:srgbClr val="660033"/>
                </a:solidFill>
                <a:latin typeface="Times New Roman" pitchFamily="18" charset="0"/>
                <a:cs typeface="AngsanaUPC" pitchFamily="18" charset="-34"/>
              </a:rPr>
              <a:t>การนำค่าใช้จ่ายในการฝึกอบรมไปยกเว้นภาษีเงินได้</a:t>
            </a:r>
            <a:endParaRPr lang="th-TH" sz="4000" b="1" noProof="1">
              <a:solidFill>
                <a:srgbClr val="660033"/>
              </a:solidFill>
              <a:latin typeface="Times New Roman" pitchFamily="18" charset="0"/>
              <a:cs typeface="AngsanaUPC" pitchFamily="18" charset="-34"/>
            </a:endParaRPr>
          </a:p>
        </p:txBody>
      </p:sp>
      <p:sp>
        <p:nvSpPr>
          <p:cNvPr id="9220" name="Text Box 1028"/>
          <p:cNvSpPr txBox="1">
            <a:spLocks noChangeArrowheads="1"/>
          </p:cNvSpPr>
          <p:nvPr/>
        </p:nvSpPr>
        <p:spPr bwMode="auto">
          <a:xfrm>
            <a:off x="549275" y="854075"/>
            <a:ext cx="8523288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81000" indent="-381000" eaLnBrk="0" hangingPunct="0">
              <a:lnSpc>
                <a:spcPct val="80000"/>
              </a:lnSpc>
            </a:pPr>
            <a:r>
              <a:rPr lang="th-TH" sz="3300" b="1">
                <a:latin typeface="Times New Roman" pitchFamily="18" charset="0"/>
                <a:cs typeface="AngsanaUPC" pitchFamily="18" charset="-34"/>
              </a:rPr>
              <a:t>     กรณีขอยกเว้นภาษีเงินได้เพิ่ม</a:t>
            </a:r>
            <a:r>
              <a:rPr lang="th-TH" sz="3300" b="1" u="sng">
                <a:solidFill>
                  <a:schemeClr val="hlink"/>
                </a:solidFill>
                <a:latin typeface="Times New Roman" pitchFamily="18" charset="0"/>
                <a:cs typeface="AngsanaUPC" pitchFamily="18" charset="-34"/>
              </a:rPr>
              <a:t>อีกร้อยละ  </a:t>
            </a:r>
            <a:r>
              <a:rPr lang="en-US" sz="3300" b="1" u="sng">
                <a:solidFill>
                  <a:schemeClr val="hlink"/>
                </a:solidFill>
                <a:latin typeface="Times New Roman" pitchFamily="18" charset="0"/>
                <a:cs typeface="AngsanaUPC" pitchFamily="18" charset="-34"/>
              </a:rPr>
              <a:t>100</a:t>
            </a:r>
            <a:r>
              <a:rPr lang="en-US" sz="3300" b="1">
                <a:latin typeface="Times New Roman" pitchFamily="18" charset="0"/>
                <a:cs typeface="AngsanaUPC" pitchFamily="18" charset="-34"/>
              </a:rPr>
              <a:t> </a:t>
            </a:r>
            <a:r>
              <a:rPr lang="th-TH" sz="3300" b="1">
                <a:latin typeface="Times New Roman" pitchFamily="18" charset="0"/>
                <a:cs typeface="AngsanaUPC" pitchFamily="18" charset="-34"/>
              </a:rPr>
              <a:t>เป็นเสมือนร้อยละ 200</a:t>
            </a:r>
          </a:p>
          <a:p>
            <a:pPr marL="381000" indent="-381000" algn="thaiDist" eaLnBrk="0" hangingPunct="0">
              <a:lnSpc>
                <a:spcPct val="80000"/>
              </a:lnSpc>
            </a:pPr>
            <a:r>
              <a:rPr lang="th-TH" sz="3300" b="1">
                <a:latin typeface="Times New Roman" pitchFamily="18" charset="0"/>
                <a:cs typeface="AngsanaUPC" pitchFamily="18" charset="-34"/>
              </a:rPr>
              <a:t>     </a:t>
            </a:r>
          </a:p>
        </p:txBody>
      </p:sp>
      <p:sp>
        <p:nvSpPr>
          <p:cNvPr id="9221" name="Text Box 1029"/>
          <p:cNvSpPr txBox="1">
            <a:spLocks noChangeArrowheads="1"/>
          </p:cNvSpPr>
          <p:nvPr/>
        </p:nvSpPr>
        <p:spPr bwMode="auto">
          <a:xfrm>
            <a:off x="549275" y="1285875"/>
            <a:ext cx="8523288" cy="184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thaiDist" eaLnBrk="0" hangingPunct="0">
              <a:lnSpc>
                <a:spcPct val="80000"/>
              </a:lnSpc>
              <a:spcAft>
                <a:spcPts val="1000"/>
              </a:spcAft>
            </a:pPr>
            <a:r>
              <a:rPr lang="th-TH" b="1" u="sng">
                <a:solidFill>
                  <a:schemeClr val="hlink"/>
                </a:solidFill>
                <a:latin typeface="Times New Roman" pitchFamily="18" charset="0"/>
                <a:cs typeface="AngsanaUPC" pitchFamily="18" charset="-34"/>
              </a:rPr>
              <a:t>ตัวอย่าง</a:t>
            </a:r>
          </a:p>
          <a:p>
            <a:pPr algn="thaiDist" eaLnBrk="0" hangingPunct="0">
              <a:lnSpc>
                <a:spcPct val="80000"/>
              </a:lnSpc>
              <a:spcAft>
                <a:spcPts val="1000"/>
              </a:spcAft>
            </a:pPr>
            <a:r>
              <a:rPr lang="th-TH" b="1">
                <a:latin typeface="Times New Roman" pitchFamily="18" charset="0"/>
                <a:cs typeface="AngsanaUPC" pitchFamily="18" charset="-34"/>
              </a:rPr>
              <a:t>-รอบปีภาษีหนึ่ง สถานประกอบกิจการมีรายจ่ายในการลงทุนทั้งหมด </a:t>
            </a:r>
            <a:r>
              <a:rPr lang="th-TH" b="1">
                <a:solidFill>
                  <a:srgbClr val="9900FF"/>
                </a:solidFill>
                <a:latin typeface="Times New Roman" pitchFamily="18" charset="0"/>
                <a:cs typeface="AngsanaUPC" pitchFamily="18" charset="-34"/>
              </a:rPr>
              <a:t>1,000</a:t>
            </a:r>
            <a:r>
              <a:rPr lang="th-TH" b="1">
                <a:latin typeface="Times New Roman" pitchFamily="18" charset="0"/>
                <a:cs typeface="AngsanaUPC" pitchFamily="18" charset="-34"/>
              </a:rPr>
              <a:t> บาท (ทุนอื่นๆ 800 บาท </a:t>
            </a:r>
            <a:r>
              <a:rPr lang="en-US" b="1">
                <a:latin typeface="Times New Roman" pitchFamily="18" charset="0"/>
                <a:cs typeface="AngsanaUPC" pitchFamily="18" charset="-34"/>
              </a:rPr>
              <a:t>+ </a:t>
            </a:r>
            <a:r>
              <a:rPr lang="th-TH" b="1">
                <a:latin typeface="Times New Roman" pitchFamily="18" charset="0"/>
                <a:cs typeface="AngsanaUPC" pitchFamily="18" charset="-34"/>
              </a:rPr>
              <a:t>ทุนค่าฝึกอบรม </a:t>
            </a:r>
            <a:r>
              <a:rPr lang="th-TH" b="1">
                <a:solidFill>
                  <a:srgbClr val="006600"/>
                </a:solidFill>
                <a:latin typeface="Times New Roman" pitchFamily="18" charset="0"/>
                <a:cs typeface="AngsanaUPC" pitchFamily="18" charset="-34"/>
              </a:rPr>
              <a:t>200</a:t>
            </a:r>
            <a:r>
              <a:rPr lang="th-TH" b="1">
                <a:solidFill>
                  <a:srgbClr val="9900FF"/>
                </a:solidFill>
                <a:latin typeface="Times New Roman" pitchFamily="18" charset="0"/>
                <a:cs typeface="AngsanaUPC" pitchFamily="18" charset="-34"/>
              </a:rPr>
              <a:t>  </a:t>
            </a:r>
            <a:r>
              <a:rPr lang="th-TH" b="1">
                <a:latin typeface="Times New Roman" pitchFamily="18" charset="0"/>
                <a:cs typeface="AngsanaUPC" pitchFamily="18" charset="-34"/>
              </a:rPr>
              <a:t>บาท)</a:t>
            </a:r>
          </a:p>
          <a:p>
            <a:pPr algn="thaiDist" eaLnBrk="0" hangingPunct="0">
              <a:lnSpc>
                <a:spcPct val="80000"/>
              </a:lnSpc>
              <a:spcAft>
                <a:spcPts val="1000"/>
              </a:spcAft>
            </a:pPr>
            <a:r>
              <a:rPr lang="th-TH" b="1">
                <a:latin typeface="Times New Roman" pitchFamily="18" charset="0"/>
                <a:cs typeface="AngsanaUPC" pitchFamily="18" charset="-34"/>
              </a:rPr>
              <a:t>-รอบปีภาษีนั้นมีรายได้  </a:t>
            </a:r>
            <a:r>
              <a:rPr lang="th-TH" b="1" u="sng">
                <a:solidFill>
                  <a:schemeClr val="folHlink"/>
                </a:solidFill>
                <a:latin typeface="Times New Roman" pitchFamily="18" charset="0"/>
                <a:cs typeface="AngsanaUPC" pitchFamily="18" charset="-34"/>
              </a:rPr>
              <a:t>3,000</a:t>
            </a:r>
            <a:r>
              <a:rPr lang="th-TH" b="1">
                <a:latin typeface="Times New Roman" pitchFamily="18" charset="0"/>
                <a:cs typeface="AngsanaUPC" pitchFamily="18" charset="-34"/>
              </a:rPr>
              <a:t>  บาท</a:t>
            </a:r>
            <a:endParaRPr lang="th-TH" b="1" u="sng">
              <a:latin typeface="Times New Roman" pitchFamily="18" charset="0"/>
              <a:cs typeface="AngsanaUPC" pitchFamily="18" charset="-34"/>
            </a:endParaRPr>
          </a:p>
        </p:txBody>
      </p:sp>
      <p:sp>
        <p:nvSpPr>
          <p:cNvPr id="9223" name="Text Box 1031"/>
          <p:cNvSpPr txBox="1">
            <a:spLocks noChangeArrowheads="1"/>
          </p:cNvSpPr>
          <p:nvPr/>
        </p:nvSpPr>
        <p:spPr bwMode="auto">
          <a:xfrm>
            <a:off x="1509713" y="6148388"/>
            <a:ext cx="5776912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81000" indent="-381000" algn="thaiDist" eaLnBrk="0" hangingPunct="0">
              <a:lnSpc>
                <a:spcPct val="80000"/>
              </a:lnSpc>
            </a:pPr>
            <a:r>
              <a:rPr lang="th-TH" sz="3300" b="1">
                <a:latin typeface="Times New Roman" pitchFamily="18" charset="0"/>
                <a:cs typeface="AngsanaUPC" pitchFamily="18" charset="-34"/>
              </a:rPr>
              <a:t>ดังนั้น เสียภาษีจากฐานกำไรสุทธิเพียง </a:t>
            </a:r>
            <a:r>
              <a:rPr lang="th-TH" b="1">
                <a:solidFill>
                  <a:srgbClr val="0000CC"/>
                </a:solidFill>
                <a:latin typeface="Times New Roman" pitchFamily="18" charset="0"/>
                <a:cs typeface="AngsanaUPC" pitchFamily="18" charset="-34"/>
              </a:rPr>
              <a:t>1,800</a:t>
            </a:r>
            <a:r>
              <a:rPr lang="th-TH" sz="3300" b="1">
                <a:latin typeface="Times New Roman" pitchFamily="18" charset="0"/>
                <a:cs typeface="AngsanaUPC" pitchFamily="18" charset="-34"/>
              </a:rPr>
              <a:t> บาท</a:t>
            </a:r>
          </a:p>
        </p:txBody>
      </p:sp>
      <p:sp>
        <p:nvSpPr>
          <p:cNvPr id="9225" name="Line 1033"/>
          <p:cNvSpPr>
            <a:spLocks noChangeShapeType="1"/>
          </p:cNvSpPr>
          <p:nvPr/>
        </p:nvSpPr>
        <p:spPr bwMode="auto">
          <a:xfrm>
            <a:off x="781050" y="4829175"/>
            <a:ext cx="807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/>
          <a:lstStyle/>
          <a:p>
            <a:endParaRPr lang="th-TH"/>
          </a:p>
        </p:txBody>
      </p:sp>
      <p:grpSp>
        <p:nvGrpSpPr>
          <p:cNvPr id="2" name="กลุ่ม 19"/>
          <p:cNvGrpSpPr>
            <a:grpSpLocks/>
          </p:cNvGrpSpPr>
          <p:nvPr/>
        </p:nvGrpSpPr>
        <p:grpSpPr bwMode="auto">
          <a:xfrm>
            <a:off x="549275" y="3143250"/>
            <a:ext cx="8451850" cy="1571625"/>
            <a:chOff x="549308" y="3143248"/>
            <a:chExt cx="8451848" cy="1571636"/>
          </a:xfrm>
        </p:grpSpPr>
        <p:sp>
          <p:nvSpPr>
            <p:cNvPr id="9222" name="Text Box 1030"/>
            <p:cNvSpPr txBox="1">
              <a:spLocks noChangeArrowheads="1"/>
            </p:cNvSpPr>
            <p:nvPr/>
          </p:nvSpPr>
          <p:spPr bwMode="auto">
            <a:xfrm>
              <a:off x="549308" y="3143248"/>
              <a:ext cx="8451848" cy="157163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9525">
              <a:solidFill>
                <a:schemeClr val="accent1"/>
              </a:solidFill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algn="thaiDist" eaLnBrk="0" hangingPunct="0">
                <a:lnSpc>
                  <a:spcPct val="80000"/>
                </a:lnSpc>
                <a:defRPr/>
              </a:pPr>
              <a:endParaRPr lang="th-TH" sz="1000" b="1" dirty="0">
                <a:latin typeface="Times New Roman" pitchFamily="18" charset="0"/>
                <a:cs typeface="AngsanaUPC" pitchFamily="18" charset="-34"/>
              </a:endParaRPr>
            </a:p>
            <a:p>
              <a:pPr algn="thaiDist" eaLnBrk="0" hangingPunct="0">
                <a:lnSpc>
                  <a:spcPct val="80000"/>
                </a:lnSpc>
                <a:defRPr/>
              </a:pPr>
              <a:r>
                <a:rPr lang="th-TH" sz="3300" b="1" dirty="0">
                  <a:latin typeface="Times New Roman" pitchFamily="18" charset="0"/>
                  <a:cs typeface="AngsanaUPC" pitchFamily="18" charset="-34"/>
                </a:rPr>
                <a:t>        นำรายได้ทั้งหมด </a:t>
              </a:r>
              <a:r>
                <a:rPr lang="th-TH" sz="3300" b="1" u="sng" dirty="0">
                  <a:solidFill>
                    <a:srgbClr val="C00000"/>
                  </a:solidFill>
                  <a:latin typeface="Times New Roman" pitchFamily="18" charset="0"/>
                  <a:cs typeface="AngsanaUPC" pitchFamily="18" charset="-34"/>
                </a:rPr>
                <a:t>ลบ</a:t>
              </a:r>
              <a:r>
                <a:rPr lang="th-TH" sz="3300" b="1" dirty="0">
                  <a:latin typeface="Times New Roman" pitchFamily="18" charset="0"/>
                  <a:cs typeface="AngsanaUPC" pitchFamily="18" charset="-34"/>
                </a:rPr>
                <a:t> รายจ่ายในการลงทุนทั้งหมด (หักออก </a:t>
              </a:r>
              <a:r>
                <a:rPr lang="th-TH" b="1" u="sng" dirty="0">
                  <a:solidFill>
                    <a:schemeClr val="hlink"/>
                  </a:solidFill>
                  <a:latin typeface="Times New Roman" pitchFamily="18" charset="0"/>
                  <a:cs typeface="AngsanaUPC" pitchFamily="18" charset="-34"/>
                </a:rPr>
                <a:t>100 </a:t>
              </a:r>
              <a:r>
                <a:rPr lang="en-US" b="1" u="sng" dirty="0">
                  <a:solidFill>
                    <a:schemeClr val="hlink"/>
                  </a:solidFill>
                  <a:latin typeface="+mj-lt"/>
                  <a:cs typeface="AngsanaUPC" pitchFamily="18" charset="-34"/>
                </a:rPr>
                <a:t>%</a:t>
              </a:r>
              <a:r>
                <a:rPr lang="th-TH" b="1" dirty="0">
                  <a:latin typeface="Times New Roman" pitchFamily="18" charset="0"/>
                  <a:cs typeface="AngsanaUPC" pitchFamily="18" charset="-34"/>
                </a:rPr>
                <a:t>)</a:t>
              </a:r>
              <a:r>
                <a:rPr lang="th-TH" sz="3300" b="1" dirty="0">
                  <a:latin typeface="Times New Roman" pitchFamily="18" charset="0"/>
                  <a:cs typeface="AngsanaUPC" pitchFamily="18" charset="-34"/>
                </a:rPr>
                <a:t> เพื่อเป็นกำไรสุทธิก่อนคำนวณภาษี (ลบค่าฝึกอบรมไปด้วย)</a:t>
              </a:r>
              <a:endParaRPr lang="en-US" sz="3300" b="1" dirty="0">
                <a:latin typeface="Times New Roman" pitchFamily="18" charset="0"/>
                <a:cs typeface="AngsanaUPC" pitchFamily="18" charset="-34"/>
              </a:endParaRPr>
            </a:p>
            <a:p>
              <a:pPr algn="thaiDist" eaLnBrk="0" hangingPunct="0">
                <a:lnSpc>
                  <a:spcPct val="80000"/>
                </a:lnSpc>
                <a:defRPr/>
              </a:pPr>
              <a:r>
                <a:rPr lang="en-US" sz="3300" b="1" dirty="0">
                  <a:latin typeface="Times New Roman" pitchFamily="18" charset="0"/>
                  <a:cs typeface="AngsanaUPC" pitchFamily="18" charset="-34"/>
                </a:rPr>
                <a:t>				</a:t>
              </a:r>
              <a:r>
                <a:rPr lang="th-TH" b="1" u="sng" dirty="0">
                  <a:solidFill>
                    <a:schemeClr val="folHlink"/>
                  </a:solidFill>
                  <a:latin typeface="Times New Roman" pitchFamily="18" charset="0"/>
                  <a:cs typeface="AngsanaUPC" pitchFamily="18" charset="-34"/>
                </a:rPr>
                <a:t>3,000</a:t>
              </a:r>
              <a:r>
                <a:rPr lang="th-TH" b="1" dirty="0">
                  <a:latin typeface="Times New Roman" pitchFamily="18" charset="0"/>
                  <a:cs typeface="AngsanaUPC" pitchFamily="18" charset="-34"/>
                </a:rPr>
                <a:t> </a:t>
              </a:r>
              <a:r>
                <a:rPr lang="en-US" b="1" dirty="0">
                  <a:latin typeface="Cordia New" pitchFamily="34" charset="-34"/>
                  <a:cs typeface="AngsanaUPC" pitchFamily="18" charset="-34"/>
                </a:rPr>
                <a:t>–</a:t>
              </a:r>
              <a:r>
                <a:rPr lang="th-TH" b="1" dirty="0">
                  <a:latin typeface="Times New Roman" pitchFamily="18" charset="0"/>
                  <a:cs typeface="AngsanaUPC" pitchFamily="18" charset="-34"/>
                </a:rPr>
                <a:t> </a:t>
              </a:r>
              <a:r>
                <a:rPr lang="th-TH" b="1" dirty="0">
                  <a:solidFill>
                    <a:srgbClr val="9900FF"/>
                  </a:solidFill>
                  <a:latin typeface="Times New Roman" pitchFamily="18" charset="0"/>
                  <a:cs typeface="AngsanaUPC" pitchFamily="18" charset="-34"/>
                </a:rPr>
                <a:t>1,000</a:t>
              </a:r>
              <a:r>
                <a:rPr lang="th-TH" sz="3300" b="1" dirty="0">
                  <a:latin typeface="Times New Roman" pitchFamily="18" charset="0"/>
                  <a:cs typeface="AngsanaUPC" pitchFamily="18" charset="-34"/>
                </a:rPr>
                <a:t>  	</a:t>
              </a:r>
              <a:r>
                <a:rPr lang="en-US" sz="3300" b="1" dirty="0">
                  <a:latin typeface="Times New Roman" pitchFamily="18" charset="0"/>
                  <a:cs typeface="AngsanaUPC" pitchFamily="18" charset="-34"/>
                </a:rPr>
                <a:t>=</a:t>
              </a:r>
              <a:r>
                <a:rPr lang="th-TH" sz="3300" b="1" dirty="0">
                  <a:latin typeface="Times New Roman" pitchFamily="18" charset="0"/>
                  <a:cs typeface="AngsanaUPC" pitchFamily="18" charset="-34"/>
                </a:rPr>
                <a:t>  </a:t>
              </a:r>
              <a:r>
                <a:rPr lang="th-TH" b="1" dirty="0">
                  <a:solidFill>
                    <a:schemeClr val="hlink"/>
                  </a:solidFill>
                  <a:latin typeface="Times New Roman" pitchFamily="18" charset="0"/>
                  <a:cs typeface="AngsanaUPC" pitchFamily="18" charset="-34"/>
                </a:rPr>
                <a:t>2,000</a:t>
              </a:r>
              <a:r>
                <a:rPr lang="th-TH" sz="3300" b="1" dirty="0">
                  <a:latin typeface="Times New Roman" pitchFamily="18" charset="0"/>
                  <a:cs typeface="AngsanaUPC" pitchFamily="18" charset="-34"/>
                </a:rPr>
                <a:t>  บาท</a:t>
              </a:r>
            </a:p>
          </p:txBody>
        </p:sp>
        <p:sp>
          <p:nvSpPr>
            <p:cNvPr id="9226" name="Text Box 1034"/>
            <p:cNvSpPr txBox="1">
              <a:spLocks noChangeArrowheads="1"/>
            </p:cNvSpPr>
            <p:nvPr/>
          </p:nvSpPr>
          <p:spPr bwMode="auto">
            <a:xfrm>
              <a:off x="1574833" y="4125918"/>
              <a:ext cx="1981200" cy="51911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th-TH" sz="2000" b="1" dirty="0">
                  <a:solidFill>
                    <a:schemeClr val="hlink"/>
                  </a:solidFill>
                  <a:cs typeface="Tahoma" pitchFamily="34" charset="0"/>
                </a:rPr>
                <a:t>(</a:t>
              </a:r>
              <a:r>
                <a:rPr lang="en-US" sz="2000" b="1" u="sng" dirty="0">
                  <a:solidFill>
                    <a:schemeClr val="hlink"/>
                  </a:solidFill>
                  <a:cs typeface="Tahoma" pitchFamily="34" charset="0"/>
                </a:rPr>
                <a:t>100%</a:t>
              </a:r>
              <a:r>
                <a:rPr lang="th-TH" sz="2500" b="1" dirty="0">
                  <a:solidFill>
                    <a:schemeClr val="hlink"/>
                  </a:solidFill>
                  <a:cs typeface="Tahoma" pitchFamily="34" charset="0"/>
                </a:rPr>
                <a:t>แรก</a:t>
              </a:r>
              <a:r>
                <a:rPr lang="th-TH" sz="2800" b="1" dirty="0">
                  <a:solidFill>
                    <a:schemeClr val="hlink"/>
                  </a:solidFill>
                  <a:cs typeface="Tahoma" pitchFamily="34" charset="0"/>
                </a:rPr>
                <a:t>)</a:t>
              </a:r>
            </a:p>
          </p:txBody>
        </p:sp>
        <p:sp>
          <p:nvSpPr>
            <p:cNvPr id="7183" name="AutoShape 1036"/>
            <p:cNvSpPr>
              <a:spLocks noChangeArrowheads="1"/>
            </p:cNvSpPr>
            <p:nvPr/>
          </p:nvSpPr>
          <p:spPr bwMode="auto">
            <a:xfrm>
              <a:off x="3428992" y="4286257"/>
              <a:ext cx="685800" cy="233363"/>
            </a:xfrm>
            <a:prstGeom prst="rightArrow">
              <a:avLst>
                <a:gd name="adj1" fmla="val 50000"/>
                <a:gd name="adj2" fmla="val 73469"/>
              </a:avLst>
            </a:prstGeom>
            <a:solidFill>
              <a:srgbClr val="C0000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th-TH"/>
            </a:p>
          </p:txBody>
        </p:sp>
      </p:grpSp>
      <p:grpSp>
        <p:nvGrpSpPr>
          <p:cNvPr id="3" name="กลุ่ม 20"/>
          <p:cNvGrpSpPr>
            <a:grpSpLocks/>
          </p:cNvGrpSpPr>
          <p:nvPr/>
        </p:nvGrpSpPr>
        <p:grpSpPr bwMode="auto">
          <a:xfrm>
            <a:off x="571500" y="4929188"/>
            <a:ext cx="8429625" cy="1028700"/>
            <a:chOff x="571472" y="4929198"/>
            <a:chExt cx="8429684" cy="1027974"/>
          </a:xfrm>
        </p:grpSpPr>
        <p:sp>
          <p:nvSpPr>
            <p:cNvPr id="9224" name="Text Box 1032"/>
            <p:cNvSpPr txBox="1">
              <a:spLocks noChangeArrowheads="1"/>
            </p:cNvSpPr>
            <p:nvPr/>
          </p:nvSpPr>
          <p:spPr bwMode="auto">
            <a:xfrm>
              <a:off x="571472" y="4929198"/>
              <a:ext cx="8429684" cy="1027974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9525">
              <a:solidFill>
                <a:schemeClr val="accent1"/>
              </a:solidFill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>
              <a:spAutoFit/>
            </a:bodyPr>
            <a:lstStyle/>
            <a:p>
              <a:pPr algn="thaiDist" eaLnBrk="0" hangingPunct="0">
                <a:lnSpc>
                  <a:spcPct val="80000"/>
                </a:lnSpc>
                <a:defRPr/>
              </a:pPr>
              <a:r>
                <a:rPr lang="th-TH" sz="3300" b="1" dirty="0">
                  <a:latin typeface="Times New Roman" pitchFamily="18" charset="0"/>
                  <a:cs typeface="AngsanaUPC" pitchFamily="18" charset="-34"/>
                </a:rPr>
                <a:t>         นำค่าใช้จ่ายในการฝึกอบรม หักออกจากกำไรสุทธิก่อนคำนวณภาษี</a:t>
              </a:r>
            </a:p>
            <a:p>
              <a:pPr algn="thaiDist" eaLnBrk="0" hangingPunct="0">
                <a:lnSpc>
                  <a:spcPct val="80000"/>
                </a:lnSpc>
                <a:defRPr/>
              </a:pPr>
              <a:endParaRPr lang="th-TH" sz="1000" b="1" dirty="0">
                <a:latin typeface="Times New Roman" pitchFamily="18" charset="0"/>
                <a:cs typeface="AngsanaUPC" pitchFamily="18" charset="-34"/>
              </a:endParaRPr>
            </a:p>
            <a:p>
              <a:pPr algn="thaiDist" eaLnBrk="0" hangingPunct="0">
                <a:lnSpc>
                  <a:spcPct val="80000"/>
                </a:lnSpc>
                <a:defRPr/>
              </a:pPr>
              <a:r>
                <a:rPr lang="th-TH" sz="3300" b="1" dirty="0">
                  <a:latin typeface="Times New Roman" pitchFamily="18" charset="0"/>
                  <a:cs typeface="AngsanaUPC" pitchFamily="18" charset="-34"/>
                </a:rPr>
                <a:t>		</a:t>
              </a:r>
              <a:r>
                <a:rPr lang="en-US" sz="3300" b="1" dirty="0">
                  <a:latin typeface="Times New Roman" pitchFamily="18" charset="0"/>
                  <a:cs typeface="AngsanaUPC" pitchFamily="18" charset="-34"/>
                </a:rPr>
                <a:t>		 </a:t>
              </a:r>
              <a:r>
                <a:rPr lang="th-TH" sz="3300" b="1" dirty="0">
                  <a:latin typeface="Times New Roman" pitchFamily="18" charset="0"/>
                  <a:cs typeface="AngsanaUPC" pitchFamily="18" charset="-34"/>
                </a:rPr>
                <a:t>	</a:t>
              </a:r>
              <a:r>
                <a:rPr lang="th-TH" b="1" dirty="0">
                  <a:solidFill>
                    <a:schemeClr val="hlink"/>
                  </a:solidFill>
                  <a:latin typeface="Times New Roman" pitchFamily="18" charset="0"/>
                  <a:cs typeface="AngsanaUPC" pitchFamily="18" charset="-34"/>
                </a:rPr>
                <a:t>2,000</a:t>
              </a:r>
              <a:r>
                <a:rPr lang="th-TH" b="1" dirty="0">
                  <a:latin typeface="Times New Roman" pitchFamily="18" charset="0"/>
                  <a:cs typeface="AngsanaUPC" pitchFamily="18" charset="-34"/>
                </a:rPr>
                <a:t> </a:t>
              </a:r>
              <a:r>
                <a:rPr lang="en-US" b="1" dirty="0">
                  <a:latin typeface="Cordia New" pitchFamily="34" charset="-34"/>
                  <a:cs typeface="AngsanaUPC" pitchFamily="18" charset="-34"/>
                </a:rPr>
                <a:t>–</a:t>
              </a:r>
              <a:r>
                <a:rPr lang="th-TH" b="1" dirty="0">
                  <a:latin typeface="Times New Roman" pitchFamily="18" charset="0"/>
                  <a:cs typeface="AngsanaUPC" pitchFamily="18" charset="-34"/>
                </a:rPr>
                <a:t> </a:t>
              </a:r>
              <a:r>
                <a:rPr lang="th-TH" b="1" dirty="0">
                  <a:solidFill>
                    <a:srgbClr val="006600"/>
                  </a:solidFill>
                  <a:latin typeface="Times New Roman" pitchFamily="18" charset="0"/>
                  <a:cs typeface="AngsanaUPC" pitchFamily="18" charset="-34"/>
                </a:rPr>
                <a:t>200</a:t>
              </a:r>
              <a:r>
                <a:rPr lang="th-TH" b="1" dirty="0">
                  <a:latin typeface="Times New Roman" pitchFamily="18" charset="0"/>
                  <a:cs typeface="AngsanaUPC" pitchFamily="18" charset="-34"/>
                </a:rPr>
                <a:t> </a:t>
              </a:r>
              <a:r>
                <a:rPr lang="en-US" b="1" dirty="0">
                  <a:latin typeface="Times New Roman" pitchFamily="18" charset="0"/>
                  <a:cs typeface="AngsanaUPC" pitchFamily="18" charset="-34"/>
                </a:rPr>
                <a:t>	=</a:t>
              </a:r>
              <a:r>
                <a:rPr lang="th-TH" b="1" dirty="0">
                  <a:latin typeface="Times New Roman" pitchFamily="18" charset="0"/>
                  <a:cs typeface="AngsanaUPC" pitchFamily="18" charset="-34"/>
                </a:rPr>
                <a:t> </a:t>
              </a:r>
              <a:r>
                <a:rPr lang="th-TH" b="1" dirty="0">
                  <a:solidFill>
                    <a:srgbClr val="0000CC"/>
                  </a:solidFill>
                  <a:latin typeface="Times New Roman" pitchFamily="18" charset="0"/>
                  <a:cs typeface="AngsanaUPC" pitchFamily="18" charset="-34"/>
                </a:rPr>
                <a:t>1,800</a:t>
              </a:r>
              <a:r>
                <a:rPr lang="th-TH" sz="3300" b="1" dirty="0">
                  <a:latin typeface="Times New Roman" pitchFamily="18" charset="0"/>
                  <a:cs typeface="AngsanaUPC" pitchFamily="18" charset="-34"/>
                </a:rPr>
                <a:t> บาท</a:t>
              </a:r>
            </a:p>
          </p:txBody>
        </p:sp>
        <p:sp>
          <p:nvSpPr>
            <p:cNvPr id="7179" name="Text Box 1035"/>
            <p:cNvSpPr txBox="1">
              <a:spLocks noChangeArrowheads="1"/>
            </p:cNvSpPr>
            <p:nvPr/>
          </p:nvSpPr>
          <p:spPr bwMode="auto">
            <a:xfrm>
              <a:off x="714348" y="5452394"/>
              <a:ext cx="3929090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th-TH" sz="2000" b="1">
                  <a:solidFill>
                    <a:schemeClr val="hlink"/>
                  </a:solidFill>
                  <a:cs typeface="Tahoma" pitchFamily="34" charset="0"/>
                </a:rPr>
                <a:t>(เพิ่มอีก</a:t>
              </a:r>
              <a:r>
                <a:rPr lang="en-US" sz="2000" b="1" u="sng">
                  <a:solidFill>
                    <a:schemeClr val="hlink"/>
                  </a:solidFill>
                  <a:cs typeface="Tahoma" pitchFamily="34" charset="0"/>
                </a:rPr>
                <a:t>100%</a:t>
              </a:r>
              <a:r>
                <a:rPr lang="th-TH" sz="2000" b="1">
                  <a:solidFill>
                    <a:schemeClr val="hlink"/>
                  </a:solidFill>
                  <a:cs typeface="Tahoma" pitchFamily="34" charset="0"/>
                </a:rPr>
                <a:t>ตามพ.ร.ฎ(437))</a:t>
              </a:r>
            </a:p>
          </p:txBody>
        </p:sp>
        <p:sp>
          <p:nvSpPr>
            <p:cNvPr id="7180" name="AutoShape 1037"/>
            <p:cNvSpPr>
              <a:spLocks noChangeArrowheads="1"/>
            </p:cNvSpPr>
            <p:nvPr/>
          </p:nvSpPr>
          <p:spPr bwMode="auto">
            <a:xfrm>
              <a:off x="4557714" y="5572140"/>
              <a:ext cx="657228" cy="214314"/>
            </a:xfrm>
            <a:prstGeom prst="rightArrow">
              <a:avLst>
                <a:gd name="adj1" fmla="val 50000"/>
                <a:gd name="adj2" fmla="val 25002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th-TH"/>
            </a:p>
          </p:txBody>
        </p:sp>
      </p:grp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0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0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0979" grpId="0" animBg="1"/>
      <p:bldP spid="9220" grpId="0"/>
      <p:bldP spid="9221" grpId="0"/>
      <p:bldP spid="9223" grpId="0"/>
      <p:bldP spid="922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2875"/>
            <a:ext cx="9115425" cy="138271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785938"/>
            <a:ext cx="9144000" cy="398462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8196" name="สี่เหลี่ยมมุมมน 8"/>
          <p:cNvSpPr>
            <a:spLocks noChangeArrowheads="1"/>
          </p:cNvSpPr>
          <p:nvPr/>
        </p:nvSpPr>
        <p:spPr bwMode="auto">
          <a:xfrm>
            <a:off x="428625" y="3481388"/>
            <a:ext cx="3500438" cy="357187"/>
          </a:xfrm>
          <a:prstGeom prst="roundRect">
            <a:avLst>
              <a:gd name="adj" fmla="val 16667"/>
            </a:avLst>
          </a:prstGeom>
          <a:noFill/>
          <a:ln w="25400" algn="ctr">
            <a:solidFill>
              <a:srgbClr val="FF0000"/>
            </a:solidFill>
            <a:round/>
            <a:headEnd/>
            <a:tailEnd/>
          </a:ln>
        </p:spPr>
        <p:txBody>
          <a:bodyPr wrap="none"/>
          <a:lstStyle/>
          <a:p>
            <a:pPr algn="ctr"/>
            <a:endParaRPr lang="th-TH"/>
          </a:p>
        </p:txBody>
      </p:sp>
      <p:cxnSp>
        <p:nvCxnSpPr>
          <p:cNvPr id="8197" name="ลูกศรเชื่อมต่อแบบตรง 11"/>
          <p:cNvCxnSpPr>
            <a:cxnSpLocks noChangeShapeType="1"/>
          </p:cNvCxnSpPr>
          <p:nvPr/>
        </p:nvCxnSpPr>
        <p:spPr bwMode="auto">
          <a:xfrm rot="16200000" flipV="1">
            <a:off x="3562350" y="4205288"/>
            <a:ext cx="2090738" cy="1357312"/>
          </a:xfrm>
          <a:prstGeom prst="straightConnector1">
            <a:avLst/>
          </a:prstGeom>
          <a:noFill/>
          <a:ln w="38100" algn="ctr">
            <a:solidFill>
              <a:srgbClr val="FF0000"/>
            </a:solidFill>
            <a:round/>
            <a:headEnd/>
            <a:tailEnd type="arrow" w="med" len="med"/>
          </a:ln>
        </p:spPr>
      </p:cxnSp>
      <p:sp>
        <p:nvSpPr>
          <p:cNvPr id="8198" name="TextBox 13"/>
          <p:cNvSpPr txBox="1">
            <a:spLocks noChangeArrowheads="1"/>
          </p:cNvSpPr>
          <p:nvPr/>
        </p:nvSpPr>
        <p:spPr bwMode="auto">
          <a:xfrm>
            <a:off x="4429125" y="5929313"/>
            <a:ext cx="3000375" cy="554037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th-TH" b="1">
                <a:solidFill>
                  <a:srgbClr val="FF0000"/>
                </a:solidFill>
              </a:rPr>
              <a:t>ลงค่าใช้จ่ายเพิ่มอีก 100</a:t>
            </a:r>
            <a:r>
              <a:rPr lang="en-US" b="1">
                <a:solidFill>
                  <a:srgbClr val="FF0000"/>
                </a:solidFill>
              </a:rPr>
              <a:t>%</a:t>
            </a:r>
            <a:endParaRPr lang="th-TH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1428750"/>
            <a:ext cx="4295775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2263" y="23813"/>
            <a:ext cx="8582025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88" y="2203450"/>
            <a:ext cx="4335462" cy="4643438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9221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10125" y="2214563"/>
            <a:ext cx="4191000" cy="176212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9" name="วงรี 8"/>
          <p:cNvSpPr/>
          <p:nvPr/>
        </p:nvSpPr>
        <p:spPr>
          <a:xfrm>
            <a:off x="1036638" y="3452813"/>
            <a:ext cx="285750" cy="35718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10" name="วงรี 9"/>
          <p:cNvSpPr/>
          <p:nvPr/>
        </p:nvSpPr>
        <p:spPr>
          <a:xfrm>
            <a:off x="1036638" y="4845050"/>
            <a:ext cx="285750" cy="3571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11" name="วงรี 10"/>
          <p:cNvSpPr/>
          <p:nvPr/>
        </p:nvSpPr>
        <p:spPr>
          <a:xfrm>
            <a:off x="1084263" y="6000750"/>
            <a:ext cx="285750" cy="3571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12" name="วงรี 11"/>
          <p:cNvSpPr/>
          <p:nvPr/>
        </p:nvSpPr>
        <p:spPr>
          <a:xfrm>
            <a:off x="5191125" y="2190750"/>
            <a:ext cx="357188" cy="3571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7015019-6ADC-40A5-B3C6-7E4462178E65}" type="slidenum">
              <a:rPr lang="en-US"/>
              <a:pPr>
                <a:defRPr/>
              </a:pPr>
              <a:t>9</a:t>
            </a:fld>
            <a:endParaRPr lang="th-TH"/>
          </a:p>
        </p:txBody>
      </p:sp>
      <p:sp>
        <p:nvSpPr>
          <p:cNvPr id="357378" name="Text Box 2"/>
          <p:cNvSpPr txBox="1">
            <a:spLocks noChangeArrowheads="1"/>
          </p:cNvSpPr>
          <p:nvPr/>
        </p:nvSpPr>
        <p:spPr bwMode="auto">
          <a:xfrm>
            <a:off x="609600" y="1354138"/>
            <a:ext cx="8153400" cy="30495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endParaRPr lang="th-TH" sz="3800" b="1" dirty="0">
              <a:solidFill>
                <a:srgbClr val="003300"/>
              </a:solidFill>
              <a:latin typeface="Times New Roman" pitchFamily="18" charset="0"/>
              <a:cs typeface="AngsanaUPC" pitchFamily="18" charset="-34"/>
            </a:endParaRPr>
          </a:p>
          <a:p>
            <a:pPr algn="thaiDist">
              <a:defRPr/>
            </a:pPr>
            <a:r>
              <a:rPr lang="th-TH" sz="3800" b="1" dirty="0">
                <a:solidFill>
                  <a:srgbClr val="003300"/>
                </a:solidFill>
                <a:latin typeface="Times New Roman" pitchFamily="18" charset="0"/>
                <a:cs typeface="AngsanaUPC" pitchFamily="18" charset="-34"/>
              </a:rPr>
              <a:t>	สามารถดำเนินการจัดฝึกอบรมฝีมือแรงงาน            (ตามหมวด 1)  และยื่นขอรับรองหลักสูตรและค่าใช้จ่าย เพื่อขอยกเว้นภาษีได้เพิ่มอีก </a:t>
            </a:r>
            <a:r>
              <a:rPr lang="th-TH" sz="3800" b="1" dirty="0">
                <a:solidFill>
                  <a:srgbClr val="C00000"/>
                </a:solidFill>
                <a:latin typeface="Times New Roman" pitchFamily="18" charset="0"/>
                <a:cs typeface="AngsanaUPC" pitchFamily="18" charset="-34"/>
              </a:rPr>
              <a:t>1</a:t>
            </a:r>
            <a:r>
              <a:rPr lang="th-TH" sz="38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00 </a:t>
            </a:r>
            <a:r>
              <a:rPr lang="en-US" sz="38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%</a:t>
            </a:r>
            <a:r>
              <a:rPr lang="en-US" sz="3800" b="1" dirty="0">
                <a:solidFill>
                  <a:srgbClr val="003300"/>
                </a:solidFill>
                <a:latin typeface="Times New Roman" pitchFamily="18" charset="0"/>
                <a:cs typeface="AngsanaUPC" pitchFamily="18" charset="-34"/>
              </a:rPr>
              <a:t> </a:t>
            </a:r>
            <a:r>
              <a:rPr lang="th-TH" sz="3800" b="1" dirty="0">
                <a:solidFill>
                  <a:srgbClr val="003300"/>
                </a:solidFill>
                <a:latin typeface="Times New Roman" pitchFamily="18" charset="0"/>
                <a:cs typeface="AngsanaUPC" pitchFamily="18" charset="-34"/>
              </a:rPr>
              <a:t>ได้   </a:t>
            </a:r>
            <a:r>
              <a:rPr lang="th-TH" sz="4000" b="1" u="sng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ซึ่งไม่เข้าข่ายต้องส่งเงินสมทบกองทุนพัฒนาฝีมือแรงงาน</a:t>
            </a:r>
            <a:endParaRPr lang="en-US" sz="4000" b="1" u="sng" dirty="0"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AngsanaUPC" pitchFamily="18" charset="-34"/>
            </a:endParaRPr>
          </a:p>
        </p:txBody>
      </p:sp>
      <p:sp>
        <p:nvSpPr>
          <p:cNvPr id="357379" name="Text Box 3"/>
          <p:cNvSpPr txBox="1">
            <a:spLocks noChangeArrowheads="1"/>
          </p:cNvSpPr>
          <p:nvPr/>
        </p:nvSpPr>
        <p:spPr bwMode="auto">
          <a:xfrm>
            <a:off x="990600" y="838200"/>
            <a:ext cx="80772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th-TH" sz="4000" b="1" u="sng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ผู้ประกอบกิจการ</a:t>
            </a:r>
            <a:r>
              <a:rPr lang="th-TH" sz="4000" b="1">
                <a:solidFill>
                  <a:srgbClr val="990000"/>
                </a:solidFill>
                <a:latin typeface="Times New Roman" pitchFamily="18" charset="0"/>
                <a:cs typeface="AngsanaUPC" pitchFamily="18" charset="-34"/>
              </a:rPr>
              <a:t>ที่มีลูกจ้างไม่ถึง 100 คน</a:t>
            </a:r>
          </a:p>
        </p:txBody>
      </p:sp>
      <p:pic>
        <p:nvPicPr>
          <p:cNvPr id="10245" name="Picture 4" descr="C:\Program Files\Common Files\Microsoft Shared\Clipart\cagcat50\bs02064_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03950" y="4005263"/>
            <a:ext cx="2482850" cy="247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489" name="AutoShape 1045"/>
          <p:cNvCxnSpPr>
            <a:cxnSpLocks noChangeShapeType="1"/>
            <a:stCxn id="536579" idx="3"/>
            <a:endCxn id="536587" idx="1"/>
          </p:cNvCxnSpPr>
          <p:nvPr/>
        </p:nvCxnSpPr>
        <p:spPr bwMode="auto">
          <a:xfrm flipV="1">
            <a:off x="1862138" y="3130550"/>
            <a:ext cx="423862" cy="752475"/>
          </a:xfrm>
          <a:prstGeom prst="bentConnector3">
            <a:avLst>
              <a:gd name="adj1" fmla="val 50000"/>
            </a:avLst>
          </a:prstGeom>
          <a:noFill/>
          <a:ln w="25400">
            <a:solidFill>
              <a:schemeClr val="hlink"/>
            </a:solidFill>
            <a:miter lim="800000"/>
            <a:headEnd/>
            <a:tailEnd type="stealth" w="lg" len="lg"/>
          </a:ln>
          <a:effectLst>
            <a:outerShdw blurRad="50800" dist="139700" dir="2700000" algn="tl" rotWithShape="0">
              <a:prstClr val="black">
                <a:alpha val="40000"/>
              </a:prstClr>
            </a:outerShdw>
          </a:effectLst>
        </p:spPr>
      </p:cxnSp>
      <p:cxnSp>
        <p:nvCxnSpPr>
          <p:cNvPr id="20492" name="AutoShape 1051"/>
          <p:cNvCxnSpPr>
            <a:cxnSpLocks noChangeShapeType="1"/>
            <a:stCxn id="536579" idx="3"/>
            <a:endCxn id="536601" idx="1"/>
          </p:cNvCxnSpPr>
          <p:nvPr/>
        </p:nvCxnSpPr>
        <p:spPr bwMode="auto">
          <a:xfrm>
            <a:off x="1862138" y="3883025"/>
            <a:ext cx="423862" cy="1766888"/>
          </a:xfrm>
          <a:prstGeom prst="bentConnector3">
            <a:avLst>
              <a:gd name="adj1" fmla="val 50000"/>
            </a:avLst>
          </a:prstGeom>
          <a:noFill/>
          <a:ln w="25400">
            <a:solidFill>
              <a:schemeClr val="hlink"/>
            </a:solidFill>
            <a:miter lim="800000"/>
            <a:headEnd/>
            <a:tailEnd type="stealth" w="lg" len="lg"/>
          </a:ln>
          <a:effectLst>
            <a:outerShdw blurRad="50800" dist="139700" dir="2700000" algn="tl" rotWithShape="0">
              <a:prstClr val="black">
                <a:alpha val="40000"/>
              </a:prstClr>
            </a:outerShdw>
          </a:effectLst>
        </p:spPr>
      </p:cxnSp>
      <p:cxnSp>
        <p:nvCxnSpPr>
          <p:cNvPr id="20493" name="AutoShape 1054"/>
          <p:cNvCxnSpPr>
            <a:cxnSpLocks noChangeShapeType="1"/>
            <a:stCxn id="536602" idx="2"/>
            <a:endCxn id="43" idx="0"/>
          </p:cNvCxnSpPr>
          <p:nvPr/>
        </p:nvCxnSpPr>
        <p:spPr bwMode="auto">
          <a:xfrm rot="16200000" flipH="1">
            <a:off x="5419725" y="5345113"/>
            <a:ext cx="731837" cy="350838"/>
          </a:xfrm>
          <a:prstGeom prst="bentConnector3">
            <a:avLst>
              <a:gd name="adj1" fmla="val 50000"/>
            </a:avLst>
          </a:prstGeom>
          <a:noFill/>
          <a:ln w="25400">
            <a:solidFill>
              <a:schemeClr val="hlink"/>
            </a:solidFill>
            <a:miter lim="800000"/>
            <a:headEnd/>
            <a:tailEnd type="stealth" w="lg" len="lg"/>
          </a:ln>
          <a:effectLst>
            <a:outerShdw blurRad="50800" dist="139700" dir="2700000" algn="tl" rotWithShape="0">
              <a:prstClr val="black">
                <a:alpha val="40000"/>
              </a:prstClr>
            </a:outerShdw>
          </a:effectLst>
        </p:spPr>
      </p:cxnSp>
      <p:cxnSp>
        <p:nvCxnSpPr>
          <p:cNvPr id="20494" name="AutoShape 1055"/>
          <p:cNvCxnSpPr>
            <a:cxnSpLocks noChangeShapeType="1"/>
            <a:stCxn id="536587" idx="3"/>
            <a:endCxn id="536595" idx="1"/>
          </p:cNvCxnSpPr>
          <p:nvPr/>
        </p:nvCxnSpPr>
        <p:spPr bwMode="auto">
          <a:xfrm flipV="1">
            <a:off x="4419600" y="2066818"/>
            <a:ext cx="509588" cy="1063732"/>
          </a:xfrm>
          <a:prstGeom prst="bentConnector3">
            <a:avLst>
              <a:gd name="adj1" fmla="val 50000"/>
            </a:avLst>
          </a:prstGeom>
          <a:noFill/>
          <a:ln w="25400">
            <a:solidFill>
              <a:schemeClr val="hlink"/>
            </a:solidFill>
            <a:miter lim="800000"/>
            <a:headEnd/>
            <a:tailEnd type="stealth" w="lg" len="lg"/>
          </a:ln>
          <a:effectLst>
            <a:outerShdw blurRad="50800" dist="139700" dir="2700000" algn="tl" rotWithShape="0">
              <a:prstClr val="black">
                <a:alpha val="40000"/>
              </a:prstClr>
            </a:outerShdw>
          </a:effectLst>
        </p:spPr>
      </p:cxnSp>
      <p:cxnSp>
        <p:nvCxnSpPr>
          <p:cNvPr id="20496" name="AutoShape 1059"/>
          <p:cNvCxnSpPr>
            <a:cxnSpLocks noChangeShapeType="1"/>
            <a:stCxn id="536595" idx="3"/>
            <a:endCxn id="536588" idx="1"/>
          </p:cNvCxnSpPr>
          <p:nvPr/>
        </p:nvCxnSpPr>
        <p:spPr bwMode="auto">
          <a:xfrm flipV="1">
            <a:off x="6300788" y="1499394"/>
            <a:ext cx="785812" cy="567424"/>
          </a:xfrm>
          <a:prstGeom prst="bentConnector3">
            <a:avLst>
              <a:gd name="adj1" fmla="val 50000"/>
            </a:avLst>
          </a:prstGeom>
          <a:noFill/>
          <a:ln w="25400">
            <a:solidFill>
              <a:schemeClr val="hlink"/>
            </a:solidFill>
            <a:miter lim="800000"/>
            <a:headEnd/>
            <a:tailEnd type="stealth" w="lg" len="lg"/>
          </a:ln>
          <a:effectLst>
            <a:outerShdw blurRad="50800" dist="139700" dir="2700000" algn="tl" rotWithShape="0">
              <a:prstClr val="black">
                <a:alpha val="40000"/>
              </a:prstClr>
            </a:outerShdw>
          </a:effectLst>
        </p:spPr>
      </p:cxnSp>
      <p:cxnSp>
        <p:nvCxnSpPr>
          <p:cNvPr id="20497" name="AutoShape 1060"/>
          <p:cNvCxnSpPr>
            <a:cxnSpLocks noChangeShapeType="1"/>
            <a:stCxn id="536595" idx="2"/>
            <a:endCxn id="536602" idx="0"/>
          </p:cNvCxnSpPr>
          <p:nvPr/>
        </p:nvCxnSpPr>
        <p:spPr bwMode="auto">
          <a:xfrm rot="5400000">
            <a:off x="4934307" y="3319818"/>
            <a:ext cx="1356601" cy="4762"/>
          </a:xfrm>
          <a:prstGeom prst="straightConnector1">
            <a:avLst/>
          </a:prstGeom>
          <a:noFill/>
          <a:ln w="25400">
            <a:solidFill>
              <a:schemeClr val="hlink"/>
            </a:solidFill>
            <a:round/>
            <a:headEnd/>
            <a:tailEnd type="stealth" w="lg" len="lg"/>
          </a:ln>
          <a:effectLst>
            <a:outerShdw blurRad="50800" dist="139700" dir="2700000" algn="tl" rotWithShape="0">
              <a:prstClr val="black">
                <a:alpha val="40000"/>
              </a:prstClr>
            </a:outerShdw>
          </a:effectLst>
        </p:spPr>
      </p:cxnSp>
      <p:cxnSp>
        <p:nvCxnSpPr>
          <p:cNvPr id="20499" name="AutoShape 1055"/>
          <p:cNvCxnSpPr>
            <a:cxnSpLocks noChangeShapeType="1"/>
            <a:stCxn id="536595" idx="2"/>
            <a:endCxn id="21" idx="1"/>
          </p:cNvCxnSpPr>
          <p:nvPr/>
        </p:nvCxnSpPr>
        <p:spPr bwMode="auto">
          <a:xfrm rot="16200000" flipH="1">
            <a:off x="5969356" y="2289530"/>
            <a:ext cx="613651" cy="1322387"/>
          </a:xfrm>
          <a:prstGeom prst="bentConnector2">
            <a:avLst/>
          </a:prstGeom>
          <a:noFill/>
          <a:ln w="25400">
            <a:solidFill>
              <a:schemeClr val="hlink"/>
            </a:solidFill>
            <a:miter lim="800000"/>
            <a:headEnd/>
            <a:tailEnd type="stealth" w="lg" len="lg"/>
          </a:ln>
          <a:effectLst>
            <a:outerShdw blurRad="50800" dist="139700" dir="2700000" algn="tl" rotWithShape="0">
              <a:prstClr val="black">
                <a:alpha val="40000"/>
              </a:prstClr>
            </a:outerShdw>
          </a:effectLst>
        </p:spPr>
      </p:cxnSp>
      <p:cxnSp>
        <p:nvCxnSpPr>
          <p:cNvPr id="20500" name="AutoShape 1055"/>
          <p:cNvCxnSpPr>
            <a:cxnSpLocks noChangeShapeType="1"/>
            <a:stCxn id="536601" idx="3"/>
            <a:endCxn id="43" idx="1"/>
          </p:cNvCxnSpPr>
          <p:nvPr/>
        </p:nvCxnSpPr>
        <p:spPr bwMode="auto">
          <a:xfrm>
            <a:off x="4429125" y="5649913"/>
            <a:ext cx="714375" cy="436562"/>
          </a:xfrm>
          <a:prstGeom prst="bentConnector3">
            <a:avLst>
              <a:gd name="adj1" fmla="val 50000"/>
            </a:avLst>
          </a:prstGeom>
          <a:noFill/>
          <a:ln w="25400">
            <a:solidFill>
              <a:schemeClr val="hlink"/>
            </a:solidFill>
            <a:miter lim="800000"/>
            <a:headEnd/>
            <a:tailEnd type="stealth" w="lg" len="lg"/>
          </a:ln>
          <a:effectLst>
            <a:outerShdw blurRad="50800" dist="139700" dir="2700000" algn="tl" rotWithShape="0">
              <a:prstClr val="black">
                <a:alpha val="40000"/>
              </a:prstClr>
            </a:outerShdw>
          </a:effectLst>
        </p:spPr>
      </p:cxnSp>
      <p:cxnSp>
        <p:nvCxnSpPr>
          <p:cNvPr id="20501" name="AutoShape 1055"/>
          <p:cNvCxnSpPr>
            <a:cxnSpLocks noChangeShapeType="1"/>
            <a:stCxn id="44" idx="2"/>
            <a:endCxn id="536581" idx="0"/>
          </p:cNvCxnSpPr>
          <p:nvPr/>
        </p:nvCxnSpPr>
        <p:spPr bwMode="auto">
          <a:xfrm rot="16200000" flipH="1">
            <a:off x="7803357" y="4431506"/>
            <a:ext cx="298450" cy="84137"/>
          </a:xfrm>
          <a:prstGeom prst="bentConnector3">
            <a:avLst>
              <a:gd name="adj1" fmla="val 50000"/>
            </a:avLst>
          </a:prstGeom>
          <a:noFill/>
          <a:ln w="25400">
            <a:solidFill>
              <a:schemeClr val="hlink"/>
            </a:solidFill>
            <a:miter lim="800000"/>
            <a:headEnd/>
            <a:tailEnd type="stealth" w="lg" len="lg"/>
          </a:ln>
          <a:effectLst>
            <a:outerShdw blurRad="50800" dist="139700" dir="2700000" algn="tl" rotWithShape="0">
              <a:prstClr val="black">
                <a:alpha val="40000"/>
              </a:prstClr>
            </a:outerShdw>
          </a:effectLst>
        </p:spPr>
      </p:cxnSp>
      <p:cxnSp>
        <p:nvCxnSpPr>
          <p:cNvPr id="20504" name="AutoShape 1054"/>
          <p:cNvCxnSpPr>
            <a:cxnSpLocks noChangeShapeType="1"/>
            <a:stCxn id="43" idx="3"/>
            <a:endCxn id="536581" idx="1"/>
          </p:cNvCxnSpPr>
          <p:nvPr/>
        </p:nvCxnSpPr>
        <p:spPr bwMode="auto">
          <a:xfrm flipV="1">
            <a:off x="6777038" y="5641975"/>
            <a:ext cx="295275" cy="444500"/>
          </a:xfrm>
          <a:prstGeom prst="bentConnector3">
            <a:avLst>
              <a:gd name="adj1" fmla="val 50000"/>
            </a:avLst>
          </a:prstGeom>
          <a:noFill/>
          <a:ln w="25400">
            <a:solidFill>
              <a:schemeClr val="hlink"/>
            </a:solidFill>
            <a:miter lim="800000"/>
            <a:headEnd/>
            <a:tailEnd type="stealth" w="lg" len="lg"/>
          </a:ln>
          <a:effectLst>
            <a:outerShdw blurRad="50800" dist="139700" dir="2700000" algn="tl" rotWithShape="0">
              <a:prstClr val="black">
                <a:alpha val="40000"/>
              </a:prstClr>
            </a:outerShdw>
          </a:effectLst>
        </p:spPr>
      </p:cxnSp>
      <p:cxnSp>
        <p:nvCxnSpPr>
          <p:cNvPr id="20505" name="AutoShape 1060"/>
          <p:cNvCxnSpPr>
            <a:cxnSpLocks noChangeShapeType="1"/>
            <a:stCxn id="21" idx="2"/>
            <a:endCxn id="44" idx="0"/>
          </p:cNvCxnSpPr>
          <p:nvPr/>
        </p:nvCxnSpPr>
        <p:spPr bwMode="auto">
          <a:xfrm rot="16200000" flipH="1">
            <a:off x="7775575" y="3790950"/>
            <a:ext cx="266700" cy="0"/>
          </a:xfrm>
          <a:prstGeom prst="straightConnector1">
            <a:avLst/>
          </a:prstGeom>
          <a:noFill/>
          <a:ln w="25400">
            <a:solidFill>
              <a:schemeClr val="hlink"/>
            </a:solidFill>
            <a:round/>
            <a:headEnd/>
            <a:tailEnd type="stealth" w="lg" len="lg"/>
          </a:ln>
          <a:effectLst>
            <a:outerShdw blurRad="50800" dist="139700" dir="2700000" algn="tl" rotWithShape="0">
              <a:prstClr val="black">
                <a:alpha val="40000"/>
              </a:prstClr>
            </a:outerShdw>
          </a:effectLst>
        </p:spPr>
      </p:cxnSp>
      <p:sp>
        <p:nvSpPr>
          <p:cNvPr id="20482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>
          <a:effectLst>
            <a:outerShdw blurRad="50800" dist="1397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defRPr/>
            </a:pPr>
            <a:fld id="{395C8059-2782-4768-92E2-05BF486629A0}" type="slidenum">
              <a:rPr lang="en-US" sz="2300">
                <a:cs typeface="+mj-cs"/>
              </a:rPr>
              <a:pPr>
                <a:defRPr/>
              </a:pPr>
              <a:t>10</a:t>
            </a:fld>
            <a:endParaRPr lang="th-TH" sz="2300">
              <a:cs typeface="+mj-cs"/>
            </a:endParaRPr>
          </a:p>
        </p:txBody>
      </p:sp>
      <p:sp>
        <p:nvSpPr>
          <p:cNvPr id="536588" name="Text Box 1036"/>
          <p:cNvSpPr txBox="1">
            <a:spLocks noChangeArrowheads="1"/>
          </p:cNvSpPr>
          <p:nvPr/>
        </p:nvSpPr>
        <p:spPr bwMode="auto">
          <a:xfrm>
            <a:off x="7086600" y="214313"/>
            <a:ext cx="1905000" cy="25701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1397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th-TH" sz="2300" b="1" dirty="0">
                <a:solidFill>
                  <a:srgbClr val="0000CC"/>
                </a:solidFill>
                <a:cs typeface="+mj-cs"/>
              </a:rPr>
              <a:t>นำหนังสือรับรองหลักสูตร</a:t>
            </a:r>
            <a:r>
              <a:rPr lang="th-TH" sz="2300" b="1" dirty="0">
                <a:cs typeface="+mj-cs"/>
              </a:rPr>
              <a:t> (กรณีดำเนินการฝึกเอง </a:t>
            </a:r>
            <a:r>
              <a:rPr lang="en-US" sz="2300" b="1" dirty="0" err="1">
                <a:cs typeface="+mj-cs"/>
              </a:rPr>
              <a:t>Inhouse</a:t>
            </a:r>
            <a:r>
              <a:rPr lang="en-US" sz="2300" b="1" dirty="0">
                <a:cs typeface="+mj-cs"/>
              </a:rPr>
              <a:t> </a:t>
            </a:r>
            <a:r>
              <a:rPr lang="th-TH" sz="2300" b="1" dirty="0">
                <a:cs typeface="+mj-cs"/>
              </a:rPr>
              <a:t>ที่มีค่าใช้จ่าย)</a:t>
            </a:r>
            <a:r>
              <a:rPr lang="th-TH" sz="2300" b="1" dirty="0">
                <a:solidFill>
                  <a:srgbClr val="0000CC"/>
                </a:solidFill>
                <a:cs typeface="+mj-cs"/>
              </a:rPr>
              <a:t>ไปขอยกเว้นภาษีเงินได้</a:t>
            </a:r>
            <a:r>
              <a:rPr lang="th-TH" sz="2300" b="1" dirty="0">
                <a:cs typeface="+mj-cs"/>
              </a:rPr>
              <a:t>ประกอบ </a:t>
            </a:r>
            <a:r>
              <a:rPr lang="th-TH" sz="2300" b="1" dirty="0" err="1">
                <a:cs typeface="+mj-cs"/>
              </a:rPr>
              <a:t>ภ.ง.ด.</a:t>
            </a:r>
            <a:r>
              <a:rPr lang="th-TH" sz="2300" b="1" dirty="0">
                <a:cs typeface="+mj-cs"/>
              </a:rPr>
              <a:t>50</a:t>
            </a:r>
          </a:p>
        </p:txBody>
      </p:sp>
      <p:sp>
        <p:nvSpPr>
          <p:cNvPr id="536595" name="Text Box 1043"/>
          <p:cNvSpPr txBox="1">
            <a:spLocks noChangeArrowheads="1"/>
          </p:cNvSpPr>
          <p:nvPr/>
        </p:nvSpPr>
        <p:spPr bwMode="auto">
          <a:xfrm>
            <a:off x="4929188" y="1489737"/>
            <a:ext cx="1371600" cy="11541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1397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th-TH" sz="2300" b="1" dirty="0">
                <a:cs typeface="+mj-cs"/>
              </a:rPr>
              <a:t>หนังสือรับรองหลักสูตรการ</a:t>
            </a:r>
            <a:r>
              <a:rPr lang="th-TH" sz="2300" b="1" dirty="0" smtClean="0">
                <a:cs typeface="+mj-cs"/>
              </a:rPr>
              <a:t>ฝึกอบรม</a:t>
            </a:r>
            <a:endParaRPr lang="th-TH" sz="2300" b="1" dirty="0">
              <a:cs typeface="+mj-cs"/>
            </a:endParaRPr>
          </a:p>
        </p:txBody>
      </p:sp>
      <p:sp>
        <p:nvSpPr>
          <p:cNvPr id="536601" name="Text Box 1049"/>
          <p:cNvSpPr txBox="1">
            <a:spLocks noChangeArrowheads="1"/>
          </p:cNvSpPr>
          <p:nvPr/>
        </p:nvSpPr>
        <p:spPr bwMode="auto">
          <a:xfrm>
            <a:off x="2286000" y="5072063"/>
            <a:ext cx="2143125" cy="115411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1397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th-TH" sz="2300" b="1" dirty="0">
                <a:solidFill>
                  <a:srgbClr val="0000CC"/>
                </a:solidFill>
                <a:cs typeface="+mj-cs"/>
              </a:rPr>
              <a:t>กรณีไม่ได้จัดฝึกอบรม</a:t>
            </a:r>
            <a:r>
              <a:rPr lang="th-TH" sz="2300" b="1" dirty="0">
                <a:cs typeface="+mj-cs"/>
              </a:rPr>
              <a:t>ตามสัดส่วนของลูกจ้าง 50</a:t>
            </a:r>
            <a:r>
              <a:rPr lang="en-US" sz="2300" b="1" dirty="0">
                <a:cs typeface="+mj-cs"/>
              </a:rPr>
              <a:t>%</a:t>
            </a:r>
            <a:r>
              <a:rPr lang="th-TH" sz="2300" b="1" dirty="0">
                <a:cs typeface="+mj-cs"/>
              </a:rPr>
              <a:t>ในปีนั้น</a:t>
            </a:r>
          </a:p>
        </p:txBody>
      </p:sp>
      <p:sp>
        <p:nvSpPr>
          <p:cNvPr id="536602" name="Text Box 1050"/>
          <p:cNvSpPr txBox="1">
            <a:spLocks noChangeArrowheads="1"/>
          </p:cNvSpPr>
          <p:nvPr/>
        </p:nvSpPr>
        <p:spPr bwMode="auto">
          <a:xfrm>
            <a:off x="4643438" y="4000500"/>
            <a:ext cx="1933575" cy="115411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1397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th-TH" sz="2300" b="1" dirty="0">
                <a:solidFill>
                  <a:srgbClr val="0000CC"/>
                </a:solidFill>
                <a:cs typeface="+mj-cs"/>
              </a:rPr>
              <a:t>กรณีจัดฝึกอบรมแต่ไม่ครบ</a:t>
            </a:r>
            <a:r>
              <a:rPr lang="th-TH" sz="2300" b="1" dirty="0">
                <a:cs typeface="+mj-cs"/>
              </a:rPr>
              <a:t>ตามสัดส่วนของลูกจ้าง 50</a:t>
            </a:r>
            <a:r>
              <a:rPr lang="en-US" sz="2300" b="1" dirty="0">
                <a:cs typeface="+mj-cs"/>
              </a:rPr>
              <a:t>%</a:t>
            </a:r>
            <a:r>
              <a:rPr lang="th-TH" sz="2300" b="1" dirty="0">
                <a:cs typeface="+mj-cs"/>
              </a:rPr>
              <a:t>ในปีนั้น</a:t>
            </a:r>
          </a:p>
        </p:txBody>
      </p:sp>
      <p:sp>
        <p:nvSpPr>
          <p:cNvPr id="536608" name="Text Box 1056"/>
          <p:cNvSpPr txBox="1">
            <a:spLocks noChangeArrowheads="1"/>
          </p:cNvSpPr>
          <p:nvPr/>
        </p:nvSpPr>
        <p:spPr bwMode="auto">
          <a:xfrm>
            <a:off x="447675" y="260350"/>
            <a:ext cx="6391275" cy="9779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1397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th-TH" sz="2300" b="1" i="1" dirty="0">
                <a:cs typeface="+mj-cs"/>
              </a:rPr>
              <a:t>แผนผังการดำเนินการตาม พ.ร.บ.ส่งเสริมฯ </a:t>
            </a:r>
            <a:r>
              <a:rPr lang="en-US" sz="2300" b="1" i="1" dirty="0">
                <a:latin typeface="AngsanaUPC" pitchFamily="18" charset="-34"/>
                <a:cs typeface="AngsanaUPC" pitchFamily="18" charset="-34"/>
              </a:rPr>
              <a:t>25</a:t>
            </a:r>
            <a:r>
              <a:rPr lang="th-TH" sz="2300" b="1" i="1" dirty="0">
                <a:cs typeface="+mj-cs"/>
              </a:rPr>
              <a:t>45</a:t>
            </a:r>
          </a:p>
          <a:p>
            <a:pPr algn="ctr">
              <a:spcBef>
                <a:spcPct val="50000"/>
              </a:spcBef>
              <a:defRPr/>
            </a:pPr>
            <a:r>
              <a:rPr lang="th-TH" sz="2300" b="1" i="1" dirty="0">
                <a:solidFill>
                  <a:srgbClr val="0000CC"/>
                </a:solidFill>
                <a:cs typeface="+mj-cs"/>
              </a:rPr>
              <a:t>(กรณีผู้ประกอบกิจการมีลูกจ้างตั้งแต่ 100 คนขึ้นไป)</a:t>
            </a:r>
          </a:p>
        </p:txBody>
      </p:sp>
      <p:sp>
        <p:nvSpPr>
          <p:cNvPr id="21" name="Text Box 1043"/>
          <p:cNvSpPr txBox="1">
            <a:spLocks noChangeArrowheads="1"/>
          </p:cNvSpPr>
          <p:nvPr/>
        </p:nvSpPr>
        <p:spPr bwMode="auto">
          <a:xfrm>
            <a:off x="6937375" y="2857500"/>
            <a:ext cx="1943100" cy="8001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1397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th-TH" sz="2300" b="1" dirty="0">
                <a:cs typeface="+mj-cs"/>
              </a:rPr>
              <a:t>กรณีจัดฝึกอบรมครบหรือมากกว่าสัดส่วน</a:t>
            </a:r>
          </a:p>
        </p:txBody>
      </p:sp>
      <p:sp>
        <p:nvSpPr>
          <p:cNvPr id="43" name="Text Box 1050"/>
          <p:cNvSpPr txBox="1">
            <a:spLocks noChangeArrowheads="1"/>
          </p:cNvSpPr>
          <p:nvPr/>
        </p:nvSpPr>
        <p:spPr bwMode="auto">
          <a:xfrm>
            <a:off x="5143500" y="5886450"/>
            <a:ext cx="1633538" cy="4000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1397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th-TH" sz="2000" b="1" dirty="0">
                <a:solidFill>
                  <a:srgbClr val="0000CC"/>
                </a:solidFill>
                <a:cs typeface="+mj-cs"/>
              </a:rPr>
              <a:t>ส่งเงินสมทบฯ</a:t>
            </a:r>
            <a:endParaRPr lang="th-TH" sz="2000" b="1" dirty="0">
              <a:cs typeface="+mj-cs"/>
            </a:endParaRPr>
          </a:p>
        </p:txBody>
      </p:sp>
      <p:sp>
        <p:nvSpPr>
          <p:cNvPr id="44" name="Text Box 1050"/>
          <p:cNvSpPr txBox="1">
            <a:spLocks noChangeArrowheads="1"/>
          </p:cNvSpPr>
          <p:nvPr/>
        </p:nvSpPr>
        <p:spPr bwMode="auto">
          <a:xfrm>
            <a:off x="6950075" y="3924300"/>
            <a:ext cx="1919288" cy="4000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1397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th-TH" sz="2000" b="1" dirty="0">
                <a:solidFill>
                  <a:srgbClr val="0000CC"/>
                </a:solidFill>
                <a:cs typeface="+mj-cs"/>
              </a:rPr>
              <a:t>ไม่ต้องส่งเงินสมทบฯ</a:t>
            </a:r>
            <a:endParaRPr lang="th-TH" sz="2000" b="1" dirty="0">
              <a:cs typeface="+mj-cs"/>
            </a:endParaRPr>
          </a:p>
        </p:txBody>
      </p:sp>
      <p:grpSp>
        <p:nvGrpSpPr>
          <p:cNvPr id="2" name="กลุ่ม 27"/>
          <p:cNvGrpSpPr/>
          <p:nvPr/>
        </p:nvGrpSpPr>
        <p:grpSpPr>
          <a:xfrm>
            <a:off x="185738" y="1428750"/>
            <a:ext cx="1676400" cy="4889500"/>
            <a:chOff x="185738" y="1428750"/>
            <a:chExt cx="1676400" cy="4889500"/>
          </a:xfrm>
          <a:effectLst>
            <a:outerShdw blurRad="50800" dist="1397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536579" name="Text Box 1027"/>
            <p:cNvSpPr txBox="1">
              <a:spLocks noChangeArrowheads="1"/>
            </p:cNvSpPr>
            <p:nvPr/>
          </p:nvSpPr>
          <p:spPr bwMode="auto">
            <a:xfrm>
              <a:off x="185738" y="1447800"/>
              <a:ext cx="1676400" cy="487045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endParaRPr lang="th-TH" sz="2300" b="1" dirty="0">
                <a:solidFill>
                  <a:srgbClr val="0000CC"/>
                </a:solidFill>
                <a:cs typeface="+mj-cs"/>
              </a:endParaRPr>
            </a:p>
            <a:p>
              <a:pPr algn="ctr">
                <a:spcBef>
                  <a:spcPct val="50000"/>
                </a:spcBef>
                <a:defRPr/>
              </a:pPr>
              <a:r>
                <a:rPr lang="th-TH" sz="2300" b="1" dirty="0">
                  <a:solidFill>
                    <a:srgbClr val="0000CC"/>
                  </a:solidFill>
                  <a:cs typeface="+mj-cs"/>
                </a:rPr>
                <a:t>ขึ้นทะเบียนผู้ประกอบกิจการ </a:t>
              </a:r>
            </a:p>
            <a:p>
              <a:pPr algn="ctr">
                <a:spcBef>
                  <a:spcPct val="50000"/>
                </a:spcBef>
                <a:defRPr/>
              </a:pPr>
              <a:r>
                <a:rPr lang="th-TH" sz="2300" b="1" dirty="0">
                  <a:solidFill>
                    <a:srgbClr val="0000CC"/>
                  </a:solidFill>
                  <a:cs typeface="+mj-cs"/>
                </a:rPr>
                <a:t>(</a:t>
              </a:r>
              <a:r>
                <a:rPr lang="th-TH" sz="2300" b="1" dirty="0" err="1">
                  <a:solidFill>
                    <a:srgbClr val="0000CC"/>
                  </a:solidFill>
                  <a:cs typeface="+mj-cs"/>
                </a:rPr>
                <a:t>สท.</a:t>
              </a:r>
              <a:r>
                <a:rPr lang="th-TH" sz="2300" b="1" dirty="0">
                  <a:solidFill>
                    <a:srgbClr val="0000CC"/>
                  </a:solidFill>
                  <a:cs typeface="+mj-cs"/>
                </a:rPr>
                <a:t>1,ท.4)</a:t>
              </a:r>
            </a:p>
            <a:p>
              <a:pPr algn="ctr">
                <a:spcBef>
                  <a:spcPct val="50000"/>
                </a:spcBef>
                <a:defRPr/>
              </a:pPr>
              <a:r>
                <a:rPr lang="th-TH" sz="2300" b="1" dirty="0">
                  <a:cs typeface="+mj-cs"/>
                </a:rPr>
                <a:t>ณ สิ้นเดือนแรกที่มีลูกจ้างตั้งแต่ 100 คนขึ้นไปโดยเริ่มบังคับตั้งแต่ปี 2548</a:t>
              </a:r>
            </a:p>
            <a:p>
              <a:pPr algn="ctr">
                <a:spcBef>
                  <a:spcPct val="50000"/>
                </a:spcBef>
                <a:defRPr/>
              </a:pPr>
              <a:r>
                <a:rPr lang="th-TH" sz="2300" b="1" dirty="0">
                  <a:cs typeface="+mj-cs"/>
                </a:rPr>
                <a:t>(ขึ้นครั้งแรกครั้งเดียว)</a:t>
              </a:r>
            </a:p>
            <a:p>
              <a:pPr algn="ctr">
                <a:spcBef>
                  <a:spcPct val="50000"/>
                </a:spcBef>
                <a:defRPr/>
              </a:pPr>
              <a:endParaRPr lang="th-TH" sz="2300" b="1" dirty="0">
                <a:cs typeface="+mj-cs"/>
              </a:endParaRPr>
            </a:p>
          </p:txBody>
        </p:sp>
        <p:sp>
          <p:nvSpPr>
            <p:cNvPr id="19481" name="TextBox 28"/>
            <p:cNvSpPr txBox="1">
              <a:spLocks noChangeArrowheads="1"/>
            </p:cNvSpPr>
            <p:nvPr/>
          </p:nvSpPr>
          <p:spPr bwMode="auto">
            <a:xfrm>
              <a:off x="857250" y="1428750"/>
              <a:ext cx="500063" cy="6000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h-TH" sz="3300" b="1" dirty="0">
                  <a:solidFill>
                    <a:srgbClr val="FF0000"/>
                  </a:solidFill>
                </a:rPr>
                <a:t>1.</a:t>
              </a:r>
            </a:p>
          </p:txBody>
        </p:sp>
      </p:grpSp>
      <p:grpSp>
        <p:nvGrpSpPr>
          <p:cNvPr id="3" name="กลุ่ม 28"/>
          <p:cNvGrpSpPr/>
          <p:nvPr/>
        </p:nvGrpSpPr>
        <p:grpSpPr>
          <a:xfrm>
            <a:off x="2286000" y="1390650"/>
            <a:ext cx="2133600" cy="3467100"/>
            <a:chOff x="2286000" y="1390650"/>
            <a:chExt cx="2133600" cy="3467100"/>
          </a:xfrm>
          <a:effectLst>
            <a:outerShdw blurRad="50800" dist="1397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536587" name="Text Box 1035"/>
            <p:cNvSpPr txBox="1">
              <a:spLocks noChangeArrowheads="1"/>
            </p:cNvSpPr>
            <p:nvPr/>
          </p:nvSpPr>
          <p:spPr bwMode="auto">
            <a:xfrm>
              <a:off x="2286000" y="1403350"/>
              <a:ext cx="2133600" cy="345440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endParaRPr lang="th-TH" sz="2300" b="1" dirty="0">
                <a:solidFill>
                  <a:srgbClr val="0000CC"/>
                </a:solidFill>
                <a:cs typeface="+mj-cs"/>
              </a:endParaRPr>
            </a:p>
            <a:p>
              <a:pPr algn="ctr">
                <a:spcBef>
                  <a:spcPct val="50000"/>
                </a:spcBef>
                <a:defRPr/>
              </a:pPr>
              <a:r>
                <a:rPr lang="th-TH" sz="2300" b="1" dirty="0">
                  <a:solidFill>
                    <a:srgbClr val="0000CC"/>
                  </a:solidFill>
                  <a:cs typeface="+mj-cs"/>
                </a:rPr>
                <a:t>ฝึกอบรมฝีมือแรงงานในแต่ละปี</a:t>
              </a:r>
              <a:r>
                <a:rPr lang="th-TH" sz="2300" b="1" dirty="0">
                  <a:cs typeface="+mj-cs"/>
                </a:rPr>
                <a:t> ตามกฎหมาย และยื่นต่อหน่วยงาน กรมพัฒนาฝีมือแรงงาน เพื่อขอรับรองหลักสูตรภายใน 60 วันนับแต่ฝึกอบรมเสร็จ แต่ไม่เกิน 15 มกราคมของปีถัดไป</a:t>
              </a:r>
            </a:p>
          </p:txBody>
        </p:sp>
        <p:sp>
          <p:nvSpPr>
            <p:cNvPr id="19482" name="TextBox 29"/>
            <p:cNvSpPr txBox="1">
              <a:spLocks noChangeArrowheads="1"/>
            </p:cNvSpPr>
            <p:nvPr/>
          </p:nvSpPr>
          <p:spPr bwMode="auto">
            <a:xfrm>
              <a:off x="3071813" y="1390650"/>
              <a:ext cx="500062" cy="6000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h-TH" sz="3300" b="1">
                  <a:solidFill>
                    <a:srgbClr val="FF0000"/>
                  </a:solidFill>
                </a:rPr>
                <a:t>2.</a:t>
              </a:r>
            </a:p>
          </p:txBody>
        </p:sp>
      </p:grpSp>
      <p:grpSp>
        <p:nvGrpSpPr>
          <p:cNvPr id="4" name="กลุ่ม 29"/>
          <p:cNvGrpSpPr/>
          <p:nvPr/>
        </p:nvGrpSpPr>
        <p:grpSpPr>
          <a:xfrm>
            <a:off x="7072313" y="4622800"/>
            <a:ext cx="1843087" cy="2038350"/>
            <a:chOff x="7072313" y="4622800"/>
            <a:chExt cx="1843087" cy="2038350"/>
          </a:xfrm>
          <a:effectLst>
            <a:outerShdw blurRad="50800" dist="1397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536581" name="Text Box 1029"/>
            <p:cNvSpPr txBox="1">
              <a:spLocks noChangeArrowheads="1"/>
            </p:cNvSpPr>
            <p:nvPr/>
          </p:nvSpPr>
          <p:spPr bwMode="auto">
            <a:xfrm>
              <a:off x="7072313" y="4622800"/>
              <a:ext cx="1843087" cy="203835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endParaRPr lang="th-TH" sz="2300" b="1" dirty="0">
                <a:solidFill>
                  <a:srgbClr val="0000CC"/>
                </a:solidFill>
                <a:cs typeface="+mj-cs"/>
              </a:endParaRPr>
            </a:p>
            <a:p>
              <a:pPr algn="ctr">
                <a:spcBef>
                  <a:spcPct val="50000"/>
                </a:spcBef>
                <a:defRPr/>
              </a:pPr>
              <a:r>
                <a:rPr lang="th-TH" sz="2300" b="1" dirty="0">
                  <a:solidFill>
                    <a:srgbClr val="0000CC"/>
                  </a:solidFill>
                  <a:cs typeface="+mj-cs"/>
                </a:rPr>
                <a:t>ยื่นแบบแสดงการส่งเงินสมทบฯ (</a:t>
              </a:r>
              <a:r>
                <a:rPr lang="th-TH" sz="2300" b="1" dirty="0" err="1">
                  <a:solidFill>
                    <a:srgbClr val="0000CC"/>
                  </a:solidFill>
                  <a:cs typeface="+mj-cs"/>
                </a:rPr>
                <a:t>สท.</a:t>
              </a:r>
              <a:r>
                <a:rPr lang="th-TH" sz="2300" b="1" dirty="0">
                  <a:solidFill>
                    <a:srgbClr val="0000CC"/>
                  </a:solidFill>
                  <a:cs typeface="+mj-cs"/>
                </a:rPr>
                <a:t>2)</a:t>
              </a:r>
              <a:r>
                <a:rPr lang="th-TH" sz="2300" b="1" dirty="0">
                  <a:cs typeface="+mj-cs"/>
                </a:rPr>
                <a:t>ประจำปีภายในมีนาคมของปีถัดไป</a:t>
              </a:r>
            </a:p>
          </p:txBody>
        </p:sp>
        <p:sp>
          <p:nvSpPr>
            <p:cNvPr id="19483" name="TextBox 34"/>
            <p:cNvSpPr txBox="1">
              <a:spLocks noChangeArrowheads="1"/>
            </p:cNvSpPr>
            <p:nvPr/>
          </p:nvSpPr>
          <p:spPr bwMode="auto">
            <a:xfrm>
              <a:off x="7786688" y="4714875"/>
              <a:ext cx="500062" cy="6000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h-TH" sz="3300" b="1">
                  <a:solidFill>
                    <a:srgbClr val="FF0000"/>
                  </a:solidFill>
                </a:rPr>
                <a:t>3.</a:t>
              </a:r>
            </a:p>
          </p:txBody>
        </p:sp>
      </p:grp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6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36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0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0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6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36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0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6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536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20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20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20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20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6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536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20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20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 nodeType="clickPar">
                      <p:stCondLst>
                        <p:cond delay="indefinite"/>
                      </p:stCondLst>
                      <p:childTnLst>
                        <p:par>
                          <p:cTn id="8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20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6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5366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20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6588" grpId="0" animBg="1"/>
      <p:bldP spid="536595" grpId="0" animBg="1"/>
      <p:bldP spid="536601" grpId="0" animBg="1"/>
      <p:bldP spid="536602" grpId="0" animBg="1"/>
      <p:bldP spid="536608" grpId="0" animBg="1"/>
      <p:bldP spid="21" grpId="0" animBg="1"/>
      <p:bldP spid="43" grpId="0" animBg="1"/>
      <p:bldP spid="4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514" name="AutoShape 23"/>
          <p:cNvCxnSpPr>
            <a:cxnSpLocks noChangeShapeType="1"/>
            <a:stCxn id="537609" idx="3"/>
            <a:endCxn id="12299" idx="1"/>
          </p:cNvCxnSpPr>
          <p:nvPr/>
        </p:nvCxnSpPr>
        <p:spPr bwMode="auto">
          <a:xfrm>
            <a:off x="6502400" y="4234088"/>
            <a:ext cx="279400" cy="6125"/>
          </a:xfrm>
          <a:prstGeom prst="straightConnector1">
            <a:avLst/>
          </a:prstGeom>
          <a:noFill/>
          <a:ln w="25400">
            <a:solidFill>
              <a:schemeClr val="hlink"/>
            </a:solidFill>
            <a:round/>
            <a:headEnd/>
            <a:tailEnd type="triangle" w="med" len="med"/>
          </a:ln>
        </p:spPr>
      </p:cxnSp>
      <p:grpSp>
        <p:nvGrpSpPr>
          <p:cNvPr id="2" name="กลุ่ม 13"/>
          <p:cNvGrpSpPr>
            <a:grpSpLocks/>
          </p:cNvGrpSpPr>
          <p:nvPr/>
        </p:nvGrpSpPr>
        <p:grpSpPr bwMode="auto">
          <a:xfrm>
            <a:off x="228600" y="2346325"/>
            <a:ext cx="1828800" cy="3786188"/>
            <a:chOff x="228600" y="2344738"/>
            <a:chExt cx="1828800" cy="3786187"/>
          </a:xfrm>
        </p:grpSpPr>
        <p:sp>
          <p:nvSpPr>
            <p:cNvPr id="12303" name="Text Box 6"/>
            <p:cNvSpPr txBox="1">
              <a:spLocks noChangeArrowheads="1"/>
            </p:cNvSpPr>
            <p:nvPr/>
          </p:nvSpPr>
          <p:spPr bwMode="auto">
            <a:xfrm>
              <a:off x="228600" y="2344738"/>
              <a:ext cx="1828800" cy="3786187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/>
              </a:outerShdw>
            </a:effec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endParaRPr lang="th-TH">
                <a:cs typeface="AngsanaUPC" pitchFamily="18" charset="-34"/>
              </a:endParaRPr>
            </a:p>
            <a:p>
              <a:pPr algn="ctr">
                <a:spcBef>
                  <a:spcPct val="50000"/>
                </a:spcBef>
                <a:defRPr/>
              </a:pPr>
              <a:r>
                <a:rPr lang="th-TH">
                  <a:cs typeface="AngsanaUPC" pitchFamily="18" charset="-34"/>
                </a:rPr>
                <a:t>ผู้</a:t>
              </a:r>
              <a:r>
                <a:rPr lang="th-TH">
                  <a:solidFill>
                    <a:srgbClr val="0000CC"/>
                  </a:solidFill>
                  <a:cs typeface="AngsanaUPC" pitchFamily="18" charset="-34"/>
                </a:rPr>
                <a:t>ประกอบกิจการไม่เคยมีลูกจ้างถึง </a:t>
              </a:r>
              <a:r>
                <a:rPr lang="th-TH" sz="2000">
                  <a:solidFill>
                    <a:srgbClr val="0000CC"/>
                  </a:solidFill>
                  <a:cs typeface="AngsanaUPC" pitchFamily="18" charset="-34"/>
                </a:rPr>
                <a:t>100 </a:t>
              </a:r>
              <a:r>
                <a:rPr lang="th-TH">
                  <a:solidFill>
                    <a:srgbClr val="0000CC"/>
                  </a:solidFill>
                  <a:cs typeface="AngsanaUPC" pitchFamily="18" charset="-34"/>
                </a:rPr>
                <a:t>คน</a:t>
              </a:r>
              <a:r>
                <a:rPr lang="th-TH">
                  <a:cs typeface="AngsanaUPC" pitchFamily="18" charset="-34"/>
                </a:rPr>
                <a:t>  </a:t>
              </a:r>
              <a:endParaRPr lang="en-US">
                <a:cs typeface="AngsanaUPC" pitchFamily="18" charset="-34"/>
              </a:endParaRPr>
            </a:p>
            <a:p>
              <a:pPr algn="ctr">
                <a:spcBef>
                  <a:spcPct val="50000"/>
                </a:spcBef>
                <a:defRPr/>
              </a:pPr>
              <a:r>
                <a:rPr lang="th-TH">
                  <a:cs typeface="AngsanaUPC" pitchFamily="18" charset="-34"/>
                </a:rPr>
                <a:t>ไม่ต้องขึ้นทะเบียนผู้ประกอบกิจการ</a:t>
              </a:r>
            </a:p>
          </p:txBody>
        </p:sp>
        <p:sp>
          <p:nvSpPr>
            <p:cNvPr id="12304" name="TextBox 11"/>
            <p:cNvSpPr txBox="1">
              <a:spLocks noChangeArrowheads="1"/>
            </p:cNvSpPr>
            <p:nvPr/>
          </p:nvSpPr>
          <p:spPr bwMode="auto">
            <a:xfrm>
              <a:off x="928688" y="2428875"/>
              <a:ext cx="500062" cy="6000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th-TH" sz="3300" b="1">
                  <a:solidFill>
                    <a:srgbClr val="FF0000"/>
                  </a:solidFill>
                </a:rPr>
                <a:t>1.</a:t>
              </a:r>
            </a:p>
          </p:txBody>
        </p:sp>
      </p:grpSp>
      <p:grpSp>
        <p:nvGrpSpPr>
          <p:cNvPr id="3" name="กลุ่ม 14"/>
          <p:cNvGrpSpPr>
            <a:grpSpLocks/>
          </p:cNvGrpSpPr>
          <p:nvPr/>
        </p:nvGrpSpPr>
        <p:grpSpPr bwMode="auto">
          <a:xfrm>
            <a:off x="2336800" y="2000250"/>
            <a:ext cx="2514600" cy="4478338"/>
            <a:chOff x="2328863" y="2000250"/>
            <a:chExt cx="2514600" cy="4478338"/>
          </a:xfrm>
        </p:grpSpPr>
        <p:sp>
          <p:nvSpPr>
            <p:cNvPr id="12301" name="Text Box 7"/>
            <p:cNvSpPr txBox="1">
              <a:spLocks noChangeArrowheads="1"/>
            </p:cNvSpPr>
            <p:nvPr/>
          </p:nvSpPr>
          <p:spPr bwMode="auto">
            <a:xfrm>
              <a:off x="2328863" y="2000250"/>
              <a:ext cx="2514600" cy="447833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/>
              </a:outerShdw>
            </a:effec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endParaRPr lang="th-TH">
                <a:solidFill>
                  <a:srgbClr val="0000CC"/>
                </a:solidFill>
                <a:cs typeface="AngsanaUPC" pitchFamily="18" charset="-34"/>
              </a:endParaRPr>
            </a:p>
            <a:p>
              <a:pPr algn="ctr">
                <a:spcBef>
                  <a:spcPct val="50000"/>
                </a:spcBef>
                <a:defRPr/>
              </a:pPr>
              <a:r>
                <a:rPr lang="th-TH">
                  <a:solidFill>
                    <a:srgbClr val="0000CC"/>
                  </a:solidFill>
                  <a:cs typeface="AngsanaUPC" pitchFamily="18" charset="-34"/>
                </a:rPr>
                <a:t>ฝึกอบรมฝีมือแรงงาน</a:t>
              </a:r>
              <a:r>
                <a:rPr lang="th-TH">
                  <a:cs typeface="AngsanaUPC" pitchFamily="18" charset="-34"/>
                </a:rPr>
                <a:t>ตามเงื่อนไข และยื่นต่อหน่วยงานกรมพัฒนาฝีมือแรงงานเพื่อขอรับรองหลักสูตรภายใน</a:t>
              </a:r>
              <a:r>
                <a:rPr lang="th-TH" sz="2000">
                  <a:cs typeface="AngsanaUPC" pitchFamily="18" charset="-34"/>
                </a:rPr>
                <a:t> 60</a:t>
              </a:r>
              <a:r>
                <a:rPr lang="th-TH">
                  <a:cs typeface="AngsanaUPC" pitchFamily="18" charset="-34"/>
                </a:rPr>
                <a:t> วันนับแต่ฝึกอบรมเสร็จ แต่ไม่เกิน </a:t>
              </a:r>
              <a:r>
                <a:rPr lang="th-TH" sz="2000">
                  <a:cs typeface="AngsanaUPC" pitchFamily="18" charset="-34"/>
                </a:rPr>
                <a:t>15</a:t>
              </a:r>
              <a:r>
                <a:rPr lang="th-TH">
                  <a:cs typeface="AngsanaUPC" pitchFamily="18" charset="-34"/>
                </a:rPr>
                <a:t> มกราคมของปีถัดไป</a:t>
              </a:r>
            </a:p>
          </p:txBody>
        </p:sp>
        <p:sp>
          <p:nvSpPr>
            <p:cNvPr id="12302" name="TextBox 12"/>
            <p:cNvSpPr txBox="1">
              <a:spLocks noChangeArrowheads="1"/>
            </p:cNvSpPr>
            <p:nvPr/>
          </p:nvSpPr>
          <p:spPr bwMode="auto">
            <a:xfrm>
              <a:off x="3357563" y="2143125"/>
              <a:ext cx="500062" cy="6000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th-TH" sz="3300" b="1">
                  <a:solidFill>
                    <a:srgbClr val="FF0000"/>
                  </a:solidFill>
                </a:rPr>
                <a:t>2.</a:t>
              </a:r>
            </a:p>
          </p:txBody>
        </p:sp>
      </p:grpSp>
      <p:sp>
        <p:nvSpPr>
          <p:cNvPr id="21506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>
          <a:xfrm>
            <a:off x="6858000" y="6357938"/>
            <a:ext cx="2133600" cy="365125"/>
          </a:xfrm>
          <a:effectLst>
            <a:outerShdw blurRad="50800" dist="139700" dir="2700000" algn="tl" rotWithShape="0">
              <a:schemeClr val="tx1">
                <a:alpha val="40000"/>
              </a:schemeClr>
            </a:outerShdw>
          </a:effectLst>
        </p:spPr>
        <p:txBody>
          <a:bodyPr/>
          <a:lstStyle/>
          <a:p>
            <a:pPr>
              <a:defRPr/>
            </a:pPr>
            <a:fld id="{5E6F739A-C4E0-4866-A85B-DC71DFE227A5}" type="slidenum">
              <a:rPr lang="en-US"/>
              <a:pPr>
                <a:defRPr/>
              </a:pPr>
              <a:t>11</a:t>
            </a:fld>
            <a:endParaRPr lang="th-TH"/>
          </a:p>
        </p:txBody>
      </p:sp>
      <p:sp>
        <p:nvSpPr>
          <p:cNvPr id="537609" name="Text Box 9"/>
          <p:cNvSpPr txBox="1">
            <a:spLocks noChangeArrowheads="1"/>
          </p:cNvSpPr>
          <p:nvPr/>
        </p:nvSpPr>
        <p:spPr bwMode="auto">
          <a:xfrm>
            <a:off x="5130800" y="2787538"/>
            <a:ext cx="1371600" cy="28931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h-TH" sz="2800" dirty="0">
                <a:cs typeface="AngsanaUPC" pitchFamily="18" charset="-34"/>
              </a:rPr>
              <a:t>หนังสือรับรองหลักสูตรการฝึกอบรม</a:t>
            </a:r>
          </a:p>
          <a:p>
            <a:pPr algn="ctr">
              <a:spcBef>
                <a:spcPct val="50000"/>
              </a:spcBef>
            </a:pPr>
            <a:endParaRPr lang="th-TH" sz="2800" dirty="0">
              <a:cs typeface="AngsanaUPC" pitchFamily="18" charset="-34"/>
            </a:endParaRPr>
          </a:p>
        </p:txBody>
      </p:sp>
      <p:sp>
        <p:nvSpPr>
          <p:cNvPr id="537620" name="Text Box 20"/>
          <p:cNvSpPr txBox="1">
            <a:spLocks noChangeArrowheads="1"/>
          </p:cNvSpPr>
          <p:nvPr/>
        </p:nvSpPr>
        <p:spPr bwMode="auto">
          <a:xfrm>
            <a:off x="1524000" y="304800"/>
            <a:ext cx="5867400" cy="12446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139700" dir="2700000" algn="tl" rotWithShape="0">
              <a:schemeClr val="tx1">
                <a:alpha val="40000"/>
              </a:schemeClr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th-TH" b="1" dirty="0">
                <a:cs typeface="AngsanaUPC" pitchFamily="18" charset="-34"/>
              </a:rPr>
              <a:t>แผนผังการดำเนินการตาม พ.ร.บ.ส่งเสริมฯ </a:t>
            </a:r>
            <a:r>
              <a:rPr lang="th-TH" sz="2000" b="1" dirty="0">
                <a:cs typeface="AngsanaUPC" pitchFamily="18" charset="-34"/>
              </a:rPr>
              <a:t>45</a:t>
            </a:r>
          </a:p>
          <a:p>
            <a:pPr algn="ctr">
              <a:spcBef>
                <a:spcPct val="50000"/>
              </a:spcBef>
              <a:defRPr/>
            </a:pPr>
            <a:r>
              <a:rPr lang="th-TH" sz="2000" b="1" i="1" dirty="0">
                <a:cs typeface="AngsanaUPC" pitchFamily="18" charset="-34"/>
              </a:rPr>
              <a:t>(</a:t>
            </a:r>
            <a:r>
              <a:rPr lang="th-TH" b="1" i="1" dirty="0">
                <a:cs typeface="AngsanaUPC" pitchFamily="18" charset="-34"/>
              </a:rPr>
              <a:t>กรณีผู้ประกอบกิจการ</a:t>
            </a:r>
            <a:r>
              <a:rPr lang="th-TH" b="1" i="1" dirty="0">
                <a:solidFill>
                  <a:srgbClr val="FF0000"/>
                </a:solidFill>
                <a:cs typeface="AngsanaUPC" pitchFamily="18" charset="-34"/>
              </a:rPr>
              <a:t>ไม่เคย</a:t>
            </a:r>
            <a:r>
              <a:rPr lang="th-TH" b="1" i="1" dirty="0">
                <a:solidFill>
                  <a:srgbClr val="0000CC"/>
                </a:solidFill>
                <a:cs typeface="AngsanaUPC" pitchFamily="18" charset="-34"/>
              </a:rPr>
              <a:t>มีลูกจ้างถึง </a:t>
            </a:r>
            <a:r>
              <a:rPr lang="th-TH" sz="2000" b="1" i="1" dirty="0">
                <a:solidFill>
                  <a:srgbClr val="0000CC"/>
                </a:solidFill>
                <a:cs typeface="AngsanaUPC" pitchFamily="18" charset="-34"/>
              </a:rPr>
              <a:t>100</a:t>
            </a:r>
            <a:r>
              <a:rPr lang="th-TH" b="1" i="1" dirty="0">
                <a:solidFill>
                  <a:srgbClr val="0000CC"/>
                </a:solidFill>
                <a:cs typeface="AngsanaUPC" pitchFamily="18" charset="-34"/>
              </a:rPr>
              <a:t> คน</a:t>
            </a:r>
            <a:r>
              <a:rPr lang="th-TH" sz="2000" b="1" i="1" dirty="0">
                <a:cs typeface="AngsanaUPC" pitchFamily="18" charset="-34"/>
              </a:rPr>
              <a:t>)</a:t>
            </a:r>
          </a:p>
        </p:txBody>
      </p:sp>
      <p:cxnSp>
        <p:nvCxnSpPr>
          <p:cNvPr id="21512" name="AutoShape 21"/>
          <p:cNvCxnSpPr>
            <a:cxnSpLocks noChangeShapeType="1"/>
            <a:stCxn id="12303" idx="3"/>
            <a:endCxn id="12301" idx="1"/>
          </p:cNvCxnSpPr>
          <p:nvPr/>
        </p:nvCxnSpPr>
        <p:spPr bwMode="auto">
          <a:xfrm flipV="1">
            <a:off x="2057400" y="4240213"/>
            <a:ext cx="279400" cy="0"/>
          </a:xfrm>
          <a:prstGeom prst="straightConnector1">
            <a:avLst/>
          </a:prstGeom>
          <a:noFill/>
          <a:ln w="25400">
            <a:solidFill>
              <a:schemeClr val="hlink"/>
            </a:solidFill>
            <a:round/>
            <a:headEnd/>
            <a:tailEnd type="triangle" w="med" len="med"/>
          </a:ln>
        </p:spPr>
      </p:cxnSp>
      <p:cxnSp>
        <p:nvCxnSpPr>
          <p:cNvPr id="21513" name="AutoShape 22"/>
          <p:cNvCxnSpPr>
            <a:cxnSpLocks noChangeShapeType="1"/>
            <a:stCxn id="12301" idx="3"/>
            <a:endCxn id="537609" idx="1"/>
          </p:cNvCxnSpPr>
          <p:nvPr/>
        </p:nvCxnSpPr>
        <p:spPr bwMode="auto">
          <a:xfrm flipV="1">
            <a:off x="4851400" y="4234088"/>
            <a:ext cx="279400" cy="5331"/>
          </a:xfrm>
          <a:prstGeom prst="straightConnector1">
            <a:avLst/>
          </a:prstGeom>
          <a:noFill/>
          <a:ln w="25400">
            <a:solidFill>
              <a:schemeClr val="hlink"/>
            </a:solidFill>
            <a:round/>
            <a:headEnd/>
            <a:tailEnd type="triangle" w="med" len="med"/>
          </a:ln>
        </p:spPr>
      </p:cxnSp>
      <p:grpSp>
        <p:nvGrpSpPr>
          <p:cNvPr id="4" name="กลุ่ม 15"/>
          <p:cNvGrpSpPr>
            <a:grpSpLocks/>
          </p:cNvGrpSpPr>
          <p:nvPr/>
        </p:nvGrpSpPr>
        <p:grpSpPr bwMode="auto">
          <a:xfrm>
            <a:off x="6781800" y="2232025"/>
            <a:ext cx="2209800" cy="4016375"/>
            <a:chOff x="6781800" y="2220913"/>
            <a:chExt cx="2209800" cy="4016375"/>
          </a:xfrm>
        </p:grpSpPr>
        <p:sp>
          <p:nvSpPr>
            <p:cNvPr id="12299" name="Text Box 24"/>
            <p:cNvSpPr txBox="1">
              <a:spLocks noChangeArrowheads="1"/>
            </p:cNvSpPr>
            <p:nvPr/>
          </p:nvSpPr>
          <p:spPr bwMode="auto">
            <a:xfrm>
              <a:off x="6781800" y="2220913"/>
              <a:ext cx="2209800" cy="4016375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/>
              </a:outerShdw>
            </a:effec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endParaRPr lang="th-TH">
                <a:solidFill>
                  <a:srgbClr val="0000CC"/>
                </a:solidFill>
                <a:cs typeface="AngsanaUPC" pitchFamily="18" charset="-34"/>
              </a:endParaRPr>
            </a:p>
            <a:p>
              <a:pPr algn="ctr">
                <a:spcBef>
                  <a:spcPct val="50000"/>
                </a:spcBef>
                <a:defRPr/>
              </a:pPr>
              <a:r>
                <a:rPr lang="th-TH">
                  <a:solidFill>
                    <a:srgbClr val="0000CC"/>
                  </a:solidFill>
                  <a:cs typeface="AngsanaUPC" pitchFamily="18" charset="-34"/>
                </a:rPr>
                <a:t>นำหนังสือรับรองหลักสูตร</a:t>
              </a:r>
              <a:r>
                <a:rPr lang="th-TH">
                  <a:cs typeface="AngsanaUPC" pitchFamily="18" charset="-34"/>
                </a:rPr>
                <a:t> </a:t>
              </a:r>
              <a:r>
                <a:rPr lang="th-TH" sz="2000">
                  <a:cs typeface="AngsanaUPC" pitchFamily="18" charset="-34"/>
                </a:rPr>
                <a:t>(</a:t>
              </a:r>
              <a:r>
                <a:rPr lang="th-TH">
                  <a:cs typeface="AngsanaUPC" pitchFamily="18" charset="-34"/>
                </a:rPr>
                <a:t>กรณีดำเนินการฝึกเอง </a:t>
              </a:r>
              <a:r>
                <a:rPr lang="en-US" sz="2000">
                  <a:cs typeface="AngsanaUPC" pitchFamily="18" charset="-34"/>
                </a:rPr>
                <a:t>Inhouse</a:t>
              </a:r>
              <a:r>
                <a:rPr lang="en-US">
                  <a:cs typeface="AngsanaUPC" pitchFamily="18" charset="-34"/>
                </a:rPr>
                <a:t> </a:t>
              </a:r>
              <a:r>
                <a:rPr lang="th-TH">
                  <a:cs typeface="AngsanaUPC" pitchFamily="18" charset="-34"/>
                </a:rPr>
                <a:t>ที่มีค่าใช้จ่าย</a:t>
              </a:r>
              <a:r>
                <a:rPr lang="th-TH" sz="2000">
                  <a:cs typeface="AngsanaUPC" pitchFamily="18" charset="-34"/>
                </a:rPr>
                <a:t>)</a:t>
              </a:r>
              <a:r>
                <a:rPr lang="th-TH">
                  <a:solidFill>
                    <a:srgbClr val="0000CC"/>
                  </a:solidFill>
                  <a:cs typeface="AngsanaUPC" pitchFamily="18" charset="-34"/>
                </a:rPr>
                <a:t>ไปขอยกเว้นภาษีเงินได้</a:t>
              </a:r>
              <a:r>
                <a:rPr lang="th-TH">
                  <a:cs typeface="AngsanaUPC" pitchFamily="18" charset="-34"/>
                </a:rPr>
                <a:t>ประกอบ ภ.ง.ด.</a:t>
              </a:r>
              <a:r>
                <a:rPr lang="th-TH" sz="2000">
                  <a:cs typeface="AngsanaUPC" pitchFamily="18" charset="-34"/>
                </a:rPr>
                <a:t>50</a:t>
              </a:r>
            </a:p>
          </p:txBody>
        </p:sp>
        <p:sp>
          <p:nvSpPr>
            <p:cNvPr id="12300" name="TextBox 13"/>
            <p:cNvSpPr txBox="1">
              <a:spLocks noChangeArrowheads="1"/>
            </p:cNvSpPr>
            <p:nvPr/>
          </p:nvSpPr>
          <p:spPr bwMode="auto">
            <a:xfrm>
              <a:off x="7643813" y="2286000"/>
              <a:ext cx="500062" cy="6000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th-TH" sz="3300" b="1">
                  <a:solidFill>
                    <a:srgbClr val="FF0000"/>
                  </a:solidFill>
                </a:rPr>
                <a:t>3.</a:t>
              </a:r>
            </a:p>
          </p:txBody>
        </p:sp>
      </p:grp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7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376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7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37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1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7609" grpId="0" animBg="1"/>
      <p:bldP spid="53762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68241DA-3BED-447F-A2E9-9BB2A9CDE8AF}" type="slidenum">
              <a:rPr lang="en-US"/>
              <a:pPr>
                <a:defRPr/>
              </a:pPr>
              <a:t>12</a:t>
            </a:fld>
            <a:endParaRPr lang="th-TH"/>
          </a:p>
        </p:txBody>
      </p:sp>
      <p:sp>
        <p:nvSpPr>
          <p:cNvPr id="488450" name="Text Box 2"/>
          <p:cNvSpPr txBox="1">
            <a:spLocks noChangeArrowheads="1"/>
          </p:cNvSpPr>
          <p:nvPr/>
        </p:nvSpPr>
        <p:spPr bwMode="auto">
          <a:xfrm>
            <a:off x="252413" y="1332356"/>
            <a:ext cx="84963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thaiDist">
              <a:spcBef>
                <a:spcPct val="50000"/>
              </a:spcBef>
              <a:defRPr/>
            </a:pPr>
            <a:r>
              <a:rPr lang="th-TH" sz="3700" b="1" i="1" dirty="0">
                <a:solidFill>
                  <a:srgbClr val="5E1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           </a:t>
            </a:r>
            <a:r>
              <a:rPr lang="th-TH" sz="37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เมื่อมีลูกจ้างตั้งแต่</a:t>
            </a:r>
            <a:r>
              <a:rPr lang="en-US" sz="37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100 </a:t>
            </a:r>
            <a:r>
              <a:rPr lang="th-TH" sz="37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คนขึ้นไป</a:t>
            </a:r>
            <a:r>
              <a:rPr lang="en-US" sz="3700" b="1" i="1" dirty="0">
                <a:solidFill>
                  <a:srgbClr val="5E1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h-TH" sz="3700" b="1" i="1" dirty="0">
                <a:solidFill>
                  <a:srgbClr val="5E1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โดยเริ่มใช้บังคับตั้งแต่ปี</a:t>
            </a:r>
            <a:r>
              <a:rPr lang="en-US" sz="3700" b="1" i="1" dirty="0">
                <a:solidFill>
                  <a:srgbClr val="5E1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h-TH" sz="3700" b="1" i="1" dirty="0">
                <a:solidFill>
                  <a:srgbClr val="5E1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พ</a:t>
            </a:r>
            <a:r>
              <a:rPr lang="en-US" sz="3700" b="1" i="1" dirty="0">
                <a:solidFill>
                  <a:srgbClr val="5E1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r>
              <a:rPr lang="th-TH" sz="3700" b="1" i="1" dirty="0">
                <a:solidFill>
                  <a:srgbClr val="5E1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ศ</a:t>
            </a:r>
            <a:r>
              <a:rPr lang="en-US" sz="3700" b="1" i="1" dirty="0">
                <a:solidFill>
                  <a:srgbClr val="5E1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. 2548 (</a:t>
            </a:r>
            <a:r>
              <a:rPr lang="th-TH" sz="3700" b="1" i="1" dirty="0">
                <a:solidFill>
                  <a:srgbClr val="5E1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กรณีมีสาขาให้นับรวมจำนวนลูกจ้างของทุกสาขามารวมกันและขึ้นทะเบียน</a:t>
            </a:r>
            <a:r>
              <a:rPr lang="en-US" sz="3700" b="1" i="1" dirty="0">
                <a:solidFill>
                  <a:srgbClr val="5E1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h-TH" sz="3700" b="1" i="1" dirty="0">
                <a:solidFill>
                  <a:srgbClr val="5E1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ณ</a:t>
            </a:r>
            <a:r>
              <a:rPr lang="en-US" sz="3700" b="1" i="1" dirty="0">
                <a:solidFill>
                  <a:srgbClr val="5E1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h-TH" sz="3700" b="1" i="1" dirty="0">
                <a:solidFill>
                  <a:srgbClr val="5E1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หน่วยงานของกรมพัฒนาฝีมือแรงงานที่สำนักงานใหญ่ตั้งอยู่</a:t>
            </a:r>
            <a:r>
              <a:rPr lang="en-US" sz="3700" b="1" i="1" dirty="0">
                <a:solidFill>
                  <a:srgbClr val="5E1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sz="3700" b="1" i="1" dirty="0">
                <a:solidFill>
                  <a:srgbClr val="5E1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r>
              <a:rPr lang="th-TH" sz="3700" b="1" i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ใช้แบบ </a:t>
            </a:r>
            <a:r>
              <a:rPr lang="th-TH" sz="3700" b="1" i="1" u="sng" dirty="0" err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สท</a:t>
            </a:r>
            <a:r>
              <a:rPr lang="th-TH" sz="3700" b="1" i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1 และแบบ </a:t>
            </a:r>
            <a:r>
              <a:rPr lang="th-TH" sz="3700" b="1" i="1" u="sng" dirty="0" err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สท</a:t>
            </a:r>
            <a:r>
              <a:rPr lang="th-TH" sz="3700" b="1" i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4</a:t>
            </a:r>
            <a:r>
              <a:rPr lang="en-US" sz="37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endParaRPr lang="th-TH" sz="3700" b="1" i="1" dirty="0"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88453" name="Text Box 5"/>
          <p:cNvSpPr txBox="1">
            <a:spLocks noChangeArrowheads="1"/>
          </p:cNvSpPr>
          <p:nvPr/>
        </p:nvSpPr>
        <p:spPr bwMode="auto">
          <a:xfrm>
            <a:off x="1414463" y="551592"/>
            <a:ext cx="6967537" cy="655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th-TH" sz="3700" b="1" i="1" u="sng" dirty="0">
                <a:solidFill>
                  <a:srgbClr val="5E1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การขึ้นทะเบียนผู้ประกอบกิจการ</a:t>
            </a:r>
          </a:p>
        </p:txBody>
      </p:sp>
      <p:sp>
        <p:nvSpPr>
          <p:cNvPr id="488454" name="Text Box 6"/>
          <p:cNvSpPr txBox="1">
            <a:spLocks noChangeArrowheads="1"/>
          </p:cNvSpPr>
          <p:nvPr/>
        </p:nvSpPr>
        <p:spPr bwMode="auto">
          <a:xfrm>
            <a:off x="366713" y="3733958"/>
            <a:ext cx="8548687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thaiDist">
              <a:spcBef>
                <a:spcPct val="50000"/>
              </a:spcBef>
              <a:defRPr/>
            </a:pPr>
            <a:r>
              <a:rPr lang="th-TH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	</a:t>
            </a:r>
            <a:r>
              <a:rPr lang="th-TH" sz="2800" b="1" u="sng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สถานที่ยื่นคำขอ</a:t>
            </a:r>
            <a:r>
              <a:rPr lang="th-TH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ให้ยื่น ณ  หน่วยงานของกรมพัฒนาฝีมือแรงงานในจังหวัดที่เป็นที่ตั้งของสำนักงานใหญ่                                           </a:t>
            </a:r>
          </a:p>
        </p:txBody>
      </p:sp>
      <p:sp>
        <p:nvSpPr>
          <p:cNvPr id="488455" name="Text Box 7"/>
          <p:cNvSpPr txBox="1">
            <a:spLocks noChangeArrowheads="1"/>
          </p:cNvSpPr>
          <p:nvPr/>
        </p:nvSpPr>
        <p:spPr bwMode="auto">
          <a:xfrm>
            <a:off x="452438" y="4536285"/>
            <a:ext cx="84963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thaiDist">
              <a:spcBef>
                <a:spcPct val="50000"/>
              </a:spcBef>
              <a:defRPr/>
            </a:pPr>
            <a:r>
              <a:rPr lang="en-US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	</a:t>
            </a:r>
            <a:r>
              <a:rPr lang="th-TH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- </a:t>
            </a:r>
            <a:r>
              <a:rPr lang="th-TH" sz="28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กรุงเทพฯ </a:t>
            </a:r>
            <a:r>
              <a:rPr lang="th-TH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ให้ยื่น ณ กรมพัฒนาฝีมือแรงงาน กองส่งเสริมการพัฒนาฝีมือ    แรงงาน ถ.มิตรไมตรี ดินแดง กรุงเทพฯ</a:t>
            </a:r>
            <a:r>
              <a:rPr lang="en-US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r>
              <a:rPr lang="th-TH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หรือศูนย์พัฒนาฝีมือแรงงานกรุงเทพมหานคร                                        </a:t>
            </a:r>
          </a:p>
        </p:txBody>
      </p:sp>
      <p:sp>
        <p:nvSpPr>
          <p:cNvPr id="488456" name="Text Box 8"/>
          <p:cNvSpPr txBox="1">
            <a:spLocks noChangeArrowheads="1"/>
          </p:cNvSpPr>
          <p:nvPr/>
        </p:nvSpPr>
        <p:spPr bwMode="auto">
          <a:xfrm>
            <a:off x="452438" y="5444335"/>
            <a:ext cx="84963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thaiDist">
              <a:spcBef>
                <a:spcPct val="50000"/>
              </a:spcBef>
              <a:defRPr/>
            </a:pPr>
            <a:r>
              <a:rPr lang="en-US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	</a:t>
            </a:r>
            <a:r>
              <a:rPr lang="th-TH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- </a:t>
            </a:r>
            <a:r>
              <a:rPr lang="th-TH" sz="28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จังหวัดอื่น</a:t>
            </a:r>
            <a:r>
              <a:rPr lang="th-TH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ให้ยื่น ณ  สถาบันพัฒนาฝีมือแรงงานภาค  หรือ ศูนย์พัฒนาฝีมือแรงงานจังหวัด</a:t>
            </a:r>
            <a:r>
              <a:rPr lang="en-US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endParaRPr lang="th-TH" sz="2800" b="1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AngsanaUPC" pitchFamily="18" charset="-34"/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822743-1CDB-4944-AAF0-C39F9A3057CA}" type="slidenum">
              <a:rPr lang="en-US"/>
              <a:pPr>
                <a:defRPr/>
              </a:pPr>
              <a:t>13</a:t>
            </a:fld>
            <a:endParaRPr lang="th-TH"/>
          </a:p>
        </p:txBody>
      </p:sp>
      <p:sp>
        <p:nvSpPr>
          <p:cNvPr id="355339" name="Text Box 11"/>
          <p:cNvSpPr txBox="1">
            <a:spLocks noChangeArrowheads="1"/>
          </p:cNvSpPr>
          <p:nvPr/>
        </p:nvSpPr>
        <p:spPr bwMode="auto">
          <a:xfrm>
            <a:off x="381000" y="304800"/>
            <a:ext cx="8534400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th-TH" sz="4000" b="1" u="sng" dirty="0">
                <a:solidFill>
                  <a:schemeClr val="fol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การฝึกอบรมฝีมือแรงงาน</a:t>
            </a:r>
          </a:p>
          <a:p>
            <a:pPr algn="ctr" eaLnBrk="0" hangingPunct="0">
              <a:defRPr/>
            </a:pPr>
            <a:r>
              <a:rPr lang="th-TH" sz="4000" b="1" u="sng" dirty="0">
                <a:solidFill>
                  <a:schemeClr val="fol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เพื่อข้อยกเว้นภาษีเงินได้เพิ่มอีก </a:t>
            </a:r>
            <a:r>
              <a:rPr lang="th-TH" b="1" u="sng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100</a:t>
            </a:r>
            <a:r>
              <a:rPr lang="en-US" b="1" u="sng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%</a:t>
            </a:r>
            <a:endParaRPr lang="th-TH" b="1" u="sng" dirty="0"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AngsanaUPC" pitchFamily="18" charset="-34"/>
            </a:endParaRPr>
          </a:p>
          <a:p>
            <a:pPr algn="ctr" eaLnBrk="0" hangingPunct="0">
              <a:defRPr/>
            </a:pPr>
            <a:r>
              <a:rPr lang="th-TH" sz="4000" b="1" dirty="0">
                <a:latin typeface="Times New Roman" pitchFamily="18" charset="0"/>
                <a:cs typeface="AngsanaUPC" pitchFamily="18" charset="-34"/>
              </a:rPr>
              <a:t>มี </a:t>
            </a:r>
            <a:r>
              <a:rPr lang="th-TH" sz="4000" b="1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3</a:t>
            </a:r>
            <a:r>
              <a:rPr lang="th-TH" sz="4000" b="1" dirty="0">
                <a:latin typeface="Times New Roman" pitchFamily="18" charset="0"/>
                <a:cs typeface="AngsanaUPC" pitchFamily="18" charset="-34"/>
              </a:rPr>
              <a:t> ประเภท</a:t>
            </a:r>
            <a:endParaRPr lang="en-US" sz="4000" b="1" dirty="0">
              <a:latin typeface="Times New Roman" pitchFamily="18" charset="0"/>
              <a:cs typeface="AngsanaUPC" pitchFamily="18" charset="-34"/>
            </a:endParaRPr>
          </a:p>
        </p:txBody>
      </p:sp>
      <p:grpSp>
        <p:nvGrpSpPr>
          <p:cNvPr id="2" name="กลุ่ม 18"/>
          <p:cNvGrpSpPr>
            <a:grpSpLocks/>
          </p:cNvGrpSpPr>
          <p:nvPr/>
        </p:nvGrpSpPr>
        <p:grpSpPr bwMode="auto">
          <a:xfrm>
            <a:off x="381000" y="2109788"/>
            <a:ext cx="8281988" cy="1814512"/>
            <a:chOff x="381000" y="2109788"/>
            <a:chExt cx="8281988" cy="1814512"/>
          </a:xfrm>
        </p:grpSpPr>
        <p:sp>
          <p:nvSpPr>
            <p:cNvPr id="355332" name="Text Box 4"/>
            <p:cNvSpPr txBox="1">
              <a:spLocks noChangeArrowheads="1"/>
            </p:cNvSpPr>
            <p:nvPr/>
          </p:nvSpPr>
          <p:spPr bwMode="auto">
            <a:xfrm>
              <a:off x="1066800" y="2228850"/>
              <a:ext cx="4629150" cy="7016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thaiDist">
                <a:spcBef>
                  <a:spcPct val="50000"/>
                </a:spcBef>
                <a:defRPr/>
              </a:pPr>
              <a:r>
                <a:rPr lang="en-US" sz="4000" b="1" u="sng" dirty="0">
                  <a:solidFill>
                    <a:schemeClr val="hlink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cs typeface="AngsanaUPC" pitchFamily="18" charset="-34"/>
                </a:rPr>
                <a:t>1</a:t>
              </a:r>
              <a:r>
                <a:rPr lang="en-US" sz="4000" b="1" u="sng" dirty="0">
                  <a:solidFill>
                    <a:srgbClr val="0000C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cs typeface="AngsanaUPC" pitchFamily="18" charset="-34"/>
                </a:rPr>
                <a:t>.  </a:t>
              </a:r>
              <a:r>
                <a:rPr lang="th-TH" sz="4000" b="1" u="sng" dirty="0">
                  <a:solidFill>
                    <a:srgbClr val="0000C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cs typeface="AngsanaUPC" pitchFamily="18" charset="-34"/>
                </a:rPr>
                <a:t>การฝึกยกระดับฝีมือแรงงาน</a:t>
              </a:r>
            </a:p>
          </p:txBody>
        </p:sp>
        <p:sp>
          <p:nvSpPr>
            <p:cNvPr id="355334" name="Text Box 6"/>
            <p:cNvSpPr txBox="1">
              <a:spLocks noChangeArrowheads="1"/>
            </p:cNvSpPr>
            <p:nvPr/>
          </p:nvSpPr>
          <p:spPr bwMode="auto">
            <a:xfrm>
              <a:off x="1066800" y="2981325"/>
              <a:ext cx="4614863" cy="7016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thaiDist">
                <a:spcBef>
                  <a:spcPct val="50000"/>
                </a:spcBef>
                <a:defRPr/>
              </a:pPr>
              <a:r>
                <a:rPr lang="en-US" sz="4000" b="1" u="sng" dirty="0">
                  <a:solidFill>
                    <a:schemeClr val="hlink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cs typeface="AngsanaUPC" pitchFamily="18" charset="-34"/>
                </a:rPr>
                <a:t>2</a:t>
              </a:r>
              <a:r>
                <a:rPr lang="en-US" sz="4000" b="1" u="sng" dirty="0">
                  <a:solidFill>
                    <a:schemeClr val="folHlink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cs typeface="AngsanaUPC" pitchFamily="18" charset="-34"/>
                </a:rPr>
                <a:t>.  </a:t>
              </a:r>
              <a:r>
                <a:rPr lang="th-TH" sz="4000" b="1" u="sng" dirty="0">
                  <a:solidFill>
                    <a:schemeClr val="folHlink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cs typeface="AngsanaUPC" pitchFamily="18" charset="-34"/>
                </a:rPr>
                <a:t>การฝึกเปลี่ยนสาขาอาชีพ</a:t>
              </a:r>
            </a:p>
          </p:txBody>
        </p:sp>
        <p:sp>
          <p:nvSpPr>
            <p:cNvPr id="13326" name="Text Box 23"/>
            <p:cNvSpPr txBox="1">
              <a:spLocks noChangeArrowheads="1"/>
            </p:cNvSpPr>
            <p:nvPr/>
          </p:nvSpPr>
          <p:spPr bwMode="auto">
            <a:xfrm>
              <a:off x="5943600" y="2109788"/>
              <a:ext cx="1981200" cy="396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th-TH" sz="2000" b="1">
                  <a:solidFill>
                    <a:schemeClr val="hlink"/>
                  </a:solidFill>
                  <a:cs typeface="Tahoma" pitchFamily="34" charset="0"/>
                </a:rPr>
                <a:t>(เป็นลูกจ้าง)</a:t>
              </a:r>
            </a:p>
          </p:txBody>
        </p:sp>
        <p:sp>
          <p:nvSpPr>
            <p:cNvPr id="13327" name="AutoShape 24"/>
            <p:cNvSpPr>
              <a:spLocks/>
            </p:cNvSpPr>
            <p:nvPr/>
          </p:nvSpPr>
          <p:spPr bwMode="auto">
            <a:xfrm>
              <a:off x="5505450" y="2286000"/>
              <a:ext cx="533400" cy="1371600"/>
            </a:xfrm>
            <a:prstGeom prst="rightBrace">
              <a:avLst>
                <a:gd name="adj1" fmla="val 21429"/>
                <a:gd name="adj2" fmla="val 50000"/>
              </a:avLst>
            </a:prstGeom>
            <a:noFill/>
            <a:ln w="63500">
              <a:solidFill>
                <a:schemeClr val="hlink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th-TH">
                <a:cs typeface="Tahoma" pitchFamily="34" charset="0"/>
              </a:endParaRPr>
            </a:p>
          </p:txBody>
        </p:sp>
        <p:sp>
          <p:nvSpPr>
            <p:cNvPr id="13328" name="Text Box 27"/>
            <p:cNvSpPr txBox="1">
              <a:spLocks noChangeArrowheads="1"/>
            </p:cNvSpPr>
            <p:nvPr/>
          </p:nvSpPr>
          <p:spPr bwMode="auto">
            <a:xfrm>
              <a:off x="6000750" y="2586038"/>
              <a:ext cx="1866900" cy="396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th-TH" sz="2000" b="1">
                  <a:solidFill>
                    <a:schemeClr val="tx2"/>
                  </a:solidFill>
                  <a:cs typeface="Tahoma" pitchFamily="34" charset="0"/>
                </a:rPr>
                <a:t>1)</a:t>
              </a:r>
              <a:r>
                <a:rPr lang="en-US" sz="2000" b="1">
                  <a:solidFill>
                    <a:schemeClr val="tx2"/>
                  </a:solidFill>
                  <a:cs typeface="Tahoma" pitchFamily="34" charset="0"/>
                </a:rPr>
                <a:t> </a:t>
              </a:r>
              <a:r>
                <a:rPr lang="th-TH" sz="2000" b="1">
                  <a:solidFill>
                    <a:schemeClr val="hlink"/>
                  </a:solidFill>
                  <a:cs typeface="Tahoma" pitchFamily="34" charset="0"/>
                </a:rPr>
                <a:t>ฝึกเอง</a:t>
              </a:r>
            </a:p>
          </p:txBody>
        </p:sp>
        <p:sp>
          <p:nvSpPr>
            <p:cNvPr id="13329" name="Text Box 28"/>
            <p:cNvSpPr txBox="1">
              <a:spLocks noChangeArrowheads="1"/>
            </p:cNvSpPr>
            <p:nvPr/>
          </p:nvSpPr>
          <p:spPr bwMode="auto">
            <a:xfrm>
              <a:off x="5995988" y="3095625"/>
              <a:ext cx="2667000" cy="396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th-TH" sz="2000" b="1">
                  <a:solidFill>
                    <a:schemeClr val="tx2"/>
                  </a:solidFill>
                  <a:cs typeface="Tahoma" pitchFamily="34" charset="0"/>
                </a:rPr>
                <a:t>2)</a:t>
              </a:r>
              <a:r>
                <a:rPr lang="en-US" sz="2000" b="1">
                  <a:solidFill>
                    <a:schemeClr val="tx2"/>
                  </a:solidFill>
                  <a:cs typeface="Tahoma" pitchFamily="34" charset="0"/>
                </a:rPr>
                <a:t> </a:t>
              </a:r>
              <a:r>
                <a:rPr lang="th-TH" sz="2000" b="1">
                  <a:solidFill>
                    <a:schemeClr val="hlink"/>
                  </a:solidFill>
                  <a:cs typeface="Tahoma" pitchFamily="34" charset="0"/>
                </a:rPr>
                <a:t>ส่งไปฝึกภายนอก</a:t>
              </a:r>
            </a:p>
          </p:txBody>
        </p:sp>
        <p:sp>
          <p:nvSpPr>
            <p:cNvPr id="13330" name="Line 29"/>
            <p:cNvSpPr>
              <a:spLocks noChangeShapeType="1"/>
            </p:cNvSpPr>
            <p:nvPr/>
          </p:nvSpPr>
          <p:spPr bwMode="auto">
            <a:xfrm>
              <a:off x="381000" y="3924300"/>
              <a:ext cx="82296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th-TH"/>
            </a:p>
          </p:txBody>
        </p:sp>
      </p:grpSp>
      <p:grpSp>
        <p:nvGrpSpPr>
          <p:cNvPr id="3" name="กลุ่ม 19"/>
          <p:cNvGrpSpPr>
            <a:grpSpLocks/>
          </p:cNvGrpSpPr>
          <p:nvPr/>
        </p:nvGrpSpPr>
        <p:grpSpPr bwMode="auto">
          <a:xfrm>
            <a:off x="1095375" y="4090988"/>
            <a:ext cx="8048625" cy="2081212"/>
            <a:chOff x="1095375" y="4090988"/>
            <a:chExt cx="8048625" cy="2081212"/>
          </a:xfrm>
        </p:grpSpPr>
        <p:sp>
          <p:nvSpPr>
            <p:cNvPr id="355331" name="Text Box 3"/>
            <p:cNvSpPr txBox="1">
              <a:spLocks noChangeArrowheads="1"/>
            </p:cNvSpPr>
            <p:nvPr/>
          </p:nvSpPr>
          <p:spPr bwMode="auto">
            <a:xfrm>
              <a:off x="1095375" y="5084763"/>
              <a:ext cx="4095750" cy="7016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thaiDist">
                <a:spcBef>
                  <a:spcPct val="50000"/>
                </a:spcBef>
                <a:defRPr/>
              </a:pPr>
              <a:r>
                <a:rPr lang="en-US" sz="4000" b="1" u="sng" dirty="0">
                  <a:solidFill>
                    <a:schemeClr val="hlink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cs typeface="AngsanaUPC" pitchFamily="18" charset="-34"/>
                </a:rPr>
                <a:t>3</a:t>
              </a:r>
              <a:r>
                <a:rPr lang="en-US" sz="4000" b="1" u="sng" dirty="0">
                  <a:solidFill>
                    <a:schemeClr val="tx2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cs typeface="AngsanaUPC" pitchFamily="18" charset="-34"/>
                </a:rPr>
                <a:t>.  </a:t>
              </a:r>
              <a:r>
                <a:rPr lang="th-TH" sz="4000" b="1" u="sng" dirty="0">
                  <a:solidFill>
                    <a:schemeClr val="tx2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cs typeface="AngsanaUPC" pitchFamily="18" charset="-34"/>
                </a:rPr>
                <a:t>การฝึกเตรียมเข้าทำงาน</a:t>
              </a:r>
            </a:p>
          </p:txBody>
        </p:sp>
        <p:sp>
          <p:nvSpPr>
            <p:cNvPr id="13319" name="AutoShape 26"/>
            <p:cNvSpPr>
              <a:spLocks/>
            </p:cNvSpPr>
            <p:nvPr/>
          </p:nvSpPr>
          <p:spPr bwMode="auto">
            <a:xfrm>
              <a:off x="4962525" y="4876800"/>
              <a:ext cx="533400" cy="1295400"/>
            </a:xfrm>
            <a:prstGeom prst="rightBrace">
              <a:avLst>
                <a:gd name="adj1" fmla="val 20238"/>
                <a:gd name="adj2" fmla="val 50000"/>
              </a:avLst>
            </a:prstGeom>
            <a:noFill/>
            <a:ln w="63500">
              <a:solidFill>
                <a:schemeClr val="hlink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th-TH">
                <a:cs typeface="Tahoma" pitchFamily="34" charset="0"/>
              </a:endParaRPr>
            </a:p>
          </p:txBody>
        </p:sp>
        <p:sp>
          <p:nvSpPr>
            <p:cNvPr id="13320" name="Text Box 30"/>
            <p:cNvSpPr txBox="1">
              <a:spLocks noChangeArrowheads="1"/>
            </p:cNvSpPr>
            <p:nvPr/>
          </p:nvSpPr>
          <p:spPr bwMode="auto">
            <a:xfrm>
              <a:off x="5853113" y="4090988"/>
              <a:ext cx="2133600" cy="396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th-TH" sz="2000" b="1">
                  <a:solidFill>
                    <a:schemeClr val="hlink"/>
                  </a:solidFill>
                  <a:cs typeface="Tahoma" pitchFamily="34" charset="0"/>
                </a:rPr>
                <a:t>(ไม่ใช่ลูกจ้าง)</a:t>
              </a:r>
            </a:p>
          </p:txBody>
        </p:sp>
        <p:sp>
          <p:nvSpPr>
            <p:cNvPr id="13321" name="Text Box 31"/>
            <p:cNvSpPr txBox="1">
              <a:spLocks noChangeArrowheads="1"/>
            </p:cNvSpPr>
            <p:nvPr/>
          </p:nvSpPr>
          <p:spPr bwMode="auto">
            <a:xfrm>
              <a:off x="5472113" y="4624388"/>
              <a:ext cx="3181350" cy="396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th-TH" sz="2000" b="1">
                  <a:solidFill>
                    <a:schemeClr val="tx2"/>
                  </a:solidFill>
                  <a:cs typeface="Tahoma" pitchFamily="34" charset="0"/>
                </a:rPr>
                <a:t>1)</a:t>
              </a:r>
              <a:r>
                <a:rPr lang="en-US" sz="2000" b="1">
                  <a:solidFill>
                    <a:schemeClr val="tx2"/>
                  </a:solidFill>
                  <a:cs typeface="Tahoma" pitchFamily="34" charset="0"/>
                </a:rPr>
                <a:t> </a:t>
              </a:r>
              <a:r>
                <a:rPr lang="th-TH" sz="2000" b="1">
                  <a:solidFill>
                    <a:schemeClr val="hlink"/>
                  </a:solidFill>
                  <a:cs typeface="Tahoma" pitchFamily="34" charset="0"/>
                </a:rPr>
                <a:t>บุคคลทั่วไป ฝึกเอง</a:t>
              </a:r>
            </a:p>
          </p:txBody>
        </p:sp>
        <p:sp>
          <p:nvSpPr>
            <p:cNvPr id="13322" name="Text Box 32"/>
            <p:cNvSpPr txBox="1">
              <a:spLocks noChangeArrowheads="1"/>
            </p:cNvSpPr>
            <p:nvPr/>
          </p:nvSpPr>
          <p:spPr bwMode="auto">
            <a:xfrm>
              <a:off x="5400675" y="5105400"/>
              <a:ext cx="3743325" cy="396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th-TH" sz="2000" b="1">
                  <a:solidFill>
                    <a:schemeClr val="tx2"/>
                  </a:solidFill>
                  <a:cs typeface="Tahoma" pitchFamily="34" charset="0"/>
                </a:rPr>
                <a:t>2)</a:t>
              </a:r>
              <a:r>
                <a:rPr lang="en-US" sz="2000" b="1">
                  <a:solidFill>
                    <a:schemeClr val="tx2"/>
                  </a:solidFill>
                  <a:cs typeface="Tahoma" pitchFamily="34" charset="0"/>
                </a:rPr>
                <a:t> </a:t>
              </a:r>
              <a:r>
                <a:rPr lang="th-TH" sz="2000" b="1">
                  <a:solidFill>
                    <a:schemeClr val="hlink"/>
                  </a:solidFill>
                  <a:cs typeface="Tahoma" pitchFamily="34" charset="0"/>
                </a:rPr>
                <a:t>บุคคลทั่วไป </a:t>
              </a:r>
              <a:r>
                <a:rPr lang="th-TH" sz="1800" b="1">
                  <a:solidFill>
                    <a:schemeClr val="hlink"/>
                  </a:solidFill>
                  <a:cs typeface="Tahoma" pitchFamily="34" charset="0"/>
                </a:rPr>
                <a:t>ส่งไปฝึกภายนอก</a:t>
              </a:r>
            </a:p>
          </p:txBody>
        </p:sp>
        <p:sp>
          <p:nvSpPr>
            <p:cNvPr id="13323" name="Text Box 33"/>
            <p:cNvSpPr txBox="1">
              <a:spLocks noChangeArrowheads="1"/>
            </p:cNvSpPr>
            <p:nvPr/>
          </p:nvSpPr>
          <p:spPr bwMode="auto">
            <a:xfrm>
              <a:off x="5334000" y="5724525"/>
              <a:ext cx="3733800" cy="396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th-TH" sz="2000" b="1">
                  <a:solidFill>
                    <a:schemeClr val="tx2"/>
                  </a:solidFill>
                  <a:cs typeface="Tahoma" pitchFamily="34" charset="0"/>
                </a:rPr>
                <a:t>3)</a:t>
              </a:r>
              <a:r>
                <a:rPr lang="en-US" sz="2000" b="1">
                  <a:solidFill>
                    <a:schemeClr val="tx2"/>
                  </a:solidFill>
                  <a:cs typeface="Tahoma" pitchFamily="34" charset="0"/>
                </a:rPr>
                <a:t> </a:t>
              </a:r>
              <a:r>
                <a:rPr lang="th-TH" sz="1800" b="1">
                  <a:solidFill>
                    <a:schemeClr val="hlink"/>
                  </a:solidFill>
                  <a:cs typeface="Tahoma" pitchFamily="34" charset="0"/>
                </a:rPr>
                <a:t>รับนักเรียน นักศึกษาฯฝึกงาน</a:t>
              </a:r>
            </a:p>
          </p:txBody>
        </p:sp>
      </p:grp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55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533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A111E4D-DDA3-4F66-8859-1E3713293599}" type="slidenum">
              <a:rPr lang="en-US"/>
              <a:pPr>
                <a:defRPr/>
              </a:pPr>
              <a:t>14</a:t>
            </a:fld>
            <a:endParaRPr lang="th-TH"/>
          </a:p>
        </p:txBody>
      </p:sp>
      <p:sp>
        <p:nvSpPr>
          <p:cNvPr id="512002" name="Text Box 2"/>
          <p:cNvSpPr txBox="1">
            <a:spLocks noChangeArrowheads="1"/>
          </p:cNvSpPr>
          <p:nvPr/>
        </p:nvSpPr>
        <p:spPr bwMode="auto">
          <a:xfrm>
            <a:off x="357188" y="214313"/>
            <a:ext cx="67056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thaiDist">
              <a:spcBef>
                <a:spcPct val="50000"/>
              </a:spcBef>
              <a:defRPr/>
            </a:pPr>
            <a:r>
              <a:rPr lang="en-US" sz="5000" b="1" i="1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1</a:t>
            </a:r>
            <a:r>
              <a:rPr lang="th-TH" sz="5000" b="1" i="1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. การฝึกยกระดับฝีมือแรงงาน</a:t>
            </a:r>
            <a:endParaRPr lang="th-TH" sz="5000" b="1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AngsanaUPC" pitchFamily="18" charset="-34"/>
            </a:endParaRPr>
          </a:p>
        </p:txBody>
      </p:sp>
      <p:sp>
        <p:nvSpPr>
          <p:cNvPr id="512004" name="Text Box 4"/>
          <p:cNvSpPr txBox="1">
            <a:spLocks noChangeArrowheads="1"/>
          </p:cNvSpPr>
          <p:nvPr/>
        </p:nvSpPr>
        <p:spPr bwMode="auto">
          <a:xfrm>
            <a:off x="776318" y="1571612"/>
            <a:ext cx="8153400" cy="1200329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txBody>
          <a:bodyPr>
            <a:spAutoFit/>
          </a:bodyPr>
          <a:lstStyle/>
          <a:p>
            <a:pPr algn="thaiDist">
              <a:spcBef>
                <a:spcPct val="50000"/>
              </a:spcBef>
              <a:defRPr/>
            </a:pPr>
            <a:r>
              <a:rPr lang="th-TH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1.</a:t>
            </a:r>
            <a:r>
              <a:rPr lang="th-TH" sz="3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ผู้ประกอบกิจการซึ่งเป็น</a:t>
            </a:r>
            <a:r>
              <a:rPr lang="th-TH" sz="36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นายจ้างจัดให้ลูกจ้าง</a:t>
            </a:r>
            <a:r>
              <a:rPr lang="th-TH" sz="3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ได้ฝึกอบรมฝีมือแรงงาน</a:t>
            </a:r>
          </a:p>
        </p:txBody>
      </p:sp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776318" y="2951617"/>
            <a:ext cx="8153400" cy="646331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txBody>
          <a:bodyPr>
            <a:spAutoFit/>
          </a:bodyPr>
          <a:lstStyle/>
          <a:p>
            <a:pPr algn="thaiDist">
              <a:spcBef>
                <a:spcPct val="50000"/>
              </a:spcBef>
              <a:defRPr/>
            </a:pPr>
            <a:r>
              <a:rPr lang="th-TH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2. </a:t>
            </a:r>
            <a:r>
              <a:rPr lang="th-TH" sz="3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เพิ่มเติมในสาขาอาชีพที่ลูกจ้างได้ </a:t>
            </a:r>
            <a:r>
              <a:rPr lang="th-TH" sz="36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ปฏิบัติงานอยู่ตามปกติ</a:t>
            </a: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642938" y="1000125"/>
            <a:ext cx="14668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thaiDist">
              <a:spcBef>
                <a:spcPct val="50000"/>
              </a:spcBef>
              <a:defRPr/>
            </a:pPr>
            <a:r>
              <a:rPr lang="th-TH" sz="3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หมายถึง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776318" y="3777624"/>
            <a:ext cx="8153400" cy="1200329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txBody>
          <a:bodyPr>
            <a:spAutoFit/>
          </a:bodyPr>
          <a:lstStyle/>
          <a:p>
            <a:pPr algn="thaiDist">
              <a:spcBef>
                <a:spcPct val="50000"/>
              </a:spcBef>
              <a:defRPr/>
            </a:pPr>
            <a:r>
              <a:rPr lang="th-TH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3. </a:t>
            </a:r>
            <a:r>
              <a:rPr lang="th-TH" sz="3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เพื่อให้ มีความรู้</a:t>
            </a:r>
            <a:r>
              <a:rPr lang="en-US" sz="3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r>
              <a:rPr lang="th-TH" sz="3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ความสามารถ</a:t>
            </a:r>
            <a:r>
              <a:rPr lang="en-US" sz="3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r>
              <a:rPr lang="th-TH" sz="3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ทักษะ  </a:t>
            </a:r>
            <a:r>
              <a:rPr lang="th-TH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และทัศนคติที่ดี</a:t>
            </a:r>
            <a:r>
              <a:rPr lang="th-TH" sz="3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ต่อการปฏิบัติงานในสาขาอาชีพนั้น</a:t>
            </a:r>
            <a:r>
              <a:rPr lang="th-TH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สูงขึ้น</a:t>
            </a:r>
            <a:endParaRPr lang="th-TH" sz="3600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AngsanaUPC" pitchFamily="18" charset="-34"/>
            </a:endParaRPr>
          </a:p>
        </p:txBody>
      </p:sp>
      <p:sp>
        <p:nvSpPr>
          <p:cNvPr id="15" name="Text Box 4"/>
          <p:cNvSpPr txBox="1">
            <a:spLocks noChangeArrowheads="1"/>
          </p:cNvSpPr>
          <p:nvPr/>
        </p:nvSpPr>
        <p:spPr bwMode="auto">
          <a:xfrm>
            <a:off x="776318" y="5165707"/>
            <a:ext cx="8153400" cy="646331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>
            <a:spAutoFit/>
          </a:bodyPr>
          <a:lstStyle/>
          <a:p>
            <a:pPr algn="thaiDist">
              <a:spcBef>
                <a:spcPct val="50000"/>
              </a:spcBef>
              <a:defRPr/>
            </a:pPr>
            <a:r>
              <a:rPr lang="th-TH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4. </a:t>
            </a:r>
            <a:r>
              <a:rPr lang="th-TH" sz="3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หลักสูตรต้องมีความ</a:t>
            </a:r>
            <a:r>
              <a:rPr lang="th-TH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สอดคล้องและเป็นประโยชน์</a:t>
            </a:r>
            <a:r>
              <a:rPr lang="th-TH" sz="3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กับกิจการ</a:t>
            </a: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F49C3B6-433E-442A-B5FA-3E6801B318ED}" type="slidenum">
              <a:rPr lang="en-US"/>
              <a:pPr>
                <a:defRPr/>
              </a:pPr>
              <a:t>15</a:t>
            </a:fld>
            <a:endParaRPr lang="th-TH"/>
          </a:p>
        </p:txBody>
      </p:sp>
      <p:sp>
        <p:nvSpPr>
          <p:cNvPr id="521219" name="Text Box 3"/>
          <p:cNvSpPr txBox="1">
            <a:spLocks noChangeArrowheads="1"/>
          </p:cNvSpPr>
          <p:nvPr/>
        </p:nvSpPr>
        <p:spPr bwMode="auto">
          <a:xfrm>
            <a:off x="533400" y="228600"/>
            <a:ext cx="312420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th-TH" sz="3800" b="1" u="sng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การดำเนินการ</a:t>
            </a:r>
          </a:p>
        </p:txBody>
      </p:sp>
      <p:sp>
        <p:nvSpPr>
          <p:cNvPr id="521220" name="Text Box 4"/>
          <p:cNvSpPr txBox="1">
            <a:spLocks noChangeArrowheads="1"/>
          </p:cNvSpPr>
          <p:nvPr/>
        </p:nvSpPr>
        <p:spPr bwMode="auto">
          <a:xfrm>
            <a:off x="361950" y="914400"/>
            <a:ext cx="8629650" cy="109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thaiDist">
              <a:spcBef>
                <a:spcPct val="50000"/>
              </a:spcBef>
              <a:defRPr/>
            </a:pPr>
            <a:r>
              <a:rPr lang="th-TH" sz="33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	ผู้ประกอบกิจการ อาจดำเนินการยื่นคำขอรับความเห็นชอบหลักสูตร</a:t>
            </a:r>
            <a:r>
              <a:rPr lang="th-TH" sz="33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ก่อนฝึก </a:t>
            </a:r>
            <a:r>
              <a:rPr lang="th-TH" sz="33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หรือ</a:t>
            </a:r>
            <a:r>
              <a:rPr lang="th-TH" sz="33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หลังฝึก</a:t>
            </a:r>
            <a:r>
              <a:rPr lang="th-TH" sz="33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อบรมเสร็จสิ้นแล้วก็ได้</a:t>
            </a:r>
          </a:p>
        </p:txBody>
      </p:sp>
      <p:sp>
        <p:nvSpPr>
          <p:cNvPr id="521221" name="Text Box 5"/>
          <p:cNvSpPr txBox="1">
            <a:spLocks noChangeArrowheads="1"/>
          </p:cNvSpPr>
          <p:nvPr/>
        </p:nvSpPr>
        <p:spPr bwMode="auto">
          <a:xfrm>
            <a:off x="361950" y="2133600"/>
            <a:ext cx="8629650" cy="386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thaiDist">
              <a:spcBef>
                <a:spcPct val="50000"/>
              </a:spcBef>
              <a:defRPr/>
            </a:pPr>
            <a:r>
              <a:rPr lang="th-TH" sz="33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	แต่หลังจากเสร็จสิ้นการฝึกอบรมแล้ว ต้องยื่นคำขอรับความเห็นชอบหลักสูตร รายละเอียดที่เกี่ยวข้องและรายการค่าใช้จ่าย ที่ใช้ในการฝึกอบรมเสนอต่อนายทะเบียนเพื่อพิจารณาให้ความเห็นชอบ </a:t>
            </a:r>
          </a:p>
          <a:p>
            <a:pPr algn="thaiDist">
              <a:spcBef>
                <a:spcPct val="50000"/>
              </a:spcBef>
              <a:defRPr/>
            </a:pPr>
            <a:r>
              <a:rPr lang="th-TH" sz="33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	โดยจัดทำรายงานเกี่ยวกับค่าใช้จ่าย พร้อมแนบหลักสูตร กำหนดการฝึกอบรมและหลักฐานค่าใช้จ่ายในการฝึกอบรมแต่ละหลักสูตรตามที่จ่ายจริง เสนอต่อนายทะเบียนให้ความเห็นชอบ</a:t>
            </a:r>
            <a:r>
              <a:rPr lang="th-TH" sz="33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ภายใน 60 วัน </a:t>
            </a:r>
            <a:r>
              <a:rPr lang="th-TH" sz="33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นับแต่วันเสร็จสิ้นการฝึกแต่ต้อง</a:t>
            </a:r>
            <a:r>
              <a:rPr lang="th-TH" sz="33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ไม่เกินวันที่ 15 มกราคม </a:t>
            </a:r>
            <a:r>
              <a:rPr lang="th-TH" sz="33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ของปีถัดไป</a:t>
            </a: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F7A55D-F787-4321-AA0B-4A507C00E278}" type="slidenum">
              <a:rPr lang="en-US"/>
              <a:pPr>
                <a:defRPr/>
              </a:pPr>
              <a:t>16</a:t>
            </a:fld>
            <a:endParaRPr lang="th-TH"/>
          </a:p>
        </p:txBody>
      </p:sp>
      <p:sp>
        <p:nvSpPr>
          <p:cNvPr id="514051" name="Text Box 3"/>
          <p:cNvSpPr txBox="1">
            <a:spLocks noChangeArrowheads="1"/>
          </p:cNvSpPr>
          <p:nvPr/>
        </p:nvSpPr>
        <p:spPr bwMode="auto">
          <a:xfrm>
            <a:off x="239713" y="706438"/>
            <a:ext cx="42560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th-TH" sz="3200" i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1.</a:t>
            </a:r>
            <a:r>
              <a:rPr lang="th-TH" sz="3200" i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หลักสูตรที่ใช้ในการฝึกอบรม</a:t>
            </a:r>
            <a:endParaRPr lang="th-TH" sz="3200" i="1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AngsanaUPC" pitchFamily="18" charset="-34"/>
            </a:endParaRPr>
          </a:p>
        </p:txBody>
      </p:sp>
      <p:sp>
        <p:nvSpPr>
          <p:cNvPr id="514052" name="Text Box 4"/>
          <p:cNvSpPr txBox="1">
            <a:spLocks noChangeArrowheads="1"/>
          </p:cNvSpPr>
          <p:nvPr/>
        </p:nvSpPr>
        <p:spPr bwMode="auto">
          <a:xfrm>
            <a:off x="361950" y="1227138"/>
            <a:ext cx="8629650" cy="141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thaiDist">
              <a:spcBef>
                <a:spcPct val="50000"/>
              </a:spcBef>
              <a:defRPr/>
            </a:pPr>
            <a:r>
              <a:rPr lang="th-TH" sz="29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   </a:t>
            </a:r>
            <a:r>
              <a:rPr lang="th-TH" sz="2900" b="1" dirty="0">
                <a:solidFill>
                  <a:srgbClr val="99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1)</a:t>
            </a:r>
            <a:r>
              <a:rPr lang="th-TH" sz="29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ต้องเป็นหลักสูตรที่จัดขึ้นเพื่อพัฒนาฝีมือแรงงานของ</a:t>
            </a:r>
            <a:r>
              <a:rPr lang="th-TH" sz="2900" b="1" u="sng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ลูกจ้าง</a:t>
            </a:r>
            <a:r>
              <a:rPr lang="th-TH" sz="29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ให้มีความรู้    ความสามารถ</a:t>
            </a:r>
            <a:r>
              <a:rPr lang="en-US" sz="29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r>
              <a:rPr lang="th-TH" sz="29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ทักษะ  และ</a:t>
            </a:r>
            <a:r>
              <a:rPr lang="th-TH" sz="29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ทัศนคติที่ดี</a:t>
            </a:r>
            <a:r>
              <a:rPr lang="th-TH" sz="29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ต่อการปฏิบัติงานในสาขาอาชีพนั้นเพิ่มขึ้น      โดยหลักสูตรต้องมีความสอดคล้องและเป็นประโยชน์กับกิจการนั้น</a:t>
            </a:r>
          </a:p>
        </p:txBody>
      </p:sp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228600" y="2773363"/>
            <a:ext cx="8610600" cy="229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thaiDist" eaLnBrk="0" hangingPunct="0"/>
            <a:r>
              <a:rPr lang="th-TH" sz="2900" b="1">
                <a:solidFill>
                  <a:srgbClr val="000066"/>
                </a:solidFill>
                <a:latin typeface="Angsana New" pitchFamily="18" charset="-34"/>
                <a:cs typeface="AngsanaUPC" pitchFamily="18" charset="-34"/>
              </a:rPr>
              <a:t>	- </a:t>
            </a:r>
            <a:r>
              <a:rPr lang="th-TH" sz="2900" b="1">
                <a:solidFill>
                  <a:srgbClr val="990000"/>
                </a:solidFill>
                <a:latin typeface="Angsana New" pitchFamily="18" charset="-34"/>
                <a:cs typeface="AngsanaUPC" pitchFamily="18" charset="-34"/>
              </a:rPr>
              <a:t>ไม่ใช่</a:t>
            </a:r>
            <a:r>
              <a:rPr lang="th-TH" sz="2900" b="1">
                <a:solidFill>
                  <a:srgbClr val="000066"/>
                </a:solidFill>
                <a:latin typeface="Angsana New" pitchFamily="18" charset="-34"/>
                <a:cs typeface="AngsanaUPC" pitchFamily="18" charset="-34"/>
              </a:rPr>
              <a:t>การประชุมหรือสัมมนา (ที่ไม่ได้ให้ความรู้แก่ผู้รับการฝึกอบรม)</a:t>
            </a:r>
          </a:p>
          <a:p>
            <a:pPr algn="thaiDist" eaLnBrk="0" hangingPunct="0"/>
            <a:r>
              <a:rPr lang="th-TH" sz="2900" b="1">
                <a:solidFill>
                  <a:srgbClr val="000066"/>
                </a:solidFill>
                <a:latin typeface="Angsana New" pitchFamily="18" charset="-34"/>
                <a:cs typeface="AngsanaUPC" pitchFamily="18" charset="-34"/>
              </a:rPr>
              <a:t>	- </a:t>
            </a:r>
            <a:r>
              <a:rPr lang="th-TH" sz="2900" b="1">
                <a:solidFill>
                  <a:srgbClr val="990000"/>
                </a:solidFill>
                <a:latin typeface="Angsana New" pitchFamily="18" charset="-34"/>
                <a:cs typeface="AngsanaUPC" pitchFamily="18" charset="-34"/>
              </a:rPr>
              <a:t>ไม่ใช่</a:t>
            </a:r>
            <a:r>
              <a:rPr lang="th-TH" sz="2900" b="1">
                <a:solidFill>
                  <a:srgbClr val="000066"/>
                </a:solidFill>
                <a:latin typeface="Angsana New" pitchFamily="18" charset="-34"/>
                <a:cs typeface="AngsanaUPC" pitchFamily="18" charset="-34"/>
              </a:rPr>
              <a:t>การฝึกอบรมหลักสูตรที่เป็นเรื่องส่วนบุคคลของผู้เข้ารับการฝึก เช่น </a:t>
            </a:r>
            <a:br>
              <a:rPr lang="th-TH" sz="2900" b="1">
                <a:solidFill>
                  <a:srgbClr val="000066"/>
                </a:solidFill>
                <a:latin typeface="Angsana New" pitchFamily="18" charset="-34"/>
                <a:cs typeface="AngsanaUPC" pitchFamily="18" charset="-34"/>
              </a:rPr>
            </a:br>
            <a:r>
              <a:rPr lang="th-TH" sz="2900" b="1">
                <a:solidFill>
                  <a:srgbClr val="000066"/>
                </a:solidFill>
                <a:latin typeface="Angsana New" pitchFamily="18" charset="-34"/>
                <a:cs typeface="AngsanaUPC" pitchFamily="18" charset="-34"/>
              </a:rPr>
              <a:t>                   หลักสูตรการดูแลครรภ์ การเลี้ยงดูบุตร เป็นต้น</a:t>
            </a:r>
          </a:p>
          <a:p>
            <a:pPr algn="thaiDist" eaLnBrk="0" hangingPunct="0"/>
            <a:r>
              <a:rPr lang="th-TH" sz="2900" b="1">
                <a:solidFill>
                  <a:srgbClr val="000066"/>
                </a:solidFill>
                <a:latin typeface="Angsana New" pitchFamily="18" charset="-34"/>
                <a:cs typeface="AngsanaUPC" pitchFamily="18" charset="-34"/>
              </a:rPr>
              <a:t>	- </a:t>
            </a:r>
            <a:r>
              <a:rPr lang="th-TH" sz="2900" b="1">
                <a:solidFill>
                  <a:srgbClr val="990000"/>
                </a:solidFill>
                <a:latin typeface="Angsana New" pitchFamily="18" charset="-34"/>
                <a:cs typeface="AngsanaUPC" pitchFamily="18" charset="-34"/>
              </a:rPr>
              <a:t>ไม่ใช่</a:t>
            </a:r>
            <a:r>
              <a:rPr lang="th-TH" sz="2900" b="1">
                <a:solidFill>
                  <a:srgbClr val="000066"/>
                </a:solidFill>
                <a:latin typeface="Angsana New" pitchFamily="18" charset="-34"/>
                <a:cs typeface="AngsanaUPC" pitchFamily="18" charset="-34"/>
              </a:rPr>
              <a:t>หลักสูตรการศึกษา เช่น ปริญญาโท  ปริญญาตรี ปวส. ปวช.  เป็นต้น</a:t>
            </a:r>
          </a:p>
          <a:p>
            <a:pPr algn="thaiDist" eaLnBrk="0" hangingPunct="0"/>
            <a:r>
              <a:rPr lang="th-TH" sz="2900" b="1">
                <a:solidFill>
                  <a:srgbClr val="000066"/>
                </a:solidFill>
                <a:latin typeface="Angsana New" pitchFamily="18" charset="-34"/>
                <a:cs typeface="AngsanaUPC" pitchFamily="18" charset="-34"/>
              </a:rPr>
              <a:t>	- </a:t>
            </a:r>
            <a:r>
              <a:rPr lang="th-TH" sz="2900" b="1">
                <a:solidFill>
                  <a:srgbClr val="990000"/>
                </a:solidFill>
                <a:latin typeface="Angsana New" pitchFamily="18" charset="-34"/>
                <a:cs typeface="AngsanaUPC" pitchFamily="18" charset="-34"/>
              </a:rPr>
              <a:t>ไม่ใช่</a:t>
            </a:r>
            <a:r>
              <a:rPr lang="th-TH" sz="2900" b="1">
                <a:solidFill>
                  <a:srgbClr val="000066"/>
                </a:solidFill>
                <a:latin typeface="Angsana New" pitchFamily="18" charset="-34"/>
                <a:cs typeface="AngsanaUPC" pitchFamily="18" charset="-34"/>
              </a:rPr>
              <a:t>หลักสูตรที่มีลักษณะการเรียนแบบ </a:t>
            </a:r>
            <a:r>
              <a:rPr lang="en-US" sz="2900" b="1">
                <a:solidFill>
                  <a:srgbClr val="000066"/>
                </a:solidFill>
                <a:latin typeface="Angsana New" pitchFamily="18" charset="-34"/>
                <a:cs typeface="AngsanaUPC" pitchFamily="18" charset="-34"/>
              </a:rPr>
              <a:t>E-learning , Self-learning </a:t>
            </a:r>
            <a:r>
              <a:rPr lang="th-TH" sz="2900" b="1">
                <a:solidFill>
                  <a:srgbClr val="000066"/>
                </a:solidFill>
                <a:latin typeface="Angsana New" pitchFamily="18" charset="-34"/>
                <a:cs typeface="AngsanaUPC" pitchFamily="18" charset="-34"/>
              </a:rPr>
              <a:t> เป็นต้น</a:t>
            </a:r>
          </a:p>
        </p:txBody>
      </p:sp>
      <p:sp>
        <p:nvSpPr>
          <p:cNvPr id="24582" name="Text Box 6"/>
          <p:cNvSpPr txBox="1">
            <a:spLocks noChangeArrowheads="1"/>
          </p:cNvSpPr>
          <p:nvPr/>
        </p:nvSpPr>
        <p:spPr bwMode="auto">
          <a:xfrm>
            <a:off x="849313" y="5391150"/>
            <a:ext cx="8008937" cy="53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thaiDist">
              <a:spcBef>
                <a:spcPct val="50000"/>
              </a:spcBef>
            </a:pPr>
            <a:r>
              <a:rPr lang="th-TH" sz="2900" b="1">
                <a:solidFill>
                  <a:srgbClr val="0000CC"/>
                </a:solidFill>
                <a:latin typeface="Times New Roman" pitchFamily="18" charset="0"/>
                <a:cs typeface="AngsanaUPC" pitchFamily="18" charset="-34"/>
              </a:rPr>
              <a:t>2) จำนวนชั่วโมงต้องสอดคล้องกับหลักสูตร </a:t>
            </a:r>
            <a:r>
              <a:rPr lang="th-TH" sz="2900" b="1" i="1" u="sng">
                <a:solidFill>
                  <a:srgbClr val="0000CC"/>
                </a:solidFill>
                <a:latin typeface="Times New Roman" pitchFamily="18" charset="0"/>
                <a:cs typeface="AngsanaUPC" pitchFamily="18" charset="-34"/>
              </a:rPr>
              <a:t>ทั้งนี้ต้องไม่น้อยกว่า  </a:t>
            </a:r>
            <a:r>
              <a:rPr lang="th-TH" sz="2900" b="1" i="1" u="sng">
                <a:solidFill>
                  <a:srgbClr val="C00000"/>
                </a:solidFill>
                <a:latin typeface="Times New Roman" pitchFamily="18" charset="0"/>
                <a:cs typeface="AngsanaUPC" pitchFamily="18" charset="-34"/>
              </a:rPr>
              <a:t>6 </a:t>
            </a:r>
            <a:r>
              <a:rPr lang="th-TH" sz="2900" b="1" i="1" u="sng">
                <a:solidFill>
                  <a:srgbClr val="0000CC"/>
                </a:solidFill>
                <a:latin typeface="Times New Roman" pitchFamily="18" charset="0"/>
                <a:cs typeface="AngsanaUPC" pitchFamily="18" charset="-34"/>
              </a:rPr>
              <a:t> ชั่วโมง</a:t>
            </a:r>
            <a:endParaRPr lang="th-TH" sz="2900" b="1">
              <a:solidFill>
                <a:srgbClr val="0000CC"/>
              </a:solidFill>
              <a:latin typeface="Times New Roman" pitchFamily="18" charset="0"/>
              <a:cs typeface="AngsanaUPC" pitchFamily="18" charset="-34"/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1071563" y="214313"/>
            <a:ext cx="7462837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39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1.1 </a:t>
            </a:r>
            <a:r>
              <a:rPr lang="th-TH" sz="39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ฝึกยกระดับฝีมือแรงงาน</a:t>
            </a:r>
            <a:r>
              <a:rPr lang="en-US" sz="39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r>
              <a:rPr lang="en-US" sz="3900" b="1" i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(</a:t>
            </a:r>
            <a:r>
              <a:rPr lang="th-TH" sz="3900" b="1" i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กรณีดำเนินการฝึกเอง)</a:t>
            </a: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14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14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4051" grpId="0"/>
      <p:bldP spid="514052" grpId="0"/>
      <p:bldP spid="24581" grpId="0"/>
      <p:bldP spid="24582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8B8D7F-BCA3-4E81-95D3-56AE713202D4}" type="slidenum">
              <a:rPr lang="en-US"/>
              <a:pPr>
                <a:defRPr/>
              </a:pPr>
              <a:t>17</a:t>
            </a:fld>
            <a:endParaRPr lang="th-TH"/>
          </a:p>
        </p:txBody>
      </p:sp>
      <p:sp>
        <p:nvSpPr>
          <p:cNvPr id="515075" name="Text Box 3"/>
          <p:cNvSpPr txBox="1">
            <a:spLocks noChangeArrowheads="1"/>
          </p:cNvSpPr>
          <p:nvPr/>
        </p:nvSpPr>
        <p:spPr bwMode="auto">
          <a:xfrm>
            <a:off x="371475" y="576263"/>
            <a:ext cx="520065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thaiDist">
              <a:spcBef>
                <a:spcPct val="50000"/>
              </a:spcBef>
              <a:defRPr/>
            </a:pPr>
            <a:r>
              <a:rPr lang="th-TH" sz="2900" b="1" dirty="0">
                <a:solidFill>
                  <a:srgbClr val="99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3)</a:t>
            </a:r>
            <a:r>
              <a:rPr lang="th-TH" sz="29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จำนวนผู้รับการฝึกอบรมให้แบ่งกลุ่ม ดังนี้</a:t>
            </a:r>
          </a:p>
        </p:txBody>
      </p:sp>
      <p:sp>
        <p:nvSpPr>
          <p:cNvPr id="515076" name="Text Box 4"/>
          <p:cNvSpPr txBox="1">
            <a:spLocks noChangeArrowheads="1"/>
          </p:cNvSpPr>
          <p:nvPr/>
        </p:nvSpPr>
        <p:spPr bwMode="auto">
          <a:xfrm>
            <a:off x="361950" y="1000125"/>
            <a:ext cx="86296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thaiDist">
              <a:spcBef>
                <a:spcPct val="50000"/>
              </a:spcBef>
              <a:defRPr/>
            </a:pPr>
            <a:r>
              <a:rPr lang="th-TH" sz="28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   </a:t>
            </a:r>
            <a:r>
              <a:rPr lang="th-TH" sz="2800" i="1" dirty="0">
                <a:solidFill>
                  <a:schemeClr val="tx2"/>
                </a:solidFill>
                <a:latin typeface="Times New Roman" pitchFamily="18" charset="0"/>
                <a:cs typeface="AngsanaUPC" pitchFamily="18" charset="-34"/>
              </a:rPr>
              <a:t>3.1</a:t>
            </a:r>
            <a:r>
              <a:rPr lang="th-TH" sz="28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)</a:t>
            </a:r>
            <a:r>
              <a:rPr lang="th-TH" sz="28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กรณีการฝึกอบรมโดยการ</a:t>
            </a:r>
            <a:r>
              <a:rPr lang="th-TH" sz="28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บรรยาย</a:t>
            </a:r>
            <a:r>
              <a:rPr lang="th-TH" sz="28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r>
              <a:rPr lang="th-TH" sz="28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กลุ่มละไม่เกิน </a:t>
            </a:r>
            <a:r>
              <a:rPr lang="th-TH" sz="2800" b="1" u="sng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100</a:t>
            </a:r>
            <a:r>
              <a:rPr lang="th-TH" sz="28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คน</a:t>
            </a:r>
          </a:p>
        </p:txBody>
      </p:sp>
      <p:sp>
        <p:nvSpPr>
          <p:cNvPr id="515077" name="Text Box 5"/>
          <p:cNvSpPr txBox="1">
            <a:spLocks noChangeArrowheads="1"/>
          </p:cNvSpPr>
          <p:nvPr/>
        </p:nvSpPr>
        <p:spPr bwMode="auto">
          <a:xfrm>
            <a:off x="361950" y="1457325"/>
            <a:ext cx="86296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thaiDist">
              <a:spcBef>
                <a:spcPct val="50000"/>
              </a:spcBef>
              <a:defRPr/>
            </a:pPr>
            <a:r>
              <a:rPr lang="th-TH" sz="28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   </a:t>
            </a:r>
            <a:r>
              <a:rPr lang="th-TH" sz="28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3</a:t>
            </a:r>
            <a:r>
              <a:rPr lang="th-TH" sz="2800" i="1" dirty="0">
                <a:solidFill>
                  <a:schemeClr val="tx2"/>
                </a:solidFill>
                <a:latin typeface="Times New Roman" pitchFamily="18" charset="0"/>
                <a:cs typeface="AngsanaUPC" pitchFamily="18" charset="-34"/>
              </a:rPr>
              <a:t>.2</a:t>
            </a:r>
            <a:r>
              <a:rPr lang="th-TH" sz="28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)</a:t>
            </a:r>
            <a:r>
              <a:rPr lang="th-TH" sz="28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กรณีการฝึกอบรมโดยการ</a:t>
            </a:r>
            <a:r>
              <a:rPr lang="th-TH" sz="28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จัดกิจกรรมกลุ่ม กลุ่มละไม่เกิน </a:t>
            </a:r>
            <a:r>
              <a:rPr lang="th-TH" sz="2800" b="1" u="sng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50</a:t>
            </a:r>
            <a:r>
              <a:rPr lang="th-TH" sz="28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คน ต่อวิทยากร </a:t>
            </a:r>
            <a:r>
              <a:rPr lang="th-TH" sz="2800" b="1" u="sng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1</a:t>
            </a:r>
            <a:r>
              <a:rPr lang="th-TH" sz="28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คน</a:t>
            </a:r>
          </a:p>
        </p:txBody>
      </p:sp>
      <p:sp>
        <p:nvSpPr>
          <p:cNvPr id="515078" name="Text Box 6"/>
          <p:cNvSpPr txBox="1">
            <a:spLocks noChangeArrowheads="1"/>
          </p:cNvSpPr>
          <p:nvPr/>
        </p:nvSpPr>
        <p:spPr bwMode="auto">
          <a:xfrm>
            <a:off x="361950" y="1957388"/>
            <a:ext cx="862965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thaiDist">
              <a:spcBef>
                <a:spcPct val="50000"/>
              </a:spcBef>
              <a:defRPr/>
            </a:pPr>
            <a:r>
              <a:rPr lang="th-TH" sz="28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   </a:t>
            </a:r>
            <a:r>
              <a:rPr lang="th-TH" sz="28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3</a:t>
            </a:r>
            <a:r>
              <a:rPr lang="th-TH" sz="2800" i="1" dirty="0">
                <a:solidFill>
                  <a:schemeClr val="tx2"/>
                </a:solidFill>
                <a:latin typeface="Times New Roman" pitchFamily="18" charset="0"/>
                <a:cs typeface="AngsanaUPC" pitchFamily="18" charset="-34"/>
              </a:rPr>
              <a:t>.3</a:t>
            </a:r>
            <a:r>
              <a:rPr lang="th-TH" sz="28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)</a:t>
            </a:r>
            <a:r>
              <a:rPr lang="th-TH" sz="28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กรณีการฝึกอบรม</a:t>
            </a:r>
            <a:r>
              <a:rPr lang="th-TH" sz="28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ทักษะฝีมือซึ่งต้องมีภาคปฏิบัติ กลุ่มละไม่เกิน </a:t>
            </a:r>
            <a:r>
              <a:rPr lang="th-TH" sz="2800" b="1" u="sng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25</a:t>
            </a:r>
            <a:r>
              <a:rPr lang="th-TH" sz="28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คน ต่อ   วิทยากร </a:t>
            </a:r>
            <a:r>
              <a:rPr lang="th-TH" sz="2800" b="1" u="sng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1</a:t>
            </a:r>
            <a:r>
              <a:rPr lang="th-TH" sz="28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คน</a:t>
            </a:r>
          </a:p>
        </p:txBody>
      </p:sp>
      <p:sp>
        <p:nvSpPr>
          <p:cNvPr id="515079" name="Text Box 7"/>
          <p:cNvSpPr txBox="1">
            <a:spLocks noChangeArrowheads="1"/>
          </p:cNvSpPr>
          <p:nvPr/>
        </p:nvSpPr>
        <p:spPr bwMode="auto">
          <a:xfrm>
            <a:off x="357188" y="4333875"/>
            <a:ext cx="8634412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190500" indent="-190500" algn="thaiDist">
              <a:spcBef>
                <a:spcPct val="50000"/>
              </a:spcBef>
              <a:defRPr/>
            </a:pPr>
            <a:r>
              <a:rPr lang="th-TH" sz="29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 1) ฝึกในสถานประกอบกิจการหรือหน่วยผลิต</a:t>
            </a:r>
          </a:p>
        </p:txBody>
      </p:sp>
      <p:sp>
        <p:nvSpPr>
          <p:cNvPr id="515080" name="Text Box 8"/>
          <p:cNvSpPr txBox="1">
            <a:spLocks noChangeArrowheads="1"/>
          </p:cNvSpPr>
          <p:nvPr/>
        </p:nvSpPr>
        <p:spPr bwMode="auto">
          <a:xfrm>
            <a:off x="239713" y="3781425"/>
            <a:ext cx="296068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th-TH" sz="3200" i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2.</a:t>
            </a:r>
            <a:r>
              <a:rPr lang="th-TH" sz="3200" i="1" u="sng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สถานที่ฝึก</a:t>
            </a:r>
            <a:endParaRPr lang="th-TH" sz="3200" i="1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AngsanaUPC" pitchFamily="18" charset="-34"/>
            </a:endParaRPr>
          </a:p>
        </p:txBody>
      </p:sp>
      <p:sp>
        <p:nvSpPr>
          <p:cNvPr id="515081" name="Text Box 9"/>
          <p:cNvSpPr txBox="1">
            <a:spLocks noChangeArrowheads="1"/>
          </p:cNvSpPr>
          <p:nvPr/>
        </p:nvSpPr>
        <p:spPr bwMode="auto">
          <a:xfrm>
            <a:off x="361950" y="4791075"/>
            <a:ext cx="8629650" cy="97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thaiDist">
              <a:spcBef>
                <a:spcPct val="50000"/>
              </a:spcBef>
              <a:defRPr/>
            </a:pPr>
            <a:r>
              <a:rPr lang="th-TH" sz="29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 2) ฝึกในสถานที่อื่น</a:t>
            </a:r>
            <a:r>
              <a:rPr lang="en-US" sz="29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r>
              <a:rPr lang="th-TH" sz="29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เช่นเช่าสถานที่ภายนอกเพื่อใช้ฝึกอบรม ซึ่งอาจเป็นทั้งของทาง       </a:t>
            </a:r>
            <a:br>
              <a:rPr lang="th-TH" sz="29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</a:br>
            <a:r>
              <a:rPr lang="th-TH" sz="29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  </a:t>
            </a:r>
            <a:r>
              <a:rPr lang="en-US" sz="29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 </a:t>
            </a:r>
            <a:r>
              <a:rPr lang="th-TH" sz="29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ราชการหรือเอกชน</a:t>
            </a:r>
          </a:p>
        </p:txBody>
      </p:sp>
      <p:sp>
        <p:nvSpPr>
          <p:cNvPr id="515082" name="Text Box 10"/>
          <p:cNvSpPr txBox="1">
            <a:spLocks noChangeArrowheads="1"/>
          </p:cNvSpPr>
          <p:nvPr/>
        </p:nvSpPr>
        <p:spPr bwMode="auto">
          <a:xfrm>
            <a:off x="361950" y="5588000"/>
            <a:ext cx="8610600" cy="98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thaiDist">
              <a:spcBef>
                <a:spcPct val="50000"/>
              </a:spcBef>
              <a:defRPr/>
            </a:pPr>
            <a:r>
              <a:rPr lang="th-TH" sz="29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 3)</a:t>
            </a:r>
            <a:r>
              <a:rPr lang="en-US" sz="29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r>
              <a:rPr lang="th-TH" sz="29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ฝึกในศูนย์ฝึกอบรมฝีมือแรงงาน</a:t>
            </a:r>
            <a:r>
              <a:rPr lang="en-US" sz="29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r>
              <a:rPr lang="th-TH" sz="29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ซึ่งการจัดตั้งศูนย์ฝึกอบรมฝีมือแรงงาน</a:t>
            </a:r>
            <a:r>
              <a:rPr lang="en-US" sz="29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    </a:t>
            </a:r>
            <a:br>
              <a:rPr lang="en-US" sz="29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</a:br>
            <a:r>
              <a:rPr lang="en-US" sz="29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     </a:t>
            </a:r>
            <a:r>
              <a:rPr lang="th-TH" sz="29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จะต้องได้รับอนุญาตจากนายทะเบียนก่อน</a:t>
            </a:r>
          </a:p>
        </p:txBody>
      </p:sp>
      <p:sp>
        <p:nvSpPr>
          <p:cNvPr id="515084" name="Text Box 12"/>
          <p:cNvSpPr txBox="1">
            <a:spLocks noChangeArrowheads="1"/>
          </p:cNvSpPr>
          <p:nvPr/>
        </p:nvSpPr>
        <p:spPr bwMode="auto">
          <a:xfrm>
            <a:off x="3157538" y="95250"/>
            <a:ext cx="58674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th-TH" b="1" i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ฝึกยกระดับฝีมือแรงงาน</a:t>
            </a:r>
            <a:r>
              <a:rPr lang="en-US" b="1" i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r>
              <a:rPr lang="en-US" b="1" i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(</a:t>
            </a:r>
            <a:r>
              <a:rPr lang="th-TH" b="1" i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กรณีดำเนินการฝึกเอง)</a:t>
            </a:r>
            <a:r>
              <a:rPr lang="en-US" b="1" i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r>
              <a:rPr lang="th-TH" b="1" i="1">
                <a:solidFill>
                  <a:srgbClr val="5E1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ต่อ</a:t>
            </a:r>
          </a:p>
        </p:txBody>
      </p:sp>
      <p:sp>
        <p:nvSpPr>
          <p:cNvPr id="14" name="Text Box 8"/>
          <p:cNvSpPr txBox="1">
            <a:spLocks noChangeArrowheads="1"/>
          </p:cNvSpPr>
          <p:nvPr/>
        </p:nvSpPr>
        <p:spPr bwMode="auto">
          <a:xfrm>
            <a:off x="361950" y="2786063"/>
            <a:ext cx="8629650" cy="98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thaiDist">
              <a:spcBef>
                <a:spcPct val="50000"/>
              </a:spcBef>
              <a:defRPr/>
            </a:pPr>
            <a:r>
              <a:rPr lang="th-TH" sz="2900" b="1" dirty="0">
                <a:solidFill>
                  <a:srgbClr val="99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4)</a:t>
            </a:r>
            <a:r>
              <a:rPr lang="th-TH" sz="29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ผู้รับการฝึกต้องเข้ารับการฝึกอบรมไม่น้อยกว่าร้อยละ </a:t>
            </a:r>
            <a:r>
              <a:rPr lang="th-TH" sz="2900" b="1" u="sng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80</a:t>
            </a:r>
            <a:r>
              <a:rPr lang="th-TH" sz="29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ของระยะเวลาการฝึกอบรมทั้งหลักสูตร</a:t>
            </a: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5B2CF4F-96EB-4959-89BA-6EEA59D4841D}" type="slidenum">
              <a:rPr lang="en-US"/>
              <a:pPr>
                <a:defRPr/>
              </a:pPr>
              <a:t>18</a:t>
            </a:fld>
            <a:endParaRPr lang="th-TH"/>
          </a:p>
        </p:txBody>
      </p:sp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827088" y="1905000"/>
            <a:ext cx="7916862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765175" indent="-384175" algn="thaiDist" eaLnBrk="0" hangingPunct="0">
              <a:lnSpc>
                <a:spcPct val="80000"/>
              </a:lnSpc>
            </a:pPr>
            <a:r>
              <a:rPr lang="en-US" sz="3300" b="1" i="1">
                <a:latin typeface="Times New Roman" pitchFamily="18" charset="0"/>
                <a:cs typeface="AngsanaUPC" pitchFamily="18" charset="-34"/>
              </a:rPr>
              <a:t>1</a:t>
            </a:r>
            <a:r>
              <a:rPr lang="th-TH" sz="3300" b="1">
                <a:latin typeface="Times New Roman" pitchFamily="18" charset="0"/>
                <a:cs typeface="AngsanaUPC" pitchFamily="18" charset="-34"/>
              </a:rPr>
              <a:t>)</a:t>
            </a:r>
            <a:r>
              <a:rPr lang="en-US" sz="3300" b="1">
                <a:latin typeface="Times New Roman" pitchFamily="18" charset="0"/>
                <a:cs typeface="AngsanaUPC" pitchFamily="18" charset="-34"/>
              </a:rPr>
              <a:t> </a:t>
            </a:r>
            <a:r>
              <a:rPr lang="th-TH" sz="3300" b="1">
                <a:latin typeface="Times New Roman" pitchFamily="18" charset="0"/>
                <a:cs typeface="AngsanaUPC" pitchFamily="18" charset="-34"/>
              </a:rPr>
              <a:t> ค่าตอบแทนวิทยากร</a:t>
            </a:r>
          </a:p>
        </p:txBody>
      </p:sp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827088" y="2438400"/>
            <a:ext cx="81534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71500" indent="-190500" algn="thaiDist" eaLnBrk="0" hangingPunct="0">
              <a:lnSpc>
                <a:spcPct val="80000"/>
              </a:lnSpc>
            </a:pPr>
            <a:r>
              <a:rPr lang="en-US" sz="3300" b="1" i="1">
                <a:latin typeface="Times New Roman" pitchFamily="18" charset="0"/>
                <a:cs typeface="AngsanaUPC" pitchFamily="18" charset="-34"/>
              </a:rPr>
              <a:t>2</a:t>
            </a:r>
            <a:r>
              <a:rPr lang="th-TH" sz="3300" b="1">
                <a:latin typeface="Times New Roman" pitchFamily="18" charset="0"/>
                <a:cs typeface="AngsanaUPC" pitchFamily="18" charset="-34"/>
              </a:rPr>
              <a:t>)</a:t>
            </a:r>
            <a:r>
              <a:rPr lang="en-US" sz="3300" b="1">
                <a:latin typeface="Times New Roman" pitchFamily="18" charset="0"/>
                <a:cs typeface="AngsanaUPC" pitchFamily="18" charset="-34"/>
              </a:rPr>
              <a:t>  </a:t>
            </a:r>
            <a:r>
              <a:rPr lang="th-TH" sz="3300" b="1">
                <a:latin typeface="Times New Roman" pitchFamily="18" charset="0"/>
                <a:cs typeface="AngsanaUPC" pitchFamily="18" charset="-34"/>
              </a:rPr>
              <a:t>ค่าลิขสิทธิ์ของหลักสูตรที่ใช้ในการฝึกอบรม</a:t>
            </a:r>
            <a:r>
              <a:rPr lang="en-US" sz="3300" b="1">
                <a:latin typeface="Times New Roman" pitchFamily="18" charset="0"/>
                <a:cs typeface="AngsanaUPC" pitchFamily="18" charset="-34"/>
              </a:rPr>
              <a:t> </a:t>
            </a:r>
            <a:endParaRPr lang="th-TH" sz="3300" b="1">
              <a:latin typeface="Times New Roman" pitchFamily="18" charset="0"/>
              <a:cs typeface="AngsanaUPC" pitchFamily="18" charset="-34"/>
            </a:endParaRPr>
          </a:p>
        </p:txBody>
      </p:sp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823913" y="3657600"/>
            <a:ext cx="822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71500" indent="-190500" algn="thaiDist" eaLnBrk="0" hangingPunct="0">
              <a:lnSpc>
                <a:spcPct val="80000"/>
              </a:lnSpc>
            </a:pPr>
            <a:r>
              <a:rPr lang="en-US" sz="3300" b="1" i="1">
                <a:latin typeface="Times New Roman" pitchFamily="18" charset="0"/>
                <a:cs typeface="AngsanaUPC" pitchFamily="18" charset="-34"/>
              </a:rPr>
              <a:t>4</a:t>
            </a:r>
            <a:r>
              <a:rPr lang="en-US" sz="3300" b="1">
                <a:latin typeface="Times New Roman" pitchFamily="18" charset="0"/>
                <a:cs typeface="AngsanaUPC" pitchFamily="18" charset="-34"/>
              </a:rPr>
              <a:t>)  </a:t>
            </a:r>
            <a:r>
              <a:rPr lang="th-TH" sz="3300" b="1">
                <a:latin typeface="Times New Roman" pitchFamily="18" charset="0"/>
                <a:cs typeface="AngsanaUPC" pitchFamily="18" charset="-34"/>
              </a:rPr>
              <a:t>ค่าแปลเอกสารประกอบการฝึกอบรม</a:t>
            </a:r>
          </a:p>
        </p:txBody>
      </p:sp>
      <p:sp>
        <p:nvSpPr>
          <p:cNvPr id="18438" name="Text Box 6"/>
          <p:cNvSpPr txBox="1">
            <a:spLocks noChangeArrowheads="1"/>
          </p:cNvSpPr>
          <p:nvPr/>
        </p:nvSpPr>
        <p:spPr bwMode="auto">
          <a:xfrm>
            <a:off x="823913" y="3048000"/>
            <a:ext cx="8229600" cy="68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71500" indent="-190500" algn="thaiDist" eaLnBrk="0" hangingPunct="0">
              <a:lnSpc>
                <a:spcPct val="80000"/>
              </a:lnSpc>
            </a:pPr>
            <a:r>
              <a:rPr lang="en-US" sz="3300" b="1" i="1">
                <a:latin typeface="Times New Roman" pitchFamily="18" charset="0"/>
                <a:cs typeface="AngsanaUPC" pitchFamily="18" charset="-34"/>
              </a:rPr>
              <a:t>3</a:t>
            </a:r>
            <a:r>
              <a:rPr lang="en-US" sz="3300" b="1">
                <a:latin typeface="Times New Roman" pitchFamily="18" charset="0"/>
                <a:cs typeface="AngsanaUPC" pitchFamily="18" charset="-34"/>
              </a:rPr>
              <a:t>)  </a:t>
            </a:r>
            <a:r>
              <a:rPr lang="th-TH" sz="3300" b="1">
                <a:latin typeface="Times New Roman" pitchFamily="18" charset="0"/>
                <a:cs typeface="AngsanaUPC" pitchFamily="18" charset="-34"/>
              </a:rPr>
              <a:t>ค่าจ้างล่ามระหว่างการฝึกอบรม</a:t>
            </a:r>
            <a:r>
              <a:rPr lang="en-US" sz="3300" b="1">
                <a:latin typeface="Times New Roman" pitchFamily="18" charset="0"/>
                <a:cs typeface="AngsanaUPC" pitchFamily="18" charset="-34"/>
              </a:rPr>
              <a:t> </a:t>
            </a:r>
            <a:endParaRPr lang="th-TH" sz="3300" b="1">
              <a:latin typeface="Times New Roman" pitchFamily="18" charset="0"/>
              <a:cs typeface="AngsanaUPC" pitchFamily="18" charset="-34"/>
            </a:endParaRPr>
          </a:p>
        </p:txBody>
      </p:sp>
      <p:sp>
        <p:nvSpPr>
          <p:cNvPr id="18439" name="Text Box 7"/>
          <p:cNvSpPr txBox="1">
            <a:spLocks noChangeArrowheads="1"/>
          </p:cNvSpPr>
          <p:nvPr/>
        </p:nvSpPr>
        <p:spPr bwMode="auto">
          <a:xfrm>
            <a:off x="812800" y="4267200"/>
            <a:ext cx="816451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765175" indent="-384175" algn="thaiDist" eaLnBrk="0" hangingPunct="0">
              <a:lnSpc>
                <a:spcPct val="80000"/>
              </a:lnSpc>
            </a:pPr>
            <a:r>
              <a:rPr lang="en-US" sz="3300" b="1" i="1">
                <a:latin typeface="Times New Roman" pitchFamily="18" charset="0"/>
                <a:cs typeface="AngsanaUPC" pitchFamily="18" charset="-34"/>
              </a:rPr>
              <a:t>5</a:t>
            </a:r>
            <a:r>
              <a:rPr lang="en-US" sz="3300" b="1">
                <a:latin typeface="Times New Roman" pitchFamily="18" charset="0"/>
                <a:cs typeface="AngsanaUPC" pitchFamily="18" charset="-34"/>
              </a:rPr>
              <a:t>)  </a:t>
            </a:r>
            <a:r>
              <a:rPr lang="th-TH" sz="3300" b="1">
                <a:latin typeface="Times New Roman" pitchFamily="18" charset="0"/>
                <a:cs typeface="AngsanaUPC" pitchFamily="18" charset="-34"/>
              </a:rPr>
              <a:t>ค่าเอกสารประกอบการฝึกอบรม</a:t>
            </a:r>
            <a:r>
              <a:rPr lang="en-US" sz="3300" b="1">
                <a:latin typeface="Times New Roman" pitchFamily="18" charset="0"/>
                <a:cs typeface="AngsanaUPC" pitchFamily="18" charset="-34"/>
              </a:rPr>
              <a:t> </a:t>
            </a:r>
            <a:r>
              <a:rPr lang="th-TH" sz="3300" b="1">
                <a:latin typeface="Times New Roman" pitchFamily="18" charset="0"/>
                <a:cs typeface="AngsanaUPC" pitchFamily="18" charset="-34"/>
              </a:rPr>
              <a:t>หรือตำรา</a:t>
            </a:r>
          </a:p>
        </p:txBody>
      </p:sp>
      <p:sp>
        <p:nvSpPr>
          <p:cNvPr id="18440" name="Text Box 8"/>
          <p:cNvSpPr txBox="1">
            <a:spLocks noChangeArrowheads="1"/>
          </p:cNvSpPr>
          <p:nvPr/>
        </p:nvSpPr>
        <p:spPr bwMode="auto">
          <a:xfrm>
            <a:off x="820738" y="4800600"/>
            <a:ext cx="8153400" cy="65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71500" indent="-190500" algn="thaiDist" eaLnBrk="0" hangingPunct="0">
              <a:lnSpc>
                <a:spcPct val="80000"/>
              </a:lnSpc>
            </a:pPr>
            <a:r>
              <a:rPr lang="en-US" sz="3300" b="1" i="1">
                <a:latin typeface="Times New Roman" pitchFamily="18" charset="0"/>
                <a:cs typeface="AngsanaUPC" pitchFamily="18" charset="-34"/>
              </a:rPr>
              <a:t>6</a:t>
            </a:r>
            <a:r>
              <a:rPr lang="en-US" sz="3300" b="1">
                <a:latin typeface="Times New Roman" pitchFamily="18" charset="0"/>
                <a:cs typeface="AngsanaUPC" pitchFamily="18" charset="-34"/>
              </a:rPr>
              <a:t>)  </a:t>
            </a:r>
            <a:r>
              <a:rPr lang="th-TH" sz="3300" b="1">
                <a:latin typeface="Times New Roman" pitchFamily="18" charset="0"/>
                <a:cs typeface="AngsanaUPC" pitchFamily="18" charset="-34"/>
              </a:rPr>
              <a:t>ค่าจ้างถ่ายเอกสารประกอบการฝึกอบรม</a:t>
            </a:r>
            <a:r>
              <a:rPr lang="en-US" sz="3300" b="1">
                <a:latin typeface="Times New Roman" pitchFamily="18" charset="0"/>
                <a:cs typeface="AngsanaUPC" pitchFamily="18" charset="-34"/>
              </a:rPr>
              <a:t> </a:t>
            </a:r>
            <a:endParaRPr lang="th-TH" sz="3300" b="1">
              <a:latin typeface="Times New Roman" pitchFamily="18" charset="0"/>
              <a:cs typeface="AngsanaUPC" pitchFamily="18" charset="-34"/>
            </a:endParaRPr>
          </a:p>
        </p:txBody>
      </p:sp>
      <p:sp>
        <p:nvSpPr>
          <p:cNvPr id="18441" name="Text Box 9"/>
          <p:cNvSpPr txBox="1">
            <a:spLocks noChangeArrowheads="1"/>
          </p:cNvSpPr>
          <p:nvPr/>
        </p:nvSpPr>
        <p:spPr bwMode="auto">
          <a:xfrm>
            <a:off x="820738" y="5410200"/>
            <a:ext cx="807402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765175" indent="-384175" algn="thaiDist" eaLnBrk="0" hangingPunct="0">
              <a:lnSpc>
                <a:spcPct val="80000"/>
              </a:lnSpc>
            </a:pPr>
            <a:r>
              <a:rPr lang="en-US" sz="3300" b="1" i="1">
                <a:latin typeface="Times New Roman" pitchFamily="18" charset="0"/>
                <a:cs typeface="AngsanaUPC" pitchFamily="18" charset="-34"/>
              </a:rPr>
              <a:t>7</a:t>
            </a:r>
            <a:r>
              <a:rPr lang="en-US" sz="3300" b="1">
                <a:latin typeface="Times New Roman" pitchFamily="18" charset="0"/>
                <a:cs typeface="AngsanaUPC" pitchFamily="18" charset="-34"/>
              </a:rPr>
              <a:t>)  </a:t>
            </a:r>
            <a:r>
              <a:rPr lang="th-TH" sz="3300" b="1">
                <a:latin typeface="Times New Roman" pitchFamily="18" charset="0"/>
                <a:cs typeface="AngsanaUPC" pitchFamily="18" charset="-34"/>
              </a:rPr>
              <a:t>ค่าถ่าย</a:t>
            </a:r>
            <a:r>
              <a:rPr lang="en-US" sz="3300" b="1">
                <a:latin typeface="Times New Roman" pitchFamily="18" charset="0"/>
                <a:cs typeface="AngsanaUPC" pitchFamily="18" charset="-34"/>
              </a:rPr>
              <a:t>  </a:t>
            </a:r>
            <a:r>
              <a:rPr lang="th-TH" sz="3300" b="1">
                <a:latin typeface="Times New Roman" pitchFamily="18" charset="0"/>
                <a:cs typeface="AngsanaUPC" pitchFamily="18" charset="-34"/>
              </a:rPr>
              <a:t>ล้าง</a:t>
            </a:r>
            <a:r>
              <a:rPr lang="en-US" sz="3300" b="1">
                <a:latin typeface="Times New Roman" pitchFamily="18" charset="0"/>
                <a:cs typeface="AngsanaUPC" pitchFamily="18" charset="-34"/>
              </a:rPr>
              <a:t>  </a:t>
            </a:r>
            <a:r>
              <a:rPr lang="th-TH" sz="3300" b="1">
                <a:latin typeface="Times New Roman" pitchFamily="18" charset="0"/>
                <a:cs typeface="AngsanaUPC" pitchFamily="18" charset="-34"/>
              </a:rPr>
              <a:t>อัดและขยายรูปภาพ</a:t>
            </a:r>
            <a:r>
              <a:rPr lang="en-US" sz="3300" b="1">
                <a:latin typeface="Times New Roman" pitchFamily="18" charset="0"/>
                <a:cs typeface="AngsanaUPC" pitchFamily="18" charset="-34"/>
              </a:rPr>
              <a:t>  </a:t>
            </a:r>
            <a:r>
              <a:rPr lang="th-TH" sz="3300" b="1">
                <a:latin typeface="Times New Roman" pitchFamily="18" charset="0"/>
                <a:cs typeface="AngsanaUPC" pitchFamily="18" charset="-34"/>
              </a:rPr>
              <a:t>ค่าบันทึกภาพและเสียง       </a:t>
            </a:r>
            <a:br>
              <a:rPr lang="th-TH" sz="3300" b="1">
                <a:latin typeface="Times New Roman" pitchFamily="18" charset="0"/>
                <a:cs typeface="AngsanaUPC" pitchFamily="18" charset="-34"/>
              </a:rPr>
            </a:br>
            <a:r>
              <a:rPr lang="th-TH" sz="3300" b="1">
                <a:latin typeface="Times New Roman" pitchFamily="18" charset="0"/>
                <a:cs typeface="AngsanaUPC" pitchFamily="18" charset="-34"/>
              </a:rPr>
              <a:t>   ที่เกี่ยวข้องกับการฝึกอบรม</a:t>
            </a:r>
            <a:r>
              <a:rPr lang="en-US" sz="3300" b="1">
                <a:latin typeface="Times New Roman" pitchFamily="18" charset="0"/>
                <a:cs typeface="AngsanaUPC" pitchFamily="18" charset="-34"/>
              </a:rPr>
              <a:t> </a:t>
            </a:r>
            <a:endParaRPr lang="th-TH" sz="3300" b="1">
              <a:latin typeface="Times New Roman" pitchFamily="18" charset="0"/>
              <a:cs typeface="AngsanaUPC" pitchFamily="18" charset="-34"/>
            </a:endParaRPr>
          </a:p>
        </p:txBody>
      </p:sp>
      <p:sp>
        <p:nvSpPr>
          <p:cNvPr id="516106" name="Text Box 10"/>
          <p:cNvSpPr txBox="1">
            <a:spLocks noChangeArrowheads="1"/>
          </p:cNvSpPr>
          <p:nvPr/>
        </p:nvSpPr>
        <p:spPr bwMode="auto">
          <a:xfrm>
            <a:off x="239713" y="1004888"/>
            <a:ext cx="8142287" cy="59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th-TH" sz="3300" i="1" u="sng">
                <a:solidFill>
                  <a:srgbClr val="99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รายการค่าใช้จ่ายในการฝึกอบรมลูกจ้าง</a:t>
            </a:r>
            <a:r>
              <a:rPr lang="th-TH" sz="3300" i="1" u="sng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กรณีเป็นผู้ดำเนินการฝึกเอง</a:t>
            </a:r>
            <a:endParaRPr lang="th-TH" sz="3300" i="1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AngsanaUPC" pitchFamily="18" charset="-34"/>
            </a:endParaRPr>
          </a:p>
        </p:txBody>
      </p:sp>
      <p:pic>
        <p:nvPicPr>
          <p:cNvPr id="18443" name="Picture 11" descr="C:\Program Files\Common Files\Microsoft Shared\Clipart\cagcat50\bs00561_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81838" y="2514600"/>
            <a:ext cx="1833562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6108" name="Text Box 12"/>
          <p:cNvSpPr txBox="1">
            <a:spLocks noChangeArrowheads="1"/>
          </p:cNvSpPr>
          <p:nvPr/>
        </p:nvSpPr>
        <p:spPr bwMode="auto">
          <a:xfrm>
            <a:off x="3157538" y="95250"/>
            <a:ext cx="58674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th-TH" b="1" i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ฝึกยกระดับฝีมือแรงงาน</a:t>
            </a:r>
            <a:r>
              <a:rPr lang="en-US" b="1" i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r>
              <a:rPr lang="en-US" b="1" i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(</a:t>
            </a:r>
            <a:r>
              <a:rPr lang="th-TH" b="1" i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กรณีดำเนินการฝึกเอง)</a:t>
            </a:r>
            <a:r>
              <a:rPr lang="en-US" b="1" i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r>
              <a:rPr lang="th-TH" b="1" i="1">
                <a:solidFill>
                  <a:srgbClr val="5E1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ต่อ</a:t>
            </a: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71B6865-1470-46F2-A421-299DC6E0077F}" type="slidenum">
              <a:rPr lang="en-US"/>
              <a:pPr>
                <a:defRPr/>
              </a:pPr>
              <a:t>19</a:t>
            </a:fld>
            <a:endParaRPr lang="th-TH"/>
          </a:p>
        </p:txBody>
      </p:sp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811213" y="665163"/>
            <a:ext cx="8083550" cy="2916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765175" indent="-384175" algn="thaiDist" eaLnBrk="0" hangingPunct="0">
              <a:lnSpc>
                <a:spcPct val="80000"/>
              </a:lnSpc>
            </a:pPr>
            <a:r>
              <a:rPr lang="en-US" sz="3300" b="1" i="1">
                <a:latin typeface="Times New Roman" pitchFamily="18" charset="0"/>
                <a:cs typeface="AngsanaUPC" pitchFamily="18" charset="-34"/>
              </a:rPr>
              <a:t>8</a:t>
            </a:r>
            <a:r>
              <a:rPr lang="en-US" sz="3300" b="1">
                <a:latin typeface="Times New Roman" pitchFamily="18" charset="0"/>
                <a:cs typeface="AngsanaUPC" pitchFamily="18" charset="-34"/>
              </a:rPr>
              <a:t>)  </a:t>
            </a:r>
            <a:r>
              <a:rPr lang="th-TH" sz="3300" b="1">
                <a:latin typeface="Times New Roman" pitchFamily="18" charset="0"/>
                <a:cs typeface="AngsanaUPC" pitchFamily="18" charset="-34"/>
              </a:rPr>
              <a:t>ค่าจัดทำหรือค่าเช่าสื่อการฝึกอบรม</a:t>
            </a:r>
            <a:r>
              <a:rPr lang="en-US" sz="3300" b="1">
                <a:latin typeface="Times New Roman" pitchFamily="18" charset="0"/>
                <a:cs typeface="AngsanaUPC" pitchFamily="18" charset="-34"/>
              </a:rPr>
              <a:t>  </a:t>
            </a:r>
            <a:r>
              <a:rPr lang="th-TH" sz="3300" b="1">
                <a:latin typeface="Times New Roman" pitchFamily="18" charset="0"/>
                <a:cs typeface="AngsanaUPC" pitchFamily="18" charset="-34"/>
              </a:rPr>
              <a:t>ได้แก่สื่อในลักษณะแผ่นโปร่งใส</a:t>
            </a:r>
            <a:r>
              <a:rPr lang="en-US" sz="3300" b="1">
                <a:latin typeface="Times New Roman" pitchFamily="18" charset="0"/>
                <a:cs typeface="AngsanaUPC" pitchFamily="18" charset="-34"/>
              </a:rPr>
              <a:t>  </a:t>
            </a:r>
            <a:r>
              <a:rPr lang="th-TH" sz="3300" b="1">
                <a:latin typeface="Times New Roman" pitchFamily="18" charset="0"/>
                <a:cs typeface="AngsanaUPC" pitchFamily="18" charset="-34"/>
              </a:rPr>
              <a:t>เทปเสียง</a:t>
            </a:r>
            <a:r>
              <a:rPr lang="en-US" sz="3300" b="1">
                <a:latin typeface="Times New Roman" pitchFamily="18" charset="0"/>
                <a:cs typeface="AngsanaUPC" pitchFamily="18" charset="-34"/>
              </a:rPr>
              <a:t>  </a:t>
            </a:r>
            <a:r>
              <a:rPr lang="th-TH" sz="3300" b="1">
                <a:latin typeface="Times New Roman" pitchFamily="18" charset="0"/>
                <a:cs typeface="AngsanaUPC" pitchFamily="18" charset="-34"/>
              </a:rPr>
              <a:t>เทปวีดีโอ</a:t>
            </a:r>
            <a:r>
              <a:rPr lang="en-US" sz="3300" b="1">
                <a:latin typeface="Times New Roman" pitchFamily="18" charset="0"/>
                <a:cs typeface="AngsanaUPC" pitchFamily="18" charset="-34"/>
              </a:rPr>
              <a:t>   </a:t>
            </a:r>
            <a:r>
              <a:rPr lang="th-TH" sz="3300" b="1">
                <a:latin typeface="Times New Roman" pitchFamily="18" charset="0"/>
                <a:cs typeface="AngsanaUPC" pitchFamily="18" charset="-34"/>
              </a:rPr>
              <a:t>ซีดี</a:t>
            </a:r>
            <a:r>
              <a:rPr lang="en-US" sz="3300" b="1">
                <a:latin typeface="Times New Roman" pitchFamily="18" charset="0"/>
                <a:cs typeface="AngsanaUPC" pitchFamily="18" charset="-34"/>
              </a:rPr>
              <a:t>   </a:t>
            </a:r>
            <a:r>
              <a:rPr lang="th-TH" sz="3300" b="1">
                <a:latin typeface="Times New Roman" pitchFamily="18" charset="0"/>
                <a:cs typeface="AngsanaUPC" pitchFamily="18" charset="-34"/>
              </a:rPr>
              <a:t>วีซีดี</a:t>
            </a:r>
            <a:r>
              <a:rPr lang="en-US" sz="3300" b="1">
                <a:latin typeface="Times New Roman" pitchFamily="18" charset="0"/>
                <a:cs typeface="AngsanaUPC" pitchFamily="18" charset="-34"/>
              </a:rPr>
              <a:t>   </a:t>
            </a:r>
            <a:r>
              <a:rPr lang="th-TH" sz="3300" b="1">
                <a:latin typeface="Times New Roman" pitchFamily="18" charset="0"/>
                <a:cs typeface="AngsanaUPC" pitchFamily="18" charset="-34"/>
              </a:rPr>
              <a:t>ดีวีดี</a:t>
            </a:r>
            <a:r>
              <a:rPr lang="en-US" sz="3300" b="1">
                <a:latin typeface="Times New Roman" pitchFamily="18" charset="0"/>
                <a:cs typeface="AngsanaUPC" pitchFamily="18" charset="-34"/>
              </a:rPr>
              <a:t>   </a:t>
            </a:r>
            <a:r>
              <a:rPr lang="th-TH" sz="3300" b="1">
                <a:latin typeface="Times New Roman" pitchFamily="18" charset="0"/>
                <a:cs typeface="AngsanaUPC" pitchFamily="18" charset="-34"/>
              </a:rPr>
              <a:t>ซีดี</a:t>
            </a:r>
            <a:r>
              <a:rPr lang="en-US" sz="3300" b="1">
                <a:latin typeface="Times New Roman" pitchFamily="18" charset="0"/>
                <a:cs typeface="AngsanaUPC" pitchFamily="18" charset="-34"/>
              </a:rPr>
              <a:t>-</a:t>
            </a:r>
            <a:r>
              <a:rPr lang="th-TH" sz="3300" b="1">
                <a:latin typeface="Times New Roman" pitchFamily="18" charset="0"/>
                <a:cs typeface="AngsanaUPC" pitchFamily="18" charset="-34"/>
              </a:rPr>
              <a:t>รอมแผ่นภาพ</a:t>
            </a:r>
            <a:r>
              <a:rPr lang="en-US" sz="3300" b="1">
                <a:latin typeface="Times New Roman" pitchFamily="18" charset="0"/>
                <a:cs typeface="AngsanaUPC" pitchFamily="18" charset="-34"/>
              </a:rPr>
              <a:t>  </a:t>
            </a:r>
            <a:r>
              <a:rPr lang="th-TH" sz="3300" b="1">
                <a:latin typeface="Times New Roman" pitchFamily="18" charset="0"/>
                <a:cs typeface="AngsanaUPC" pitchFamily="18" charset="-34"/>
              </a:rPr>
              <a:t>สไลด์</a:t>
            </a:r>
            <a:r>
              <a:rPr lang="en-US" sz="3300" b="1">
                <a:latin typeface="Times New Roman" pitchFamily="18" charset="0"/>
                <a:cs typeface="AngsanaUPC" pitchFamily="18" charset="-34"/>
              </a:rPr>
              <a:t>  </a:t>
            </a:r>
            <a:r>
              <a:rPr lang="th-TH" sz="3300" b="1">
                <a:latin typeface="Times New Roman" pitchFamily="18" charset="0"/>
                <a:cs typeface="AngsanaUPC" pitchFamily="18" charset="-34"/>
              </a:rPr>
              <a:t>และรวมถึงชุดทดลอง</a:t>
            </a:r>
            <a:r>
              <a:rPr lang="en-US" sz="3300" b="1">
                <a:latin typeface="Times New Roman" pitchFamily="18" charset="0"/>
                <a:cs typeface="AngsanaUPC" pitchFamily="18" charset="-34"/>
              </a:rPr>
              <a:t>  </a:t>
            </a:r>
            <a:r>
              <a:rPr lang="th-TH" sz="3300" b="1">
                <a:latin typeface="Times New Roman" pitchFamily="18" charset="0"/>
                <a:cs typeface="AngsanaUPC" pitchFamily="18" charset="-34"/>
              </a:rPr>
              <a:t>ชุดสาธิต</a:t>
            </a:r>
            <a:r>
              <a:rPr lang="en-US" sz="3300" b="1">
                <a:latin typeface="Times New Roman" pitchFamily="18" charset="0"/>
                <a:cs typeface="AngsanaUPC" pitchFamily="18" charset="-34"/>
              </a:rPr>
              <a:t> </a:t>
            </a:r>
            <a:r>
              <a:rPr lang="th-TH" sz="3300" b="1">
                <a:latin typeface="Times New Roman" pitchFamily="18" charset="0"/>
                <a:cs typeface="AngsanaUPC" pitchFamily="18" charset="-34"/>
              </a:rPr>
              <a:t>หุ่นจำลองที่ไม่มีลักษณะคงสภาพเข้าข่ายเป็นการลงทุน  ในกรณีเช่าสื่อการฝึกอบรมจะต้องมีระยะเวลาเช่าที่แน่นอนและสอดคล้องกับหลักสูตรที่จัดฝึกอบรม</a:t>
            </a:r>
            <a:r>
              <a:rPr lang="en-US" sz="3300" b="1">
                <a:latin typeface="Times New Roman" pitchFamily="18" charset="0"/>
                <a:cs typeface="AngsanaUPC" pitchFamily="18" charset="-34"/>
              </a:rPr>
              <a:t> </a:t>
            </a:r>
            <a:endParaRPr lang="th-TH" sz="3300" b="1">
              <a:latin typeface="Times New Roman" pitchFamily="18" charset="0"/>
              <a:cs typeface="AngsanaUPC" pitchFamily="18" charset="-34"/>
            </a:endParaRPr>
          </a:p>
        </p:txBody>
      </p:sp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827088" y="3262313"/>
            <a:ext cx="8067675" cy="2452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765175" indent="-384175" algn="thaiDist" eaLnBrk="0" hangingPunct="0">
              <a:lnSpc>
                <a:spcPct val="80000"/>
              </a:lnSpc>
            </a:pPr>
            <a:r>
              <a:rPr lang="en-US" sz="3300" b="1" i="1">
                <a:latin typeface="Times New Roman" pitchFamily="18" charset="0"/>
                <a:cs typeface="AngsanaUPC" pitchFamily="18" charset="-34"/>
              </a:rPr>
              <a:t>9</a:t>
            </a:r>
            <a:r>
              <a:rPr lang="en-US" sz="3300" b="1">
                <a:latin typeface="Times New Roman" pitchFamily="18" charset="0"/>
                <a:cs typeface="AngsanaUPC" pitchFamily="18" charset="-34"/>
              </a:rPr>
              <a:t>) </a:t>
            </a:r>
            <a:r>
              <a:rPr lang="en-US" sz="3300" b="1">
                <a:solidFill>
                  <a:srgbClr val="000080"/>
                </a:solidFill>
                <a:latin typeface="Times New Roman" pitchFamily="18" charset="0"/>
                <a:cs typeface="AngsanaUPC" pitchFamily="18" charset="-34"/>
              </a:rPr>
              <a:t> </a:t>
            </a:r>
            <a:r>
              <a:rPr lang="th-TH" sz="3300" b="1">
                <a:latin typeface="Times New Roman" pitchFamily="18" charset="0"/>
                <a:cs typeface="AngsanaUPC" pitchFamily="18" charset="-34"/>
              </a:rPr>
              <a:t>ค่าวัสดุ</a:t>
            </a:r>
            <a:r>
              <a:rPr lang="en-US" sz="3300" b="1">
                <a:latin typeface="Times New Roman" pitchFamily="18" charset="0"/>
                <a:cs typeface="AngsanaUPC" pitchFamily="18" charset="-34"/>
              </a:rPr>
              <a:t>  </a:t>
            </a:r>
            <a:r>
              <a:rPr lang="th-TH" sz="3300" b="1">
                <a:latin typeface="Times New Roman" pitchFamily="18" charset="0"/>
                <a:cs typeface="AngsanaUPC" pitchFamily="18" charset="-34"/>
              </a:rPr>
              <a:t>เครื่องมือต่างๆ</a:t>
            </a:r>
            <a:r>
              <a:rPr lang="en-US" sz="3300" b="1">
                <a:latin typeface="Times New Roman" pitchFamily="18" charset="0"/>
                <a:cs typeface="AngsanaUPC" pitchFamily="18" charset="-34"/>
              </a:rPr>
              <a:t> </a:t>
            </a:r>
            <a:r>
              <a:rPr lang="th-TH" sz="3300" b="1">
                <a:latin typeface="Times New Roman" pitchFamily="18" charset="0"/>
                <a:cs typeface="AngsanaUPC" pitchFamily="18" charset="-34"/>
              </a:rPr>
              <a:t>ที่จะใช้ในการฝึกอบรมฝีมือแรงงาน</a:t>
            </a:r>
            <a:r>
              <a:rPr lang="en-US" sz="3300" b="1">
                <a:latin typeface="Times New Roman" pitchFamily="18" charset="0"/>
                <a:cs typeface="AngsanaUPC" pitchFamily="18" charset="-34"/>
              </a:rPr>
              <a:t>  </a:t>
            </a:r>
            <a:r>
              <a:rPr lang="th-TH" sz="3300" b="1">
                <a:latin typeface="Times New Roman" pitchFamily="18" charset="0"/>
                <a:cs typeface="AngsanaUPC" pitchFamily="18" charset="-34"/>
              </a:rPr>
              <a:t>     จะต้องมีลักษณะการใช้สอดคล้องกับเนื้อหาวิชาในหลักสูตรนั้นๆ</a:t>
            </a:r>
            <a:r>
              <a:rPr lang="en-US" sz="3300" b="1">
                <a:latin typeface="Times New Roman" pitchFamily="18" charset="0"/>
                <a:cs typeface="AngsanaUPC" pitchFamily="18" charset="-34"/>
              </a:rPr>
              <a:t>  </a:t>
            </a:r>
            <a:r>
              <a:rPr lang="th-TH" sz="3300" b="1">
                <a:latin typeface="Times New Roman" pitchFamily="18" charset="0"/>
                <a:cs typeface="AngsanaUPC" pitchFamily="18" charset="-34"/>
              </a:rPr>
              <a:t>ทั้งนี้</a:t>
            </a:r>
            <a:r>
              <a:rPr lang="en-US" sz="3300" b="1">
                <a:latin typeface="Times New Roman" pitchFamily="18" charset="0"/>
                <a:cs typeface="AngsanaUPC" pitchFamily="18" charset="-34"/>
              </a:rPr>
              <a:t>  </a:t>
            </a:r>
            <a:r>
              <a:rPr lang="th-TH" sz="3300" b="1">
                <a:latin typeface="Times New Roman" pitchFamily="18" charset="0"/>
                <a:cs typeface="AngsanaUPC" pitchFamily="18" charset="-34"/>
              </a:rPr>
              <a:t>วัสดุ</a:t>
            </a:r>
            <a:r>
              <a:rPr lang="en-US" sz="3300" b="1">
                <a:latin typeface="Times New Roman" pitchFamily="18" charset="0"/>
                <a:cs typeface="AngsanaUPC" pitchFamily="18" charset="-34"/>
              </a:rPr>
              <a:t>  </a:t>
            </a:r>
            <a:r>
              <a:rPr lang="th-TH" sz="3300" b="1">
                <a:latin typeface="Times New Roman" pitchFamily="18" charset="0"/>
                <a:cs typeface="AngsanaUPC" pitchFamily="18" charset="-34"/>
              </a:rPr>
              <a:t>เครื่องมือ</a:t>
            </a:r>
            <a:r>
              <a:rPr lang="en-US" sz="3300" b="1">
                <a:latin typeface="Times New Roman" pitchFamily="18" charset="0"/>
                <a:cs typeface="AngsanaUPC" pitchFamily="18" charset="-34"/>
              </a:rPr>
              <a:t>  </a:t>
            </a:r>
            <a:r>
              <a:rPr lang="th-TH" sz="3300" b="1">
                <a:latin typeface="Times New Roman" pitchFamily="18" charset="0"/>
                <a:cs typeface="AngsanaUPC" pitchFamily="18" charset="-34"/>
              </a:rPr>
              <a:t>ดังกล่าวจะต้องไม่ปะปนกับที่ใช้ในการประกอบกิจการตามปกติของผู้ขอรับความเห็นชอบ</a:t>
            </a:r>
            <a:r>
              <a:rPr lang="en-US" sz="3300" b="1">
                <a:latin typeface="Times New Roman" pitchFamily="18" charset="0"/>
                <a:cs typeface="AngsanaUPC" pitchFamily="18" charset="-34"/>
              </a:rPr>
              <a:t>  </a:t>
            </a:r>
            <a:r>
              <a:rPr lang="th-TH" sz="3300" b="1">
                <a:latin typeface="Times New Roman" pitchFamily="18" charset="0"/>
                <a:cs typeface="AngsanaUPC" pitchFamily="18" charset="-34"/>
              </a:rPr>
              <a:t>โดยจะต้องระบุรายการ</a:t>
            </a:r>
            <a:r>
              <a:rPr lang="en-US" sz="3300" b="1">
                <a:latin typeface="Times New Roman" pitchFamily="18" charset="0"/>
                <a:cs typeface="AngsanaUPC" pitchFamily="18" charset="-34"/>
              </a:rPr>
              <a:t>  </a:t>
            </a:r>
            <a:r>
              <a:rPr lang="th-TH" sz="3300" b="1">
                <a:latin typeface="Times New Roman" pitchFamily="18" charset="0"/>
                <a:cs typeface="AngsanaUPC" pitchFamily="18" charset="-34"/>
              </a:rPr>
              <a:t>จำนวนและราคาของวัสดุ</a:t>
            </a:r>
            <a:r>
              <a:rPr lang="en-US" sz="3300" b="1">
                <a:latin typeface="Times New Roman" pitchFamily="18" charset="0"/>
                <a:cs typeface="AngsanaUPC" pitchFamily="18" charset="-34"/>
              </a:rPr>
              <a:t>  </a:t>
            </a:r>
            <a:r>
              <a:rPr lang="th-TH" sz="3300" b="1">
                <a:latin typeface="Times New Roman" pitchFamily="18" charset="0"/>
                <a:cs typeface="AngsanaUPC" pitchFamily="18" charset="-34"/>
              </a:rPr>
              <a:t>เครื่องมือนั้นให้ชัดเจน</a:t>
            </a:r>
          </a:p>
        </p:txBody>
      </p:sp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827088" y="5430838"/>
            <a:ext cx="8067675" cy="1198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765175" indent="-577850" algn="thaiDist" eaLnBrk="0" hangingPunct="0">
              <a:lnSpc>
                <a:spcPct val="80000"/>
              </a:lnSpc>
            </a:pPr>
            <a:r>
              <a:rPr lang="en-US" sz="3300" b="1" i="1">
                <a:latin typeface="Times New Roman" pitchFamily="18" charset="0"/>
                <a:cs typeface="AngsanaUPC" pitchFamily="18" charset="-34"/>
              </a:rPr>
              <a:t>10</a:t>
            </a:r>
            <a:r>
              <a:rPr lang="en-US" sz="3300" b="1">
                <a:latin typeface="Times New Roman" pitchFamily="18" charset="0"/>
                <a:cs typeface="AngsanaUPC" pitchFamily="18" charset="-34"/>
              </a:rPr>
              <a:t>)  </a:t>
            </a:r>
            <a:r>
              <a:rPr lang="th-TH" sz="3300" b="1">
                <a:latin typeface="Times New Roman" pitchFamily="18" charset="0"/>
                <a:cs typeface="AngsanaUPC" pitchFamily="18" charset="-34"/>
              </a:rPr>
              <a:t>ค่าเช่าเครื่องมือ</a:t>
            </a:r>
            <a:r>
              <a:rPr lang="en-US" sz="3300" b="1">
                <a:latin typeface="Times New Roman" pitchFamily="18" charset="0"/>
                <a:cs typeface="AngsanaUPC" pitchFamily="18" charset="-34"/>
              </a:rPr>
              <a:t> </a:t>
            </a:r>
            <a:r>
              <a:rPr lang="th-TH" sz="3300" b="1">
                <a:latin typeface="Times New Roman" pitchFamily="18" charset="0"/>
                <a:cs typeface="AngsanaUPC" pitchFamily="18" charset="-34"/>
              </a:rPr>
              <a:t>เครื่องจักรและอุปกรณ์ที่ใช้ในการฝึกอบรม</a:t>
            </a:r>
            <a:r>
              <a:rPr lang="en-US" sz="3300" b="1">
                <a:latin typeface="Times New Roman" pitchFamily="18" charset="0"/>
                <a:cs typeface="AngsanaUPC" pitchFamily="18" charset="-34"/>
              </a:rPr>
              <a:t>  </a:t>
            </a:r>
            <a:r>
              <a:rPr lang="th-TH" sz="3300" b="1">
                <a:latin typeface="Times New Roman" pitchFamily="18" charset="0"/>
                <a:cs typeface="AngsanaUPC" pitchFamily="18" charset="-34"/>
              </a:rPr>
              <a:t>   ต้องมีระยะเวลาเช่าที่แน่นอนและสอดคล้องกับหลักสูตร</a:t>
            </a:r>
            <a:r>
              <a:rPr lang="en-US" sz="3300" b="1">
                <a:latin typeface="Times New Roman" pitchFamily="18" charset="0"/>
                <a:cs typeface="AngsanaUPC" pitchFamily="18" charset="-34"/>
              </a:rPr>
              <a:t> </a:t>
            </a:r>
            <a:r>
              <a:rPr lang="th-TH" sz="3300" b="1">
                <a:latin typeface="Times New Roman" pitchFamily="18" charset="0"/>
                <a:cs typeface="AngsanaUPC" pitchFamily="18" charset="-34"/>
              </a:rPr>
              <a:t>           ที่จัดฝึกอบรม</a:t>
            </a:r>
            <a:r>
              <a:rPr lang="en-US" sz="3300" b="1">
                <a:latin typeface="Times New Roman" pitchFamily="18" charset="0"/>
                <a:cs typeface="AngsanaUPC" pitchFamily="18" charset="-34"/>
              </a:rPr>
              <a:t> </a:t>
            </a:r>
            <a:endParaRPr lang="th-TH" sz="3300" b="1">
              <a:latin typeface="Times New Roman" pitchFamily="18" charset="0"/>
              <a:cs typeface="AngsanaUPC" pitchFamily="18" charset="-34"/>
            </a:endParaRPr>
          </a:p>
        </p:txBody>
      </p:sp>
      <p:sp>
        <p:nvSpPr>
          <p:cNvPr id="517126" name="Text Box 6"/>
          <p:cNvSpPr txBox="1">
            <a:spLocks noChangeArrowheads="1"/>
          </p:cNvSpPr>
          <p:nvPr/>
        </p:nvSpPr>
        <p:spPr bwMode="auto">
          <a:xfrm>
            <a:off x="3157538" y="95250"/>
            <a:ext cx="58674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th-TH" b="1" i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ฝึกยกระดับฝีมือแรงงาน</a:t>
            </a:r>
            <a:r>
              <a:rPr lang="en-US" b="1" i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r>
              <a:rPr lang="en-US" b="1" i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(</a:t>
            </a:r>
            <a:r>
              <a:rPr lang="th-TH" b="1" i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กรณีดำเนินการฝึกเอง)</a:t>
            </a:r>
            <a:r>
              <a:rPr lang="en-US" b="1" i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r>
              <a:rPr lang="th-TH" b="1" i="1">
                <a:solidFill>
                  <a:srgbClr val="5E1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ต่อ</a:t>
            </a: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A202710-D343-4F40-B402-43E429D3CAFE}" type="slidenum">
              <a:rPr lang="en-US"/>
              <a:pPr>
                <a:defRPr/>
              </a:pPr>
              <a:t>20</a:t>
            </a:fld>
            <a:endParaRPr lang="th-TH"/>
          </a:p>
        </p:txBody>
      </p:sp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646113" y="506413"/>
            <a:ext cx="8313737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71500" indent="-190500" algn="thaiDist" eaLnBrk="0" hangingPunct="0">
              <a:lnSpc>
                <a:spcPct val="80000"/>
              </a:lnSpc>
            </a:pPr>
            <a:r>
              <a:rPr lang="en-US" sz="3200" b="1" i="1">
                <a:latin typeface="Times New Roman" pitchFamily="18" charset="0"/>
                <a:cs typeface="AngsanaUPC" pitchFamily="18" charset="-34"/>
              </a:rPr>
              <a:t>11</a:t>
            </a:r>
            <a:r>
              <a:rPr lang="en-US" sz="3200" b="1">
                <a:latin typeface="Times New Roman" pitchFamily="18" charset="0"/>
                <a:cs typeface="AngsanaUPC" pitchFamily="18" charset="-34"/>
              </a:rPr>
              <a:t>) </a:t>
            </a:r>
            <a:r>
              <a:rPr lang="th-TH" sz="3200" b="1">
                <a:latin typeface="Times New Roman" pitchFamily="18" charset="0"/>
                <a:cs typeface="AngsanaUPC" pitchFamily="18" charset="-34"/>
              </a:rPr>
              <a:t>ค่าเช่าสถานที่จัดการฝึกอบรม</a:t>
            </a:r>
            <a:r>
              <a:rPr lang="en-US" sz="3200" b="1">
                <a:latin typeface="Times New Roman" pitchFamily="18" charset="0"/>
                <a:cs typeface="AngsanaUPC" pitchFamily="18" charset="-34"/>
              </a:rPr>
              <a:t> </a:t>
            </a:r>
            <a:endParaRPr lang="th-TH" sz="3200" b="1">
              <a:latin typeface="Times New Roman" pitchFamily="18" charset="0"/>
              <a:cs typeface="AngsanaUPC" pitchFamily="18" charset="-34"/>
            </a:endParaRPr>
          </a:p>
        </p:txBody>
      </p:sp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646113" y="963613"/>
            <a:ext cx="8174037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952500" indent="-571500" algn="thaiDist" eaLnBrk="0" hangingPunct="0">
              <a:lnSpc>
                <a:spcPct val="80000"/>
              </a:lnSpc>
            </a:pPr>
            <a:r>
              <a:rPr lang="en-US" sz="3200" b="1" i="1">
                <a:latin typeface="Times New Roman" pitchFamily="18" charset="0"/>
                <a:cs typeface="AngsanaUPC" pitchFamily="18" charset="-34"/>
              </a:rPr>
              <a:t>12</a:t>
            </a:r>
            <a:r>
              <a:rPr lang="en-US" sz="3200" b="1">
                <a:latin typeface="Times New Roman" pitchFamily="18" charset="0"/>
                <a:cs typeface="AngsanaUPC" pitchFamily="18" charset="-34"/>
              </a:rPr>
              <a:t>) </a:t>
            </a:r>
            <a:r>
              <a:rPr lang="th-TH" sz="3200" b="1">
                <a:latin typeface="Times New Roman" pitchFamily="18" charset="0"/>
                <a:cs typeface="AngsanaUPC" pitchFamily="18" charset="-34"/>
              </a:rPr>
              <a:t>ค่าเช่าที่พัก</a:t>
            </a:r>
            <a:r>
              <a:rPr lang="en-US" sz="3200" b="1">
                <a:latin typeface="Times New Roman" pitchFamily="18" charset="0"/>
                <a:cs typeface="AngsanaUPC" pitchFamily="18" charset="-34"/>
              </a:rPr>
              <a:t>  </a:t>
            </a:r>
            <a:r>
              <a:rPr lang="th-TH" sz="3200" b="1">
                <a:latin typeface="Times New Roman" pitchFamily="18" charset="0"/>
                <a:cs typeface="AngsanaUPC" pitchFamily="18" charset="-34"/>
              </a:rPr>
              <a:t>ค่าอาหาร</a:t>
            </a:r>
            <a:r>
              <a:rPr lang="en-US" sz="3200" b="1">
                <a:latin typeface="Times New Roman" pitchFamily="18" charset="0"/>
                <a:cs typeface="AngsanaUPC" pitchFamily="18" charset="-34"/>
              </a:rPr>
              <a:t>  </a:t>
            </a:r>
            <a:r>
              <a:rPr lang="th-TH" sz="3200" b="1">
                <a:latin typeface="Times New Roman" pitchFamily="18" charset="0"/>
                <a:cs typeface="AngsanaUPC" pitchFamily="18" charset="-34"/>
              </a:rPr>
              <a:t>ค่าเครื่องดื่มและอาหารว่างสำหรับ</a:t>
            </a:r>
            <a:r>
              <a:rPr lang="en-US" sz="3200" b="1">
                <a:latin typeface="Times New Roman" pitchFamily="18" charset="0"/>
                <a:cs typeface="AngsanaUPC" pitchFamily="18" charset="-34"/>
              </a:rPr>
              <a:t> </a:t>
            </a:r>
            <a:r>
              <a:rPr lang="th-TH" sz="3200" b="1">
                <a:latin typeface="Times New Roman" pitchFamily="18" charset="0"/>
                <a:cs typeface="AngsanaUPC" pitchFamily="18" charset="-34"/>
              </a:rPr>
              <a:t>           ผู้รับการฝึกอบรม</a:t>
            </a:r>
            <a:r>
              <a:rPr lang="en-US" sz="3200" b="1">
                <a:latin typeface="Times New Roman" pitchFamily="18" charset="0"/>
                <a:cs typeface="AngsanaUPC" pitchFamily="18" charset="-34"/>
              </a:rPr>
              <a:t>  </a:t>
            </a:r>
            <a:r>
              <a:rPr lang="th-TH" sz="3200" b="1">
                <a:latin typeface="Times New Roman" pitchFamily="18" charset="0"/>
                <a:cs typeface="AngsanaUPC" pitchFamily="18" charset="-34"/>
              </a:rPr>
              <a:t>เจ้าหน้าที่ประสานการฝึกอบรมและวิทยากรระหว่างฝึกอบรม</a:t>
            </a:r>
            <a:r>
              <a:rPr lang="en-US" sz="3200" b="1">
                <a:latin typeface="Times New Roman" pitchFamily="18" charset="0"/>
                <a:cs typeface="AngsanaUPC" pitchFamily="18" charset="-34"/>
              </a:rPr>
              <a:t>  </a:t>
            </a:r>
            <a:r>
              <a:rPr lang="th-TH" sz="3200" b="1">
                <a:latin typeface="Times New Roman" pitchFamily="18" charset="0"/>
                <a:cs typeface="AngsanaUPC" pitchFamily="18" charset="-34"/>
              </a:rPr>
              <a:t>ยกเว้นเครื่องดื่มที่มีแอลกอฮอล์</a:t>
            </a:r>
            <a:r>
              <a:rPr lang="en-US" sz="3200" b="1">
                <a:latin typeface="Times New Roman" pitchFamily="18" charset="0"/>
                <a:cs typeface="AngsanaUPC" pitchFamily="18" charset="-34"/>
              </a:rPr>
              <a:t> </a:t>
            </a:r>
            <a:endParaRPr lang="th-TH" sz="3200" b="1">
              <a:latin typeface="Times New Roman" pitchFamily="18" charset="0"/>
              <a:cs typeface="AngsanaUPC" pitchFamily="18" charset="-34"/>
            </a:endParaRPr>
          </a:p>
        </p:txBody>
      </p:sp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646113" y="2182813"/>
            <a:ext cx="8248650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952500" indent="-571500" algn="thaiDist" eaLnBrk="0" hangingPunct="0">
              <a:lnSpc>
                <a:spcPct val="80000"/>
              </a:lnSpc>
            </a:pPr>
            <a:r>
              <a:rPr lang="en-US" sz="3200" b="1" i="1">
                <a:latin typeface="Times New Roman" pitchFamily="18" charset="0"/>
                <a:cs typeface="AngsanaUPC" pitchFamily="18" charset="-34"/>
              </a:rPr>
              <a:t>13</a:t>
            </a:r>
            <a:r>
              <a:rPr lang="en-US" sz="3200" b="1">
                <a:latin typeface="Times New Roman" pitchFamily="18" charset="0"/>
                <a:cs typeface="AngsanaUPC" pitchFamily="18" charset="-34"/>
              </a:rPr>
              <a:t>) </a:t>
            </a:r>
            <a:r>
              <a:rPr lang="th-TH" sz="3200" b="1" u="sng">
                <a:solidFill>
                  <a:schemeClr val="hlink"/>
                </a:solidFill>
                <a:latin typeface="Times New Roman" pitchFamily="18" charset="0"/>
                <a:cs typeface="AngsanaUPC" pitchFamily="18" charset="-34"/>
              </a:rPr>
              <a:t>ค่าจ้าง</a:t>
            </a:r>
            <a:r>
              <a:rPr lang="th-TH" sz="3200" b="1">
                <a:latin typeface="Times New Roman" pitchFamily="18" charset="0"/>
                <a:cs typeface="AngsanaUPC" pitchFamily="18" charset="-34"/>
              </a:rPr>
              <a:t>พาหนะเดินทางข้ามจังหวัดไป</a:t>
            </a:r>
            <a:r>
              <a:rPr lang="en-US" sz="3200" b="1">
                <a:latin typeface="Times New Roman" pitchFamily="18" charset="0"/>
                <a:cs typeface="AngsanaUPC" pitchFamily="18" charset="-34"/>
              </a:rPr>
              <a:t>-</a:t>
            </a:r>
            <a:r>
              <a:rPr lang="th-TH" sz="3200" b="1">
                <a:latin typeface="Times New Roman" pitchFamily="18" charset="0"/>
                <a:cs typeface="AngsanaUPC" pitchFamily="18" charset="-34"/>
              </a:rPr>
              <a:t>กลับภายในประเทศเพื่อ   เข้ารับการฝึกอบรมไม่เกินสองเที่ยว</a:t>
            </a:r>
            <a:r>
              <a:rPr lang="en-US" sz="3200" b="1">
                <a:latin typeface="Times New Roman" pitchFamily="18" charset="0"/>
                <a:cs typeface="AngsanaUPC" pitchFamily="18" charset="-34"/>
              </a:rPr>
              <a:t> </a:t>
            </a:r>
            <a:r>
              <a:rPr lang="th-TH" sz="3200" b="1">
                <a:latin typeface="Times New Roman" pitchFamily="18" charset="0"/>
                <a:cs typeface="AngsanaUPC" pitchFamily="18" charset="-34"/>
              </a:rPr>
              <a:t>ยกเว้นค่าเครื่องบิน</a:t>
            </a:r>
            <a:r>
              <a:rPr lang="en-US" sz="3200" b="1">
                <a:latin typeface="Times New Roman" pitchFamily="18" charset="0"/>
                <a:cs typeface="AngsanaUPC" pitchFamily="18" charset="-34"/>
              </a:rPr>
              <a:t> </a:t>
            </a:r>
            <a:endParaRPr lang="th-TH" sz="3200" b="1">
              <a:latin typeface="Times New Roman" pitchFamily="18" charset="0"/>
              <a:cs typeface="AngsanaUPC" pitchFamily="18" charset="-34"/>
            </a:endParaRPr>
          </a:p>
        </p:txBody>
      </p:sp>
      <p:sp>
        <p:nvSpPr>
          <p:cNvPr id="20486" name="Text Box 6"/>
          <p:cNvSpPr txBox="1">
            <a:spLocks noChangeArrowheads="1"/>
          </p:cNvSpPr>
          <p:nvPr/>
        </p:nvSpPr>
        <p:spPr bwMode="auto">
          <a:xfrm>
            <a:off x="685800" y="3021013"/>
            <a:ext cx="8186738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952500" indent="-571500" algn="thaiDist" eaLnBrk="0" hangingPunct="0">
              <a:lnSpc>
                <a:spcPct val="80000"/>
              </a:lnSpc>
            </a:pPr>
            <a:r>
              <a:rPr lang="en-US" sz="3200" b="1" i="1">
                <a:latin typeface="Times New Roman" pitchFamily="18" charset="0"/>
                <a:cs typeface="AngsanaUPC" pitchFamily="18" charset="-34"/>
              </a:rPr>
              <a:t>14</a:t>
            </a:r>
            <a:r>
              <a:rPr lang="en-US" sz="3200" b="1">
                <a:latin typeface="Times New Roman" pitchFamily="18" charset="0"/>
                <a:cs typeface="AngsanaUPC" pitchFamily="18" charset="-34"/>
              </a:rPr>
              <a:t>) </a:t>
            </a:r>
            <a:r>
              <a:rPr lang="th-TH" sz="3200" b="1">
                <a:latin typeface="Times New Roman" pitchFamily="18" charset="0"/>
                <a:cs typeface="AngsanaUPC" pitchFamily="18" charset="-34"/>
              </a:rPr>
              <a:t>ค่าจ้างเหมาพาหนะรับ</a:t>
            </a:r>
            <a:r>
              <a:rPr lang="en-US" sz="3200" b="1">
                <a:latin typeface="Times New Roman" pitchFamily="18" charset="0"/>
                <a:cs typeface="AngsanaUPC" pitchFamily="18" charset="-34"/>
              </a:rPr>
              <a:t>-</a:t>
            </a:r>
            <a:r>
              <a:rPr lang="th-TH" sz="3200" b="1">
                <a:latin typeface="Times New Roman" pitchFamily="18" charset="0"/>
                <a:cs typeface="AngsanaUPC" pitchFamily="18" charset="-34"/>
              </a:rPr>
              <a:t>ส่งผู้รับการฝึกอบรมเจ้าหน้าที่ประสานการฝึกอบรม</a:t>
            </a:r>
            <a:r>
              <a:rPr lang="en-US" sz="3200" b="1">
                <a:latin typeface="Times New Roman" pitchFamily="18" charset="0"/>
                <a:cs typeface="AngsanaUPC" pitchFamily="18" charset="-34"/>
              </a:rPr>
              <a:t> </a:t>
            </a:r>
            <a:r>
              <a:rPr lang="th-TH" sz="3200" b="1">
                <a:latin typeface="Times New Roman" pitchFamily="18" charset="0"/>
                <a:cs typeface="AngsanaUPC" pitchFamily="18" charset="-34"/>
              </a:rPr>
              <a:t>และวิทยากรระหว่างการฝึกอบรม</a:t>
            </a:r>
            <a:r>
              <a:rPr lang="en-US" sz="3200" b="1">
                <a:latin typeface="Times New Roman" pitchFamily="18" charset="0"/>
                <a:cs typeface="AngsanaUPC" pitchFamily="18" charset="-34"/>
              </a:rPr>
              <a:t> </a:t>
            </a:r>
            <a:endParaRPr lang="th-TH" sz="3200" b="1">
              <a:latin typeface="Times New Roman" pitchFamily="18" charset="0"/>
              <a:cs typeface="AngsanaUPC" pitchFamily="18" charset="-34"/>
            </a:endParaRPr>
          </a:p>
        </p:txBody>
      </p:sp>
      <p:sp>
        <p:nvSpPr>
          <p:cNvPr id="20487" name="Text Box 7"/>
          <p:cNvSpPr txBox="1">
            <a:spLocks noChangeArrowheads="1"/>
          </p:cNvSpPr>
          <p:nvPr/>
        </p:nvSpPr>
        <p:spPr bwMode="auto">
          <a:xfrm>
            <a:off x="690563" y="3859213"/>
            <a:ext cx="8123237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952500" indent="-571500" algn="thaiDist" eaLnBrk="0" hangingPunct="0">
              <a:lnSpc>
                <a:spcPct val="80000"/>
              </a:lnSpc>
            </a:pPr>
            <a:r>
              <a:rPr lang="en-US" sz="3200" b="1" i="1">
                <a:latin typeface="Times New Roman" pitchFamily="18" charset="0"/>
                <a:cs typeface="AngsanaUPC" pitchFamily="18" charset="-34"/>
              </a:rPr>
              <a:t>15</a:t>
            </a:r>
            <a:r>
              <a:rPr lang="en-US" sz="3200" b="1">
                <a:latin typeface="Times New Roman" pitchFamily="18" charset="0"/>
                <a:cs typeface="AngsanaUPC" pitchFamily="18" charset="-34"/>
              </a:rPr>
              <a:t>) </a:t>
            </a:r>
            <a:r>
              <a:rPr lang="th-TH" sz="3200" b="1">
                <a:latin typeface="Times New Roman" pitchFamily="18" charset="0"/>
                <a:cs typeface="AngsanaUPC" pitchFamily="18" charset="-34"/>
              </a:rPr>
              <a:t>ค่าจ้างเหมาพาหนะไปดูงานที่กำหนดไว้ในหลักสูตรภายในประเทศ</a:t>
            </a:r>
            <a:r>
              <a:rPr lang="en-US" sz="3200" b="1">
                <a:latin typeface="Times New Roman" pitchFamily="18" charset="0"/>
                <a:cs typeface="AngsanaUPC" pitchFamily="18" charset="-34"/>
              </a:rPr>
              <a:t>  </a:t>
            </a:r>
            <a:r>
              <a:rPr lang="th-TH" sz="3200" b="1">
                <a:latin typeface="Times New Roman" pitchFamily="18" charset="0"/>
                <a:cs typeface="AngsanaUPC" pitchFamily="18" charset="-34"/>
              </a:rPr>
              <a:t>ยกเว้นค่าเครื่องบิน</a:t>
            </a:r>
            <a:r>
              <a:rPr lang="en-US" sz="3200" b="1">
                <a:latin typeface="Times New Roman" pitchFamily="18" charset="0"/>
                <a:cs typeface="AngsanaUPC" pitchFamily="18" charset="-34"/>
              </a:rPr>
              <a:t> </a:t>
            </a:r>
            <a:endParaRPr lang="th-TH" sz="3200" b="1">
              <a:latin typeface="Times New Roman" pitchFamily="18" charset="0"/>
              <a:cs typeface="AngsanaUPC" pitchFamily="18" charset="-34"/>
            </a:endParaRPr>
          </a:p>
        </p:txBody>
      </p:sp>
      <p:sp>
        <p:nvSpPr>
          <p:cNvPr id="20488" name="Text Box 8"/>
          <p:cNvSpPr txBox="1">
            <a:spLocks noChangeArrowheads="1"/>
          </p:cNvSpPr>
          <p:nvPr/>
        </p:nvSpPr>
        <p:spPr bwMode="auto">
          <a:xfrm>
            <a:off x="685800" y="4724400"/>
            <a:ext cx="8410575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71500" indent="-190500" algn="thaiDist" eaLnBrk="0" hangingPunct="0">
              <a:lnSpc>
                <a:spcPct val="80000"/>
              </a:lnSpc>
            </a:pPr>
            <a:r>
              <a:rPr lang="en-US" sz="3200" b="1" i="1">
                <a:latin typeface="Times New Roman" pitchFamily="18" charset="0"/>
                <a:cs typeface="AngsanaUPC" pitchFamily="18" charset="-34"/>
              </a:rPr>
              <a:t>16</a:t>
            </a:r>
            <a:r>
              <a:rPr lang="en-US" sz="3200" b="1">
                <a:latin typeface="Times New Roman" pitchFamily="18" charset="0"/>
                <a:cs typeface="AngsanaUPC" pitchFamily="18" charset="-34"/>
              </a:rPr>
              <a:t>) </a:t>
            </a:r>
            <a:r>
              <a:rPr lang="th-TH" sz="3200" b="1">
                <a:latin typeface="Times New Roman" pitchFamily="18" charset="0"/>
                <a:cs typeface="AngsanaUPC" pitchFamily="18" charset="-34"/>
              </a:rPr>
              <a:t>ค่าพาหนะเดินทางภายในประเทศของวิทยากร</a:t>
            </a:r>
            <a:r>
              <a:rPr lang="en-US" sz="3200" b="1">
                <a:latin typeface="Times New Roman" pitchFamily="18" charset="0"/>
                <a:cs typeface="AngsanaUPC" pitchFamily="18" charset="-34"/>
              </a:rPr>
              <a:t> </a:t>
            </a:r>
            <a:endParaRPr lang="th-TH" sz="3200" b="1">
              <a:latin typeface="Times New Roman" pitchFamily="18" charset="0"/>
              <a:cs typeface="AngsanaUPC" pitchFamily="18" charset="-34"/>
            </a:endParaRPr>
          </a:p>
        </p:txBody>
      </p:sp>
      <p:pic>
        <p:nvPicPr>
          <p:cNvPr id="20489" name="Picture 9" descr="C:\Program Files\Common Files\Microsoft Shared\Clipart\cagcat50\bs00508_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39000" y="4357688"/>
            <a:ext cx="1287463" cy="1357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8154" name="Text Box 10"/>
          <p:cNvSpPr txBox="1">
            <a:spLocks noChangeArrowheads="1"/>
          </p:cNvSpPr>
          <p:nvPr/>
        </p:nvSpPr>
        <p:spPr bwMode="auto">
          <a:xfrm>
            <a:off x="544513" y="5230813"/>
            <a:ext cx="17414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th-TH" sz="3200" b="1" i="1" u="sng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กรณีจ้างจัด</a:t>
            </a:r>
            <a:endParaRPr lang="th-TH" sz="3200" b="1" i="1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AngsanaUPC" pitchFamily="18" charset="-34"/>
            </a:endParaRPr>
          </a:p>
        </p:txBody>
      </p:sp>
      <p:sp>
        <p:nvSpPr>
          <p:cNvPr id="518155" name="Text Box 11"/>
          <p:cNvSpPr txBox="1">
            <a:spLocks noChangeArrowheads="1"/>
          </p:cNvSpPr>
          <p:nvPr/>
        </p:nvSpPr>
        <p:spPr bwMode="auto">
          <a:xfrm>
            <a:off x="357188" y="5764213"/>
            <a:ext cx="8634412" cy="97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190500" indent="-190500" algn="thaiDist">
              <a:spcBef>
                <a:spcPct val="50000"/>
              </a:spcBef>
              <a:defRPr/>
            </a:pPr>
            <a:r>
              <a:rPr lang="th-TH" sz="29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		</a:t>
            </a:r>
            <a:r>
              <a:rPr lang="th-TH" sz="2900" b="1" u="sng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ค่าฝึกอบรม</a:t>
            </a:r>
            <a:r>
              <a:rPr lang="th-TH" sz="29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ซึ่งเป็นการจ้างจัดให้กับสถานประกอบกิจการ</a:t>
            </a:r>
            <a:r>
              <a:rPr lang="th-TH" sz="2900" b="1" u="sng" dirty="0">
                <a:solidFill>
                  <a:srgbClr val="99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เป็นการเฉพาะ</a:t>
            </a:r>
            <a:r>
              <a:rPr lang="th-TH" sz="29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     จะต้องอยู่ภายใต้กรอบค่าใช้จ่ายในการฝึกอบรม</a:t>
            </a:r>
            <a:r>
              <a:rPr lang="th-TH" sz="29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เช่นเดียวกับกรณีดำเนินการฝึกเอง</a:t>
            </a:r>
          </a:p>
        </p:txBody>
      </p:sp>
      <p:sp>
        <p:nvSpPr>
          <p:cNvPr id="518156" name="Text Box 12"/>
          <p:cNvSpPr txBox="1">
            <a:spLocks noChangeArrowheads="1"/>
          </p:cNvSpPr>
          <p:nvPr/>
        </p:nvSpPr>
        <p:spPr bwMode="auto">
          <a:xfrm>
            <a:off x="3157538" y="95250"/>
            <a:ext cx="58674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th-TH" b="1" i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ฝึกยกระดับฝีมือแรงงาน</a:t>
            </a:r>
            <a:r>
              <a:rPr lang="en-US" b="1" i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r>
              <a:rPr lang="en-US" b="1" i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(</a:t>
            </a:r>
            <a:r>
              <a:rPr lang="th-TH" b="1" i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กรณีดำเนินการฝึกเอง)</a:t>
            </a:r>
            <a:r>
              <a:rPr lang="en-US" b="1" i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r>
              <a:rPr lang="th-TH" b="1" i="1">
                <a:solidFill>
                  <a:srgbClr val="5E1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ต่อ</a:t>
            </a: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0BE40A-676E-4270-BB78-4F8064208832}" type="slidenum">
              <a:rPr lang="en-US"/>
              <a:pPr>
                <a:defRPr/>
              </a:pPr>
              <a:t>21</a:t>
            </a:fld>
            <a:endParaRPr lang="th-TH"/>
          </a:p>
        </p:txBody>
      </p:sp>
      <p:sp>
        <p:nvSpPr>
          <p:cNvPr id="519171" name="Text Box 3"/>
          <p:cNvSpPr txBox="1">
            <a:spLocks noChangeArrowheads="1"/>
          </p:cNvSpPr>
          <p:nvPr/>
        </p:nvSpPr>
        <p:spPr bwMode="auto">
          <a:xfrm>
            <a:off x="304800" y="635000"/>
            <a:ext cx="8534400" cy="5794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th-TH" sz="32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*</a:t>
            </a:r>
            <a:r>
              <a:rPr lang="th-TH" sz="3200" b="1" dirty="0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การ</a:t>
            </a:r>
            <a:r>
              <a:rPr lang="th-TH" sz="3200" b="1" u="sng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แนบสำเนา</a:t>
            </a:r>
            <a:r>
              <a:rPr lang="th-TH" sz="3200" b="1" dirty="0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หลักฐานค่าใช้จ่ายในการฝึกอบรมเพื่อประกอบการพิจารณา</a:t>
            </a:r>
            <a:r>
              <a:rPr lang="th-TH" sz="32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*</a:t>
            </a:r>
          </a:p>
        </p:txBody>
      </p:sp>
      <p:sp>
        <p:nvSpPr>
          <p:cNvPr id="519172" name="Text Box 4"/>
          <p:cNvSpPr txBox="1">
            <a:spLocks noChangeArrowheads="1"/>
          </p:cNvSpPr>
          <p:nvPr/>
        </p:nvSpPr>
        <p:spPr bwMode="auto">
          <a:xfrm>
            <a:off x="328613" y="1214438"/>
            <a:ext cx="8496300" cy="147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thaiDist">
              <a:spcBef>
                <a:spcPct val="50000"/>
              </a:spcBef>
              <a:defRPr/>
            </a:pPr>
            <a:r>
              <a:rPr lang="th-TH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       1. </a:t>
            </a:r>
            <a:r>
              <a:rPr lang="th-TH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ใบเสร็จรับเงินหรือใบกำกับภาษี</a:t>
            </a:r>
            <a:r>
              <a:rPr lang="th-TH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ที่มีรายการถูกต้องสมบูรณ์  </a:t>
            </a:r>
            <a:r>
              <a:rPr lang="th-TH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ต้องมีชื่อผู้จ่ายเงินและผู้รับเงินชัดเจน</a:t>
            </a:r>
            <a:r>
              <a:rPr lang="th-TH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จำนวนเงินให้ชัดเจน  </a:t>
            </a:r>
            <a:r>
              <a:rPr lang="th-TH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(กรณีใบเสร็จรับเงินของโรงแรมให้แนบใบแสดงรายละเอียดค่าใช้จ่ายของค่าที่พักและอาหารประกอบด้วย)</a:t>
            </a:r>
          </a:p>
        </p:txBody>
      </p:sp>
      <p:sp>
        <p:nvSpPr>
          <p:cNvPr id="519173" name="Text Box 5"/>
          <p:cNvSpPr txBox="1">
            <a:spLocks noChangeArrowheads="1"/>
          </p:cNvSpPr>
          <p:nvPr/>
        </p:nvSpPr>
        <p:spPr bwMode="auto">
          <a:xfrm>
            <a:off x="328613" y="2643188"/>
            <a:ext cx="8496300" cy="147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thaiDist">
              <a:spcBef>
                <a:spcPct val="50000"/>
              </a:spcBef>
              <a:defRPr/>
            </a:pPr>
            <a:r>
              <a:rPr lang="th-TH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       2. </a:t>
            </a:r>
            <a:r>
              <a:rPr lang="th-TH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กรณีใบสำคัญรับเงิน</a:t>
            </a:r>
            <a:r>
              <a:rPr lang="th-TH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ที่ให้บุคคลเป็นผู้รับเงินในการจ้างทำของหรือเป็นค่าตอบแทน  เช่น  ค่าตอบแทนวิทยากร  ค่าจ้างทำอาหาร  เป็นต้น    </a:t>
            </a:r>
            <a:r>
              <a:rPr lang="th-TH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ต้องมีชื่อผู้จ่ายเงินและผู้รับเงินชัดเจน</a:t>
            </a:r>
            <a:r>
              <a:rPr lang="th-TH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r>
              <a:rPr lang="th-TH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พร้อมแนบสำเนาบัตรประจำตัวประชาชนของผู้รับเงิน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AngsanaUPC" pitchFamily="18" charset="-34"/>
            </a:endParaRPr>
          </a:p>
        </p:txBody>
      </p:sp>
      <p:sp>
        <p:nvSpPr>
          <p:cNvPr id="519174" name="Text Box 6"/>
          <p:cNvSpPr txBox="1">
            <a:spLocks noChangeArrowheads="1"/>
          </p:cNvSpPr>
          <p:nvPr/>
        </p:nvSpPr>
        <p:spPr bwMode="auto">
          <a:xfrm>
            <a:off x="328613" y="4043363"/>
            <a:ext cx="8496300" cy="270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thaiDist">
              <a:spcBef>
                <a:spcPct val="50000"/>
              </a:spcBef>
              <a:defRPr/>
            </a:pPr>
            <a:r>
              <a:rPr lang="th-TH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       3.</a:t>
            </a:r>
            <a:r>
              <a:rPr lang="th-TH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กรณีบิลเงินสด</a:t>
            </a:r>
          </a:p>
          <a:p>
            <a:pPr algn="thaiDist">
              <a:spcBef>
                <a:spcPct val="50000"/>
              </a:spcBef>
              <a:defRPr/>
            </a:pPr>
            <a:r>
              <a:rPr lang="th-TH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         3.1</a:t>
            </a:r>
            <a:r>
              <a:rPr lang="th-TH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ออกจากร้านค้า </a:t>
            </a:r>
            <a:r>
              <a:rPr lang="th-TH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ที่มี</a:t>
            </a:r>
            <a:r>
              <a:rPr lang="th-TH" sz="2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ชื่อร้านค้า</a:t>
            </a:r>
            <a:r>
              <a:rPr lang="th-TH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r>
              <a:rPr lang="th-TH" sz="2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ที่อยู่</a:t>
            </a:r>
            <a:r>
              <a:rPr lang="th-TH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r>
              <a:rPr lang="th-TH" sz="2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วันที่ </a:t>
            </a:r>
            <a:r>
              <a:rPr lang="th-TH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ชัดเจน</a:t>
            </a:r>
            <a:r>
              <a:rPr lang="th-TH" sz="2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มีรายการค่าใช้จ่ายชัดเจน</a:t>
            </a:r>
            <a:r>
              <a:rPr lang="th-TH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r>
              <a:rPr lang="th-TH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มีชื่อผู้จ่ายเงินชัดเจน ไม่ต้องแนบสำเนาบัตรประชาชนผู้รับเงินมา</a:t>
            </a:r>
          </a:p>
          <a:p>
            <a:pPr algn="thaiDist">
              <a:spcBef>
                <a:spcPct val="50000"/>
              </a:spcBef>
              <a:defRPr/>
            </a:pPr>
            <a:r>
              <a:rPr lang="th-TH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         3.2 </a:t>
            </a:r>
            <a:r>
              <a:rPr lang="th-TH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ออกโดยบุคคลทั่วไป</a:t>
            </a:r>
            <a:r>
              <a:rPr lang="th-TH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ไม่ใช้ร้านค้า ต้องมีชื่อผู้จ่ายเงินและผู้รับเงินชัดเจน มีรายการค่าใช้จ่ายชัดเจน (ให้แนบสำเนาบัตรประจำตัวประชาชนผู้รับเงินมาด้วย)</a:t>
            </a:r>
          </a:p>
        </p:txBody>
      </p:sp>
      <p:sp>
        <p:nvSpPr>
          <p:cNvPr id="519175" name="Text Box 7"/>
          <p:cNvSpPr txBox="1">
            <a:spLocks noChangeArrowheads="1"/>
          </p:cNvSpPr>
          <p:nvPr/>
        </p:nvSpPr>
        <p:spPr bwMode="auto">
          <a:xfrm>
            <a:off x="3157538" y="95250"/>
            <a:ext cx="58674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th-TH" b="1" i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ฝึกยกระดับฝีมือแรงงาน</a:t>
            </a:r>
            <a:r>
              <a:rPr lang="en-US" b="1" i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r>
              <a:rPr lang="en-US" b="1" i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(</a:t>
            </a:r>
            <a:r>
              <a:rPr lang="th-TH" b="1" i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กรณีดำเนินการฝึกเอง)</a:t>
            </a:r>
            <a:r>
              <a:rPr lang="en-US" b="1" i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r>
              <a:rPr lang="th-TH" b="1" i="1">
                <a:solidFill>
                  <a:srgbClr val="5E1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ต่อ</a:t>
            </a: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9C5510D-5496-4F79-A716-636855754801}" type="slidenum">
              <a:rPr lang="en-US"/>
              <a:pPr>
                <a:defRPr/>
              </a:pPr>
              <a:t>22</a:t>
            </a:fld>
            <a:endParaRPr lang="th-TH"/>
          </a:p>
        </p:txBody>
      </p:sp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1150938" y="465138"/>
            <a:ext cx="77946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r>
              <a:rPr lang="en-US" sz="4400">
                <a:solidFill>
                  <a:schemeClr val="tx2"/>
                </a:solidFill>
                <a:cs typeface="AngsanaUPC" pitchFamily="18" charset="-34"/>
              </a:rPr>
              <a:t> </a:t>
            </a:r>
          </a:p>
        </p:txBody>
      </p:sp>
      <p:sp>
        <p:nvSpPr>
          <p:cNvPr id="520196" name="Text Box 4"/>
          <p:cNvSpPr txBox="1">
            <a:spLocks noChangeArrowheads="1"/>
          </p:cNvSpPr>
          <p:nvPr/>
        </p:nvSpPr>
        <p:spPr bwMode="auto">
          <a:xfrm>
            <a:off x="152400" y="762000"/>
            <a:ext cx="8763000" cy="595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thaiDist">
              <a:spcBef>
                <a:spcPct val="50000"/>
              </a:spcBef>
              <a:defRPr/>
            </a:pPr>
            <a:r>
              <a:rPr lang="th-TH" sz="33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       4. </a:t>
            </a:r>
            <a:r>
              <a:rPr lang="th-TH" sz="33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หลักฐานค่าใช้จ่ายที่เป็นสำเนา </a:t>
            </a:r>
            <a:r>
              <a:rPr lang="th-TH" sz="3300" b="1" u="sng" dirty="0">
                <a:solidFill>
                  <a:srgbClr val="33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ต้องรับรองสำเนาถูกต้องทุกฉบับ</a:t>
            </a:r>
          </a:p>
        </p:txBody>
      </p:sp>
      <p:sp>
        <p:nvSpPr>
          <p:cNvPr id="520197" name="Text Box 5"/>
          <p:cNvSpPr txBox="1">
            <a:spLocks noChangeArrowheads="1"/>
          </p:cNvSpPr>
          <p:nvPr/>
        </p:nvSpPr>
        <p:spPr bwMode="auto">
          <a:xfrm>
            <a:off x="152400" y="1357313"/>
            <a:ext cx="8763000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thaiDist">
              <a:spcBef>
                <a:spcPct val="50000"/>
              </a:spcBef>
              <a:defRPr/>
            </a:pPr>
            <a:r>
              <a:rPr lang="th-TH" sz="33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       5. </a:t>
            </a:r>
            <a:r>
              <a:rPr lang="th-TH" sz="3300" b="1" u="sng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ผู้มีอำนาจลงนามเป็นผู้ยื่นคำขอ หรือรับรองสำเนาเอกสารหลักฐาน</a:t>
            </a:r>
            <a:r>
              <a:rPr lang="th-TH" sz="33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                คือผู้มีอำนาจในนิติบุคคลนั้น  </a:t>
            </a:r>
            <a:r>
              <a:rPr lang="th-TH" sz="3300" b="1" dirty="0">
                <a:solidFill>
                  <a:srgbClr val="99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หรือ</a:t>
            </a:r>
            <a:r>
              <a:rPr lang="th-TH" sz="33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r>
              <a:rPr lang="th-TH" sz="3300" b="1" u="sng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ผู้ที่ได้รับมอบอำนาจ</a:t>
            </a:r>
            <a:endParaRPr lang="th-TH" sz="3300" b="1" u="sng" dirty="0">
              <a:solidFill>
                <a:srgbClr val="3366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AngsanaUPC" pitchFamily="18" charset="-34"/>
            </a:endParaRPr>
          </a:p>
        </p:txBody>
      </p:sp>
      <p:sp>
        <p:nvSpPr>
          <p:cNvPr id="520200" name="Text Box 8"/>
          <p:cNvSpPr txBox="1">
            <a:spLocks noChangeArrowheads="1"/>
          </p:cNvSpPr>
          <p:nvPr/>
        </p:nvSpPr>
        <p:spPr bwMode="auto">
          <a:xfrm>
            <a:off x="3157538" y="95250"/>
            <a:ext cx="58674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th-TH" b="1" i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ฝึกยกระดับฝีมือแรงงาน</a:t>
            </a:r>
            <a:r>
              <a:rPr lang="en-US" b="1" i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r>
              <a:rPr lang="en-US" b="1" i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(</a:t>
            </a:r>
            <a:r>
              <a:rPr lang="th-TH" b="1" i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กรณีดำเนินการฝึกเอง)</a:t>
            </a:r>
            <a:r>
              <a:rPr lang="en-US" b="1" i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r>
              <a:rPr lang="th-TH" b="1" i="1">
                <a:solidFill>
                  <a:srgbClr val="5E1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ต่อ</a:t>
            </a:r>
          </a:p>
        </p:txBody>
      </p: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285750" y="2428875"/>
            <a:ext cx="8763000" cy="410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thaiDist">
              <a:defRPr/>
            </a:pPr>
            <a:r>
              <a:rPr lang="th-TH" sz="2900" b="1" dirty="0"/>
              <a:t>	</a:t>
            </a:r>
            <a:r>
              <a:rPr lang="th-TH" sz="2900" b="1" dirty="0">
                <a:solidFill>
                  <a:srgbClr val="FF0000"/>
                </a:solidFill>
              </a:rPr>
              <a:t>การพิจารณาค่าใช้จ่ายทั้ง 16 รายการดังกล่าว ไม่รวมภาษีมูลค่าเพิ่ม (</a:t>
            </a:r>
            <a:r>
              <a:rPr lang="en-US" sz="2900" b="1" dirty="0">
                <a:solidFill>
                  <a:srgbClr val="FF0000"/>
                </a:solidFill>
              </a:rPr>
              <a:t>vat 7%) </a:t>
            </a:r>
            <a:r>
              <a:rPr lang="th-TH" sz="2900" b="1" dirty="0"/>
              <a:t>หากหลักฐานค่าใช้จ่ายใดได้ระบุข้อความว่า “รายการสินค้านี้ได้รวมภาษีมูลค่าเพิ่มแล้ว” หรือข้อความอื่นใดที่มีความในลักษณะดังกล่าว โดยไม่แสดงจำนวนภาษีมูลค่าเพิ่ม ให้ดำเนินการถอดภาษีมูลค่าเพิ่มออก โดยใช้ 1.07 หาร รายการค่าใช้จ่ายในหลักฐานนั้น</a:t>
            </a:r>
            <a:endParaRPr lang="en-US" sz="2900" b="1" dirty="0"/>
          </a:p>
          <a:p>
            <a:pPr algn="thaiDist">
              <a:defRPr/>
            </a:pPr>
            <a:r>
              <a:rPr lang="th-TH" sz="2900" b="1" dirty="0"/>
              <a:t>	</a:t>
            </a:r>
            <a:r>
              <a:rPr lang="th-TH" sz="2900" b="1" dirty="0">
                <a:solidFill>
                  <a:srgbClr val="FF0000"/>
                </a:solidFill>
              </a:rPr>
              <a:t>กรณีค่าใช้จ่ายที่เป็นภาษีหัก ณ ที่จ่าย </a:t>
            </a:r>
            <a:r>
              <a:rPr lang="th-TH" sz="2900" b="1" dirty="0"/>
              <a:t>โดยบริษัทหรือห้างหุ้นส่วนนิติบุคคลนั้นเป็นผู้ออกเองก็ให้ใช้เป็นค่าใช้จ่ายในการขอยกเว้นภาษีเงินได้นิติบุคคลด้วย หากบริษัทหรือห้างหุ้นส่วนนิติบุคคลไม่ได้เป็นผู้ออก โดยหักจากผู้อื่นไม่ก็สามารถนำไปรวมเป็นค่าใช้จ่ายได้</a:t>
            </a:r>
            <a:endParaRPr lang="th-TH" sz="2900" b="1" u="sng" dirty="0">
              <a:solidFill>
                <a:srgbClr val="3366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AngsanaUPC" pitchFamily="18" charset="-34"/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63F2DBE-3DBA-4741-83F4-4ACEAC2FA465}" type="slidenum">
              <a:rPr lang="en-US"/>
              <a:pPr>
                <a:defRPr/>
              </a:pPr>
              <a:t>23</a:t>
            </a:fld>
            <a:endParaRPr lang="th-TH"/>
          </a:p>
        </p:txBody>
      </p:sp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609600" y="1357313"/>
            <a:ext cx="8305800" cy="361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bIns="0">
            <a:spAutoFit/>
          </a:bodyPr>
          <a:lstStyle/>
          <a:p>
            <a:pPr algn="thaiDist" eaLnBrk="0" hangingPunct="0">
              <a:defRPr/>
            </a:pPr>
            <a:r>
              <a:rPr lang="th-TH" sz="29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     1</a:t>
            </a:r>
            <a:r>
              <a:rPr lang="en-US" sz="29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.</a:t>
            </a:r>
            <a:r>
              <a:rPr lang="th-TH" sz="29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ผู้ดำเนินการฝึกซึ่งเป็นนายจ้างยังคงมีหน้าที่ต่อลูกจ้างตามกฎหมาย          เกี่ยวกับแรงงาน</a:t>
            </a:r>
            <a:r>
              <a:rPr lang="en-US" sz="29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</a:t>
            </a:r>
            <a:r>
              <a:rPr lang="th-TH" sz="29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สัญญาจ้าง</a:t>
            </a:r>
            <a:r>
              <a:rPr lang="en-US" sz="29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</a:t>
            </a:r>
            <a:r>
              <a:rPr lang="th-TH" sz="29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ข้อบังคับเกี่ยวกับการทำงานและข้อตกลงเกี่ยวกับสภาพการจ้าง</a:t>
            </a:r>
            <a:endParaRPr lang="en-US" sz="2900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AngsanaUPC" pitchFamily="18" charset="-34"/>
            </a:endParaRPr>
          </a:p>
          <a:p>
            <a:pPr algn="thaiDist" eaLnBrk="0" hangingPunct="0">
              <a:defRPr/>
            </a:pPr>
            <a:r>
              <a:rPr lang="th-TH" sz="29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     2.  ถ้าฝึกเกิดจากการร้องขอของลูกจ้างและมีการตกลงกันเป็นหนังสือ หากจัดฝึกนอกเวลาทำงานปกติหรือในวันหยุด  ให้นายจ้างต้องจ่ายค่าจ้างให้แก่ลูกจ้างผู้เข้ารับการฝึกไม่น้อยกว่าค่าจ้างในเวลาทำงานปกติตามจำนวนชั่วโมงที่ฝึก</a:t>
            </a:r>
          </a:p>
          <a:p>
            <a:pPr algn="thaiDist" eaLnBrk="0" hangingPunct="0">
              <a:defRPr/>
            </a:pPr>
            <a:r>
              <a:rPr lang="th-TH" sz="29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     3</a:t>
            </a:r>
            <a:r>
              <a:rPr lang="en-US" sz="29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.  </a:t>
            </a:r>
            <a:r>
              <a:rPr lang="th-TH" sz="2900" b="1" u="sng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ห้ามเรียก</a:t>
            </a:r>
            <a:r>
              <a:rPr lang="th-TH" sz="29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หรือรับเงินค่าฝึกอบรม หรือค่าตอบแทนในลักษณะใดๆ จากผู้รับการฝึก</a:t>
            </a:r>
            <a:r>
              <a:rPr lang="en-US" sz="29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</a:p>
        </p:txBody>
      </p:sp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428625" y="500063"/>
            <a:ext cx="31242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th-TH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หน้าที่ของผู้ดำเนินการฝึก</a:t>
            </a: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33EAAA1-A92F-4A0D-ACFF-3F3A363F2568}" type="slidenum">
              <a:rPr lang="en-US"/>
              <a:pPr>
                <a:defRPr/>
              </a:pPr>
              <a:t>24</a:t>
            </a:fld>
            <a:endParaRPr lang="th-TH"/>
          </a:p>
        </p:txBody>
      </p:sp>
      <p:sp>
        <p:nvSpPr>
          <p:cNvPr id="522243" name="Text Box 3"/>
          <p:cNvSpPr txBox="1">
            <a:spLocks noChangeArrowheads="1"/>
          </p:cNvSpPr>
          <p:nvPr/>
        </p:nvSpPr>
        <p:spPr bwMode="auto">
          <a:xfrm>
            <a:off x="468313" y="558800"/>
            <a:ext cx="8294687" cy="655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th-TH" sz="3700" b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แบบฟอร์มการฝึกยกระดับฝีมือแรงงาน (ดำเนินการฝึกเอง)</a:t>
            </a:r>
          </a:p>
        </p:txBody>
      </p:sp>
      <p:sp>
        <p:nvSpPr>
          <p:cNvPr id="522244" name="Text Box 4"/>
          <p:cNvSpPr txBox="1">
            <a:spLocks noChangeArrowheads="1"/>
          </p:cNvSpPr>
          <p:nvPr/>
        </p:nvSpPr>
        <p:spPr bwMode="auto">
          <a:xfrm>
            <a:off x="252413" y="1077913"/>
            <a:ext cx="8496300" cy="109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533400" indent="-533400" algn="thaiDist">
              <a:spcBef>
                <a:spcPct val="50000"/>
              </a:spcBef>
              <a:defRPr/>
            </a:pPr>
            <a:r>
              <a:rPr lang="th-TH" sz="33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        1. คำขอรับการรับรองหลักสูตร ค่าใช้จ่ายในการฝึก</a:t>
            </a:r>
            <a:r>
              <a:rPr lang="th-TH" sz="33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ยกระดับ</a:t>
            </a:r>
            <a:r>
              <a:rPr lang="th-TH" sz="33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r>
              <a:rPr lang="th-TH" sz="33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       ฝีมือ</a:t>
            </a:r>
            <a:r>
              <a:rPr lang="th-TH" sz="33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แรงงานและการฝึกเปลี่ยนสาขาอาชีพ  </a:t>
            </a:r>
            <a:r>
              <a:rPr lang="th-TH" sz="33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(แบบ  </a:t>
            </a:r>
            <a:r>
              <a:rPr lang="th-TH" sz="33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ฝย</a:t>
            </a:r>
            <a:r>
              <a:rPr lang="th-TH" sz="33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/ </a:t>
            </a:r>
            <a:r>
              <a:rPr lang="th-TH" sz="33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ฝป</a:t>
            </a:r>
            <a:r>
              <a:rPr lang="th-TH" sz="33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1)</a:t>
            </a:r>
          </a:p>
        </p:txBody>
      </p:sp>
      <p:sp>
        <p:nvSpPr>
          <p:cNvPr id="522245" name="Text Box 5"/>
          <p:cNvSpPr txBox="1">
            <a:spLocks noChangeArrowheads="1"/>
          </p:cNvSpPr>
          <p:nvPr/>
        </p:nvSpPr>
        <p:spPr bwMode="auto">
          <a:xfrm>
            <a:off x="252413" y="2201863"/>
            <a:ext cx="8496300" cy="1601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533400" indent="-533400" algn="thaiDist">
              <a:spcBef>
                <a:spcPct val="50000"/>
              </a:spcBef>
              <a:defRPr/>
            </a:pPr>
            <a:r>
              <a:rPr lang="th-TH" sz="33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        2. รายละเอียดเกี่ยวกับหลักสูตรและค่าใช้จ่ายในการฝึกอบรม ฝึกยกระดับฝีมือแรงงานและการฝึกเปลี่ยนสาขาอาชีพ  กรณีเป็นผู้ดำเนินการฝึกเอง  </a:t>
            </a:r>
            <a:r>
              <a:rPr lang="th-TH" sz="33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(แบบ  ฝย / ฝป  2 - 1)</a:t>
            </a:r>
          </a:p>
        </p:txBody>
      </p:sp>
      <p:sp>
        <p:nvSpPr>
          <p:cNvPr id="522246" name="Text Box 6"/>
          <p:cNvSpPr txBox="1">
            <a:spLocks noChangeArrowheads="1"/>
          </p:cNvSpPr>
          <p:nvPr/>
        </p:nvSpPr>
        <p:spPr bwMode="auto">
          <a:xfrm>
            <a:off x="252413" y="4262438"/>
            <a:ext cx="2947987" cy="59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533400" indent="-533400" algn="thaiDist">
              <a:spcBef>
                <a:spcPct val="50000"/>
              </a:spcBef>
              <a:defRPr/>
            </a:pPr>
            <a:r>
              <a:rPr lang="th-TH" sz="33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   </a:t>
            </a:r>
            <a:r>
              <a:rPr lang="th-TH" sz="3300" b="1" u="sng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สถานที่ยื่นคำขอ</a:t>
            </a:r>
          </a:p>
        </p:txBody>
      </p:sp>
      <p:sp>
        <p:nvSpPr>
          <p:cNvPr id="522247" name="Text Box 7"/>
          <p:cNvSpPr txBox="1">
            <a:spLocks noChangeArrowheads="1"/>
          </p:cNvSpPr>
          <p:nvPr/>
        </p:nvSpPr>
        <p:spPr bwMode="auto">
          <a:xfrm>
            <a:off x="252413" y="4681538"/>
            <a:ext cx="8496300" cy="109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533400" indent="-533400" algn="thaiDist">
              <a:spcBef>
                <a:spcPct val="50000"/>
              </a:spcBef>
              <a:defRPr/>
            </a:pPr>
            <a:r>
              <a:rPr lang="th-TH" sz="33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             - กรุงเทพมหานคร  ให้ยื่น  ณ  กรมพัฒนาฝีมือแรงงาน  </a:t>
            </a:r>
            <a:r>
              <a:rPr lang="th-TH" sz="3300" b="1">
                <a:solidFill>
                  <a:srgbClr val="99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หรือ</a:t>
            </a:r>
            <a:r>
              <a:rPr lang="th-TH" sz="33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		ศูนย์พัฒนาฝีมือแรงงานกรุงเทพมหานคร</a:t>
            </a:r>
          </a:p>
        </p:txBody>
      </p:sp>
      <p:sp>
        <p:nvSpPr>
          <p:cNvPr id="522248" name="Text Box 8"/>
          <p:cNvSpPr txBox="1">
            <a:spLocks noChangeArrowheads="1"/>
          </p:cNvSpPr>
          <p:nvPr/>
        </p:nvSpPr>
        <p:spPr bwMode="auto">
          <a:xfrm>
            <a:off x="252413" y="5716588"/>
            <a:ext cx="8496300" cy="109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533400" indent="-533400" algn="thaiDist">
              <a:spcBef>
                <a:spcPct val="50000"/>
              </a:spcBef>
              <a:defRPr/>
            </a:pPr>
            <a:r>
              <a:rPr lang="th-TH" sz="33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             - จังหวัดอื่น ให้ยื่น ณ  สถาบันพัฒนาฝีมือแรงงานภาค  </a:t>
            </a:r>
            <a:br>
              <a:rPr lang="th-TH" sz="33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</a:br>
            <a:r>
              <a:rPr lang="th-TH" sz="33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 		</a:t>
            </a:r>
            <a:r>
              <a:rPr lang="th-TH" sz="3300" b="1">
                <a:solidFill>
                  <a:srgbClr val="99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หรือ</a:t>
            </a:r>
            <a:r>
              <a:rPr lang="th-TH" sz="33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ศูนย์พัฒนาฝีมือแรงงานจังหวัด</a:t>
            </a:r>
          </a:p>
        </p:txBody>
      </p:sp>
      <p:sp>
        <p:nvSpPr>
          <p:cNvPr id="522249" name="Text Box 9"/>
          <p:cNvSpPr txBox="1">
            <a:spLocks noChangeArrowheads="1"/>
          </p:cNvSpPr>
          <p:nvPr/>
        </p:nvSpPr>
        <p:spPr bwMode="auto">
          <a:xfrm>
            <a:off x="252413" y="3800475"/>
            <a:ext cx="8496300" cy="595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533400" indent="-533400" algn="thaiDist">
              <a:spcBef>
                <a:spcPct val="50000"/>
              </a:spcBef>
              <a:defRPr/>
            </a:pPr>
            <a:r>
              <a:rPr lang="th-TH" sz="33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        3. ใบลงทะเบียนผู้รับการฝึกอบรม  </a:t>
            </a:r>
            <a:r>
              <a:rPr lang="th-TH" sz="33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(แบบ  ฝย / ฝป  3)</a:t>
            </a:r>
          </a:p>
        </p:txBody>
      </p:sp>
      <p:sp>
        <p:nvSpPr>
          <p:cNvPr id="522250" name="Text Box 10"/>
          <p:cNvSpPr txBox="1">
            <a:spLocks noChangeArrowheads="1"/>
          </p:cNvSpPr>
          <p:nvPr/>
        </p:nvSpPr>
        <p:spPr bwMode="auto">
          <a:xfrm>
            <a:off x="3157538" y="95250"/>
            <a:ext cx="58674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th-TH" b="1" i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ฝึกยกระดับฝีมือแรงงาน</a:t>
            </a:r>
            <a:r>
              <a:rPr lang="en-US" b="1" i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r>
              <a:rPr lang="en-US" b="1" i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(</a:t>
            </a:r>
            <a:r>
              <a:rPr lang="th-TH" b="1" i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กรณีดำเนินการฝึกเอง)</a:t>
            </a:r>
            <a:r>
              <a:rPr lang="en-US" b="1" i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r>
              <a:rPr lang="th-TH" b="1" i="1">
                <a:solidFill>
                  <a:srgbClr val="5E1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ต่อ</a:t>
            </a: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7F4351F-808E-4489-A91E-68438D72DA7D}" type="slidenum">
              <a:rPr lang="en-US"/>
              <a:pPr>
                <a:defRPr/>
              </a:pPr>
              <a:t>25</a:t>
            </a:fld>
            <a:endParaRPr lang="th-TH"/>
          </a:p>
        </p:txBody>
      </p:sp>
      <p:sp>
        <p:nvSpPr>
          <p:cNvPr id="524291" name="Text Box 3"/>
          <p:cNvSpPr txBox="1">
            <a:spLocks noChangeArrowheads="1"/>
          </p:cNvSpPr>
          <p:nvPr/>
        </p:nvSpPr>
        <p:spPr bwMode="auto">
          <a:xfrm>
            <a:off x="239713" y="1071563"/>
            <a:ext cx="42560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th-TH" sz="3200" i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1.</a:t>
            </a:r>
            <a:r>
              <a:rPr lang="th-TH" sz="3200" i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หลักสูตรที่ใช้ในการฝึกอบรม</a:t>
            </a:r>
            <a:endParaRPr lang="th-TH" sz="3200" i="1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AngsanaUPC" pitchFamily="18" charset="-34"/>
            </a:endParaRPr>
          </a:p>
        </p:txBody>
      </p:sp>
      <p:sp>
        <p:nvSpPr>
          <p:cNvPr id="524292" name="Text Box 4"/>
          <p:cNvSpPr txBox="1">
            <a:spLocks noChangeArrowheads="1"/>
          </p:cNvSpPr>
          <p:nvPr/>
        </p:nvSpPr>
        <p:spPr bwMode="auto">
          <a:xfrm>
            <a:off x="361950" y="1690688"/>
            <a:ext cx="8629650" cy="141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thaiDist">
              <a:spcBef>
                <a:spcPct val="50000"/>
              </a:spcBef>
              <a:defRPr/>
            </a:pPr>
            <a:r>
              <a:rPr lang="th-TH" sz="29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   </a:t>
            </a:r>
            <a:r>
              <a:rPr lang="th-TH" sz="2900" b="1">
                <a:solidFill>
                  <a:srgbClr val="99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1)</a:t>
            </a:r>
            <a:r>
              <a:rPr lang="th-TH" sz="29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ต้องเป็นหลักสูตรที่จัดขึ้นเพื่อพัฒนาฝีมือแรงงานของ</a:t>
            </a:r>
            <a:r>
              <a:rPr lang="th-TH" sz="2900" b="1" u="sng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ลูกจ้าง</a:t>
            </a:r>
            <a:r>
              <a:rPr lang="th-TH" sz="29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ให้มีความรู้    ความสามารถ</a:t>
            </a:r>
            <a:r>
              <a:rPr lang="en-US" sz="29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r>
              <a:rPr lang="th-TH" sz="29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ทักษะ  และ</a:t>
            </a:r>
            <a:r>
              <a:rPr lang="th-TH" sz="2900" b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ทัศนคติที่ดี</a:t>
            </a:r>
            <a:r>
              <a:rPr lang="th-TH" sz="29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ต่อการปฏิบัติงานในสาขาอาชีพนั้นเพิ่มขึ้น      โดยหลักสูตรต้องมีความสอดคล้องและเป็นประโยชน์กับกิจการนั้น</a:t>
            </a:r>
          </a:p>
        </p:txBody>
      </p:sp>
      <p:sp>
        <p:nvSpPr>
          <p:cNvPr id="25605" name="Text Box 5"/>
          <p:cNvSpPr txBox="1">
            <a:spLocks noChangeArrowheads="1"/>
          </p:cNvSpPr>
          <p:nvPr/>
        </p:nvSpPr>
        <p:spPr bwMode="auto">
          <a:xfrm>
            <a:off x="228600" y="3100388"/>
            <a:ext cx="8610600" cy="229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thaiDist" eaLnBrk="0" hangingPunct="0"/>
            <a:r>
              <a:rPr lang="th-TH" sz="2900" b="1">
                <a:solidFill>
                  <a:srgbClr val="000066"/>
                </a:solidFill>
                <a:latin typeface="Angsana New" pitchFamily="18" charset="-34"/>
                <a:cs typeface="AngsanaUPC" pitchFamily="18" charset="-34"/>
              </a:rPr>
              <a:t>	- </a:t>
            </a:r>
            <a:r>
              <a:rPr lang="th-TH" sz="2900" b="1">
                <a:solidFill>
                  <a:srgbClr val="990000"/>
                </a:solidFill>
                <a:latin typeface="Angsana New" pitchFamily="18" charset="-34"/>
                <a:cs typeface="AngsanaUPC" pitchFamily="18" charset="-34"/>
              </a:rPr>
              <a:t>ไม่ใช่</a:t>
            </a:r>
            <a:r>
              <a:rPr lang="th-TH" sz="2900" b="1">
                <a:solidFill>
                  <a:srgbClr val="000066"/>
                </a:solidFill>
                <a:latin typeface="Angsana New" pitchFamily="18" charset="-34"/>
                <a:cs typeface="AngsanaUPC" pitchFamily="18" charset="-34"/>
              </a:rPr>
              <a:t>การประชุมหรือสัมมนา (ที่ไม่ได้ให้ความรู้แก่ผู้รับการฝึกอบรม)</a:t>
            </a:r>
          </a:p>
          <a:p>
            <a:pPr algn="thaiDist" eaLnBrk="0" hangingPunct="0"/>
            <a:r>
              <a:rPr lang="th-TH" sz="2900" b="1">
                <a:solidFill>
                  <a:srgbClr val="000066"/>
                </a:solidFill>
                <a:latin typeface="Angsana New" pitchFamily="18" charset="-34"/>
                <a:cs typeface="AngsanaUPC" pitchFamily="18" charset="-34"/>
              </a:rPr>
              <a:t>	- </a:t>
            </a:r>
            <a:r>
              <a:rPr lang="th-TH" sz="2900" b="1">
                <a:solidFill>
                  <a:srgbClr val="990000"/>
                </a:solidFill>
                <a:latin typeface="Angsana New" pitchFamily="18" charset="-34"/>
                <a:cs typeface="AngsanaUPC" pitchFamily="18" charset="-34"/>
              </a:rPr>
              <a:t>ไม่ใช่</a:t>
            </a:r>
            <a:r>
              <a:rPr lang="th-TH" sz="2900" b="1">
                <a:solidFill>
                  <a:srgbClr val="000066"/>
                </a:solidFill>
                <a:latin typeface="Angsana New" pitchFamily="18" charset="-34"/>
                <a:cs typeface="AngsanaUPC" pitchFamily="18" charset="-34"/>
              </a:rPr>
              <a:t>การฝึกอบรมหลักสูตรที่เป็นเรื่องส่วนบุคคลของผู้เข้ารับการฝึก เช่น </a:t>
            </a:r>
            <a:br>
              <a:rPr lang="th-TH" sz="2900" b="1">
                <a:solidFill>
                  <a:srgbClr val="000066"/>
                </a:solidFill>
                <a:latin typeface="Angsana New" pitchFamily="18" charset="-34"/>
                <a:cs typeface="AngsanaUPC" pitchFamily="18" charset="-34"/>
              </a:rPr>
            </a:br>
            <a:r>
              <a:rPr lang="th-TH" sz="2900" b="1">
                <a:solidFill>
                  <a:srgbClr val="000066"/>
                </a:solidFill>
                <a:latin typeface="Angsana New" pitchFamily="18" charset="-34"/>
                <a:cs typeface="AngsanaUPC" pitchFamily="18" charset="-34"/>
              </a:rPr>
              <a:t>                   หลักสูตรการดูแลครรภ์ การเลี้ยงดูบุตร เป็นต้น</a:t>
            </a:r>
          </a:p>
          <a:p>
            <a:pPr algn="thaiDist" eaLnBrk="0" hangingPunct="0"/>
            <a:r>
              <a:rPr lang="th-TH" sz="2900" b="1">
                <a:solidFill>
                  <a:srgbClr val="000066"/>
                </a:solidFill>
                <a:latin typeface="Angsana New" pitchFamily="18" charset="-34"/>
                <a:cs typeface="AngsanaUPC" pitchFamily="18" charset="-34"/>
              </a:rPr>
              <a:t>	- </a:t>
            </a:r>
            <a:r>
              <a:rPr lang="th-TH" sz="2900" b="1">
                <a:solidFill>
                  <a:srgbClr val="990000"/>
                </a:solidFill>
                <a:latin typeface="Angsana New" pitchFamily="18" charset="-34"/>
                <a:cs typeface="AngsanaUPC" pitchFamily="18" charset="-34"/>
              </a:rPr>
              <a:t>ไม่ใช่</a:t>
            </a:r>
            <a:r>
              <a:rPr lang="th-TH" sz="2900" b="1">
                <a:solidFill>
                  <a:srgbClr val="000066"/>
                </a:solidFill>
                <a:latin typeface="Angsana New" pitchFamily="18" charset="-34"/>
                <a:cs typeface="AngsanaUPC" pitchFamily="18" charset="-34"/>
              </a:rPr>
              <a:t>หลักสูตรการศึกษา เช่น ปริญญาโท  ปริญญาตรี ปวส. ปวช.  เป็นต้น</a:t>
            </a:r>
          </a:p>
          <a:p>
            <a:pPr algn="thaiDist" eaLnBrk="0" hangingPunct="0"/>
            <a:r>
              <a:rPr lang="th-TH" sz="2900" b="1">
                <a:solidFill>
                  <a:srgbClr val="000066"/>
                </a:solidFill>
                <a:latin typeface="Angsana New" pitchFamily="18" charset="-34"/>
                <a:cs typeface="AngsanaUPC" pitchFamily="18" charset="-34"/>
              </a:rPr>
              <a:t>	- </a:t>
            </a:r>
            <a:r>
              <a:rPr lang="th-TH" sz="2900" b="1">
                <a:solidFill>
                  <a:srgbClr val="990000"/>
                </a:solidFill>
                <a:latin typeface="Angsana New" pitchFamily="18" charset="-34"/>
                <a:cs typeface="AngsanaUPC" pitchFamily="18" charset="-34"/>
              </a:rPr>
              <a:t>ไม่ใช่</a:t>
            </a:r>
            <a:r>
              <a:rPr lang="th-TH" sz="2900" b="1">
                <a:solidFill>
                  <a:srgbClr val="000066"/>
                </a:solidFill>
                <a:latin typeface="Angsana New" pitchFamily="18" charset="-34"/>
                <a:cs typeface="AngsanaUPC" pitchFamily="18" charset="-34"/>
              </a:rPr>
              <a:t>หลักสูตรที่มีลักษณะการเรียนแบบ </a:t>
            </a:r>
            <a:r>
              <a:rPr lang="en-US" sz="2900" b="1">
                <a:solidFill>
                  <a:srgbClr val="000066"/>
                </a:solidFill>
                <a:latin typeface="Angsana New" pitchFamily="18" charset="-34"/>
                <a:cs typeface="AngsanaUPC" pitchFamily="18" charset="-34"/>
              </a:rPr>
              <a:t>E-learning , Self-learning </a:t>
            </a:r>
            <a:r>
              <a:rPr lang="th-TH" sz="2900" b="1">
                <a:solidFill>
                  <a:srgbClr val="000066"/>
                </a:solidFill>
                <a:latin typeface="Angsana New" pitchFamily="18" charset="-34"/>
                <a:cs typeface="AngsanaUPC" pitchFamily="18" charset="-34"/>
              </a:rPr>
              <a:t> เป็นต้น</a:t>
            </a:r>
          </a:p>
        </p:txBody>
      </p:sp>
      <p:sp>
        <p:nvSpPr>
          <p:cNvPr id="25606" name="Text Box 6"/>
          <p:cNvSpPr txBox="1">
            <a:spLocks noChangeArrowheads="1"/>
          </p:cNvSpPr>
          <p:nvPr/>
        </p:nvSpPr>
        <p:spPr bwMode="auto">
          <a:xfrm>
            <a:off x="849313" y="5629275"/>
            <a:ext cx="8008937" cy="53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thaiDist">
              <a:spcBef>
                <a:spcPct val="50000"/>
              </a:spcBef>
            </a:pPr>
            <a:r>
              <a:rPr lang="th-TH" sz="2900" b="1">
                <a:latin typeface="Times New Roman" pitchFamily="18" charset="0"/>
                <a:cs typeface="AngsanaUPC" pitchFamily="18" charset="-34"/>
              </a:rPr>
              <a:t>2) จำนวนชั่วโมงต้องสอดคล้องกับหลักสูตร </a:t>
            </a:r>
            <a:r>
              <a:rPr lang="th-TH" sz="2900" b="1" i="1" u="sng">
                <a:latin typeface="Times New Roman" pitchFamily="18" charset="0"/>
                <a:cs typeface="AngsanaUPC" pitchFamily="18" charset="-34"/>
              </a:rPr>
              <a:t>ทั้งนี้ต้อง</a:t>
            </a:r>
            <a:r>
              <a:rPr lang="th-TH" sz="2900" b="1" i="1" u="sng">
                <a:solidFill>
                  <a:srgbClr val="0000CC"/>
                </a:solidFill>
                <a:latin typeface="Times New Roman" pitchFamily="18" charset="0"/>
                <a:cs typeface="AngsanaUPC" pitchFamily="18" charset="-34"/>
              </a:rPr>
              <a:t>ไม่น้อยกว่า  6  ชั่วโมง</a:t>
            </a:r>
            <a:endParaRPr lang="th-TH" sz="2900" b="1">
              <a:solidFill>
                <a:srgbClr val="0000CC"/>
              </a:solidFill>
              <a:latin typeface="Times New Roman" pitchFamily="18" charset="0"/>
              <a:cs typeface="AngsanaUPC" pitchFamily="18" charset="-34"/>
            </a:endParaRP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214313" y="285750"/>
            <a:ext cx="76962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36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1.</a:t>
            </a:r>
            <a:r>
              <a:rPr lang="th-TH" sz="36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2</a:t>
            </a:r>
            <a:r>
              <a:rPr lang="en-US" sz="36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r>
              <a:rPr lang="th-TH" sz="36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ฝึกยกระดับฝีมือแรงงาน</a:t>
            </a:r>
            <a:r>
              <a:rPr lang="en-US" sz="36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r>
              <a:rPr lang="en-US" sz="3600" b="1" i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(</a:t>
            </a:r>
            <a:r>
              <a:rPr lang="th-TH" sz="3600" b="1" i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กรณีส่งไปฝึกอบรมภายนอก)</a:t>
            </a: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687BE4D-23D9-41CB-A2AD-BFA28C62C103}" type="slidenum">
              <a:rPr lang="en-US"/>
              <a:pPr>
                <a:defRPr/>
              </a:pPr>
              <a:t>26</a:t>
            </a:fld>
            <a:endParaRPr lang="th-TH"/>
          </a:p>
        </p:txBody>
      </p:sp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371475" y="928688"/>
            <a:ext cx="520065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thaiDist">
              <a:spcBef>
                <a:spcPct val="50000"/>
              </a:spcBef>
              <a:defRPr/>
            </a:pPr>
            <a:r>
              <a:rPr lang="th-TH" sz="2900" b="1" dirty="0">
                <a:solidFill>
                  <a:srgbClr val="99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3)</a:t>
            </a:r>
            <a:r>
              <a:rPr lang="th-TH" sz="29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จำนวนผู้รับการฝึกอบรมให้แบ่งกลุ่ม ดังนี้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361950" y="1352550"/>
            <a:ext cx="86296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thaiDist">
              <a:spcBef>
                <a:spcPct val="50000"/>
              </a:spcBef>
              <a:defRPr/>
            </a:pPr>
            <a:r>
              <a:rPr lang="th-TH" sz="28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   </a:t>
            </a:r>
            <a:r>
              <a:rPr lang="th-TH" sz="2800" i="1" dirty="0">
                <a:solidFill>
                  <a:schemeClr val="tx2"/>
                </a:solidFill>
                <a:latin typeface="Times New Roman" pitchFamily="18" charset="0"/>
                <a:cs typeface="AngsanaUPC" pitchFamily="18" charset="-34"/>
              </a:rPr>
              <a:t>3.1</a:t>
            </a:r>
            <a:r>
              <a:rPr lang="th-TH" sz="28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)</a:t>
            </a:r>
            <a:r>
              <a:rPr lang="th-TH" sz="28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กรณีการฝึกอบรมโดยการ</a:t>
            </a:r>
            <a:r>
              <a:rPr lang="th-TH" sz="28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บรรยาย</a:t>
            </a:r>
            <a:r>
              <a:rPr lang="th-TH" sz="28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r>
              <a:rPr lang="th-TH" sz="28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กลุ่มละไม่เกิน </a:t>
            </a:r>
            <a:r>
              <a:rPr lang="th-TH" sz="2800" b="1" u="sng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100</a:t>
            </a:r>
            <a:r>
              <a:rPr lang="th-TH" sz="28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คน</a:t>
            </a: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361950" y="1809750"/>
            <a:ext cx="862965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thaiDist">
              <a:spcBef>
                <a:spcPct val="50000"/>
              </a:spcBef>
              <a:defRPr/>
            </a:pPr>
            <a:r>
              <a:rPr lang="th-TH" sz="28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   </a:t>
            </a:r>
            <a:r>
              <a:rPr lang="th-TH" sz="28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3</a:t>
            </a:r>
            <a:r>
              <a:rPr lang="th-TH" sz="2800" i="1" dirty="0">
                <a:solidFill>
                  <a:schemeClr val="tx2"/>
                </a:solidFill>
                <a:latin typeface="Times New Roman" pitchFamily="18" charset="0"/>
                <a:cs typeface="AngsanaUPC" pitchFamily="18" charset="-34"/>
              </a:rPr>
              <a:t>.2</a:t>
            </a:r>
            <a:r>
              <a:rPr lang="th-TH" sz="28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)</a:t>
            </a:r>
            <a:r>
              <a:rPr lang="th-TH" sz="28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กรณีการฝึกอบรมโดยการ</a:t>
            </a:r>
            <a:r>
              <a:rPr lang="th-TH" sz="28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จัดกิจกรรมกลุ่ม กลุ่มละไม่เกิน </a:t>
            </a:r>
            <a:r>
              <a:rPr lang="th-TH" sz="2800" b="1" u="sng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50</a:t>
            </a:r>
            <a:r>
              <a:rPr lang="th-TH" sz="28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คน ต่อวิทยากร </a:t>
            </a:r>
            <a:r>
              <a:rPr lang="th-TH" sz="2800" b="1" u="sng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1</a:t>
            </a:r>
            <a:r>
              <a:rPr lang="th-TH" sz="28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คน</a:t>
            </a:r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361950" y="2309813"/>
            <a:ext cx="862965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thaiDist">
              <a:spcBef>
                <a:spcPct val="50000"/>
              </a:spcBef>
              <a:defRPr/>
            </a:pPr>
            <a:r>
              <a:rPr lang="th-TH" sz="28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   </a:t>
            </a:r>
            <a:r>
              <a:rPr lang="th-TH" sz="28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3</a:t>
            </a:r>
            <a:r>
              <a:rPr lang="th-TH" sz="2800" i="1" dirty="0">
                <a:solidFill>
                  <a:schemeClr val="tx2"/>
                </a:solidFill>
                <a:latin typeface="Times New Roman" pitchFamily="18" charset="0"/>
                <a:cs typeface="AngsanaUPC" pitchFamily="18" charset="-34"/>
              </a:rPr>
              <a:t>.3</a:t>
            </a:r>
            <a:r>
              <a:rPr lang="th-TH" sz="28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)</a:t>
            </a:r>
            <a:r>
              <a:rPr lang="th-TH" sz="28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กรณีการฝึกอบรม</a:t>
            </a:r>
            <a:r>
              <a:rPr lang="th-TH" sz="28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ทักษะฝีมือซึ่งต้องมีภาคปฏิบัติ กลุ่มละไม่เกิน </a:t>
            </a:r>
            <a:r>
              <a:rPr lang="th-TH" sz="2800" b="1" u="sng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25</a:t>
            </a:r>
            <a:r>
              <a:rPr lang="th-TH" sz="28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คน ต่อ   วิทยากร </a:t>
            </a:r>
            <a:r>
              <a:rPr lang="th-TH" sz="2800" b="1" u="sng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1</a:t>
            </a:r>
            <a:r>
              <a:rPr lang="th-TH" sz="28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คน</a:t>
            </a:r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361950" y="3424238"/>
            <a:ext cx="8629650" cy="98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thaiDist">
              <a:spcBef>
                <a:spcPct val="50000"/>
              </a:spcBef>
              <a:defRPr/>
            </a:pPr>
            <a:r>
              <a:rPr lang="th-TH" sz="2900" b="1" dirty="0">
                <a:solidFill>
                  <a:srgbClr val="99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4)</a:t>
            </a:r>
            <a:r>
              <a:rPr lang="th-TH" sz="29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ผู้รับการฝึกต้องเข้ารับการฝึกอบรมไม่น้อยกว่าร้อยละ </a:t>
            </a:r>
            <a:r>
              <a:rPr lang="th-TH" sz="2900" b="1" u="sng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80</a:t>
            </a:r>
            <a:r>
              <a:rPr lang="th-TH" sz="29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ของระยะเวลาการฝึกอบรมทั้งหลักสูตร</a:t>
            </a:r>
          </a:p>
        </p:txBody>
      </p:sp>
      <p:sp>
        <p:nvSpPr>
          <p:cNvPr id="8" name="Text Box 9"/>
          <p:cNvSpPr txBox="1">
            <a:spLocks noChangeArrowheads="1"/>
          </p:cNvSpPr>
          <p:nvPr/>
        </p:nvSpPr>
        <p:spPr bwMode="auto">
          <a:xfrm>
            <a:off x="3157538" y="95250"/>
            <a:ext cx="58674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th-TH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ฝึกยกระดับฝีมือแรงงาน</a:t>
            </a:r>
            <a:r>
              <a:rPr lang="en-US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r>
              <a:rPr lang="en-US" b="1" i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(</a:t>
            </a:r>
            <a:r>
              <a:rPr lang="th-TH" b="1" i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ส่งไปฝึกภายนอก)</a:t>
            </a:r>
            <a:r>
              <a:rPr lang="en-US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r>
              <a:rPr lang="th-TH" b="1" i="1" dirty="0">
                <a:solidFill>
                  <a:srgbClr val="5E1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ต่อ</a:t>
            </a: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FA813BB-A92D-44C3-81AF-2259E444EF7D}" type="slidenum">
              <a:rPr lang="en-US"/>
              <a:pPr>
                <a:defRPr/>
              </a:pPr>
              <a:t>27</a:t>
            </a:fld>
            <a:endParaRPr lang="th-TH"/>
          </a:p>
        </p:txBody>
      </p:sp>
      <p:sp>
        <p:nvSpPr>
          <p:cNvPr id="525315" name="Text Box 3"/>
          <p:cNvSpPr txBox="1">
            <a:spLocks noChangeArrowheads="1"/>
          </p:cNvSpPr>
          <p:nvPr/>
        </p:nvSpPr>
        <p:spPr bwMode="auto">
          <a:xfrm>
            <a:off x="357188" y="1128713"/>
            <a:ext cx="8634412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190500" indent="-190500" algn="thaiDist">
              <a:spcBef>
                <a:spcPct val="50000"/>
              </a:spcBef>
              <a:defRPr/>
            </a:pPr>
            <a:r>
              <a:rPr lang="th-TH" sz="29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		ต้องเป็น</a:t>
            </a:r>
            <a:r>
              <a:rPr lang="th-TH" sz="29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UPC" pitchFamily="18" charset="-34"/>
              </a:rPr>
              <a:t>สถานศึกษาตามกฎหมายว่าด้วย</a:t>
            </a:r>
            <a:r>
              <a:rPr lang="th-TH" sz="2900" u="sng" dirty="0">
                <a:solidFill>
                  <a:srgbClr val="99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UPC" pitchFamily="18" charset="-34"/>
              </a:rPr>
              <a:t>โรงเรียนเอกชน</a:t>
            </a:r>
            <a:r>
              <a:rPr lang="th-TH" sz="29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UPC" pitchFamily="18" charset="-34"/>
              </a:rPr>
              <a:t>  สถาบันอุดมศึกษาตามกฎหมายว่าด้วย</a:t>
            </a:r>
            <a:r>
              <a:rPr lang="th-TH" sz="2900" u="sng" dirty="0">
                <a:solidFill>
                  <a:srgbClr val="99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UPC" pitchFamily="18" charset="-34"/>
              </a:rPr>
              <a:t>สถาบันอุดมศึกษาทั้งภาครัฐและเอกชน</a:t>
            </a:r>
            <a:r>
              <a:rPr lang="th-TH" sz="29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UPC" pitchFamily="18" charset="-34"/>
              </a:rPr>
              <a:t>  </a:t>
            </a:r>
            <a:r>
              <a:rPr lang="th-TH" sz="29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UPC" pitchFamily="18" charset="-34"/>
              </a:rPr>
              <a:t>หรือ</a:t>
            </a:r>
            <a:r>
              <a:rPr lang="th-TH" sz="2900" u="sng" dirty="0">
                <a:solidFill>
                  <a:srgbClr val="99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UPC" pitchFamily="18" charset="-34"/>
              </a:rPr>
              <a:t>สถานฝึกอบรม       ฝีมือแรงงานของทางราชการ</a:t>
            </a:r>
            <a:r>
              <a:rPr lang="th-TH" sz="29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UPC" pitchFamily="18" charset="-34"/>
              </a:rPr>
              <a:t>  หรือหน่วยฝึกอบรมฝีมือแรงงานที่เป็น</a:t>
            </a:r>
            <a:r>
              <a:rPr lang="th-TH" sz="2900" u="sng" dirty="0">
                <a:solidFill>
                  <a:srgbClr val="99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UPC" pitchFamily="18" charset="-34"/>
              </a:rPr>
              <a:t>มูลนิธิ</a:t>
            </a:r>
            <a:r>
              <a:rPr lang="th-TH" sz="2900" dirty="0">
                <a:solidFill>
                  <a:srgbClr val="99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UPC" pitchFamily="18" charset="-34"/>
              </a:rPr>
              <a:t>  </a:t>
            </a:r>
            <a:r>
              <a:rPr lang="th-TH" sz="2900" u="sng" dirty="0">
                <a:solidFill>
                  <a:srgbClr val="99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UPC" pitchFamily="18" charset="-34"/>
              </a:rPr>
              <a:t>สมาคม</a:t>
            </a:r>
            <a:r>
              <a:rPr lang="th-TH" sz="29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UPC" pitchFamily="18" charset="-34"/>
              </a:rPr>
              <a:t>  หรือ</a:t>
            </a:r>
            <a:r>
              <a:rPr lang="th-TH" sz="2900" u="sng" dirty="0">
                <a:solidFill>
                  <a:srgbClr val="99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UPC" pitchFamily="18" charset="-34"/>
              </a:rPr>
              <a:t>นิติบุคคลที่ตั้งขึ้นตามกฎหมายไทย</a:t>
            </a:r>
            <a:r>
              <a:rPr lang="th-TH" sz="2900" dirty="0">
                <a:solidFill>
                  <a:srgbClr val="99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UPC" pitchFamily="18" charset="-34"/>
              </a:rPr>
              <a:t> </a:t>
            </a:r>
            <a:r>
              <a:rPr lang="th-TH" sz="2900" u="sng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UPC" pitchFamily="18" charset="-34"/>
              </a:rPr>
              <a:t>และต้องเป็นการฝึกอบรมภายในประเทศ</a:t>
            </a:r>
          </a:p>
        </p:txBody>
      </p:sp>
      <p:sp>
        <p:nvSpPr>
          <p:cNvPr id="525316" name="Text Box 4"/>
          <p:cNvSpPr txBox="1">
            <a:spLocks noChangeArrowheads="1"/>
          </p:cNvSpPr>
          <p:nvPr/>
        </p:nvSpPr>
        <p:spPr bwMode="auto">
          <a:xfrm>
            <a:off x="239713" y="576263"/>
            <a:ext cx="57038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th-TH" sz="3200" b="1" i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5) </a:t>
            </a:r>
            <a:r>
              <a:rPr lang="th-TH" sz="3200" b="1" i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สถานศึกษาหรือสถานฝึกอบรมฝีมือแรงงาน</a:t>
            </a:r>
            <a:endParaRPr lang="th-TH" sz="3200" b="1" i="1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AngsanaUPC" pitchFamily="18" charset="-34"/>
            </a:endParaRPr>
          </a:p>
        </p:txBody>
      </p:sp>
      <p:sp>
        <p:nvSpPr>
          <p:cNvPr id="525317" name="Text Box 5"/>
          <p:cNvSpPr txBox="1">
            <a:spLocks noChangeArrowheads="1"/>
          </p:cNvSpPr>
          <p:nvPr/>
        </p:nvSpPr>
        <p:spPr bwMode="auto">
          <a:xfrm>
            <a:off x="239713" y="3243263"/>
            <a:ext cx="57038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th-TH" sz="3200" i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6) สิทธิประโยชน์ทางภาษี</a:t>
            </a:r>
          </a:p>
        </p:txBody>
      </p:sp>
      <p:sp>
        <p:nvSpPr>
          <p:cNvPr id="525318" name="Text Box 6"/>
          <p:cNvSpPr txBox="1">
            <a:spLocks noChangeArrowheads="1"/>
          </p:cNvSpPr>
          <p:nvPr/>
        </p:nvSpPr>
        <p:spPr bwMode="auto">
          <a:xfrm>
            <a:off x="357188" y="3852863"/>
            <a:ext cx="8634412" cy="141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190500" indent="-190500" algn="thaiDist">
              <a:spcBef>
                <a:spcPct val="50000"/>
              </a:spcBef>
              <a:defRPr/>
            </a:pPr>
            <a:r>
              <a:rPr lang="th-TH" sz="29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		นายทะเบียนจะให้ความเห็นชอบเฉพาะหลักสูตร  </a:t>
            </a:r>
            <a:r>
              <a:rPr lang="th-TH" sz="2900" u="sng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เพื่อนับจำนวนผู้รับการฝึกในการประเมินเงินสมทบกองทุนพัฒนาฝีมือแรงงานเท่านั้น</a:t>
            </a:r>
            <a:r>
              <a:rPr lang="th-TH" sz="2900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ส่วนค่าใช้จ่ายในการฝึกอบรมให้ยื่นต่อกรมสรรพากรเอง</a:t>
            </a:r>
            <a:endParaRPr lang="th-TH" sz="2900" u="sng" dirty="0">
              <a:solidFill>
                <a:srgbClr val="99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UPC" pitchFamily="18" charset="-34"/>
            </a:endParaRPr>
          </a:p>
        </p:txBody>
      </p:sp>
      <p:sp>
        <p:nvSpPr>
          <p:cNvPr id="27655" name="Rectangle 7"/>
          <p:cNvSpPr>
            <a:spLocks noChangeArrowheads="1"/>
          </p:cNvSpPr>
          <p:nvPr/>
        </p:nvSpPr>
        <p:spPr bwMode="auto">
          <a:xfrm>
            <a:off x="1150938" y="4960938"/>
            <a:ext cx="77946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r>
              <a:rPr lang="en-US" sz="4400">
                <a:solidFill>
                  <a:schemeClr val="tx2"/>
                </a:solidFill>
                <a:cs typeface="AngsanaUPC" pitchFamily="18" charset="-34"/>
              </a:rPr>
              <a:t> </a:t>
            </a:r>
          </a:p>
        </p:txBody>
      </p:sp>
      <p:pic>
        <p:nvPicPr>
          <p:cNvPr id="27656" name="Picture 8" descr="C:\Program Files\Common Files\Microsoft Shared\Clipart\cagcat50\bs00975_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19800" y="4800600"/>
            <a:ext cx="2901950" cy="179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5321" name="Text Box 9"/>
          <p:cNvSpPr txBox="1">
            <a:spLocks noChangeArrowheads="1"/>
          </p:cNvSpPr>
          <p:nvPr/>
        </p:nvSpPr>
        <p:spPr bwMode="auto">
          <a:xfrm>
            <a:off x="3157538" y="95250"/>
            <a:ext cx="58674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th-TH" b="1" i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ฝึกยกระดับฝีมือแรงงาน</a:t>
            </a:r>
            <a:r>
              <a:rPr lang="en-US" b="1" i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r>
              <a:rPr lang="en-US" b="1" i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(</a:t>
            </a:r>
            <a:r>
              <a:rPr lang="th-TH" b="1" i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ส่งไปฝึกภายนอก)</a:t>
            </a:r>
            <a:r>
              <a:rPr lang="en-US" b="1" i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r>
              <a:rPr lang="th-TH" b="1" i="1">
                <a:solidFill>
                  <a:srgbClr val="5E1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ต่อ</a:t>
            </a: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5A8816-1DB9-46B2-951F-0D28B5D347F3}" type="slidenum">
              <a:rPr lang="en-US"/>
              <a:pPr>
                <a:defRPr/>
              </a:pPr>
              <a:t>28</a:t>
            </a:fld>
            <a:endParaRPr lang="th-TH"/>
          </a:p>
        </p:txBody>
      </p:sp>
      <p:sp>
        <p:nvSpPr>
          <p:cNvPr id="526339" name="Rectangle 3"/>
          <p:cNvSpPr>
            <a:spLocks noChangeArrowheads="1"/>
          </p:cNvSpPr>
          <p:nvPr/>
        </p:nvSpPr>
        <p:spPr bwMode="auto">
          <a:xfrm>
            <a:off x="609600" y="1300163"/>
            <a:ext cx="8305800" cy="361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bIns="0">
            <a:spAutoFit/>
          </a:bodyPr>
          <a:lstStyle/>
          <a:p>
            <a:pPr algn="thaiDist" eaLnBrk="0" hangingPunct="0">
              <a:defRPr/>
            </a:pPr>
            <a:r>
              <a:rPr lang="th-TH" sz="29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     1</a:t>
            </a:r>
            <a:r>
              <a:rPr lang="en-US" sz="29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.</a:t>
            </a:r>
            <a:r>
              <a:rPr lang="th-TH" sz="29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ผู้ดำเนินการฝึกซึ่งเป็นนายจ้างยังคงมีหน้าที่ต่อลูกจ้างตามกฎหมาย          เกี่ยวกับแรงงาน</a:t>
            </a:r>
            <a:r>
              <a:rPr lang="en-US" sz="29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</a:t>
            </a:r>
            <a:r>
              <a:rPr lang="th-TH" sz="29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สัญญาจ้าง</a:t>
            </a:r>
            <a:r>
              <a:rPr lang="en-US" sz="29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</a:t>
            </a:r>
            <a:r>
              <a:rPr lang="th-TH" sz="29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ข้อบังคับเกี่ยวกับการทำงานและข้อตกลงเกี่ยวกับสภาพการจ้าง</a:t>
            </a:r>
            <a:endParaRPr lang="en-US" sz="2900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AngsanaUPC" pitchFamily="18" charset="-34"/>
            </a:endParaRPr>
          </a:p>
          <a:p>
            <a:pPr algn="thaiDist" eaLnBrk="0" hangingPunct="0">
              <a:defRPr/>
            </a:pPr>
            <a:r>
              <a:rPr lang="th-TH" sz="29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     2.  ถ้าฝึกเกิดจากการร้องขอของลูกจ้างและมีการตกลงกันเป็นหนังสือ  หากจัดฝึกนอกเวลาทำงานปกติหรือในวันหยุด  ให้นายจ้างต้องจ่ายค่าจ้างให้แก่ลูกจ้างผู้เข้ารับการฝึกไม่น้อยกว่าค่าจ้างในเวลาทำงานปกติตามจำนวนชั่วโมงที่ฝึก</a:t>
            </a:r>
          </a:p>
          <a:p>
            <a:pPr algn="thaiDist" eaLnBrk="0" hangingPunct="0">
              <a:defRPr/>
            </a:pPr>
            <a:r>
              <a:rPr lang="th-TH" sz="29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     3</a:t>
            </a:r>
            <a:r>
              <a:rPr lang="en-US" sz="29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.  </a:t>
            </a:r>
            <a:r>
              <a:rPr lang="th-TH" sz="2900" b="1" u="sng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ห้ามเรียก</a:t>
            </a:r>
            <a:r>
              <a:rPr lang="th-TH" sz="29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หรือรับเงินค่าฝึกอบรม</a:t>
            </a:r>
            <a:r>
              <a:rPr lang="en-US" sz="29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</a:t>
            </a:r>
            <a:r>
              <a:rPr lang="th-TH" sz="29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หรือค่าตอบแทนในลักษณะใดๆ</a:t>
            </a:r>
            <a:r>
              <a:rPr lang="en-US" sz="29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r>
              <a:rPr lang="th-TH" sz="29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จากผู้รับการฝึก</a:t>
            </a:r>
            <a:r>
              <a:rPr lang="en-US" sz="29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</a:p>
        </p:txBody>
      </p:sp>
      <p:sp>
        <p:nvSpPr>
          <p:cNvPr id="526340" name="Text Box 4"/>
          <p:cNvSpPr txBox="1">
            <a:spLocks noChangeArrowheads="1"/>
          </p:cNvSpPr>
          <p:nvPr/>
        </p:nvSpPr>
        <p:spPr bwMode="auto">
          <a:xfrm>
            <a:off x="533400" y="687388"/>
            <a:ext cx="31242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th-TH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หน้าที่ของผู้ดำเนินการฝึก</a:t>
            </a:r>
          </a:p>
        </p:txBody>
      </p:sp>
      <p:sp>
        <p:nvSpPr>
          <p:cNvPr id="526341" name="Text Box 5"/>
          <p:cNvSpPr txBox="1">
            <a:spLocks noChangeArrowheads="1"/>
          </p:cNvSpPr>
          <p:nvPr/>
        </p:nvSpPr>
        <p:spPr bwMode="auto">
          <a:xfrm>
            <a:off x="3157538" y="95250"/>
            <a:ext cx="58674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th-TH" b="1" i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ฝึกยกระดับฝีมือแรงงาน</a:t>
            </a:r>
            <a:r>
              <a:rPr lang="en-US" b="1" i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r>
              <a:rPr lang="en-US" b="1" i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(</a:t>
            </a:r>
            <a:r>
              <a:rPr lang="th-TH" b="1" i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ส่งไปฝึกภายนอก)</a:t>
            </a:r>
            <a:r>
              <a:rPr lang="en-US" b="1" i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r>
              <a:rPr lang="th-TH" b="1" i="1">
                <a:solidFill>
                  <a:srgbClr val="5E1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ต่อ</a:t>
            </a: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BA012C-BC5C-4018-87EF-A1E616585959}" type="slidenum">
              <a:rPr lang="en-US"/>
              <a:pPr>
                <a:defRPr/>
              </a:pPr>
              <a:t>29</a:t>
            </a:fld>
            <a:endParaRPr lang="th-TH"/>
          </a:p>
        </p:txBody>
      </p:sp>
      <p:sp>
        <p:nvSpPr>
          <p:cNvPr id="528387" name="Text Box 3"/>
          <p:cNvSpPr txBox="1">
            <a:spLocks noChangeArrowheads="1"/>
          </p:cNvSpPr>
          <p:nvPr/>
        </p:nvSpPr>
        <p:spPr bwMode="auto">
          <a:xfrm>
            <a:off x="468313" y="471488"/>
            <a:ext cx="792003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th-TH" sz="3200" b="1" u="sng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แบบฟอร์มการฝึกยกระดับฝีมือแรงงาน (อบรมภายนอก)</a:t>
            </a:r>
          </a:p>
        </p:txBody>
      </p:sp>
      <p:sp>
        <p:nvSpPr>
          <p:cNvPr id="528388" name="Text Box 4"/>
          <p:cNvSpPr txBox="1">
            <a:spLocks noChangeArrowheads="1"/>
          </p:cNvSpPr>
          <p:nvPr/>
        </p:nvSpPr>
        <p:spPr bwMode="auto">
          <a:xfrm>
            <a:off x="252413" y="923925"/>
            <a:ext cx="84963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533400" indent="-533400" algn="thaiDist">
              <a:spcBef>
                <a:spcPct val="50000"/>
              </a:spcBef>
              <a:defRPr/>
            </a:pPr>
            <a:r>
              <a:rPr lang="th-TH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        </a:t>
            </a:r>
            <a:r>
              <a:rPr lang="th-TH" i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1.</a:t>
            </a:r>
            <a:r>
              <a:rPr lang="th-TH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คำขอรับการรับรองหลักสูตร ค่าใช้จ่ายในการฝึกยกระดับฝีมือแรงงานและการฝึกเปลี่ยนสาขาอาชีพ  </a:t>
            </a:r>
            <a:r>
              <a:rPr lang="th-TH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(แบบ  ฝย / ฝป  1)</a:t>
            </a:r>
          </a:p>
        </p:txBody>
      </p:sp>
      <p:sp>
        <p:nvSpPr>
          <p:cNvPr id="528389" name="Text Box 5"/>
          <p:cNvSpPr txBox="1">
            <a:spLocks noChangeArrowheads="1"/>
          </p:cNvSpPr>
          <p:nvPr/>
        </p:nvSpPr>
        <p:spPr bwMode="auto">
          <a:xfrm>
            <a:off x="252413" y="1860550"/>
            <a:ext cx="8496300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533400" indent="-533400" algn="thaiDist">
              <a:spcBef>
                <a:spcPct val="50000"/>
              </a:spcBef>
              <a:defRPr/>
            </a:pPr>
            <a:r>
              <a:rPr lang="th-TH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        </a:t>
            </a:r>
            <a:r>
              <a:rPr lang="th-TH" i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2.</a:t>
            </a:r>
            <a:r>
              <a:rPr lang="th-TH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รายละเอียดเกี่ยวกับหลักสูตรและค่าใช้จ่ายในการฝึกอบรม ฝึกยกระดับฝีมือแรงงานและการฝึกเปลี่ยนสาขาอาชีพ  กรณีส่งไปรับการฝึกกับสถานฝึกอบรมอื่น  </a:t>
            </a:r>
            <a:r>
              <a:rPr lang="th-TH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(แบบ  ฝย / ฝป  2 - 2)</a:t>
            </a:r>
          </a:p>
        </p:txBody>
      </p:sp>
      <p:sp>
        <p:nvSpPr>
          <p:cNvPr id="528390" name="Text Box 6"/>
          <p:cNvSpPr txBox="1">
            <a:spLocks noChangeArrowheads="1"/>
          </p:cNvSpPr>
          <p:nvPr/>
        </p:nvSpPr>
        <p:spPr bwMode="auto">
          <a:xfrm>
            <a:off x="252413" y="4895850"/>
            <a:ext cx="84963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533400" indent="-533400" algn="thaiDist">
              <a:spcBef>
                <a:spcPct val="50000"/>
              </a:spcBef>
              <a:defRPr/>
            </a:pPr>
            <a:r>
              <a:rPr lang="th-TH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             - กรุงเทพมหานคร  ให้ยื่น  ณ  กรมพัฒนาฝีมือแรงงาน  </a:t>
            </a:r>
            <a:r>
              <a:rPr lang="th-TH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หรือ</a:t>
            </a:r>
            <a:r>
              <a:rPr lang="th-TH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ศูนย์พัฒนาฝีมือแรงงานกรุงเทพมหานคร</a:t>
            </a:r>
          </a:p>
        </p:txBody>
      </p:sp>
      <p:sp>
        <p:nvSpPr>
          <p:cNvPr id="528391" name="Text Box 7"/>
          <p:cNvSpPr txBox="1">
            <a:spLocks noChangeArrowheads="1"/>
          </p:cNvSpPr>
          <p:nvPr/>
        </p:nvSpPr>
        <p:spPr bwMode="auto">
          <a:xfrm>
            <a:off x="252413" y="5748338"/>
            <a:ext cx="84963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533400" indent="-533400" algn="thaiDist">
              <a:spcBef>
                <a:spcPct val="50000"/>
              </a:spcBef>
              <a:defRPr/>
            </a:pPr>
            <a:r>
              <a:rPr lang="th-TH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             - จังหวัดอื่น ให้ยื่น ณ  สถาบันพัฒนาฝีมือแรงงานภาค  </a:t>
            </a:r>
            <a:br>
              <a:rPr lang="th-TH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</a:br>
            <a:r>
              <a:rPr lang="th-TH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         หรือศูนย์พัฒนาฝีมือแรงงานจังหวัด</a:t>
            </a:r>
          </a:p>
        </p:txBody>
      </p:sp>
      <p:sp>
        <p:nvSpPr>
          <p:cNvPr id="528392" name="Text Box 8"/>
          <p:cNvSpPr txBox="1">
            <a:spLocks noChangeArrowheads="1"/>
          </p:cNvSpPr>
          <p:nvPr/>
        </p:nvSpPr>
        <p:spPr bwMode="auto">
          <a:xfrm>
            <a:off x="252413" y="3232150"/>
            <a:ext cx="8496300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533400" indent="-533400" algn="thaiDist">
              <a:spcBef>
                <a:spcPct val="50000"/>
              </a:spcBef>
              <a:defRPr/>
            </a:pPr>
            <a:r>
              <a:rPr lang="th-TH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        </a:t>
            </a:r>
            <a:r>
              <a:rPr lang="th-TH" i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3.</a:t>
            </a:r>
            <a:r>
              <a:rPr lang="th-TH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ขอให้แนบหลักฐานการฝึกอบรมที่สามารถระบุได้ว่า การฝึกอบรมนั้นถึง </a:t>
            </a:r>
            <a:r>
              <a:rPr lang="th-TH" b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6</a:t>
            </a:r>
            <a:r>
              <a:rPr lang="th-TH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ชั่วโมง และบุคคลใดไปรับการฝึก เช่น  ตารางการฝึกอบรม, โบวชัวร์, ใบเสร็จรับเงิน เป็นต้น  มาในแต่ละหลักสูตร</a:t>
            </a:r>
            <a:endParaRPr lang="th-TH" b="1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AngsanaUPC" pitchFamily="18" charset="-34"/>
            </a:endParaRPr>
          </a:p>
        </p:txBody>
      </p:sp>
      <p:sp>
        <p:nvSpPr>
          <p:cNvPr id="528393" name="Text Box 9"/>
          <p:cNvSpPr txBox="1">
            <a:spLocks noChangeArrowheads="1"/>
          </p:cNvSpPr>
          <p:nvPr/>
        </p:nvSpPr>
        <p:spPr bwMode="auto">
          <a:xfrm>
            <a:off x="252413" y="4579938"/>
            <a:ext cx="2947987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533400" indent="-533400" algn="thaiDist">
              <a:spcBef>
                <a:spcPct val="50000"/>
              </a:spcBef>
              <a:defRPr/>
            </a:pPr>
            <a:r>
              <a:rPr lang="th-TH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   </a:t>
            </a:r>
            <a:r>
              <a:rPr lang="th-TH" b="1" u="sng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สถานที่ยื่นคำขอ</a:t>
            </a:r>
          </a:p>
        </p:txBody>
      </p:sp>
      <p:pic>
        <p:nvPicPr>
          <p:cNvPr id="29706" name="Picture 10" descr="C:\Program Files\Common Files\Microsoft Shared\Clipart\cagcat50\bd05297_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5600" y="5791200"/>
            <a:ext cx="1016000" cy="94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8395" name="Text Box 11"/>
          <p:cNvSpPr txBox="1">
            <a:spLocks noChangeArrowheads="1"/>
          </p:cNvSpPr>
          <p:nvPr/>
        </p:nvSpPr>
        <p:spPr bwMode="auto">
          <a:xfrm>
            <a:off x="3157538" y="95250"/>
            <a:ext cx="58674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th-TH" b="1" i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ฝึกยกระดับฝีมือแรงงาน</a:t>
            </a:r>
            <a:r>
              <a:rPr lang="en-US" b="1" i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r>
              <a:rPr lang="en-US" b="1" i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(</a:t>
            </a:r>
            <a:r>
              <a:rPr lang="th-TH" b="1" i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ส่งไปฝึกภายนอก)</a:t>
            </a:r>
            <a:r>
              <a:rPr lang="en-US" b="1" i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r>
              <a:rPr lang="th-TH" b="1" i="1">
                <a:solidFill>
                  <a:srgbClr val="5E1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ต่อ</a:t>
            </a: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12B65CF-1E7D-43C6-84EA-5656C752FE44}" type="slidenum">
              <a:rPr lang="en-US"/>
              <a:pPr>
                <a:defRPr/>
              </a:pPr>
              <a:t>30</a:t>
            </a:fld>
            <a:endParaRPr lang="th-TH"/>
          </a:p>
        </p:txBody>
      </p:sp>
      <p:sp>
        <p:nvSpPr>
          <p:cNvPr id="529410" name="Text Box 2"/>
          <p:cNvSpPr txBox="1">
            <a:spLocks noChangeArrowheads="1"/>
          </p:cNvSpPr>
          <p:nvPr/>
        </p:nvSpPr>
        <p:spPr bwMode="auto">
          <a:xfrm>
            <a:off x="1547813" y="990600"/>
            <a:ext cx="531018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thaiDist">
              <a:spcBef>
                <a:spcPct val="50000"/>
              </a:spcBef>
              <a:defRPr/>
            </a:pPr>
            <a:r>
              <a:rPr lang="en-US" sz="4000" b="1" i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2</a:t>
            </a:r>
            <a:r>
              <a:rPr lang="th-TH" sz="4000" b="1" i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. การฝึกเปลี่ยนสาขาอาชีพ</a:t>
            </a:r>
          </a:p>
        </p:txBody>
      </p:sp>
      <p:sp>
        <p:nvSpPr>
          <p:cNvPr id="529411" name="Text Box 3"/>
          <p:cNvSpPr txBox="1">
            <a:spLocks noChangeArrowheads="1"/>
          </p:cNvSpPr>
          <p:nvPr/>
        </p:nvSpPr>
        <p:spPr bwMode="auto">
          <a:xfrm>
            <a:off x="190500" y="1752600"/>
            <a:ext cx="8496300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533400" indent="-533400" algn="thaiDist">
              <a:spcBef>
                <a:spcPct val="50000"/>
              </a:spcBef>
              <a:defRPr/>
            </a:pPr>
            <a:r>
              <a:rPr lang="th-TH" sz="3500" b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           </a:t>
            </a:r>
            <a:r>
              <a:rPr lang="th-TH" sz="3500" b="1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หมายถึง</a:t>
            </a:r>
            <a:r>
              <a:rPr lang="th-TH" sz="3500" b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การที่ผู้ประกอบกิจการซึ่งเป็น</a:t>
            </a:r>
            <a:r>
              <a:rPr lang="th-TH" sz="3500" b="1" u="sng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นายจ้างจัดให้      ลูกจ้าง</a:t>
            </a:r>
            <a:r>
              <a:rPr lang="th-TH" sz="3500" b="1" u="sng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ได้ฝึกอบรมฝีมือแรงงานเพิ่มเติมในสาขาอาชีพอื่นที่ลูกจ้างมิได้ปฏิบัติงานอยู่ตามปกติ</a:t>
            </a:r>
            <a:r>
              <a:rPr lang="th-TH" sz="3500" b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เพื่อให้ลูกจ้างได้มีความรู้  ความสามารถที่จะทำงานในสาขาอาชีพอื่นนั้นได้ด้วย ดังนี้</a:t>
            </a:r>
          </a:p>
        </p:txBody>
      </p:sp>
      <p:sp>
        <p:nvSpPr>
          <p:cNvPr id="529412" name="Text Box 4"/>
          <p:cNvSpPr txBox="1">
            <a:spLocks noChangeArrowheads="1"/>
          </p:cNvSpPr>
          <p:nvPr/>
        </p:nvSpPr>
        <p:spPr bwMode="auto">
          <a:xfrm>
            <a:off x="1160463" y="5562600"/>
            <a:ext cx="77343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thaiDist">
              <a:spcBef>
                <a:spcPct val="50000"/>
              </a:spcBef>
              <a:defRPr/>
            </a:pPr>
            <a:r>
              <a:rPr lang="th-TH" sz="3400" b="1" i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2</a:t>
            </a:r>
            <a:r>
              <a:rPr lang="th-TH" sz="34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. ระยะเวลาการฝึกอบรมต้องไม่น้อยกว่า </a:t>
            </a:r>
            <a:r>
              <a:rPr lang="th-TH" sz="3400" b="1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18 </a:t>
            </a:r>
            <a:r>
              <a:rPr lang="th-TH" sz="34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ชั่วโมง</a:t>
            </a:r>
          </a:p>
        </p:txBody>
      </p:sp>
      <p:sp>
        <p:nvSpPr>
          <p:cNvPr id="529413" name="Text Box 5"/>
          <p:cNvSpPr txBox="1">
            <a:spLocks noChangeArrowheads="1"/>
          </p:cNvSpPr>
          <p:nvPr/>
        </p:nvSpPr>
        <p:spPr bwMode="auto">
          <a:xfrm>
            <a:off x="1160463" y="3962400"/>
            <a:ext cx="7734300" cy="164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thaiDist">
              <a:spcBef>
                <a:spcPct val="50000"/>
              </a:spcBef>
              <a:defRPr/>
            </a:pPr>
            <a:r>
              <a:rPr lang="th-TH" sz="3400" b="1" i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1</a:t>
            </a:r>
            <a:r>
              <a:rPr lang="th-TH" sz="34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. การฝึกเปลี่ยนสาขาอาชีพทั้ง ฝึกอบรมภายใน และส่งไปฝึกภายนอก  </a:t>
            </a:r>
            <a:r>
              <a:rPr lang="th-TH" sz="3400" b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ใช้เงื่อนไขและแบบฟอร์ม</a:t>
            </a:r>
            <a:r>
              <a:rPr lang="th-TH" sz="34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เช่นเดียวกับการฝึก</a:t>
            </a:r>
            <a:r>
              <a:rPr lang="th-TH" sz="3400" b="1" u="sng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ยกระดับฝีมือแรงงาน</a:t>
            </a:r>
            <a:r>
              <a:rPr lang="th-TH" sz="34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r>
              <a:rPr lang="th-TH" sz="3400" b="1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เว้นแต่</a:t>
            </a: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092E9B-C825-4CF8-84C6-E4A81F71E0B6}" type="slidenum">
              <a:rPr lang="en-US"/>
              <a:pPr>
                <a:defRPr/>
              </a:pPr>
              <a:t>31</a:t>
            </a:fld>
            <a:endParaRPr lang="th-TH" dirty="0"/>
          </a:p>
        </p:txBody>
      </p:sp>
      <p:sp>
        <p:nvSpPr>
          <p:cNvPr id="269318" name="Text Box 6"/>
          <p:cNvSpPr txBox="1">
            <a:spLocks noChangeArrowheads="1"/>
          </p:cNvSpPr>
          <p:nvPr/>
        </p:nvSpPr>
        <p:spPr bwMode="auto">
          <a:xfrm>
            <a:off x="2209800" y="609600"/>
            <a:ext cx="56388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thaiDist">
              <a:spcBef>
                <a:spcPct val="50000"/>
              </a:spcBef>
              <a:defRPr/>
            </a:pPr>
            <a:r>
              <a:rPr lang="en-US" sz="5000" b="1" i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3</a:t>
            </a:r>
            <a:r>
              <a:rPr lang="th-TH" sz="5000" b="1" i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. การฝึกเตรียมเข้าทำงาน</a:t>
            </a:r>
          </a:p>
        </p:txBody>
      </p:sp>
      <p:sp>
        <p:nvSpPr>
          <p:cNvPr id="31748" name="Text Box 40"/>
          <p:cNvSpPr txBox="1">
            <a:spLocks noChangeArrowheads="1"/>
          </p:cNvSpPr>
          <p:nvPr/>
        </p:nvSpPr>
        <p:spPr bwMode="auto">
          <a:xfrm>
            <a:off x="857250" y="4130675"/>
            <a:ext cx="76009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 b="1" i="1">
                <a:solidFill>
                  <a:srgbClr val="0000CC"/>
                </a:solidFill>
                <a:latin typeface="Times New Roman" pitchFamily="18" charset="0"/>
                <a:cs typeface="AngsanaUPC" pitchFamily="18" charset="-34"/>
              </a:rPr>
              <a:t>1.</a:t>
            </a:r>
            <a:r>
              <a:rPr lang="en-US" sz="4000" b="1" i="1">
                <a:solidFill>
                  <a:schemeClr val="hlink"/>
                </a:solidFill>
                <a:latin typeface="Times New Roman" pitchFamily="18" charset="0"/>
                <a:cs typeface="AngsanaUPC" pitchFamily="18" charset="-34"/>
              </a:rPr>
              <a:t>1</a:t>
            </a:r>
            <a:r>
              <a:rPr lang="en-US" sz="4000" b="1" i="1">
                <a:solidFill>
                  <a:srgbClr val="0000CC"/>
                </a:solidFill>
                <a:latin typeface="Times New Roman" pitchFamily="18" charset="0"/>
                <a:cs typeface="AngsanaUPC" pitchFamily="18" charset="-34"/>
              </a:rPr>
              <a:t> </a:t>
            </a:r>
            <a:r>
              <a:rPr lang="th-TH" sz="4000" b="1" i="1">
                <a:solidFill>
                  <a:srgbClr val="0000CC"/>
                </a:solidFill>
                <a:latin typeface="Times New Roman" pitchFamily="18" charset="0"/>
                <a:cs typeface="AngsanaUPC" pitchFamily="18" charset="-34"/>
              </a:rPr>
              <a:t>ฝึกเตรียมเข้าทำงาน</a:t>
            </a:r>
            <a:r>
              <a:rPr lang="en-US" sz="4000" b="1" i="1">
                <a:solidFill>
                  <a:srgbClr val="0000CC"/>
                </a:solidFill>
                <a:latin typeface="Times New Roman" pitchFamily="18" charset="0"/>
                <a:cs typeface="AngsanaUPC" pitchFamily="18" charset="-34"/>
              </a:rPr>
              <a:t> (</a:t>
            </a:r>
            <a:r>
              <a:rPr lang="th-TH" sz="4000" b="1" i="1">
                <a:solidFill>
                  <a:srgbClr val="0000CC"/>
                </a:solidFill>
                <a:latin typeface="Times New Roman" pitchFamily="18" charset="0"/>
                <a:cs typeface="AngsanaUPC" pitchFamily="18" charset="-34"/>
              </a:rPr>
              <a:t>กรณีดำเนินการฝึกเอง)</a:t>
            </a:r>
          </a:p>
        </p:txBody>
      </p:sp>
      <p:sp>
        <p:nvSpPr>
          <p:cNvPr id="31749" name="Text Box 41"/>
          <p:cNvSpPr txBox="1">
            <a:spLocks noChangeArrowheads="1"/>
          </p:cNvSpPr>
          <p:nvPr/>
        </p:nvSpPr>
        <p:spPr bwMode="auto">
          <a:xfrm>
            <a:off x="857250" y="4783138"/>
            <a:ext cx="80581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 b="1" i="1">
                <a:solidFill>
                  <a:srgbClr val="0000CC"/>
                </a:solidFill>
                <a:latin typeface="Times New Roman" pitchFamily="18" charset="0"/>
                <a:cs typeface="AngsanaUPC" pitchFamily="18" charset="-34"/>
              </a:rPr>
              <a:t>1.</a:t>
            </a:r>
            <a:r>
              <a:rPr lang="th-TH" sz="4000" b="1" i="1">
                <a:solidFill>
                  <a:schemeClr val="hlink"/>
                </a:solidFill>
                <a:latin typeface="Times New Roman" pitchFamily="18" charset="0"/>
                <a:cs typeface="AngsanaUPC" pitchFamily="18" charset="-34"/>
              </a:rPr>
              <a:t>2</a:t>
            </a:r>
            <a:r>
              <a:rPr lang="en-US" sz="4000" b="1" i="1">
                <a:solidFill>
                  <a:srgbClr val="0000CC"/>
                </a:solidFill>
                <a:latin typeface="Times New Roman" pitchFamily="18" charset="0"/>
                <a:cs typeface="AngsanaUPC" pitchFamily="18" charset="-34"/>
              </a:rPr>
              <a:t> </a:t>
            </a:r>
            <a:r>
              <a:rPr lang="th-TH" sz="4000" b="1" i="1">
                <a:solidFill>
                  <a:srgbClr val="0000CC"/>
                </a:solidFill>
                <a:latin typeface="Times New Roman" pitchFamily="18" charset="0"/>
                <a:cs typeface="AngsanaUPC" pitchFamily="18" charset="-34"/>
              </a:rPr>
              <a:t>ฝึกเตรียมเข้าทำงาน</a:t>
            </a:r>
            <a:r>
              <a:rPr lang="en-US" sz="4000" b="1" i="1">
                <a:solidFill>
                  <a:srgbClr val="0000CC"/>
                </a:solidFill>
                <a:latin typeface="Times New Roman" pitchFamily="18" charset="0"/>
                <a:cs typeface="AngsanaUPC" pitchFamily="18" charset="-34"/>
              </a:rPr>
              <a:t> (</a:t>
            </a:r>
            <a:r>
              <a:rPr lang="th-TH" sz="4000" b="1" i="1">
                <a:solidFill>
                  <a:srgbClr val="0000CC"/>
                </a:solidFill>
                <a:latin typeface="Times New Roman" pitchFamily="18" charset="0"/>
                <a:cs typeface="AngsanaUPC" pitchFamily="18" charset="-34"/>
              </a:rPr>
              <a:t>กรณีส่งไปรับการฝึกภายนอก)</a:t>
            </a:r>
          </a:p>
        </p:txBody>
      </p:sp>
      <p:sp>
        <p:nvSpPr>
          <p:cNvPr id="269342" name="Text Box 30"/>
          <p:cNvSpPr txBox="1">
            <a:spLocks noChangeArrowheads="1"/>
          </p:cNvSpPr>
          <p:nvPr/>
        </p:nvSpPr>
        <p:spPr bwMode="auto">
          <a:xfrm>
            <a:off x="204788" y="1920875"/>
            <a:ext cx="8753475" cy="237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thaiDist">
              <a:spcBef>
                <a:spcPct val="50000"/>
              </a:spcBef>
              <a:defRPr/>
            </a:pPr>
            <a:r>
              <a:rPr lang="th-TH" sz="37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     </a:t>
            </a:r>
            <a:r>
              <a:rPr lang="th-TH" sz="37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หมายถึง</a:t>
            </a:r>
            <a:r>
              <a:rPr lang="th-TH" sz="37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จัดฝึกอบรมให้บุคคลทั่วไป ซึ่ง</a:t>
            </a:r>
            <a:r>
              <a:rPr lang="th-TH" sz="37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ไม่ใช่ลูกจ้างของตน  </a:t>
            </a:r>
            <a:r>
              <a:rPr lang="th-TH" sz="37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เพื่อให้สามารถทำงานได้ตามมาตรฐานก่อนเข้าทำงาน</a:t>
            </a:r>
            <a:r>
              <a:rPr lang="en-US" sz="37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r>
              <a:rPr lang="th-TH" sz="37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ซึ่งหลักสูตรต้องสอดคล้องและเป็นประโยชน์ต่อกิจการของสถานประกอบกิจการนั้น แบ่งได้เป็น </a:t>
            </a:r>
            <a:r>
              <a:rPr lang="th-TH" sz="3700" b="1" i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3</a:t>
            </a:r>
            <a:r>
              <a:rPr lang="th-TH" sz="37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กรณี คือ</a:t>
            </a:r>
          </a:p>
        </p:txBody>
      </p:sp>
      <p:sp>
        <p:nvSpPr>
          <p:cNvPr id="31751" name="Text Box 43"/>
          <p:cNvSpPr txBox="1">
            <a:spLocks noChangeArrowheads="1"/>
          </p:cNvSpPr>
          <p:nvPr/>
        </p:nvSpPr>
        <p:spPr bwMode="auto">
          <a:xfrm>
            <a:off x="852488" y="5438775"/>
            <a:ext cx="805815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 b="1" i="1">
                <a:solidFill>
                  <a:srgbClr val="0000CC"/>
                </a:solidFill>
                <a:latin typeface="Times New Roman" pitchFamily="18" charset="0"/>
                <a:cs typeface="AngsanaUPC" pitchFamily="18" charset="-34"/>
              </a:rPr>
              <a:t>1.</a:t>
            </a:r>
            <a:r>
              <a:rPr lang="th-TH" sz="4000" b="1" i="1">
                <a:solidFill>
                  <a:schemeClr val="hlink"/>
                </a:solidFill>
                <a:latin typeface="Times New Roman" pitchFamily="18" charset="0"/>
                <a:cs typeface="AngsanaUPC" pitchFamily="18" charset="-34"/>
              </a:rPr>
              <a:t>3</a:t>
            </a:r>
            <a:r>
              <a:rPr lang="en-US" sz="4000" b="1" i="1">
                <a:solidFill>
                  <a:srgbClr val="0000CC"/>
                </a:solidFill>
                <a:latin typeface="Times New Roman" pitchFamily="18" charset="0"/>
                <a:cs typeface="AngsanaUPC" pitchFamily="18" charset="-34"/>
              </a:rPr>
              <a:t> </a:t>
            </a:r>
            <a:r>
              <a:rPr lang="th-TH" sz="4000" b="1" i="1">
                <a:solidFill>
                  <a:srgbClr val="0000CC"/>
                </a:solidFill>
                <a:latin typeface="Times New Roman" pitchFamily="18" charset="0"/>
                <a:cs typeface="AngsanaUPC" pitchFamily="18" charset="-34"/>
              </a:rPr>
              <a:t>รับนักเรียน นิสิต นักศึกษา หรือบุคคลที่ทางราชการ</a:t>
            </a:r>
            <a:br>
              <a:rPr lang="th-TH" sz="4000" b="1" i="1">
                <a:solidFill>
                  <a:srgbClr val="0000CC"/>
                </a:solidFill>
                <a:latin typeface="Times New Roman" pitchFamily="18" charset="0"/>
                <a:cs typeface="AngsanaUPC" pitchFamily="18" charset="-34"/>
              </a:rPr>
            </a:br>
            <a:r>
              <a:rPr lang="th-TH" sz="4000" b="1" i="1">
                <a:solidFill>
                  <a:srgbClr val="0000CC"/>
                </a:solidFill>
                <a:latin typeface="Times New Roman" pitchFamily="18" charset="0"/>
                <a:cs typeface="AngsanaUPC" pitchFamily="18" charset="-34"/>
              </a:rPr>
              <a:t>         ส่งมาเข้ารับการฝึก</a:t>
            </a: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84CE62-BC9E-425B-BF94-4CD594280A11}" type="slidenum">
              <a:rPr lang="en-US"/>
              <a:pPr>
                <a:defRPr/>
              </a:pPr>
              <a:t>32</a:t>
            </a:fld>
            <a:endParaRPr lang="th-TH"/>
          </a:p>
        </p:txBody>
      </p:sp>
      <p:sp>
        <p:nvSpPr>
          <p:cNvPr id="301070" name="Text Box 14"/>
          <p:cNvSpPr txBox="1">
            <a:spLocks noChangeArrowheads="1"/>
          </p:cNvSpPr>
          <p:nvPr/>
        </p:nvSpPr>
        <p:spPr bwMode="auto">
          <a:xfrm>
            <a:off x="495300" y="500063"/>
            <a:ext cx="8496300" cy="7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th-TH" sz="4500" b="1" i="1" dirty="0">
                <a:solidFill>
                  <a:srgbClr val="5E1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การส่งเงินสมทบกองทุนพัฒนาฝีมือแรงงาน</a:t>
            </a:r>
          </a:p>
        </p:txBody>
      </p:sp>
      <p:sp>
        <p:nvSpPr>
          <p:cNvPr id="301080" name="Text Box 24"/>
          <p:cNvSpPr txBox="1">
            <a:spLocks noChangeArrowheads="1"/>
          </p:cNvSpPr>
          <p:nvPr/>
        </p:nvSpPr>
        <p:spPr bwMode="auto">
          <a:xfrm>
            <a:off x="381000" y="1500188"/>
            <a:ext cx="8496300" cy="2989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thaiDist">
              <a:spcBef>
                <a:spcPct val="50000"/>
              </a:spcBef>
              <a:defRPr/>
            </a:pPr>
            <a:r>
              <a:rPr lang="th-TH" sz="3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           ผู้ประกอบกิจการประเภทอุตสาหกรรม</a:t>
            </a:r>
            <a:r>
              <a:rPr lang="en-US" sz="3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r>
              <a:rPr lang="th-TH" sz="3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พาณิชยก</a:t>
            </a:r>
            <a:r>
              <a:rPr lang="th-TH" sz="3800" b="1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รรม</a:t>
            </a:r>
            <a:r>
              <a:rPr lang="en-US" sz="3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r>
              <a:rPr lang="th-TH" sz="3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หรือธุรกิจอย่างอื่นซึ่ง</a:t>
            </a:r>
            <a:r>
              <a:rPr lang="th-TH" sz="38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มีลูกจ้างตั้งแต่</a:t>
            </a:r>
            <a:r>
              <a:rPr lang="en-US" sz="38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100 </a:t>
            </a:r>
            <a:r>
              <a:rPr lang="th-TH" sz="38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คนขึ้นไป</a:t>
            </a:r>
            <a:r>
              <a:rPr lang="th-TH" sz="3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ทุกท้องที่</a:t>
            </a:r>
            <a:r>
              <a:rPr lang="en-US" sz="3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r>
              <a:rPr lang="th-TH" sz="3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 ถ้า</a:t>
            </a:r>
            <a:r>
              <a:rPr lang="th-TH" sz="38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ไม่จัดให้มีการฝึกอบรม</a:t>
            </a:r>
            <a:r>
              <a:rPr lang="th-TH" sz="3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ฝีมือแรงงาน หรือ</a:t>
            </a:r>
            <a:r>
              <a:rPr lang="th-TH" sz="38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จัดฝึกอบรมแต่             ไม่ครบตามสัดส่วน</a:t>
            </a:r>
            <a:r>
              <a:rPr lang="th-TH" sz="3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r>
              <a:rPr lang="en-US" sz="38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50%</a:t>
            </a:r>
            <a:r>
              <a:rPr lang="en-US" sz="3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r>
              <a:rPr lang="th-TH" sz="3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ของลูกจ้างทั้งหมดในแต่ละปีปฏิทิน</a:t>
            </a:r>
            <a:r>
              <a:rPr lang="en-US" sz="3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r>
              <a:rPr lang="th-TH" sz="3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r>
              <a:rPr lang="th-TH" sz="38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ต้องส่งเงินสมทบเข้ากองทุนพัฒนาฝีมือแรงงาน</a:t>
            </a: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2AD9B25-1583-45C4-9D33-D9D535C1243D}" type="slidenum">
              <a:rPr lang="en-US"/>
              <a:pPr>
                <a:defRPr/>
              </a:pPr>
              <a:t>33</a:t>
            </a:fld>
            <a:endParaRPr lang="th-TH"/>
          </a:p>
        </p:txBody>
      </p:sp>
      <p:sp>
        <p:nvSpPr>
          <p:cNvPr id="487426" name="Text Box 2"/>
          <p:cNvSpPr txBox="1">
            <a:spLocks noChangeArrowheads="1"/>
          </p:cNvSpPr>
          <p:nvPr/>
        </p:nvSpPr>
        <p:spPr bwMode="auto">
          <a:xfrm>
            <a:off x="296863" y="1077913"/>
            <a:ext cx="8496300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thaiDist">
              <a:spcBef>
                <a:spcPct val="50000"/>
              </a:spcBef>
              <a:defRPr/>
            </a:pPr>
            <a:r>
              <a:rPr lang="en-US" sz="27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	</a:t>
            </a:r>
            <a:r>
              <a:rPr lang="th-TH" sz="27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-</a:t>
            </a:r>
            <a:r>
              <a:rPr lang="th-TH" sz="27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ผู้ประกอบกิจการซึ่งประกิจการเพาะปลูก ประมง ป่าไม้ เลี้ยงสัตว์และนาเกลือ </a:t>
            </a:r>
            <a:r>
              <a:rPr lang="th-TH" sz="27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ซึ่งมิได้ใช้ลูกจ้างตลอดปี และไม่มีงานลักษณะอื่นรวมอยู่ด้วย</a:t>
            </a:r>
          </a:p>
        </p:txBody>
      </p:sp>
      <p:sp>
        <p:nvSpPr>
          <p:cNvPr id="487427" name="Text Box 3"/>
          <p:cNvSpPr txBox="1">
            <a:spLocks noChangeArrowheads="1"/>
          </p:cNvSpPr>
          <p:nvPr/>
        </p:nvSpPr>
        <p:spPr bwMode="auto">
          <a:xfrm>
            <a:off x="285750" y="1928813"/>
            <a:ext cx="8496300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thaiDist">
              <a:spcBef>
                <a:spcPct val="50000"/>
              </a:spcBef>
              <a:defRPr/>
            </a:pPr>
            <a:r>
              <a:rPr lang="en-US" sz="27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	</a:t>
            </a:r>
            <a:r>
              <a:rPr lang="th-TH" sz="27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-</a:t>
            </a:r>
            <a:r>
              <a:rPr lang="th-TH" sz="27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ผู้ประกอบกิจการซึ่งประกอบธุรกิจโรงเรียนเอกชนตามกฎหมายว่าด้วยโรงเรียนเอกชน </a:t>
            </a:r>
            <a:r>
              <a:rPr lang="th-TH" sz="27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เฉพาะที่เกี่ยวกับครูและผู้สอน</a:t>
            </a:r>
          </a:p>
        </p:txBody>
      </p:sp>
      <p:sp>
        <p:nvSpPr>
          <p:cNvPr id="487428" name="Text Box 4"/>
          <p:cNvSpPr txBox="1">
            <a:spLocks noChangeArrowheads="1"/>
          </p:cNvSpPr>
          <p:nvPr/>
        </p:nvSpPr>
        <p:spPr bwMode="auto">
          <a:xfrm>
            <a:off x="1262063" y="500063"/>
            <a:ext cx="696753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thaiDist">
              <a:spcBef>
                <a:spcPct val="50000"/>
              </a:spcBef>
              <a:defRPr/>
            </a:pPr>
            <a:r>
              <a:rPr lang="th-TH" sz="4000" b="1" u="sng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กรณียกเว้นไม่ต้องส่งเงินสมทบ</a:t>
            </a:r>
          </a:p>
        </p:txBody>
      </p:sp>
      <p:sp>
        <p:nvSpPr>
          <p:cNvPr id="487430" name="Text Box 6"/>
          <p:cNvSpPr txBox="1">
            <a:spLocks noChangeArrowheads="1"/>
          </p:cNvSpPr>
          <p:nvPr/>
        </p:nvSpPr>
        <p:spPr bwMode="auto">
          <a:xfrm>
            <a:off x="3157538" y="95250"/>
            <a:ext cx="58674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th-TH" b="1" i="1" dirty="0">
                <a:solidFill>
                  <a:srgbClr val="5E1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การส่งเงินสมทบกองทุนพัฒนาฝีมือแรงงาน ต่อ</a:t>
            </a:r>
          </a:p>
        </p:txBody>
      </p:sp>
      <p:sp>
        <p:nvSpPr>
          <p:cNvPr id="487432" name="Text Box 8"/>
          <p:cNvSpPr txBox="1">
            <a:spLocks noChangeArrowheads="1"/>
          </p:cNvSpPr>
          <p:nvPr/>
        </p:nvSpPr>
        <p:spPr bwMode="auto">
          <a:xfrm>
            <a:off x="285750" y="2786063"/>
            <a:ext cx="8496300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thaiDist">
              <a:spcBef>
                <a:spcPct val="50000"/>
              </a:spcBef>
              <a:defRPr/>
            </a:pPr>
            <a:r>
              <a:rPr lang="en-US" sz="27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	</a:t>
            </a:r>
            <a:r>
              <a:rPr lang="th-TH" sz="27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-</a:t>
            </a:r>
            <a:r>
              <a:rPr lang="th-TH" sz="27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r>
              <a:rPr lang="th-TH" sz="27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EucrosiaUPC" pitchFamily="18" charset="-34"/>
              </a:rPr>
              <a:t>ผู้ประกอบกิจการสถาบันอุดมศึกษาเอกชน</a:t>
            </a:r>
            <a:r>
              <a:rPr lang="en-US" sz="27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h-TH" sz="27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EucrosiaUPC" pitchFamily="18" charset="-34"/>
              </a:rPr>
              <a:t>ตามกฎหมายว่าด้วยสถาบันอุดมศึกษาเอกชน </a:t>
            </a:r>
            <a:r>
              <a:rPr lang="th-TH" sz="27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EucrosiaUPC" pitchFamily="18" charset="-34"/>
              </a:rPr>
              <a:t>เฉพาะที่เกี่ยวกับคณาจารย์</a:t>
            </a:r>
            <a:r>
              <a:rPr lang="en-US" sz="27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ahoma" pitchFamily="34" charset="0"/>
              </a:rPr>
              <a:t> </a:t>
            </a:r>
            <a:endParaRPr lang="th-TH" sz="2700" b="1" dirty="0"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cs typeface="Tahoma" pitchFamily="34" charset="0"/>
            </a:endParaRPr>
          </a:p>
        </p:txBody>
      </p:sp>
      <p:sp>
        <p:nvSpPr>
          <p:cNvPr id="487433" name="Text Box 9"/>
          <p:cNvSpPr txBox="1">
            <a:spLocks noChangeArrowheads="1"/>
          </p:cNvSpPr>
          <p:nvPr/>
        </p:nvSpPr>
        <p:spPr bwMode="auto">
          <a:xfrm>
            <a:off x="280988" y="4572000"/>
            <a:ext cx="8496300" cy="133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thaiDist">
              <a:spcBef>
                <a:spcPct val="50000"/>
              </a:spcBef>
              <a:defRPr/>
            </a:pPr>
            <a:r>
              <a:rPr lang="en-US" sz="27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	</a:t>
            </a:r>
            <a:r>
              <a:rPr lang="th-TH" sz="27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-</a:t>
            </a:r>
            <a:r>
              <a:rPr lang="th-TH" sz="27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r>
              <a:rPr lang="th-TH" sz="2700" b="1" dirty="0">
                <a:solidFill>
                  <a:srgbClr val="5E1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EucrosiaUPC" pitchFamily="18" charset="-34"/>
              </a:rPr>
              <a:t>ถ้าในปีปฏิทินใดมีจำนวนลูกจ้างทั้งหมด </a:t>
            </a:r>
            <a:r>
              <a:rPr lang="th-TH" sz="27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EucrosiaUPC" pitchFamily="18" charset="-34"/>
              </a:rPr>
              <a:t>ไม่ถึง 100 คนทุกเดือน </a:t>
            </a:r>
            <a:r>
              <a:rPr lang="th-TH" sz="2700" b="1" dirty="0">
                <a:solidFill>
                  <a:srgbClr val="5E1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EucrosiaUPC" pitchFamily="18" charset="-34"/>
              </a:rPr>
              <a:t>หรือ</a:t>
            </a:r>
            <a:r>
              <a:rPr lang="en-US" sz="27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EucrosiaUPC" pitchFamily="18" charset="-34"/>
              </a:rPr>
              <a:t>*</a:t>
            </a:r>
            <a:r>
              <a:rPr lang="th-TH" sz="2700" b="1" u="sng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EucrosiaUPC" pitchFamily="18" charset="-34"/>
              </a:rPr>
              <a:t>เฉลี่ยแล้วมีลูกจ้างไม่ถึง</a:t>
            </a:r>
            <a:r>
              <a:rPr lang="en-US" sz="2700" b="1" u="sng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100 </a:t>
            </a:r>
            <a:r>
              <a:rPr lang="th-TH" sz="2700" b="1" u="sng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EucrosiaUPC" pitchFamily="18" charset="-34"/>
              </a:rPr>
              <a:t>คน</a:t>
            </a:r>
            <a:r>
              <a:rPr lang="en-US" sz="2700" b="1" u="sng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h-TH" sz="2700" b="1" u="sng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EucrosiaUPC" pitchFamily="18" charset="-34"/>
              </a:rPr>
              <a:t>ไม่ต้องส่งเงินสมทบในปีนั้น</a:t>
            </a:r>
            <a:r>
              <a:rPr lang="en-US" sz="27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r>
              <a:rPr lang="th-TH" sz="27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แต่ต้องยื่นแสดงแบบ </a:t>
            </a:r>
            <a:r>
              <a:rPr lang="th-TH" sz="2700" b="1" dirty="0" err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สท.</a:t>
            </a:r>
            <a:r>
              <a:rPr lang="th-TH" sz="27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2</a:t>
            </a:r>
          </a:p>
        </p:txBody>
      </p:sp>
      <p:sp>
        <p:nvSpPr>
          <p:cNvPr id="487434" name="Text Box 10"/>
          <p:cNvSpPr txBox="1">
            <a:spLocks noChangeArrowheads="1"/>
          </p:cNvSpPr>
          <p:nvPr/>
        </p:nvSpPr>
        <p:spPr bwMode="auto">
          <a:xfrm>
            <a:off x="285750" y="3714750"/>
            <a:ext cx="84963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thaiDist">
              <a:spcBef>
                <a:spcPct val="50000"/>
              </a:spcBef>
              <a:defRPr/>
            </a:pPr>
            <a:r>
              <a:rPr lang="en-US" sz="27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	</a:t>
            </a:r>
            <a:r>
              <a:rPr lang="th-TH" sz="27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-</a:t>
            </a:r>
            <a:r>
              <a:rPr lang="th-TH" sz="27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r>
              <a:rPr lang="th-TH" sz="27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EucrosiaUPC" pitchFamily="18" charset="-34"/>
              </a:rPr>
              <a:t>ผู้ประกอบกิจการ</a:t>
            </a:r>
            <a:r>
              <a:rPr lang="en-US" sz="27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EucrosiaUPC" pitchFamily="18" charset="-34"/>
              </a:rPr>
              <a:t>*</a:t>
            </a:r>
            <a:r>
              <a:rPr lang="th-TH" sz="2700" b="1" u="sng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EucrosiaUPC" pitchFamily="18" charset="-34"/>
              </a:rPr>
              <a:t>หยุดหรือเลิกกิจการ</a:t>
            </a:r>
            <a:r>
              <a:rPr lang="en-US" sz="27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th-TH" sz="27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EucrosiaUPC" pitchFamily="18" charset="-34"/>
              </a:rPr>
              <a:t>ซึ่งไม่มีสถานภาพเป็นผู้ประกอบกิจการที่ดำเนินกิจการแล้ว</a:t>
            </a:r>
            <a:r>
              <a:rPr lang="en-US" sz="27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EucrosiaUPC" pitchFamily="18" charset="-34"/>
              </a:rPr>
              <a:t> </a:t>
            </a:r>
            <a:endParaRPr lang="th-TH" sz="2700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EucrosiaUPC" pitchFamily="18" charset="-34"/>
            </a:endParaRPr>
          </a:p>
        </p:txBody>
      </p:sp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285750" y="5611813"/>
            <a:ext cx="84963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thaiDist">
              <a:spcBef>
                <a:spcPct val="50000"/>
              </a:spcBef>
              <a:defRPr/>
            </a:pPr>
            <a:r>
              <a:rPr lang="en-US" sz="27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	</a:t>
            </a:r>
            <a:r>
              <a:rPr lang="th-TH" sz="27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-</a:t>
            </a:r>
            <a:r>
              <a:rPr lang="th-TH" sz="27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r>
              <a:rPr lang="th-TH" sz="2700" b="1" dirty="0">
                <a:solidFill>
                  <a:srgbClr val="5E1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EucrosiaUPC" pitchFamily="18" charset="-34"/>
              </a:rPr>
              <a:t>มูลนิธิ องค์กรการกุศล และองค์กรที่จัดตั้งขึ้นตามกฎหมายที่</a:t>
            </a:r>
            <a:r>
              <a:rPr lang="th-TH" sz="27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EucrosiaUPC" pitchFamily="18" charset="-34"/>
              </a:rPr>
              <a:t>ไม่แสวงหาผลกำไรทางเศรษฐกิจ</a:t>
            </a:r>
            <a:endParaRPr lang="th-TH" sz="27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AngsanaUPC" pitchFamily="18" charset="-34"/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4127DB-661E-4B78-B752-2FD53A20F2A3}" type="slidenum">
              <a:rPr lang="en-US"/>
              <a:pPr>
                <a:defRPr/>
              </a:pPr>
              <a:t>34</a:t>
            </a:fld>
            <a:endParaRPr lang="th-TH"/>
          </a:p>
        </p:txBody>
      </p:sp>
      <p:sp>
        <p:nvSpPr>
          <p:cNvPr id="486403" name="Text Box 3"/>
          <p:cNvSpPr txBox="1">
            <a:spLocks noChangeArrowheads="1"/>
          </p:cNvSpPr>
          <p:nvPr/>
        </p:nvSpPr>
        <p:spPr bwMode="auto">
          <a:xfrm>
            <a:off x="252413" y="1827701"/>
            <a:ext cx="8496300" cy="169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thaiDist">
              <a:spcBef>
                <a:spcPct val="50000"/>
              </a:spcBef>
              <a:defRPr/>
            </a:pPr>
            <a:r>
              <a:rPr lang="th-TH" sz="35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        ให้</a:t>
            </a:r>
            <a:r>
              <a:rPr lang="th-TH" sz="3500" b="1" dirty="0">
                <a:solidFill>
                  <a:schemeClr val="tx2"/>
                </a:solidFill>
                <a:latin typeface="Times New Roman" pitchFamily="18" charset="0"/>
                <a:cs typeface="AngsanaUPC" pitchFamily="18" charset="-34"/>
              </a:rPr>
              <a:t>ยื่นแบบแสดงการจ่ายเงินสมทบกองทุนพัฒนาฝีมือแรงงานประจำปี (แบบ </a:t>
            </a:r>
            <a:r>
              <a:rPr lang="th-TH" sz="3500" b="1" dirty="0" err="1">
                <a:solidFill>
                  <a:schemeClr val="tx2"/>
                </a:solidFill>
                <a:latin typeface="Times New Roman" pitchFamily="18" charset="0"/>
                <a:cs typeface="AngsanaUPC" pitchFamily="18" charset="-34"/>
              </a:rPr>
              <a:t>สท</a:t>
            </a:r>
            <a:r>
              <a:rPr lang="th-TH" sz="3500" b="1" dirty="0">
                <a:solidFill>
                  <a:schemeClr val="tx2"/>
                </a:solidFill>
                <a:latin typeface="Times New Roman" pitchFamily="18" charset="0"/>
                <a:cs typeface="AngsanaUPC" pitchFamily="18" charset="-34"/>
              </a:rPr>
              <a:t> 2)  ภายในเดือน</a:t>
            </a:r>
            <a:r>
              <a:rPr lang="th-TH" sz="3500" b="1" i="1" u="sng" dirty="0">
                <a:solidFill>
                  <a:srgbClr val="990000"/>
                </a:solidFill>
                <a:latin typeface="Times New Roman" pitchFamily="18" charset="0"/>
                <a:cs typeface="AngsanaUPC" pitchFamily="18" charset="-34"/>
              </a:rPr>
              <a:t>มกราคมถึงเดือนมีนาคมของปีถัดไป</a:t>
            </a:r>
            <a:r>
              <a:rPr lang="th-TH" sz="3500" b="1" i="1" dirty="0">
                <a:solidFill>
                  <a:srgbClr val="990000"/>
                </a:solidFill>
                <a:latin typeface="Times New Roman" pitchFamily="18" charset="0"/>
                <a:cs typeface="AngsanaUPC" pitchFamily="18" charset="-34"/>
              </a:rPr>
              <a:t> </a:t>
            </a:r>
            <a:r>
              <a:rPr lang="th-TH" sz="3500" b="1" i="1" dirty="0">
                <a:solidFill>
                  <a:schemeClr val="tx2"/>
                </a:solidFill>
                <a:latin typeface="Times New Roman" pitchFamily="18" charset="0"/>
                <a:cs typeface="AngsanaUPC" pitchFamily="18" charset="-34"/>
              </a:rPr>
              <a:t>เพื่อประเมินว่าจะต้องส่งเงินสมทบหรือไม่</a:t>
            </a:r>
          </a:p>
        </p:txBody>
      </p:sp>
      <p:sp>
        <p:nvSpPr>
          <p:cNvPr id="486404" name="Text Box 4"/>
          <p:cNvSpPr txBox="1">
            <a:spLocks noChangeArrowheads="1"/>
          </p:cNvSpPr>
          <p:nvPr/>
        </p:nvSpPr>
        <p:spPr bwMode="auto">
          <a:xfrm>
            <a:off x="304800" y="3396572"/>
            <a:ext cx="861060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thaiDist">
              <a:spcBef>
                <a:spcPct val="50000"/>
              </a:spcBef>
              <a:defRPr/>
            </a:pPr>
            <a:r>
              <a:rPr lang="th-TH" sz="29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เอกสารที่ใช้ที่ยื่นประเมินเงินสมทบกองทุนพัฒนาฝีมือแรงงานแต่ละปี มี</a:t>
            </a:r>
            <a:r>
              <a:rPr lang="th-TH" sz="29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ดังนี้          </a:t>
            </a:r>
            <a:r>
              <a:rPr lang="th-TH" sz="25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  </a:t>
            </a:r>
            <a:r>
              <a:rPr lang="en-US" sz="25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1</a:t>
            </a:r>
            <a:r>
              <a:rPr lang="th-TH" sz="25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.</a:t>
            </a:r>
            <a:r>
              <a:rPr lang="en-US" sz="25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r>
              <a:rPr lang="th-TH" sz="2500" b="1" dirty="0">
                <a:solidFill>
                  <a:schemeClr val="tx2"/>
                </a:solidFill>
                <a:latin typeface="Times New Roman" pitchFamily="18" charset="0"/>
                <a:cs typeface="AngsanaUPC" pitchFamily="18" charset="-34"/>
              </a:rPr>
              <a:t>แบบแสดงการจ่ายเงินสมทบกองทุนพัฒนาฝีมือแรงงาน</a:t>
            </a:r>
            <a:r>
              <a:rPr lang="en-US" sz="25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r>
              <a:rPr lang="th-TH" sz="25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(</a:t>
            </a:r>
            <a:r>
              <a:rPr lang="th-TH" sz="2500" b="1" dirty="0" err="1">
                <a:solidFill>
                  <a:srgbClr val="99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สท</a:t>
            </a:r>
            <a:r>
              <a:rPr lang="th-TH" sz="2500" b="1" dirty="0">
                <a:solidFill>
                  <a:srgbClr val="99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2</a:t>
            </a:r>
            <a:r>
              <a:rPr lang="th-TH" sz="25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)</a:t>
            </a:r>
            <a:r>
              <a:rPr lang="th-TH" sz="2500" b="1" dirty="0">
                <a:solidFill>
                  <a:srgbClr val="99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พร้อมสำเนา</a:t>
            </a:r>
            <a:r>
              <a:rPr lang="en-US" sz="2500" b="1" dirty="0">
                <a:solidFill>
                  <a:srgbClr val="99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1 </a:t>
            </a:r>
            <a:r>
              <a:rPr lang="th-TH" sz="2500" b="1" dirty="0">
                <a:solidFill>
                  <a:srgbClr val="99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ฉบับ</a:t>
            </a:r>
          </a:p>
        </p:txBody>
      </p:sp>
      <p:sp>
        <p:nvSpPr>
          <p:cNvPr id="486405" name="Text Box 5"/>
          <p:cNvSpPr txBox="1">
            <a:spLocks noChangeArrowheads="1"/>
          </p:cNvSpPr>
          <p:nvPr/>
        </p:nvSpPr>
        <p:spPr bwMode="auto">
          <a:xfrm>
            <a:off x="311353" y="4952277"/>
            <a:ext cx="80772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thaiDist">
              <a:spcBef>
                <a:spcPct val="50000"/>
              </a:spcBef>
              <a:defRPr/>
            </a:pPr>
            <a:r>
              <a:rPr lang="en-US" sz="2400" b="1" dirty="0" smtClean="0">
                <a:latin typeface="AngsanaUPC" pitchFamily="18" charset="-34"/>
                <a:cs typeface="AngsanaUPC" pitchFamily="18" charset="-34"/>
              </a:rPr>
              <a:t>3.</a:t>
            </a:r>
            <a:r>
              <a:rPr lang="en-US" sz="2400" b="1" dirty="0" smtClean="0">
                <a:solidFill>
                  <a:schemeClr val="accent2"/>
                </a:solidFill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2400" b="1" dirty="0" smtClean="0">
                <a:solidFill>
                  <a:srgbClr val="FF0000"/>
                </a:solidFill>
                <a:latin typeface="AngsanaUPC" pitchFamily="18" charset="-34"/>
                <a:cs typeface="AngsanaUPC" pitchFamily="18" charset="-34"/>
              </a:rPr>
              <a:t>แบบบัญชีรายชื่อผู้รับการฝึกอบรมประจำปี (</a:t>
            </a:r>
            <a:r>
              <a:rPr lang="th-TH" sz="2400" b="1" dirty="0" err="1" smtClean="0">
                <a:solidFill>
                  <a:srgbClr val="FF0000"/>
                </a:solidFill>
                <a:latin typeface="AngsanaUPC" pitchFamily="18" charset="-34"/>
                <a:cs typeface="AngsanaUPC" pitchFamily="18" charset="-34"/>
              </a:rPr>
              <a:t>สท</a:t>
            </a:r>
            <a:r>
              <a:rPr lang="th-TH" sz="2400" b="1" dirty="0">
                <a:solidFill>
                  <a:srgbClr val="FF0000"/>
                </a:solidFill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2400" b="1" dirty="0" smtClean="0">
                <a:solidFill>
                  <a:srgbClr val="FF0000"/>
                </a:solidFill>
                <a:latin typeface="AngsanaUPC" pitchFamily="18" charset="-34"/>
                <a:cs typeface="AngsanaUPC" pitchFamily="18" charset="-34"/>
              </a:rPr>
              <a:t>2-2) พร้อมบันทึกลงแผ่นซีดี                                     </a:t>
            </a:r>
            <a:r>
              <a:rPr lang="th-TH" sz="2400" b="1" dirty="0" smtClean="0">
                <a:latin typeface="AngsanaUPC" pitchFamily="18" charset="-34"/>
                <a:cs typeface="AngsanaUPC" pitchFamily="18" charset="-34"/>
              </a:rPr>
              <a:t>4.  </a:t>
            </a:r>
            <a:r>
              <a:rPr lang="th-TH" sz="2400" b="1" dirty="0" smtClean="0">
                <a:solidFill>
                  <a:srgbClr val="00B050"/>
                </a:solidFill>
                <a:latin typeface="AngsanaUPC" pitchFamily="18" charset="-34"/>
                <a:cs typeface="AngsanaUPC" pitchFamily="18" charset="-34"/>
              </a:rPr>
              <a:t>สำเนาแบบแสดงการส่งเงินสมทบกองทุนประกันสังคม แบบ </a:t>
            </a:r>
            <a:r>
              <a:rPr lang="th-TH" sz="2400" b="1" dirty="0" err="1" smtClean="0">
                <a:solidFill>
                  <a:srgbClr val="00B050"/>
                </a:solidFill>
                <a:latin typeface="AngsanaUPC" pitchFamily="18" charset="-34"/>
                <a:cs typeface="AngsanaUPC" pitchFamily="18" charset="-34"/>
              </a:rPr>
              <a:t>สปส</a:t>
            </a:r>
            <a:r>
              <a:rPr lang="th-TH" sz="2400" b="1" dirty="0" smtClean="0">
                <a:solidFill>
                  <a:srgbClr val="00B050"/>
                </a:solidFill>
                <a:latin typeface="AngsanaUPC" pitchFamily="18" charset="-34"/>
                <a:cs typeface="AngsanaUPC" pitchFamily="18" charset="-34"/>
              </a:rPr>
              <a:t> 1-10 (ส่วนที่ 1)                  เดือนมกราคม – ธันวาคม ของปีที่ประเมิน</a:t>
            </a:r>
            <a:endParaRPr lang="th-TH" sz="2400" b="1" dirty="0">
              <a:solidFill>
                <a:srgbClr val="00B050"/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486406" name="Rectangle 6"/>
          <p:cNvSpPr>
            <a:spLocks noChangeArrowheads="1"/>
          </p:cNvSpPr>
          <p:nvPr/>
        </p:nvSpPr>
        <p:spPr bwMode="auto">
          <a:xfrm>
            <a:off x="285720" y="4214819"/>
            <a:ext cx="8001056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th-TH" sz="25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2</a:t>
            </a:r>
            <a:r>
              <a:rPr lang="en-US" sz="25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. </a:t>
            </a:r>
            <a:r>
              <a:rPr lang="th-TH" sz="2500" b="1" dirty="0">
                <a:solidFill>
                  <a:srgbClr val="99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สำเนาหนังสือรับรองการฝึกอบรมฝีมือแรงงาน</a:t>
            </a:r>
            <a:r>
              <a:rPr lang="en-US" sz="2500" b="1" dirty="0">
                <a:solidFill>
                  <a:srgbClr val="99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r>
              <a:rPr lang="th-TH" sz="2500" b="1" dirty="0" smtClean="0">
                <a:solidFill>
                  <a:srgbClr val="99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ที่ได้ผ่านความเห็นชอบจากนายทะเบียน</a:t>
            </a:r>
          </a:p>
          <a:p>
            <a:pPr>
              <a:defRPr/>
            </a:pPr>
            <a:r>
              <a:rPr lang="th-TH" sz="2500" b="1" dirty="0">
                <a:solidFill>
                  <a:srgbClr val="99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r>
              <a:rPr lang="th-TH" sz="2500" b="1" dirty="0" smtClean="0">
                <a:solidFill>
                  <a:srgbClr val="99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  ประจำปี</a:t>
            </a:r>
            <a:r>
              <a:rPr lang="th-TH" sz="2500" b="1" dirty="0">
                <a:solidFill>
                  <a:srgbClr val="99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นั้นๆ </a:t>
            </a:r>
          </a:p>
        </p:txBody>
      </p:sp>
      <p:sp>
        <p:nvSpPr>
          <p:cNvPr id="35847" name="Rectangle 7"/>
          <p:cNvSpPr>
            <a:spLocks noChangeArrowheads="1"/>
          </p:cNvSpPr>
          <p:nvPr/>
        </p:nvSpPr>
        <p:spPr bwMode="auto">
          <a:xfrm>
            <a:off x="2362200" y="641350"/>
            <a:ext cx="4438650" cy="655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th-TH" sz="3700" b="1" i="1" u="sng">
                <a:solidFill>
                  <a:srgbClr val="5E1600"/>
                </a:solidFill>
                <a:latin typeface="Times New Roman" pitchFamily="18" charset="0"/>
                <a:cs typeface="AngsanaUPC" pitchFamily="18" charset="-34"/>
              </a:rPr>
              <a:t>การยื่นแบบแสดงการส่งเงินสมทบ</a:t>
            </a:r>
          </a:p>
        </p:txBody>
      </p:sp>
      <p:sp>
        <p:nvSpPr>
          <p:cNvPr id="35848" name="Rectangle 8"/>
          <p:cNvSpPr>
            <a:spLocks noChangeArrowheads="1"/>
          </p:cNvSpPr>
          <p:nvPr/>
        </p:nvSpPr>
        <p:spPr bwMode="auto">
          <a:xfrm>
            <a:off x="1258888" y="1173163"/>
            <a:ext cx="6742112" cy="65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th-TH" sz="3700" b="1" i="1" u="sng">
                <a:solidFill>
                  <a:srgbClr val="5E1600"/>
                </a:solidFill>
                <a:latin typeface="Times New Roman" pitchFamily="18" charset="0"/>
                <a:cs typeface="AngsanaUPC" pitchFamily="18" charset="-34"/>
              </a:rPr>
              <a:t>กองทุนพัฒนาฝีมือแรงงานในแต่ละปี (สท 2)</a:t>
            </a:r>
          </a:p>
        </p:txBody>
      </p:sp>
      <p:sp>
        <p:nvSpPr>
          <p:cNvPr id="486410" name="Text Box 10"/>
          <p:cNvSpPr txBox="1">
            <a:spLocks noChangeArrowheads="1"/>
          </p:cNvSpPr>
          <p:nvPr/>
        </p:nvSpPr>
        <p:spPr bwMode="auto">
          <a:xfrm>
            <a:off x="3157538" y="95250"/>
            <a:ext cx="58674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th-TH" b="1" i="1">
                <a:solidFill>
                  <a:srgbClr val="5E1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การส่งเงินสมทบกองทุนพัฒนาฝีมือแรงงาน ต่อ</a:t>
            </a: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557088-19F1-46C4-ACF7-24C054F295C0}" type="slidenum">
              <a:rPr lang="en-US"/>
              <a:pPr>
                <a:defRPr/>
              </a:pPr>
              <a:t>35</a:t>
            </a:fld>
            <a:endParaRPr lang="th-TH"/>
          </a:p>
        </p:txBody>
      </p:sp>
      <p:sp>
        <p:nvSpPr>
          <p:cNvPr id="323589" name="Text Box 5"/>
          <p:cNvSpPr txBox="1">
            <a:spLocks noChangeArrowheads="1"/>
          </p:cNvSpPr>
          <p:nvPr/>
        </p:nvSpPr>
        <p:spPr bwMode="auto">
          <a:xfrm>
            <a:off x="252413" y="593725"/>
            <a:ext cx="8496300" cy="283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thaiDist">
              <a:spcBef>
                <a:spcPct val="50000"/>
              </a:spcBef>
              <a:defRPr/>
            </a:pPr>
            <a:r>
              <a:rPr lang="th-TH" sz="4000" b="1" i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สถานที่ยื่นแบบแสดงการส่งเงินสมทบกองทุนพัฒนาฝีมือแรงงานประจำปี (แบบ สท. 2)</a:t>
            </a:r>
            <a:r>
              <a:rPr lang="th-TH" sz="4000" b="1" i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r>
              <a:rPr lang="th-TH" sz="40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</a:t>
            </a:r>
          </a:p>
          <a:p>
            <a:pPr algn="thaiDist">
              <a:spcBef>
                <a:spcPct val="50000"/>
              </a:spcBef>
              <a:defRPr/>
            </a:pPr>
            <a:r>
              <a:rPr lang="th-TH" sz="40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	ให้ยื่น ณ  หน่วยงานของกรมพัฒนาฝีมือแรงงานในจังหวัดที่เป็นที่ตั้งของสำนักงานใหญ่</a:t>
            </a:r>
          </a:p>
        </p:txBody>
      </p:sp>
      <p:sp>
        <p:nvSpPr>
          <p:cNvPr id="323590" name="Text Box 6"/>
          <p:cNvSpPr txBox="1">
            <a:spLocks noChangeArrowheads="1"/>
          </p:cNvSpPr>
          <p:nvPr/>
        </p:nvSpPr>
        <p:spPr bwMode="auto">
          <a:xfrm>
            <a:off x="252413" y="3352800"/>
            <a:ext cx="8496300" cy="178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thaiDist">
              <a:spcBef>
                <a:spcPct val="50000"/>
              </a:spcBef>
              <a:defRPr/>
            </a:pPr>
            <a:r>
              <a:rPr lang="th-TH" sz="37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            - </a:t>
            </a:r>
            <a:r>
              <a:rPr lang="th-TH" sz="3700" b="1">
                <a:solidFill>
                  <a:srgbClr val="99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กรุงเทพฯ</a:t>
            </a:r>
            <a:r>
              <a:rPr lang="th-TH" sz="37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ให้ยื่น ณ กรมพัฒนาฝีมือแรงงานกอง    ส่งเสริมการพัฒนาฝีมือแรงงาน ถ.มิตรไมตรี ดินแดง กรุงเทพฯ  หรือศูนย์พัฒนาฝีมือแรงงานกรุงเทพมหานคร</a:t>
            </a:r>
          </a:p>
        </p:txBody>
      </p:sp>
      <p:sp>
        <p:nvSpPr>
          <p:cNvPr id="323591" name="Text Box 7"/>
          <p:cNvSpPr txBox="1">
            <a:spLocks noChangeArrowheads="1"/>
          </p:cNvSpPr>
          <p:nvPr/>
        </p:nvSpPr>
        <p:spPr bwMode="auto">
          <a:xfrm>
            <a:off x="252413" y="5257800"/>
            <a:ext cx="84963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thaiDist">
              <a:spcBef>
                <a:spcPct val="50000"/>
              </a:spcBef>
              <a:defRPr/>
            </a:pPr>
            <a:r>
              <a:rPr lang="th-TH" sz="37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            - </a:t>
            </a:r>
            <a:r>
              <a:rPr lang="th-TH" sz="3700" b="1">
                <a:solidFill>
                  <a:srgbClr val="99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จังหวัดอื่น</a:t>
            </a:r>
            <a:r>
              <a:rPr lang="th-TH" sz="37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ให้ยื่น ณ  สถาบันพัฒนาฝีมือแรงงานภาค  หรือศูนย์พัฒนาฝีมือแรงงานจังหวัด</a:t>
            </a:r>
          </a:p>
        </p:txBody>
      </p:sp>
      <p:sp>
        <p:nvSpPr>
          <p:cNvPr id="323593" name="Text Box 9"/>
          <p:cNvSpPr txBox="1">
            <a:spLocks noChangeArrowheads="1"/>
          </p:cNvSpPr>
          <p:nvPr/>
        </p:nvSpPr>
        <p:spPr bwMode="auto">
          <a:xfrm>
            <a:off x="3157538" y="95250"/>
            <a:ext cx="58674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th-TH" b="1" i="1">
                <a:solidFill>
                  <a:srgbClr val="5E1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การส่งเงินสมทบกองทุนพัฒนาฝีมือแรงงาน ต่อ</a:t>
            </a: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7F1CE-20F0-4659-90A9-37FE96D99569}" type="slidenum">
              <a:rPr lang="en-US"/>
              <a:pPr>
                <a:defRPr/>
              </a:pPr>
              <a:t>36</a:t>
            </a:fld>
            <a:endParaRPr lang="th-TH"/>
          </a:p>
        </p:txBody>
      </p:sp>
      <p:sp>
        <p:nvSpPr>
          <p:cNvPr id="471042" name="Text Box 1026"/>
          <p:cNvSpPr txBox="1">
            <a:spLocks noChangeArrowheads="1"/>
          </p:cNvSpPr>
          <p:nvPr/>
        </p:nvSpPr>
        <p:spPr bwMode="auto">
          <a:xfrm>
            <a:off x="1676400" y="654050"/>
            <a:ext cx="6019800" cy="12509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th-TH" sz="3800" b="1" i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UPC" pitchFamily="18" charset="-34"/>
              </a:rPr>
              <a:t>การคำนวณสัดส่วนจำนวนลูกจ้าง</a:t>
            </a:r>
          </a:p>
          <a:p>
            <a:pPr algn="ctr">
              <a:defRPr/>
            </a:pPr>
            <a:r>
              <a:rPr lang="th-TH" sz="3800" b="1" i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UPC" pitchFamily="18" charset="-34"/>
              </a:rPr>
              <a:t>ที่ต้องจัดให้มีการฝึกอบรมฝีมือแรงงาน</a:t>
            </a:r>
            <a:endParaRPr lang="en-US" sz="3800" b="1" i="1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UPC" pitchFamily="18" charset="-34"/>
            </a:endParaRPr>
          </a:p>
        </p:txBody>
      </p:sp>
      <p:sp>
        <p:nvSpPr>
          <p:cNvPr id="471043" name="Text Box 1027"/>
          <p:cNvSpPr txBox="1">
            <a:spLocks noChangeArrowheads="1"/>
          </p:cNvSpPr>
          <p:nvPr/>
        </p:nvSpPr>
        <p:spPr bwMode="auto">
          <a:xfrm>
            <a:off x="381000" y="1905000"/>
            <a:ext cx="8458200" cy="1158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500" b="1" i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“</a:t>
            </a:r>
            <a:r>
              <a:rPr lang="th-TH" sz="3500" b="1" i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ลูกจ้าง</a:t>
            </a:r>
            <a:r>
              <a:rPr lang="en-US" sz="3500" b="1" i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”</a:t>
            </a:r>
            <a:r>
              <a:rPr lang="th-TH" sz="3500" b="1" i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ตามคำจำกัดความของ พ.ร.บ. ส่งเสริมฯ </a:t>
            </a:r>
            <a:r>
              <a:rPr lang="th-TH" sz="3500" b="1" i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45</a:t>
            </a:r>
            <a:r>
              <a:rPr lang="th-TH" sz="3500" b="1" i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นั้น  </a:t>
            </a:r>
          </a:p>
          <a:p>
            <a:pPr algn="ctr">
              <a:defRPr/>
            </a:pPr>
            <a:r>
              <a:rPr lang="th-TH" sz="3500" b="1" i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คือ  </a:t>
            </a:r>
            <a:r>
              <a:rPr lang="th-TH" sz="3500" b="1" i="1" u="sng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ลูกจ้างตามกฎหมายว่าด้วยการคุ้มครองแรงงาน </a:t>
            </a:r>
            <a:endParaRPr lang="en-US" sz="3500" b="1" i="1" u="sng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AngsanaUPC" pitchFamily="18" charset="-34"/>
            </a:endParaRPr>
          </a:p>
        </p:txBody>
      </p:sp>
      <p:sp>
        <p:nvSpPr>
          <p:cNvPr id="37893" name="Text Box 1028"/>
          <p:cNvSpPr txBox="1">
            <a:spLocks noChangeArrowheads="1"/>
          </p:cNvSpPr>
          <p:nvPr/>
        </p:nvSpPr>
        <p:spPr bwMode="auto">
          <a:xfrm>
            <a:off x="152400" y="4327525"/>
            <a:ext cx="8915400" cy="7016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thaiDist"/>
            <a:endParaRPr lang="en-US" sz="4000" b="1" i="1">
              <a:latin typeface="Angsana New" pitchFamily="18" charset="-34"/>
              <a:cs typeface="AngsanaUPC" pitchFamily="18" charset="-34"/>
            </a:endParaRPr>
          </a:p>
        </p:txBody>
      </p:sp>
      <p:sp>
        <p:nvSpPr>
          <p:cNvPr id="471047" name="Text Box 1031"/>
          <p:cNvSpPr txBox="1">
            <a:spLocks noChangeArrowheads="1"/>
          </p:cNvSpPr>
          <p:nvPr/>
        </p:nvSpPr>
        <p:spPr bwMode="auto">
          <a:xfrm>
            <a:off x="3157538" y="95250"/>
            <a:ext cx="58674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th-TH" b="1" i="1">
                <a:solidFill>
                  <a:srgbClr val="5E1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การส่งเงินสมทบกองทุนพัฒนาฝีมือแรงงาน ต่อ</a:t>
            </a:r>
          </a:p>
        </p:txBody>
      </p:sp>
      <p:grpSp>
        <p:nvGrpSpPr>
          <p:cNvPr id="37895" name="Group 1043"/>
          <p:cNvGrpSpPr>
            <a:grpSpLocks/>
          </p:cNvGrpSpPr>
          <p:nvPr/>
        </p:nvGrpSpPr>
        <p:grpSpPr bwMode="auto">
          <a:xfrm>
            <a:off x="144463" y="3033713"/>
            <a:ext cx="8915400" cy="3333750"/>
            <a:chOff x="90" y="1911"/>
            <a:chExt cx="5616" cy="2100"/>
          </a:xfrm>
        </p:grpSpPr>
        <p:sp>
          <p:nvSpPr>
            <p:cNvPr id="37896" name="Text Box 1033"/>
            <p:cNvSpPr txBox="1">
              <a:spLocks noChangeArrowheads="1"/>
            </p:cNvSpPr>
            <p:nvPr/>
          </p:nvSpPr>
          <p:spPr bwMode="auto">
            <a:xfrm>
              <a:off x="155" y="2784"/>
              <a:ext cx="808" cy="86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 eaLnBrk="0" hangingPunct="0"/>
              <a:r>
                <a:rPr lang="th-TH" sz="2800" b="1">
                  <a:latin typeface="Times New Roman" pitchFamily="18" charset="0"/>
                  <a:cs typeface="EucrosiaUPC" pitchFamily="18" charset="-34"/>
                </a:rPr>
                <a:t>สัดส่วน</a:t>
              </a:r>
              <a:endParaRPr lang="en-US" sz="2800" b="1">
                <a:latin typeface="Times New Roman" pitchFamily="18" charset="0"/>
                <a:cs typeface="EucrosiaUPC" pitchFamily="18" charset="-34"/>
              </a:endParaRPr>
            </a:p>
            <a:p>
              <a:pPr algn="ctr" eaLnBrk="0" hangingPunct="0"/>
              <a:r>
                <a:rPr lang="th-TH" sz="2800" b="1">
                  <a:latin typeface="Times New Roman" pitchFamily="18" charset="0"/>
                  <a:cs typeface="EucrosiaUPC" pitchFamily="18" charset="-34"/>
                </a:rPr>
                <a:t>ที่ต้องฝึก</a:t>
              </a:r>
            </a:p>
            <a:p>
              <a:pPr algn="ctr" eaLnBrk="0" hangingPunct="0"/>
              <a:r>
                <a:rPr lang="th-TH" sz="2800" b="1">
                  <a:latin typeface="Times New Roman" pitchFamily="18" charset="0"/>
                  <a:cs typeface="EucrosiaUPC" pitchFamily="18" charset="-34"/>
                </a:rPr>
                <a:t>อบรม</a:t>
              </a:r>
              <a:endParaRPr lang="en-US" sz="2800" b="1">
                <a:latin typeface="Times New Roman" pitchFamily="18" charset="0"/>
                <a:cs typeface="EucrosiaUPC" pitchFamily="18" charset="-34"/>
              </a:endParaRPr>
            </a:p>
          </p:txBody>
        </p:sp>
        <p:sp>
          <p:nvSpPr>
            <p:cNvPr id="37897" name="Text Box 1034"/>
            <p:cNvSpPr txBox="1">
              <a:spLocks noChangeArrowheads="1"/>
            </p:cNvSpPr>
            <p:nvPr/>
          </p:nvSpPr>
          <p:spPr bwMode="auto">
            <a:xfrm>
              <a:off x="966" y="3042"/>
              <a:ext cx="222" cy="4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r>
                <a:rPr lang="en-US" b="1">
                  <a:latin typeface="Times New Roman" pitchFamily="18" charset="0"/>
                  <a:cs typeface="EucrosiaUPC" pitchFamily="18" charset="-34"/>
                </a:rPr>
                <a:t>=</a:t>
              </a:r>
            </a:p>
          </p:txBody>
        </p:sp>
        <p:sp>
          <p:nvSpPr>
            <p:cNvPr id="37898" name="Text Box 1035"/>
            <p:cNvSpPr txBox="1">
              <a:spLocks noChangeArrowheads="1"/>
            </p:cNvSpPr>
            <p:nvPr/>
          </p:nvSpPr>
          <p:spPr bwMode="auto">
            <a:xfrm>
              <a:off x="1200" y="2256"/>
              <a:ext cx="3696" cy="864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 eaLnBrk="0" hangingPunct="0"/>
              <a:r>
                <a:rPr lang="th-TH" sz="2700">
                  <a:latin typeface="Times New Roman" pitchFamily="18" charset="0"/>
                  <a:cs typeface="EucrosiaUPC" pitchFamily="18" charset="-34"/>
                </a:rPr>
                <a:t>จำนวนรวมลูกจ้าง</a:t>
              </a:r>
              <a:r>
                <a:rPr lang="en-US" sz="2700">
                  <a:latin typeface="Times New Roman" pitchFamily="18" charset="0"/>
                  <a:cs typeface="EucrosiaUPC" pitchFamily="18" charset="-34"/>
                </a:rPr>
                <a:t> </a:t>
              </a:r>
              <a:r>
                <a:rPr lang="th-TH" sz="2700">
                  <a:latin typeface="Times New Roman" pitchFamily="18" charset="0"/>
                  <a:cs typeface="EucrosiaUPC" pitchFamily="18" charset="-34"/>
                </a:rPr>
                <a:t>ณ</a:t>
              </a:r>
              <a:r>
                <a:rPr lang="en-US" sz="2700">
                  <a:latin typeface="Times New Roman" pitchFamily="18" charset="0"/>
                  <a:cs typeface="EucrosiaUPC" pitchFamily="18" charset="-34"/>
                </a:rPr>
                <a:t> </a:t>
              </a:r>
              <a:r>
                <a:rPr lang="th-TH" sz="2700">
                  <a:latin typeface="Times New Roman" pitchFamily="18" charset="0"/>
                  <a:cs typeface="EucrosiaUPC" pitchFamily="18" charset="-34"/>
                </a:rPr>
                <a:t>วันสิ้นเดือนของทุกเดือน</a:t>
              </a:r>
              <a:r>
                <a:rPr lang="en-US" sz="2700">
                  <a:latin typeface="Times New Roman" pitchFamily="18" charset="0"/>
                  <a:cs typeface="EucrosiaUPC" pitchFamily="18" charset="-34"/>
                </a:rPr>
                <a:t> </a:t>
              </a:r>
            </a:p>
            <a:p>
              <a:pPr algn="ctr" eaLnBrk="0" hangingPunct="0"/>
              <a:r>
                <a:rPr lang="en-US" sz="2700">
                  <a:latin typeface="Times New Roman" pitchFamily="18" charset="0"/>
                  <a:cs typeface="EucrosiaUPC" pitchFamily="18" charset="-34"/>
                </a:rPr>
                <a:t>(</a:t>
              </a:r>
              <a:r>
                <a:rPr lang="th-TH" sz="2700">
                  <a:latin typeface="Times New Roman" pitchFamily="18" charset="0"/>
                  <a:cs typeface="EucrosiaUPC" pitchFamily="18" charset="-34"/>
                </a:rPr>
                <a:t>ลูกจ้างตามกฎหมายว่าด้วยการคุ้มครองแรงงาน</a:t>
              </a:r>
              <a:r>
                <a:rPr lang="en-US" sz="2700">
                  <a:latin typeface="Times New Roman" pitchFamily="18" charset="0"/>
                  <a:cs typeface="EucrosiaUPC" pitchFamily="18" charset="-34"/>
                </a:rPr>
                <a:t>) </a:t>
              </a:r>
              <a:r>
                <a:rPr lang="th-TH" sz="2700">
                  <a:latin typeface="Times New Roman" pitchFamily="18" charset="0"/>
                  <a:cs typeface="EucrosiaUPC" pitchFamily="18" charset="-34"/>
                </a:rPr>
                <a:t>นับตั้งแต่เดือนที่มีลูกจ้างตั้งแต่</a:t>
              </a:r>
              <a:r>
                <a:rPr lang="en-US" sz="2700">
                  <a:latin typeface="Times New Roman" pitchFamily="18" charset="0"/>
                  <a:cs typeface="EucrosiaUPC" pitchFamily="18" charset="-34"/>
                </a:rPr>
                <a:t> </a:t>
              </a:r>
              <a:r>
                <a:rPr lang="en-US" sz="2700" b="1">
                  <a:solidFill>
                    <a:schemeClr val="hlink"/>
                  </a:solidFill>
                  <a:latin typeface="Times New Roman" pitchFamily="18" charset="0"/>
                  <a:cs typeface="EucrosiaUPC" pitchFamily="18" charset="-34"/>
                </a:rPr>
                <a:t>100</a:t>
              </a:r>
              <a:r>
                <a:rPr lang="en-US" sz="2700">
                  <a:latin typeface="Times New Roman" pitchFamily="18" charset="0"/>
                  <a:cs typeface="EucrosiaUPC" pitchFamily="18" charset="-34"/>
                </a:rPr>
                <a:t> </a:t>
              </a:r>
              <a:r>
                <a:rPr lang="th-TH" sz="2700">
                  <a:latin typeface="Times New Roman" pitchFamily="18" charset="0"/>
                  <a:cs typeface="EucrosiaUPC" pitchFamily="18" charset="-34"/>
                </a:rPr>
                <a:t>คนขึ้นไป</a:t>
              </a:r>
              <a:r>
                <a:rPr lang="en-US" sz="2700">
                  <a:latin typeface="Times New Roman" pitchFamily="18" charset="0"/>
                  <a:cs typeface="EucrosiaUPC" pitchFamily="18" charset="-34"/>
                </a:rPr>
                <a:t> </a:t>
              </a:r>
              <a:r>
                <a:rPr lang="th-TH" sz="2700">
                  <a:latin typeface="Times New Roman" pitchFamily="18" charset="0"/>
                  <a:cs typeface="EucrosiaUPC" pitchFamily="18" charset="-34"/>
                </a:rPr>
                <a:t>ถึงเดือนธันวาคม</a:t>
              </a:r>
              <a:endParaRPr lang="en-US" sz="2700">
                <a:latin typeface="Times New Roman" pitchFamily="18" charset="0"/>
                <a:cs typeface="EucrosiaUPC" pitchFamily="18" charset="-34"/>
              </a:endParaRPr>
            </a:p>
          </p:txBody>
        </p:sp>
        <p:sp>
          <p:nvSpPr>
            <p:cNvPr id="37899" name="Text Box 1036"/>
            <p:cNvSpPr txBox="1">
              <a:spLocks noChangeArrowheads="1"/>
            </p:cNvSpPr>
            <p:nvPr/>
          </p:nvSpPr>
          <p:spPr bwMode="auto">
            <a:xfrm>
              <a:off x="4935" y="3081"/>
              <a:ext cx="222" cy="4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eaLnBrk="0" hangingPunct="0"/>
              <a:r>
                <a:rPr lang="en-US" sz="2000">
                  <a:latin typeface="Times New Roman" pitchFamily="18" charset="0"/>
                  <a:cs typeface="EucrosiaUPC" pitchFamily="18" charset="-34"/>
                </a:rPr>
                <a:t>X</a:t>
              </a:r>
            </a:p>
          </p:txBody>
        </p:sp>
        <p:sp>
          <p:nvSpPr>
            <p:cNvPr id="37900" name="Text Box 1037"/>
            <p:cNvSpPr txBox="1">
              <a:spLocks noChangeArrowheads="1"/>
            </p:cNvSpPr>
            <p:nvPr/>
          </p:nvSpPr>
          <p:spPr bwMode="auto">
            <a:xfrm>
              <a:off x="5152" y="3024"/>
              <a:ext cx="512" cy="33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 eaLnBrk="0" hangingPunct="0"/>
              <a:r>
                <a:rPr lang="en-US" sz="2500" b="1">
                  <a:solidFill>
                    <a:schemeClr val="hlink"/>
                  </a:solidFill>
                  <a:latin typeface="Times New Roman" pitchFamily="18" charset="0"/>
                  <a:cs typeface="EucrosiaUPC" pitchFamily="18" charset="-34"/>
                </a:rPr>
                <a:t>50</a:t>
              </a:r>
              <a:r>
                <a:rPr lang="en-US" sz="2500">
                  <a:latin typeface="Times New Roman" pitchFamily="18" charset="0"/>
                  <a:cs typeface="EucrosiaUPC" pitchFamily="18" charset="-34"/>
                </a:rPr>
                <a:t>%</a:t>
              </a:r>
            </a:p>
          </p:txBody>
        </p:sp>
        <p:sp>
          <p:nvSpPr>
            <p:cNvPr id="37901" name="Text Box 1038"/>
            <p:cNvSpPr txBox="1">
              <a:spLocks noChangeArrowheads="1"/>
            </p:cNvSpPr>
            <p:nvPr/>
          </p:nvSpPr>
          <p:spPr bwMode="auto">
            <a:xfrm>
              <a:off x="1392" y="3285"/>
              <a:ext cx="3264" cy="624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 eaLnBrk="0" hangingPunct="0"/>
              <a:r>
                <a:rPr lang="th-TH">
                  <a:latin typeface="Times New Roman" pitchFamily="18" charset="0"/>
                  <a:cs typeface="EucrosiaUPC" pitchFamily="18" charset="-34"/>
                </a:rPr>
                <a:t>จำนวนเดือนนับตั้งแต่เดือนที่มีลูกจ้างตั้งแต่</a:t>
              </a:r>
              <a:r>
                <a:rPr lang="en-US">
                  <a:latin typeface="Times New Roman" pitchFamily="18" charset="0"/>
                  <a:cs typeface="EucrosiaUPC" pitchFamily="18" charset="-34"/>
                </a:rPr>
                <a:t> </a:t>
              </a:r>
              <a:r>
                <a:rPr lang="en-US" b="1">
                  <a:solidFill>
                    <a:schemeClr val="hlink"/>
                  </a:solidFill>
                  <a:latin typeface="Times New Roman" pitchFamily="18" charset="0"/>
                  <a:cs typeface="EucrosiaUPC" pitchFamily="18" charset="-34"/>
                </a:rPr>
                <a:t>100</a:t>
              </a:r>
              <a:r>
                <a:rPr lang="en-US">
                  <a:latin typeface="Times New Roman" pitchFamily="18" charset="0"/>
                  <a:cs typeface="EucrosiaUPC" pitchFamily="18" charset="-34"/>
                </a:rPr>
                <a:t> </a:t>
              </a:r>
              <a:r>
                <a:rPr lang="th-TH">
                  <a:latin typeface="Times New Roman" pitchFamily="18" charset="0"/>
                  <a:cs typeface="EucrosiaUPC" pitchFamily="18" charset="-34"/>
                </a:rPr>
                <a:t>คน</a:t>
              </a:r>
              <a:r>
                <a:rPr lang="en-US">
                  <a:latin typeface="Times New Roman" pitchFamily="18" charset="0"/>
                  <a:cs typeface="EucrosiaUPC" pitchFamily="18" charset="-34"/>
                </a:rPr>
                <a:t> </a:t>
              </a:r>
              <a:r>
                <a:rPr lang="th-TH">
                  <a:latin typeface="Times New Roman" pitchFamily="18" charset="0"/>
                  <a:cs typeface="EucrosiaUPC" pitchFamily="18" charset="-34"/>
                </a:rPr>
                <a:t>ขึ้นไป</a:t>
              </a:r>
              <a:r>
                <a:rPr lang="en-US">
                  <a:latin typeface="Times New Roman" pitchFamily="18" charset="0"/>
                  <a:cs typeface="EucrosiaUPC" pitchFamily="18" charset="-34"/>
                </a:rPr>
                <a:t> </a:t>
              </a:r>
              <a:r>
                <a:rPr lang="th-TH">
                  <a:latin typeface="Times New Roman" pitchFamily="18" charset="0"/>
                  <a:cs typeface="EucrosiaUPC" pitchFamily="18" charset="-34"/>
                </a:rPr>
                <a:t>ถึง</a:t>
              </a:r>
              <a:r>
                <a:rPr lang="en-US">
                  <a:latin typeface="Times New Roman" pitchFamily="18" charset="0"/>
                  <a:cs typeface="EucrosiaUPC" pitchFamily="18" charset="-34"/>
                </a:rPr>
                <a:t> </a:t>
              </a:r>
              <a:r>
                <a:rPr lang="th-TH">
                  <a:latin typeface="Times New Roman" pitchFamily="18" charset="0"/>
                  <a:cs typeface="EucrosiaUPC" pitchFamily="18" charset="-34"/>
                </a:rPr>
                <a:t>เดือนธันวาคม</a:t>
              </a:r>
              <a:endParaRPr lang="en-US">
                <a:latin typeface="Times New Roman" pitchFamily="18" charset="0"/>
                <a:cs typeface="EucrosiaUPC" pitchFamily="18" charset="-34"/>
              </a:endParaRPr>
            </a:p>
          </p:txBody>
        </p:sp>
        <p:sp>
          <p:nvSpPr>
            <p:cNvPr id="471056" name="Text Box 1040"/>
            <p:cNvSpPr txBox="1">
              <a:spLocks noChangeArrowheads="1"/>
            </p:cNvSpPr>
            <p:nvPr/>
          </p:nvSpPr>
          <p:spPr bwMode="auto">
            <a:xfrm>
              <a:off x="1488" y="1911"/>
              <a:ext cx="2736" cy="4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eaLnBrk="0" hangingPunct="0">
                <a:defRPr/>
              </a:pPr>
              <a:r>
                <a:rPr lang="th-TH" b="1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cs typeface="EucrosiaUPC" pitchFamily="18" charset="-34"/>
                </a:rPr>
                <a:t>สูตรการคำนวณสัดส่วนที่ต้องฝึกอบรม</a:t>
              </a:r>
              <a:endParaRPr lang="en-US" b="1" u="sng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EucrosiaUPC" pitchFamily="18" charset="-34"/>
              </a:endParaRPr>
            </a:p>
          </p:txBody>
        </p:sp>
        <p:sp>
          <p:nvSpPr>
            <p:cNvPr id="37903" name="Line 1041"/>
            <p:cNvSpPr>
              <a:spLocks noChangeShapeType="1"/>
            </p:cNvSpPr>
            <p:nvPr/>
          </p:nvSpPr>
          <p:spPr bwMode="auto">
            <a:xfrm>
              <a:off x="1200" y="3216"/>
              <a:ext cx="3744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37904" name="Rectangle 1042"/>
            <p:cNvSpPr>
              <a:spLocks noChangeArrowheads="1"/>
            </p:cNvSpPr>
            <p:nvPr/>
          </p:nvSpPr>
          <p:spPr bwMode="auto">
            <a:xfrm>
              <a:off x="90" y="1947"/>
              <a:ext cx="5616" cy="206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th-TH"/>
            </a:p>
          </p:txBody>
        </p:sp>
      </p:grp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876D775-61E0-4ABF-A019-BC7EB5671DD9}" type="slidenum">
              <a:rPr lang="en-US"/>
              <a:pPr>
                <a:defRPr/>
              </a:pPr>
              <a:t>37</a:t>
            </a:fld>
            <a:endParaRPr lang="th-TH"/>
          </a:p>
        </p:txBody>
      </p:sp>
      <p:graphicFrame>
        <p:nvGraphicFramePr>
          <p:cNvPr id="501940" name="Group 180"/>
          <p:cNvGraphicFramePr>
            <a:graphicFrameLocks noGrp="1"/>
          </p:cNvGraphicFramePr>
          <p:nvPr/>
        </p:nvGraphicFramePr>
        <p:xfrm>
          <a:off x="381000" y="76200"/>
          <a:ext cx="3505200" cy="4919663"/>
        </p:xfrm>
        <a:graphic>
          <a:graphicData uri="http://schemas.openxmlformats.org/drawingml/2006/table">
            <a:tbl>
              <a:tblPr/>
              <a:tblGrid>
                <a:gridCol w="2286000"/>
                <a:gridCol w="1219200"/>
              </a:tblGrid>
              <a:tr h="4730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ea typeface="Cordia New" pitchFamily="34" charset="-34"/>
                          <a:cs typeface="AngsanaUPC" pitchFamily="18" charset="-34"/>
                        </a:rPr>
                        <a:t>จำนวนลูกจ้าง</a:t>
                      </a: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ea typeface="Cordia New" pitchFamily="34" charset="-34"/>
                          <a:cs typeface="AngsanaUPC" pitchFamily="18" charset="-34"/>
                        </a:rPr>
                        <a:t> </a:t>
                      </a:r>
                      <a:r>
                        <a:rPr kumimoji="0" 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ea typeface="Cordia New" pitchFamily="34" charset="-34"/>
                          <a:cs typeface="AngsanaUPC" pitchFamily="18" charset="-34"/>
                        </a:rPr>
                        <a:t>ณ</a:t>
                      </a: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ea typeface="Cordia New" pitchFamily="34" charset="-34"/>
                          <a:cs typeface="AngsanaUPC" pitchFamily="18" charset="-34"/>
                        </a:rPr>
                        <a:t> </a:t>
                      </a:r>
                      <a:r>
                        <a:rPr kumimoji="0" 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ea typeface="Cordia New" pitchFamily="34" charset="-34"/>
                          <a:cs typeface="AngsanaUPC" pitchFamily="18" charset="-34"/>
                        </a:rPr>
                        <a:t>วันสิ้นเดือน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imes New Roman" pitchFamily="18" charset="0"/>
                        <a:ea typeface="Cordia New" pitchFamily="34" charset="-34"/>
                        <a:cs typeface="AngsanaUPC" pitchFamily="18" charset="-34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ea typeface="Cordia New" pitchFamily="34" charset="-34"/>
                          <a:cs typeface="AngsanaUPC" pitchFamily="18" charset="-34"/>
                        </a:rPr>
                        <a:t>จำนวน </a:t>
                      </a: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ea typeface="Cordia New" pitchFamily="34" charset="-34"/>
                          <a:cs typeface="AngsanaUPC" pitchFamily="18" charset="-34"/>
                        </a:rPr>
                        <a:t>(</a:t>
                      </a:r>
                      <a:r>
                        <a:rPr kumimoji="0" 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ea typeface="Cordia New" pitchFamily="34" charset="-34"/>
                          <a:cs typeface="AngsanaUPC" pitchFamily="18" charset="-34"/>
                        </a:rPr>
                        <a:t>คน</a:t>
                      </a: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ea typeface="Cordia New" pitchFamily="34" charset="-34"/>
                          <a:cs typeface="AngsanaUPC" pitchFamily="18" charset="-34"/>
                        </a:rPr>
                        <a:t>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ea typeface="Cordia New" pitchFamily="34" charset="-34"/>
                          <a:cs typeface="AngsanaUPC" pitchFamily="18" charset="-34"/>
                        </a:rPr>
                        <a:t>มกราคม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cs typeface="AngsanaUPC" pitchFamily="18" charset="-34"/>
                        </a:rPr>
                        <a:t>105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90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ea typeface="Cordia New" pitchFamily="34" charset="-34"/>
                          <a:cs typeface="AngsanaUPC" pitchFamily="18" charset="-34"/>
                        </a:rPr>
                        <a:t>กุมภาพันธ์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cs typeface="AngsanaUPC" pitchFamily="18" charset="-34"/>
                        </a:rPr>
                        <a:t>116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24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ea typeface="Cordia New" pitchFamily="34" charset="-34"/>
                          <a:cs typeface="AngsanaUPC" pitchFamily="18" charset="-34"/>
                        </a:rPr>
                        <a:t>มีนาคม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cs typeface="AngsanaUPC" pitchFamily="18" charset="-34"/>
                        </a:rPr>
                        <a:t>109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33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ea typeface="Cordia New" pitchFamily="34" charset="-34"/>
                          <a:cs typeface="AngsanaUPC" pitchFamily="18" charset="-34"/>
                        </a:rPr>
                        <a:t>เมษายน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cs typeface="AngsanaUPC" pitchFamily="18" charset="-34"/>
                        </a:rPr>
                        <a:t>128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19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ea typeface="Cordia New" pitchFamily="34" charset="-34"/>
                          <a:cs typeface="AngsanaUPC" pitchFamily="18" charset="-34"/>
                        </a:rPr>
                        <a:t>พฤษภาคม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cs typeface="AngsanaUPC" pitchFamily="18" charset="-34"/>
                        </a:rPr>
                        <a:t>115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24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ea typeface="Cordia New" pitchFamily="34" charset="-34"/>
                          <a:cs typeface="AngsanaUPC" pitchFamily="18" charset="-34"/>
                        </a:rPr>
                        <a:t>มิถุนายน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cs typeface="AngsanaUPC" pitchFamily="18" charset="-34"/>
                        </a:rPr>
                        <a:t>113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41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ea typeface="Cordia New" pitchFamily="34" charset="-34"/>
                          <a:cs typeface="AngsanaUPC" pitchFamily="18" charset="-34"/>
                        </a:rPr>
                        <a:t>กรกฎาคม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cs typeface="AngsanaUPC" pitchFamily="18" charset="-34"/>
                        </a:rPr>
                        <a:t>96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ea typeface="Cordia New" pitchFamily="34" charset="-34"/>
                          <a:cs typeface="AngsanaUPC" pitchFamily="18" charset="-34"/>
                        </a:rPr>
                        <a:t>สิงหาคม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cs typeface="AngsanaUPC" pitchFamily="18" charset="-34"/>
                        </a:rPr>
                        <a:t>98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90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ea typeface="Cordia New" pitchFamily="34" charset="-34"/>
                          <a:cs typeface="AngsanaUPC" pitchFamily="18" charset="-34"/>
                        </a:rPr>
                        <a:t>กันยายน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cs typeface="AngsanaUPC" pitchFamily="18" charset="-34"/>
                        </a:rPr>
                        <a:t>114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38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ea typeface="Cordia New" pitchFamily="34" charset="-34"/>
                          <a:cs typeface="AngsanaUPC" pitchFamily="18" charset="-34"/>
                        </a:rPr>
                        <a:t>ตุลาคม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cs typeface="AngsanaUPC" pitchFamily="18" charset="-34"/>
                        </a:rPr>
                        <a:t>113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90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ea typeface="Cordia New" pitchFamily="34" charset="-34"/>
                          <a:cs typeface="AngsanaUPC" pitchFamily="18" charset="-34"/>
                        </a:rPr>
                        <a:t>พฤศจิกายน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cs typeface="AngsanaUPC" pitchFamily="18" charset="-34"/>
                        </a:rPr>
                        <a:t>112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14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ea typeface="Cordia New" pitchFamily="34" charset="-34"/>
                          <a:cs typeface="AngsanaUPC" pitchFamily="18" charset="-34"/>
                        </a:rPr>
                        <a:t>ธันวาคม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cs typeface="AngsanaUPC" pitchFamily="18" charset="-34"/>
                        </a:rPr>
                        <a:t>114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501866" name="Group 106"/>
          <p:cNvGraphicFramePr>
            <a:graphicFrameLocks noGrp="1"/>
          </p:cNvGraphicFramePr>
          <p:nvPr/>
        </p:nvGraphicFramePr>
        <p:xfrm>
          <a:off x="295275" y="4995863"/>
          <a:ext cx="3733800" cy="1768476"/>
        </p:xfrm>
        <a:graphic>
          <a:graphicData uri="http://schemas.openxmlformats.org/drawingml/2006/table">
            <a:tbl>
              <a:tblPr/>
              <a:tblGrid>
                <a:gridCol w="1752600"/>
                <a:gridCol w="198120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ea typeface="Cordia New" pitchFamily="34" charset="-34"/>
                          <a:cs typeface="AngsanaUPC" pitchFamily="18" charset="-34"/>
                        </a:rPr>
                        <a:t>1. </a:t>
                      </a:r>
                      <a:r>
                        <a:rPr kumimoji="0" lang="th-TH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ea typeface="Cordia New" pitchFamily="34" charset="-34"/>
                          <a:cs typeface="AngsanaUPC" pitchFamily="18" charset="-34"/>
                        </a:rPr>
                        <a:t>จำนวนลูกจ้างทั้งหมด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33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cs typeface="AngsanaUPC" pitchFamily="18" charset="-34"/>
                        </a:rPr>
                        <a:t>1,333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18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ea typeface="Cordia New" pitchFamily="34" charset="-34"/>
                          <a:cs typeface="AngsanaUPC" pitchFamily="18" charset="-34"/>
                        </a:rPr>
                        <a:t>2. </a:t>
                      </a:r>
                      <a:r>
                        <a:rPr kumimoji="0" lang="th-TH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ea typeface="Cordia New" pitchFamily="34" charset="-34"/>
                          <a:cs typeface="AngsanaUPC" pitchFamily="18" charset="-34"/>
                        </a:rPr>
                        <a:t>จำนวนลูกจ้างเฉลี่ย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cs typeface="AngsanaUPC" pitchFamily="18" charset="-34"/>
                        </a:rPr>
                        <a:t>1,333 /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cs typeface="AngsanaUPC" pitchFamily="18" charset="-34"/>
                        </a:rPr>
                        <a:t>12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cs typeface="AngsanaUPC" pitchFamily="18" charset="-34"/>
                        </a:rPr>
                        <a:t>  = 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33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cs typeface="AngsanaUPC" pitchFamily="18" charset="-34"/>
                        </a:rPr>
                        <a:t>111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cs typeface="AngsanaUPC" pitchFamily="18" charset="-34"/>
                        </a:rPr>
                        <a:t>.08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4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ea typeface="Cordia New" pitchFamily="34" charset="-34"/>
                          <a:cs typeface="AngsanaUPC" pitchFamily="18" charset="-34"/>
                        </a:rPr>
                        <a:t>3. </a:t>
                      </a:r>
                      <a:r>
                        <a:rPr kumimoji="0" lang="th-TH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ea typeface="Cordia New" pitchFamily="34" charset="-34"/>
                          <a:cs typeface="AngsanaUPC" pitchFamily="18" charset="-34"/>
                        </a:rPr>
                        <a:t>สัดส่วนที่ต้องฝึกอบรม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imes New Roman" pitchFamily="18" charset="0"/>
                        <a:ea typeface="Cordia New" pitchFamily="34" charset="-34"/>
                        <a:cs typeface="AngsanaUPC" pitchFamily="18" charset="-34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cs typeface="AngsanaUPC" pitchFamily="18" charset="-34"/>
                        </a:rPr>
                        <a:t>111.08 X 50% = </a:t>
                      </a: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C33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cs typeface="AngsanaUPC" pitchFamily="18" charset="-34"/>
                        </a:rPr>
                        <a:t>55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501939" name="Group 179"/>
          <p:cNvGraphicFramePr>
            <a:graphicFrameLocks noGrp="1"/>
          </p:cNvGraphicFramePr>
          <p:nvPr/>
        </p:nvGraphicFramePr>
        <p:xfrm>
          <a:off x="4657725" y="76200"/>
          <a:ext cx="3505200" cy="4907351"/>
        </p:xfrm>
        <a:graphic>
          <a:graphicData uri="http://schemas.openxmlformats.org/drawingml/2006/table">
            <a:tbl>
              <a:tblPr/>
              <a:tblGrid>
                <a:gridCol w="2286000"/>
                <a:gridCol w="1219200"/>
              </a:tblGrid>
              <a:tr h="49999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ea typeface="Cordia New" pitchFamily="34" charset="-34"/>
                          <a:cs typeface="AngsanaUPC" pitchFamily="18" charset="-34"/>
                        </a:rPr>
                        <a:t>จำนวนลูกจ้าง</a:t>
                      </a: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ea typeface="Cordia New" pitchFamily="34" charset="-34"/>
                          <a:cs typeface="AngsanaUPC" pitchFamily="18" charset="-34"/>
                        </a:rPr>
                        <a:t> </a:t>
                      </a:r>
                      <a:r>
                        <a:rPr kumimoji="0" 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ea typeface="Cordia New" pitchFamily="34" charset="-34"/>
                          <a:cs typeface="AngsanaUPC" pitchFamily="18" charset="-34"/>
                        </a:rPr>
                        <a:t>ณ</a:t>
                      </a: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ea typeface="Cordia New" pitchFamily="34" charset="-34"/>
                          <a:cs typeface="AngsanaUPC" pitchFamily="18" charset="-34"/>
                        </a:rPr>
                        <a:t> </a:t>
                      </a:r>
                      <a:r>
                        <a:rPr kumimoji="0" 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ea typeface="Cordia New" pitchFamily="34" charset="-34"/>
                          <a:cs typeface="AngsanaUPC" pitchFamily="18" charset="-34"/>
                        </a:rPr>
                        <a:t>วันสิ้นเดือน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imes New Roman" pitchFamily="18" charset="0"/>
                        <a:ea typeface="Cordia New" pitchFamily="34" charset="-34"/>
                        <a:cs typeface="AngsanaUPC" pitchFamily="18" charset="-34"/>
                      </a:endParaRP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ea typeface="Cordia New" pitchFamily="34" charset="-34"/>
                          <a:cs typeface="AngsanaUPC" pitchFamily="18" charset="-34"/>
                        </a:rPr>
                        <a:t>จำนวน </a:t>
                      </a: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ea typeface="Cordia New" pitchFamily="34" charset="-34"/>
                          <a:cs typeface="AngsanaUPC" pitchFamily="18" charset="-34"/>
                        </a:rPr>
                        <a:t>(</a:t>
                      </a:r>
                      <a:r>
                        <a:rPr kumimoji="0" lang="th-T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ea typeface="Cordia New" pitchFamily="34" charset="-34"/>
                          <a:cs typeface="AngsanaUPC" pitchFamily="18" charset="-34"/>
                        </a:rPr>
                        <a:t>คน</a:t>
                      </a: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ea typeface="Cordia New" pitchFamily="34" charset="-34"/>
                          <a:cs typeface="AngsanaUPC" pitchFamily="18" charset="-34"/>
                        </a:rPr>
                        <a:t>)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ea typeface="Cordia New" pitchFamily="34" charset="-34"/>
                          <a:cs typeface="AngsanaUPC" pitchFamily="18" charset="-34"/>
                        </a:rPr>
                        <a:t>มกราคม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cs typeface="AngsanaUPC" pitchFamily="18" charset="-34"/>
                        </a:rPr>
                        <a:t>98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ea typeface="Cordia New" pitchFamily="34" charset="-34"/>
                          <a:cs typeface="AngsanaUPC" pitchFamily="18" charset="-34"/>
                        </a:rPr>
                        <a:t>กุมภาพันธ์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cs typeface="AngsanaUPC" pitchFamily="18" charset="-34"/>
                        </a:rPr>
                        <a:t>89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ea typeface="Cordia New" pitchFamily="34" charset="-34"/>
                          <a:cs typeface="AngsanaUPC" pitchFamily="18" charset="-34"/>
                        </a:rPr>
                        <a:t>มีนาคม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cs typeface="AngsanaUPC" pitchFamily="18" charset="-34"/>
                        </a:rPr>
                        <a:t>99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ea typeface="Cordia New" pitchFamily="34" charset="-34"/>
                          <a:cs typeface="AngsanaUPC" pitchFamily="18" charset="-34"/>
                        </a:rPr>
                        <a:t>เมษายน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cs typeface="AngsanaUPC" pitchFamily="18" charset="-34"/>
                        </a:rPr>
                        <a:t>95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41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ea typeface="Cordia New" pitchFamily="34" charset="-34"/>
                          <a:cs typeface="AngsanaUPC" pitchFamily="18" charset="-34"/>
                        </a:rPr>
                        <a:t>พฤษภาคม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cs typeface="AngsanaUPC" pitchFamily="18" charset="-34"/>
                        </a:rPr>
                        <a:t>87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ea typeface="Cordia New" pitchFamily="34" charset="-34"/>
                          <a:cs typeface="AngsanaUPC" pitchFamily="18" charset="-34"/>
                        </a:rPr>
                        <a:t>มิถุนายน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cs typeface="AngsanaUPC" pitchFamily="18" charset="-34"/>
                        </a:rPr>
                        <a:t>88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ea typeface="Cordia New" pitchFamily="34" charset="-34"/>
                          <a:cs typeface="AngsanaUPC" pitchFamily="18" charset="-34"/>
                        </a:rPr>
                        <a:t>กรกฎาคม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cs typeface="AngsanaUPC" pitchFamily="18" charset="-34"/>
                        </a:rPr>
                        <a:t>88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ea typeface="Cordia New" pitchFamily="34" charset="-34"/>
                          <a:cs typeface="AngsanaUPC" pitchFamily="18" charset="-34"/>
                        </a:rPr>
                        <a:t>สิงหาคม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cs typeface="AngsanaUPC" pitchFamily="18" charset="-34"/>
                        </a:rPr>
                        <a:t>98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ea typeface="Cordia New" pitchFamily="34" charset="-34"/>
                          <a:cs typeface="AngsanaUPC" pitchFamily="18" charset="-34"/>
                        </a:rPr>
                        <a:t>กันยายน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cs typeface="AngsanaUPC" pitchFamily="18" charset="-34"/>
                        </a:rPr>
                        <a:t>99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ea typeface="Cordia New" pitchFamily="34" charset="-34"/>
                          <a:cs typeface="AngsanaUPC" pitchFamily="18" charset="-34"/>
                        </a:rPr>
                        <a:t>ตุลาคม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cs typeface="AngsanaUPC" pitchFamily="18" charset="-34"/>
                        </a:rPr>
                        <a:t>101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ea typeface="Cordia New" pitchFamily="34" charset="-34"/>
                          <a:cs typeface="AngsanaUPC" pitchFamily="18" charset="-34"/>
                        </a:rPr>
                        <a:t>พฤศจิกายน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cs typeface="AngsanaUPC" pitchFamily="18" charset="-34"/>
                        </a:rPr>
                        <a:t>105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ea typeface="Cordia New" pitchFamily="34" charset="-34"/>
                          <a:cs typeface="AngsanaUPC" pitchFamily="18" charset="-34"/>
                        </a:rPr>
                        <a:t>ธันวาคม</a:t>
                      </a:r>
                    </a:p>
                  </a:txBody>
                  <a:tcPr marT="45714" marB="4571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cs typeface="AngsanaUPC" pitchFamily="18" charset="-34"/>
                        </a:rPr>
                        <a:t>120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501911" name="Group 151"/>
          <p:cNvGraphicFramePr>
            <a:graphicFrameLocks noGrp="1"/>
          </p:cNvGraphicFramePr>
          <p:nvPr/>
        </p:nvGraphicFramePr>
        <p:xfrm>
          <a:off x="4572000" y="4995863"/>
          <a:ext cx="3733800" cy="1768476"/>
        </p:xfrm>
        <a:graphic>
          <a:graphicData uri="http://schemas.openxmlformats.org/drawingml/2006/table">
            <a:tbl>
              <a:tblPr/>
              <a:tblGrid>
                <a:gridCol w="1752600"/>
                <a:gridCol w="198120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ea typeface="Cordia New" pitchFamily="34" charset="-34"/>
                          <a:cs typeface="AngsanaUPC" pitchFamily="18" charset="-34"/>
                        </a:rPr>
                        <a:t>1. </a:t>
                      </a:r>
                      <a:r>
                        <a:rPr kumimoji="0" lang="th-TH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ea typeface="Cordia New" pitchFamily="34" charset="-34"/>
                          <a:cs typeface="AngsanaUPC" pitchFamily="18" charset="-34"/>
                        </a:rPr>
                        <a:t>จำนวนลูกจ้างทั้งหมด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33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cs typeface="AngsanaUPC" pitchFamily="18" charset="-34"/>
                        </a:rPr>
                        <a:t>326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18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ea typeface="Cordia New" pitchFamily="34" charset="-34"/>
                          <a:cs typeface="AngsanaUPC" pitchFamily="18" charset="-34"/>
                        </a:rPr>
                        <a:t>2. </a:t>
                      </a:r>
                      <a:r>
                        <a:rPr kumimoji="0" lang="th-TH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ea typeface="Cordia New" pitchFamily="34" charset="-34"/>
                          <a:cs typeface="AngsanaUPC" pitchFamily="18" charset="-34"/>
                        </a:rPr>
                        <a:t>จำนวนลูกจ้างเฉลี่ย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cs typeface="AngsanaUPC" pitchFamily="18" charset="-34"/>
                        </a:rPr>
                        <a:t>326 /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cs typeface="AngsanaUPC" pitchFamily="18" charset="-34"/>
                        </a:rPr>
                        <a:t>3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cs typeface="AngsanaUPC" pitchFamily="18" charset="-34"/>
                        </a:rPr>
                        <a:t>  = 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33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cs typeface="AngsanaUPC" pitchFamily="18" charset="-34"/>
                        </a:rPr>
                        <a:t>108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cs typeface="AngsanaUPC" pitchFamily="18" charset="-34"/>
                        </a:rPr>
                        <a:t>.67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4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ea typeface="Cordia New" pitchFamily="34" charset="-34"/>
                          <a:cs typeface="AngsanaUPC" pitchFamily="18" charset="-34"/>
                        </a:rPr>
                        <a:t>3. </a:t>
                      </a:r>
                      <a:r>
                        <a:rPr kumimoji="0" lang="th-TH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ea typeface="Cordia New" pitchFamily="34" charset="-34"/>
                          <a:cs typeface="AngsanaUPC" pitchFamily="18" charset="-34"/>
                        </a:rPr>
                        <a:t>สัดส่วนที่ต้องฝึกอบรม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imes New Roman" pitchFamily="18" charset="0"/>
                        <a:ea typeface="Cordia New" pitchFamily="34" charset="-34"/>
                        <a:cs typeface="AngsanaUPC" pitchFamily="18" charset="-34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cs typeface="AngsanaUPC" pitchFamily="18" charset="-34"/>
                        </a:rPr>
                        <a:t>108.67 X 50% =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33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cs typeface="AngsanaUPC" pitchFamily="18" charset="-34"/>
                        </a:rPr>
                        <a:t>54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9031" name="AutoShape 172"/>
          <p:cNvSpPr>
            <a:spLocks noChangeArrowheads="1"/>
          </p:cNvSpPr>
          <p:nvPr/>
        </p:nvSpPr>
        <p:spPr bwMode="auto">
          <a:xfrm>
            <a:off x="3657600" y="609600"/>
            <a:ext cx="381000" cy="228600"/>
          </a:xfrm>
          <a:prstGeom prst="leftArrow">
            <a:avLst>
              <a:gd name="adj1" fmla="val 50000"/>
              <a:gd name="adj2" fmla="val 41667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th-TH"/>
          </a:p>
        </p:txBody>
      </p:sp>
      <p:sp>
        <p:nvSpPr>
          <p:cNvPr id="39032" name="AutoShape 173"/>
          <p:cNvSpPr>
            <a:spLocks noChangeArrowheads="1"/>
          </p:cNvSpPr>
          <p:nvPr/>
        </p:nvSpPr>
        <p:spPr bwMode="auto">
          <a:xfrm>
            <a:off x="7924800" y="3962400"/>
            <a:ext cx="381000" cy="228600"/>
          </a:xfrm>
          <a:prstGeom prst="leftArrow">
            <a:avLst>
              <a:gd name="adj1" fmla="val 50000"/>
              <a:gd name="adj2" fmla="val 41667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th-TH"/>
          </a:p>
        </p:txBody>
      </p:sp>
      <p:sp>
        <p:nvSpPr>
          <p:cNvPr id="39033" name="Oval 175"/>
          <p:cNvSpPr>
            <a:spLocks noChangeArrowheads="1"/>
          </p:cNvSpPr>
          <p:nvPr/>
        </p:nvSpPr>
        <p:spPr bwMode="auto">
          <a:xfrm>
            <a:off x="7210425" y="3829050"/>
            <a:ext cx="685800" cy="471488"/>
          </a:xfrm>
          <a:prstGeom prst="ellips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th-TH"/>
          </a:p>
        </p:txBody>
      </p:sp>
      <p:sp>
        <p:nvSpPr>
          <p:cNvPr id="39034" name="Oval 176"/>
          <p:cNvSpPr>
            <a:spLocks noChangeArrowheads="1"/>
          </p:cNvSpPr>
          <p:nvPr/>
        </p:nvSpPr>
        <p:spPr bwMode="auto">
          <a:xfrm>
            <a:off x="2938463" y="500063"/>
            <a:ext cx="685800" cy="471487"/>
          </a:xfrm>
          <a:prstGeom prst="ellips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th-TH"/>
          </a:p>
        </p:txBody>
      </p:sp>
      <p:sp>
        <p:nvSpPr>
          <p:cNvPr id="39035" name="Text Box 177"/>
          <p:cNvSpPr txBox="1">
            <a:spLocks noChangeArrowheads="1"/>
          </p:cNvSpPr>
          <p:nvPr/>
        </p:nvSpPr>
        <p:spPr bwMode="auto">
          <a:xfrm>
            <a:off x="3948113" y="500063"/>
            <a:ext cx="838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>
                <a:solidFill>
                  <a:schemeClr val="hlink"/>
                </a:solidFill>
                <a:cs typeface="Tahoma" pitchFamily="34" charset="0"/>
              </a:rPr>
              <a:t>start</a:t>
            </a:r>
          </a:p>
        </p:txBody>
      </p:sp>
      <p:sp>
        <p:nvSpPr>
          <p:cNvPr id="39036" name="Text Box 178"/>
          <p:cNvSpPr txBox="1">
            <a:spLocks noChangeArrowheads="1"/>
          </p:cNvSpPr>
          <p:nvPr/>
        </p:nvSpPr>
        <p:spPr bwMode="auto">
          <a:xfrm>
            <a:off x="8234363" y="3852863"/>
            <a:ext cx="838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>
                <a:solidFill>
                  <a:schemeClr val="hlink"/>
                </a:solidFill>
                <a:cs typeface="Tahoma" pitchFamily="34" charset="0"/>
              </a:rPr>
              <a:t>start</a:t>
            </a: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6EDE48-A829-40E6-9B00-4E6E6225170C}" type="slidenum">
              <a:rPr lang="en-US"/>
              <a:pPr>
                <a:defRPr/>
              </a:pPr>
              <a:t>38</a:t>
            </a:fld>
            <a:endParaRPr lang="th-TH"/>
          </a:p>
        </p:txBody>
      </p:sp>
      <p:sp>
        <p:nvSpPr>
          <p:cNvPr id="390146" name="Rectangle 2"/>
          <p:cNvSpPr>
            <a:spLocks noChangeArrowheads="1"/>
          </p:cNvSpPr>
          <p:nvPr/>
        </p:nvSpPr>
        <p:spPr bwMode="auto">
          <a:xfrm>
            <a:off x="685800" y="2958168"/>
            <a:ext cx="8305800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thaiDist">
              <a:lnSpc>
                <a:spcPct val="90000"/>
              </a:lnSpc>
              <a:defRPr/>
            </a:pPr>
            <a:endParaRPr lang="th-TH" sz="1000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AngsanaUPC" pitchFamily="18" charset="-34"/>
            </a:endParaRPr>
          </a:p>
          <a:p>
            <a:pPr algn="thaiDist">
              <a:lnSpc>
                <a:spcPct val="90000"/>
              </a:lnSpc>
              <a:defRPr/>
            </a:pPr>
            <a:r>
              <a:rPr lang="th-TH" sz="3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1. ห้ามนับซ้ำคน ในปีเดียวกันถ้าผู้รับการฝึกคนเดียวกันได้รับ</a:t>
            </a:r>
            <a:br>
              <a:rPr lang="th-TH" sz="3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</a:br>
            <a:r>
              <a:rPr lang="th-TH" sz="3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  การฝึกอบรมมากกว่า </a:t>
            </a:r>
            <a:r>
              <a:rPr lang="th-TH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1</a:t>
            </a:r>
            <a:r>
              <a:rPr lang="th-TH" sz="3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หลักสูตร ให้นับ </a:t>
            </a:r>
            <a:r>
              <a:rPr lang="th-TH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1</a:t>
            </a:r>
            <a:r>
              <a:rPr lang="th-TH" sz="3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คน </a:t>
            </a:r>
            <a:r>
              <a:rPr lang="th-TH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1</a:t>
            </a:r>
            <a:r>
              <a:rPr lang="th-TH" sz="3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หลักสูตร</a:t>
            </a:r>
          </a:p>
          <a:p>
            <a:pPr algn="thaiDist">
              <a:lnSpc>
                <a:spcPct val="90000"/>
              </a:lnSpc>
              <a:defRPr/>
            </a:pPr>
            <a:r>
              <a:rPr lang="th-TH" sz="3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2. สามารถนับจำนวนผู้รับการฝึก ซึ่งเป็นลูกจ้างที่ได้ลาออกไปแล้ว       </a:t>
            </a:r>
            <a:br>
              <a:rPr lang="th-TH" sz="3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</a:br>
            <a:r>
              <a:rPr lang="th-TH" sz="3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  ในระหว่างปีด้วย</a:t>
            </a:r>
          </a:p>
          <a:p>
            <a:pPr algn="thaiDist">
              <a:lnSpc>
                <a:spcPct val="90000"/>
              </a:lnSpc>
              <a:defRPr/>
            </a:pPr>
            <a:r>
              <a:rPr lang="th-TH" sz="3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3. ให้นับรวมจำนวนผู้รับการฝึก ของทุกสาขาที่ได้ขึ้น </a:t>
            </a:r>
            <a:br>
              <a:rPr lang="th-TH" sz="3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</a:br>
            <a:r>
              <a:rPr lang="th-TH" sz="3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  ทะเบียนรวมกันที่สำนักงานใหญ่</a:t>
            </a:r>
          </a:p>
        </p:txBody>
      </p:sp>
      <p:sp>
        <p:nvSpPr>
          <p:cNvPr id="390147" name="Text Box 3"/>
          <p:cNvSpPr txBox="1">
            <a:spLocks noChangeArrowheads="1"/>
          </p:cNvSpPr>
          <p:nvPr/>
        </p:nvSpPr>
        <p:spPr bwMode="auto">
          <a:xfrm>
            <a:off x="228600" y="838200"/>
            <a:ext cx="8686800" cy="18466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th-TH" sz="3800" b="1" u="sng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หลักเกณฑ์การ</a:t>
            </a:r>
            <a:r>
              <a:rPr lang="th-TH" sz="3800" b="1" u="sng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นับจำนวนผู้รับการฝึกอบรมฝีมือแรงงานที่ผ่านการรับรองหลักสูตร</a:t>
            </a:r>
            <a:r>
              <a:rPr lang="th-TH" sz="38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จากศูนย์พัฒนา</a:t>
            </a:r>
            <a:r>
              <a:rPr lang="th-TH" sz="3800" b="1" u="sng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ฝีมือ</a:t>
            </a:r>
            <a:r>
              <a:rPr lang="th-TH" sz="38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แรงงานจังหวัดสมุทรสาครเพื่อ</a:t>
            </a:r>
            <a:r>
              <a:rPr lang="th-TH" sz="3800" b="1" u="sng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ประเมินเงินสมทบ</a:t>
            </a:r>
          </a:p>
        </p:txBody>
      </p:sp>
      <p:sp>
        <p:nvSpPr>
          <p:cNvPr id="390150" name="Text Box 6"/>
          <p:cNvSpPr txBox="1">
            <a:spLocks noChangeArrowheads="1"/>
          </p:cNvSpPr>
          <p:nvPr/>
        </p:nvSpPr>
        <p:spPr bwMode="auto">
          <a:xfrm>
            <a:off x="3157538" y="95250"/>
            <a:ext cx="58674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th-TH" b="1" i="1">
                <a:solidFill>
                  <a:srgbClr val="5E1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การส่งเงินสมทบกองทุนพัฒนาฝีมือแรงงาน ต่อ</a:t>
            </a: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4FA8D4-A475-41DF-913E-B675B7601E0F}" type="slidenum">
              <a:rPr lang="en-US"/>
              <a:pPr>
                <a:defRPr/>
              </a:pPr>
              <a:t>39</a:t>
            </a:fld>
            <a:endParaRPr lang="th-TH"/>
          </a:p>
        </p:txBody>
      </p:sp>
      <p:sp>
        <p:nvSpPr>
          <p:cNvPr id="393218" name="Rectangle 2"/>
          <p:cNvSpPr>
            <a:spLocks noChangeArrowheads="1"/>
          </p:cNvSpPr>
          <p:nvPr/>
        </p:nvSpPr>
        <p:spPr bwMode="auto">
          <a:xfrm>
            <a:off x="609600" y="1905000"/>
            <a:ext cx="82296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defRPr/>
            </a:pPr>
            <a:r>
              <a:rPr lang="th-TH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		การเปรียบเทียบจำนวนผู้รับการฝึก กับ สัดส่วนจำนวนลูกจ้างที่ต้องฝึกอบรมฝีมือแรงงานประจำปี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defRPr/>
            </a:pPr>
            <a:r>
              <a:rPr lang="th-TH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</a:t>
            </a:r>
            <a:r>
              <a:rPr lang="th-TH" b="1" i="1" u="sng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กรณี </a:t>
            </a:r>
            <a:r>
              <a:rPr lang="en-US" b="1" i="1" u="sng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1</a:t>
            </a:r>
            <a:r>
              <a:rPr lang="en-US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r>
              <a:rPr lang="th-TH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จำนวนผู้รับการฝึก   </a:t>
            </a:r>
            <a:r>
              <a:rPr lang="en-US" b="1" u="sng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&gt;</a:t>
            </a:r>
            <a:r>
              <a:rPr lang="en-US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</a:t>
            </a:r>
            <a:r>
              <a:rPr lang="th-TH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สัดส่วนจำนวนลูกจ้างที่ต้องฝึกอบรมฝีมือ</a:t>
            </a:r>
            <a:br>
              <a:rPr lang="th-TH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</a:br>
            <a:r>
              <a:rPr lang="th-TH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                              	 แรงงาน</a:t>
            </a:r>
          </a:p>
          <a:p>
            <a:pPr marL="342900" indent="-342900" algn="thaiDist">
              <a:lnSpc>
                <a:spcPct val="90000"/>
              </a:lnSpc>
              <a:spcBef>
                <a:spcPct val="20000"/>
              </a:spcBef>
              <a:defRPr/>
            </a:pPr>
            <a:r>
              <a:rPr lang="th-TH" b="1">
                <a:solidFill>
                  <a:srgbClr val="33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	</a:t>
            </a:r>
            <a:r>
              <a:rPr lang="th-TH" b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แสดงว่าจัดฝึก</a:t>
            </a:r>
            <a:r>
              <a:rPr lang="th-TH" b="1" u="sng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ครบ</a:t>
            </a:r>
            <a:r>
              <a:rPr lang="th-TH" b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ตามสัดส่วนที่กำหนด </a:t>
            </a:r>
            <a:r>
              <a:rPr lang="th-TH" b="1" u="sng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ไม่ต้องส่งเงินสมทบเข้ากองทุน</a:t>
            </a:r>
            <a:r>
              <a:rPr lang="th-TH" b="1" u="sng">
                <a:solidFill>
                  <a:srgbClr val="33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endParaRPr lang="th-TH" b="1">
              <a:solidFill>
                <a:srgbClr val="3366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AngsanaUPC" pitchFamily="18" charset="-34"/>
            </a:endParaRPr>
          </a:p>
        </p:txBody>
      </p:sp>
      <p:sp>
        <p:nvSpPr>
          <p:cNvPr id="393220" name="Text Box 4"/>
          <p:cNvSpPr txBox="1">
            <a:spLocks noChangeArrowheads="1"/>
          </p:cNvSpPr>
          <p:nvPr/>
        </p:nvSpPr>
        <p:spPr bwMode="auto">
          <a:xfrm>
            <a:off x="1371600" y="990600"/>
            <a:ext cx="586740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th-TH" sz="3800" b="1" i="1" u="sng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หลักเกณฑ์ในการประเมินเงินสมทบ</a:t>
            </a:r>
          </a:p>
        </p:txBody>
      </p:sp>
      <p:sp>
        <p:nvSpPr>
          <p:cNvPr id="393222" name="Rectangle 6"/>
          <p:cNvSpPr>
            <a:spLocks noChangeArrowheads="1"/>
          </p:cNvSpPr>
          <p:nvPr/>
        </p:nvSpPr>
        <p:spPr bwMode="auto">
          <a:xfrm>
            <a:off x="609600" y="4495800"/>
            <a:ext cx="8229600" cy="1828800"/>
          </a:xfrm>
          <a:prstGeom prst="rect">
            <a:avLst/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defRPr/>
            </a:pPr>
            <a:r>
              <a:rPr lang="th-TH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</a:t>
            </a:r>
            <a:r>
              <a:rPr lang="th-TH" b="1" i="1" u="sng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กรณี 2</a:t>
            </a:r>
            <a:r>
              <a:rPr lang="en-US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r>
              <a:rPr lang="th-TH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จำนวนผู้รับการฝึก    </a:t>
            </a:r>
            <a:r>
              <a:rPr lang="en-US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&lt;</a:t>
            </a:r>
            <a:r>
              <a:rPr lang="en-US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</a:t>
            </a:r>
            <a:r>
              <a:rPr lang="th-TH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สัดส่วนจำนวนลูกจ้างที่ต้องฝึกอบรมฝีมือ</a:t>
            </a:r>
            <a:br>
              <a:rPr lang="th-TH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</a:br>
            <a:r>
              <a:rPr lang="th-TH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				 แรงงาน</a:t>
            </a:r>
          </a:p>
          <a:p>
            <a:pPr marL="342900" indent="-342900" algn="thaiDist">
              <a:lnSpc>
                <a:spcPct val="90000"/>
              </a:lnSpc>
              <a:spcBef>
                <a:spcPct val="20000"/>
              </a:spcBef>
              <a:defRPr/>
            </a:pPr>
            <a:r>
              <a:rPr lang="th-TH" b="1">
                <a:solidFill>
                  <a:srgbClr val="33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		</a:t>
            </a:r>
            <a:r>
              <a:rPr lang="th-TH" b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แสดงว่าจัดฝึก</a:t>
            </a:r>
            <a:r>
              <a:rPr lang="th-TH" b="1" u="sng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ไม่ครบ</a:t>
            </a:r>
            <a:r>
              <a:rPr lang="th-TH" b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ตามสัดส่วนที่กำหนด </a:t>
            </a:r>
            <a:r>
              <a:rPr lang="th-TH" b="1" u="sng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ต้องส่งเงินสมทบเข้ากองทุนตามจำนวนลูกจ้างที่ไม่ได้รับการฝึก</a:t>
            </a:r>
            <a:r>
              <a:rPr lang="th-TH" b="1" u="sng">
                <a:solidFill>
                  <a:srgbClr val="33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endParaRPr lang="th-TH" b="1">
              <a:solidFill>
                <a:srgbClr val="3366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AngsanaUPC" pitchFamily="18" charset="-34"/>
            </a:endParaRPr>
          </a:p>
        </p:txBody>
      </p:sp>
      <p:pic>
        <p:nvPicPr>
          <p:cNvPr id="40966" name="Picture 7" descr="C:\Program Files\Common Files\Microsoft Shared\Clipart\cagcat50\bd05015_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0" y="762000"/>
            <a:ext cx="1600200" cy="842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3224" name="Text Box 8"/>
          <p:cNvSpPr txBox="1">
            <a:spLocks noChangeArrowheads="1"/>
          </p:cNvSpPr>
          <p:nvPr/>
        </p:nvSpPr>
        <p:spPr bwMode="auto">
          <a:xfrm>
            <a:off x="3157538" y="95250"/>
            <a:ext cx="58674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th-TH" b="1" i="1">
                <a:solidFill>
                  <a:srgbClr val="5E1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การส่งเงินสมทบกองทุนพัฒนาฝีมือแรงงาน ต่อ</a:t>
            </a:r>
          </a:p>
        </p:txBody>
      </p:sp>
      <p:sp>
        <p:nvSpPr>
          <p:cNvPr id="40968" name="Rectangle 9"/>
          <p:cNvSpPr>
            <a:spLocks noChangeArrowheads="1"/>
          </p:cNvSpPr>
          <p:nvPr/>
        </p:nvSpPr>
        <p:spPr bwMode="auto">
          <a:xfrm>
            <a:off x="609600" y="2743200"/>
            <a:ext cx="8229600" cy="1524000"/>
          </a:xfrm>
          <a:prstGeom prst="rect">
            <a:avLst/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th-TH"/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63306EC-7270-4AD2-87FE-B36C3A127F8B}" type="slidenum">
              <a:rPr lang="en-US"/>
              <a:pPr>
                <a:defRPr/>
              </a:pPr>
              <a:t>40</a:t>
            </a:fld>
            <a:endParaRPr lang="th-TH"/>
          </a:p>
        </p:txBody>
      </p:sp>
      <p:sp>
        <p:nvSpPr>
          <p:cNvPr id="490499" name="Rectangle 3" descr="เยื่อกระดาษสีน้ำเงิน"/>
          <p:cNvSpPr>
            <a:spLocks noChangeArrowheads="1"/>
          </p:cNvSpPr>
          <p:nvPr/>
        </p:nvSpPr>
        <p:spPr bwMode="auto">
          <a:xfrm>
            <a:off x="304800" y="381000"/>
            <a:ext cx="85344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thaiDist">
              <a:spcBef>
                <a:spcPct val="20000"/>
              </a:spcBef>
              <a:defRPr/>
            </a:pPr>
            <a:r>
              <a:rPr lang="th-TH" sz="37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	</a:t>
            </a:r>
            <a:r>
              <a:rPr lang="th-TH" sz="3700" b="1" i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-</a:t>
            </a:r>
            <a:r>
              <a:rPr lang="th-TH" sz="37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</a:t>
            </a:r>
            <a:r>
              <a:rPr lang="th-TH" sz="3700" b="1" i="1" u="sng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เงินสมทบ</a:t>
            </a:r>
            <a:endParaRPr lang="th-TH" sz="3700" b="1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AngsanaUPC" pitchFamily="18" charset="-34"/>
            </a:endParaRPr>
          </a:p>
          <a:p>
            <a:pPr marL="342900" indent="-342900" algn="thaiDist">
              <a:spcBef>
                <a:spcPct val="20000"/>
              </a:spcBef>
              <a:defRPr/>
            </a:pPr>
            <a:r>
              <a:rPr lang="th-TH" sz="37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		คือ  เงินที่ผู้ประกอบกิจการส่งสมทบเข้ากองทุนพัฒนาฝีมือแรงงาน ในกรณีที่</a:t>
            </a:r>
            <a:r>
              <a:rPr lang="th-TH" sz="3700" b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ไม่จัดฝึกอบรม</a:t>
            </a:r>
            <a:r>
              <a:rPr lang="th-TH" sz="37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ฝีมือแรงงาน หรือ</a:t>
            </a:r>
            <a:r>
              <a:rPr lang="th-TH" sz="3700" b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จัดฝึกอบรม  ฝีมือแรงงานแต่ไม่ครบ</a:t>
            </a:r>
            <a:r>
              <a:rPr lang="th-TH" sz="37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ตามสัดส่วนที่กำหนด</a:t>
            </a:r>
            <a:endParaRPr lang="th-TH" sz="370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AngsanaUPC" pitchFamily="18" charset="-34"/>
            </a:endParaRPr>
          </a:p>
        </p:txBody>
      </p:sp>
      <p:sp>
        <p:nvSpPr>
          <p:cNvPr id="490500" name="Rectangle 4"/>
          <p:cNvSpPr>
            <a:spLocks noChangeArrowheads="1"/>
          </p:cNvSpPr>
          <p:nvPr/>
        </p:nvSpPr>
        <p:spPr bwMode="auto">
          <a:xfrm>
            <a:off x="685800" y="2819400"/>
            <a:ext cx="80772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defRPr/>
            </a:pPr>
            <a:r>
              <a:rPr lang="th-TH" sz="37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- </a:t>
            </a:r>
            <a:r>
              <a:rPr lang="th-TH" sz="3700" b="1" i="1" u="sng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อัตราเงินสมทบ</a:t>
            </a:r>
            <a:endParaRPr lang="th-TH" sz="3700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AngsanaUPC" pitchFamily="18" charset="-34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th-TH" sz="37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	</a:t>
            </a:r>
            <a:r>
              <a:rPr lang="th-TH" sz="37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ร้อยละ 1</a:t>
            </a:r>
            <a:r>
              <a:rPr lang="th-TH" sz="37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ของค่าจ้างที่ใช้เป็นฐานในการคำนวณเงินสมทบ</a:t>
            </a:r>
          </a:p>
        </p:txBody>
      </p:sp>
      <p:sp>
        <p:nvSpPr>
          <p:cNvPr id="490501" name="Rectangle 5"/>
          <p:cNvSpPr>
            <a:spLocks noChangeArrowheads="1"/>
          </p:cNvSpPr>
          <p:nvPr/>
        </p:nvSpPr>
        <p:spPr bwMode="auto">
          <a:xfrm>
            <a:off x="304800" y="4872038"/>
            <a:ext cx="8610600" cy="190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thaiDist">
              <a:spcBef>
                <a:spcPct val="20000"/>
              </a:spcBef>
              <a:defRPr/>
            </a:pPr>
            <a:r>
              <a:rPr lang="th-TH" sz="35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		ค่าจ้างขั้นต่ำและขั้นสูงที่ใช้เป็นฐานในการคำนวณเงินสมทบกองทุนพัฒนาฝีมือแรงงาน  </a:t>
            </a:r>
            <a:r>
              <a:rPr lang="en-US" sz="35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= </a:t>
            </a:r>
            <a:r>
              <a:rPr lang="th-TH" sz="33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EucrosiaUPC" pitchFamily="18" charset="-34"/>
              </a:rPr>
              <a:t>อัตราค่าจ้างขั้นต่ำสุดตามกฎหมายว่าด้วยการคุ้มครองแรงงานในปีสุดท้ายก่อนปีที่ส่งเงินสมทบ</a:t>
            </a:r>
            <a:r>
              <a:rPr lang="en-US" sz="33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x 30</a:t>
            </a:r>
            <a:endParaRPr lang="th-TH" sz="35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AngsanaUPC" pitchFamily="18" charset="-34"/>
            </a:endParaRPr>
          </a:p>
        </p:txBody>
      </p:sp>
      <p:sp>
        <p:nvSpPr>
          <p:cNvPr id="490502" name="Text Box 6"/>
          <p:cNvSpPr txBox="1">
            <a:spLocks noChangeArrowheads="1"/>
          </p:cNvSpPr>
          <p:nvPr/>
        </p:nvSpPr>
        <p:spPr bwMode="auto">
          <a:xfrm>
            <a:off x="533400" y="4262438"/>
            <a:ext cx="6096000" cy="65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th-TH" sz="37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- </a:t>
            </a:r>
            <a:r>
              <a:rPr lang="th-TH" sz="3700" b="1" i="1" u="sng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ค่าจ้างที่ใช้เป็นฐานในการคำนวณเงินสมทบ</a:t>
            </a:r>
          </a:p>
        </p:txBody>
      </p:sp>
      <p:sp>
        <p:nvSpPr>
          <p:cNvPr id="490503" name="Text Box 7"/>
          <p:cNvSpPr txBox="1">
            <a:spLocks noChangeArrowheads="1"/>
          </p:cNvSpPr>
          <p:nvPr/>
        </p:nvSpPr>
        <p:spPr bwMode="auto">
          <a:xfrm>
            <a:off x="3157538" y="95250"/>
            <a:ext cx="58674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th-TH" b="1" i="1">
                <a:solidFill>
                  <a:srgbClr val="5E1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การส่งเงินสมทบกองทุนพัฒนาฝีมือแรงงาน ต่อ</a:t>
            </a: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D9ED954-62A7-49A3-9408-DE54A09C3B9E}" type="slidenum">
              <a:rPr lang="en-US" smtClean="0"/>
              <a:pPr>
                <a:defRPr/>
              </a:pPr>
              <a:t>41</a:t>
            </a:fld>
            <a:endParaRPr lang="th-TH"/>
          </a:p>
        </p:txBody>
      </p:sp>
      <p:pic>
        <p:nvPicPr>
          <p:cNvPr id="3" name="รูปภาพ 2" descr="อัตราค่าจ้างขั้นต่ำ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1580"/>
            <a:ext cx="9144000" cy="6194840"/>
          </a:xfrm>
          <a:prstGeom prst="rect">
            <a:avLst/>
          </a:prstGeom>
        </p:spPr>
      </p:pic>
    </p:spTree>
  </p:cSld>
  <p:clrMapOvr>
    <a:masterClrMapping/>
  </p:clrMapOvr>
  <p:transition spd="slow">
    <p:fade thruBlk="1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ED30A79-A3B6-4FB1-B627-C6981AD1E6F5}" type="slidenum">
              <a:rPr lang="en-US"/>
              <a:pPr>
                <a:defRPr/>
              </a:pPr>
              <a:t>42</a:t>
            </a:fld>
            <a:endParaRPr lang="th-TH"/>
          </a:p>
        </p:txBody>
      </p:sp>
      <p:sp>
        <p:nvSpPr>
          <p:cNvPr id="395268" name="Text Box 4"/>
          <p:cNvSpPr txBox="1">
            <a:spLocks noChangeArrowheads="1"/>
          </p:cNvSpPr>
          <p:nvPr/>
        </p:nvSpPr>
        <p:spPr bwMode="auto">
          <a:xfrm>
            <a:off x="533400" y="838200"/>
            <a:ext cx="3200400" cy="681038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th-TH" sz="3800" b="1" i="1" u="sng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การคำนวณเงินสมทบ</a:t>
            </a:r>
          </a:p>
        </p:txBody>
      </p:sp>
      <p:sp>
        <p:nvSpPr>
          <p:cNvPr id="395272" name="Text Box 8"/>
          <p:cNvSpPr txBox="1">
            <a:spLocks noChangeArrowheads="1"/>
          </p:cNvSpPr>
          <p:nvPr/>
        </p:nvSpPr>
        <p:spPr bwMode="auto">
          <a:xfrm>
            <a:off x="3157538" y="95250"/>
            <a:ext cx="58674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th-TH" b="1" i="1">
                <a:solidFill>
                  <a:srgbClr val="5E1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การส่งเงินสมทบกองทุนพัฒนาฝีมือแรงงาน ต่อ</a:t>
            </a:r>
          </a:p>
        </p:txBody>
      </p:sp>
      <p:pic>
        <p:nvPicPr>
          <p:cNvPr id="44037" name="Picture 9" descr="C:\Documents and Settings\Administrator\Application Data\Microsoft\Media Catalog\ประชาสัมม่ หน้า3 (2).t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600200"/>
            <a:ext cx="9144000" cy="35814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44038" name="Rectangle 12"/>
          <p:cNvSpPr>
            <a:spLocks noChangeArrowheads="1"/>
          </p:cNvSpPr>
          <p:nvPr/>
        </p:nvSpPr>
        <p:spPr bwMode="auto">
          <a:xfrm>
            <a:off x="57150" y="3824288"/>
            <a:ext cx="1147763" cy="823912"/>
          </a:xfrm>
          <a:prstGeom prst="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th-TH"/>
          </a:p>
        </p:txBody>
      </p:sp>
      <p:sp>
        <p:nvSpPr>
          <p:cNvPr id="44039" name="Rectangle 13"/>
          <p:cNvSpPr>
            <a:spLocks noChangeArrowheads="1"/>
          </p:cNvSpPr>
          <p:nvPr/>
        </p:nvSpPr>
        <p:spPr bwMode="auto">
          <a:xfrm>
            <a:off x="4648200" y="4419600"/>
            <a:ext cx="914400" cy="609600"/>
          </a:xfrm>
          <a:prstGeom prst="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th-TH"/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D9ED954-62A7-49A3-9408-DE54A09C3B9E}" type="slidenum">
              <a:rPr lang="en-US" smtClean="0"/>
              <a:pPr>
                <a:defRPr/>
              </a:pPr>
              <a:t>43</a:t>
            </a:fld>
            <a:endParaRPr lang="th-TH"/>
          </a:p>
        </p:txBody>
      </p:sp>
      <p:pic>
        <p:nvPicPr>
          <p:cNvPr id="3" name="รูปภาพ 2" descr="ตารางเงินสมทบ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79" y="0"/>
            <a:ext cx="9115841" cy="6858000"/>
          </a:xfrm>
          <a:prstGeom prst="rect">
            <a:avLst/>
          </a:prstGeom>
        </p:spPr>
      </p:pic>
    </p:spTree>
  </p:cSld>
  <p:clrMapOvr>
    <a:masterClrMapping/>
  </p:clrMapOvr>
  <p:transition spd="slow">
    <p:fade thruBlk="1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96E23C-1D64-442E-9394-221549C15D92}" type="slidenum">
              <a:rPr lang="en-US"/>
              <a:pPr>
                <a:defRPr/>
              </a:pPr>
              <a:t>44</a:t>
            </a:fld>
            <a:endParaRPr lang="th-TH"/>
          </a:p>
        </p:txBody>
      </p:sp>
      <p:sp>
        <p:nvSpPr>
          <p:cNvPr id="396290" name="Rectangle 2"/>
          <p:cNvSpPr>
            <a:spLocks noChangeArrowheads="1"/>
          </p:cNvSpPr>
          <p:nvPr/>
        </p:nvSpPr>
        <p:spPr bwMode="auto">
          <a:xfrm>
            <a:off x="609600" y="1600200"/>
            <a:ext cx="80772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thaiDist">
              <a:lnSpc>
                <a:spcPct val="90000"/>
              </a:lnSpc>
              <a:defRPr/>
            </a:pPr>
            <a:r>
              <a:rPr lang="th-TH" sz="37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	กรณีผู้ประกอบกิจการไม่จ่ายเงินสมทบภายในเวลาที่กำหนดหรือจ่ายไม่ครบ</a:t>
            </a:r>
          </a:p>
          <a:p>
            <a:pPr algn="thaiDist">
              <a:lnSpc>
                <a:spcPct val="90000"/>
              </a:lnSpc>
              <a:defRPr/>
            </a:pPr>
            <a:r>
              <a:rPr lang="th-TH" sz="37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	</a:t>
            </a:r>
            <a:r>
              <a:rPr lang="th-TH" sz="3700" b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วิธีการคำนวณเงินเพิ่ม</a:t>
            </a:r>
            <a:r>
              <a:rPr lang="th-TH" sz="37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 </a:t>
            </a:r>
          </a:p>
          <a:p>
            <a:pPr algn="thaiDist">
              <a:lnSpc>
                <a:spcPct val="90000"/>
              </a:lnSpc>
              <a:defRPr/>
            </a:pPr>
            <a:r>
              <a:rPr lang="th-TH" sz="37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	1. เริ่มนับระยะเวลาเงินเพิ่ม</a:t>
            </a:r>
            <a:r>
              <a:rPr lang="th-TH" sz="37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ตั้งแต่วันที่ 1 เมษายน</a:t>
            </a:r>
            <a:r>
              <a:rPr lang="th-TH" sz="37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เป็นวันแรก สำหรับเศษของเดือนถ้าถึง </a:t>
            </a:r>
            <a:r>
              <a:rPr lang="th-TH" sz="37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15</a:t>
            </a:r>
            <a:r>
              <a:rPr lang="th-TH" sz="37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วันหรือกว่านั้นให้นับเป็น </a:t>
            </a:r>
            <a:r>
              <a:rPr lang="th-TH" sz="37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1</a:t>
            </a:r>
            <a:r>
              <a:rPr lang="th-TH" sz="37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เดือน ถ้าน้อยกว่านั้นให้ปัดทิ้ง</a:t>
            </a:r>
          </a:p>
          <a:p>
            <a:pPr algn="thaiDist">
              <a:lnSpc>
                <a:spcPct val="90000"/>
              </a:lnSpc>
              <a:defRPr/>
            </a:pPr>
            <a:r>
              <a:rPr lang="th-TH" sz="37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	2. อัตราเงินเพิ่ม ร้อยละ </a:t>
            </a:r>
            <a:r>
              <a:rPr lang="th-TH" sz="37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1.5</a:t>
            </a:r>
            <a:r>
              <a:rPr lang="th-TH" sz="37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ต่อเดือน</a:t>
            </a:r>
          </a:p>
          <a:p>
            <a:pPr algn="thaiDist">
              <a:lnSpc>
                <a:spcPct val="90000"/>
              </a:lnSpc>
              <a:defRPr/>
            </a:pPr>
            <a:r>
              <a:rPr lang="th-TH" sz="37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	3. เงินเพิ่มคิดจาก “เงินสมทบที่ยังไม่ได้นำส่ง”</a:t>
            </a:r>
          </a:p>
        </p:txBody>
      </p:sp>
      <p:sp>
        <p:nvSpPr>
          <p:cNvPr id="396292" name="Text Box 4"/>
          <p:cNvSpPr txBox="1">
            <a:spLocks noChangeArrowheads="1"/>
          </p:cNvSpPr>
          <p:nvPr/>
        </p:nvSpPr>
        <p:spPr bwMode="auto">
          <a:xfrm>
            <a:off x="762000" y="762000"/>
            <a:ext cx="320040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th-TH" sz="3800" b="1" i="1" u="sng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การคำนวณเงินเพิ่ม</a:t>
            </a:r>
          </a:p>
        </p:txBody>
      </p:sp>
      <p:sp>
        <p:nvSpPr>
          <p:cNvPr id="396294" name="Text Box 6"/>
          <p:cNvSpPr txBox="1">
            <a:spLocks noChangeArrowheads="1"/>
          </p:cNvSpPr>
          <p:nvPr/>
        </p:nvSpPr>
        <p:spPr bwMode="auto">
          <a:xfrm>
            <a:off x="3157538" y="95250"/>
            <a:ext cx="58674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th-TH" b="1" i="1">
                <a:solidFill>
                  <a:srgbClr val="5E1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การส่งเงินสมทบกองทุนพัฒนาฝีมือแรงงาน ต่อ</a:t>
            </a: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D9ED954-62A7-49A3-9408-DE54A09C3B9E}" type="slidenum">
              <a:rPr lang="en-US" smtClean="0"/>
              <a:pPr>
                <a:defRPr/>
              </a:pPr>
              <a:t>45</a:t>
            </a:fld>
            <a:endParaRPr lang="th-TH"/>
          </a:p>
        </p:txBody>
      </p:sp>
      <p:pic>
        <p:nvPicPr>
          <p:cNvPr id="3" name="รูปภาพ 2" descr="เงินสมทบเพิ่ม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0877"/>
            <a:ext cx="9144000" cy="6696246"/>
          </a:xfrm>
          <a:prstGeom prst="rect">
            <a:avLst/>
          </a:prstGeom>
        </p:spPr>
      </p:pic>
    </p:spTree>
  </p:cSld>
  <p:clrMapOvr>
    <a:masterClrMapping/>
  </p:clrMapOvr>
  <p:transition spd="slow">
    <p:fade thruBlk="1"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63332BD-0AE9-490C-A071-C652413C22D9}" type="slidenum">
              <a:rPr lang="en-US"/>
              <a:pPr>
                <a:defRPr/>
              </a:pPr>
              <a:t>46</a:t>
            </a:fld>
            <a:endParaRPr lang="th-TH"/>
          </a:p>
        </p:txBody>
      </p:sp>
      <p:sp>
        <p:nvSpPr>
          <p:cNvPr id="374786" name="Rectangle 2"/>
          <p:cNvSpPr>
            <a:spLocks noChangeArrowheads="1"/>
          </p:cNvSpPr>
          <p:nvPr/>
        </p:nvSpPr>
        <p:spPr bwMode="auto">
          <a:xfrm>
            <a:off x="533400" y="914400"/>
            <a:ext cx="8458200" cy="565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th-TH" sz="37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วิธีชำระเงิน</a:t>
            </a:r>
            <a:endParaRPr lang="th-TH" sz="3700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AngsanaUPC" pitchFamily="18" charset="-34"/>
            </a:endParaRPr>
          </a:p>
          <a:p>
            <a:pPr>
              <a:lnSpc>
                <a:spcPct val="90000"/>
              </a:lnSpc>
              <a:defRPr/>
            </a:pPr>
            <a:r>
              <a:rPr lang="th-TH" sz="3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	1. ชำระเป็นเงินสด</a:t>
            </a:r>
          </a:p>
          <a:p>
            <a:pPr algn="thaiDist">
              <a:lnSpc>
                <a:spcPct val="90000"/>
              </a:lnSpc>
              <a:defRPr/>
            </a:pPr>
            <a:r>
              <a:rPr lang="en-US" sz="3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	</a:t>
            </a:r>
            <a:r>
              <a:rPr lang="en-US" sz="36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2.</a:t>
            </a:r>
            <a:r>
              <a:rPr lang="th-TH" sz="36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เป็น</a:t>
            </a:r>
            <a:r>
              <a:rPr lang="th-TH" sz="3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เช็คของธนาคาร (แคชเชียร์เช็ค) สั่งจ่ายในนาม  </a:t>
            </a:r>
            <a:r>
              <a:rPr lang="th-TH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“เงินกองทุนพัฒนาฝีมือ</a:t>
            </a:r>
            <a:r>
              <a:rPr lang="th-TH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แรงงานจังหวัดสมุทรสาคร </a:t>
            </a:r>
            <a:r>
              <a:rPr lang="th-TH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บัญชีที่  2</a:t>
            </a:r>
            <a:r>
              <a:rPr lang="th-TH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”</a:t>
            </a:r>
          </a:p>
          <a:p>
            <a:pPr algn="thaiDist">
              <a:lnSpc>
                <a:spcPct val="90000"/>
              </a:lnSpc>
              <a:defRPr/>
            </a:pPr>
            <a:r>
              <a:rPr lang="th-TH" sz="36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โดยขีดคร่อมและขีดคำว่า “หรือผู้ถือ” ออก และลงวันที่ก่อนวัน    ชำระเงินไม่เกิน 7 วัน</a:t>
            </a:r>
            <a:endParaRPr lang="th-TH" sz="3600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AngsanaUPC" pitchFamily="18" charset="-34"/>
            </a:endParaRPr>
          </a:p>
          <a:p>
            <a:pPr>
              <a:lnSpc>
                <a:spcPct val="90000"/>
              </a:lnSpc>
              <a:defRPr/>
            </a:pPr>
            <a:r>
              <a:rPr lang="th-TH" sz="37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ส</a:t>
            </a:r>
            <a:r>
              <a:rPr lang="en-US" sz="3700" b="1" dirty="0" err="1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ถานที่</a:t>
            </a:r>
            <a:endParaRPr lang="en-US" sz="3700" b="1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AngsanaUPC" pitchFamily="18" charset="-34"/>
            </a:endParaRPr>
          </a:p>
          <a:p>
            <a:pPr algn="thaiDist">
              <a:lnSpc>
                <a:spcPct val="90000"/>
              </a:lnSpc>
              <a:defRPr/>
            </a:pPr>
            <a:r>
              <a:rPr lang="th-TH" sz="1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/>
            </a:r>
            <a:br>
              <a:rPr lang="th-TH" sz="1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</a:br>
            <a:r>
              <a:rPr lang="th-TH" sz="37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	</a:t>
            </a:r>
            <a:r>
              <a:rPr lang="th-TH" sz="37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:  ศูนย์พัฒนาฝีมือ</a:t>
            </a:r>
            <a:r>
              <a:rPr lang="th-TH" sz="37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แรงงาน</a:t>
            </a:r>
            <a:r>
              <a:rPr lang="th-TH" sz="37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จังหวัดสมุทรสาคร     </a:t>
            </a:r>
          </a:p>
          <a:p>
            <a:pPr algn="thaiDist">
              <a:lnSpc>
                <a:spcPct val="90000"/>
              </a:lnSpc>
              <a:defRPr/>
            </a:pPr>
            <a:r>
              <a:rPr lang="th-TH" sz="37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	     ซึ่งเป็นสถานที่ยื่นแบบประเมิน</a:t>
            </a:r>
            <a:r>
              <a:rPr lang="th-TH" sz="37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เงินสมทบ </a:t>
            </a:r>
          </a:p>
        </p:txBody>
      </p:sp>
      <p:sp>
        <p:nvSpPr>
          <p:cNvPr id="374788" name="Text Box 4"/>
          <p:cNvSpPr txBox="1">
            <a:spLocks noChangeArrowheads="1"/>
          </p:cNvSpPr>
          <p:nvPr/>
        </p:nvSpPr>
        <p:spPr bwMode="auto">
          <a:xfrm>
            <a:off x="533400" y="228600"/>
            <a:ext cx="586740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th-TH" sz="3800" b="1" i="1" u="sng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การชำระเงินสมทบ</a:t>
            </a: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2800CE-E651-4E9B-9FDC-9959BC830574}" type="slidenum">
              <a:rPr lang="en-US"/>
              <a:pPr>
                <a:defRPr/>
              </a:pPr>
              <a:t>47</a:t>
            </a:fld>
            <a:endParaRPr lang="th-TH"/>
          </a:p>
        </p:txBody>
      </p:sp>
      <p:sp>
        <p:nvSpPr>
          <p:cNvPr id="412674" name="Text Box 2"/>
          <p:cNvSpPr txBox="1">
            <a:spLocks noChangeArrowheads="1"/>
          </p:cNvSpPr>
          <p:nvPr/>
        </p:nvSpPr>
        <p:spPr bwMode="auto">
          <a:xfrm>
            <a:off x="354013" y="228600"/>
            <a:ext cx="8496300" cy="283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th-TH" sz="6000" b="1" i="1" u="sng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แบบคำขอรับรองหลักสูตร                                และแบบแสดงการส่งเงินสมทบ                            กองทุนพัฒนาฝีมือแรงงาน(สท2)</a:t>
            </a:r>
            <a:endParaRPr lang="en-US" sz="6000" b="1" i="1" u="sng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412675" name="Text Box 3"/>
          <p:cNvSpPr txBox="1">
            <a:spLocks noChangeArrowheads="1"/>
          </p:cNvSpPr>
          <p:nvPr/>
        </p:nvSpPr>
        <p:spPr bwMode="auto">
          <a:xfrm>
            <a:off x="-228600" y="3336925"/>
            <a:ext cx="9677400" cy="93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55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 www.dsd.go.th/samutsakhon</a:t>
            </a:r>
            <a:endParaRPr lang="en-US" sz="5500" b="1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412677" name="Text Box 5"/>
          <p:cNvSpPr txBox="1">
            <a:spLocks noChangeArrowheads="1"/>
          </p:cNvSpPr>
          <p:nvPr/>
        </p:nvSpPr>
        <p:spPr bwMode="auto">
          <a:xfrm>
            <a:off x="0" y="4343400"/>
            <a:ext cx="9144000" cy="251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th-TH" sz="45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สอบถามเพิ่มเติมที่  ศูนย์พัฒนาฝีมือแรงงานจังหวัด     สมุทรสาคร</a:t>
            </a:r>
          </a:p>
          <a:p>
            <a:pPr algn="ctr">
              <a:spcBef>
                <a:spcPct val="50000"/>
              </a:spcBef>
              <a:defRPr/>
            </a:pPr>
            <a:r>
              <a:rPr lang="th-TH" sz="45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ngsanaUPC" pitchFamily="18" charset="-34"/>
              </a:rPr>
              <a:t>โทร. 0  3487 9320</a:t>
            </a:r>
            <a:endParaRPr lang="en-US" sz="4500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D9ED954-62A7-49A3-9408-DE54A09C3B9E}" type="slidenum">
              <a:rPr lang="en-US" smtClean="0"/>
              <a:pPr>
                <a:defRPr/>
              </a:pPr>
              <a:t>48</a:t>
            </a:fld>
            <a:endParaRPr lang="th-TH"/>
          </a:p>
        </p:txBody>
      </p:sp>
      <p:sp>
        <p:nvSpPr>
          <p:cNvPr id="3" name="สี่เหลี่ยมผืนผ้า 2"/>
          <p:cNvSpPr/>
          <p:nvPr/>
        </p:nvSpPr>
        <p:spPr>
          <a:xfrm>
            <a:off x="500034" y="3455259"/>
            <a:ext cx="8572560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r>
              <a:rPr lang="th-TH" sz="4800" b="1" dirty="0" smtClean="0">
                <a:solidFill>
                  <a:srgbClr val="7030A0"/>
                </a:solidFill>
                <a:latin typeface="TH SarabunPSK" pitchFamily="34" charset="-34"/>
                <a:cs typeface="TH SarabunPSK" pitchFamily="34" charset="-34"/>
              </a:rPr>
              <a:t>“กำลัง</a:t>
            </a:r>
            <a:r>
              <a:rPr lang="th-TH" sz="4800" b="1" dirty="0" smtClean="0">
                <a:solidFill>
                  <a:srgbClr val="7030A0"/>
                </a:solidFill>
                <a:latin typeface="TH SarabunPSK" pitchFamily="34" charset="-34"/>
                <a:cs typeface="TH SarabunPSK" pitchFamily="34" charset="-34"/>
              </a:rPr>
              <a:t>แรงงานไทยมีสมรรถนะได้</a:t>
            </a:r>
            <a:r>
              <a:rPr lang="th-TH" sz="4800" b="1" dirty="0" smtClean="0">
                <a:solidFill>
                  <a:srgbClr val="7030A0"/>
                </a:solidFill>
                <a:latin typeface="TH SarabunPSK" pitchFamily="34" charset="-34"/>
                <a:cs typeface="TH SarabunPSK" pitchFamily="34" charset="-34"/>
              </a:rPr>
              <a:t>มาตรฐานสากล</a:t>
            </a:r>
            <a:endParaRPr lang="en-US" sz="4800" b="1" dirty="0">
              <a:solidFill>
                <a:srgbClr val="7030A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428596" y="4383953"/>
            <a:ext cx="864399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r>
              <a:rPr lang="th-TH" sz="4800" b="1" dirty="0" smtClean="0">
                <a:solidFill>
                  <a:srgbClr val="7030A0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sz="4800" b="1" dirty="0" smtClean="0">
                <a:solidFill>
                  <a:srgbClr val="7030A0"/>
                </a:solidFill>
                <a:latin typeface="TH SarabunPSK" pitchFamily="34" charset="-34"/>
                <a:cs typeface="TH SarabunPSK" pitchFamily="34" charset="-34"/>
              </a:rPr>
              <a:t>Workforce with world class </a:t>
            </a:r>
            <a:r>
              <a:rPr lang="en-US" sz="4800" b="1" dirty="0" smtClean="0">
                <a:solidFill>
                  <a:srgbClr val="7030A0"/>
                </a:solidFill>
                <a:latin typeface="TH SarabunPSK" pitchFamily="34" charset="-34"/>
                <a:cs typeface="TH SarabunPSK" pitchFamily="34" charset="-34"/>
              </a:rPr>
              <a:t>competency)</a:t>
            </a:r>
            <a:r>
              <a:rPr lang="th-TH" sz="4800" b="1" dirty="0" smtClean="0">
                <a:solidFill>
                  <a:srgbClr val="7030A0"/>
                </a:solidFill>
                <a:latin typeface="TH SarabunPSK" pitchFamily="34" charset="-34"/>
                <a:cs typeface="TH SarabunPSK" pitchFamily="34" charset="-34"/>
              </a:rPr>
              <a:t>”</a:t>
            </a:r>
            <a:endParaRPr lang="en-US" sz="4800" b="1" dirty="0">
              <a:solidFill>
                <a:srgbClr val="7030A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5" name="รูปภาพ 4" descr="dsd (โลโก้)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30378" y="714356"/>
            <a:ext cx="2470382" cy="2500306"/>
          </a:xfrm>
          <a:prstGeom prst="rect">
            <a:avLst/>
          </a:prstGeom>
        </p:spPr>
      </p:pic>
    </p:spTree>
  </p:cSld>
  <p:clrMapOvr>
    <a:masterClrMapping/>
  </p:clrMapOvr>
  <p:transition spd="slow">
    <p:fade thruBlk="1"/>
  </p:transition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กำหนดเอง 1">
      <a:majorFont>
        <a:latin typeface="Angsana New"/>
        <a:ea typeface=""/>
        <a:cs typeface="Angsana New"/>
      </a:majorFont>
      <a:minorFont>
        <a:latin typeface="Angsana New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ชุดรูปแบบของ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8056</TotalTime>
  <Words>3451</Words>
  <Application>Microsoft PowerPoint</Application>
  <PresentationFormat>นำเสนอทางหน้าจอ (4:3)</PresentationFormat>
  <Paragraphs>408</Paragraphs>
  <Slides>48</Slides>
  <Notes>1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48</vt:i4>
      </vt:variant>
    </vt:vector>
  </HeadingPairs>
  <TitlesOfParts>
    <vt:vector size="49" baseType="lpstr">
      <vt:lpstr>ชุดรูปแบบของ Office</vt:lpstr>
      <vt:lpstr>ภาพนิ่ง 1</vt:lpstr>
      <vt:lpstr>ภาพนิ่ง 2</vt:lpstr>
      <vt:lpstr>ภาพนิ่ง 3</vt:lpstr>
      <vt:lpstr>ภาพนิ่ง 4</vt:lpstr>
      <vt:lpstr>ภาพนิ่ง 5</vt:lpstr>
      <vt:lpstr>ภาพนิ่ง 6</vt:lpstr>
      <vt:lpstr>ภาพนิ่ง 7</vt:lpstr>
      <vt:lpstr>ภาพนิ่ง 8</vt:lpstr>
      <vt:lpstr>ภาพนิ่ง 9</vt:lpstr>
      <vt:lpstr>ภาพนิ่ง 10</vt:lpstr>
      <vt:lpstr>ภาพนิ่ง 11</vt:lpstr>
      <vt:lpstr>ภาพนิ่ง 12</vt:lpstr>
      <vt:lpstr>ภาพนิ่ง 13</vt:lpstr>
      <vt:lpstr>ภาพนิ่ง 14</vt:lpstr>
      <vt:lpstr>ภาพนิ่ง 15</vt:lpstr>
      <vt:lpstr>ภาพนิ่ง 16</vt:lpstr>
      <vt:lpstr>ภาพนิ่ง 17</vt:lpstr>
      <vt:lpstr>ภาพนิ่ง 18</vt:lpstr>
      <vt:lpstr>ภาพนิ่ง 19</vt:lpstr>
      <vt:lpstr>ภาพนิ่ง 20</vt:lpstr>
      <vt:lpstr>ภาพนิ่ง 21</vt:lpstr>
      <vt:lpstr>ภาพนิ่ง 22</vt:lpstr>
      <vt:lpstr>ภาพนิ่ง 23</vt:lpstr>
      <vt:lpstr>ภาพนิ่ง 24</vt:lpstr>
      <vt:lpstr>ภาพนิ่ง 25</vt:lpstr>
      <vt:lpstr>ภาพนิ่ง 26</vt:lpstr>
      <vt:lpstr>ภาพนิ่ง 27</vt:lpstr>
      <vt:lpstr>ภาพนิ่ง 28</vt:lpstr>
      <vt:lpstr>ภาพนิ่ง 29</vt:lpstr>
      <vt:lpstr>ภาพนิ่ง 30</vt:lpstr>
      <vt:lpstr>ภาพนิ่ง 31</vt:lpstr>
      <vt:lpstr>ภาพนิ่ง 32</vt:lpstr>
      <vt:lpstr>ภาพนิ่ง 33</vt:lpstr>
      <vt:lpstr>ภาพนิ่ง 34</vt:lpstr>
      <vt:lpstr>ภาพนิ่ง 35</vt:lpstr>
      <vt:lpstr>ภาพนิ่ง 36</vt:lpstr>
      <vt:lpstr>ภาพนิ่ง 37</vt:lpstr>
      <vt:lpstr>ภาพนิ่ง 38</vt:lpstr>
      <vt:lpstr>ภาพนิ่ง 39</vt:lpstr>
      <vt:lpstr>ภาพนิ่ง 40</vt:lpstr>
      <vt:lpstr>ภาพนิ่ง 41</vt:lpstr>
      <vt:lpstr>ภาพนิ่ง 42</vt:lpstr>
      <vt:lpstr>ภาพนิ่ง 43</vt:lpstr>
      <vt:lpstr>ภาพนิ่ง 44</vt:lpstr>
      <vt:lpstr>ภาพนิ่ง 45</vt:lpstr>
      <vt:lpstr>ภาพนิ่ง 46</vt:lpstr>
      <vt:lpstr>ภาพนิ่ง 47</vt:lpstr>
      <vt:lpstr>ภาพนิ่ง 48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ไม่มีชื่อเรื่องภาพนิ่ง</dc:title>
  <dc:creator>Rio&amp;Umi 4ever together</dc:creator>
  <cp:lastModifiedBy>Windows User</cp:lastModifiedBy>
  <cp:revision>1753</cp:revision>
  <cp:lastPrinted>2002-01-01T01:04:53Z</cp:lastPrinted>
  <dcterms:created xsi:type="dcterms:W3CDTF">2004-09-09T07:21:21Z</dcterms:created>
  <dcterms:modified xsi:type="dcterms:W3CDTF">2015-03-25T04:12:41Z</dcterms:modified>
</cp:coreProperties>
</file>