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24"/>
  </p:notesMasterIdLst>
  <p:handoutMasterIdLst>
    <p:handoutMasterId r:id="rId25"/>
  </p:handoutMasterIdLst>
  <p:sldIdLst>
    <p:sldId id="725" r:id="rId2"/>
    <p:sldId id="738" r:id="rId3"/>
    <p:sldId id="739" r:id="rId4"/>
    <p:sldId id="740" r:id="rId5"/>
    <p:sldId id="741" r:id="rId6"/>
    <p:sldId id="744" r:id="rId7"/>
    <p:sldId id="745" r:id="rId8"/>
    <p:sldId id="747" r:id="rId9"/>
    <p:sldId id="748" r:id="rId10"/>
    <p:sldId id="727" r:id="rId11"/>
    <p:sldId id="728" r:id="rId12"/>
    <p:sldId id="746" r:id="rId13"/>
    <p:sldId id="730" r:id="rId14"/>
    <p:sldId id="751" r:id="rId15"/>
    <p:sldId id="753" r:id="rId16"/>
    <p:sldId id="731" r:id="rId17"/>
    <p:sldId id="732" r:id="rId18"/>
    <p:sldId id="733" r:id="rId19"/>
    <p:sldId id="734" r:id="rId20"/>
    <p:sldId id="749" r:id="rId21"/>
    <p:sldId id="750" r:id="rId22"/>
    <p:sldId id="752" r:id="rId23"/>
  </p:sldIdLst>
  <p:sldSz cx="9906000" cy="6858000" type="A4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B7D73"/>
    <a:srgbClr val="FFFFCC"/>
    <a:srgbClr val="FFFF99"/>
    <a:srgbClr val="FFCC00"/>
    <a:srgbClr val="FF0000"/>
    <a:srgbClr val="FF6600"/>
    <a:srgbClr val="3333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31" autoAdjust="0"/>
    <p:restoredTop sz="90576" autoAdjust="0"/>
  </p:normalViewPr>
  <p:slideViewPr>
    <p:cSldViewPr>
      <p:cViewPr>
        <p:scale>
          <a:sx n="70" d="100"/>
          <a:sy n="70" d="100"/>
        </p:scale>
        <p:origin x="-1146" y="-114"/>
      </p:cViewPr>
      <p:guideLst>
        <p:guide orient="horz" pos="2160"/>
        <p:guide pos="3120"/>
      </p:guideLst>
    </p:cSldViewPr>
  </p:slideViewPr>
  <p:notesTextViewPr>
    <p:cViewPr>
      <p:scale>
        <a:sx n="25" d="100"/>
        <a:sy n="2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Microsoft_Office_Excel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style val="26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Sheet1!$D$3</c:f>
              <c:strCache>
                <c:ptCount val="1"/>
                <c:pt idx="0">
                  <c:v>ความ
ต้องการ</c:v>
                </c:pt>
              </c:strCache>
            </c:strRef>
          </c:tx>
          <c:explosion val="25"/>
          <c:dPt>
            <c:idx val="5"/>
            <c:spPr>
              <a:solidFill>
                <a:srgbClr val="7030A0"/>
              </a:solidFill>
            </c:spPr>
          </c:dPt>
          <c:dLbls>
            <c:dLbl>
              <c:idx val="5"/>
              <c:layout>
                <c:manualLayout>
                  <c:x val="0.16987685914260725"/>
                  <c:y val="-1.3564814814814823E-2"/>
                </c:manualLayout>
              </c:layout>
              <c:dLblPos val="bestFit"/>
              <c:showVal val="1"/>
              <c:showCatName val="1"/>
            </c:dLbl>
            <c:dLblPos val="bestFit"/>
            <c:showVal val="1"/>
            <c:showCatName val="1"/>
            <c:showLeaderLines val="1"/>
          </c:dLbls>
          <c:cat>
            <c:strRef>
              <c:f>Sheet1!$C$4:$C$9</c:f>
              <c:strCache>
                <c:ptCount val="6"/>
                <c:pt idx="0">
                  <c:v>2560</c:v>
                </c:pt>
                <c:pt idx="1">
                  <c:v>2561</c:v>
                </c:pt>
                <c:pt idx="2">
                  <c:v>2562</c:v>
                </c:pt>
                <c:pt idx="3">
                  <c:v>2563</c:v>
                </c:pt>
                <c:pt idx="4">
                  <c:v>2564</c:v>
                </c:pt>
                <c:pt idx="5">
                  <c:v>รวม</c:v>
                </c:pt>
              </c:strCache>
            </c:strRef>
          </c:cat>
          <c:val>
            <c:numRef>
              <c:f>Sheet1!$D$4:$D$9</c:f>
              <c:numCache>
                <c:formatCode>_-* #,##0_-;\-* #,##0_-;_-* "-"??_-;_-@_-</c:formatCode>
                <c:ptCount val="6"/>
                <c:pt idx="0">
                  <c:v>969741</c:v>
                </c:pt>
                <c:pt idx="1">
                  <c:v>989180</c:v>
                </c:pt>
                <c:pt idx="2">
                  <c:v>1043802</c:v>
                </c:pt>
                <c:pt idx="3">
                  <c:v>1087049</c:v>
                </c:pt>
                <c:pt idx="4">
                  <c:v>931268</c:v>
                </c:pt>
                <c:pt idx="5">
                  <c:v>5021040</c:v>
                </c:pt>
              </c:numCache>
            </c:numRef>
          </c:val>
        </c:ser>
        <c:dLbls>
          <c:showVal val="1"/>
          <c:showCatName val="1"/>
        </c:dLbls>
        <c:firstSliceAng val="0"/>
      </c:pieChart>
    </c:plotArea>
    <c:legend>
      <c:legendPos val="r"/>
      <c:layout/>
      <c:overlay val="1"/>
    </c:legend>
    <c:plotVisOnly val="1"/>
    <c:dispBlanksAs val="zero"/>
  </c:chart>
  <c:externalData r:id="rId2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3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981" y="3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720757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5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981" y="9720757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8469BD6-7274-41EC-BE59-65A778AA2C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488348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3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981" y="3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8350"/>
            <a:ext cx="554355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763" y="4862019"/>
            <a:ext cx="5679779" cy="4605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757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981" y="9720757"/>
            <a:ext cx="3075631" cy="51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30" tIns="47716" rIns="95430" bIns="4771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971B3AF-418F-4669-9E3D-2F93B285935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3452692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40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83207-7440-40EE-B6C7-C1BA97B310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D6CCB-4895-4ADC-BEC2-29B1D4310D4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15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4F49B-A3AB-49D3-8390-D64BD6F8231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FCED0-C789-49DF-A282-96914A62023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424EB-2795-4DF0-9031-F83007E0939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B0B45-3342-4B74-9652-F8656BDC2A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509D9-1661-4C22-8FF0-13A74A95AA9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20C9B-5D5F-4568-BE80-3FC3CAA5BD7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FD1D7C-F2EE-404B-8317-23ABCFB900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1A933-4078-4083-8A05-E56C946A65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37FDF-9A61-4D25-80B1-32CF821F720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612" y="158750"/>
            <a:ext cx="851296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856927" y="1588"/>
            <a:ext cx="8255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03681-58C0-4263-81B5-AF950A0FB53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4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13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13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7AA3542-30D3-46BA-BE56-0F5D29E3B63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8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5"/>
          <p:cNvSpPr txBox="1">
            <a:spLocks/>
          </p:cNvSpPr>
          <p:nvPr/>
        </p:nvSpPr>
        <p:spPr>
          <a:xfrm>
            <a:off x="464312" y="248402"/>
            <a:ext cx="9132158" cy="6323869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123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96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200" b="1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ทิศทางการขับเคลื่อนแผนพัฒนากำลังคนรายจังหวัด</a:t>
            </a: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123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th-TH" sz="240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พัฒนาคน พัฒนาชาติ</a:t>
            </a:r>
            <a:r>
              <a:rPr lang="th-TH" sz="12300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50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50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endParaRPr lang="th-TH" sz="40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endParaRPr lang="th-TH" sz="40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r>
              <a:rPr lang="th-TH" sz="4000" b="1" dirty="0">
                <a:solidFill>
                  <a:srgbClr val="002060"/>
                </a:solidFill>
                <a:latin typeface="+mn-lt"/>
                <a:cs typeface="TH Sarabun New" panose="020B0500040200020003" pitchFamily="34" charset="-34"/>
              </a:rPr>
              <a:t>		</a:t>
            </a:r>
            <a:endParaRPr lang="en-GB" sz="96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</p:txBody>
      </p:sp>
      <p:pic>
        <p:nvPicPr>
          <p:cNvPr id="19459" name="Picture 14" descr="http://backup.dsd.go.th/download/logo/ds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8064" y="225425"/>
            <a:ext cx="1351756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AutoShape 10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7997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1" name="AutoShape 12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7997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2" name="AutoShape 14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7997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3" name="AutoShape 16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4" name="AutoShape 20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5" name="AutoShape 22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6" name="AutoShape 24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7" name="AutoShape 26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8" name="AutoShape 28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9" name="AutoShape 30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70" name="AutoShape 32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71" name="AutoShape 34" descr="https://2.bp.blogspot.com/-ncRP1SkRRvQ/VsB43io_7tI/AAAAAAAAA6c/zvEfMfmj3Uc/s320/industry%2B4.0.png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48064" y="5373216"/>
            <a:ext cx="4953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นายจิตรพงศ์ พุ่ม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สอาด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กองยุทธศาสตร์และเครือข่ายพัฒนาฝีมือแรงงาน</a:t>
            </a:r>
          </a:p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กรม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พัฒนาฝีมือ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แรงงาน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983E-A6E9-460A-8EC8-CBC2DA6EF51A}" type="slidenum">
              <a:rPr lang="th-TH" smtClean="0">
                <a:solidFill>
                  <a:srgbClr val="000000"/>
                </a:solidFill>
              </a:rPr>
              <a:pPr/>
              <a:t>2</a:t>
            </a:fld>
            <a:endParaRPr lang="th-TH">
              <a:solidFill>
                <a:srgbClr val="00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63" y="404664"/>
            <a:ext cx="6909699" cy="29542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0" y="3284985"/>
            <a:ext cx="6201139" cy="30196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93260" y="912281"/>
            <a:ext cx="24962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12  </a:t>
            </a:r>
          </a:p>
          <a:p>
            <a:pPr algn="ctr"/>
            <a:r>
              <a:rPr lang="en-US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Mega Trends </a:t>
            </a:r>
          </a:p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โลก</a:t>
            </a:r>
            <a:endParaRPr lang="en-US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37243" y="3573016"/>
            <a:ext cx="24962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  </a:t>
            </a:r>
          </a:p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ปัจจัยความไม่แน่นอน</a:t>
            </a:r>
            <a:endParaRPr lang="en-US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365" y="6505600"/>
            <a:ext cx="9216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How do Sciences and Technological Shifts Change Our Thai </a:t>
            </a:r>
            <a:r>
              <a:rPr lang="en-US" sz="1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Economy? By Dr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Pun-</a:t>
            </a:r>
            <a:r>
              <a:rPr lang="en-US" sz="1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Arj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Chairatana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Director of National Innovation Agency </a:t>
            </a:r>
          </a:p>
        </p:txBody>
      </p:sp>
    </p:spTree>
    <p:extLst>
      <p:ext uri="{BB962C8B-B14F-4D97-AF65-F5344CB8AC3E}">
        <p14:creationId xmlns="" xmlns:p14="http://schemas.microsoft.com/office/powerpoint/2010/main" val="36776310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4" y="116632"/>
            <a:ext cx="9871396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3"/>
          <p:cNvSpPr txBox="1">
            <a:spLocks/>
          </p:cNvSpPr>
          <p:nvPr/>
        </p:nvSpPr>
        <p:spPr>
          <a:xfrm>
            <a:off x="3733721" y="652534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b="1" dirty="0" smtClean="0">
                <a:solidFill>
                  <a:prstClr val="black">
                    <a:tint val="75000"/>
                  </a:prstClr>
                </a:solidFill>
              </a:rPr>
              <a:t>-</a:t>
            </a:r>
            <a:fld id="{9B3D93B5-FC17-45FA-98F7-14EC7655CE71}" type="slidenum">
              <a:rPr lang="th-TH" sz="1600" b="1" smtClean="0">
                <a:solidFill>
                  <a:prstClr val="black">
                    <a:tint val="75000"/>
                  </a:prstClr>
                </a:solidFill>
              </a:rPr>
              <a:pPr algn="ctr"/>
              <a:t>3</a:t>
            </a:fld>
            <a:r>
              <a:rPr lang="en-US" sz="1600" b="1" dirty="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th-TH" sz="1600" b="1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942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2050" name="Picture 2" descr="C:\Users\26002784\AppData\Local\Temp\SNAGHTMLa96eda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63" y="116633"/>
            <a:ext cx="9673075" cy="66678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733721" y="6525345"/>
            <a:ext cx="2311400" cy="365125"/>
          </a:xfrm>
        </p:spPr>
        <p:txBody>
          <a:bodyPr/>
          <a:lstStyle/>
          <a:p>
            <a:pPr algn="ctr"/>
            <a:r>
              <a:rPr lang="en-US" sz="1600" b="1" dirty="0">
                <a:solidFill>
                  <a:prstClr val="black">
                    <a:tint val="75000"/>
                  </a:prstClr>
                </a:solidFill>
              </a:rPr>
              <a:t>-</a:t>
            </a:r>
            <a:fld id="{9B3D93B5-FC17-45FA-98F7-14EC7655CE71}" type="slidenum">
              <a:rPr lang="th-TH" sz="1600" b="1" smtClean="0">
                <a:solidFill>
                  <a:prstClr val="black">
                    <a:tint val="75000"/>
                  </a:prstClr>
                </a:solidFill>
              </a:rPr>
              <a:pPr algn="ctr"/>
              <a:t>4</a:t>
            </a:fld>
            <a:r>
              <a:rPr lang="en-US" sz="1600" b="1" dirty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th-TH" sz="1600" b="1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688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8434" name="Picture 2" descr="C:\Users\26002784\AppData\Local\Temp\SNAGHTMLa98c99c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061"/>
          <a:stretch/>
        </p:blipFill>
        <p:spPr bwMode="auto">
          <a:xfrm>
            <a:off x="66610" y="-15145"/>
            <a:ext cx="9800936" cy="68285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58224" y="6525345"/>
            <a:ext cx="2311400" cy="365125"/>
          </a:xfrm>
        </p:spPr>
        <p:txBody>
          <a:bodyPr/>
          <a:lstStyle/>
          <a:p>
            <a:pPr algn="ctr"/>
            <a:r>
              <a:rPr lang="en-US" sz="1600" b="1" dirty="0">
                <a:solidFill>
                  <a:prstClr val="black">
                    <a:tint val="75000"/>
                  </a:prstClr>
                </a:solidFill>
              </a:rPr>
              <a:t>-</a:t>
            </a:r>
            <a:fld id="{9B3D93B5-FC17-45FA-98F7-14EC7655CE71}" type="slidenum">
              <a:rPr lang="th-TH" sz="1600" b="1" smtClean="0">
                <a:solidFill>
                  <a:prstClr val="black">
                    <a:tint val="75000"/>
                  </a:prstClr>
                </a:solidFill>
              </a:rPr>
              <a:pPr algn="ctr"/>
              <a:t>5</a:t>
            </a:fld>
            <a:r>
              <a:rPr lang="en-US" sz="1600" b="1" dirty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th-TH" sz="1600" b="1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521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26002784\AppData\Local\Temp\SNAGHTMLa9b9d6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4" y="44625"/>
            <a:ext cx="9751083" cy="67427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811730" y="6525345"/>
            <a:ext cx="2311400" cy="365125"/>
          </a:xfrm>
        </p:spPr>
        <p:txBody>
          <a:bodyPr/>
          <a:lstStyle/>
          <a:p>
            <a:pPr algn="ctr"/>
            <a:r>
              <a:rPr lang="en-US" sz="1600" b="1" dirty="0">
                <a:solidFill>
                  <a:prstClr val="black">
                    <a:tint val="75000"/>
                  </a:prstClr>
                </a:solidFill>
              </a:rPr>
              <a:t>-</a:t>
            </a:r>
            <a:fld id="{9B3D93B5-FC17-45FA-98F7-14EC7655CE71}" type="slidenum">
              <a:rPr lang="th-TH" sz="1600" b="1" smtClean="0">
                <a:solidFill>
                  <a:prstClr val="black">
                    <a:tint val="75000"/>
                  </a:prstClr>
                </a:solidFill>
              </a:rPr>
              <a:pPr algn="ctr"/>
              <a:t>6</a:t>
            </a:fld>
            <a:r>
              <a:rPr lang="en-US" sz="1600" b="1" dirty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th-TH" sz="1600" b="1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464" y="6457890"/>
            <a:ext cx="29578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ที่มา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สภาอุตสาหกรรมแห่งประเทศไทย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097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733721" y="6525345"/>
            <a:ext cx="2311400" cy="365125"/>
          </a:xfrm>
        </p:spPr>
        <p:txBody>
          <a:bodyPr/>
          <a:lstStyle/>
          <a:p>
            <a:pPr algn="ctr"/>
            <a:r>
              <a:rPr lang="en-US" sz="1600" b="1" dirty="0">
                <a:solidFill>
                  <a:prstClr val="black">
                    <a:tint val="75000"/>
                  </a:prstClr>
                </a:solidFill>
              </a:rPr>
              <a:t>-</a:t>
            </a:r>
            <a:fld id="{9B3D93B5-FC17-45FA-98F7-14EC7655CE71}" type="slidenum">
              <a:rPr lang="th-TH" sz="1600" b="1" smtClean="0">
                <a:solidFill>
                  <a:prstClr val="black">
                    <a:tint val="75000"/>
                  </a:prstClr>
                </a:solidFill>
              </a:rPr>
              <a:pPr algn="ctr"/>
              <a:t>7</a:t>
            </a:fld>
            <a:r>
              <a:rPr lang="en-US" sz="1600" b="1" dirty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th-TH" sz="1600" b="1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4" y="0"/>
            <a:ext cx="9751083" cy="6356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44488" y="6365359"/>
            <a:ext cx="29578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ที่มา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สภาอุตสาหกรรมแห่งประเทศไทย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523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2" y="0"/>
            <a:ext cx="9906000" cy="6858000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216693" y="178194"/>
            <a:ext cx="9689306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4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สภาพแรงงานไทย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0" y="291268"/>
            <a:ext cx="216694" cy="5810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Rectangle 1"/>
          <p:cNvSpPr/>
          <p:nvPr/>
        </p:nvSpPr>
        <p:spPr>
          <a:xfrm>
            <a:off x="108345" y="1138914"/>
            <a:ext cx="97938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เด็กไทยที่ออกจากระบบการศึกษาเข้าสู่ภาคแรงงาน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95" t="10344" r="7790" b="5875"/>
          <a:stretch/>
        </p:blipFill>
        <p:spPr bwMode="auto">
          <a:xfrm>
            <a:off x="17054" y="1899401"/>
            <a:ext cx="9866516" cy="4958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6879295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6510" y="76200"/>
            <a:ext cx="9922510" cy="6482484"/>
            <a:chOff x="-15240" y="367896"/>
            <a:chExt cx="9159240" cy="6482484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2221" t="16028" r="27580" b="8227"/>
            <a:stretch/>
          </p:blipFill>
          <p:spPr bwMode="auto">
            <a:xfrm>
              <a:off x="-15240" y="367896"/>
              <a:ext cx="9159240" cy="6482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ounded Rectangle 1"/>
            <p:cNvSpPr/>
            <p:nvPr/>
          </p:nvSpPr>
          <p:spPr>
            <a:xfrm>
              <a:off x="5715000" y="3631998"/>
              <a:ext cx="3276600" cy="1549602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22860" y="5867400"/>
              <a:ext cx="4701540" cy="8382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Rectangle 4"/>
          <p:cNvSpPr/>
          <p:nvPr/>
        </p:nvSpPr>
        <p:spPr>
          <a:xfrm>
            <a:off x="-16510" y="6488668"/>
            <a:ext cx="99225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อ้างอิง</a:t>
            </a:r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ดร.ปรเมธี  วิมลศิริ เลขาธิการคณะกรรมการพัฒนาการเศรษฐกิจและสังคมแห่งชาติ </a:t>
            </a:r>
          </a:p>
        </p:txBody>
      </p:sp>
    </p:spTree>
    <p:extLst>
      <p:ext uri="{BB962C8B-B14F-4D97-AF65-F5344CB8AC3E}">
        <p14:creationId xmlns="" xmlns:p14="http://schemas.microsoft.com/office/powerpoint/2010/main" val="322494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175" y="1063952"/>
            <a:ext cx="9249722" cy="5440343"/>
          </a:xfrm>
        </p:spPr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th-TH" sz="1200" b="0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th-TH" sz="1200" b="0" dirty="0" smtClean="0">
                <a:solidFill>
                  <a:srgbClr val="FF0000"/>
                </a:solidFill>
              </a:rPr>
              <a:t>พลเอก ประวิตร วงษ์สุวรรณ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th-TH" sz="1800" b="0" dirty="0" smtClean="0">
                <a:solidFill>
                  <a:srgbClr val="FF0000"/>
                </a:solidFill>
              </a:rPr>
              <a:t>รองนายกรัฐมนตรี</a:t>
            </a:r>
            <a:endParaRPr lang="en-US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z="200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pPr/>
              <a:t>10</a:t>
            </a:fld>
            <a:endParaRPr lang="en-US" sz="200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708685" y="1303387"/>
            <a:ext cx="2034794" cy="615222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08936" y="2407530"/>
            <a:ext cx="4642810" cy="9316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นายกรัฐมนตรี 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หรือรองนายกฯ ที่ได้รับมอบหมาย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(ประธาน)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42030" y="3555116"/>
            <a:ext cx="2768106" cy="4174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รมว.รง. (รองประธาน)</a:t>
            </a:r>
            <a:endParaRPr lang="en-US" sz="2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5286" y="4184477"/>
            <a:ext cx="8330110" cy="24168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3" rtlCol="0" anchor="ctr"/>
          <a:lstStyle/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ก.ท่องเที่ยวฯ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ก.พัฒนาสังคมฯ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ก.เกษตรฯ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</a:t>
            </a:r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ม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หาดไทย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ก.ยุติธรรม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ก.แรงงาน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ก.วิทย์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ก.ศึกษาฯ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 ก.อุตสาหกรรม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เลขาธิการ กอศ.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เลขาธิการ สศช.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ผอ.สำนักงบประมาณ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อธิบดีกรมการจัดหางาน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อธิบดีกรมสวัสดิการฯ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ผอ.สนง.ประกันสังคมฯ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ผอ.สนง.ส่งเสริมการลงทุน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ผอ.สสย.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ปลัดกรุงเทพมหานคร</a:t>
            </a:r>
          </a:p>
          <a:p>
            <a:pPr>
              <a:lnSpc>
                <a:spcPct val="80000"/>
              </a:lnSpc>
            </a:pPr>
            <a:r>
              <a:rPr lang="en-US" sz="2000" dirty="0" smtClean="0">
                <a:latin typeface="TH SarabunPSK" pitchFamily="34" charset="-34"/>
                <a:cs typeface="TH SarabunPSK" pitchFamily="34" charset="-34"/>
              </a:rPr>
              <a:t>TDRI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สภาหอการค้าฯ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สภาอุตสาหกรรมฯ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สมาคมการจัดการงานบุคคลฯ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สภาองค์กรนายจ้าง/ลูกจ้าง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ผู้ทรงคุณวุฒิ  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อธิบดีกรมพัฒนาฝีมือแรงงาน (เลขานุการ)</a:t>
            </a:r>
          </a:p>
          <a:p>
            <a:pPr>
              <a:lnSpc>
                <a:spcPct val="80000"/>
              </a:lnSpc>
            </a:pPr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รองอธิบดี (ผู้ช่วยฯ)</a:t>
            </a:r>
          </a:p>
        </p:txBody>
      </p:sp>
      <p:cxnSp>
        <p:nvCxnSpPr>
          <p:cNvPr id="10" name="Straight Connector 9"/>
          <p:cNvCxnSpPr>
            <a:stCxn id="7" idx="2"/>
            <a:endCxn id="8" idx="0"/>
          </p:cNvCxnSpPr>
          <p:nvPr/>
        </p:nvCxnSpPr>
        <p:spPr>
          <a:xfrm rot="5400000">
            <a:off x="4620232" y="3445007"/>
            <a:ext cx="215962" cy="425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8" idx="2"/>
            <a:endCxn id="9" idx="0"/>
          </p:cNvCxnSpPr>
          <p:nvPr/>
        </p:nvCxnSpPr>
        <p:spPr>
          <a:xfrm rot="16200000" flipH="1">
            <a:off x="4622264" y="4076399"/>
            <a:ext cx="211896" cy="425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0" y="41566"/>
            <a:ext cx="9906000" cy="1063951"/>
          </a:xfrm>
          <a:solidFill>
            <a:schemeClr val="tx2">
              <a:lumMod val="10000"/>
              <a:lumOff val="90000"/>
            </a:schemeClr>
          </a:solidFill>
        </p:spPr>
        <p:txBody>
          <a:bodyPr>
            <a:normAutofit fontScale="90000"/>
          </a:bodyPr>
          <a:lstStyle/>
          <a:p>
            <a:pPr lvl="0" algn="ctr">
              <a:spcBef>
                <a:spcPct val="20000"/>
              </a:spcBef>
              <a:spcAft>
                <a:spcPts val="600"/>
              </a:spcAft>
            </a:pPr>
            <a:r>
              <a:rPr lang="th-TH" sz="2400" spc="0" dirty="0" smtClean="0">
                <a:solidFill>
                  <a:prstClr val="black"/>
                </a:solidFill>
                <a:ea typeface="+mn-ea"/>
              </a:rPr>
              <a:t/>
            </a:r>
            <a:br>
              <a:rPr lang="th-TH" sz="2400" spc="0" dirty="0" smtClean="0">
                <a:solidFill>
                  <a:prstClr val="black"/>
                </a:solidFill>
                <a:ea typeface="+mn-ea"/>
              </a:rPr>
            </a:br>
            <a:r>
              <a:rPr lang="th-TH" sz="2700" spc="0" dirty="0" err="1" smtClean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กพร.ปช</a:t>
            </a:r>
            <a:r>
              <a:rPr lang="th-TH" sz="2700" spc="0" dirty="0" smtClean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. </a:t>
            </a:r>
            <a:r>
              <a:rPr lang="th-TH" sz="2700" spc="0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เป็นคณะกรรมการตาม </a:t>
            </a:r>
            <a:r>
              <a:rPr lang="en-US" sz="2700" spc="0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“</a:t>
            </a:r>
            <a:r>
              <a:rPr lang="th-TH" sz="2700" spc="0" dirty="0">
                <a:solidFill>
                  <a:srgbClr val="C0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ระเบียบสำนักนายกรัฐมนตรีว่าด้วยการพัฒนาแรงงานและประสานงานการฝึกอาชีพแห่งชาติ </a:t>
            </a:r>
            <a:r>
              <a:rPr lang="th-TH" sz="2700" spc="0" dirty="0" smtClean="0">
                <a:solidFill>
                  <a:srgbClr val="C0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พ.ศ. </a:t>
            </a:r>
            <a:r>
              <a:rPr lang="th-TH" sz="2700" spc="0" dirty="0">
                <a:solidFill>
                  <a:srgbClr val="C0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2552</a:t>
            </a:r>
            <a:r>
              <a:rPr lang="en-US" sz="2700" spc="0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”</a:t>
            </a:r>
            <a:r>
              <a:rPr lang="en-US" sz="2400" spc="0" dirty="0">
                <a:solidFill>
                  <a:prstClr val="black"/>
                </a:solidFill>
                <a:ea typeface="+mn-ea"/>
              </a:rPr>
              <a:t/>
            </a:r>
            <a:br>
              <a:rPr lang="en-US" sz="2400" spc="0" dirty="0">
                <a:solidFill>
                  <a:prstClr val="black"/>
                </a:solidFill>
                <a:ea typeface="+mn-ea"/>
              </a:rPr>
            </a:br>
            <a:endParaRPr lang="th-TH" dirty="0"/>
          </a:p>
        </p:txBody>
      </p:sp>
      <p:pic>
        <p:nvPicPr>
          <p:cNvPr id="19460" name="Picture 4" descr="http://www.mol.go.th/sites/default/files/images/highlight/labor-minister-27.8.58.jpg?14407252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4089" y="1303388"/>
            <a:ext cx="2123808" cy="1342830"/>
          </a:xfrm>
          <a:prstGeom prst="rect">
            <a:avLst/>
          </a:prstGeom>
          <a:noFill/>
        </p:spPr>
      </p:pic>
      <p:pic>
        <p:nvPicPr>
          <p:cNvPr id="19462" name="Picture 6" descr="http://www.sso.go.th/uploads/thumbnail?src=/uploads/gallery/10ab4c70-3222-41b9-bdd3-67f389317f43.JPG&amp;w=200&amp;h=1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156" y="1372664"/>
            <a:ext cx="2063750" cy="1238251"/>
          </a:xfrm>
          <a:prstGeom prst="rect">
            <a:avLst/>
          </a:prstGeom>
          <a:noFill/>
        </p:spPr>
      </p:pic>
      <p:sp>
        <p:nvSpPr>
          <p:cNvPr id="15" name="สี่เหลี่ยมผืนผ้า 14"/>
          <p:cNvSpPr/>
          <p:nvPr/>
        </p:nvSpPr>
        <p:spPr>
          <a:xfrm>
            <a:off x="7066756" y="2673929"/>
            <a:ext cx="25894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พลเอก </a:t>
            </a:r>
            <a:r>
              <a:rPr lang="th-TH" sz="20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ศิ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ริชัย </a:t>
            </a:r>
            <a:r>
              <a:rPr lang="th-TH" sz="20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ดิษฐ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กุล</a:t>
            </a:r>
          </a:p>
          <a:p>
            <a:pPr algn="ctr"/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รัฐมนตรีว่าการกระทรวงแรงงาน</a:t>
            </a:r>
          </a:p>
        </p:txBody>
      </p:sp>
      <p:pic>
        <p:nvPicPr>
          <p:cNvPr id="23554" name="Picture 2" descr="ผลการค้นหารูปภาพสำหรับ ธีรพล ขุนเมือง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38649" y="3335584"/>
            <a:ext cx="1167478" cy="14761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5520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376" y="61222"/>
            <a:ext cx="8915400" cy="775490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อำนาจหน้าที่ กพร.ปช.</a:t>
            </a: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473280" y="6279742"/>
            <a:ext cx="2311400" cy="476250"/>
          </a:xfrm>
        </p:spPr>
        <p:txBody>
          <a:bodyPr/>
          <a:lstStyle/>
          <a:p>
            <a:fld id="{F38DF745-7D3F-47F4-83A3-874385CFAA69}" type="slidenum">
              <a:rPr lang="en-US" sz="240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pPr/>
              <a:t>11</a:t>
            </a:fld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80451" y="885200"/>
            <a:ext cx="3369218" cy="1044173"/>
          </a:xfrm>
          <a:prstGeom prst="rect">
            <a:avLst/>
          </a:prstGeom>
          <a:solidFill>
            <a:srgbClr val="FFFFCC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 anchor="ctr"/>
          <a:lstStyle/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๒๕๕๒ 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3995277" y="1006107"/>
            <a:ext cx="5340377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กำหนดนโยบายและแนวทาง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ในการพัฒนา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แรงงานและประสานงานการฝึกอาชีพ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995277" y="2008745"/>
            <a:ext cx="5340377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ประสาน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แผนการพัฒนาทรัพยากรมนุษย์ระหว่าง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ระบบการศึกษากับระบบการพัฒนากำลังแรงงาน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4008540" y="3011383"/>
            <a:ext cx="5340377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ประสานนโยบาย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แผนการพัฒนาฝีมือแรงงาน และ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แผนการฝึกอาชีพของทุกหน่วยงาน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ทั้งภาครัฐและภาคเอกชน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3995277" y="4014021"/>
            <a:ext cx="5340377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ติดตามและประเมินผล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การดำเนินงานตามนโยบายและแผนงาน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3995277" y="5016660"/>
            <a:ext cx="5340377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เสนอแนวทางการแก้ไขปัญหาและอุปสรรค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เกี่ยวกับการพัฒนาแรงงานและประสานงานการฝึกอาชีพ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86" y="2062004"/>
            <a:ext cx="3044950" cy="366221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3875344" y="5949280"/>
            <a:ext cx="5398136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ea typeface="Arial Unicode MS" panose="020B0604020202020204" pitchFamily="34" charset="-128"/>
                <a:cs typeface="TH SarabunPSK" pitchFamily="34" charset="-34"/>
              </a:rPr>
              <a:t>มาตรา ๘ </a:t>
            </a:r>
            <a:r>
              <a:rPr lang="en-US" sz="2400" b="1" dirty="0" smtClean="0">
                <a:solidFill>
                  <a:srgbClr val="C00000"/>
                </a:solidFill>
                <a:latin typeface="TH SarabunPSK" pitchFamily="34" charset="-34"/>
                <a:ea typeface="Arial Unicode MS" panose="020B0604020202020204" pitchFamily="34" charset="-128"/>
                <a:cs typeface="TH SarabunPSK" pitchFamily="34" charset="-34"/>
              </a:rPr>
              <a:t>“…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ea typeface="Arial Unicode MS" panose="020B0604020202020204" pitchFamily="34" charset="-128"/>
                <a:cs typeface="TH SarabunPSK" pitchFamily="34" charset="-34"/>
              </a:rPr>
              <a:t> ถ้าคณะกรรมการเห็นว่ามีกรณี</a:t>
            </a:r>
          </a:p>
          <a:p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ea typeface="Arial Unicode MS" panose="020B0604020202020204" pitchFamily="34" charset="-128"/>
                <a:cs typeface="TH SarabunPSK" pitchFamily="34" charset="-34"/>
              </a:rPr>
              <a:t>จำเป็นอาจเสนอต่อคณะรัฐมนตรีเพื่อพิจารณาได้ </a:t>
            </a:r>
            <a:r>
              <a:rPr lang="en-US" sz="2400" b="1" dirty="0" smtClean="0">
                <a:solidFill>
                  <a:srgbClr val="C00000"/>
                </a:solidFill>
                <a:latin typeface="TH SarabunPSK" pitchFamily="34" charset="-34"/>
                <a:ea typeface="Arial Unicode MS" panose="020B0604020202020204" pitchFamily="34" charset="-128"/>
                <a:cs typeface="TH SarabunPSK" pitchFamily="34" charset="-34"/>
              </a:rPr>
              <a:t>…”</a:t>
            </a:r>
            <a:endParaRPr lang="en-US" sz="2400" b="1" dirty="0">
              <a:solidFill>
                <a:srgbClr val="C00000"/>
              </a:solidFill>
              <a:latin typeface="TH SarabunPSK" pitchFamily="34" charset="-34"/>
              <a:ea typeface="Arial Unicode MS" panose="020B0604020202020204" pitchFamily="34" charset="-128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801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266" y="82388"/>
            <a:ext cx="8915400" cy="1143000"/>
          </a:xfrm>
        </p:spPr>
        <p:txBody>
          <a:bodyPr/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โครงสร้างการขับเคลื่อนงานในปัจจุบัน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080792" y="1196752"/>
            <a:ext cx="3198355" cy="720080"/>
          </a:xfrm>
          <a:prstGeom prst="roundRect">
            <a:avLst>
              <a:gd name="adj" fmla="val 8544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กพร.ปช.</a:t>
            </a:r>
            <a:endParaRPr lang="en-US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8166" y="2420888"/>
            <a:ext cx="2174532" cy="1367259"/>
          </a:xfrm>
          <a:prstGeom prst="roundRect">
            <a:avLst>
              <a:gd name="adj" fmla="val 8544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อนุกรรมกรรมการพัฒนาแผนฯ</a:t>
            </a:r>
            <a:endParaRPr lang="en-US" sz="1800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49805" y="2420889"/>
            <a:ext cx="2174532" cy="1367259"/>
          </a:xfrm>
          <a:prstGeom prst="roundRect">
            <a:avLst>
              <a:gd name="adj" fmla="val 8544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อนุกรรมกรรมการ</a:t>
            </a:r>
          </a:p>
          <a:p>
            <a:pPr algn="ctr"/>
            <a:r>
              <a:rPr lang="th-TH" sz="1800" dirty="0" err="1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บูรณา</a:t>
            </a:r>
            <a:r>
              <a:rPr lang="th-TH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การข้อมูลฯ</a:t>
            </a:r>
            <a:endParaRPr lang="en-US" sz="1800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4651445" y="2420889"/>
            <a:ext cx="2382176" cy="1511276"/>
            <a:chOff x="3211299" y="2420888"/>
            <a:chExt cx="2543781" cy="1034706"/>
          </a:xfrm>
        </p:grpSpPr>
        <p:sp>
          <p:nvSpPr>
            <p:cNvPr id="12" name="Rounded Rectangle 11"/>
            <p:cNvSpPr/>
            <p:nvPr/>
          </p:nvSpPr>
          <p:spPr>
            <a:xfrm>
              <a:off x="3377903" y="2519490"/>
              <a:ext cx="2377177" cy="936104"/>
            </a:xfrm>
            <a:prstGeom prst="roundRect">
              <a:avLst>
                <a:gd name="adj" fmla="val 8544"/>
              </a:avLst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294601" y="2470189"/>
              <a:ext cx="2377177" cy="936104"/>
            </a:xfrm>
            <a:prstGeom prst="roundRect">
              <a:avLst>
                <a:gd name="adj" fmla="val 8544"/>
              </a:avLst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3211299" y="2420888"/>
              <a:ext cx="2377177" cy="936104"/>
            </a:xfrm>
            <a:prstGeom prst="roundRect">
              <a:avLst>
                <a:gd name="adj" fmla="val 8544"/>
              </a:avLst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sz="1800" dirty="0" smtClean="0">
                  <a:solidFill>
                    <a:schemeClr val="accent6">
                      <a:lumMod val="75000"/>
                    </a:schemeClr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อนุกรรมกรรมการพัฒนายุทธศาสตร์ฯ รายอุตสาหกรรม</a:t>
              </a:r>
              <a:endParaRPr lang="en-US" sz="1800" dirty="0">
                <a:solidFill>
                  <a:schemeClr val="accent6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160727" y="2420889"/>
            <a:ext cx="2472793" cy="1511276"/>
            <a:chOff x="6244027" y="2420888"/>
            <a:chExt cx="2518603" cy="1034706"/>
          </a:xfrm>
        </p:grpSpPr>
        <p:sp>
          <p:nvSpPr>
            <p:cNvPr id="13" name="Rounded Rectangle 12"/>
            <p:cNvSpPr/>
            <p:nvPr/>
          </p:nvSpPr>
          <p:spPr>
            <a:xfrm>
              <a:off x="6385453" y="2519490"/>
              <a:ext cx="2377177" cy="936104"/>
            </a:xfrm>
            <a:prstGeom prst="roundRect">
              <a:avLst>
                <a:gd name="adj" fmla="val 8544"/>
              </a:avLst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6306000" y="2470189"/>
              <a:ext cx="2377177" cy="936104"/>
            </a:xfrm>
            <a:prstGeom prst="roundRect">
              <a:avLst>
                <a:gd name="adj" fmla="val 8544"/>
              </a:avLst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244027" y="2420888"/>
              <a:ext cx="2377177" cy="936104"/>
            </a:xfrm>
            <a:prstGeom prst="roundRect">
              <a:avLst>
                <a:gd name="adj" fmla="val 8544"/>
              </a:avLst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sz="1800" dirty="0" smtClean="0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อนุกรรมกรรมการพัฒนาแรงงานและประสานฯ ระดับจังหวัด</a:t>
              </a:r>
              <a:endParaRPr lang="en-US" sz="18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cxnSp>
        <p:nvCxnSpPr>
          <p:cNvPr id="18" name="Elbow Connector 17"/>
          <p:cNvCxnSpPr>
            <a:stCxn id="6" idx="2"/>
            <a:endCxn id="7" idx="0"/>
          </p:cNvCxnSpPr>
          <p:nvPr/>
        </p:nvCxnSpPr>
        <p:spPr>
          <a:xfrm rot="5400000">
            <a:off x="2655675" y="396591"/>
            <a:ext cx="504055" cy="3544538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6" idx="2"/>
            <a:endCxn id="11" idx="0"/>
          </p:cNvCxnSpPr>
          <p:nvPr/>
        </p:nvCxnSpPr>
        <p:spPr>
          <a:xfrm rot="16200000" flipH="1">
            <a:off x="4970219" y="1626584"/>
            <a:ext cx="504057" cy="108455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/>
          <p:cNvCxnSpPr>
            <a:stCxn id="6" idx="2"/>
            <a:endCxn id="15" idx="0"/>
          </p:cNvCxnSpPr>
          <p:nvPr/>
        </p:nvCxnSpPr>
        <p:spPr>
          <a:xfrm rot="16200000" flipH="1">
            <a:off x="6251805" y="344997"/>
            <a:ext cx="504057" cy="364772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6" idx="2"/>
            <a:endCxn id="9" idx="0"/>
          </p:cNvCxnSpPr>
          <p:nvPr/>
        </p:nvCxnSpPr>
        <p:spPr>
          <a:xfrm rot="5400000">
            <a:off x="3806493" y="1547412"/>
            <a:ext cx="504056" cy="124289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-47994" y="3932166"/>
            <a:ext cx="22706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ดร.สมนึก พิมลเสถียร</a:t>
            </a:r>
          </a:p>
          <a:p>
            <a:pPr algn="ctr"/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ผู้ทรงคุณวุฒิ</a:t>
            </a:r>
          </a:p>
          <a:p>
            <a:pPr algn="ctr"/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เป็นประธาน</a:t>
            </a:r>
            <a:endParaRPr lang="en-US" sz="16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183309" y="3933057"/>
            <a:ext cx="2341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ดร.ชุมพล พรประภา</a:t>
            </a:r>
          </a:p>
          <a:p>
            <a:pPr algn="ctr"/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ผู้ทรงคุณวุฒิ</a:t>
            </a:r>
          </a:p>
          <a:p>
            <a:pPr algn="ctr"/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เป็นประธาน</a:t>
            </a:r>
            <a:endParaRPr lang="en-US" sz="16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06939" y="4005064"/>
            <a:ext cx="3198356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อุตสาหกรรมยานยนต์และชิ้นส่วนอะไหล่ยานยนต์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อุตสาหกรรมท่องเที่ยว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อุตสาหกรรมโลจิสติกส์และซัพพลายเชน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ระบบการขนส่งทางราง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อุตสาหกรรมบริการสุขภาพ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อุตสาหกรรมอาหาร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215252" y="4005064"/>
            <a:ext cx="23463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76 </a:t>
            </a:r>
            <a:r>
              <a:rPr lang="th-TH" sz="1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จังหวัด</a:t>
            </a:r>
            <a:endParaRPr lang="en-US" sz="16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537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883" y="108531"/>
            <a:ext cx="8915400" cy="1143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คณะอนุกรรมการ </a:t>
            </a:r>
            <a:r>
              <a:rPr lang="th-TH" b="1" dirty="0" err="1" smtClean="0">
                <a:latin typeface="TH SarabunPSK" pitchFamily="34" charset="-34"/>
                <a:cs typeface="TH SarabunPSK" pitchFamily="34" charset="-34"/>
              </a:rPr>
              <a:t>กพร.ปจ.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13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42030" y="1030860"/>
            <a:ext cx="2768106" cy="615222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 smtClean="0">
                <a:solidFill>
                  <a:prstClr val="white"/>
                </a:solidFill>
                <a:latin typeface="Arial Unicode MS"/>
                <a:cs typeface="Arial Unicode MS"/>
              </a:rPr>
              <a:t> </a:t>
            </a:r>
            <a:r>
              <a:rPr lang="th-TH" sz="2400" dirty="0" err="1" smtClean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11462" y="2512291"/>
            <a:ext cx="4642810" cy="9316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2000" dirty="0" smtClean="0">
                <a:solidFill>
                  <a:srgbClr val="FF0000"/>
                </a:solidFill>
                <a:latin typeface="Arial Unicode MS"/>
                <a:cs typeface="Arial Unicode MS"/>
              </a:rPr>
              <a:t>ผู้ว่าราชการจังหวัด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(ประธาน)</a:t>
            </a:r>
            <a:endParaRPr lang="en-US" sz="2000" dirty="0">
              <a:latin typeface="Arial Unicode MS"/>
              <a:cs typeface="Arial Unicode M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0520" y="4087492"/>
            <a:ext cx="8961834" cy="24168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3" rtlCol="0" anchor="ctr"/>
          <a:lstStyle/>
          <a:p>
            <a:pPr>
              <a:lnSpc>
                <a:spcPct val="80000"/>
              </a:lnSpc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หัวหน้าสำนักงานจังหวัด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เกษตรและสหกรณ์จังหวัดสถิติจังหวัด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พัฒนาสังคมฯ 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พาณิชย์จังหวัด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แรงงานจังหวัด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สวัสดิการและคุ้มครองแรงงานจังหวัด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จัดหางานจังหวัด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ประกันสังคมจังหวัด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อุตสาหกรรมจังหวัด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นายก </a:t>
            </a:r>
            <a:r>
              <a:rPr lang="th-TH" sz="2400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อบจ.</a:t>
            </a:r>
            <a:endParaRPr lang="th-TH" sz="2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ประธานสภาอุตสาหกรรมฯ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ประธานหอการค้าจังหวัด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วัฒนธรรมจังหวัด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ผู้บัญชาการเรือนจำจังหวัด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พัฒนาการจังหวัด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ผู้ทรงคุณวุฒิ 4 คน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ผู้แทนหน่วยงานด้านการท่องเที่ยว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ผู้แทนหน่วยงานการศึกษา 3 คน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ผู้อำนวยการ </a:t>
            </a:r>
            <a:r>
              <a:rPr lang="th-TH" sz="2400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สพภ.ศพจ.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(เลขานุการ)</a:t>
            </a:r>
          </a:p>
          <a:p>
            <a:pPr>
              <a:lnSpc>
                <a:spcPct val="80000"/>
              </a:lnSpc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เจ้าหน้าที่ที่ได้รับมอบหมาย </a:t>
            </a: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ผู้ช่วยเลขานุการ)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4741561" y="3443916"/>
            <a:ext cx="6784" cy="1112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>
            <a:off x="4477857" y="3821303"/>
            <a:ext cx="5323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Rounded Rectangle 5"/>
          <p:cNvSpPr>
            <a:spLocks noGrp="1"/>
          </p:cNvSpPr>
          <p:nvPr>
            <p:ph idx="1"/>
          </p:nvPr>
        </p:nvSpPr>
        <p:spPr>
          <a:xfrm>
            <a:off x="3800873" y="1771647"/>
            <a:ext cx="1944216" cy="614362"/>
          </a:xfrm>
          <a:prstGeom prst="roundRect">
            <a:avLst>
              <a:gd name="adj" fmla="val 819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 err="1" smtClean="0">
                <a:solidFill>
                  <a:prstClr val="white"/>
                </a:solidFill>
                <a:latin typeface="Arial Unicode MS"/>
                <a:cs typeface="Arial Unicode MS"/>
              </a:rPr>
              <a:t>กพร.ปจ.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pic>
        <p:nvPicPr>
          <p:cNvPr id="9218" name="Picture 2" descr="http://www.kruwandee.com/UserFiles/Image/ftrgjn65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520" y="913640"/>
            <a:ext cx="1774825" cy="2183035"/>
          </a:xfrm>
          <a:prstGeom prst="rect">
            <a:avLst/>
          </a:prstGeom>
          <a:noFill/>
        </p:spPr>
      </p:pic>
      <p:sp>
        <p:nvSpPr>
          <p:cNvPr id="12" name="สี่เหลี่ยมผืนผ้า 11"/>
          <p:cNvSpPr/>
          <p:nvPr/>
        </p:nvSpPr>
        <p:spPr>
          <a:xfrm>
            <a:off x="569883" y="3059668"/>
            <a:ext cx="17892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latin typeface="Arial Unicode MS"/>
                <a:cs typeface="Arial Unicode MS"/>
              </a:rPr>
              <a:t>76 จังหวัด </a:t>
            </a:r>
            <a:endParaRPr lang="th-TH" dirty="0"/>
          </a:p>
        </p:txBody>
      </p:sp>
      <p:pic>
        <p:nvPicPr>
          <p:cNvPr id="1026" name="Picture 2" descr="http://photos.wikimapia.org/p/00/01/05/86/01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6176" y="1251531"/>
            <a:ext cx="1961188" cy="13577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7056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678" y="92075"/>
            <a:ext cx="8915400" cy="1143000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หลักการดำเนินงานของ กพร.ปช.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858794" y="6382035"/>
            <a:ext cx="782419" cy="332782"/>
          </a:xfrm>
        </p:spPr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14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10303" y="4392558"/>
            <a:ext cx="2721652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ภาคการศึกษา</a:t>
            </a:r>
          </a:p>
          <a:p>
            <a:pPr algn="ctr"/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83911" y="4392558"/>
            <a:ext cx="2764935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ภาคการพัฒนาแรงงาน</a:t>
            </a:r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963683" y="2590591"/>
            <a:ext cx="1922035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endParaRPr lang="en-US" sz="2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782553" y="4392558"/>
            <a:ext cx="2703205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ภาคธุรกิจอุตสาหกรรม</a:t>
            </a:r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Right Brace 10"/>
          <p:cNvSpPr/>
          <p:nvPr/>
        </p:nvSpPr>
        <p:spPr>
          <a:xfrm rot="16200000">
            <a:off x="4730398" y="393469"/>
            <a:ext cx="388608" cy="7387902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60856" y="3430926"/>
            <a:ext cx="58801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ea typeface="Arial Unicode MS" panose="020B0604020202020204" pitchFamily="34" charset="-128"/>
                <a:cs typeface="TH SarabunPSK" pitchFamily="34" charset="-34"/>
              </a:rPr>
              <a:t>กำหนดนโยบาย/ บูรณาการการทำงาน/ ติดตามประเมินผล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769642" y="1052736"/>
            <a:ext cx="2310121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คณะรัฐมนตรี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Up Arrow 13"/>
          <p:cNvSpPr/>
          <p:nvPr/>
        </p:nvSpPr>
        <p:spPr>
          <a:xfrm>
            <a:off x="4629521" y="1988447"/>
            <a:ext cx="590358" cy="540330"/>
          </a:xfrm>
          <a:prstGeom prst="upArrow">
            <a:avLst>
              <a:gd name="adj1" fmla="val 50000"/>
              <a:gd name="adj2" fmla="val 39744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89952" y="1875085"/>
            <a:ext cx="4281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ea typeface="Arial Unicode MS" panose="020B0604020202020204" pitchFamily="34" charset="-128"/>
                <a:cs typeface="TH SarabunPSK" pitchFamily="34" charset="-34"/>
              </a:rPr>
              <a:t>เสนอเรื่องต่อ ครม.เพื่อพิจารณาเห็นชอบ</a:t>
            </a:r>
          </a:p>
        </p:txBody>
      </p:sp>
      <p:sp>
        <p:nvSpPr>
          <p:cNvPr id="17410" name="AutoShape 2" descr="ผลการค้นหารูปภาพสำหรับ การศึกษา"/>
          <p:cNvSpPr>
            <a:spLocks noChangeAspect="1" noChangeArrowheads="1"/>
          </p:cNvSpPr>
          <p:nvPr/>
        </p:nvSpPr>
        <p:spPr bwMode="auto">
          <a:xfrm>
            <a:off x="206375" y="-212725"/>
            <a:ext cx="3302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 b="1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12" name="AutoShape 4" descr="ผลการค้นหารูปภาพสำหรับ การศึกษา"/>
          <p:cNvSpPr>
            <a:spLocks noChangeAspect="1" noChangeArrowheads="1"/>
          </p:cNvSpPr>
          <p:nvPr/>
        </p:nvSpPr>
        <p:spPr bwMode="auto">
          <a:xfrm>
            <a:off x="206375" y="-212725"/>
            <a:ext cx="3302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 b="1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7414" name="Picture 6" descr="http://thailand.prd.go.th/1700/ewt/aseanthai/images/content/2014/8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4683" y="4862937"/>
            <a:ext cx="2132069" cy="1297418"/>
          </a:xfrm>
          <a:prstGeom prst="rect">
            <a:avLst/>
          </a:prstGeom>
          <a:noFill/>
        </p:spPr>
      </p:pic>
      <p:pic>
        <p:nvPicPr>
          <p:cNvPr id="17416" name="Picture 8" descr="http://www.thaihealth.or.th/data/content/19605/resize/19605_thaihealth_abhioptv12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91326" y="5037080"/>
            <a:ext cx="2188436" cy="1247970"/>
          </a:xfrm>
          <a:prstGeom prst="rect">
            <a:avLst/>
          </a:prstGeom>
          <a:noFill/>
        </p:spPr>
      </p:pic>
      <p:pic>
        <p:nvPicPr>
          <p:cNvPr id="17420" name="Picture 12" descr="https://imsschoolblog.files.wordpress.com/2014/10/05160607gaportssa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36988" y="5051399"/>
            <a:ext cx="2238902" cy="1233652"/>
          </a:xfrm>
          <a:prstGeom prst="rect">
            <a:avLst/>
          </a:prstGeom>
          <a:noFill/>
        </p:spPr>
      </p:pic>
      <p:pic>
        <p:nvPicPr>
          <p:cNvPr id="17422" name="Picture 14" descr="http://www.matichon.co.th/online/2013/10/13826829111382682945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3096" y="1124744"/>
            <a:ext cx="2363753" cy="1066809"/>
          </a:xfrm>
          <a:prstGeom prst="rect">
            <a:avLst/>
          </a:prstGeom>
          <a:noFill/>
        </p:spPr>
      </p:pic>
      <p:pic>
        <p:nvPicPr>
          <p:cNvPr id="17426" name="Picture 18" descr="http://www.tnamcot.com/wp-content/uploads/image/2014/09/09/%E0%B8%99%E0%B8%B2%E0%B8%A2%E0%B8%81%E0%B8%AF-%E0%B8%9B%E0%B8%98.%E0%B8%9B%E0%B8%A3%E0%B8%B0%E0%B8%8A%E0%B8%B8%E0%B8%A1-%E0%B8%84%E0%B8%A3%E0%B8%A1.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95348" y="2357430"/>
            <a:ext cx="1625075" cy="764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2831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/>
      <p:bldP spid="13" grpId="0" animBg="1"/>
      <p:bldP spid="14" grpId="0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785794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th-TH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คณะกรรมการพัฒนาแรงงานและประสานงานการฝึกอาชีพแห่งชาติ </a:t>
            </a:r>
            <a:r>
              <a:rPr lang="th-TH" sz="2800" b="1" dirty="0" smtClean="0">
                <a:solidFill>
                  <a:schemeClr val="bg1"/>
                </a:solidFill>
              </a:rPr>
              <a:t>(กพร.ปช.)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13" name="ตัวเชื่อมต่อตรง 70"/>
          <p:cNvCxnSpPr/>
          <p:nvPr/>
        </p:nvCxnSpPr>
        <p:spPr>
          <a:xfrm>
            <a:off x="8915867" y="3516259"/>
            <a:ext cx="0" cy="16006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13"/>
          <p:cNvCxnSpPr/>
          <p:nvPr/>
        </p:nvCxnSpPr>
        <p:spPr>
          <a:xfrm>
            <a:off x="5949462" y="2878814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114"/>
          <p:cNvCxnSpPr/>
          <p:nvPr/>
        </p:nvCxnSpPr>
        <p:spPr>
          <a:xfrm>
            <a:off x="6679622" y="2889667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15"/>
          <p:cNvCxnSpPr/>
          <p:nvPr/>
        </p:nvCxnSpPr>
        <p:spPr>
          <a:xfrm>
            <a:off x="7327431" y="2887027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09"/>
          <p:cNvCxnSpPr/>
          <p:nvPr/>
        </p:nvCxnSpPr>
        <p:spPr>
          <a:xfrm>
            <a:off x="3141519" y="2885168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111"/>
          <p:cNvCxnSpPr/>
          <p:nvPr/>
        </p:nvCxnSpPr>
        <p:spPr>
          <a:xfrm>
            <a:off x="4186748" y="2878814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12"/>
          <p:cNvCxnSpPr/>
          <p:nvPr/>
        </p:nvCxnSpPr>
        <p:spPr>
          <a:xfrm>
            <a:off x="5175532" y="2889667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08"/>
          <p:cNvCxnSpPr/>
          <p:nvPr/>
        </p:nvCxnSpPr>
        <p:spPr>
          <a:xfrm>
            <a:off x="2078591" y="2885168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69"/>
          <p:cNvCxnSpPr/>
          <p:nvPr/>
        </p:nvCxnSpPr>
        <p:spPr>
          <a:xfrm>
            <a:off x="7962567" y="3492584"/>
            <a:ext cx="0" cy="1799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ตัวเชื่อมต่อตรง 64"/>
          <p:cNvCxnSpPr/>
          <p:nvPr/>
        </p:nvCxnSpPr>
        <p:spPr>
          <a:xfrm>
            <a:off x="6679622" y="3446795"/>
            <a:ext cx="0" cy="2414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ตัวเชื่อมต่อตรง 66"/>
          <p:cNvCxnSpPr/>
          <p:nvPr/>
        </p:nvCxnSpPr>
        <p:spPr>
          <a:xfrm>
            <a:off x="7327431" y="3441339"/>
            <a:ext cx="0" cy="2414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46"/>
          <p:cNvCxnSpPr/>
          <p:nvPr/>
        </p:nvCxnSpPr>
        <p:spPr>
          <a:xfrm>
            <a:off x="4165013" y="3507267"/>
            <a:ext cx="0" cy="4468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ตัวเชื่อมต่อตรง 4"/>
          <p:cNvCxnSpPr/>
          <p:nvPr/>
        </p:nvCxnSpPr>
        <p:spPr>
          <a:xfrm>
            <a:off x="3136841" y="3685765"/>
            <a:ext cx="196539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52"/>
          <p:cNvCxnSpPr/>
          <p:nvPr/>
        </p:nvCxnSpPr>
        <p:spPr>
          <a:xfrm>
            <a:off x="3141519" y="3435336"/>
            <a:ext cx="0" cy="2414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ตัวเชื่อมต่อตรง 55"/>
          <p:cNvCxnSpPr/>
          <p:nvPr/>
        </p:nvCxnSpPr>
        <p:spPr>
          <a:xfrm>
            <a:off x="5101154" y="3444336"/>
            <a:ext cx="0" cy="2414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AutoShape 5"/>
          <p:cNvSpPr>
            <a:spLocks noChangeArrowheads="1"/>
          </p:cNvSpPr>
          <p:nvPr/>
        </p:nvSpPr>
        <p:spPr bwMode="gray">
          <a:xfrm>
            <a:off x="372641" y="1604971"/>
            <a:ext cx="8947067" cy="365021"/>
          </a:xfrm>
          <a:prstGeom prst="chevron">
            <a:avLst>
              <a:gd name="adj" fmla="val 0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คณะกรรมการ  </a:t>
            </a:r>
            <a:r>
              <a:rPr lang="th-TH" sz="2800" b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กพร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2800" b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ปช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</p:txBody>
      </p:sp>
      <p:sp>
        <p:nvSpPr>
          <p:cNvPr id="29" name="สี่เหลี่ยมผืนผ้า 6"/>
          <p:cNvSpPr/>
          <p:nvPr/>
        </p:nvSpPr>
        <p:spPr>
          <a:xfrm>
            <a:off x="372639" y="2100771"/>
            <a:ext cx="1138505" cy="302985"/>
          </a:xfrm>
          <a:prstGeom prst="rect">
            <a:avLst/>
          </a:prstGeom>
          <a:solidFill>
            <a:srgbClr val="FFFF66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78" tIns="41090" rIns="82178" bIns="41090" anchor="ctr"/>
          <a:lstStyle/>
          <a:p>
            <a:pPr algn="ctr" defTabSz="821774">
              <a:lnSpc>
                <a:spcPct val="80000"/>
              </a:lnSpc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เด็ก</a:t>
            </a:r>
            <a:r>
              <a:rPr lang="en-US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เยาวชน</a:t>
            </a:r>
          </a:p>
        </p:txBody>
      </p:sp>
      <p:sp>
        <p:nvSpPr>
          <p:cNvPr id="30" name="สี่เหลี่ยมผืนผ้า 7"/>
          <p:cNvSpPr/>
          <p:nvPr/>
        </p:nvSpPr>
        <p:spPr>
          <a:xfrm>
            <a:off x="1554197" y="2100771"/>
            <a:ext cx="6022882" cy="317305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82178" tIns="41090" rIns="82178" bIns="41090" anchor="ctr"/>
          <a:lstStyle/>
          <a:p>
            <a:pPr algn="ctr" defTabSz="821774">
              <a:lnSpc>
                <a:spcPct val="80000"/>
              </a:lnSpc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กำลัง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 39 ล้านคน</a:t>
            </a:r>
            <a:endParaRPr lang="th-TH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สี่เหลี่ยมผืนผ้า 8"/>
          <p:cNvSpPr/>
          <p:nvPr/>
        </p:nvSpPr>
        <p:spPr>
          <a:xfrm>
            <a:off x="5658650" y="2638016"/>
            <a:ext cx="1918430" cy="27460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78" tIns="41090" rIns="82178" bIns="41090" anchor="ctr"/>
          <a:lstStyle/>
          <a:p>
            <a:pPr algn="ctr" defTabSz="821774">
              <a:lnSpc>
                <a:spcPct val="80000"/>
              </a:lnSpc>
              <a:defRPr/>
            </a:pPr>
            <a:r>
              <a:rPr lang="th-TH" sz="1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แรงงานนอก</a:t>
            </a:r>
            <a:r>
              <a:rPr lang="th-TH" sz="1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ระบบ (22 ล้านคน)</a:t>
            </a:r>
            <a:endParaRPr lang="th-TH" sz="1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AutoShape 10"/>
          <p:cNvSpPr>
            <a:spLocks noChangeArrowheads="1"/>
          </p:cNvSpPr>
          <p:nvPr/>
        </p:nvSpPr>
        <p:spPr bwMode="gray">
          <a:xfrm rot="10800000" flipV="1">
            <a:off x="373505" y="3123923"/>
            <a:ext cx="1113745" cy="392338"/>
          </a:xfrm>
          <a:prstGeom prst="roundRect">
            <a:avLst>
              <a:gd name="adj" fmla="val 0"/>
            </a:avLst>
          </a:prstGeom>
          <a:solidFill>
            <a:srgbClr val="FFFF00"/>
          </a:solidFill>
          <a:ln w="19050">
            <a:solidFill>
              <a:schemeClr val="accent6">
                <a:lumMod val="75000"/>
              </a:schemeClr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กระทรวงศึกษาฯ</a:t>
            </a:r>
          </a:p>
        </p:txBody>
      </p:sp>
      <p:sp>
        <p:nvSpPr>
          <p:cNvPr id="33" name="AutoShape 5"/>
          <p:cNvSpPr>
            <a:spLocks noChangeArrowheads="1"/>
          </p:cNvSpPr>
          <p:nvPr/>
        </p:nvSpPr>
        <p:spPr bwMode="gray">
          <a:xfrm flipH="1">
            <a:off x="581335" y="3871122"/>
            <a:ext cx="1039806" cy="1077366"/>
          </a:xfrm>
          <a:prstGeom prst="chevron">
            <a:avLst>
              <a:gd name="adj" fmla="val 0"/>
            </a:avLst>
          </a:prstGeom>
          <a:noFill/>
          <a:ln w="19050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endParaRPr lang="th-TH" sz="1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gray">
          <a:xfrm flipH="1">
            <a:off x="581332" y="5006183"/>
            <a:ext cx="1039806" cy="1047530"/>
          </a:xfrm>
          <a:prstGeom prst="chevron">
            <a:avLst>
              <a:gd name="adj" fmla="val 0"/>
            </a:avLst>
          </a:prstGeom>
          <a:noFill/>
          <a:ln w="19050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ปรับปรุงหลักสูตร/วิธีการเรียนการสอนในเชิงปริมาณ/คุณภาพ</a:t>
            </a:r>
          </a:p>
        </p:txBody>
      </p:sp>
      <p:sp>
        <p:nvSpPr>
          <p:cNvPr id="35" name="AutoShape 5"/>
          <p:cNvSpPr>
            <a:spLocks noChangeArrowheads="1"/>
          </p:cNvSpPr>
          <p:nvPr/>
        </p:nvSpPr>
        <p:spPr bwMode="gray">
          <a:xfrm flipH="1">
            <a:off x="1907400" y="3871121"/>
            <a:ext cx="1102825" cy="1183768"/>
          </a:xfrm>
          <a:prstGeom prst="chevron">
            <a:avLst>
              <a:gd name="adj" fmla="val 0"/>
            </a:avLst>
          </a:prstGeom>
          <a:noFill/>
          <a:ln w="1905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 flipH="1">
            <a:off x="1907403" y="5121578"/>
            <a:ext cx="1102825" cy="914903"/>
          </a:xfrm>
          <a:prstGeom prst="chevron">
            <a:avLst>
              <a:gd name="adj" fmla="val 0"/>
            </a:avLst>
          </a:prstGeom>
          <a:noFill/>
          <a:ln w="1905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ปรับปรุงการการบริหารราชการให้เอื้อต่อการพัฒนาบุคลากร</a:t>
            </a:r>
          </a:p>
        </p:txBody>
      </p:sp>
      <p:sp>
        <p:nvSpPr>
          <p:cNvPr id="37" name="AutoShape 10"/>
          <p:cNvSpPr>
            <a:spLocks noChangeArrowheads="1"/>
          </p:cNvSpPr>
          <p:nvPr/>
        </p:nvSpPr>
        <p:spPr bwMode="gray">
          <a:xfrm rot="10800000" flipV="1">
            <a:off x="1554196" y="3123923"/>
            <a:ext cx="1126340" cy="392338"/>
          </a:xfrm>
          <a:prstGeom prst="roundRect">
            <a:avLst>
              <a:gd name="adj" fmla="val 0"/>
            </a:avLst>
          </a:prstGeom>
          <a:solidFill>
            <a:schemeClr val="accent5">
              <a:lumMod val="60000"/>
              <a:lumOff val="40000"/>
            </a:schemeClr>
          </a:solidFill>
          <a:ln w="19050">
            <a:solidFill>
              <a:schemeClr val="accent5">
                <a:lumMod val="75000"/>
              </a:schemeClr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สำนักงาน ก.พ.</a:t>
            </a:r>
          </a:p>
        </p:txBody>
      </p:sp>
      <p:sp>
        <p:nvSpPr>
          <p:cNvPr id="38" name="AutoShape 10"/>
          <p:cNvSpPr>
            <a:spLocks noChangeArrowheads="1"/>
          </p:cNvSpPr>
          <p:nvPr/>
        </p:nvSpPr>
        <p:spPr bwMode="gray">
          <a:xfrm rot="10800000" flipV="1">
            <a:off x="2749430" y="3123923"/>
            <a:ext cx="713578" cy="392338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rgbClr val="7030A0"/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กระทรวง</a:t>
            </a:r>
          </a:p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</p:txBody>
      </p:sp>
      <p:sp>
        <p:nvSpPr>
          <p:cNvPr id="40" name="AutoShape 10"/>
          <p:cNvSpPr>
            <a:spLocks noChangeArrowheads="1"/>
          </p:cNvSpPr>
          <p:nvPr/>
        </p:nvSpPr>
        <p:spPr bwMode="gray">
          <a:xfrm rot="10800000" flipV="1">
            <a:off x="3526632" y="3123924"/>
            <a:ext cx="1238088" cy="392338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rgbClr val="7030A0"/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defTabSz="821774">
              <a:lnSpc>
                <a:spcPct val="80000"/>
              </a:lnSpc>
            </a:pP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AutoShape 10"/>
          <p:cNvSpPr>
            <a:spLocks noChangeArrowheads="1"/>
          </p:cNvSpPr>
          <p:nvPr/>
        </p:nvSpPr>
        <p:spPr bwMode="gray">
          <a:xfrm rot="10800000" flipV="1">
            <a:off x="4788376" y="3123923"/>
            <a:ext cx="779892" cy="392341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rgbClr val="7030A0"/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ภาคเอกชน</a:t>
            </a:r>
          </a:p>
        </p:txBody>
      </p:sp>
      <p:sp>
        <p:nvSpPr>
          <p:cNvPr id="42" name="AutoShape 5"/>
          <p:cNvSpPr>
            <a:spLocks noChangeArrowheads="1"/>
          </p:cNvSpPr>
          <p:nvPr/>
        </p:nvSpPr>
        <p:spPr bwMode="gray">
          <a:xfrm flipH="1">
            <a:off x="3136842" y="3954156"/>
            <a:ext cx="2233167" cy="750057"/>
          </a:xfrm>
          <a:prstGeom prst="chevron">
            <a:avLst>
              <a:gd name="adj" fmla="val 0"/>
            </a:avLst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  <a:effectLst/>
        </p:spPr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พัฒนาแรงงานให้สอดคล้องกับความต้องการของภาคการผลิตและบริการทั้งเชิงปริมาณ/คุณภาพ</a:t>
            </a:r>
          </a:p>
        </p:txBody>
      </p:sp>
      <p:sp>
        <p:nvSpPr>
          <p:cNvPr id="43" name="สี่เหลี่ยมผืนผ้า 25"/>
          <p:cNvSpPr/>
          <p:nvPr/>
        </p:nvSpPr>
        <p:spPr>
          <a:xfrm>
            <a:off x="2759188" y="2638016"/>
            <a:ext cx="2809080" cy="274606"/>
          </a:xfrm>
          <a:prstGeom prst="rect">
            <a:avLst/>
          </a:prstGeom>
          <a:solidFill>
            <a:schemeClr val="accent4">
              <a:lumMod val="5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78" tIns="41090" rIns="82178" bIns="41090" anchor="ctr"/>
          <a:lstStyle/>
          <a:p>
            <a:pPr algn="ctr" defTabSz="821774">
              <a:lnSpc>
                <a:spcPct val="80000"/>
              </a:lnSpc>
              <a:defRPr/>
            </a:pPr>
            <a:r>
              <a:rPr lang="th-TH" sz="1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แรงงานใน</a:t>
            </a:r>
            <a:r>
              <a:rPr lang="th-TH" sz="1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ระบบ (12 ล้านคน)</a:t>
            </a:r>
            <a:endParaRPr lang="th-TH" sz="1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สี่เหลี่ยมผืนผ้า 26"/>
          <p:cNvSpPr/>
          <p:nvPr/>
        </p:nvSpPr>
        <p:spPr>
          <a:xfrm>
            <a:off x="1328326" y="2638016"/>
            <a:ext cx="1347622" cy="27460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78" tIns="41090" rIns="82178" bIns="41090" anchor="ctr"/>
          <a:lstStyle/>
          <a:p>
            <a:pPr algn="ctr" defTabSz="821774">
              <a:lnSpc>
                <a:spcPct val="80000"/>
              </a:lnSpc>
              <a:defRPr/>
            </a:pPr>
            <a:r>
              <a:rPr lang="th-TH" sz="1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บุคลากรภาครัฐ</a:t>
            </a:r>
          </a:p>
        </p:txBody>
      </p:sp>
      <p:sp>
        <p:nvSpPr>
          <p:cNvPr id="45" name="AutoShape 10"/>
          <p:cNvSpPr>
            <a:spLocks noChangeArrowheads="1"/>
          </p:cNvSpPr>
          <p:nvPr/>
        </p:nvSpPr>
        <p:spPr bwMode="gray">
          <a:xfrm rot="10800000" flipV="1">
            <a:off x="5658649" y="3123924"/>
            <a:ext cx="581632" cy="392338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กระทรวง</a:t>
            </a:r>
          </a:p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เกษตรฯ</a:t>
            </a:r>
          </a:p>
        </p:txBody>
      </p:sp>
      <p:sp>
        <p:nvSpPr>
          <p:cNvPr id="46" name="AutoShape 10"/>
          <p:cNvSpPr>
            <a:spLocks noChangeArrowheads="1"/>
          </p:cNvSpPr>
          <p:nvPr/>
        </p:nvSpPr>
        <p:spPr bwMode="gray">
          <a:xfrm rot="10800000" flipV="1">
            <a:off x="6307223" y="3123927"/>
            <a:ext cx="708697" cy="392338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defTabSz="821774">
              <a:lnSpc>
                <a:spcPct val="80000"/>
              </a:lnSpc>
            </a:pPr>
            <a:endParaRPr lang="th-TH" sz="11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gray">
          <a:xfrm rot="10800000" flipV="1">
            <a:off x="7077787" y="3123925"/>
            <a:ext cx="499291" cy="392341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มท.</a:t>
            </a:r>
          </a:p>
        </p:txBody>
      </p:sp>
      <p:sp>
        <p:nvSpPr>
          <p:cNvPr id="48" name="AutoShape 10"/>
          <p:cNvSpPr>
            <a:spLocks noChangeArrowheads="1"/>
          </p:cNvSpPr>
          <p:nvPr/>
        </p:nvSpPr>
        <p:spPr bwMode="gray">
          <a:xfrm rot="10800000" flipV="1">
            <a:off x="7713049" y="3123921"/>
            <a:ext cx="669439" cy="392338"/>
          </a:xfrm>
          <a:prstGeom prst="roundRect">
            <a:avLst>
              <a:gd name="adj" fmla="val 0"/>
            </a:avLst>
          </a:prstGeom>
          <a:solidFill>
            <a:srgbClr val="FF00FF">
              <a:alpha val="24000"/>
            </a:srgbClr>
          </a:solidFill>
          <a:ln w="19050">
            <a:solidFill>
              <a:srgbClr val="FF00FF"/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กระทรวง</a:t>
            </a:r>
          </a:p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</p:txBody>
      </p:sp>
      <p:sp>
        <p:nvSpPr>
          <p:cNvPr id="49" name="AutoShape 10"/>
          <p:cNvSpPr>
            <a:spLocks noChangeArrowheads="1"/>
          </p:cNvSpPr>
          <p:nvPr/>
        </p:nvSpPr>
        <p:spPr bwMode="gray">
          <a:xfrm rot="10800000" flipV="1">
            <a:off x="8449435" y="3123920"/>
            <a:ext cx="870273" cy="392338"/>
          </a:xfrm>
          <a:prstGeom prst="roundRect">
            <a:avLst>
              <a:gd name="adj" fmla="val 0"/>
            </a:avLst>
          </a:prstGeom>
          <a:solidFill>
            <a:srgbClr val="FF00FF">
              <a:alpha val="24000"/>
            </a:srgbClr>
          </a:solidFill>
          <a:ln w="19050">
            <a:solidFill>
              <a:srgbClr val="FF00FF"/>
            </a:solidFill>
            <a:round/>
            <a:headEnd/>
            <a:tailEnd/>
          </a:ln>
          <a:effectLst/>
          <a:extLst/>
        </p:spPr>
        <p:txBody>
          <a:bodyPr wrap="none" lIns="82178" tIns="41090" rIns="82178" bIns="41090" anchor="ctr"/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กระทรวง</a:t>
            </a:r>
          </a:p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พัฒนาสังคมฯ</a:t>
            </a:r>
          </a:p>
        </p:txBody>
      </p:sp>
      <p:sp>
        <p:nvSpPr>
          <p:cNvPr id="50" name="AutoShape 5"/>
          <p:cNvSpPr>
            <a:spLocks noChangeArrowheads="1"/>
          </p:cNvSpPr>
          <p:nvPr/>
        </p:nvSpPr>
        <p:spPr bwMode="gray">
          <a:xfrm flipH="1">
            <a:off x="6106392" y="3918939"/>
            <a:ext cx="1470688" cy="750057"/>
          </a:xfrm>
          <a:prstGeom prst="chevron">
            <a:avLst>
              <a:gd name="adj" fmla="val 0"/>
            </a:avLst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พัฒนาทักษะฝีมือ/ให้ความรู้เพื่อเพิ่มขีดความสามารถในการประกอบอาชีพ</a:t>
            </a:r>
          </a:p>
        </p:txBody>
      </p:sp>
      <p:sp>
        <p:nvSpPr>
          <p:cNvPr id="51" name="AutoShape 5"/>
          <p:cNvSpPr>
            <a:spLocks noChangeArrowheads="1"/>
          </p:cNvSpPr>
          <p:nvPr/>
        </p:nvSpPr>
        <p:spPr bwMode="gray">
          <a:xfrm flipH="1">
            <a:off x="6106389" y="4726692"/>
            <a:ext cx="1470689" cy="741066"/>
          </a:xfrm>
          <a:prstGeom prst="chevron">
            <a:avLst>
              <a:gd name="adj" fmla="val 0"/>
            </a:avLst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AutoShape 5"/>
          <p:cNvSpPr>
            <a:spLocks noChangeArrowheads="1"/>
          </p:cNvSpPr>
          <p:nvPr/>
        </p:nvSpPr>
        <p:spPr bwMode="gray">
          <a:xfrm flipH="1">
            <a:off x="7826073" y="3918939"/>
            <a:ext cx="1493635" cy="750057"/>
          </a:xfrm>
          <a:prstGeom prst="chevron">
            <a:avLst>
              <a:gd name="adj" fmla="val 0"/>
            </a:avLst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ฝึกอาชีพ/ส่งเสริมการมีงานทำเพื่อให้มีรายได้มีคุณภาพชีวิตที่ดีขึ้น</a:t>
            </a:r>
          </a:p>
        </p:txBody>
      </p:sp>
      <p:sp>
        <p:nvSpPr>
          <p:cNvPr id="53" name="สี่เหลี่ยมผืนผ้า 35"/>
          <p:cNvSpPr/>
          <p:nvPr/>
        </p:nvSpPr>
        <p:spPr>
          <a:xfrm>
            <a:off x="328339" y="3066227"/>
            <a:ext cx="9125255" cy="519271"/>
          </a:xfrm>
          <a:prstGeom prst="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3" tIns="36363" rIns="72723" bIns="36363" rtlCol="0" anchor="ctr"/>
          <a:lstStyle/>
          <a:p>
            <a:pPr algn="ctr" defTabSz="821774">
              <a:lnSpc>
                <a:spcPct val="80000"/>
              </a:lnSpc>
            </a:pPr>
            <a:endParaRPr lang="th-TH" sz="2800">
              <a:solidFill>
                <a:prstClr val="white"/>
              </a:solidFill>
            </a:endParaRPr>
          </a:p>
        </p:txBody>
      </p:sp>
      <p:grpSp>
        <p:nvGrpSpPr>
          <p:cNvPr id="3" name="กลุ่ม 51"/>
          <p:cNvGrpSpPr/>
          <p:nvPr/>
        </p:nvGrpSpPr>
        <p:grpSpPr>
          <a:xfrm>
            <a:off x="328339" y="3811789"/>
            <a:ext cx="9125255" cy="2320466"/>
            <a:chOff x="52450" y="3594448"/>
            <a:chExt cx="10591800" cy="3064639"/>
          </a:xfrm>
          <a:noFill/>
        </p:grpSpPr>
        <p:cxnSp>
          <p:nvCxnSpPr>
            <p:cNvPr id="79" name="ตัวเชื่อมต่อตรง 38"/>
            <p:cNvCxnSpPr/>
            <p:nvPr/>
          </p:nvCxnSpPr>
          <p:spPr>
            <a:xfrm>
              <a:off x="52450" y="3594449"/>
              <a:ext cx="0" cy="3064638"/>
            </a:xfrm>
            <a:prstGeom prst="line">
              <a:avLst/>
            </a:prstGeom>
            <a:grpFill/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ตัวเชื่อมต่อตรง 39"/>
            <p:cNvCxnSpPr/>
            <p:nvPr/>
          </p:nvCxnSpPr>
          <p:spPr>
            <a:xfrm>
              <a:off x="10644250" y="3594448"/>
              <a:ext cx="0" cy="3064639"/>
            </a:xfrm>
            <a:prstGeom prst="line">
              <a:avLst/>
            </a:prstGeom>
            <a:grpFill/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ตัวเชื่อมต่อตรง 44"/>
            <p:cNvCxnSpPr/>
            <p:nvPr/>
          </p:nvCxnSpPr>
          <p:spPr>
            <a:xfrm>
              <a:off x="52450" y="3594449"/>
              <a:ext cx="10591800" cy="0"/>
            </a:xfrm>
            <a:prstGeom prst="line">
              <a:avLst/>
            </a:prstGeom>
            <a:grpFill/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ตัวเชื่อมต่อตรง 45"/>
            <p:cNvCxnSpPr/>
            <p:nvPr/>
          </p:nvCxnSpPr>
          <p:spPr>
            <a:xfrm>
              <a:off x="52450" y="6659087"/>
              <a:ext cx="10591800" cy="0"/>
            </a:xfrm>
            <a:prstGeom prst="line">
              <a:avLst/>
            </a:prstGeom>
            <a:grpFill/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ลูกศรลง 57"/>
          <p:cNvSpPr/>
          <p:nvPr/>
        </p:nvSpPr>
        <p:spPr>
          <a:xfrm>
            <a:off x="4509129" y="1969991"/>
            <a:ext cx="325326" cy="1307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3" tIns="36363" rIns="72723" bIns="36363" rtlCol="0" anchor="ctr"/>
          <a:lstStyle/>
          <a:p>
            <a:pPr algn="ctr" defTabSz="821774">
              <a:lnSpc>
                <a:spcPct val="80000"/>
              </a:lnSpc>
            </a:pPr>
            <a:endParaRPr lang="th-TH" sz="2800">
              <a:solidFill>
                <a:prstClr val="white"/>
              </a:solidFill>
            </a:endParaRPr>
          </a:p>
        </p:txBody>
      </p:sp>
      <p:sp>
        <p:nvSpPr>
          <p:cNvPr id="56" name="ลูกศรลง 58"/>
          <p:cNvSpPr/>
          <p:nvPr/>
        </p:nvSpPr>
        <p:spPr>
          <a:xfrm>
            <a:off x="673256" y="1980856"/>
            <a:ext cx="274259" cy="1199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3" tIns="36363" rIns="72723" bIns="36363" rtlCol="0" anchor="ctr"/>
          <a:lstStyle/>
          <a:p>
            <a:pPr algn="ctr" defTabSz="821774">
              <a:lnSpc>
                <a:spcPct val="80000"/>
              </a:lnSpc>
            </a:pPr>
            <a:endParaRPr lang="th-TH" sz="2800">
              <a:solidFill>
                <a:prstClr val="white"/>
              </a:solidFill>
            </a:endParaRPr>
          </a:p>
        </p:txBody>
      </p:sp>
      <p:sp>
        <p:nvSpPr>
          <p:cNvPr id="57" name="ลูกศรลง 59"/>
          <p:cNvSpPr/>
          <p:nvPr/>
        </p:nvSpPr>
        <p:spPr>
          <a:xfrm>
            <a:off x="8358931" y="1969990"/>
            <a:ext cx="324808" cy="1307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3" tIns="36363" rIns="72723" bIns="36363" rtlCol="0" anchor="ctr"/>
          <a:lstStyle/>
          <a:p>
            <a:pPr algn="ctr" defTabSz="821774">
              <a:lnSpc>
                <a:spcPct val="80000"/>
              </a:lnSpc>
            </a:pPr>
            <a:endParaRPr lang="th-TH" sz="2800">
              <a:solidFill>
                <a:prstClr val="white"/>
              </a:solidFill>
            </a:endParaRPr>
          </a:p>
        </p:txBody>
      </p:sp>
      <p:cxnSp>
        <p:nvCxnSpPr>
          <p:cNvPr id="58" name="ตัวเชื่อมต่อตรง 65"/>
          <p:cNvCxnSpPr/>
          <p:nvPr/>
        </p:nvCxnSpPr>
        <p:spPr>
          <a:xfrm>
            <a:off x="1775416" y="3516258"/>
            <a:ext cx="0" cy="212009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ลูกศรเชื่อมต่อแบบตรง 67"/>
          <p:cNvCxnSpPr/>
          <p:nvPr/>
        </p:nvCxnSpPr>
        <p:spPr>
          <a:xfrm>
            <a:off x="1775417" y="4463005"/>
            <a:ext cx="16910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ลูกศรเชื่อมต่อแบบตรง 68"/>
          <p:cNvCxnSpPr/>
          <p:nvPr/>
        </p:nvCxnSpPr>
        <p:spPr>
          <a:xfrm>
            <a:off x="1768724" y="5630581"/>
            <a:ext cx="187137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ตัวเชื่อมต่อตรง 75"/>
          <p:cNvCxnSpPr/>
          <p:nvPr/>
        </p:nvCxnSpPr>
        <p:spPr>
          <a:xfrm>
            <a:off x="429841" y="3507266"/>
            <a:ext cx="0" cy="212009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ลูกศรเชื่อมต่อแบบตรง 76"/>
          <p:cNvCxnSpPr/>
          <p:nvPr/>
        </p:nvCxnSpPr>
        <p:spPr>
          <a:xfrm>
            <a:off x="429841" y="4454014"/>
            <a:ext cx="16910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ลูกศรเชื่อมต่อแบบตรง 77"/>
          <p:cNvCxnSpPr/>
          <p:nvPr/>
        </p:nvCxnSpPr>
        <p:spPr>
          <a:xfrm>
            <a:off x="423147" y="5621589"/>
            <a:ext cx="187137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ตัวเชื่อมต่อตรง 60"/>
          <p:cNvCxnSpPr/>
          <p:nvPr/>
        </p:nvCxnSpPr>
        <p:spPr>
          <a:xfrm>
            <a:off x="5925948" y="3519556"/>
            <a:ext cx="0" cy="157766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ลูกศรเชื่อมต่อแบบตรง 61"/>
          <p:cNvCxnSpPr/>
          <p:nvPr/>
        </p:nvCxnSpPr>
        <p:spPr>
          <a:xfrm>
            <a:off x="5925949" y="4340423"/>
            <a:ext cx="16910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ลูกศรเชื่อมต่อแบบตรง 62"/>
          <p:cNvCxnSpPr/>
          <p:nvPr/>
        </p:nvCxnSpPr>
        <p:spPr>
          <a:xfrm>
            <a:off x="5919253" y="5104341"/>
            <a:ext cx="187137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ตัวเชื่อมต่อตรง 63"/>
          <p:cNvCxnSpPr/>
          <p:nvPr/>
        </p:nvCxnSpPr>
        <p:spPr>
          <a:xfrm>
            <a:off x="5919254" y="3685765"/>
            <a:ext cx="140817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ลูกศรเชื่อมต่อแบบตรง 56"/>
          <p:cNvCxnSpPr/>
          <p:nvPr/>
        </p:nvCxnSpPr>
        <p:spPr>
          <a:xfrm>
            <a:off x="8575703" y="3676775"/>
            <a:ext cx="0" cy="26683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ตัวเชื่อมต่อตรง 71"/>
          <p:cNvCxnSpPr/>
          <p:nvPr/>
        </p:nvCxnSpPr>
        <p:spPr>
          <a:xfrm>
            <a:off x="7962566" y="3674663"/>
            <a:ext cx="95330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AutoShape 5"/>
          <p:cNvSpPr>
            <a:spLocks noChangeArrowheads="1"/>
          </p:cNvSpPr>
          <p:nvPr/>
        </p:nvSpPr>
        <p:spPr bwMode="gray">
          <a:xfrm flipH="1">
            <a:off x="3561963" y="785794"/>
            <a:ext cx="2568423" cy="541741"/>
          </a:xfrm>
          <a:prstGeom prst="chevron">
            <a:avLst>
              <a:gd name="adj" fmla="val 0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82178" tIns="41090" rIns="82178" bIns="41090" anchor="ctr">
            <a:noAutofit/>
          </a:bodyPr>
          <a:lstStyle/>
          <a:p>
            <a:pPr algn="ctr" defTabSz="821774">
              <a:lnSpc>
                <a:spcPct val="80000"/>
              </a:lnSpc>
            </a:pPr>
            <a:r>
              <a:rPr lang="th-TH" sz="3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คณะรัฐมนตรี</a:t>
            </a:r>
          </a:p>
        </p:txBody>
      </p:sp>
      <p:cxnSp>
        <p:nvCxnSpPr>
          <p:cNvPr id="71" name="ลูกศรเชื่อมต่อแบบตรง 91"/>
          <p:cNvCxnSpPr>
            <a:stCxn id="28" idx="0"/>
            <a:endCxn id="70" idx="2"/>
          </p:cNvCxnSpPr>
          <p:nvPr/>
        </p:nvCxnSpPr>
        <p:spPr>
          <a:xfrm flipV="1">
            <a:off x="4846173" y="1327534"/>
            <a:ext cx="0" cy="27743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4829835" y="1327535"/>
            <a:ext cx="584487" cy="270413"/>
          </a:xfrm>
          <a:prstGeom prst="rect">
            <a:avLst/>
          </a:prstGeom>
          <a:noFill/>
        </p:spPr>
        <p:txBody>
          <a:bodyPr wrap="none" lIns="72723" tIns="36363" rIns="72723" bIns="36363" rtlCol="0">
            <a:spAutoFit/>
          </a:bodyPr>
          <a:lstStyle/>
          <a:p>
            <a:pPr defTabSz="821774">
              <a:lnSpc>
                <a:spcPct val="80000"/>
              </a:lnSpc>
            </a:pPr>
            <a:r>
              <a: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รายงาน</a:t>
            </a:r>
          </a:p>
        </p:txBody>
      </p:sp>
      <p:cxnSp>
        <p:nvCxnSpPr>
          <p:cNvPr id="73" name="ลูกศรเชื่อมต่อแบบตรง 99"/>
          <p:cNvCxnSpPr/>
          <p:nvPr/>
        </p:nvCxnSpPr>
        <p:spPr>
          <a:xfrm>
            <a:off x="810385" y="2411330"/>
            <a:ext cx="0" cy="712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ลูกศรเชื่อมต่อแบบตรง 101"/>
          <p:cNvCxnSpPr/>
          <p:nvPr/>
        </p:nvCxnSpPr>
        <p:spPr>
          <a:xfrm>
            <a:off x="2089748" y="2403756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ลูกศรเชื่อมต่อแบบตรง 103"/>
          <p:cNvCxnSpPr/>
          <p:nvPr/>
        </p:nvCxnSpPr>
        <p:spPr>
          <a:xfrm>
            <a:off x="4186748" y="2418076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ลูกศรเชื่อมต่อแบบตรง 104"/>
          <p:cNvCxnSpPr/>
          <p:nvPr/>
        </p:nvCxnSpPr>
        <p:spPr>
          <a:xfrm>
            <a:off x="6679622" y="2416340"/>
            <a:ext cx="0" cy="23425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ลูกศรเชื่อมต่อแบบตรง 105"/>
          <p:cNvCxnSpPr>
            <a:endCxn id="48" idx="0"/>
          </p:cNvCxnSpPr>
          <p:nvPr/>
        </p:nvCxnSpPr>
        <p:spPr>
          <a:xfrm>
            <a:off x="8047769" y="2531733"/>
            <a:ext cx="0" cy="5921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ลูกศรเชื่อมต่อแบบตรง 107"/>
          <p:cNvCxnSpPr/>
          <p:nvPr/>
        </p:nvCxnSpPr>
        <p:spPr>
          <a:xfrm>
            <a:off x="8884569" y="2520886"/>
            <a:ext cx="0" cy="5921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465385" y="3114976"/>
            <a:ext cx="1469909" cy="393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sz="1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หน่วยงานที่เกี่ยวข้อง</a:t>
            </a:r>
            <a:br>
              <a:rPr lang="th-TH" sz="1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อก./กก.</a:t>
            </a:r>
            <a:endParaRPr lang="th-TH" sz="1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52238" y="3093776"/>
            <a:ext cx="1209613" cy="393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sz="1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หน่วยงาน</a:t>
            </a:r>
            <a:br>
              <a:rPr lang="th-TH" sz="1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ที่เกี่ยวข้อง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2725" y="3895379"/>
            <a:ext cx="1215374" cy="788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วางแผนผลิต นร./นศ. ให้สอดคล้องกับยุทธศาสตร์การพัฒนาประเทศ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87023" y="3876362"/>
            <a:ext cx="125449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กำหนดแนวทางการพัฒนาบุคลากรให้หน่วยงานภาครัฐทุกหน่วยดำเนินการ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66128" y="4696085"/>
            <a:ext cx="1585673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21774">
              <a:lnSpc>
                <a:spcPct val="80000"/>
              </a:lnSpc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พัฒนาสมรรถนะหลัก </a:t>
            </a:r>
            <a:r>
              <a:rPr lang="en-US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Core Competency 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ที่สอดคล้องกับวิถีการประกอบอาชีพ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359234" y="6162535"/>
            <a:ext cx="18020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</a:t>
            </a:r>
            <a:endParaRPr lang="en-US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สี่เหลี่ยมผืนผ้า 21"/>
          <p:cNvSpPr/>
          <p:nvPr/>
        </p:nvSpPr>
        <p:spPr>
          <a:xfrm>
            <a:off x="7713050" y="2100767"/>
            <a:ext cx="1606657" cy="778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78" tIns="41090" rIns="82178" bIns="41090" anchor="ctr"/>
          <a:lstStyle/>
          <a:p>
            <a:pPr algn="ctr" defTabSz="821774">
              <a:lnSpc>
                <a:spcPct val="80000"/>
              </a:lnSpc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กลุ่มผู้อยู่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นอก</a:t>
            </a:r>
            <a:b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กำลัง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</p:txBody>
      </p:sp>
    </p:spTree>
    <p:extLst>
      <p:ext uri="{BB962C8B-B14F-4D97-AF65-F5344CB8AC3E}">
        <p14:creationId xmlns:p14="http://schemas.microsoft.com/office/powerpoint/2010/main" xmlns="" val="249265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164" y="971671"/>
            <a:ext cx="9192874" cy="5618189"/>
          </a:xfrm>
        </p:spPr>
        <p:txBody>
          <a:bodyPr>
            <a:normAutofit/>
          </a:bodyPr>
          <a:lstStyle/>
          <a:p>
            <a:pPr lvl="1" indent="0" algn="ctr">
              <a:buNone/>
            </a:pPr>
            <a:r>
              <a:rPr lang="th-TH" sz="28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วันที่ 31 สิงหาคม 2558</a:t>
            </a:r>
          </a:p>
          <a:p>
            <a:pPr lvl="1" indent="0" algn="ctr">
              <a:buNone/>
            </a:pPr>
            <a:endParaRPr lang="th-TH" sz="1050" b="1" dirty="0" smtClean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1)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เห็นชอบในหลักการให้จัดทำแผนพัฒนากำลังคนรายจังหวัด พ.ศ.2560 – 2564 โดยดำเนินการให้แล้วเสร็จภายใน พ.ศ.2559</a:t>
            </a:r>
            <a:endParaRPr lang="en-US" sz="8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2)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มอบหมายให้</a:t>
            </a:r>
            <a:r>
              <a:rPr lang="th-TH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คณะกรรมการพัฒนาแรงงานและประสานงานการฝึกอาชีพจังหวัด </a:t>
            </a:r>
            <a:r>
              <a:rPr lang="th-TH" b="1" u="sng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โดยมีผู้ว่าราชการจังหวัดเป็นประธาน </a:t>
            </a:r>
            <a:r>
              <a:rPr lang="th-TH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เป็นเจ้าภาพหลักในการดำเนินการจัดทำแผนพัฒนากำลังคน</a:t>
            </a:r>
            <a:endParaRPr lang="en-US" sz="1800" b="1" u="sng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lvl="1" indent="0">
              <a:buNone/>
            </a:pPr>
            <a:endParaRPr lang="th-TH" sz="40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16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pic>
        <p:nvPicPr>
          <p:cNvPr id="7172" name="Picture 4" descr="http://www.dsd.go.th/DSD/Activity/ShowDetails/~/filedownload_edoc.ashx?filename=%C3%D0%BA%BA%E0%C7%E7%BA%E4%AB%B5%EC%A1%C3%C1%BE%D1%B2%B9%D2%BD%D5%C1%D7%CD%E1%C3%A7%A7%D2%B9%5C%A2%E8%D2%C7%5C%A2%E8%D2%C7%BB%C3%D0%AA%D2%CA%D1%C1%BE%D1%B9%B8%EC%5C%A1%C3%C1%BE%D1%B2%B9%D2%BD%D5%C1%D7%CD%E1%C3%A7%A7%D2%B9%5C507_IMG_2390_255808310658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2141" y="4447053"/>
            <a:ext cx="3467100" cy="2004275"/>
          </a:xfrm>
          <a:prstGeom prst="rect">
            <a:avLst/>
          </a:prstGeom>
          <a:noFill/>
        </p:spPr>
      </p:pic>
      <p:sp>
        <p:nvSpPr>
          <p:cNvPr id="7" name="สี่เหลี่ยมผืนผ้า 6"/>
          <p:cNvSpPr/>
          <p:nvPr/>
        </p:nvSpPr>
        <p:spPr>
          <a:xfrm>
            <a:off x="0" y="1"/>
            <a:ext cx="9641213" cy="7694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1" indent="0" algn="ctr">
              <a:buNone/>
            </a:pPr>
            <a:r>
              <a:rPr lang="th-TH" sz="4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มติที่ประชุม </a:t>
            </a:r>
            <a:r>
              <a:rPr lang="th-TH" sz="44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4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63967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/>
          <p:cNvSpPr txBox="1">
            <a:spLocks/>
          </p:cNvSpPr>
          <p:nvPr/>
        </p:nvSpPr>
        <p:spPr>
          <a:xfrm>
            <a:off x="2" y="0"/>
            <a:ext cx="9905999" cy="959371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pPr algn="ctr">
              <a:defRPr/>
            </a:pPr>
            <a:r>
              <a:rPr lang="th-TH" sz="3200" b="1" dirty="0" smtClean="0">
                <a:solidFill>
                  <a:schemeClr val="bg1"/>
                </a:solidFill>
                <a:latin typeface="Browallia New" pitchFamily="34" charset="-34"/>
                <a:ea typeface="+mj-ea"/>
                <a:cs typeface="Browallia New" pitchFamily="34" charset="-34"/>
              </a:rPr>
              <a:t>แนวคิดการบูร</a:t>
            </a:r>
            <a:r>
              <a:rPr lang="th-TH" sz="3200" b="1" dirty="0" err="1">
                <a:solidFill>
                  <a:schemeClr val="bg1"/>
                </a:solidFill>
                <a:latin typeface="Browallia New" pitchFamily="34" charset="-34"/>
                <a:ea typeface="+mj-ea"/>
                <a:cs typeface="Browallia New" pitchFamily="34" charset="-34"/>
              </a:rPr>
              <a:t>ณา</a:t>
            </a:r>
            <a:r>
              <a:rPr lang="th-TH" sz="3200" b="1" dirty="0" smtClean="0">
                <a:solidFill>
                  <a:schemeClr val="bg1"/>
                </a:solidFill>
                <a:latin typeface="Browallia New" pitchFamily="34" charset="-34"/>
                <a:ea typeface="+mj-ea"/>
                <a:cs typeface="Browallia New" pitchFamily="34" charset="-34"/>
              </a:rPr>
              <a:t>การนโยบาย/ยุทธศาสตร์/แผนการพัฒนาทรัพยากรมนุษย์</a:t>
            </a:r>
            <a:endParaRPr lang="en-US" sz="3200" b="1" dirty="0">
              <a:solidFill>
                <a:schemeClr val="bg1"/>
              </a:solidFill>
              <a:latin typeface="Browallia New" pitchFamily="34" charset="-34"/>
              <a:ea typeface="+mj-ea"/>
              <a:cs typeface="Browallia New" pitchFamily="34" charset="-34"/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AAE73B-54BE-4535-8AE1-9D78674CD641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grpSp>
        <p:nvGrpSpPr>
          <p:cNvPr id="2" name="Group 141"/>
          <p:cNvGrpSpPr>
            <a:grpSpLocks/>
          </p:cNvGrpSpPr>
          <p:nvPr/>
        </p:nvGrpSpPr>
        <p:grpSpPr bwMode="auto">
          <a:xfrm>
            <a:off x="1851285" y="1500056"/>
            <a:ext cx="7794885" cy="4533696"/>
            <a:chOff x="1066800" y="1805278"/>
            <a:chExt cx="6350000" cy="3909722"/>
          </a:xfrm>
        </p:grpSpPr>
        <p:sp>
          <p:nvSpPr>
            <p:cNvPr id="25605" name="Freeform 5"/>
            <p:cNvSpPr>
              <a:spLocks/>
            </p:cNvSpPr>
            <p:nvPr/>
          </p:nvSpPr>
          <p:spPr bwMode="auto">
            <a:xfrm>
              <a:off x="1484313" y="4810125"/>
              <a:ext cx="5926137" cy="904875"/>
            </a:xfrm>
            <a:custGeom>
              <a:avLst/>
              <a:gdLst>
                <a:gd name="T0" fmla="*/ 0 w 3733"/>
                <a:gd name="T1" fmla="*/ 2147483647 h 570"/>
                <a:gd name="T2" fmla="*/ 2147483647 w 3733"/>
                <a:gd name="T3" fmla="*/ 0 h 570"/>
                <a:gd name="T4" fmla="*/ 2147483647 w 3733"/>
                <a:gd name="T5" fmla="*/ 0 h 570"/>
                <a:gd name="T6" fmla="*/ 2147483647 w 3733"/>
                <a:gd name="T7" fmla="*/ 2147483647 h 570"/>
                <a:gd name="T8" fmla="*/ 0 w 3733"/>
                <a:gd name="T9" fmla="*/ 2147483647 h 570"/>
                <a:gd name="T10" fmla="*/ 0 w 3733"/>
                <a:gd name="T11" fmla="*/ 2147483647 h 5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733"/>
                <a:gd name="T19" fmla="*/ 0 h 570"/>
                <a:gd name="T20" fmla="*/ 3733 w 3733"/>
                <a:gd name="T21" fmla="*/ 570 h 5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733" h="570">
                  <a:moveTo>
                    <a:pt x="0" y="569"/>
                  </a:moveTo>
                  <a:lnTo>
                    <a:pt x="560" y="0"/>
                  </a:lnTo>
                  <a:lnTo>
                    <a:pt x="3732" y="0"/>
                  </a:lnTo>
                  <a:lnTo>
                    <a:pt x="3173" y="569"/>
                  </a:lnTo>
                  <a:lnTo>
                    <a:pt x="0" y="569"/>
                  </a:lnTo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06" name="Freeform 6"/>
            <p:cNvSpPr>
              <a:spLocks/>
            </p:cNvSpPr>
            <p:nvPr/>
          </p:nvSpPr>
          <p:spPr bwMode="auto">
            <a:xfrm>
              <a:off x="1470025" y="4752975"/>
              <a:ext cx="5924550" cy="900113"/>
            </a:xfrm>
            <a:custGeom>
              <a:avLst/>
              <a:gdLst>
                <a:gd name="T0" fmla="*/ 0 w 3732"/>
                <a:gd name="T1" fmla="*/ 2147483647 h 567"/>
                <a:gd name="T2" fmla="*/ 2147483647 w 3732"/>
                <a:gd name="T3" fmla="*/ 0 h 567"/>
                <a:gd name="T4" fmla="*/ 2147483647 w 3732"/>
                <a:gd name="T5" fmla="*/ 0 h 567"/>
                <a:gd name="T6" fmla="*/ 2147483647 w 3732"/>
                <a:gd name="T7" fmla="*/ 2147483647 h 567"/>
                <a:gd name="T8" fmla="*/ 0 w 3732"/>
                <a:gd name="T9" fmla="*/ 2147483647 h 567"/>
                <a:gd name="T10" fmla="*/ 0 w 3732"/>
                <a:gd name="T11" fmla="*/ 2147483647 h 567"/>
                <a:gd name="T12" fmla="*/ 0 w 3732"/>
                <a:gd name="T13" fmla="*/ 2147483647 h 56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32"/>
                <a:gd name="T22" fmla="*/ 0 h 567"/>
                <a:gd name="T23" fmla="*/ 3732 w 3732"/>
                <a:gd name="T24" fmla="*/ 567 h 56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32" h="567">
                  <a:moveTo>
                    <a:pt x="0" y="567"/>
                  </a:moveTo>
                  <a:lnTo>
                    <a:pt x="559" y="0"/>
                  </a:lnTo>
                  <a:lnTo>
                    <a:pt x="3732" y="0"/>
                  </a:lnTo>
                  <a:lnTo>
                    <a:pt x="3173" y="567"/>
                  </a:lnTo>
                  <a:lnTo>
                    <a:pt x="0" y="567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07" name="Line 7"/>
            <p:cNvSpPr>
              <a:spLocks noChangeShapeType="1"/>
            </p:cNvSpPr>
            <p:nvPr/>
          </p:nvSpPr>
          <p:spPr bwMode="auto">
            <a:xfrm>
              <a:off x="2808288" y="5195888"/>
              <a:ext cx="308927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08" name="Freeform 8"/>
            <p:cNvSpPr>
              <a:spLocks/>
            </p:cNvSpPr>
            <p:nvPr/>
          </p:nvSpPr>
          <p:spPr bwMode="auto">
            <a:xfrm>
              <a:off x="1508125" y="3348038"/>
              <a:ext cx="2373313" cy="903287"/>
            </a:xfrm>
            <a:custGeom>
              <a:avLst/>
              <a:gdLst>
                <a:gd name="T0" fmla="*/ 0 w 1495"/>
                <a:gd name="T1" fmla="*/ 2147483647 h 569"/>
                <a:gd name="T2" fmla="*/ 2147483647 w 1495"/>
                <a:gd name="T3" fmla="*/ 2147483647 h 569"/>
                <a:gd name="T4" fmla="*/ 2147483647 w 1495"/>
                <a:gd name="T5" fmla="*/ 0 h 569"/>
                <a:gd name="T6" fmla="*/ 2147483647 w 1495"/>
                <a:gd name="T7" fmla="*/ 0 h 569"/>
                <a:gd name="T8" fmla="*/ 0 w 1495"/>
                <a:gd name="T9" fmla="*/ 2147483647 h 569"/>
                <a:gd name="T10" fmla="*/ 0 w 1495"/>
                <a:gd name="T11" fmla="*/ 2147483647 h 5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95"/>
                <a:gd name="T19" fmla="*/ 0 h 569"/>
                <a:gd name="T20" fmla="*/ 1495 w 1495"/>
                <a:gd name="T21" fmla="*/ 569 h 56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95" h="569">
                  <a:moveTo>
                    <a:pt x="0" y="568"/>
                  </a:moveTo>
                  <a:lnTo>
                    <a:pt x="933" y="568"/>
                  </a:lnTo>
                  <a:lnTo>
                    <a:pt x="1494" y="0"/>
                  </a:lnTo>
                  <a:lnTo>
                    <a:pt x="560" y="0"/>
                  </a:lnTo>
                  <a:lnTo>
                    <a:pt x="0" y="568"/>
                  </a:lnTo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09" name="Freeform 9"/>
            <p:cNvSpPr>
              <a:spLocks/>
            </p:cNvSpPr>
            <p:nvPr/>
          </p:nvSpPr>
          <p:spPr bwMode="auto">
            <a:xfrm>
              <a:off x="1479550" y="3289300"/>
              <a:ext cx="2370138" cy="900113"/>
            </a:xfrm>
            <a:custGeom>
              <a:avLst/>
              <a:gdLst>
                <a:gd name="T0" fmla="*/ 0 w 1493"/>
                <a:gd name="T1" fmla="*/ 2147483647 h 567"/>
                <a:gd name="T2" fmla="*/ 2147483647 w 1493"/>
                <a:gd name="T3" fmla="*/ 2147483647 h 567"/>
                <a:gd name="T4" fmla="*/ 2147483647 w 1493"/>
                <a:gd name="T5" fmla="*/ 0 h 567"/>
                <a:gd name="T6" fmla="*/ 2147483647 w 1493"/>
                <a:gd name="T7" fmla="*/ 0 h 567"/>
                <a:gd name="T8" fmla="*/ 0 w 1493"/>
                <a:gd name="T9" fmla="*/ 2147483647 h 567"/>
                <a:gd name="T10" fmla="*/ 0 w 1493"/>
                <a:gd name="T11" fmla="*/ 2147483647 h 567"/>
                <a:gd name="T12" fmla="*/ 0 w 1493"/>
                <a:gd name="T13" fmla="*/ 2147483647 h 56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93"/>
                <a:gd name="T22" fmla="*/ 0 h 567"/>
                <a:gd name="T23" fmla="*/ 1493 w 1493"/>
                <a:gd name="T24" fmla="*/ 567 h 56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93" h="567">
                  <a:moveTo>
                    <a:pt x="0" y="567"/>
                  </a:moveTo>
                  <a:lnTo>
                    <a:pt x="934" y="567"/>
                  </a:lnTo>
                  <a:lnTo>
                    <a:pt x="1493" y="0"/>
                  </a:lnTo>
                  <a:lnTo>
                    <a:pt x="559" y="0"/>
                  </a:lnTo>
                  <a:lnTo>
                    <a:pt x="0" y="567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0" name="Freeform 10"/>
            <p:cNvSpPr>
              <a:spLocks/>
            </p:cNvSpPr>
            <p:nvPr/>
          </p:nvSpPr>
          <p:spPr bwMode="auto">
            <a:xfrm>
              <a:off x="3273425" y="3348038"/>
              <a:ext cx="2373313" cy="906462"/>
            </a:xfrm>
            <a:custGeom>
              <a:avLst/>
              <a:gdLst>
                <a:gd name="T0" fmla="*/ 0 w 1495"/>
                <a:gd name="T1" fmla="*/ 2147483647 h 571"/>
                <a:gd name="T2" fmla="*/ 2147483647 w 1495"/>
                <a:gd name="T3" fmla="*/ 2147483647 h 571"/>
                <a:gd name="T4" fmla="*/ 2147483647 w 1495"/>
                <a:gd name="T5" fmla="*/ 0 h 571"/>
                <a:gd name="T6" fmla="*/ 2147483647 w 1495"/>
                <a:gd name="T7" fmla="*/ 0 h 571"/>
                <a:gd name="T8" fmla="*/ 0 w 1495"/>
                <a:gd name="T9" fmla="*/ 2147483647 h 571"/>
                <a:gd name="T10" fmla="*/ 0 w 1495"/>
                <a:gd name="T11" fmla="*/ 2147483647 h 57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95"/>
                <a:gd name="T19" fmla="*/ 0 h 571"/>
                <a:gd name="T20" fmla="*/ 1495 w 1495"/>
                <a:gd name="T21" fmla="*/ 571 h 57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95" h="571">
                  <a:moveTo>
                    <a:pt x="0" y="570"/>
                  </a:moveTo>
                  <a:lnTo>
                    <a:pt x="935" y="570"/>
                  </a:lnTo>
                  <a:lnTo>
                    <a:pt x="1494" y="0"/>
                  </a:lnTo>
                  <a:lnTo>
                    <a:pt x="560" y="0"/>
                  </a:lnTo>
                  <a:lnTo>
                    <a:pt x="0" y="570"/>
                  </a:lnTo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1" name="Freeform 11"/>
            <p:cNvSpPr>
              <a:spLocks/>
            </p:cNvSpPr>
            <p:nvPr/>
          </p:nvSpPr>
          <p:spPr bwMode="auto">
            <a:xfrm>
              <a:off x="3252788" y="3287713"/>
              <a:ext cx="2374900" cy="901700"/>
            </a:xfrm>
            <a:custGeom>
              <a:avLst/>
              <a:gdLst>
                <a:gd name="T0" fmla="*/ 0 w 1496"/>
                <a:gd name="T1" fmla="*/ 2147483647 h 568"/>
                <a:gd name="T2" fmla="*/ 2147483647 w 1496"/>
                <a:gd name="T3" fmla="*/ 2147483647 h 568"/>
                <a:gd name="T4" fmla="*/ 2147483647 w 1496"/>
                <a:gd name="T5" fmla="*/ 0 h 568"/>
                <a:gd name="T6" fmla="*/ 2147483647 w 1496"/>
                <a:gd name="T7" fmla="*/ 0 h 568"/>
                <a:gd name="T8" fmla="*/ 0 w 1496"/>
                <a:gd name="T9" fmla="*/ 2147483647 h 568"/>
                <a:gd name="T10" fmla="*/ 0 w 1496"/>
                <a:gd name="T11" fmla="*/ 2147483647 h 5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96"/>
                <a:gd name="T19" fmla="*/ 0 h 568"/>
                <a:gd name="T20" fmla="*/ 1496 w 1496"/>
                <a:gd name="T21" fmla="*/ 568 h 56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96" h="568">
                  <a:moveTo>
                    <a:pt x="0" y="567"/>
                  </a:moveTo>
                  <a:lnTo>
                    <a:pt x="934" y="567"/>
                  </a:lnTo>
                  <a:lnTo>
                    <a:pt x="1495" y="0"/>
                  </a:lnTo>
                  <a:lnTo>
                    <a:pt x="560" y="0"/>
                  </a:lnTo>
                  <a:lnTo>
                    <a:pt x="0" y="567"/>
                  </a:lnTo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2" name="Freeform 12"/>
            <p:cNvSpPr>
              <a:spLocks/>
            </p:cNvSpPr>
            <p:nvPr/>
          </p:nvSpPr>
          <p:spPr bwMode="auto">
            <a:xfrm>
              <a:off x="5046663" y="3343275"/>
              <a:ext cx="2370137" cy="906463"/>
            </a:xfrm>
            <a:custGeom>
              <a:avLst/>
              <a:gdLst>
                <a:gd name="T0" fmla="*/ 0 w 1493"/>
                <a:gd name="T1" fmla="*/ 2147483647 h 571"/>
                <a:gd name="T2" fmla="*/ 2147483647 w 1493"/>
                <a:gd name="T3" fmla="*/ 2147483647 h 571"/>
                <a:gd name="T4" fmla="*/ 2147483647 w 1493"/>
                <a:gd name="T5" fmla="*/ 0 h 571"/>
                <a:gd name="T6" fmla="*/ 2147483647 w 1493"/>
                <a:gd name="T7" fmla="*/ 0 h 571"/>
                <a:gd name="T8" fmla="*/ 0 w 1493"/>
                <a:gd name="T9" fmla="*/ 2147483647 h 571"/>
                <a:gd name="T10" fmla="*/ 0 w 1493"/>
                <a:gd name="T11" fmla="*/ 2147483647 h 57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93"/>
                <a:gd name="T19" fmla="*/ 0 h 571"/>
                <a:gd name="T20" fmla="*/ 1493 w 1493"/>
                <a:gd name="T21" fmla="*/ 571 h 57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93" h="571">
                  <a:moveTo>
                    <a:pt x="0" y="570"/>
                  </a:moveTo>
                  <a:lnTo>
                    <a:pt x="932" y="570"/>
                  </a:lnTo>
                  <a:lnTo>
                    <a:pt x="1492" y="0"/>
                  </a:lnTo>
                  <a:lnTo>
                    <a:pt x="559" y="0"/>
                  </a:lnTo>
                  <a:lnTo>
                    <a:pt x="0" y="570"/>
                  </a:lnTo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3" name="Freeform 13"/>
            <p:cNvSpPr>
              <a:spLocks/>
            </p:cNvSpPr>
            <p:nvPr/>
          </p:nvSpPr>
          <p:spPr bwMode="auto">
            <a:xfrm>
              <a:off x="5027613" y="3286125"/>
              <a:ext cx="2366962" cy="903288"/>
            </a:xfrm>
            <a:custGeom>
              <a:avLst/>
              <a:gdLst>
                <a:gd name="T0" fmla="*/ 0 w 1491"/>
                <a:gd name="T1" fmla="*/ 2147483647 h 569"/>
                <a:gd name="T2" fmla="*/ 2147483647 w 1491"/>
                <a:gd name="T3" fmla="*/ 2147483647 h 569"/>
                <a:gd name="T4" fmla="*/ 2147483647 w 1491"/>
                <a:gd name="T5" fmla="*/ 0 h 569"/>
                <a:gd name="T6" fmla="*/ 2147483647 w 1491"/>
                <a:gd name="T7" fmla="*/ 0 h 569"/>
                <a:gd name="T8" fmla="*/ 0 w 1491"/>
                <a:gd name="T9" fmla="*/ 2147483647 h 569"/>
                <a:gd name="T10" fmla="*/ 0 w 1491"/>
                <a:gd name="T11" fmla="*/ 2147483647 h 569"/>
                <a:gd name="T12" fmla="*/ 0 w 1491"/>
                <a:gd name="T13" fmla="*/ 2147483647 h 5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91"/>
                <a:gd name="T22" fmla="*/ 0 h 569"/>
                <a:gd name="T23" fmla="*/ 1491 w 1491"/>
                <a:gd name="T24" fmla="*/ 569 h 56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91" h="569">
                  <a:moveTo>
                    <a:pt x="0" y="569"/>
                  </a:moveTo>
                  <a:lnTo>
                    <a:pt x="933" y="569"/>
                  </a:lnTo>
                  <a:lnTo>
                    <a:pt x="1491" y="0"/>
                  </a:lnTo>
                  <a:lnTo>
                    <a:pt x="559" y="0"/>
                  </a:lnTo>
                  <a:lnTo>
                    <a:pt x="0" y="569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4" name="Freeform 14"/>
            <p:cNvSpPr>
              <a:spLocks/>
            </p:cNvSpPr>
            <p:nvPr/>
          </p:nvSpPr>
          <p:spPr bwMode="auto">
            <a:xfrm>
              <a:off x="2520950" y="2073275"/>
              <a:ext cx="1397000" cy="803275"/>
            </a:xfrm>
            <a:custGeom>
              <a:avLst/>
              <a:gdLst>
                <a:gd name="T0" fmla="*/ 2147483647 w 880"/>
                <a:gd name="T1" fmla="*/ 2147483647 h 506"/>
                <a:gd name="T2" fmla="*/ 2147483647 w 880"/>
                <a:gd name="T3" fmla="*/ 0 h 506"/>
                <a:gd name="T4" fmla="*/ 2147483647 w 880"/>
                <a:gd name="T5" fmla="*/ 0 h 506"/>
                <a:gd name="T6" fmla="*/ 0 w 880"/>
                <a:gd name="T7" fmla="*/ 2147483647 h 506"/>
                <a:gd name="T8" fmla="*/ 2147483647 w 880"/>
                <a:gd name="T9" fmla="*/ 2147483647 h 5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0"/>
                <a:gd name="T16" fmla="*/ 0 h 506"/>
                <a:gd name="T17" fmla="*/ 880 w 880"/>
                <a:gd name="T18" fmla="*/ 506 h 5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0" h="506">
                  <a:moveTo>
                    <a:pt x="398" y="506"/>
                  </a:moveTo>
                  <a:lnTo>
                    <a:pt x="880" y="0"/>
                  </a:lnTo>
                  <a:lnTo>
                    <a:pt x="516" y="0"/>
                  </a:lnTo>
                  <a:lnTo>
                    <a:pt x="0" y="504"/>
                  </a:lnTo>
                  <a:lnTo>
                    <a:pt x="398" y="506"/>
                  </a:lnTo>
                  <a:close/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5" name="Freeform 15"/>
            <p:cNvSpPr>
              <a:spLocks/>
            </p:cNvSpPr>
            <p:nvPr/>
          </p:nvSpPr>
          <p:spPr bwMode="auto">
            <a:xfrm>
              <a:off x="2501900" y="1997075"/>
              <a:ext cx="1409700" cy="819150"/>
            </a:xfrm>
            <a:custGeom>
              <a:avLst/>
              <a:gdLst>
                <a:gd name="T0" fmla="*/ 2147483647 w 888"/>
                <a:gd name="T1" fmla="*/ 2147483647 h 516"/>
                <a:gd name="T2" fmla="*/ 2147483647 w 888"/>
                <a:gd name="T3" fmla="*/ 0 h 516"/>
                <a:gd name="T4" fmla="*/ 2147483647 w 888"/>
                <a:gd name="T5" fmla="*/ 2147483647 h 516"/>
                <a:gd name="T6" fmla="*/ 0 w 888"/>
                <a:gd name="T7" fmla="*/ 2147483647 h 516"/>
                <a:gd name="T8" fmla="*/ 2147483647 w 888"/>
                <a:gd name="T9" fmla="*/ 2147483647 h 5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8"/>
                <a:gd name="T16" fmla="*/ 0 h 516"/>
                <a:gd name="T17" fmla="*/ 888 w 888"/>
                <a:gd name="T18" fmla="*/ 516 h 5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8" h="516">
                  <a:moveTo>
                    <a:pt x="390" y="516"/>
                  </a:moveTo>
                  <a:lnTo>
                    <a:pt x="888" y="0"/>
                  </a:lnTo>
                  <a:lnTo>
                    <a:pt x="508" y="4"/>
                  </a:lnTo>
                  <a:lnTo>
                    <a:pt x="0" y="512"/>
                  </a:lnTo>
                  <a:lnTo>
                    <a:pt x="390" y="516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6" name="Freeform 16"/>
            <p:cNvSpPr>
              <a:spLocks/>
            </p:cNvSpPr>
            <p:nvPr/>
          </p:nvSpPr>
          <p:spPr bwMode="auto">
            <a:xfrm>
              <a:off x="1516063" y="2295525"/>
              <a:ext cx="1482725" cy="574675"/>
            </a:xfrm>
            <a:custGeom>
              <a:avLst/>
              <a:gdLst>
                <a:gd name="T0" fmla="*/ 2147483647 w 934"/>
                <a:gd name="T1" fmla="*/ 2147483647 h 380"/>
                <a:gd name="T2" fmla="*/ 2147483647 w 934"/>
                <a:gd name="T3" fmla="*/ 0 h 380"/>
                <a:gd name="T4" fmla="*/ 2147483647 w 934"/>
                <a:gd name="T5" fmla="*/ 0 h 380"/>
                <a:gd name="T6" fmla="*/ 0 w 934"/>
                <a:gd name="T7" fmla="*/ 2147483647 h 380"/>
                <a:gd name="T8" fmla="*/ 2147483647 w 934"/>
                <a:gd name="T9" fmla="*/ 2147483647 h 380"/>
                <a:gd name="T10" fmla="*/ 2147483647 w 934"/>
                <a:gd name="T11" fmla="*/ 2147483647 h 3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34"/>
                <a:gd name="T19" fmla="*/ 0 h 380"/>
                <a:gd name="T20" fmla="*/ 934 w 934"/>
                <a:gd name="T21" fmla="*/ 380 h 38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34" h="380">
                  <a:moveTo>
                    <a:pt x="560" y="379"/>
                  </a:moveTo>
                  <a:lnTo>
                    <a:pt x="933" y="0"/>
                  </a:lnTo>
                  <a:lnTo>
                    <a:pt x="373" y="0"/>
                  </a:lnTo>
                  <a:lnTo>
                    <a:pt x="0" y="379"/>
                  </a:lnTo>
                  <a:lnTo>
                    <a:pt x="560" y="379"/>
                  </a:lnTo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7" name="Freeform 17"/>
            <p:cNvSpPr>
              <a:spLocks/>
            </p:cNvSpPr>
            <p:nvPr/>
          </p:nvSpPr>
          <p:spPr bwMode="auto">
            <a:xfrm>
              <a:off x="1497013" y="2252663"/>
              <a:ext cx="1481137" cy="557212"/>
            </a:xfrm>
            <a:custGeom>
              <a:avLst/>
              <a:gdLst>
                <a:gd name="T0" fmla="*/ 2147483647 w 933"/>
                <a:gd name="T1" fmla="*/ 2147483647 h 351"/>
                <a:gd name="T2" fmla="*/ 2147483647 w 933"/>
                <a:gd name="T3" fmla="*/ 0 h 351"/>
                <a:gd name="T4" fmla="*/ 2147483647 w 933"/>
                <a:gd name="T5" fmla="*/ 0 h 351"/>
                <a:gd name="T6" fmla="*/ 0 w 933"/>
                <a:gd name="T7" fmla="*/ 2147483647 h 351"/>
                <a:gd name="T8" fmla="*/ 2147483647 w 933"/>
                <a:gd name="T9" fmla="*/ 2147483647 h 351"/>
                <a:gd name="T10" fmla="*/ 2147483647 w 933"/>
                <a:gd name="T11" fmla="*/ 2147483647 h 351"/>
                <a:gd name="T12" fmla="*/ 2147483647 w 933"/>
                <a:gd name="T13" fmla="*/ 2147483647 h 35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33"/>
                <a:gd name="T22" fmla="*/ 0 h 351"/>
                <a:gd name="T23" fmla="*/ 933 w 933"/>
                <a:gd name="T24" fmla="*/ 351 h 35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33" h="351">
                  <a:moveTo>
                    <a:pt x="560" y="351"/>
                  </a:moveTo>
                  <a:lnTo>
                    <a:pt x="933" y="0"/>
                  </a:lnTo>
                  <a:lnTo>
                    <a:pt x="373" y="0"/>
                  </a:lnTo>
                  <a:lnTo>
                    <a:pt x="0" y="351"/>
                  </a:lnTo>
                  <a:lnTo>
                    <a:pt x="560" y="351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8" name="Freeform 18"/>
            <p:cNvSpPr>
              <a:spLocks/>
            </p:cNvSpPr>
            <p:nvPr/>
          </p:nvSpPr>
          <p:spPr bwMode="auto">
            <a:xfrm>
              <a:off x="3325813" y="2084388"/>
              <a:ext cx="2462212" cy="795337"/>
            </a:xfrm>
            <a:custGeom>
              <a:avLst/>
              <a:gdLst>
                <a:gd name="T0" fmla="*/ 0 w 1679"/>
                <a:gd name="T1" fmla="*/ 2147483647 h 569"/>
                <a:gd name="T2" fmla="*/ 2147483647 w 1679"/>
                <a:gd name="T3" fmla="*/ 2147483647 h 569"/>
                <a:gd name="T4" fmla="*/ 2147483647 w 1679"/>
                <a:gd name="T5" fmla="*/ 0 h 569"/>
                <a:gd name="T6" fmla="*/ 2147483647 w 1679"/>
                <a:gd name="T7" fmla="*/ 0 h 569"/>
                <a:gd name="T8" fmla="*/ 0 w 1679"/>
                <a:gd name="T9" fmla="*/ 2147483647 h 569"/>
                <a:gd name="T10" fmla="*/ 0 w 1679"/>
                <a:gd name="T11" fmla="*/ 2147483647 h 569"/>
                <a:gd name="T12" fmla="*/ 0 w 1679"/>
                <a:gd name="T13" fmla="*/ 2147483647 h 5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79"/>
                <a:gd name="T22" fmla="*/ 0 h 569"/>
                <a:gd name="T23" fmla="*/ 1679 w 1679"/>
                <a:gd name="T24" fmla="*/ 569 h 56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79" h="569">
                  <a:moveTo>
                    <a:pt x="0" y="569"/>
                  </a:moveTo>
                  <a:lnTo>
                    <a:pt x="1121" y="569"/>
                  </a:lnTo>
                  <a:lnTo>
                    <a:pt x="1679" y="0"/>
                  </a:lnTo>
                  <a:lnTo>
                    <a:pt x="560" y="0"/>
                  </a:lnTo>
                  <a:lnTo>
                    <a:pt x="0" y="569"/>
                  </a:lnTo>
                  <a:close/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9" name="Freeform 19"/>
            <p:cNvSpPr>
              <a:spLocks/>
            </p:cNvSpPr>
            <p:nvPr/>
          </p:nvSpPr>
          <p:spPr bwMode="auto">
            <a:xfrm>
              <a:off x="3321050" y="1998663"/>
              <a:ext cx="2443163" cy="814387"/>
            </a:xfrm>
            <a:custGeom>
              <a:avLst/>
              <a:gdLst>
                <a:gd name="T0" fmla="*/ 0 w 1679"/>
                <a:gd name="T1" fmla="*/ 2147483647 h 569"/>
                <a:gd name="T2" fmla="*/ 2147483647 w 1679"/>
                <a:gd name="T3" fmla="*/ 2147483647 h 569"/>
                <a:gd name="T4" fmla="*/ 2147483647 w 1679"/>
                <a:gd name="T5" fmla="*/ 0 h 569"/>
                <a:gd name="T6" fmla="*/ 2147483647 w 1679"/>
                <a:gd name="T7" fmla="*/ 0 h 569"/>
                <a:gd name="T8" fmla="*/ 0 w 1679"/>
                <a:gd name="T9" fmla="*/ 2147483647 h 569"/>
                <a:gd name="T10" fmla="*/ 0 w 1679"/>
                <a:gd name="T11" fmla="*/ 2147483647 h 569"/>
                <a:gd name="T12" fmla="*/ 0 w 1679"/>
                <a:gd name="T13" fmla="*/ 2147483647 h 5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79"/>
                <a:gd name="T22" fmla="*/ 0 h 569"/>
                <a:gd name="T23" fmla="*/ 1679 w 1679"/>
                <a:gd name="T24" fmla="*/ 569 h 56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79" h="569">
                  <a:moveTo>
                    <a:pt x="0" y="569"/>
                  </a:moveTo>
                  <a:lnTo>
                    <a:pt x="1119" y="569"/>
                  </a:lnTo>
                  <a:lnTo>
                    <a:pt x="1679" y="0"/>
                  </a:lnTo>
                  <a:lnTo>
                    <a:pt x="559" y="0"/>
                  </a:lnTo>
                  <a:lnTo>
                    <a:pt x="0" y="569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70" name="Oval 20"/>
            <p:cNvSpPr>
              <a:spLocks noChangeArrowheads="1"/>
            </p:cNvSpPr>
            <p:nvPr/>
          </p:nvSpPr>
          <p:spPr bwMode="auto">
            <a:xfrm>
              <a:off x="2580055" y="4979841"/>
              <a:ext cx="392825" cy="398382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381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21" name="Oval 21"/>
            <p:cNvSpPr>
              <a:spLocks noChangeArrowheads="1"/>
            </p:cNvSpPr>
            <p:nvPr/>
          </p:nvSpPr>
          <p:spPr bwMode="auto">
            <a:xfrm>
              <a:off x="4097338" y="4979988"/>
              <a:ext cx="392112" cy="398462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22" name="Freeform 23"/>
            <p:cNvSpPr>
              <a:spLocks/>
            </p:cNvSpPr>
            <p:nvPr/>
          </p:nvSpPr>
          <p:spPr bwMode="auto">
            <a:xfrm>
              <a:off x="1897063" y="3446463"/>
              <a:ext cx="1492250" cy="582612"/>
            </a:xfrm>
            <a:custGeom>
              <a:avLst/>
              <a:gdLst>
                <a:gd name="T0" fmla="*/ 2147483647 w 940"/>
                <a:gd name="T1" fmla="*/ 2147483647 h 367"/>
                <a:gd name="T2" fmla="*/ 2147483647 w 940"/>
                <a:gd name="T3" fmla="*/ 2147483647 h 367"/>
                <a:gd name="T4" fmla="*/ 0 w 940"/>
                <a:gd name="T5" fmla="*/ 2147483647 h 367"/>
                <a:gd name="T6" fmla="*/ 2147483647 w 940"/>
                <a:gd name="T7" fmla="*/ 0 h 367"/>
                <a:gd name="T8" fmla="*/ 2147483647 w 940"/>
                <a:gd name="T9" fmla="*/ 2147483647 h 3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40"/>
                <a:gd name="T16" fmla="*/ 0 h 367"/>
                <a:gd name="T17" fmla="*/ 940 w 940"/>
                <a:gd name="T18" fmla="*/ 367 h 36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40" h="367">
                  <a:moveTo>
                    <a:pt x="940" y="4"/>
                  </a:moveTo>
                  <a:lnTo>
                    <a:pt x="542" y="224"/>
                  </a:lnTo>
                  <a:lnTo>
                    <a:pt x="0" y="367"/>
                  </a:lnTo>
                  <a:lnTo>
                    <a:pt x="379" y="0"/>
                  </a:lnTo>
                  <a:lnTo>
                    <a:pt x="547" y="224"/>
                  </a:lnTo>
                </a:path>
              </a:pathLst>
            </a:cu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3" name="Line 24"/>
            <p:cNvSpPr>
              <a:spLocks noChangeShapeType="1"/>
            </p:cNvSpPr>
            <p:nvPr/>
          </p:nvSpPr>
          <p:spPr bwMode="auto">
            <a:xfrm flipV="1">
              <a:off x="4338638" y="3559175"/>
              <a:ext cx="682625" cy="17780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24" name="Freeform 25"/>
            <p:cNvSpPr>
              <a:spLocks/>
            </p:cNvSpPr>
            <p:nvPr/>
          </p:nvSpPr>
          <p:spPr bwMode="auto">
            <a:xfrm>
              <a:off x="5854700" y="3513138"/>
              <a:ext cx="1089025" cy="508000"/>
            </a:xfrm>
            <a:custGeom>
              <a:avLst/>
              <a:gdLst>
                <a:gd name="T0" fmla="*/ 2147483647 w 686"/>
                <a:gd name="T1" fmla="*/ 2147483647 h 320"/>
                <a:gd name="T2" fmla="*/ 2147483647 w 686"/>
                <a:gd name="T3" fmla="*/ 2147483647 h 320"/>
                <a:gd name="T4" fmla="*/ 0 w 686"/>
                <a:gd name="T5" fmla="*/ 2147483647 h 320"/>
                <a:gd name="T6" fmla="*/ 2147483647 w 686"/>
                <a:gd name="T7" fmla="*/ 2147483647 h 320"/>
                <a:gd name="T8" fmla="*/ 2147483647 w 686"/>
                <a:gd name="T9" fmla="*/ 0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86"/>
                <a:gd name="T16" fmla="*/ 0 h 320"/>
                <a:gd name="T17" fmla="*/ 686 w 686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86" h="320">
                  <a:moveTo>
                    <a:pt x="680" y="6"/>
                  </a:moveTo>
                  <a:lnTo>
                    <a:pt x="685" y="6"/>
                  </a:lnTo>
                  <a:lnTo>
                    <a:pt x="0" y="166"/>
                  </a:lnTo>
                  <a:lnTo>
                    <a:pt x="332" y="319"/>
                  </a:lnTo>
                  <a:lnTo>
                    <a:pt x="685" y="0"/>
                  </a:lnTo>
                </a:path>
              </a:pathLst>
            </a:cu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5" name="Freeform 26"/>
            <p:cNvSpPr>
              <a:spLocks/>
            </p:cNvSpPr>
            <p:nvPr/>
          </p:nvSpPr>
          <p:spPr bwMode="auto">
            <a:xfrm>
              <a:off x="1860550" y="2400300"/>
              <a:ext cx="704850" cy="276225"/>
            </a:xfrm>
            <a:custGeom>
              <a:avLst/>
              <a:gdLst>
                <a:gd name="T0" fmla="*/ 0 w 444"/>
                <a:gd name="T1" fmla="*/ 2147483647 h 174"/>
                <a:gd name="T2" fmla="*/ 2147483647 w 444"/>
                <a:gd name="T3" fmla="*/ 2147483647 h 174"/>
                <a:gd name="T4" fmla="*/ 2147483647 w 444"/>
                <a:gd name="T5" fmla="*/ 0 h 174"/>
                <a:gd name="T6" fmla="*/ 0 60000 65536"/>
                <a:gd name="T7" fmla="*/ 0 60000 65536"/>
                <a:gd name="T8" fmla="*/ 0 60000 65536"/>
                <a:gd name="T9" fmla="*/ 0 w 444"/>
                <a:gd name="T10" fmla="*/ 0 h 174"/>
                <a:gd name="T11" fmla="*/ 444 w 444"/>
                <a:gd name="T12" fmla="*/ 174 h 17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44" h="174">
                  <a:moveTo>
                    <a:pt x="0" y="174"/>
                  </a:moveTo>
                  <a:lnTo>
                    <a:pt x="258" y="84"/>
                  </a:lnTo>
                  <a:lnTo>
                    <a:pt x="444" y="0"/>
                  </a:lnTo>
                </a:path>
              </a:pathLst>
            </a:cu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6" name="Freeform 27"/>
            <p:cNvSpPr>
              <a:spLocks/>
            </p:cNvSpPr>
            <p:nvPr/>
          </p:nvSpPr>
          <p:spPr bwMode="auto">
            <a:xfrm>
              <a:off x="2930525" y="2124075"/>
              <a:ext cx="590550" cy="523875"/>
            </a:xfrm>
            <a:custGeom>
              <a:avLst/>
              <a:gdLst>
                <a:gd name="T0" fmla="*/ 2147483647 w 408"/>
                <a:gd name="T1" fmla="*/ 0 h 334"/>
                <a:gd name="T2" fmla="*/ 2147483647 w 408"/>
                <a:gd name="T3" fmla="*/ 2147483647 h 334"/>
                <a:gd name="T4" fmla="*/ 0 w 408"/>
                <a:gd name="T5" fmla="*/ 2147483647 h 334"/>
                <a:gd name="T6" fmla="*/ 0 60000 65536"/>
                <a:gd name="T7" fmla="*/ 0 60000 65536"/>
                <a:gd name="T8" fmla="*/ 0 60000 65536"/>
                <a:gd name="T9" fmla="*/ 0 w 408"/>
                <a:gd name="T10" fmla="*/ 0 h 334"/>
                <a:gd name="T11" fmla="*/ 408 w 408"/>
                <a:gd name="T12" fmla="*/ 334 h 33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08" h="334">
                  <a:moveTo>
                    <a:pt x="408" y="0"/>
                  </a:moveTo>
                  <a:lnTo>
                    <a:pt x="215" y="168"/>
                  </a:lnTo>
                  <a:lnTo>
                    <a:pt x="0" y="334"/>
                  </a:lnTo>
                </a:path>
              </a:pathLst>
            </a:cu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7" name="Freeform 28"/>
            <p:cNvSpPr>
              <a:spLocks/>
            </p:cNvSpPr>
            <p:nvPr/>
          </p:nvSpPr>
          <p:spPr bwMode="auto">
            <a:xfrm>
              <a:off x="4425950" y="2200275"/>
              <a:ext cx="825500" cy="436563"/>
            </a:xfrm>
            <a:custGeom>
              <a:avLst/>
              <a:gdLst>
                <a:gd name="T0" fmla="*/ 2147483647 w 520"/>
                <a:gd name="T1" fmla="*/ 0 h 275"/>
                <a:gd name="T2" fmla="*/ 0 w 520"/>
                <a:gd name="T3" fmla="*/ 2147483647 h 275"/>
                <a:gd name="T4" fmla="*/ 2147483647 w 520"/>
                <a:gd name="T5" fmla="*/ 2147483647 h 275"/>
                <a:gd name="T6" fmla="*/ 0 60000 65536"/>
                <a:gd name="T7" fmla="*/ 0 60000 65536"/>
                <a:gd name="T8" fmla="*/ 0 60000 65536"/>
                <a:gd name="T9" fmla="*/ 0 w 520"/>
                <a:gd name="T10" fmla="*/ 0 h 275"/>
                <a:gd name="T11" fmla="*/ 520 w 520"/>
                <a:gd name="T12" fmla="*/ 275 h 2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20" h="275">
                  <a:moveTo>
                    <a:pt x="520" y="0"/>
                  </a:moveTo>
                  <a:lnTo>
                    <a:pt x="0" y="128"/>
                  </a:lnTo>
                  <a:lnTo>
                    <a:pt x="299" y="275"/>
                  </a:lnTo>
                </a:path>
              </a:pathLst>
            </a:cu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8" name="Freeform 29"/>
            <p:cNvSpPr>
              <a:spLocks/>
            </p:cNvSpPr>
            <p:nvPr/>
          </p:nvSpPr>
          <p:spPr bwMode="auto">
            <a:xfrm>
              <a:off x="3803650" y="2136775"/>
              <a:ext cx="600075" cy="546100"/>
            </a:xfrm>
            <a:custGeom>
              <a:avLst/>
              <a:gdLst>
                <a:gd name="T0" fmla="*/ 2147483647 w 378"/>
                <a:gd name="T1" fmla="*/ 0 h 344"/>
                <a:gd name="T2" fmla="*/ 2147483647 w 378"/>
                <a:gd name="T3" fmla="*/ 2147483647 h 344"/>
                <a:gd name="T4" fmla="*/ 0 w 378"/>
                <a:gd name="T5" fmla="*/ 2147483647 h 344"/>
                <a:gd name="T6" fmla="*/ 0 60000 65536"/>
                <a:gd name="T7" fmla="*/ 0 60000 65536"/>
                <a:gd name="T8" fmla="*/ 0 60000 65536"/>
                <a:gd name="T9" fmla="*/ 0 w 378"/>
                <a:gd name="T10" fmla="*/ 0 h 344"/>
                <a:gd name="T11" fmla="*/ 378 w 378"/>
                <a:gd name="T12" fmla="*/ 344 h 3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8" h="344">
                  <a:moveTo>
                    <a:pt x="236" y="0"/>
                  </a:moveTo>
                  <a:lnTo>
                    <a:pt x="378" y="176"/>
                  </a:lnTo>
                  <a:lnTo>
                    <a:pt x="0" y="344"/>
                  </a:lnTo>
                </a:path>
              </a:pathLst>
            </a:cu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83" name="Oval 30"/>
            <p:cNvSpPr>
              <a:spLocks noChangeArrowheads="1"/>
            </p:cNvSpPr>
            <p:nvPr/>
          </p:nvSpPr>
          <p:spPr bwMode="auto">
            <a:xfrm>
              <a:off x="1790354" y="3907904"/>
              <a:ext cx="236236" cy="2423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4" name="Oval 31"/>
            <p:cNvSpPr>
              <a:spLocks noChangeArrowheads="1"/>
            </p:cNvSpPr>
            <p:nvPr/>
          </p:nvSpPr>
          <p:spPr bwMode="auto">
            <a:xfrm>
              <a:off x="2377568" y="3331551"/>
              <a:ext cx="237585" cy="24094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31" name="Oval 32"/>
            <p:cNvSpPr>
              <a:spLocks noChangeArrowheads="1"/>
            </p:cNvSpPr>
            <p:nvPr/>
          </p:nvSpPr>
          <p:spPr bwMode="auto">
            <a:xfrm>
              <a:off x="6257925" y="3884613"/>
              <a:ext cx="236538" cy="239712"/>
            </a:xfrm>
            <a:prstGeom prst="ellipse">
              <a:avLst/>
            </a:prstGeom>
            <a:solidFill>
              <a:srgbClr val="FFCC00"/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32" name="Oval 33"/>
            <p:cNvSpPr>
              <a:spLocks noChangeArrowheads="1"/>
            </p:cNvSpPr>
            <p:nvPr/>
          </p:nvSpPr>
          <p:spPr bwMode="auto">
            <a:xfrm>
              <a:off x="6797675" y="3400425"/>
              <a:ext cx="236538" cy="238125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33" name="Oval 34"/>
            <p:cNvSpPr>
              <a:spLocks noChangeArrowheads="1"/>
            </p:cNvSpPr>
            <p:nvPr/>
          </p:nvSpPr>
          <p:spPr bwMode="auto">
            <a:xfrm>
              <a:off x="3722688" y="2595563"/>
              <a:ext cx="173037" cy="174625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34" name="Oval 35"/>
            <p:cNvSpPr>
              <a:spLocks noChangeArrowheads="1"/>
            </p:cNvSpPr>
            <p:nvPr/>
          </p:nvSpPr>
          <p:spPr bwMode="auto">
            <a:xfrm>
              <a:off x="4811713" y="2547938"/>
              <a:ext cx="171450" cy="174625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35" name="Oval 37"/>
            <p:cNvSpPr>
              <a:spLocks noChangeArrowheads="1"/>
            </p:cNvSpPr>
            <p:nvPr/>
          </p:nvSpPr>
          <p:spPr bwMode="auto">
            <a:xfrm>
              <a:off x="4105275" y="2049463"/>
              <a:ext cx="169863" cy="17621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0" name="Oval 38"/>
            <p:cNvSpPr>
              <a:spLocks noChangeArrowheads="1"/>
            </p:cNvSpPr>
            <p:nvPr/>
          </p:nvSpPr>
          <p:spPr bwMode="auto">
            <a:xfrm>
              <a:off x="3132170" y="2313006"/>
              <a:ext cx="172789" cy="172495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1" name="Oval 40"/>
            <p:cNvSpPr>
              <a:spLocks noChangeArrowheads="1"/>
            </p:cNvSpPr>
            <p:nvPr/>
          </p:nvSpPr>
          <p:spPr bwMode="auto">
            <a:xfrm>
              <a:off x="2161581" y="2458121"/>
              <a:ext cx="176838" cy="175234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2" name="Oval 41"/>
            <p:cNvSpPr>
              <a:spLocks noChangeArrowheads="1"/>
            </p:cNvSpPr>
            <p:nvPr/>
          </p:nvSpPr>
          <p:spPr bwMode="auto">
            <a:xfrm>
              <a:off x="1798454" y="2536155"/>
              <a:ext cx="238935" cy="2423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39" name="Oval 42"/>
            <p:cNvSpPr>
              <a:spLocks noChangeArrowheads="1"/>
            </p:cNvSpPr>
            <p:nvPr/>
          </p:nvSpPr>
          <p:spPr bwMode="auto">
            <a:xfrm>
              <a:off x="4295775" y="2278063"/>
              <a:ext cx="238125" cy="2413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40" name="Line 43"/>
            <p:cNvSpPr>
              <a:spLocks noChangeShapeType="1"/>
            </p:cNvSpPr>
            <p:nvPr/>
          </p:nvSpPr>
          <p:spPr bwMode="auto">
            <a:xfrm>
              <a:off x="3365500" y="3489325"/>
              <a:ext cx="982663" cy="27305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41" name="Line 44"/>
            <p:cNvSpPr>
              <a:spLocks noChangeShapeType="1"/>
            </p:cNvSpPr>
            <p:nvPr/>
          </p:nvSpPr>
          <p:spPr bwMode="auto">
            <a:xfrm>
              <a:off x="5024438" y="3560763"/>
              <a:ext cx="877887" cy="24130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6" name="Oval 45"/>
            <p:cNvSpPr>
              <a:spLocks noChangeArrowheads="1"/>
            </p:cNvSpPr>
            <p:nvPr/>
          </p:nvSpPr>
          <p:spPr bwMode="auto">
            <a:xfrm>
              <a:off x="3268512" y="3346610"/>
              <a:ext cx="236235" cy="23957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43" name="Oval 46"/>
            <p:cNvSpPr>
              <a:spLocks noChangeArrowheads="1"/>
            </p:cNvSpPr>
            <p:nvPr/>
          </p:nvSpPr>
          <p:spPr bwMode="auto">
            <a:xfrm>
              <a:off x="4902200" y="3438525"/>
              <a:ext cx="238125" cy="2397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44" name="Oval 47"/>
            <p:cNvSpPr>
              <a:spLocks noChangeArrowheads="1"/>
            </p:cNvSpPr>
            <p:nvPr/>
          </p:nvSpPr>
          <p:spPr bwMode="auto">
            <a:xfrm>
              <a:off x="5751513" y="3638550"/>
              <a:ext cx="311150" cy="315913"/>
            </a:xfrm>
            <a:prstGeom prst="ellipse">
              <a:avLst/>
            </a:prstGeom>
            <a:solidFill>
              <a:srgbClr val="FFCC00"/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45" name="Line 50"/>
            <p:cNvSpPr>
              <a:spLocks noChangeShapeType="1"/>
            </p:cNvSpPr>
            <p:nvPr/>
          </p:nvSpPr>
          <p:spPr bwMode="auto">
            <a:xfrm>
              <a:off x="2887663" y="4264025"/>
              <a:ext cx="1328737" cy="885825"/>
            </a:xfrm>
            <a:prstGeom prst="line">
              <a:avLst/>
            </a:prstGeom>
            <a:noFill/>
            <a:ln w="31750">
              <a:solidFill>
                <a:srgbClr val="800000"/>
              </a:solidFill>
              <a:prstDash val="dash"/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46" name="Line 51"/>
            <p:cNvSpPr>
              <a:spLocks noChangeShapeType="1"/>
            </p:cNvSpPr>
            <p:nvPr/>
          </p:nvSpPr>
          <p:spPr bwMode="auto">
            <a:xfrm>
              <a:off x="1903413" y="2925763"/>
              <a:ext cx="0" cy="1111250"/>
            </a:xfrm>
            <a:prstGeom prst="line">
              <a:avLst/>
            </a:prstGeom>
            <a:noFill/>
            <a:ln w="25400">
              <a:solidFill>
                <a:srgbClr val="800000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47" name="Line 52"/>
            <p:cNvSpPr>
              <a:spLocks noChangeShapeType="1"/>
            </p:cNvSpPr>
            <p:nvPr/>
          </p:nvSpPr>
          <p:spPr bwMode="auto">
            <a:xfrm>
              <a:off x="3384550" y="2959100"/>
              <a:ext cx="0" cy="519113"/>
            </a:xfrm>
            <a:prstGeom prst="line">
              <a:avLst/>
            </a:prstGeom>
            <a:noFill/>
            <a:ln w="25400">
              <a:solidFill>
                <a:srgbClr val="800000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48" name="Line 53"/>
            <p:cNvSpPr>
              <a:spLocks noChangeShapeType="1"/>
            </p:cNvSpPr>
            <p:nvPr/>
          </p:nvSpPr>
          <p:spPr bwMode="auto">
            <a:xfrm>
              <a:off x="2771775" y="4297363"/>
              <a:ext cx="0" cy="895350"/>
            </a:xfrm>
            <a:prstGeom prst="line">
              <a:avLst/>
            </a:prstGeom>
            <a:noFill/>
            <a:ln w="50800">
              <a:solidFill>
                <a:srgbClr val="800000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49" name="Line 54"/>
            <p:cNvSpPr>
              <a:spLocks noChangeShapeType="1"/>
            </p:cNvSpPr>
            <p:nvPr/>
          </p:nvSpPr>
          <p:spPr bwMode="auto">
            <a:xfrm>
              <a:off x="4292600" y="4297363"/>
              <a:ext cx="0" cy="893762"/>
            </a:xfrm>
            <a:prstGeom prst="line">
              <a:avLst/>
            </a:prstGeom>
            <a:noFill/>
            <a:ln w="50800">
              <a:solidFill>
                <a:srgbClr val="800000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50" name="Line 56"/>
            <p:cNvSpPr>
              <a:spLocks noChangeShapeType="1"/>
            </p:cNvSpPr>
            <p:nvPr/>
          </p:nvSpPr>
          <p:spPr bwMode="auto">
            <a:xfrm>
              <a:off x="5913438" y="2924175"/>
              <a:ext cx="0" cy="842963"/>
            </a:xfrm>
            <a:prstGeom prst="line">
              <a:avLst/>
            </a:prstGeom>
            <a:noFill/>
            <a:ln w="25400">
              <a:solidFill>
                <a:srgbClr val="800000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51" name="Line 57"/>
            <p:cNvSpPr>
              <a:spLocks noChangeShapeType="1"/>
            </p:cNvSpPr>
            <p:nvPr/>
          </p:nvSpPr>
          <p:spPr bwMode="auto">
            <a:xfrm flipV="1">
              <a:off x="2568575" y="2166938"/>
              <a:ext cx="881063" cy="201612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6" name="Oval 58"/>
            <p:cNvSpPr>
              <a:spLocks noChangeArrowheads="1"/>
            </p:cNvSpPr>
            <p:nvPr/>
          </p:nvSpPr>
          <p:spPr bwMode="auto">
            <a:xfrm>
              <a:off x="2493661" y="2304792"/>
              <a:ext cx="175489" cy="175234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53" name="Line 60"/>
            <p:cNvSpPr>
              <a:spLocks noChangeShapeType="1"/>
            </p:cNvSpPr>
            <p:nvPr/>
          </p:nvSpPr>
          <p:spPr bwMode="auto">
            <a:xfrm flipV="1">
              <a:off x="2790825" y="3748088"/>
              <a:ext cx="1539875" cy="6508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8" name="Oval 61"/>
            <p:cNvSpPr>
              <a:spLocks noChangeArrowheads="1"/>
            </p:cNvSpPr>
            <p:nvPr/>
          </p:nvSpPr>
          <p:spPr bwMode="auto">
            <a:xfrm>
              <a:off x="2621902" y="3647792"/>
              <a:ext cx="310480" cy="316242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55" name="Oval 62"/>
            <p:cNvSpPr>
              <a:spLocks noChangeArrowheads="1"/>
            </p:cNvSpPr>
            <p:nvPr/>
          </p:nvSpPr>
          <p:spPr bwMode="auto">
            <a:xfrm>
              <a:off x="4178300" y="3587750"/>
              <a:ext cx="311150" cy="3175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56" name="Line 63"/>
            <p:cNvSpPr>
              <a:spLocks noChangeShapeType="1"/>
            </p:cNvSpPr>
            <p:nvPr/>
          </p:nvSpPr>
          <p:spPr bwMode="auto">
            <a:xfrm>
              <a:off x="3725863" y="2981325"/>
              <a:ext cx="546100" cy="750888"/>
            </a:xfrm>
            <a:prstGeom prst="line">
              <a:avLst/>
            </a:prstGeom>
            <a:noFill/>
            <a:ln w="25400">
              <a:solidFill>
                <a:srgbClr val="800000"/>
              </a:solidFill>
              <a:prstDash val="dash"/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57" name="Oval 22"/>
            <p:cNvSpPr>
              <a:spLocks noChangeArrowheads="1"/>
            </p:cNvSpPr>
            <p:nvPr/>
          </p:nvSpPr>
          <p:spPr bwMode="auto">
            <a:xfrm>
              <a:off x="5602288" y="4887913"/>
              <a:ext cx="608012" cy="617537"/>
            </a:xfrm>
            <a:prstGeom prst="ellipse">
              <a:avLst/>
            </a:prstGeom>
            <a:solidFill>
              <a:srgbClr val="FFCC00"/>
            </a:solidFill>
            <a:ln w="381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58" name="Line 55"/>
            <p:cNvSpPr>
              <a:spLocks noChangeShapeType="1"/>
            </p:cNvSpPr>
            <p:nvPr/>
          </p:nvSpPr>
          <p:spPr bwMode="auto">
            <a:xfrm>
              <a:off x="5902325" y="4297363"/>
              <a:ext cx="0" cy="893762"/>
            </a:xfrm>
            <a:prstGeom prst="line">
              <a:avLst/>
            </a:prstGeom>
            <a:noFill/>
            <a:ln w="50800">
              <a:solidFill>
                <a:srgbClr val="800000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59" name="Text Box 70"/>
            <p:cNvSpPr txBox="1">
              <a:spLocks noChangeArrowheads="1"/>
            </p:cNvSpPr>
            <p:nvPr/>
          </p:nvSpPr>
          <p:spPr bwMode="auto">
            <a:xfrm rot="16200000">
              <a:off x="907739" y="4901013"/>
              <a:ext cx="832470" cy="426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h-TH" sz="2800" b="1" dirty="0">
                  <a:latin typeface="AvantGarde Bk BT"/>
                </a:rPr>
                <a:t>ประเทศ</a:t>
              </a:r>
              <a:endParaRPr lang="en-US" sz="2800" b="1" dirty="0">
                <a:latin typeface="AvantGarde Bk BT"/>
              </a:endParaRPr>
            </a:p>
          </p:txBody>
        </p:sp>
        <p:sp>
          <p:nvSpPr>
            <p:cNvPr id="25660" name="Text Box 71"/>
            <p:cNvSpPr txBox="1">
              <a:spLocks noChangeArrowheads="1"/>
            </p:cNvSpPr>
            <p:nvPr/>
          </p:nvSpPr>
          <p:spPr bwMode="auto">
            <a:xfrm rot="16200000">
              <a:off x="704662" y="3547342"/>
              <a:ext cx="1251331" cy="376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h-TH" sz="2400" b="1" dirty="0">
                  <a:latin typeface="AvantGarde Bk BT"/>
                </a:rPr>
                <a:t>ภูมิภาค/จังหวัด</a:t>
              </a:r>
              <a:endParaRPr lang="en-US" sz="2400" b="1" dirty="0">
                <a:latin typeface="AvantGarde Bk BT"/>
              </a:endParaRPr>
            </a:p>
          </p:txBody>
        </p:sp>
        <p:sp>
          <p:nvSpPr>
            <p:cNvPr id="25661" name="Text Box 72"/>
            <p:cNvSpPr txBox="1">
              <a:spLocks noChangeArrowheads="1"/>
            </p:cNvSpPr>
            <p:nvPr/>
          </p:nvSpPr>
          <p:spPr bwMode="auto">
            <a:xfrm rot="16200000">
              <a:off x="726573" y="2194326"/>
              <a:ext cx="1204330" cy="426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th-TH" sz="2800" b="1" dirty="0">
                  <a:latin typeface="AvantGarde Bk BT"/>
                </a:rPr>
                <a:t>อำเภอ/ตำบล</a:t>
              </a:r>
              <a:endParaRPr lang="en-US" sz="2800" b="1" dirty="0">
                <a:latin typeface="AvantGarde Bk BT"/>
              </a:endParaRPr>
            </a:p>
          </p:txBody>
        </p:sp>
        <p:sp>
          <p:nvSpPr>
            <p:cNvPr id="25662" name="Freeform 78"/>
            <p:cNvSpPr>
              <a:spLocks/>
            </p:cNvSpPr>
            <p:nvPr/>
          </p:nvSpPr>
          <p:spPr bwMode="auto">
            <a:xfrm>
              <a:off x="2206625" y="2054225"/>
              <a:ext cx="1028700" cy="177800"/>
            </a:xfrm>
            <a:custGeom>
              <a:avLst/>
              <a:gdLst>
                <a:gd name="T0" fmla="*/ 2147483647 w 620"/>
                <a:gd name="T1" fmla="*/ 2147483647 h 112"/>
                <a:gd name="T2" fmla="*/ 2147483647 w 620"/>
                <a:gd name="T3" fmla="*/ 0 h 112"/>
                <a:gd name="T4" fmla="*/ 2147483647 w 620"/>
                <a:gd name="T5" fmla="*/ 0 h 112"/>
                <a:gd name="T6" fmla="*/ 0 w 620"/>
                <a:gd name="T7" fmla="*/ 2147483647 h 112"/>
                <a:gd name="T8" fmla="*/ 2147483647 w 620"/>
                <a:gd name="T9" fmla="*/ 2147483647 h 1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20"/>
                <a:gd name="T16" fmla="*/ 0 h 112"/>
                <a:gd name="T17" fmla="*/ 620 w 620"/>
                <a:gd name="T18" fmla="*/ 112 h 1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20" h="112">
                  <a:moveTo>
                    <a:pt x="504" y="112"/>
                  </a:moveTo>
                  <a:lnTo>
                    <a:pt x="620" y="0"/>
                  </a:lnTo>
                  <a:lnTo>
                    <a:pt x="128" y="0"/>
                  </a:lnTo>
                  <a:lnTo>
                    <a:pt x="0" y="112"/>
                  </a:lnTo>
                  <a:lnTo>
                    <a:pt x="504" y="112"/>
                  </a:lnTo>
                  <a:close/>
                </a:path>
              </a:pathLst>
            </a:custGeom>
            <a:solidFill>
              <a:srgbClr val="808080"/>
            </a:solidFill>
            <a:ln w="19050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63" name="Freeform 77"/>
            <p:cNvSpPr>
              <a:spLocks/>
            </p:cNvSpPr>
            <p:nvPr/>
          </p:nvSpPr>
          <p:spPr bwMode="auto">
            <a:xfrm>
              <a:off x="2200275" y="2003425"/>
              <a:ext cx="1028700" cy="177800"/>
            </a:xfrm>
            <a:custGeom>
              <a:avLst/>
              <a:gdLst>
                <a:gd name="T0" fmla="*/ 2147483647 w 620"/>
                <a:gd name="T1" fmla="*/ 2147483647 h 112"/>
                <a:gd name="T2" fmla="*/ 2147483647 w 620"/>
                <a:gd name="T3" fmla="*/ 0 h 112"/>
                <a:gd name="T4" fmla="*/ 2147483647 w 620"/>
                <a:gd name="T5" fmla="*/ 0 h 112"/>
                <a:gd name="T6" fmla="*/ 0 w 620"/>
                <a:gd name="T7" fmla="*/ 2147483647 h 112"/>
                <a:gd name="T8" fmla="*/ 2147483647 w 620"/>
                <a:gd name="T9" fmla="*/ 2147483647 h 1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20"/>
                <a:gd name="T16" fmla="*/ 0 h 112"/>
                <a:gd name="T17" fmla="*/ 620 w 620"/>
                <a:gd name="T18" fmla="*/ 112 h 1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20" h="112">
                  <a:moveTo>
                    <a:pt x="504" y="112"/>
                  </a:moveTo>
                  <a:lnTo>
                    <a:pt x="620" y="0"/>
                  </a:lnTo>
                  <a:lnTo>
                    <a:pt x="128" y="0"/>
                  </a:lnTo>
                  <a:lnTo>
                    <a:pt x="0" y="112"/>
                  </a:lnTo>
                  <a:lnTo>
                    <a:pt x="504" y="112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64" name="Line 80"/>
            <p:cNvSpPr>
              <a:spLocks noChangeShapeType="1"/>
            </p:cNvSpPr>
            <p:nvPr/>
          </p:nvSpPr>
          <p:spPr bwMode="auto">
            <a:xfrm>
              <a:off x="2676525" y="2082800"/>
              <a:ext cx="788988" cy="71438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21" name="Oval 59"/>
            <p:cNvSpPr>
              <a:spLocks noChangeArrowheads="1"/>
            </p:cNvSpPr>
            <p:nvPr/>
          </p:nvSpPr>
          <p:spPr bwMode="auto">
            <a:xfrm>
              <a:off x="3323858" y="2044680"/>
              <a:ext cx="236236" cy="24094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2" name="Oval 79"/>
            <p:cNvSpPr>
              <a:spLocks noChangeArrowheads="1"/>
            </p:cNvSpPr>
            <p:nvPr/>
          </p:nvSpPr>
          <p:spPr bwMode="auto">
            <a:xfrm>
              <a:off x="2612453" y="2018668"/>
              <a:ext cx="144440" cy="145115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67" name="Freeform 81"/>
            <p:cNvSpPr>
              <a:spLocks/>
            </p:cNvSpPr>
            <p:nvPr/>
          </p:nvSpPr>
          <p:spPr bwMode="auto">
            <a:xfrm>
              <a:off x="5197475" y="2073275"/>
              <a:ext cx="1397000" cy="803275"/>
            </a:xfrm>
            <a:custGeom>
              <a:avLst/>
              <a:gdLst>
                <a:gd name="T0" fmla="*/ 2147483647 w 880"/>
                <a:gd name="T1" fmla="*/ 2147483647 h 506"/>
                <a:gd name="T2" fmla="*/ 2147483647 w 880"/>
                <a:gd name="T3" fmla="*/ 0 h 506"/>
                <a:gd name="T4" fmla="*/ 2147483647 w 880"/>
                <a:gd name="T5" fmla="*/ 0 h 506"/>
                <a:gd name="T6" fmla="*/ 0 w 880"/>
                <a:gd name="T7" fmla="*/ 2147483647 h 506"/>
                <a:gd name="T8" fmla="*/ 2147483647 w 880"/>
                <a:gd name="T9" fmla="*/ 2147483647 h 5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0"/>
                <a:gd name="T16" fmla="*/ 0 h 506"/>
                <a:gd name="T17" fmla="*/ 880 w 880"/>
                <a:gd name="T18" fmla="*/ 506 h 5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0" h="506">
                  <a:moveTo>
                    <a:pt x="398" y="506"/>
                  </a:moveTo>
                  <a:lnTo>
                    <a:pt x="880" y="0"/>
                  </a:lnTo>
                  <a:lnTo>
                    <a:pt x="516" y="0"/>
                  </a:lnTo>
                  <a:lnTo>
                    <a:pt x="0" y="504"/>
                  </a:lnTo>
                  <a:lnTo>
                    <a:pt x="398" y="506"/>
                  </a:lnTo>
                  <a:close/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68" name="Freeform 82"/>
            <p:cNvSpPr>
              <a:spLocks/>
            </p:cNvSpPr>
            <p:nvPr/>
          </p:nvSpPr>
          <p:spPr bwMode="auto">
            <a:xfrm>
              <a:off x="5178425" y="2003425"/>
              <a:ext cx="1398588" cy="812800"/>
            </a:xfrm>
            <a:custGeom>
              <a:avLst/>
              <a:gdLst>
                <a:gd name="T0" fmla="*/ 2147483647 w 881"/>
                <a:gd name="T1" fmla="*/ 2147483647 h 512"/>
                <a:gd name="T2" fmla="*/ 2147483647 w 881"/>
                <a:gd name="T3" fmla="*/ 0 h 512"/>
                <a:gd name="T4" fmla="*/ 2147483647 w 881"/>
                <a:gd name="T5" fmla="*/ 0 h 512"/>
                <a:gd name="T6" fmla="*/ 0 w 881"/>
                <a:gd name="T7" fmla="*/ 2147483647 h 512"/>
                <a:gd name="T8" fmla="*/ 2147483647 w 881"/>
                <a:gd name="T9" fmla="*/ 2147483647 h 5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1"/>
                <a:gd name="T16" fmla="*/ 0 h 512"/>
                <a:gd name="T17" fmla="*/ 881 w 881"/>
                <a:gd name="T18" fmla="*/ 512 h 5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1" h="512">
                  <a:moveTo>
                    <a:pt x="390" y="512"/>
                  </a:moveTo>
                  <a:lnTo>
                    <a:pt x="881" y="0"/>
                  </a:lnTo>
                  <a:lnTo>
                    <a:pt x="508" y="0"/>
                  </a:lnTo>
                  <a:lnTo>
                    <a:pt x="0" y="508"/>
                  </a:lnTo>
                  <a:lnTo>
                    <a:pt x="390" y="512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69" name="Freeform 83"/>
            <p:cNvSpPr>
              <a:spLocks/>
            </p:cNvSpPr>
            <p:nvPr/>
          </p:nvSpPr>
          <p:spPr bwMode="auto">
            <a:xfrm>
              <a:off x="5978525" y="2073275"/>
              <a:ext cx="1397000" cy="803275"/>
            </a:xfrm>
            <a:custGeom>
              <a:avLst/>
              <a:gdLst>
                <a:gd name="T0" fmla="*/ 2147483647 w 880"/>
                <a:gd name="T1" fmla="*/ 2147483647 h 506"/>
                <a:gd name="T2" fmla="*/ 2147483647 w 880"/>
                <a:gd name="T3" fmla="*/ 0 h 506"/>
                <a:gd name="T4" fmla="*/ 2147483647 w 880"/>
                <a:gd name="T5" fmla="*/ 0 h 506"/>
                <a:gd name="T6" fmla="*/ 0 w 880"/>
                <a:gd name="T7" fmla="*/ 2147483647 h 506"/>
                <a:gd name="T8" fmla="*/ 2147483647 w 880"/>
                <a:gd name="T9" fmla="*/ 2147483647 h 5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0"/>
                <a:gd name="T16" fmla="*/ 0 h 506"/>
                <a:gd name="T17" fmla="*/ 880 w 880"/>
                <a:gd name="T18" fmla="*/ 506 h 5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0" h="506">
                  <a:moveTo>
                    <a:pt x="398" y="506"/>
                  </a:moveTo>
                  <a:lnTo>
                    <a:pt x="880" y="0"/>
                  </a:lnTo>
                  <a:lnTo>
                    <a:pt x="516" y="0"/>
                  </a:lnTo>
                  <a:lnTo>
                    <a:pt x="0" y="504"/>
                  </a:lnTo>
                  <a:lnTo>
                    <a:pt x="398" y="506"/>
                  </a:lnTo>
                  <a:close/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70" name="Freeform 84"/>
            <p:cNvSpPr>
              <a:spLocks/>
            </p:cNvSpPr>
            <p:nvPr/>
          </p:nvSpPr>
          <p:spPr bwMode="auto">
            <a:xfrm>
              <a:off x="5959475" y="2003425"/>
              <a:ext cx="1408113" cy="812800"/>
            </a:xfrm>
            <a:custGeom>
              <a:avLst/>
              <a:gdLst>
                <a:gd name="T0" fmla="*/ 2147483647 w 887"/>
                <a:gd name="T1" fmla="*/ 2147483647 h 512"/>
                <a:gd name="T2" fmla="*/ 2147483647 w 887"/>
                <a:gd name="T3" fmla="*/ 0 h 512"/>
                <a:gd name="T4" fmla="*/ 2147483647 w 887"/>
                <a:gd name="T5" fmla="*/ 0 h 512"/>
                <a:gd name="T6" fmla="*/ 0 w 887"/>
                <a:gd name="T7" fmla="*/ 2147483647 h 512"/>
                <a:gd name="T8" fmla="*/ 2147483647 w 887"/>
                <a:gd name="T9" fmla="*/ 2147483647 h 5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7"/>
                <a:gd name="T16" fmla="*/ 0 h 512"/>
                <a:gd name="T17" fmla="*/ 887 w 887"/>
                <a:gd name="T18" fmla="*/ 512 h 5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7" h="512">
                  <a:moveTo>
                    <a:pt x="390" y="512"/>
                  </a:moveTo>
                  <a:lnTo>
                    <a:pt x="887" y="0"/>
                  </a:lnTo>
                  <a:lnTo>
                    <a:pt x="508" y="0"/>
                  </a:lnTo>
                  <a:lnTo>
                    <a:pt x="0" y="508"/>
                  </a:lnTo>
                  <a:lnTo>
                    <a:pt x="390" y="512"/>
                  </a:ln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27" name="Oval 39"/>
            <p:cNvSpPr>
              <a:spLocks noChangeArrowheads="1"/>
            </p:cNvSpPr>
            <p:nvPr/>
          </p:nvSpPr>
          <p:spPr bwMode="auto">
            <a:xfrm>
              <a:off x="2837888" y="2578594"/>
              <a:ext cx="171440" cy="172495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72" name="Line 90"/>
            <p:cNvSpPr>
              <a:spLocks noChangeShapeType="1"/>
            </p:cNvSpPr>
            <p:nvPr/>
          </p:nvSpPr>
          <p:spPr bwMode="auto">
            <a:xfrm>
              <a:off x="6375400" y="2935288"/>
              <a:ext cx="0" cy="1084262"/>
            </a:xfrm>
            <a:prstGeom prst="line">
              <a:avLst/>
            </a:prstGeom>
            <a:noFill/>
            <a:ln w="25400">
              <a:solidFill>
                <a:srgbClr val="800000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73" name="Line 91"/>
            <p:cNvSpPr>
              <a:spLocks noChangeShapeType="1"/>
            </p:cNvSpPr>
            <p:nvPr/>
          </p:nvSpPr>
          <p:spPr bwMode="auto">
            <a:xfrm>
              <a:off x="5238750" y="2211388"/>
              <a:ext cx="641350" cy="149225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74" name="Line 92"/>
            <p:cNvSpPr>
              <a:spLocks noChangeShapeType="1"/>
            </p:cNvSpPr>
            <p:nvPr/>
          </p:nvSpPr>
          <p:spPr bwMode="auto">
            <a:xfrm>
              <a:off x="4335463" y="2908300"/>
              <a:ext cx="0" cy="871538"/>
            </a:xfrm>
            <a:prstGeom prst="line">
              <a:avLst/>
            </a:prstGeom>
            <a:noFill/>
            <a:ln w="25400">
              <a:solidFill>
                <a:srgbClr val="800000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75" name="Oval 36"/>
            <p:cNvSpPr>
              <a:spLocks noChangeArrowheads="1"/>
            </p:cNvSpPr>
            <p:nvPr/>
          </p:nvSpPr>
          <p:spPr bwMode="auto">
            <a:xfrm>
              <a:off x="5154613" y="2119313"/>
              <a:ext cx="171450" cy="17621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76" name="Line 49"/>
            <p:cNvSpPr>
              <a:spLocks noChangeShapeType="1"/>
            </p:cNvSpPr>
            <p:nvPr/>
          </p:nvSpPr>
          <p:spPr bwMode="auto">
            <a:xfrm flipH="1">
              <a:off x="4384675" y="2887663"/>
              <a:ext cx="977900" cy="822325"/>
            </a:xfrm>
            <a:prstGeom prst="line">
              <a:avLst/>
            </a:prstGeom>
            <a:noFill/>
            <a:ln w="25400">
              <a:solidFill>
                <a:srgbClr val="800000"/>
              </a:solidFill>
              <a:prstDash val="dash"/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77" name="Freeform 93"/>
            <p:cNvSpPr>
              <a:spLocks/>
            </p:cNvSpPr>
            <p:nvPr/>
          </p:nvSpPr>
          <p:spPr bwMode="auto">
            <a:xfrm>
              <a:off x="5645150" y="2136775"/>
              <a:ext cx="609600" cy="527050"/>
            </a:xfrm>
            <a:custGeom>
              <a:avLst/>
              <a:gdLst>
                <a:gd name="T0" fmla="*/ 0 w 384"/>
                <a:gd name="T1" fmla="*/ 2147483647 h 332"/>
                <a:gd name="T2" fmla="*/ 2147483647 w 384"/>
                <a:gd name="T3" fmla="*/ 2147483647 h 332"/>
                <a:gd name="T4" fmla="*/ 2147483647 w 384"/>
                <a:gd name="T5" fmla="*/ 0 h 332"/>
                <a:gd name="T6" fmla="*/ 0 60000 65536"/>
                <a:gd name="T7" fmla="*/ 0 60000 65536"/>
                <a:gd name="T8" fmla="*/ 0 60000 65536"/>
                <a:gd name="T9" fmla="*/ 0 w 384"/>
                <a:gd name="T10" fmla="*/ 0 h 332"/>
                <a:gd name="T11" fmla="*/ 384 w 384"/>
                <a:gd name="T12" fmla="*/ 332 h 3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84" h="332">
                  <a:moveTo>
                    <a:pt x="0" y="332"/>
                  </a:moveTo>
                  <a:lnTo>
                    <a:pt x="176" y="160"/>
                  </a:lnTo>
                  <a:lnTo>
                    <a:pt x="384" y="0"/>
                  </a:lnTo>
                </a:path>
              </a:pathLst>
            </a:cu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78" name="Line 94"/>
            <p:cNvSpPr>
              <a:spLocks noChangeShapeType="1"/>
            </p:cNvSpPr>
            <p:nvPr/>
          </p:nvSpPr>
          <p:spPr bwMode="auto">
            <a:xfrm flipV="1">
              <a:off x="6413500" y="2257425"/>
              <a:ext cx="387350" cy="38735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79" name="Oval 86"/>
            <p:cNvSpPr>
              <a:spLocks noChangeArrowheads="1"/>
            </p:cNvSpPr>
            <p:nvPr/>
          </p:nvSpPr>
          <p:spPr bwMode="auto">
            <a:xfrm>
              <a:off x="6300788" y="2513013"/>
              <a:ext cx="238125" cy="241300"/>
            </a:xfrm>
            <a:prstGeom prst="ellipse">
              <a:avLst/>
            </a:prstGeom>
            <a:solidFill>
              <a:srgbClr val="FFCC00"/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80" name="Oval 87"/>
            <p:cNvSpPr>
              <a:spLocks noChangeArrowheads="1"/>
            </p:cNvSpPr>
            <p:nvPr/>
          </p:nvSpPr>
          <p:spPr bwMode="auto">
            <a:xfrm>
              <a:off x="6713538" y="2173288"/>
              <a:ext cx="171450" cy="17621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81" name="Oval 88"/>
            <p:cNvSpPr>
              <a:spLocks noChangeArrowheads="1"/>
            </p:cNvSpPr>
            <p:nvPr/>
          </p:nvSpPr>
          <p:spPr bwMode="auto">
            <a:xfrm>
              <a:off x="6176963" y="2049463"/>
              <a:ext cx="171450" cy="17621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8" name="Oval 89"/>
            <p:cNvSpPr>
              <a:spLocks noChangeArrowheads="1"/>
            </p:cNvSpPr>
            <p:nvPr/>
          </p:nvSpPr>
          <p:spPr bwMode="auto">
            <a:xfrm>
              <a:off x="5564717" y="2562166"/>
              <a:ext cx="171440" cy="176602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 w="127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683" name="Oval 85"/>
            <p:cNvSpPr>
              <a:spLocks noChangeArrowheads="1"/>
            </p:cNvSpPr>
            <p:nvPr/>
          </p:nvSpPr>
          <p:spPr bwMode="auto">
            <a:xfrm>
              <a:off x="5799138" y="2262188"/>
              <a:ext cx="238125" cy="241300"/>
            </a:xfrm>
            <a:prstGeom prst="ellipse">
              <a:avLst/>
            </a:prstGeom>
            <a:solidFill>
              <a:srgbClr val="FFCC00"/>
            </a:solidFill>
            <a:ln w="254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5684" name="Line 118"/>
            <p:cNvSpPr>
              <a:spLocks noChangeShapeType="1"/>
            </p:cNvSpPr>
            <p:nvPr/>
          </p:nvSpPr>
          <p:spPr bwMode="auto">
            <a:xfrm>
              <a:off x="1066800" y="2270125"/>
              <a:ext cx="0" cy="3263900"/>
            </a:xfrm>
            <a:prstGeom prst="line">
              <a:avLst/>
            </a:prstGeom>
            <a:noFill/>
            <a:ln w="127000">
              <a:solidFill>
                <a:srgbClr val="FFCC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85" name="Line 80"/>
            <p:cNvSpPr>
              <a:spLocks noChangeShapeType="1"/>
            </p:cNvSpPr>
            <p:nvPr/>
          </p:nvSpPr>
          <p:spPr bwMode="auto">
            <a:xfrm flipH="1">
              <a:off x="2617788" y="2157413"/>
              <a:ext cx="71437" cy="214312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86" name="TextBox 11"/>
          <p:cNvSpPr txBox="1">
            <a:spLocks noChangeArrowheads="1"/>
          </p:cNvSpPr>
          <p:nvPr/>
        </p:nvSpPr>
        <p:spPr bwMode="auto">
          <a:xfrm>
            <a:off x="36539" y="4632516"/>
            <a:ext cx="1303208" cy="1938992"/>
          </a:xfrm>
          <a:prstGeom prst="rect">
            <a:avLst/>
          </a:prstGeom>
          <a:noFill/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นโยบายการพัฒนากำลังคน/แรงงาน/แผนแม่บทในระดับชาติ</a:t>
            </a:r>
            <a:endParaRPr lang="en-US" sz="2000" b="1" dirty="0">
              <a:solidFill>
                <a:srgbClr val="C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7" name="TextBox 11"/>
          <p:cNvSpPr txBox="1">
            <a:spLocks noChangeArrowheads="1"/>
          </p:cNvSpPr>
          <p:nvPr/>
        </p:nvSpPr>
        <p:spPr bwMode="auto">
          <a:xfrm>
            <a:off x="48718" y="3165980"/>
            <a:ext cx="1303208" cy="1015663"/>
          </a:xfrm>
          <a:prstGeom prst="rect">
            <a:avLst/>
          </a:prstGeom>
          <a:noFill/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แผนพัฒนากำลังคนระดับจังหวัด</a:t>
            </a:r>
            <a:endParaRPr lang="en-US" sz="2000" b="1" dirty="0">
              <a:solidFill>
                <a:srgbClr val="C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8" name="TextBox 11"/>
          <p:cNvSpPr txBox="1">
            <a:spLocks noChangeArrowheads="1"/>
          </p:cNvSpPr>
          <p:nvPr/>
        </p:nvSpPr>
        <p:spPr bwMode="auto">
          <a:xfrm>
            <a:off x="75108" y="1849340"/>
            <a:ext cx="1303208" cy="707886"/>
          </a:xfrm>
          <a:prstGeom prst="rect">
            <a:avLst/>
          </a:prstGeom>
          <a:noFill/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แผนปฏิบัติการระดับพื้นที่</a:t>
            </a:r>
            <a:endParaRPr lang="en-US" sz="2000" b="1" dirty="0">
              <a:solidFill>
                <a:srgbClr val="C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9" name="Text Box 70"/>
          <p:cNvSpPr txBox="1">
            <a:spLocks noChangeArrowheads="1"/>
          </p:cNvSpPr>
          <p:nvPr/>
        </p:nvSpPr>
        <p:spPr bwMode="auto">
          <a:xfrm rot="16200000">
            <a:off x="564557" y="3593867"/>
            <a:ext cx="21371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AvantGarde Bk BT"/>
              </a:rPr>
              <a:t>ความต้องการพัฒนา</a:t>
            </a:r>
            <a:endParaRPr lang="en-US" sz="2800" b="1" dirty="0">
              <a:latin typeface="AvantGarde Bk BT"/>
            </a:endParaRPr>
          </a:p>
        </p:txBody>
      </p:sp>
      <p:sp>
        <p:nvSpPr>
          <p:cNvPr id="93" name="แผนผังลำดับงาน: เรียงลำดับ 92"/>
          <p:cNvSpPr/>
          <p:nvPr/>
        </p:nvSpPr>
        <p:spPr>
          <a:xfrm>
            <a:off x="608977" y="2668249"/>
            <a:ext cx="219231" cy="389744"/>
          </a:xfrm>
          <a:prstGeom prst="flowChartSo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4" name="แผนผังลำดับงาน: เรียงลำดับ 93"/>
          <p:cNvSpPr/>
          <p:nvPr/>
        </p:nvSpPr>
        <p:spPr>
          <a:xfrm>
            <a:off x="635366" y="4229724"/>
            <a:ext cx="219231" cy="389744"/>
          </a:xfrm>
          <a:prstGeom prst="flowChartSo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82764753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858794" y="6242159"/>
            <a:ext cx="782419" cy="332782"/>
          </a:xfrm>
        </p:spPr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"/>
            <a:ext cx="9906000" cy="749507"/>
          </a:xfrm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แผนการพัฒนากำลังคน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243590" y="884422"/>
            <a:ext cx="9353863" cy="5241743"/>
          </a:xfrm>
        </p:spPr>
        <p:txBody>
          <a:bodyPr/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แผนการพัฒนากำลังคนที่กำลังดำเนินการขับเคลื่อน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688772" y="1436571"/>
            <a:ext cx="4386943" cy="1074058"/>
          </a:xfrm>
          <a:prstGeom prst="roundRect">
            <a:avLst>
              <a:gd name="adj" fmla="val 585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แผนการพัฒนากำลังคน</a:t>
            </a:r>
          </a:p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(ภายใต้ยุทธศาสตร์ กพร.ปช.)</a:t>
            </a:r>
            <a:endParaRPr lang="en-US" sz="24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53495" y="2938799"/>
            <a:ext cx="3522133" cy="1487715"/>
          </a:xfrm>
          <a:prstGeom prst="roundRect">
            <a:avLst>
              <a:gd name="adj" fmla="val 585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</a:t>
            </a:r>
            <a:endParaRPr lang="th-TH" sz="24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ยุทธศาสตร์/แผน</a:t>
            </a:r>
          </a:p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พัฒนากำลังคน</a:t>
            </a:r>
          </a:p>
          <a:p>
            <a:pPr algn="ctr"/>
            <a:r>
              <a:rPr lang="th-TH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รายอุตสาหกรรม</a:t>
            </a:r>
            <a:endParaRPr lang="en-US" sz="2400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039480" y="2938799"/>
            <a:ext cx="3522133" cy="1487715"/>
          </a:xfrm>
          <a:prstGeom prst="roundRect">
            <a:avLst>
              <a:gd name="adj" fmla="val 585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</a:t>
            </a:r>
          </a:p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แผนพัฒนากำลังคน</a:t>
            </a:r>
          </a:p>
          <a:p>
            <a:pPr algn="ctr"/>
            <a:r>
              <a:rPr lang="th-TH" sz="2400" b="1" dirty="0" smtClean="0">
                <a:solidFill>
                  <a:srgbClr val="0000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ระดับจังหวัด</a:t>
            </a:r>
            <a:endParaRPr lang="en-US" sz="2400" b="1" dirty="0">
              <a:solidFill>
                <a:srgbClr val="0000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cxnSp>
        <p:nvCxnSpPr>
          <p:cNvPr id="10" name="Elbow Connector 9"/>
          <p:cNvCxnSpPr>
            <a:stCxn id="6" idx="2"/>
            <a:endCxn id="7" idx="0"/>
          </p:cNvCxnSpPr>
          <p:nvPr/>
        </p:nvCxnSpPr>
        <p:spPr>
          <a:xfrm rot="5400000">
            <a:off x="3634320" y="1690873"/>
            <a:ext cx="428169" cy="2067680"/>
          </a:xfrm>
          <a:prstGeom prst="bentConnector3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>
            <a:stCxn id="6" idx="2"/>
            <a:endCxn id="8" idx="0"/>
          </p:cNvCxnSpPr>
          <p:nvPr/>
        </p:nvCxnSpPr>
        <p:spPr>
          <a:xfrm rot="16200000" flipH="1">
            <a:off x="5627312" y="1765561"/>
            <a:ext cx="428169" cy="1918305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300294" y="4437112"/>
            <a:ext cx="4297159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ดำเนินการ 76 จังหวัดเสร็จสิ้นแล้ว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ในปี งบประมาณ พ.ศ.</a:t>
            </a:r>
            <a:r>
              <a:rPr lang="en-US" sz="2000" b="1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2559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รวม </a:t>
            </a:r>
            <a:r>
              <a:rPr lang="en-US" sz="2000" b="1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5 </a:t>
            </a:r>
            <a:r>
              <a:rPr lang="th-TH" sz="2000" b="1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ปี</a:t>
            </a:r>
          </a:p>
          <a:p>
            <a:pPr algn="ctr"/>
            <a:r>
              <a:rPr lang="en-US" sz="24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5</a:t>
            </a: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,</a:t>
            </a:r>
            <a:r>
              <a:rPr lang="en-US" sz="24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021</a:t>
            </a: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,</a:t>
            </a:r>
            <a:r>
              <a:rPr lang="en-US" sz="24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040 </a:t>
            </a: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คน</a:t>
            </a:r>
          </a:p>
          <a:p>
            <a:r>
              <a:rPr lang="th-TH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ภาคการศึกษา</a:t>
            </a:r>
            <a:r>
              <a:rPr lang="en-US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        1</a:t>
            </a:r>
            <a:r>
              <a:rPr lang="th-TH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,</a:t>
            </a:r>
            <a:r>
              <a:rPr lang="en-US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017</a:t>
            </a:r>
            <a:r>
              <a:rPr lang="th-TH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,</a:t>
            </a:r>
            <a:r>
              <a:rPr lang="en-US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656</a:t>
            </a:r>
            <a:r>
              <a:rPr lang="th-TH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คน</a:t>
            </a:r>
            <a:endParaRPr lang="en-US" sz="2400" dirty="0" smtClean="0"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r>
              <a:rPr lang="th-TH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ภาคพัฒนากำลังคน</a:t>
            </a:r>
            <a:r>
              <a:rPr lang="en-US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 4</a:t>
            </a:r>
            <a:r>
              <a:rPr lang="th-TH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,</a:t>
            </a:r>
            <a:r>
              <a:rPr lang="en-US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003</a:t>
            </a:r>
            <a:r>
              <a:rPr lang="th-TH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,</a:t>
            </a:r>
            <a:r>
              <a:rPr lang="en-US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422 </a:t>
            </a:r>
            <a:r>
              <a:rPr lang="th-TH" sz="24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คน</a:t>
            </a:r>
            <a:endParaRPr lang="en-US" sz="2400" dirty="0" smtClean="0"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/>
            <a:endParaRPr lang="en-US" sz="20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-1" y="4487833"/>
            <a:ext cx="53002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Leading Industry</a:t>
            </a:r>
            <a:endParaRPr lang="th-TH" sz="2000" b="1" dirty="0" smtClean="0">
              <a:solidFill>
                <a:srgbClr val="FF0000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/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ปี 56- 63 ยานยนต์และชิ้นส่วน/</a:t>
            </a:r>
          </a:p>
          <a:p>
            <a:pPr algn="ctr"/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ท่องเที่ยวและบริการ/</a:t>
            </a:r>
            <a:r>
              <a:rPr lang="th-TH" sz="2000" dirty="0" err="1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โล</a:t>
            </a:r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จิ</a:t>
            </a:r>
            <a:r>
              <a:rPr lang="th-TH" sz="2000" dirty="0" err="1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สติกส์และซัพ</a:t>
            </a:r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พลายเชน/ </a:t>
            </a:r>
          </a:p>
          <a:p>
            <a:pPr algn="ctr"/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ปี 60-64</a:t>
            </a:r>
          </a:p>
          <a:p>
            <a:pPr algn="ctr"/>
            <a:r>
              <a:rPr lang="th-TH" sz="2000" dirty="0" smtClean="0">
                <a:solidFill>
                  <a:schemeClr val="tx2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ปี 59 อาหาร/บริการสุขภาพ/ระบบราง </a:t>
            </a:r>
          </a:p>
          <a:p>
            <a:pPr algn="ctr"/>
            <a:r>
              <a:rPr lang="th-TH" sz="2000" dirty="0" smtClean="0">
                <a:solidFill>
                  <a:schemeClr val="tx2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ปี 60-64</a:t>
            </a:r>
          </a:p>
          <a:p>
            <a:pPr algn="ctr"/>
            <a:r>
              <a:rPr lang="th-TH" sz="2000" dirty="0" smtClean="0"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ปี 60 ไฟฟ้าและอิเลคทรอนิคส์/เกษตรชีวภาพ/วิสาหกิจชุมชน</a:t>
            </a:r>
          </a:p>
        </p:txBody>
      </p:sp>
    </p:spTree>
    <p:extLst>
      <p:ext uri="{BB962C8B-B14F-4D97-AF65-F5344CB8AC3E}">
        <p14:creationId xmlns="" xmlns:p14="http://schemas.microsoft.com/office/powerpoint/2010/main" val="24768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5C4F-B329-46A2-A858-C82A6CD35FF5}" type="slidenum">
              <a:rPr lang="en-GB" smtClean="0"/>
              <a:pPr/>
              <a:t>19</a:t>
            </a:fld>
            <a:endParaRPr lang="en-GB"/>
          </a:p>
        </p:txBody>
      </p:sp>
      <p:sp>
        <p:nvSpPr>
          <p:cNvPr id="1028" name="AutoShape 4" descr="ผลการค้นหารูปภาพสำหรับ ท่องเที่ยวและบริการ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2" name="Picture 8" descr="ผลการค้นหารูปภาพสำหรับ โลจิสติกส์และซัพพลายเชน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14408" y="209864"/>
            <a:ext cx="2573429" cy="1678899"/>
          </a:xfrm>
          <a:prstGeom prst="rect">
            <a:avLst/>
          </a:prstGeom>
          <a:noFill/>
        </p:spPr>
      </p:pic>
      <p:sp>
        <p:nvSpPr>
          <p:cNvPr id="1034" name="AutoShape 10" descr="ผลการค้นหารูปภาพสำหรับ food industry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6" name="Picture 12" descr="ผลการค้นหารูปภาพสำหรับ food industr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16" y="2627756"/>
            <a:ext cx="2646506" cy="1113314"/>
          </a:xfrm>
          <a:prstGeom prst="rect">
            <a:avLst/>
          </a:prstGeom>
          <a:noFill/>
        </p:spPr>
      </p:pic>
      <p:pic>
        <p:nvPicPr>
          <p:cNvPr id="1038" name="Picture 14" descr="ผลการค้นหารูปภาพสำหรับ นวด สป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4028" y="2383439"/>
            <a:ext cx="2282682" cy="2038663"/>
          </a:xfrm>
          <a:prstGeom prst="rect">
            <a:avLst/>
          </a:prstGeom>
          <a:noFill/>
        </p:spPr>
      </p:pic>
      <p:pic>
        <p:nvPicPr>
          <p:cNvPr id="1040" name="Picture 16" descr="ผลการค้นหารูปภาพสำหรับ ระบบราง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4787" y="2233536"/>
            <a:ext cx="3739566" cy="2203554"/>
          </a:xfrm>
          <a:prstGeom prst="rect">
            <a:avLst/>
          </a:prstGeom>
          <a:noFill/>
        </p:spPr>
      </p:pic>
      <p:pic>
        <p:nvPicPr>
          <p:cNvPr id="1042" name="Picture 18" descr="ผลการค้นหารูปภาพสำหรับ ท่องเที่ยว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28507" y="44970"/>
            <a:ext cx="2719862" cy="1562178"/>
          </a:xfrm>
          <a:prstGeom prst="rect">
            <a:avLst/>
          </a:prstGeom>
          <a:noFill/>
        </p:spPr>
      </p:pic>
      <p:pic>
        <p:nvPicPr>
          <p:cNvPr id="1044" name="Picture 20" descr="ผลการค้นหารูปภาพสำหรับ ยานยนต์ ชิ้นส่วน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6192" y="238595"/>
            <a:ext cx="2500351" cy="1605197"/>
          </a:xfrm>
          <a:prstGeom prst="rect">
            <a:avLst/>
          </a:prstGeom>
          <a:noFill/>
        </p:spPr>
      </p:pic>
      <p:sp>
        <p:nvSpPr>
          <p:cNvPr id="1046" name="AutoShape 22" descr="ผลการค้นหารูปภาพสำหรับ วิสาหกิจชุมชน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48" name="AutoShape 24" descr="ผลการค้นหารูปภาพสำหรับ วิสาหกิจชุมชน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50" name="Picture 26" descr="ผลการค้นหารูปภาพสำหรับ วิสาหกิจชุมชน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88118" y="4784909"/>
            <a:ext cx="1111888" cy="1735685"/>
          </a:xfrm>
          <a:prstGeom prst="rect">
            <a:avLst/>
          </a:prstGeom>
          <a:noFill/>
        </p:spPr>
      </p:pic>
      <p:sp>
        <p:nvSpPr>
          <p:cNvPr id="1052" name="AutoShape 28" descr="ผลการค้นหารูปภาพสำหรับ เกษตรเทคโนโลยีชีวภาพ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54" name="AutoShape 30" descr="ผลการค้นหารูปภาพสำหรับ เกษตรเทคโนโลยีชีวภาพ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56" name="AutoShape 32" descr="ผลการค้นหารูปภาพสำหรับ เกษตรเทคโนโลยีชีวภาพ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60" name="Picture 36" descr="ผลการค้นหารูปภาพสำหรับ เกษตรเทคโนโลยีชีวภาพ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6723" y="5078908"/>
            <a:ext cx="2432071" cy="1531755"/>
          </a:xfrm>
          <a:prstGeom prst="rect">
            <a:avLst/>
          </a:prstGeom>
          <a:noFill/>
        </p:spPr>
      </p:pic>
      <p:pic>
        <p:nvPicPr>
          <p:cNvPr id="1062" name="Picture 38" descr="ผลการค้นหารูปภาพสำหรับ อิเลคทรอนิคส์ อัจฉริยะ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97360" y="4949407"/>
            <a:ext cx="2050725" cy="1670868"/>
          </a:xfrm>
          <a:prstGeom prst="rect">
            <a:avLst/>
          </a:prstGeom>
          <a:noFill/>
        </p:spPr>
      </p:pic>
      <p:sp>
        <p:nvSpPr>
          <p:cNvPr id="22" name="Rounded Rectangle 24"/>
          <p:cNvSpPr/>
          <p:nvPr/>
        </p:nvSpPr>
        <p:spPr>
          <a:xfrm>
            <a:off x="0" y="1948723"/>
            <a:ext cx="3105775" cy="567233"/>
          </a:xfrm>
          <a:prstGeom prst="roundRect">
            <a:avLst>
              <a:gd name="adj" fmla="val 11334"/>
            </a:avLst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600" b="1" dirty="0" smtClean="0">
                <a:solidFill>
                  <a:schemeClr val="tx2"/>
                </a:solidFill>
                <a:cs typeface="Cordia New"/>
              </a:rPr>
              <a:t>ยุทธศาสตร์การพัฒนากำลังแรงงาน</a:t>
            </a:r>
          </a:p>
          <a:p>
            <a:pPr algn="ctr">
              <a:defRPr/>
            </a:pPr>
            <a:r>
              <a:rPr lang="th-TH" sz="1600" b="1" dirty="0" smtClean="0">
                <a:solidFill>
                  <a:schemeClr val="tx2"/>
                </a:solidFill>
                <a:cs typeface="Cordia New"/>
              </a:rPr>
              <a:t>ในอุตสาหกรรมยานยนต์และชิ้นส่วน 56 - 63</a:t>
            </a:r>
            <a:endParaRPr lang="th-TH" sz="1600" b="1" dirty="0">
              <a:solidFill>
                <a:schemeClr val="tx2"/>
              </a:solidFill>
              <a:cs typeface="Cordia New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3105775" y="1606820"/>
            <a:ext cx="33368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ยุทธศาสตร์การพัฒนากำลังแรงงาน</a:t>
            </a:r>
          </a:p>
          <a:p>
            <a:pPr algn="ctr">
              <a:defRPr/>
            </a:pP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ในอุตสาหกรรมท่องเที่ยวและบริการ</a:t>
            </a:r>
          </a:p>
          <a:p>
            <a:pPr algn="ctr">
              <a:defRPr/>
            </a:pP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2560-2564</a:t>
            </a: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6702990" y="1790290"/>
            <a:ext cx="2651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ยุทธศาสตร์การพัฒนาบุคลากร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สติกส์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และซัพ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พลายเชน 2560-2564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254281" y="3873680"/>
            <a:ext cx="24625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ยุทธศาสตร์การพัฒนากำลังแรงงาน</a:t>
            </a:r>
          </a:p>
          <a:p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ในอุตสาหกรรมอาหาร 2560 - 2564</a:t>
            </a:r>
            <a:endParaRPr lang="th-TH" sz="180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ounded Rectangle 24"/>
          <p:cNvSpPr/>
          <p:nvPr/>
        </p:nvSpPr>
        <p:spPr>
          <a:xfrm>
            <a:off x="3387935" y="4289687"/>
            <a:ext cx="3105775" cy="567233"/>
          </a:xfrm>
          <a:prstGeom prst="roundRect">
            <a:avLst>
              <a:gd name="adj" fmla="val 11334"/>
            </a:avLst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600" b="1" dirty="0" smtClean="0">
                <a:solidFill>
                  <a:schemeClr val="tx2"/>
                </a:solidFill>
                <a:cs typeface="Cordia New"/>
              </a:rPr>
              <a:t>ยุทธศาสตร์การพัฒนากำลังแรงงานรองรับการพัฒนาระบบขนส่งทางราง 2560 - 2564</a:t>
            </a:r>
            <a:endParaRPr lang="th-TH" sz="1600" b="1" dirty="0">
              <a:solidFill>
                <a:schemeClr val="tx2"/>
              </a:solidFill>
              <a:cs typeface="Cordia New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6832166" y="4416067"/>
            <a:ext cx="26292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ยุทธศาสตร์การพัฒนากำลังแรงงาน</a:t>
            </a:r>
          </a:p>
          <a:p>
            <a:pPr algn="ctr"/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ในอุตสาหกรรมบริการสุขภาพ 2560 - 2564</a:t>
            </a:r>
            <a:endParaRPr lang="th-TH" sz="160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195555" y="4953213"/>
            <a:ext cx="26132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ปี 60 จัดทำยุทธศาสตร์ 3 อุตสาหกรรม</a:t>
            </a:r>
          </a:p>
          <a:p>
            <a:pPr>
              <a:buFontTx/>
              <a:buChar char="-"/>
            </a:pP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อิเล็คทรอนิคส์อัจฉริยะ</a:t>
            </a:r>
          </a:p>
          <a:p>
            <a:pPr>
              <a:buFontTx/>
              <a:buChar char="-"/>
            </a:pP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-เกษตรเทคโนโลยีชีวภาพ</a:t>
            </a:r>
          </a:p>
          <a:p>
            <a:pPr>
              <a:buFontTx/>
              <a:buChar char="-"/>
            </a:pP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-วิสาหกิจชุมชน</a:t>
            </a:r>
            <a:endParaRPr lang="th-TH" sz="18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663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32897060"/>
              </p:ext>
            </p:extLst>
          </p:nvPr>
        </p:nvGraphicFramePr>
        <p:xfrm>
          <a:off x="4328931" y="170642"/>
          <a:ext cx="5382599" cy="6516716"/>
        </p:xfrm>
        <a:graphic>
          <a:graphicData uri="http://schemas.openxmlformats.org/drawingml/2006/table">
            <a:tbl>
              <a:tblPr/>
              <a:tblGrid>
                <a:gridCol w="303245"/>
                <a:gridCol w="2501771"/>
                <a:gridCol w="909735"/>
                <a:gridCol w="833924"/>
                <a:gridCol w="833924"/>
              </a:tblGrid>
              <a:tr h="283613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ประเภทอุตสาหกรรมและบริการ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083" marR="6083" marT="561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 5 ปี (2560-2564)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084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ต้องการ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การศึกษา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การพัฒนา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5,021,078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1,017,656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4,003,422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เกษตรกรรม ประมง และปศุสัตว์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1,168,978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80,937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1,088,041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อุตสาหกรรมการผลิต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910,580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95,820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814,760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อุตสาหกรรมแปรรูปสินค้าเกษตร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801,499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59,365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742,134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ท่องเที่ยวและบริการ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733,168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279,480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453,688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ผลิตภัณฑ์อาหาร แปรรูป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342,063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109,600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232,463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ธุรกิจการค้า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พาณิชย์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309,424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94,752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214,672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โลจิสติกส์และขนส่ง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215,631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91,705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123,926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ยานยนต์และชิ้นส่วน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160,111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57,226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102,885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ไฟฟ้าและอิเล็กทรอนิกส์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124,167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51,093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73,074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วิสาหกิจชุมชน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OTOP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80,572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45,098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35,474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สิ่งทอเครื่องนุ่งห่ม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44,316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11,057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33,259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ก่อสร้างและช่างฝีมือ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42,915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20,313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22,602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กลุ่มเป้าหมายเฉพาะกิจ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28,000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28,000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การค้าชายแดน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15,389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10,189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5,200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อัญมณีและเครื่องประดับ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11,866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2,006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9,860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อาหารและอาหารสัตว์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11,802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2,039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9,763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ดิจิตอล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8,582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1,122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7,460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โลหะและผลิตภัณฑ์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7,725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5,275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2,450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6083" marR="6083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การบริการสุขภาพ</a:t>
                      </a:r>
                    </a:p>
                  </a:txBody>
                  <a:tcPr marL="39000" marR="6083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4,290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579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3,711</a:t>
                      </a:r>
                    </a:p>
                  </a:txBody>
                  <a:tcPr marL="6083" marR="39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9149370"/>
              </p:ext>
            </p:extLst>
          </p:nvPr>
        </p:nvGraphicFramePr>
        <p:xfrm>
          <a:off x="-507607" y="836712"/>
          <a:ext cx="4519613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506506" y="3871352"/>
            <a:ext cx="117013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06506" y="4351983"/>
            <a:ext cx="117013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2561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06506" y="4807456"/>
            <a:ext cx="117013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2562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06506" y="5288087"/>
            <a:ext cx="117013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2563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6506" y="5743560"/>
            <a:ext cx="117013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893916" y="3847927"/>
            <a:ext cx="1872208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969,741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10662" y="4328558"/>
            <a:ext cx="1872208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989,180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893916" y="4784031"/>
            <a:ext cx="1872208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1,043,8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893916" y="5264662"/>
            <a:ext cx="1872208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1,087,049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893916" y="5720135"/>
            <a:ext cx="1872208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931,268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06506" y="6288390"/>
            <a:ext cx="3276364" cy="45297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5,021,040</a:t>
            </a:r>
            <a:endParaRPr lang="en-US" sz="3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72480" y="116632"/>
            <a:ext cx="374441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แผนพัฒนากำลังคน 5 ปี</a:t>
            </a:r>
            <a:endParaRPr lang="en-US" sz="28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29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 bwMode="auto">
          <a:xfrm>
            <a:off x="1" y="4241"/>
            <a:ext cx="9905999" cy="595366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>
              <a:defRPr/>
            </a:pPr>
            <a:r>
              <a:rPr lang="th-TH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rPr>
              <a:t>ผลที่จะได้รับจากแผนพัฒนากำลังคน</a:t>
            </a:r>
            <a:endParaRPr lang="th-TH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3082" name="Picture 10" descr="http://www.exclusivefiles.com/forum/uploads/fileup/1389950802-car%20carrier%20%E0%B8%82%E0%B8%99%E0%B8%AA%E0%B9%88%E0%B8%87%20rvv%20transport%20%E0%B8%82%E0%B8%99%E0%B8%AA%E0%B9%88%E0%B8%87%E0%B8%A3%E0%B8%96%E0%B8%A2%E0%B8%99%E0%B8%95%E0%B9%8C%20vehicle%20logistics%20free%20icon%20%E0%B8%9F%E0%B8%A3%E0%B8%B5%20%E0%B8%AA%E0%B8%B1%E0%B8%8D%E0%B8%A5%E0%B8%B1%E0%B8%81%E0%B8%A9%E0%B8%93%E0%B9%8C%20rvvicon%20001%20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771" y="548680"/>
            <a:ext cx="2146717" cy="9101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bw-insights.com/templates/themes/images/qualit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16" y="3356992"/>
            <a:ext cx="1795909" cy="17157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145257" y="1557997"/>
            <a:ext cx="2903128" cy="1439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100901" y="1640141"/>
            <a:ext cx="2991839" cy="1015663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ยกระดับแรงงานไทยให้เป็นแรงงาน</a:t>
            </a:r>
          </a:p>
          <a:p>
            <a:pPr algn="ctr" defTabSz="914400"/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ที่มีทักษะฝีมือ มีงานทำ มีอาชีพ</a:t>
            </a:r>
          </a:p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</a:t>
            </a:r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มีรายได้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99107" y="5140164"/>
            <a:ext cx="2955929" cy="9241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82169" y="5313402"/>
            <a:ext cx="3214647" cy="707886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เพิ่มผลิตภาพแรงงาน/ลดต้นทุน</a:t>
            </a:r>
          </a:p>
          <a:p>
            <a:pPr algn="ctr" defTabSz="914400"/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ให้สถานประกอบการ</a:t>
            </a:r>
            <a:endParaRPr lang="th-TH" sz="2000" b="1" dirty="0">
              <a:ln w="0"/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939881" y="1557997"/>
            <a:ext cx="2967141" cy="1364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939881" y="1679227"/>
            <a:ext cx="3053679" cy="1015663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 รองรับการขับเคลื่อนเศรษฐกิจทั้งใน</a:t>
            </a:r>
          </a:p>
          <a:p>
            <a:pPr algn="ctr" defTabSz="914400"/>
            <a:r>
              <a:rPr lang="th-TH" sz="2000" b="1" dirty="0" err="1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ระดับมห</a:t>
            </a:r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ภาค ระดับภูมิภาค และ</a:t>
            </a:r>
          </a:p>
          <a:p>
            <a:pPr algn="ctr" defTabSz="914400"/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ระดับพื้นที่จังหวัด</a:t>
            </a:r>
            <a:endParaRPr lang="th-TH" sz="2000" b="1" dirty="0">
              <a:ln w="0"/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804348" y="4921116"/>
            <a:ext cx="3056682" cy="11997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6804348" y="4975755"/>
            <a:ext cx="3056682" cy="1015663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   สนับสนุนการ</a:t>
            </a:r>
            <a:r>
              <a:rPr lang="th-TH" sz="2000" b="1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พัฒนากำลังคน</a:t>
            </a:r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รองรับด้าน </a:t>
            </a:r>
            <a:r>
              <a:rPr lang="en-US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Innovation </a:t>
            </a:r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, เทคโนโลยีสมัยใหม่ และ </a:t>
            </a:r>
            <a:r>
              <a:rPr lang="en-US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Industry 4.0</a:t>
            </a:r>
            <a:endParaRPr lang="th-TH" sz="2000" b="1" dirty="0">
              <a:ln w="0"/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3" name="Oval 2"/>
          <p:cNvSpPr/>
          <p:nvPr/>
        </p:nvSpPr>
        <p:spPr>
          <a:xfrm>
            <a:off x="20191" y="1412292"/>
            <a:ext cx="419157" cy="36708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1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6720036" y="1557997"/>
            <a:ext cx="419157" cy="41026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2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62877" y="4831650"/>
            <a:ext cx="419157" cy="416399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3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6730303" y="4868410"/>
            <a:ext cx="419157" cy="44720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4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542657" y="2997053"/>
            <a:ext cx="2884408" cy="1978701"/>
          </a:xfrm>
          <a:prstGeom prst="roundRect">
            <a:avLst>
              <a:gd name="adj" fmla="val 93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3564836" y="3126638"/>
            <a:ext cx="2829251" cy="1569660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4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ขับเคลื่อนนโยบาย </a:t>
            </a:r>
            <a:r>
              <a:rPr lang="en-US" sz="24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Thailand 4.0 </a:t>
            </a:r>
            <a:r>
              <a:rPr lang="th-TH" sz="24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ยุทธศาสตร์ชาติ 20 ปี</a:t>
            </a:r>
          </a:p>
          <a:p>
            <a:pPr algn="ctr" defTabSz="914400"/>
            <a:r>
              <a:rPr lang="th-TH" sz="24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เพิ่มรายได้ ขยายการจ้างงาน พัฒนาประเทศอย่างยั่งยืน </a:t>
            </a:r>
            <a:endParaRPr lang="en-US" sz="2400" b="1" dirty="0" smtClean="0">
              <a:ln w="0"/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" name="Right Arrow 1"/>
          <p:cNvSpPr/>
          <p:nvPr/>
        </p:nvSpPr>
        <p:spPr>
          <a:xfrm rot="18462961">
            <a:off x="3106323" y="4734438"/>
            <a:ext cx="505152" cy="544721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C00000"/>
              </a:solidFill>
            </a:endParaRPr>
          </a:p>
        </p:txBody>
      </p:sp>
      <p:sp>
        <p:nvSpPr>
          <p:cNvPr id="27" name="Right Arrow 26"/>
          <p:cNvSpPr/>
          <p:nvPr/>
        </p:nvSpPr>
        <p:spPr>
          <a:xfrm rot="8246072">
            <a:off x="6371798" y="2619866"/>
            <a:ext cx="427838" cy="556528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Right Arrow 31"/>
          <p:cNvSpPr/>
          <p:nvPr/>
        </p:nvSpPr>
        <p:spPr>
          <a:xfrm rot="2651556">
            <a:off x="3098629" y="2724994"/>
            <a:ext cx="405340" cy="521540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C00000"/>
              </a:solidFill>
            </a:endParaRPr>
          </a:p>
        </p:txBody>
      </p:sp>
      <p:sp>
        <p:nvSpPr>
          <p:cNvPr id="33" name="Right Arrow 32"/>
          <p:cNvSpPr/>
          <p:nvPr/>
        </p:nvSpPr>
        <p:spPr>
          <a:xfrm rot="12901934">
            <a:off x="6230619" y="4743166"/>
            <a:ext cx="411421" cy="623406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4265" y="4025077"/>
            <a:ext cx="189346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 smtClean="0"/>
              <a:t>Human Capacity Building</a:t>
            </a:r>
            <a:endParaRPr lang="en-US" sz="1100" b="1" dirty="0"/>
          </a:p>
        </p:txBody>
      </p:sp>
      <p:sp>
        <p:nvSpPr>
          <p:cNvPr id="54274" name="AutoShape 2" descr="ผลการค้นหารูปภาพสำหรับ champion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5" name="Picture 6" descr="ผลการค้นหารูปภาพสำหรับ champ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56" y="745858"/>
            <a:ext cx="854309" cy="666433"/>
          </a:xfrm>
          <a:prstGeom prst="rect">
            <a:avLst/>
          </a:prstGeom>
          <a:noFill/>
        </p:spPr>
      </p:pic>
      <p:sp>
        <p:nvSpPr>
          <p:cNvPr id="54276" name="AutoShape 4" descr="ผลการค้นหารูปภาพสำหรับ lecturer"/>
          <p:cNvSpPr>
            <a:spLocks noChangeAspect="1" noChangeArrowheads="1"/>
          </p:cNvSpPr>
          <p:nvPr/>
        </p:nvSpPr>
        <p:spPr bwMode="auto">
          <a:xfrm>
            <a:off x="79970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4278" name="Picture 6" descr="ผลการค้นหารูปภาพสำหรับ lecture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65041" y="601843"/>
            <a:ext cx="1055712" cy="987200"/>
          </a:xfrm>
          <a:prstGeom prst="rect">
            <a:avLst/>
          </a:prstGeom>
          <a:noFill/>
        </p:spPr>
      </p:pic>
      <p:sp>
        <p:nvSpPr>
          <p:cNvPr id="54282" name="AutoShape 10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79970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9" name="Picture 18" descr="ผลการค้นหารูปภาพสำหรับ brai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58105" y="3872155"/>
            <a:ext cx="859191" cy="863755"/>
          </a:xfrm>
          <a:prstGeom prst="rect">
            <a:avLst/>
          </a:prstGeom>
          <a:noFill/>
        </p:spPr>
      </p:pic>
      <p:sp>
        <p:nvSpPr>
          <p:cNvPr id="54284" name="AutoShape 12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79970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4286" name="AutoShape 14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79970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4288" name="AutoShape 16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4289" name="Picture 17" descr="C:\Users\Administrator\Desktop\industry 4.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67024" y="3800285"/>
            <a:ext cx="1694488" cy="980596"/>
          </a:xfrm>
          <a:prstGeom prst="rect">
            <a:avLst/>
          </a:prstGeom>
          <a:noFill/>
        </p:spPr>
      </p:pic>
      <p:pic>
        <p:nvPicPr>
          <p:cNvPr id="54290" name="Picture 18" descr="C:\Users\Administrator\Desktop\maxresdefault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68622" y="1710209"/>
            <a:ext cx="2032477" cy="1142727"/>
          </a:xfrm>
          <a:prstGeom prst="rect">
            <a:avLst/>
          </a:prstGeom>
          <a:noFill/>
        </p:spPr>
      </p:pic>
      <p:sp>
        <p:nvSpPr>
          <p:cNvPr id="36" name="Rounded Rectangle 35"/>
          <p:cNvSpPr/>
          <p:nvPr/>
        </p:nvSpPr>
        <p:spPr>
          <a:xfrm>
            <a:off x="3542657" y="5541661"/>
            <a:ext cx="3056682" cy="11997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3542657" y="5981218"/>
            <a:ext cx="3056682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 smtClean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   สร้างความมั่นใจให้กับนักลงทุน</a:t>
            </a:r>
            <a:endParaRPr lang="th-TH" sz="2000" b="1" dirty="0">
              <a:ln w="0"/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3468612" y="5488955"/>
            <a:ext cx="419157" cy="44720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5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40" name="Right Arrow 39"/>
          <p:cNvSpPr/>
          <p:nvPr/>
        </p:nvSpPr>
        <p:spPr>
          <a:xfrm rot="16200000">
            <a:off x="4867634" y="4999818"/>
            <a:ext cx="411421" cy="623406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C00000"/>
              </a:solidFill>
            </a:endParaRPr>
          </a:p>
        </p:txBody>
      </p:sp>
      <p:sp>
        <p:nvSpPr>
          <p:cNvPr id="41" name="Slide Number Placeholder 3"/>
          <p:cNvSpPr txBox="1">
            <a:spLocks noGrp="1"/>
          </p:cNvSpPr>
          <p:nvPr/>
        </p:nvSpPr>
        <p:spPr bwMode="auto">
          <a:xfrm>
            <a:off x="7842250" y="6530990"/>
            <a:ext cx="2063750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C3F5EEB8-A937-4B9F-8D93-E8C88328FC38}" type="slidenum">
              <a:rPr lang="en-US" sz="18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pPr algn="r" eaLnBrk="0" hangingPunct="0"/>
              <a:t>21</a:t>
            </a:fld>
            <a:endParaRPr lang="en-US" sz="1800" b="1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155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5"/>
          <p:cNvSpPr txBox="1">
            <a:spLocks/>
          </p:cNvSpPr>
          <p:nvPr/>
        </p:nvSpPr>
        <p:spPr>
          <a:xfrm>
            <a:off x="464312" y="248402"/>
            <a:ext cx="9132158" cy="6323869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123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96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7200" b="1" dirty="0" smtClean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4000" b="1" dirty="0" smtClean="0">
                <a:solidFill>
                  <a:schemeClr val="tx2"/>
                </a:solidFill>
                <a:latin typeface="+mn-lt"/>
                <a:cs typeface="TH Sarabun New" panose="020B0500040200020003" pitchFamily="34" charset="-34"/>
              </a:rPr>
              <a:t>THANK YOU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123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th-TH" sz="240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พัฒนาคน พัฒนาชาติ</a:t>
            </a:r>
            <a:r>
              <a:rPr lang="th-TH" sz="12300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50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50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endParaRPr lang="th-TH" sz="40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endParaRPr lang="th-TH" sz="40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r>
              <a:rPr lang="th-TH" sz="4000" b="1" dirty="0">
                <a:solidFill>
                  <a:srgbClr val="002060"/>
                </a:solidFill>
                <a:latin typeface="+mn-lt"/>
                <a:cs typeface="TH Sarabun New" panose="020B0500040200020003" pitchFamily="34" charset="-34"/>
              </a:rPr>
              <a:t>		</a:t>
            </a:r>
            <a:endParaRPr lang="en-GB" sz="96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</p:txBody>
      </p:sp>
      <p:pic>
        <p:nvPicPr>
          <p:cNvPr id="19459" name="Picture 14" descr="http://backup.dsd.go.th/download/logo/ds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8064" y="225425"/>
            <a:ext cx="1351756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AutoShape 10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7997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1" name="AutoShape 12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7997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2" name="AutoShape 14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7997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3" name="AutoShape 16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4" name="AutoShape 20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5" name="AutoShape 22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6" name="AutoShape 24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7" name="AutoShape 26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8" name="AutoShape 28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9" name="AutoShape 30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70" name="AutoShape 32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71" name="AutoShape 34" descr="https://2.bp.blogspot.com/-ncRP1SkRRvQ/VsB43io_7tI/AAAAAAAAA6c/zvEfMfmj3Uc/s320/industry%2B4.0.png"/>
          <p:cNvSpPr>
            <a:spLocks noChangeAspect="1" noChangeArrowheads="1"/>
          </p:cNvSpPr>
          <p:nvPr/>
        </p:nvSpPr>
        <p:spPr bwMode="auto">
          <a:xfrm>
            <a:off x="154781" y="-212725"/>
            <a:ext cx="247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15027</TotalTime>
  <Words>1282</Words>
  <Application>Microsoft Office PowerPoint</Application>
  <PresentationFormat>กระดาษ A4 (210x297 มม.)</PresentationFormat>
  <Paragraphs>386</Paragraphs>
  <Slides>22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3" baseType="lpstr">
      <vt:lpstr>การออกแบบเริ่มต้น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 กพร.ปช. เป็นคณะกรรมการตาม “ระเบียบสำนักนายกรัฐมนตรีว่าด้วยการพัฒนาแรงงานและประสานงานการฝึกอาชีพแห่งชาติ พ.ศ. 2552” </vt:lpstr>
      <vt:lpstr>อำนาจหน้าที่ กพร.ปช.</vt:lpstr>
      <vt:lpstr>โครงสร้างการขับเคลื่อนงานในปัจจุบัน</vt:lpstr>
      <vt:lpstr>คณะอนุกรรมการ กพร.ปจ.</vt:lpstr>
      <vt:lpstr>หลักการดำเนินงานของ กพร.ปช.</vt:lpstr>
      <vt:lpstr>คณะกรรมการพัฒนาแรงงานและประสานงานการฝึกอาชีพแห่งชาติ (กพร.ปช.)</vt:lpstr>
      <vt:lpstr>ภาพนิ่ง 16</vt:lpstr>
      <vt:lpstr>ภาพนิ่ง 17</vt:lpstr>
      <vt:lpstr>แผนการพัฒนากำลังคน</vt:lpstr>
      <vt:lpstr>ภาพนิ่ง 19</vt:lpstr>
      <vt:lpstr>ภาพนิ่ง 20</vt:lpstr>
      <vt:lpstr>ภาพนิ่ง 21</vt:lpstr>
      <vt:lpstr>ภาพนิ่ง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Mr.Robin ThaiSakon</cp:lastModifiedBy>
  <cp:revision>789</cp:revision>
  <cp:lastPrinted>2016-10-16T12:32:29Z</cp:lastPrinted>
  <dcterms:created xsi:type="dcterms:W3CDTF">2011-12-28T03:33:09Z</dcterms:created>
  <dcterms:modified xsi:type="dcterms:W3CDTF">2017-03-17T04:20:05Z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6</vt:i4>
  </property>
</Properties>
</file>