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53.xml" ContentType="application/vnd.openxmlformats-officedocument.presentationml.slideLayout+xml"/>
  <Override PartName="/ppt/theme/themeOverride3.xml" ContentType="application/vnd.openxmlformats-officedocument.themeOverr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51.xml" ContentType="application/vnd.openxmlformats-officedocument.presentationml.slideLayout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Default Extension="xlsx" ContentType="application/vnd.openxmlformats-officedocument.spreadsheetml.sheet"/>
  <Override PartName="/ppt/charts/chart3.xml" ContentType="application/vnd.openxmlformats-officedocument.drawingml.chart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charts/chart1.xml" ContentType="application/vnd.openxmlformats-officedocument.drawingml.char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5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782" r:id="rId2"/>
    <p:sldMasterId id="2147483942" r:id="rId3"/>
    <p:sldMasterId id="2147484102" r:id="rId4"/>
    <p:sldMasterId id="2147484114" r:id="rId5"/>
  </p:sldMasterIdLst>
  <p:notesMasterIdLst>
    <p:notesMasterId r:id="rId28"/>
  </p:notesMasterIdLst>
  <p:sldIdLst>
    <p:sldId id="499" r:id="rId6"/>
    <p:sldId id="500" r:id="rId7"/>
    <p:sldId id="501" r:id="rId8"/>
    <p:sldId id="262" r:id="rId9"/>
    <p:sldId id="460" r:id="rId10"/>
    <p:sldId id="461" r:id="rId11"/>
    <p:sldId id="495" r:id="rId12"/>
    <p:sldId id="498" r:id="rId13"/>
    <p:sldId id="494" r:id="rId14"/>
    <p:sldId id="497" r:id="rId15"/>
    <p:sldId id="465" r:id="rId16"/>
    <p:sldId id="359" r:id="rId17"/>
    <p:sldId id="360" r:id="rId18"/>
    <p:sldId id="471" r:id="rId19"/>
    <p:sldId id="478" r:id="rId20"/>
    <p:sldId id="479" r:id="rId21"/>
    <p:sldId id="480" r:id="rId22"/>
    <p:sldId id="481" r:id="rId23"/>
    <p:sldId id="483" r:id="rId24"/>
    <p:sldId id="484" r:id="rId25"/>
    <p:sldId id="485" r:id="rId26"/>
    <p:sldId id="490" r:id="rId27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FF"/>
    <a:srgbClr val="FF00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65" d="100"/>
          <a:sy n="65" d="100"/>
        </p:scale>
        <p:origin x="-1470" y="-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___Microsoft_Office_Excel1.xlsx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___Microsoft_Office_Excel2.xlsx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___Microsoft_Office_Excel3.xlsx"/><Relationship Id="rId1" Type="http://schemas.openxmlformats.org/officeDocument/2006/relationships/themeOverride" Target="../theme/themeOverrid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th-TH"/>
  <c:style val="26"/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pieChart>
        <c:varyColors val="1"/>
        <c:ser>
          <c:idx val="0"/>
          <c:order val="0"/>
          <c:tx>
            <c:strRef>
              <c:f>Sheet1!$D$3</c:f>
              <c:strCache>
                <c:ptCount val="1"/>
                <c:pt idx="0">
                  <c:v>ความ
ต้องการ</c:v>
                </c:pt>
              </c:strCache>
            </c:strRef>
          </c:tx>
          <c:explosion val="25"/>
          <c:dPt>
            <c:idx val="5"/>
            <c:spPr>
              <a:solidFill>
                <a:srgbClr val="7030A0"/>
              </a:solidFill>
            </c:spPr>
          </c:dPt>
          <c:dLbls>
            <c:dLbl>
              <c:idx val="5"/>
              <c:layout>
                <c:manualLayout>
                  <c:x val="0.16987685914260722"/>
                  <c:y val="-1.3564814814814825E-2"/>
                </c:manualLayout>
              </c:layout>
              <c:dLblPos val="bestFit"/>
              <c:showVal val="1"/>
              <c:showCatName val="1"/>
            </c:dLbl>
            <c:dLblPos val="bestFit"/>
            <c:showVal val="1"/>
            <c:showCatName val="1"/>
            <c:showLeaderLines val="1"/>
          </c:dLbls>
          <c:cat>
            <c:strRef>
              <c:f>Sheet1!$C$4:$C$9</c:f>
              <c:strCache>
                <c:ptCount val="6"/>
                <c:pt idx="0">
                  <c:v>2560</c:v>
                </c:pt>
                <c:pt idx="1">
                  <c:v>2561</c:v>
                </c:pt>
                <c:pt idx="2">
                  <c:v>2562</c:v>
                </c:pt>
                <c:pt idx="3">
                  <c:v>2563</c:v>
                </c:pt>
                <c:pt idx="4">
                  <c:v>2564</c:v>
                </c:pt>
                <c:pt idx="5">
                  <c:v>รวม</c:v>
                </c:pt>
              </c:strCache>
            </c:strRef>
          </c:cat>
          <c:val>
            <c:numRef>
              <c:f>Sheet1!$D$4:$D$9</c:f>
              <c:numCache>
                <c:formatCode>_-* #,##0_-;\-* #,##0_-;_-* "-"??_-;_-@_-</c:formatCode>
                <c:ptCount val="6"/>
                <c:pt idx="0">
                  <c:v>969741</c:v>
                </c:pt>
                <c:pt idx="1">
                  <c:v>989180</c:v>
                </c:pt>
                <c:pt idx="2">
                  <c:v>1043802</c:v>
                </c:pt>
                <c:pt idx="3">
                  <c:v>1087049</c:v>
                </c:pt>
                <c:pt idx="4">
                  <c:v>931268</c:v>
                </c:pt>
                <c:pt idx="5">
                  <c:v>5021040</c:v>
                </c:pt>
              </c:numCache>
            </c:numRef>
          </c:val>
        </c:ser>
        <c:dLbls>
          <c:showVal val="1"/>
          <c:showCatName val="1"/>
        </c:dLbls>
        <c:firstSliceAng val="0"/>
      </c:pieChart>
    </c:plotArea>
    <c:legend>
      <c:legendPos val="r"/>
      <c:layout/>
      <c:overlay val="1"/>
    </c:legend>
    <c:plotVisOnly val="1"/>
    <c:dispBlanksAs val="zero"/>
  </c:chart>
  <c:externalData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th-TH"/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th-TH"/>
              <a:t>10 อันดับอุตสหกรรรมและบริการ</a:t>
            </a:r>
          </a:p>
        </c:rich>
      </c:tx>
      <c:layout>
        <c:manualLayout>
          <c:xMode val="edge"/>
          <c:yMode val="edge"/>
          <c:x val="0.2303096946987524"/>
          <c:y val="2.5432719054210202E-2"/>
        </c:manualLayout>
      </c:layout>
    </c:title>
    <c:plotArea>
      <c:layout>
        <c:manualLayout>
          <c:layoutTarget val="inner"/>
          <c:xMode val="edge"/>
          <c:yMode val="edge"/>
          <c:x val="8.7028208986880268E-2"/>
          <c:y val="4.9845778821072495E-2"/>
          <c:w val="0.55454857632898502"/>
          <c:h val="0.85940600910663756"/>
        </c:manualLayout>
      </c:layout>
      <c:barChart>
        <c:barDir val="bar"/>
        <c:grouping val="clustered"/>
        <c:ser>
          <c:idx val="0"/>
          <c:order val="0"/>
          <c:tx>
            <c:strRef>
              <c:f>ประเภท!$B$7:$C$7</c:f>
              <c:strCache>
                <c:ptCount val="1"/>
                <c:pt idx="0">
                  <c:v>1 เกษตรกรรม ประมง และปศุสัตว์</c:v>
                </c:pt>
              </c:strCache>
            </c:strRef>
          </c:tx>
          <c:val>
            <c:numRef>
              <c:f>ประเภท!$D$7:$R$7</c:f>
              <c:numCache>
                <c:formatCode>#,##0</c:formatCode>
                <c:ptCount val="1"/>
                <c:pt idx="0">
                  <c:v>1168978</c:v>
                </c:pt>
              </c:numCache>
            </c:numRef>
          </c:val>
        </c:ser>
        <c:ser>
          <c:idx val="1"/>
          <c:order val="1"/>
          <c:tx>
            <c:strRef>
              <c:f>ประเภท!$B$8:$C$8</c:f>
              <c:strCache>
                <c:ptCount val="1"/>
                <c:pt idx="0">
                  <c:v>2 อุตสาหกรรมการผลิต</c:v>
                </c:pt>
              </c:strCache>
            </c:strRef>
          </c:tx>
          <c:val>
            <c:numRef>
              <c:f>ประเภท!$D$8:$R$8</c:f>
              <c:numCache>
                <c:formatCode>#,##0</c:formatCode>
                <c:ptCount val="1"/>
                <c:pt idx="0">
                  <c:v>910580</c:v>
                </c:pt>
              </c:numCache>
            </c:numRef>
          </c:val>
        </c:ser>
        <c:ser>
          <c:idx val="2"/>
          <c:order val="2"/>
          <c:tx>
            <c:strRef>
              <c:f>ประเภท!$B$9:$C$9</c:f>
              <c:strCache>
                <c:ptCount val="1"/>
                <c:pt idx="0">
                  <c:v>3 อุตสาหกรรมแปรรูปสินค้าเกษตร</c:v>
                </c:pt>
              </c:strCache>
            </c:strRef>
          </c:tx>
          <c:val>
            <c:numRef>
              <c:f>ประเภท!$D$9:$R$9</c:f>
              <c:numCache>
                <c:formatCode>#,##0</c:formatCode>
                <c:ptCount val="1"/>
                <c:pt idx="0">
                  <c:v>801499</c:v>
                </c:pt>
              </c:numCache>
            </c:numRef>
          </c:val>
        </c:ser>
        <c:ser>
          <c:idx val="3"/>
          <c:order val="3"/>
          <c:tx>
            <c:strRef>
              <c:f>ประเภท!$B$10:$C$10</c:f>
              <c:strCache>
                <c:ptCount val="1"/>
                <c:pt idx="0">
                  <c:v>4 ท่องเที่ยวและบริการ</c:v>
                </c:pt>
              </c:strCache>
            </c:strRef>
          </c:tx>
          <c:val>
            <c:numRef>
              <c:f>ประเภท!$D$10:$R$10</c:f>
              <c:numCache>
                <c:formatCode>#,##0</c:formatCode>
                <c:ptCount val="1"/>
                <c:pt idx="0">
                  <c:v>733130</c:v>
                </c:pt>
              </c:numCache>
            </c:numRef>
          </c:val>
        </c:ser>
        <c:ser>
          <c:idx val="4"/>
          <c:order val="4"/>
          <c:tx>
            <c:strRef>
              <c:f>ประเภท!$B$11:$C$11</c:f>
              <c:strCache>
                <c:ptCount val="1"/>
                <c:pt idx="0">
                  <c:v>5 ผลิตภัณฑ์อาหาร แปรรูป</c:v>
                </c:pt>
              </c:strCache>
            </c:strRef>
          </c:tx>
          <c:val>
            <c:numRef>
              <c:f>ประเภท!$D$11:$R$11</c:f>
              <c:numCache>
                <c:formatCode>#,##0</c:formatCode>
                <c:ptCount val="1"/>
                <c:pt idx="0">
                  <c:v>342063</c:v>
                </c:pt>
              </c:numCache>
            </c:numRef>
          </c:val>
        </c:ser>
        <c:ser>
          <c:idx val="5"/>
          <c:order val="5"/>
          <c:tx>
            <c:strRef>
              <c:f>ประเภท!$B$12:$C$12</c:f>
              <c:strCache>
                <c:ptCount val="1"/>
                <c:pt idx="0">
                  <c:v>6 ธุรกิจกการค้า พาณิชย์</c:v>
                </c:pt>
              </c:strCache>
            </c:strRef>
          </c:tx>
          <c:val>
            <c:numRef>
              <c:f>ประเภท!$D$12:$R$12</c:f>
              <c:numCache>
                <c:formatCode>#,##0</c:formatCode>
                <c:ptCount val="1"/>
                <c:pt idx="0">
                  <c:v>309424</c:v>
                </c:pt>
              </c:numCache>
            </c:numRef>
          </c:val>
        </c:ser>
        <c:ser>
          <c:idx val="6"/>
          <c:order val="6"/>
          <c:tx>
            <c:strRef>
              <c:f>ประเภท!$B$13:$C$13</c:f>
              <c:strCache>
                <c:ptCount val="1"/>
                <c:pt idx="0">
                  <c:v>7 โลจิสติกส์และขนส่ง</c:v>
                </c:pt>
              </c:strCache>
            </c:strRef>
          </c:tx>
          <c:val>
            <c:numRef>
              <c:f>ประเภท!$D$13:$R$13</c:f>
              <c:numCache>
                <c:formatCode>#,##0</c:formatCode>
                <c:ptCount val="1"/>
                <c:pt idx="0">
                  <c:v>215631</c:v>
                </c:pt>
              </c:numCache>
            </c:numRef>
          </c:val>
        </c:ser>
        <c:ser>
          <c:idx val="7"/>
          <c:order val="7"/>
          <c:tx>
            <c:strRef>
              <c:f>ประเภท!$B$14:$C$14</c:f>
              <c:strCache>
                <c:ptCount val="1"/>
                <c:pt idx="0">
                  <c:v>8 ยานยนต์และชิ้นส่วน</c:v>
                </c:pt>
              </c:strCache>
            </c:strRef>
          </c:tx>
          <c:val>
            <c:numRef>
              <c:f>ประเภท!$D$14:$R$14</c:f>
              <c:numCache>
                <c:formatCode>#,##0</c:formatCode>
                <c:ptCount val="1"/>
                <c:pt idx="0">
                  <c:v>160111</c:v>
                </c:pt>
              </c:numCache>
            </c:numRef>
          </c:val>
        </c:ser>
        <c:ser>
          <c:idx val="8"/>
          <c:order val="8"/>
          <c:tx>
            <c:strRef>
              <c:f>ประเภท!$B$15:$C$15</c:f>
              <c:strCache>
                <c:ptCount val="1"/>
                <c:pt idx="0">
                  <c:v>9 ไฟฟ้าและอิเล็กทรอนิกส์</c:v>
                </c:pt>
              </c:strCache>
            </c:strRef>
          </c:tx>
          <c:val>
            <c:numRef>
              <c:f>ประเภท!$D$15:$R$15</c:f>
              <c:numCache>
                <c:formatCode>#,##0</c:formatCode>
                <c:ptCount val="1"/>
                <c:pt idx="0">
                  <c:v>124167</c:v>
                </c:pt>
              </c:numCache>
            </c:numRef>
          </c:val>
        </c:ser>
        <c:ser>
          <c:idx val="9"/>
          <c:order val="9"/>
          <c:tx>
            <c:strRef>
              <c:f>ประเภท!$B$16:$C$16</c:f>
              <c:strCache>
                <c:ptCount val="1"/>
                <c:pt idx="0">
                  <c:v>10 วิสาหกิจชุมชน OTOP</c:v>
                </c:pt>
              </c:strCache>
            </c:strRef>
          </c:tx>
          <c:val>
            <c:numRef>
              <c:f>ประเภท!$D$16:$R$16</c:f>
              <c:numCache>
                <c:formatCode>#,##0</c:formatCode>
                <c:ptCount val="1"/>
                <c:pt idx="0">
                  <c:v>80572</c:v>
                </c:pt>
              </c:numCache>
            </c:numRef>
          </c:val>
        </c:ser>
        <c:dLbls>
          <c:showVal val="1"/>
        </c:dLbls>
        <c:axId val="110013056"/>
        <c:axId val="111798912"/>
      </c:barChart>
      <c:catAx>
        <c:axId val="110013056"/>
        <c:scaling>
          <c:orientation val="minMax"/>
        </c:scaling>
        <c:axPos val="l"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th-TH"/>
                  <a:t>ประเภทอุตสาหกรรมและบริการ</a:t>
                </a:r>
              </a:p>
            </c:rich>
          </c:tx>
          <c:layout/>
        </c:title>
        <c:tickLblPos val="nextTo"/>
        <c:crossAx val="111798912"/>
        <c:crosses val="autoZero"/>
        <c:auto val="1"/>
        <c:lblAlgn val="ctr"/>
        <c:lblOffset val="100"/>
      </c:catAx>
      <c:valAx>
        <c:axId val="111798912"/>
        <c:scaling>
          <c:orientation val="minMax"/>
        </c:scaling>
        <c:axPos val="b"/>
        <c:majorGridlines/>
        <c:numFmt formatCode="#,##0" sourceLinked="1"/>
        <c:tickLblPos val="nextTo"/>
        <c:crossAx val="110013056"/>
        <c:crosses val="autoZero"/>
        <c:crossBetween val="between"/>
      </c:valAx>
    </c:plotArea>
    <c:legend>
      <c:legendPos val="tr"/>
      <c:layout>
        <c:manualLayout>
          <c:xMode val="edge"/>
          <c:yMode val="edge"/>
          <c:x val="0.61583033473782989"/>
          <c:y val="3.9520675926100514E-2"/>
          <c:w val="0.38416966526217045"/>
          <c:h val="0.8703742112972026"/>
        </c:manualLayout>
      </c:layout>
      <c:spPr>
        <a:solidFill>
          <a:sysClr val="window" lastClr="FFFFFF"/>
        </a:solidFill>
        <a:ln w="25400" cap="flat" cmpd="sng" algn="ctr">
          <a:solidFill>
            <a:srgbClr val="C0504D"/>
          </a:solidFill>
          <a:prstDash val="solid"/>
        </a:ln>
        <a:effectLst/>
      </c:spPr>
      <c:txPr>
        <a:bodyPr/>
        <a:lstStyle/>
        <a:p>
          <a:pPr>
            <a:defRPr>
              <a:solidFill>
                <a:sysClr val="windowText" lastClr="000000"/>
              </a:solidFill>
              <a:latin typeface="TH SarabunPSK" pitchFamily="34" charset="-34"/>
              <a:ea typeface="+mn-ea"/>
              <a:cs typeface="TH SarabunPSK" pitchFamily="34" charset="-34"/>
            </a:defRPr>
          </a:pPr>
          <a:endParaRPr lang="th-TH"/>
        </a:p>
      </c:txPr>
    </c:legend>
    <c:plotVisOnly val="1"/>
    <c:dispBlanksAs val="gap"/>
  </c:chart>
  <c:spPr>
    <a:gradFill rotWithShape="1">
      <a:gsLst>
        <a:gs pos="0">
          <a:srgbClr val="8064A2">
            <a:tint val="50000"/>
            <a:satMod val="300000"/>
          </a:srgbClr>
        </a:gs>
        <a:gs pos="35000">
          <a:srgbClr val="8064A2">
            <a:tint val="37000"/>
            <a:satMod val="300000"/>
          </a:srgbClr>
        </a:gs>
        <a:gs pos="100000">
          <a:srgbClr val="8064A2">
            <a:tint val="15000"/>
            <a:satMod val="350000"/>
          </a:srgbClr>
        </a:gs>
      </a:gsLst>
      <a:lin ang="16200000" scaled="1"/>
    </a:gradFill>
    <a:ln w="9525" cap="flat" cmpd="sng" algn="ctr">
      <a:solidFill>
        <a:srgbClr val="8064A2">
          <a:shade val="95000"/>
          <a:satMod val="105000"/>
        </a:srgbClr>
      </a:solidFill>
      <a:prstDash val="solid"/>
    </a:ln>
    <a:effectLst>
      <a:outerShdw blurRad="40000" dist="20000" dir="5400000" rotWithShape="0">
        <a:srgbClr val="000000">
          <a:alpha val="38000"/>
        </a:srgbClr>
      </a:outerShdw>
    </a:effectLst>
  </c:spPr>
  <c:txPr>
    <a:bodyPr/>
    <a:lstStyle/>
    <a:p>
      <a:pPr>
        <a:defRPr sz="2000">
          <a:solidFill>
            <a:sysClr val="windowText" lastClr="000000"/>
          </a:solidFill>
          <a:latin typeface="TH SarabunPSK" pitchFamily="34" charset="-34"/>
          <a:ea typeface="+mn-ea"/>
          <a:cs typeface="TH SarabunPSK" pitchFamily="34" charset="-34"/>
        </a:defRPr>
      </a:pPr>
      <a:endParaRPr lang="th-TH"/>
    </a:p>
  </c:txPr>
  <c:externalData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th-TH"/>
  <c:clrMapOvr bg1="lt1" tx1="dk1" bg2="lt2" tx2="dk2" accent1="accent1" accent2="accent2" accent3="accent3" accent4="accent4" accent5="accent5" accent6="accent6" hlink="hlink" folHlink="folHlink"/>
  <c:chart>
    <c:plotArea>
      <c:layout/>
      <c:barChart>
        <c:barDir val="bar"/>
        <c:grouping val="clustered"/>
        <c:ser>
          <c:idx val="0"/>
          <c:order val="0"/>
          <c:spPr>
            <a:solidFill>
              <a:srgbClr val="FF9900"/>
            </a:solidFill>
            <a:ln>
              <a:solidFill>
                <a:srgbClr val="0070C0"/>
              </a:solidFill>
            </a:ln>
          </c:spPr>
          <c:cat>
            <c:strRef>
              <c:f>กราฟ!$I$7:$I$22</c:f>
              <c:strCache>
                <c:ptCount val="16"/>
                <c:pt idx="0">
                  <c:v>เชฟ, หัวหน้าพ่อครัว (Chef)</c:v>
                </c:pt>
                <c:pt idx="1">
                  <c:v>เจ้าหน้าที่อาวุโส ที่ปรึกษา ปราชญ์ชาวบ้าน ครูผู้สอน</c:v>
                </c:pt>
                <c:pt idx="2">
                  <c:v>มัคคุเทศก์ (Guide)</c:v>
                </c:pt>
                <c:pt idx="3">
                  <c:v>วิศวกร (Engineer)</c:v>
                </c:pt>
                <c:pt idx="4">
                  <c:v>นักการอาชีพ ชำนาญการ ( Specialist)</c:v>
                </c:pt>
                <c:pt idx="5">
                  <c:v>บุคคลทั่วไป</c:v>
                </c:pt>
                <c:pt idx="6">
                  <c:v>กุ๊ก พ่อครัว แม่ครัว ผู้ช่วยพ่อครัว (Cook)</c:v>
                </c:pt>
                <c:pt idx="7">
                  <c:v>ผู้จัดการ เจ้าของ ผู้บริหาร (Management)</c:v>
                </c:pt>
                <c:pt idx="8">
                  <c:v>ช่างเทคนิค (Technician, Specialist)</c:v>
                </c:pt>
                <c:pt idx="9">
                  <c:v>หัวหน้างาน (Supervisor, Leader, Forman, Chief)</c:v>
                </c:pt>
                <c:pt idx="10">
                  <c:v>ช่าง (Operator)</c:v>
                </c:pt>
                <c:pt idx="11">
                  <c:v>เกษตรกร (Farmer, agriculturist)</c:v>
                </c:pt>
                <c:pt idx="12">
                  <c:v>เจ้าหน้าที่สำนักงาน (Officer)</c:v>
                </c:pt>
                <c:pt idx="13">
                  <c:v>วิสาหกิจชุมชน OTOP</c:v>
                </c:pt>
                <c:pt idx="14">
                  <c:v>ผู้ปฏิบัติงาน พนักงาน เสมียน ( Clerk, Operator)</c:v>
                </c:pt>
                <c:pt idx="15">
                  <c:v>แรงงาน (Worker)</c:v>
                </c:pt>
              </c:strCache>
            </c:strRef>
          </c:cat>
          <c:val>
            <c:numRef>
              <c:f>กราฟ!$J$7:$J$22</c:f>
              <c:numCache>
                <c:formatCode>_-* #,##0_-;\-* #,##0_-;_-* "-"??_-;_-@_-</c:formatCode>
                <c:ptCount val="16"/>
                <c:pt idx="0">
                  <c:v>5299</c:v>
                </c:pt>
                <c:pt idx="1">
                  <c:v>8105</c:v>
                </c:pt>
                <c:pt idx="2">
                  <c:v>16763</c:v>
                </c:pt>
                <c:pt idx="3">
                  <c:v>27870</c:v>
                </c:pt>
                <c:pt idx="4">
                  <c:v>28822</c:v>
                </c:pt>
                <c:pt idx="5">
                  <c:v>41696</c:v>
                </c:pt>
                <c:pt idx="6">
                  <c:v>50278</c:v>
                </c:pt>
                <c:pt idx="7">
                  <c:v>77943</c:v>
                </c:pt>
                <c:pt idx="8">
                  <c:v>91686</c:v>
                </c:pt>
                <c:pt idx="9">
                  <c:v>118597</c:v>
                </c:pt>
                <c:pt idx="10">
                  <c:v>165104</c:v>
                </c:pt>
                <c:pt idx="11">
                  <c:v>227457</c:v>
                </c:pt>
                <c:pt idx="12">
                  <c:v>263508</c:v>
                </c:pt>
                <c:pt idx="13">
                  <c:v>623050</c:v>
                </c:pt>
                <c:pt idx="14">
                  <c:v>1318684</c:v>
                </c:pt>
                <c:pt idx="15">
                  <c:v>1956178</c:v>
                </c:pt>
              </c:numCache>
            </c:numRef>
          </c:val>
        </c:ser>
        <c:dLbls>
          <c:showVal val="1"/>
        </c:dLbls>
        <c:gapWidth val="105"/>
        <c:overlap val="41"/>
        <c:axId val="153185280"/>
        <c:axId val="154600192"/>
      </c:barChart>
      <c:catAx>
        <c:axId val="153185280"/>
        <c:scaling>
          <c:orientation val="minMax"/>
        </c:scaling>
        <c:axPos val="l"/>
        <c:tickLblPos val="nextTo"/>
        <c:txPr>
          <a:bodyPr/>
          <a:lstStyle/>
          <a:p>
            <a:pPr>
              <a:defRPr sz="1600">
                <a:latin typeface="TH SarabunPSK" pitchFamily="34" charset="-34"/>
                <a:cs typeface="TH SarabunPSK" pitchFamily="34" charset="-34"/>
              </a:defRPr>
            </a:pPr>
            <a:endParaRPr lang="th-TH"/>
          </a:p>
        </c:txPr>
        <c:crossAx val="154600192"/>
        <c:crosses val="autoZero"/>
        <c:auto val="1"/>
        <c:lblAlgn val="ctr"/>
        <c:lblOffset val="100"/>
      </c:catAx>
      <c:valAx>
        <c:axId val="154600192"/>
        <c:scaling>
          <c:orientation val="minMax"/>
        </c:scaling>
        <c:axPos val="b"/>
        <c:numFmt formatCode="_-* #,##0_-;\-* #,##0_-;_-* &quot;-&quot;??_-;_-@_-" sourceLinked="1"/>
        <c:tickLblPos val="nextTo"/>
        <c:crossAx val="153185280"/>
        <c:crosses val="autoZero"/>
        <c:crossBetween val="between"/>
      </c:valAx>
    </c:plotArea>
    <c:legend>
      <c:legendPos val="r"/>
      <c:legendEntry>
        <c:idx val="0"/>
        <c:txPr>
          <a:bodyPr/>
          <a:lstStyle/>
          <a:p>
            <a:pPr>
              <a:defRPr baseline="0">
                <a:latin typeface="TH SarabunPSK" pitchFamily="34" charset="-34"/>
                <a:cs typeface="TH SarabunPSK" pitchFamily="34" charset="-34"/>
              </a:defRPr>
            </a:pPr>
            <a:endParaRPr lang="th-TH"/>
          </a:p>
        </c:txPr>
      </c:legendEntry>
      <c:layout/>
    </c:legend>
    <c:plotVisOnly val="1"/>
    <c:dispBlanksAs val="gap"/>
  </c:chart>
  <c:spPr>
    <a:solidFill>
      <a:srgbClr val="FFFF00"/>
    </a:solidFill>
    <a:ln w="38100">
      <a:solidFill>
        <a:srgbClr val="1F497D">
          <a:lumMod val="60000"/>
          <a:lumOff val="40000"/>
        </a:srgbClr>
      </a:solidFill>
    </a:ln>
  </c:spPr>
  <c:externalData r:id="rId2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70238" cy="4794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375" y="0"/>
            <a:ext cx="3170238" cy="4794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E49F93-6FF2-4314-BBF7-4686C131A14A}" type="datetimeFigureOut">
              <a:rPr lang="en-US" smtClean="0"/>
              <a:pPr/>
              <a:t>1/16/2017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838" y="4560888"/>
            <a:ext cx="5851525" cy="43195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20188"/>
            <a:ext cx="3170238" cy="4794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375" y="9120188"/>
            <a:ext cx="3170238" cy="4794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942175-01D3-4063-8CD5-7C071D12BE3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954013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BDB5B4-DB9D-45AF-AAE7-EFAAE74AA91A}" type="datetime1">
              <a:rPr lang="en-US" smtClean="0"/>
              <a:pPr/>
              <a:t>1/16/2017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506527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31A0EF-20C4-45FA-8D53-4BA95847365E}" type="datetime1">
              <a:rPr lang="en-US" smtClean="0"/>
              <a:pPr/>
              <a:t>1/16/2017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6838719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94817F-921F-4F64-BAF3-F1E66CB9C933}" type="datetime1">
              <a:rPr lang="en-US" smtClean="0"/>
              <a:pPr/>
              <a:t>1/16/2017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668273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9D320D-61CD-47C8-8FC5-4173A90157D6}" type="datetime1">
              <a:rPr lang="en-US" smtClean="0"/>
              <a:pPr/>
              <a:t>1/16/2017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1392989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DB7CD-13CA-4BD5-A3AF-9C730E9BAD56}" type="datetime1">
              <a:rPr lang="en-US" smtClean="0"/>
              <a:pPr/>
              <a:t>1/16/2017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8307562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F7D198-2EF5-4299-B8AF-EFEDF8D369B1}" type="datetime1">
              <a:rPr lang="en-US" smtClean="0"/>
              <a:pPr/>
              <a:t>1/16/2017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5074439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5FA59-E89C-43B9-8E94-69B8F743AE62}" type="datetime1">
              <a:rPr lang="en-US" smtClean="0"/>
              <a:pPr/>
              <a:t>1/16/2017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2511420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45B91-048E-4C8E-93FB-73DB2D84F205}" type="datetime1">
              <a:rPr lang="en-US" smtClean="0"/>
              <a:pPr/>
              <a:t>1/16/2017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562255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BE4AF1-26F4-4EC6-8F8F-FE4E01ABB084}" type="datetime1">
              <a:rPr lang="en-US" smtClean="0"/>
              <a:pPr/>
              <a:t>1/16/2017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7946353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BF62E-B595-40C5-99AE-C316D1AD7CDB}" type="datetime1">
              <a:rPr lang="en-US" smtClean="0"/>
              <a:pPr/>
              <a:t>1/16/2017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958837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E01E0-4EA3-4F66-963C-3989FF1BA477}" type="datetime1">
              <a:rPr lang="en-US" smtClean="0"/>
              <a:pPr/>
              <a:t>1/16/2017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72939028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811202866"/>
      </p:ext>
    </p:extLst>
  </p:cSld>
  <p:clrMapOvr>
    <a:masterClrMapping/>
  </p:clrMapOvr>
  <p:transition spd="slow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026051976"/>
      </p:ext>
    </p:extLst>
  </p:cSld>
  <p:clrMapOvr>
    <a:masterClrMapping/>
  </p:clrMapOvr>
  <p:transition spd="slow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xmlns="" val="3219843948"/>
      </p:ext>
    </p:extLst>
  </p:cSld>
  <p:clrMapOvr>
    <a:masterClrMapping/>
  </p:clrMapOvr>
  <p:transition spd="slow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161596075"/>
      </p:ext>
    </p:extLst>
  </p:cSld>
  <p:clrMapOvr>
    <a:masterClrMapping/>
  </p:clrMapOvr>
  <p:transition spd="slow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585764779"/>
      </p:ext>
    </p:extLst>
  </p:cSld>
  <p:clrMapOvr>
    <a:masterClrMapping/>
  </p:clrMapOvr>
  <p:transition spd="slow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136289330"/>
      </p:ext>
    </p:extLst>
  </p:cSld>
  <p:clrMapOvr>
    <a:masterClrMapping/>
  </p:clrMapOvr>
  <p:transition spd="slow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030099863"/>
      </p:ext>
    </p:extLst>
  </p:cSld>
  <p:clrMapOvr>
    <a:masterClrMapping/>
  </p:clrMapOvr>
  <p:transition spd="slow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xmlns="" val="1754985849"/>
      </p:ext>
    </p:extLst>
  </p:cSld>
  <p:clrMapOvr>
    <a:masterClrMapping/>
  </p:clrMapOvr>
  <p:transition spd="slow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xmlns="" val="537743400"/>
      </p:ext>
    </p:extLst>
  </p:cSld>
  <p:clrMapOvr>
    <a:masterClrMapping/>
  </p:clrMapOvr>
  <p:transition spd="slow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593690936"/>
      </p:ext>
    </p:extLst>
  </p:cSld>
  <p:clrMapOvr>
    <a:masterClrMapping/>
  </p:clrMapOvr>
  <p:transition spd="slow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20202585"/>
      </p:ext>
    </p:extLst>
  </p:cSld>
  <p:clrMapOvr>
    <a:masterClrMapping/>
  </p:clrMapOvr>
  <p:transition spd="slow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38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1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4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6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7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9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0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2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3EEBD-9DE7-4F30-ACE7-54947177CB51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1/16/2017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6663B-2484-4C96-8B3B-DC49A8F5DD6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8139332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292AB6-AAE8-4D31-929A-FD8A2EC984C3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1/16/2017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6663B-2484-4C96-8B3B-DC49A8F5DD6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8512397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1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53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0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45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61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76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91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06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22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BD408-E956-4E1D-A300-B504CF8E5876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1/16/2017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6663B-2484-4C96-8B3B-DC49A8F5DD6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4478966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DD1BC-BFC0-4E72-9A32-5CF95A2C98D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1/16/2017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6663B-2484-4C96-8B3B-DC49A8F5DD6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9715526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4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53" indent="0">
              <a:buNone/>
              <a:defRPr sz="2000" b="1"/>
            </a:lvl2pPr>
            <a:lvl3pPr marL="914305" indent="0">
              <a:buNone/>
              <a:defRPr sz="1800" b="1"/>
            </a:lvl3pPr>
            <a:lvl4pPr marL="1371458" indent="0">
              <a:buNone/>
              <a:defRPr sz="1600" b="1"/>
            </a:lvl4pPr>
            <a:lvl5pPr marL="1828610" indent="0">
              <a:buNone/>
              <a:defRPr sz="1600" b="1"/>
            </a:lvl5pPr>
            <a:lvl6pPr marL="2285763" indent="0">
              <a:buNone/>
              <a:defRPr sz="1600" b="1"/>
            </a:lvl6pPr>
            <a:lvl7pPr marL="2742915" indent="0">
              <a:buNone/>
              <a:defRPr sz="1600" b="1"/>
            </a:lvl7pPr>
            <a:lvl8pPr marL="3200068" indent="0">
              <a:buNone/>
              <a:defRPr sz="1600" b="1"/>
            </a:lvl8pPr>
            <a:lvl9pPr marL="365722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30" y="1535114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53" indent="0">
              <a:buNone/>
              <a:defRPr sz="2000" b="1"/>
            </a:lvl2pPr>
            <a:lvl3pPr marL="914305" indent="0">
              <a:buNone/>
              <a:defRPr sz="1800" b="1"/>
            </a:lvl3pPr>
            <a:lvl4pPr marL="1371458" indent="0">
              <a:buNone/>
              <a:defRPr sz="1600" b="1"/>
            </a:lvl4pPr>
            <a:lvl5pPr marL="1828610" indent="0">
              <a:buNone/>
              <a:defRPr sz="1600" b="1"/>
            </a:lvl5pPr>
            <a:lvl6pPr marL="2285763" indent="0">
              <a:buNone/>
              <a:defRPr sz="1600" b="1"/>
            </a:lvl6pPr>
            <a:lvl7pPr marL="2742915" indent="0">
              <a:buNone/>
              <a:defRPr sz="1600" b="1"/>
            </a:lvl7pPr>
            <a:lvl8pPr marL="3200068" indent="0">
              <a:buNone/>
              <a:defRPr sz="1600" b="1"/>
            </a:lvl8pPr>
            <a:lvl9pPr marL="365722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30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66773-70FB-4D88-ADB0-7F2B02DC5E17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1/16/2017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6663B-2484-4C96-8B3B-DC49A8F5DD6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4355950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F1E22-A2A5-4512-9AC9-E79DF99F9C6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1/16/2017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6663B-2484-4C96-8B3B-DC49A8F5DD6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9198800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7A472-DD4A-4112-A68D-BA8BEB183634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1/16/2017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6663B-2484-4C96-8B3B-DC49A8F5DD6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481220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2" y="273063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153" indent="0">
              <a:buNone/>
              <a:defRPr sz="1200"/>
            </a:lvl2pPr>
            <a:lvl3pPr marL="914305" indent="0">
              <a:buNone/>
              <a:defRPr sz="1000"/>
            </a:lvl3pPr>
            <a:lvl4pPr marL="1371458" indent="0">
              <a:buNone/>
              <a:defRPr sz="900"/>
            </a:lvl4pPr>
            <a:lvl5pPr marL="1828610" indent="0">
              <a:buNone/>
              <a:defRPr sz="900"/>
            </a:lvl5pPr>
            <a:lvl6pPr marL="2285763" indent="0">
              <a:buNone/>
              <a:defRPr sz="900"/>
            </a:lvl6pPr>
            <a:lvl7pPr marL="2742915" indent="0">
              <a:buNone/>
              <a:defRPr sz="900"/>
            </a:lvl7pPr>
            <a:lvl8pPr marL="3200068" indent="0">
              <a:buNone/>
              <a:defRPr sz="900"/>
            </a:lvl8pPr>
            <a:lvl9pPr marL="365722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FCAA9-68BE-45B1-98D1-10090C7A0A2F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1/16/2017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6663B-2484-4C96-8B3B-DC49A8F5DD6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4833304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153" indent="0">
              <a:buNone/>
              <a:defRPr sz="2800"/>
            </a:lvl2pPr>
            <a:lvl3pPr marL="914305" indent="0">
              <a:buNone/>
              <a:defRPr sz="2400"/>
            </a:lvl3pPr>
            <a:lvl4pPr marL="1371458" indent="0">
              <a:buNone/>
              <a:defRPr sz="2000"/>
            </a:lvl4pPr>
            <a:lvl5pPr marL="1828610" indent="0">
              <a:buNone/>
              <a:defRPr sz="2000"/>
            </a:lvl5pPr>
            <a:lvl6pPr marL="2285763" indent="0">
              <a:buNone/>
              <a:defRPr sz="2000"/>
            </a:lvl6pPr>
            <a:lvl7pPr marL="2742915" indent="0">
              <a:buNone/>
              <a:defRPr sz="2000"/>
            </a:lvl7pPr>
            <a:lvl8pPr marL="3200068" indent="0">
              <a:buNone/>
              <a:defRPr sz="2000"/>
            </a:lvl8pPr>
            <a:lvl9pPr marL="365722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153" indent="0">
              <a:buNone/>
              <a:defRPr sz="1200"/>
            </a:lvl2pPr>
            <a:lvl3pPr marL="914305" indent="0">
              <a:buNone/>
              <a:defRPr sz="1000"/>
            </a:lvl3pPr>
            <a:lvl4pPr marL="1371458" indent="0">
              <a:buNone/>
              <a:defRPr sz="900"/>
            </a:lvl4pPr>
            <a:lvl5pPr marL="1828610" indent="0">
              <a:buNone/>
              <a:defRPr sz="900"/>
            </a:lvl5pPr>
            <a:lvl6pPr marL="2285763" indent="0">
              <a:buNone/>
              <a:defRPr sz="900"/>
            </a:lvl6pPr>
            <a:lvl7pPr marL="2742915" indent="0">
              <a:buNone/>
              <a:defRPr sz="900"/>
            </a:lvl7pPr>
            <a:lvl8pPr marL="3200068" indent="0">
              <a:buNone/>
              <a:defRPr sz="900"/>
            </a:lvl8pPr>
            <a:lvl9pPr marL="365722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D3222B-6559-4A2C-968F-49D92B58E437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1/16/2017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6663B-2484-4C96-8B3B-DC49A8F5DD6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2238640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A0632-3617-4738-818D-EF8ABD556597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1/16/2017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6663B-2484-4C96-8B3B-DC49A8F5DD6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190581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274651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51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35A90-CC04-41DD-B740-972A40734F5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1/16/2017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6663B-2484-4C96-8B3B-DC49A8F5DD6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243596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A318B-68D9-4D76-B4C0-7E9EDA831718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1/16/2017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5137287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6EFA9-F47F-4A29-9A13-C47CE2DA0C54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1/16/2017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2243334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85DBB-BDA9-4908-B22C-F8DC7C8D30E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1/16/2017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3465167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DD8E5-896D-4C70-8103-232C86D2D524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1/16/2017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3549584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7DA44-4594-4072-B053-5C9249DBA777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1/16/2017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9784667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E1CC2E-C900-45BB-9285-93654C56F71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1/16/2017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370019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9BA0FC-154E-459C-8592-AB5D36FE0BFA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1/16/2017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41806178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B6949-F6D9-4E76-A2F1-68137FB15143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1/16/2017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66370309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A7B82-0351-482C-BA19-F45D32ED439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1/16/2017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44461303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8510CF-7EDE-4D39-BEDC-5CAAE91BE343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1/16/2017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47269646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E468E-65FC-4FB5-81F2-A6B65AD9401A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1/16/2017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0637059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9FB3F2-F50C-4330-BD77-E85BB3AFD49D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1/16/2017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8C92E-A7F1-4957-8C71-82467A491E8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70999099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EA79C-3DDD-410D-BE74-209F90916A91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1/16/2017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8C92E-A7F1-4957-8C71-82467A491E8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43564586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88113-D934-4A7D-B0A0-2C2813041D23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1/16/2017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8C92E-A7F1-4957-8C71-82467A491E8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15815456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D6845-ED3C-4A51-839E-ABC9818DD290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1/16/2017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8C92E-A7F1-4957-8C71-82467A491E8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34788950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556B5-363F-4914-9041-31F6102EE7FF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1/16/2017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8C92E-A7F1-4957-8C71-82467A491E8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52038579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F52711-0C0A-474E-A44F-674E9DE2538D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1/16/2017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8C92E-A7F1-4957-8C71-82467A491E8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52682028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3FE8E-376B-4D25-AA03-98F01BCB70CC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1/16/2017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8C92E-A7F1-4957-8C71-82467A491E8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46919752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83A7F9-5585-4F88-86AD-3C1A6C1D74A4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1/16/2017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8C92E-A7F1-4957-8C71-82467A491E8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30242909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545C8-DF09-461B-A89D-BBF3A046D550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1/16/2017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8C92E-A7F1-4957-8C71-82467A491E8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27124600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F92D6-DD0D-4E3F-BFED-CA5E9CDB4C6E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1/16/2017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8C92E-A7F1-4957-8C71-82467A491E8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23342648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9964EC-334B-46FC-A2DE-F78EE71EEC61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1/16/2017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8C92E-A7F1-4957-8C71-82467A491E8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73591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82590D-EDDB-4F99-BDB1-69947381E3E6}" type="datetime1">
              <a:rPr lang="en-US" smtClean="0"/>
              <a:pPr/>
              <a:t>1/16/2017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181C7E-942F-46CA-87BF-8A2ECDFC5E5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2890102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rotWithShape="0">
          <a:gsLst>
            <a:gs pos="0">
              <a:srgbClr val="F9FFF9"/>
            </a:gs>
            <a:gs pos="100000">
              <a:srgbClr val="CCFFC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0" y="0"/>
            <a:ext cx="9144000" cy="838200"/>
          </a:xfrm>
          <a:prstGeom prst="rect">
            <a:avLst/>
          </a:prstGeom>
          <a:gradFill rotWithShape="1">
            <a:gsLst>
              <a:gs pos="0">
                <a:srgbClr val="CCFF66"/>
              </a:gs>
              <a:gs pos="100000">
                <a:schemeClr val="bg1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2800" b="1">
              <a:solidFill>
                <a:srgbClr val="000000"/>
              </a:solidFill>
              <a:latin typeface="Angsana New" pitchFamily="18" charset="-34"/>
              <a:cs typeface="Courier New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756212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3" r:id="rId1"/>
    <p:sldLayoutId id="2147483784" r:id="rId2"/>
    <p:sldLayoutId id="2147483785" r:id="rId3"/>
    <p:sldLayoutId id="2147483786" r:id="rId4"/>
    <p:sldLayoutId id="2147483787" r:id="rId5"/>
    <p:sldLayoutId id="2147483788" r:id="rId6"/>
    <p:sldLayoutId id="2147483789" r:id="rId7"/>
    <p:sldLayoutId id="2147483790" r:id="rId8"/>
    <p:sldLayoutId id="2147483791" r:id="rId9"/>
    <p:sldLayoutId id="2147483792" r:id="rId10"/>
    <p:sldLayoutId id="2147483793" r:id="rId11"/>
  </p:sldLayoutIdLst>
  <p:transition spd="slow"/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30" tIns="45715" rIns="91430" bIns="45715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6"/>
            <a:ext cx="8229600" cy="4525963"/>
          </a:xfrm>
          <a:prstGeom prst="rect">
            <a:avLst/>
          </a:prstGeom>
        </p:spPr>
        <p:txBody>
          <a:bodyPr vert="horz" lIns="91430" tIns="45715" rIns="91430" bIns="45715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63"/>
            <a:ext cx="2133600" cy="365125"/>
          </a:xfrm>
          <a:prstGeom prst="rect">
            <a:avLst/>
          </a:prstGeom>
        </p:spPr>
        <p:txBody>
          <a:bodyPr vert="horz" lIns="91430" tIns="45715" rIns="91430" bIns="45715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305"/>
            <a:fld id="{A85F66DC-E17E-45DB-A943-763586317E40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914305"/>
              <a:t>1/16/2017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63"/>
            <a:ext cx="2895600" cy="365125"/>
          </a:xfrm>
          <a:prstGeom prst="rect">
            <a:avLst/>
          </a:prstGeom>
        </p:spPr>
        <p:txBody>
          <a:bodyPr vert="horz" lIns="91430" tIns="45715" rIns="91430" bIns="45715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305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63"/>
            <a:ext cx="2133600" cy="365125"/>
          </a:xfrm>
          <a:prstGeom prst="rect">
            <a:avLst/>
          </a:prstGeom>
        </p:spPr>
        <p:txBody>
          <a:bodyPr vert="horz" lIns="91430" tIns="45715" rIns="91430" bIns="45715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305"/>
            <a:fld id="{1076663B-2484-4C96-8B3B-DC49A8F5DD6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914305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815958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3" r:id="rId1"/>
    <p:sldLayoutId id="2147483944" r:id="rId2"/>
    <p:sldLayoutId id="2147483945" r:id="rId3"/>
    <p:sldLayoutId id="2147483946" r:id="rId4"/>
    <p:sldLayoutId id="2147483947" r:id="rId5"/>
    <p:sldLayoutId id="2147483948" r:id="rId6"/>
    <p:sldLayoutId id="2147483949" r:id="rId7"/>
    <p:sldLayoutId id="2147483950" r:id="rId8"/>
    <p:sldLayoutId id="2147483951" r:id="rId9"/>
    <p:sldLayoutId id="2147483952" r:id="rId10"/>
    <p:sldLayoutId id="2147483953" r:id="rId11"/>
  </p:sldLayoutIdLst>
  <p:hf hdr="0" ftr="0" dt="0"/>
  <p:txStyles>
    <p:titleStyle>
      <a:lvl1pPr algn="ctr" defTabSz="914305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65" indent="-342865" algn="l" defTabSz="914305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873" indent="-285720" algn="l" defTabSz="914305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82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34" indent="-228577" algn="l" defTabSz="914305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87" indent="-228577" algn="l" defTabSz="914305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40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492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645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797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0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5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1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6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1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6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2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6CBBD4-218B-4AD7-80A4-4E1C92664508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1/16/2017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181C7E-942F-46CA-87BF-8A2ECDFC5E5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917869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03" r:id="rId1"/>
    <p:sldLayoutId id="2147484104" r:id="rId2"/>
    <p:sldLayoutId id="2147484105" r:id="rId3"/>
    <p:sldLayoutId id="2147484106" r:id="rId4"/>
    <p:sldLayoutId id="2147484107" r:id="rId5"/>
    <p:sldLayoutId id="2147484108" r:id="rId6"/>
    <p:sldLayoutId id="2147484109" r:id="rId7"/>
    <p:sldLayoutId id="2147484110" r:id="rId8"/>
    <p:sldLayoutId id="2147484111" r:id="rId9"/>
    <p:sldLayoutId id="2147484112" r:id="rId10"/>
    <p:sldLayoutId id="2147484113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11BB69-0B0C-4F65-9584-E3E8145FFB30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1/16/2017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28C92E-A7F1-4957-8C71-82467A491E8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587302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15" r:id="rId1"/>
    <p:sldLayoutId id="2147484116" r:id="rId2"/>
    <p:sldLayoutId id="2147484117" r:id="rId3"/>
    <p:sldLayoutId id="2147484118" r:id="rId4"/>
    <p:sldLayoutId id="2147484119" r:id="rId5"/>
    <p:sldLayoutId id="2147484120" r:id="rId6"/>
    <p:sldLayoutId id="2147484121" r:id="rId7"/>
    <p:sldLayoutId id="2147484122" r:id="rId8"/>
    <p:sldLayoutId id="2147484123" r:id="rId9"/>
    <p:sldLayoutId id="2147484124" r:id="rId10"/>
    <p:sldLayoutId id="2147484125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9.png"/><Relationship Id="rId2" Type="http://schemas.openxmlformats.org/officeDocument/2006/relationships/hyperlink" Target="http://www.google.co.th/url?sa=i&amp;rct=j&amp;q=&amp;esrc=s&amp;frm=1&amp;source=images&amp;cd=&amp;cad=rja&amp;uact=8&amp;ved=0ahUKEwi5p5WW3rHRAhUIro8KHSGFAg0QjRwIBw&amp;url=http://access-mainstreet.r2d2.uwm.edu/Virtual_Community/Factory_Industry&amp;bvm=bv.143423383,d.c2I&amp;psig=AFQjCNGHCe1zRY8iSzL2NXYmYayp2yZT9Q&amp;ust=1483936978053068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google.co.th/url?sa=i&amp;rct=j&amp;q=&amp;esrc=s&amp;frm=1&amp;source=images&amp;cd=&amp;cad=rja&amp;uact=8&amp;ved=0ahUKEwicnL3c27HRAhVFsY8KHan8DnsQjRwIBw&amp;url=http://thailand.kapook.com/&amp;bvm=bv.143423383,d.c2I&amp;psig=AFQjCNGpoMUyqvOLaPaA_CyWpaC7MnQhNA&amp;ust=1483936224419678" TargetMode="External"/><Relationship Id="rId5" Type="http://schemas.openxmlformats.org/officeDocument/2006/relationships/image" Target="../media/image8.jpeg"/><Relationship Id="rId4" Type="http://schemas.openxmlformats.org/officeDocument/2006/relationships/hyperlink" Target="http://www.google.co.th/url?sa=i&amp;rct=j&amp;q=&amp;esrc=s&amp;frm=1&amp;source=images&amp;cd=&amp;cad=rja&amp;uact=8&amp;ved=0ahUKEwjqvdaC3LHRAhXDo48KHeJSDA0QjRwIBw&amp;url=http://therama.info/?p=570&amp;psig=AFQjCNGxFvodtFm2fMUgCBo20BNd5VmbKQ&amp;ust=1483936385518667" TargetMode="Externa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1.png"/><Relationship Id="rId7" Type="http://schemas.openxmlformats.org/officeDocument/2006/relationships/hyperlink" Target="http://www.google.co.th/url?sa=i&amp;rct=j&amp;q=&amp;esrc=s&amp;frm=1&amp;source=images&amp;cd=&amp;cad=rja&amp;uact=8&amp;ved=0ahUKEwiOw6Wc_LHRAhUeTo8KHe2AB8oQjRwIBw&amp;url=http://www.tomsitpro.com/articles/it-certification-training,2-141.html&amp;bvm=bv.143423383,d.c2I&amp;psig=AFQjCNHIw13ShyRC_p1LYaaI3afn5qOKLA&amp;ust=1483945040038520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0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.th/url?sa=i&amp;rct=j&amp;q=&amp;esrc=s&amp;frm=1&amp;source=images&amp;cd=&amp;cad=rja&amp;uact=8&amp;ved=0ahUKEwiOw6Wc_LHRAhUeTo8KHe2AB8oQjRwIBw&amp;url=http://www.tomsitpro.com/articles/it-certification-training,2-141.html&amp;bvm=bv.143423383,d.c2I&amp;psig=AFQjCNHIw13ShyRC_p1LYaaI3afn5qOKLA&amp;ust=1483945040038520" TargetMode="Externa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google.co.th/url?sa=i&amp;rct=j&amp;q=&amp;esrc=s&amp;frm=1&amp;source=images&amp;cd=&amp;cad=rja&amp;uact=8&amp;ved=0ahUKEwjildDR8IPRAhXFK48KHUEqAwAQjRwIBw&amp;url=http://www.fti.or.th/2011/thai/ftisufficiencyeconomydetail.aspx?id=292&amp;psig=AFQjCNGyC4DSV6QQH41wIhXWNJZbYCjVcw&amp;ust=1482361381335882" TargetMode="External"/><Relationship Id="rId13" Type="http://schemas.openxmlformats.org/officeDocument/2006/relationships/hyperlink" Target="http://www.google.co.th/url?sa=i&amp;rct=j&amp;q=&amp;esrc=s&amp;frm=1&amp;source=images&amp;cd=&amp;cad=rja&amp;uact=8&amp;ved=0ahUKEwjXl9z28oPRAhUGq48KHTKBDIMQjRwIBw&amp;url=http://federationthaisme.org/smepartner.php?page=4&amp;psig=AFQjCNHNyB35YiMbIRUt7mRn0-S0PACLxg&amp;ust=1482361985135707" TargetMode="External"/><Relationship Id="rId3" Type="http://schemas.openxmlformats.org/officeDocument/2006/relationships/image" Target="../media/image24.jpeg"/><Relationship Id="rId7" Type="http://schemas.openxmlformats.org/officeDocument/2006/relationships/image" Target="../media/image26.jpeg"/><Relationship Id="rId12" Type="http://schemas.openxmlformats.org/officeDocument/2006/relationships/image" Target="../media/image29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40.xml"/><Relationship Id="rId6" Type="http://schemas.openxmlformats.org/officeDocument/2006/relationships/hyperlink" Target="http://www.google.co.th/url?sa=i&amp;rct=j&amp;q=&amp;esrc=s&amp;frm=1&amp;source=images&amp;cd=&amp;cad=rja&amp;uact=8&amp;ved=0ahUKEwj75sCt8IPRAhWHK48KHa5nCmkQjRwIBw&amp;url=http://odpc2.ddc.moph.go.th/crd/ngo53.html&amp;psig=AFQjCNHRWMDE2fzZ0WYVo8i14htyQxLQyg&amp;ust=1482361249660831" TargetMode="External"/><Relationship Id="rId11" Type="http://schemas.openxmlformats.org/officeDocument/2006/relationships/hyperlink" Target="http://www.google.co.th/url?sa=i&amp;rct=j&amp;q=&amp;esrc=s&amp;frm=1&amp;source=images&amp;cd=&amp;cad=rja&amp;uact=8&amp;ved=0ahUKEwiIq6HX8oPRAhUKpY8KHeJ4BEIQjRwIBw&amp;url=http://campus.sanook.com/925104/&amp;psig=AFQjCNFP5OsmwTr6GbUtlLmcaxNq3nUT_w&amp;ust=1482361935796552" TargetMode="External"/><Relationship Id="rId5" Type="http://schemas.openxmlformats.org/officeDocument/2006/relationships/image" Target="../media/image25.png"/><Relationship Id="rId10" Type="http://schemas.openxmlformats.org/officeDocument/2006/relationships/image" Target="../media/image28.png"/><Relationship Id="rId4" Type="http://schemas.openxmlformats.org/officeDocument/2006/relationships/hyperlink" Target="https://www.google.co.th/url?sa=i&amp;rct=j&amp;q=&amp;esrc=s&amp;frm=1&amp;source=images&amp;cd=&amp;cad=rja&amp;uact=8&amp;ved=0ahUKEwjMx_He74PRAhVLPo8KHVbJCHgQjRwIBw&amp;url=https://govchannel.go.th/&amp;psig=AFQjCNG1PbZ36X1x54LWI2bWsWN16p1plg&amp;ust=1482360880588195" TargetMode="External"/><Relationship Id="rId9" Type="http://schemas.openxmlformats.org/officeDocument/2006/relationships/image" Target="../media/image27.jpeg"/><Relationship Id="rId14" Type="http://schemas.openxmlformats.org/officeDocument/2006/relationships/image" Target="../media/image30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9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jpeg"/><Relationship Id="rId3" Type="http://schemas.openxmlformats.org/officeDocument/2006/relationships/image" Target="../media/image34.png"/><Relationship Id="rId7" Type="http://schemas.openxmlformats.org/officeDocument/2006/relationships/hyperlink" Target="http://www.google.co.th/url?sa=i&amp;rct=j&amp;q=&amp;esrc=s&amp;frm=1&amp;source=images&amp;cd=&amp;cad=rja&amp;uact=8&amp;ved=0ahUKEwjXx8ay-IPRAhWHuI8KHdVaC2sQjRwIBw&amp;url=http://wisdom-update.blogspot.com/2013/08/growing-up-psychic-7.html&amp;bvm=bv.142059868,d.c2I&amp;psig=AFQjCNESgWAC052739klEiir4x4TnSqFFg&amp;ust=1482363419342075" TargetMode="External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40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5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5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1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jpeg"/><Relationship Id="rId13" Type="http://schemas.openxmlformats.org/officeDocument/2006/relationships/image" Target="../media/image49.png"/><Relationship Id="rId3" Type="http://schemas.openxmlformats.org/officeDocument/2006/relationships/image" Target="../media/image39.png"/><Relationship Id="rId7" Type="http://schemas.openxmlformats.org/officeDocument/2006/relationships/image" Target="../media/image43.png"/><Relationship Id="rId12" Type="http://schemas.openxmlformats.org/officeDocument/2006/relationships/image" Target="../media/image48.png"/><Relationship Id="rId2" Type="http://schemas.openxmlformats.org/officeDocument/2006/relationships/hyperlink" Target="http://www.google.co.th/url?sa=i&amp;rct=j&amp;q=&amp;esrc=s&amp;frm=1&amp;source=images&amp;cd=&amp;cad=rja&amp;uact=8&amp;ved=0ahUKEwj3l-3xqujQAhUXS48KHb9-CPoQjRwIBw&amp;url=http://www.ditp.go.th/more_news_ditp.php?cate=16&amp;country=&amp;type=25&amp;title=&amp;filename=goods_info&amp;psig=AFQjCNGVhYMgYMeRn4mqSfA0XYCOTsePTA&amp;ust=1481414849328537" TargetMode="External"/><Relationship Id="rId1" Type="http://schemas.openxmlformats.org/officeDocument/2006/relationships/slideLayout" Target="../slideLayouts/slideLayout40.xml"/><Relationship Id="rId6" Type="http://schemas.openxmlformats.org/officeDocument/2006/relationships/image" Target="../media/image42.jpeg"/><Relationship Id="rId11" Type="http://schemas.openxmlformats.org/officeDocument/2006/relationships/image" Target="../media/image47.png"/><Relationship Id="rId5" Type="http://schemas.openxmlformats.org/officeDocument/2006/relationships/image" Target="../media/image41.png"/><Relationship Id="rId10" Type="http://schemas.openxmlformats.org/officeDocument/2006/relationships/image" Target="../media/image46.png"/><Relationship Id="rId4" Type="http://schemas.openxmlformats.org/officeDocument/2006/relationships/image" Target="../media/image40.png"/><Relationship Id="rId9" Type="http://schemas.openxmlformats.org/officeDocument/2006/relationships/image" Target="../media/image45.png"/><Relationship Id="rId14" Type="http://schemas.openxmlformats.org/officeDocument/2006/relationships/image" Target="../media/image50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7" Type="http://schemas.openxmlformats.org/officeDocument/2006/relationships/image" Target="../media/image55.png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40.xml"/><Relationship Id="rId6" Type="http://schemas.openxmlformats.org/officeDocument/2006/relationships/image" Target="../media/image54.png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google.co.th/url?sa=i&amp;rct=j&amp;q=&amp;esrc=s&amp;frm=1&amp;source=images&amp;cd=&amp;cad=rja&amp;uact=8&amp;ved=0ahUKEwj3tvfPiILRAhVLJpQKHXCXCc4QjRwIBw&amp;url=http://bonanaa.com/%E0%B9%80%E0%B8%9A%E0%B8%B7%E0%B9%88%E0%B8%AD%E0%B8%87%E0%B8%B2%E0%B8%99-%E0%B9%81%E0%B8%95%E0%B9%88%E0%B8%AD%E0%B8%A2%E0%B8%B2%E0%B8%81%E0%B8%A1%E0%B8%B5%E0%B9%80%E0%B8%87%E0%B8%B4%E0%B8%99-%E0%B9%84/&amp;psig=AFQjCNFjJHDFQoZmofoIKTtf4bPxB9zyQQ&amp;ust=1482299099751151" TargetMode="External"/><Relationship Id="rId3" Type="http://schemas.openxmlformats.org/officeDocument/2006/relationships/hyperlink" Target="https://www.google.co.th/url?sa=i&amp;rct=j&amp;q=&amp;esrc=s&amp;frm=1&amp;source=images&amp;cd=&amp;cad=rja&amp;uact=8&amp;ved=0ahUKEwig5cnLioLRAhVBnJQKHVsOCNQQjRwIBw&amp;url=https://twitter.com/search?q=#FINemoji&amp;bvm=bv.142059868,d.dGo&amp;psig=AFQjCNFSX6FhUwhsPAQHVrnRVjs0LYLfyg&amp;ust=1482299559775768" TargetMode="External"/><Relationship Id="rId7" Type="http://schemas.openxmlformats.org/officeDocument/2006/relationships/image" Target="../media/image59.png"/><Relationship Id="rId12" Type="http://schemas.openxmlformats.org/officeDocument/2006/relationships/image" Target="../media/image63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40.xml"/><Relationship Id="rId6" Type="http://schemas.openxmlformats.org/officeDocument/2006/relationships/image" Target="../media/image58.jpeg"/><Relationship Id="rId11" Type="http://schemas.openxmlformats.org/officeDocument/2006/relationships/image" Target="../media/image62.png"/><Relationship Id="rId5" Type="http://schemas.openxmlformats.org/officeDocument/2006/relationships/hyperlink" Target="https://www.google.co.th/url?sa=i&amp;rct=j&amp;q=&amp;esrc=s&amp;frm=1&amp;source=images&amp;cd=&amp;cad=rja&amp;uact=8&amp;ved=0ahUKEwillpy5ioLRAhVJG5QKHRM4Ds8QjRwIBw&amp;url=https://www.linkedin.com/topic/pmp&amp;bvm=bv.142059868,d.dGo&amp;psig=AFQjCNFSX6FhUwhsPAQHVrnRVjs0LYLfyg&amp;ust=1482299559775768" TargetMode="External"/><Relationship Id="rId10" Type="http://schemas.openxmlformats.org/officeDocument/2006/relationships/image" Target="../media/image61.png"/><Relationship Id="rId4" Type="http://schemas.openxmlformats.org/officeDocument/2006/relationships/image" Target="../media/image57.png"/><Relationship Id="rId9" Type="http://schemas.openxmlformats.org/officeDocument/2006/relationships/image" Target="../media/image6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/>
              <a:pPr/>
              <a:t>1</a:t>
            </a:fld>
            <a:endParaRPr lang="en-US"/>
          </a:p>
        </p:txBody>
      </p:sp>
      <p:sp>
        <p:nvSpPr>
          <p:cNvPr id="5" name="สี่เหลี่ยมผืนผ้า 4"/>
          <p:cNvSpPr/>
          <p:nvPr/>
        </p:nvSpPr>
        <p:spPr>
          <a:xfrm>
            <a:off x="1857356" y="4500570"/>
            <a:ext cx="578644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sz="2400" b="1" dirty="0" smtClean="0">
                <a:solidFill>
                  <a:srgbClr val="7030A0"/>
                </a:solidFill>
                <a:latin typeface="TH Fah kwang" pitchFamily="2" charset="-34"/>
                <a:cs typeface="TH Fah kwang" pitchFamily="2" charset="-34"/>
              </a:rPr>
              <a:t>โดย กรมพัฒนาฝีมือแรงงาน</a:t>
            </a:r>
          </a:p>
          <a:p>
            <a:pPr algn="ctr"/>
            <a:r>
              <a:rPr lang="th-TH" sz="2400" b="1" dirty="0" smtClean="0">
                <a:solidFill>
                  <a:srgbClr val="7030A0"/>
                </a:solidFill>
                <a:latin typeface="TH Fah kwang" pitchFamily="2" charset="-34"/>
                <a:cs typeface="TH Fah kwang" pitchFamily="2" charset="-34"/>
              </a:rPr>
              <a:t>และสถาบันที่ปรึกษาเพื่อเพิ่มประสิทธิภาพในระบบราชการ</a:t>
            </a:r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3969748" y="6143644"/>
            <a:ext cx="510284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b="1" dirty="0" smtClean="0">
                <a:latin typeface="TH Fah kwang" pitchFamily="2" charset="-34"/>
                <a:cs typeface="TH Fah kwang" pitchFamily="2" charset="-34"/>
              </a:rPr>
              <a:t>นายจิตรพงศ์ พุ่ม</a:t>
            </a:r>
            <a:r>
              <a:rPr lang="th-TH" b="1" dirty="0" err="1" smtClean="0">
                <a:latin typeface="TH Fah kwang" pitchFamily="2" charset="-34"/>
                <a:cs typeface="TH Fah kwang" pitchFamily="2" charset="-34"/>
              </a:rPr>
              <a:t>สอาด</a:t>
            </a:r>
            <a:endParaRPr lang="th-TH" b="1" dirty="0" smtClean="0">
              <a:latin typeface="TH Fah kwang" pitchFamily="2" charset="-34"/>
              <a:cs typeface="TH Fah kwang" pitchFamily="2" charset="-34"/>
            </a:endParaRPr>
          </a:p>
          <a:p>
            <a:pPr algn="ctr"/>
            <a:r>
              <a:rPr lang="th-TH" b="1" dirty="0" smtClean="0">
                <a:latin typeface="TH Fah kwang" pitchFamily="2" charset="-34"/>
                <a:cs typeface="TH Fah kwang" pitchFamily="2" charset="-34"/>
              </a:rPr>
              <a:t>กองยุทธศาสตร์และเครือข่ายพัฒนาฝีมือแรงงาน</a:t>
            </a:r>
          </a:p>
        </p:txBody>
      </p:sp>
      <p:pic>
        <p:nvPicPr>
          <p:cNvPr id="7" name="Picture 14" descr="http://backup.dsd.go.th/download/logo/dsd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57620" y="71439"/>
            <a:ext cx="1338481" cy="13572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สี่เหลี่ยมผืนผ้า 7"/>
          <p:cNvSpPr/>
          <p:nvPr/>
        </p:nvSpPr>
        <p:spPr>
          <a:xfrm>
            <a:off x="0" y="3571876"/>
            <a:ext cx="9144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th-TH" sz="4800" b="1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พัฒนาคน พัฒนาชาติ</a:t>
            </a:r>
            <a:r>
              <a:rPr lang="th-TH" sz="4800" b="1" dirty="0" smtClean="0">
                <a:solidFill>
                  <a:schemeClr val="tx2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endParaRPr lang="th-TH" sz="4800" b="1" dirty="0">
              <a:solidFill>
                <a:schemeClr val="tx2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9" name="สี่เหลี่ยมผืนผ้า 8"/>
          <p:cNvSpPr/>
          <p:nvPr/>
        </p:nvSpPr>
        <p:spPr>
          <a:xfrm>
            <a:off x="214282" y="1714488"/>
            <a:ext cx="8743099" cy="147732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th-TH" sz="3000" b="1" dirty="0" smtClean="0">
                <a:solidFill>
                  <a:schemeClr val="tx2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การประชุมเชิงปฏิบัติการ</a:t>
            </a:r>
          </a:p>
          <a:p>
            <a:pPr algn="ctr"/>
            <a:r>
              <a:rPr lang="th-TH" sz="3000" b="1" dirty="0" smtClean="0">
                <a:solidFill>
                  <a:schemeClr val="tx2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กลไกการขับเคลื่อนแผนพัฒนากำลังคนรายจังหวัด</a:t>
            </a:r>
          </a:p>
          <a:p>
            <a:pPr algn="ctr"/>
            <a:r>
              <a:rPr lang="th-TH" sz="3000" b="1" dirty="0" smtClean="0">
                <a:solidFill>
                  <a:schemeClr val="tx2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ไปสู่การปฏิบัติ </a:t>
            </a:r>
            <a:endParaRPr lang="th-TH" sz="30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solidFill>
            <a:schemeClr val="accent2"/>
          </a:solidFill>
        </p:spPr>
        <p:txBody>
          <a:bodyPr>
            <a:normAutofit/>
          </a:bodyPr>
          <a:lstStyle/>
          <a:p>
            <a:r>
              <a:rPr lang="th-TH" sz="36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มติที่ประชุม </a:t>
            </a:r>
            <a:r>
              <a:rPr lang="th-TH" sz="3600" b="1" dirty="0" err="1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กพร.ปช.</a:t>
            </a:r>
            <a:r>
              <a:rPr lang="th-TH" sz="36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 ครั้งที่ 2/2559 วันที่ 21 ธันวาคม 2559</a:t>
            </a:r>
            <a:endParaRPr lang="th-TH" sz="36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lvl="1" eaLnBrk="0" hangingPunct="0">
              <a:buFontTx/>
              <a:buAutoNum type="arabicPeriod"/>
              <a:tabLst>
                <a:tab pos="1530350" algn="l"/>
                <a:tab pos="2070100" algn="l"/>
              </a:tabLst>
            </a:pPr>
            <a:endParaRPr lang="th-TH" sz="3200" b="1" dirty="0" smtClean="0">
              <a:latin typeface="TH SarabunPSK" pitchFamily="34" charset="-34"/>
              <a:ea typeface="Calibri" pitchFamily="34" charset="0"/>
              <a:cs typeface="TH SarabunPSK" pitchFamily="34" charset="-34"/>
            </a:endParaRPr>
          </a:p>
          <a:p>
            <a:pPr lvl="1" eaLnBrk="0" hangingPunct="0">
              <a:buFontTx/>
              <a:buAutoNum type="arabicPeriod"/>
              <a:tabLst>
                <a:tab pos="1530350" algn="l"/>
                <a:tab pos="2070100" algn="l"/>
              </a:tabLst>
            </a:pPr>
            <a:r>
              <a:rPr lang="th-TH" sz="3200" b="1" dirty="0" smtClean="0"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เห็นชอบแผนพัฒนากำลังคน พ.ศ. 2560 </a:t>
            </a:r>
            <a:r>
              <a:rPr lang="en-US" sz="3200" b="1" dirty="0" smtClean="0">
                <a:latin typeface="TH SarabunPSK" pitchFamily="34" charset="-34"/>
                <a:ea typeface="Calibri" pitchFamily="34" charset="0"/>
                <a:cs typeface="TH SarabunPSK" pitchFamily="34" charset="-34"/>
              </a:rPr>
              <a:t>– </a:t>
            </a:r>
            <a:r>
              <a:rPr lang="th-TH" sz="3200" b="1" dirty="0" smtClean="0">
                <a:latin typeface="TH SarabunPSK" pitchFamily="34" charset="-34"/>
                <a:ea typeface="Calibri" pitchFamily="34" charset="0"/>
                <a:cs typeface="TH SarabunPSK" pitchFamily="34" charset="-34"/>
              </a:rPr>
              <a:t>2564 ทั้ง 76 จังหวัด และเสนอคณะรัฐมนตรีเพื่อทราบ</a:t>
            </a:r>
            <a:endParaRPr lang="th-TH" sz="3200" b="1" dirty="0">
              <a:latin typeface="TH SarabunPSK" pitchFamily="34" charset="-34"/>
              <a:cs typeface="TH SarabunPSK" pitchFamily="34" charset="-34"/>
            </a:endParaRPr>
          </a:p>
          <a:p>
            <a:pPr lvl="1" eaLnBrk="0" hangingPunct="0">
              <a:buFontTx/>
              <a:buAutoNum type="arabicPeriod"/>
              <a:tabLst>
                <a:tab pos="1530350" algn="l"/>
                <a:tab pos="2070100" algn="l"/>
              </a:tabLst>
            </a:pPr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มอบหมายให้ผู้ว่าราชการจังหวัด</a:t>
            </a:r>
            <a:r>
              <a:rPr lang="th-TH" sz="3200" b="1" dirty="0" err="1" smtClean="0">
                <a:latin typeface="TH SarabunPSK" pitchFamily="34" charset="-34"/>
                <a:cs typeface="TH SarabunPSK" pitchFamily="34" charset="-34"/>
              </a:rPr>
              <a:t>บูรณา</a:t>
            </a:r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การแผนพัฒนากำลังคนจังหวัด</a:t>
            </a:r>
            <a:br>
              <a:rPr lang="th-TH" sz="3200" b="1" dirty="0" smtClean="0">
                <a:latin typeface="TH SarabunPSK" pitchFamily="34" charset="-34"/>
                <a:cs typeface="TH SarabunPSK" pitchFamily="34" charset="-34"/>
              </a:rPr>
            </a:br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ให้เป็นส่วนหนึ่งของแผนพัฒนาจังหวัด </a:t>
            </a:r>
            <a:endParaRPr lang="en-US" sz="3200" b="1" dirty="0" smtClean="0">
              <a:latin typeface="TH SarabunPSK" pitchFamily="34" charset="-34"/>
              <a:cs typeface="TH SarabunPSK" pitchFamily="34" charset="-34"/>
            </a:endParaRPr>
          </a:p>
          <a:p>
            <a:pPr lvl="1" eaLnBrk="0" hangingPunct="0">
              <a:buNone/>
              <a:tabLst>
                <a:tab pos="1530350" algn="l"/>
                <a:tab pos="2070100" algn="l"/>
              </a:tabLst>
            </a:pPr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3. มอบหมายให้ </a:t>
            </a:r>
            <a:r>
              <a:rPr lang="th-TH" sz="3200" b="1" dirty="0" err="1" smtClean="0">
                <a:latin typeface="TH SarabunPSK" pitchFamily="34" charset="-34"/>
                <a:cs typeface="TH SarabunPSK" pitchFamily="34" charset="-34"/>
              </a:rPr>
              <a:t>กพร.ปจ.</a:t>
            </a:r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 เป็นหน่วยงานหลักในการขับเคลื่อนแผนพัฒนา</a:t>
            </a:r>
            <a:br>
              <a:rPr lang="th-TH" sz="3200" b="1" dirty="0" smtClean="0">
                <a:latin typeface="TH SarabunPSK" pitchFamily="34" charset="-34"/>
                <a:cs typeface="TH SarabunPSK" pitchFamily="34" charset="-34"/>
              </a:rPr>
            </a:br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กำลังคนจังหวัด โดยกลไกประชารัฐ</a:t>
            </a:r>
            <a:endParaRPr lang="en-US" sz="3200" b="1" dirty="0" smtClean="0">
              <a:latin typeface="TH SarabunPSK" pitchFamily="34" charset="-34"/>
              <a:cs typeface="TH SarabunPSK" pitchFamily="34" charset="-34"/>
            </a:endParaRPr>
          </a:p>
          <a:p>
            <a:pPr lvl="1" eaLnBrk="0" hangingPunct="0">
              <a:buNone/>
              <a:tabLst>
                <a:tab pos="1530350" algn="l"/>
                <a:tab pos="2070100" algn="l"/>
              </a:tabLst>
            </a:pPr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4. มอบหมายให้สำนักงบประมาณ พิจารณาแนวทางการสนับสนุน</a:t>
            </a:r>
            <a:br>
              <a:rPr lang="th-TH" sz="3200" b="1" dirty="0" smtClean="0">
                <a:latin typeface="TH SarabunPSK" pitchFamily="34" charset="-34"/>
                <a:cs typeface="TH SarabunPSK" pitchFamily="34" charset="-34"/>
              </a:rPr>
            </a:br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งบประมาณตามแผนพัฒนากำลังคนจังหวัด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รูปภาพ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142852"/>
            <a:ext cx="5072098" cy="2428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7" name="Rectangle 1"/>
          <p:cNvSpPr>
            <a:spLocks noChangeArrowheads="1"/>
          </p:cNvSpPr>
          <p:nvPr/>
        </p:nvSpPr>
        <p:spPr bwMode="auto">
          <a:xfrm>
            <a:off x="5572132" y="785794"/>
            <a:ext cx="3357586" cy="5324535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เมื่อวันที่ 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7 </a:t>
            </a: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ธ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.</a:t>
            </a: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ค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.59 </a:t>
            </a: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นายธีรพล ขุนเมือง อธิบดีกรมพัฒนา ฝีมือแรงงาน เปิดเผยภายหลังจากเป็นประธานเปิดการ สัมมนาแนวทางขับเคลื่อนแผนพัฒนากาลังคนรายจังหวัด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ผ่านกลไกคณะอนุกรรมการพัฒนาแรงงานและ ประสานงานการฝึกอาชีพจังหวัด 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(</a:t>
            </a:r>
            <a:r>
              <a:rPr kumimoji="0" lang="th-TH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กพร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.</a:t>
            </a:r>
            <a:r>
              <a:rPr kumimoji="0" lang="th-TH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ปจ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) </a:t>
            </a: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ว่า คณะอนุกรรมการการพัฒนาแรงงานและประสานงานการฝึกอาชีพจังหวัด 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(</a:t>
            </a:r>
            <a:r>
              <a:rPr kumimoji="0" lang="th-TH" sz="2000" b="1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กพร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.</a:t>
            </a:r>
            <a:r>
              <a:rPr kumimoji="0" lang="th-TH" sz="2000" b="1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ปจ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.) </a:t>
            </a: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มีหน้าที่ถ่ายทอดนโยบายลงสู่พื้นที่ได้อย่างทั่วถึง รวมทั้งจัดทำแผนพัฒนากาลังคน รายจังหวัด ปี พ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.</a:t>
            </a: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ศ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.2560-2564 </a:t>
            </a: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เพื่อสอดรับกับ ยุทธศาสตร์ชาติ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 20 </a:t>
            </a: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ปี และยุทธศาสตร์การพัฒนากำลังคน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 20 </a:t>
            </a: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ปี ของกระทรวงแรงงาน </a:t>
            </a: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ภายใต้การนำของ รัฐมนตรีว่าการกระทรวงแรงงาน พล</a:t>
            </a:r>
            <a:r>
              <a:rPr kumimoji="0" lang="th-TH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เอกศิ</a:t>
            </a: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ริชัย </a:t>
            </a:r>
            <a:r>
              <a:rPr kumimoji="0" lang="th-TH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ดิษฐ</a:t>
            </a: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กุล และสอดคล้องกับแผนพัฒนาเศรษฐกิจและสังคมแห่งชาติ ฉบับที่ 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12 </a:t>
            </a: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ด้วย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428596" y="4529934"/>
            <a:ext cx="5072098" cy="2062103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1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•   </a:t>
            </a:r>
            <a:r>
              <a:rPr kumimoji="0" lang="th-TH" sz="1600" b="1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งบประมาณ</a:t>
            </a:r>
            <a:r>
              <a:rPr kumimoji="0" lang="th-TH" sz="1600" b="1" i="0" u="none" strike="noStrike" cap="none" normalizeH="0" baseline="0" dirty="0" err="1" smtClean="0">
                <a:ln>
                  <a:noFill/>
                </a:ln>
                <a:solidFill>
                  <a:schemeClr val="tx2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บูรณา</a:t>
            </a:r>
            <a:r>
              <a:rPr kumimoji="0" lang="th-TH" sz="1600" b="1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การเพื่อขับเคลื่อน </a:t>
            </a:r>
            <a:r>
              <a:rPr kumimoji="0" lang="en-US" sz="1600" b="1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18 </a:t>
            </a:r>
            <a:r>
              <a:rPr kumimoji="0" lang="th-TH" sz="1600" b="1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กลุ่ม จังหวัด วงเงิน </a:t>
            </a:r>
            <a:r>
              <a:rPr kumimoji="0" lang="en-US" sz="1600" b="1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1 </a:t>
            </a:r>
            <a:r>
              <a:rPr kumimoji="0" lang="th-TH" sz="1600" b="1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แสนล้านบาท เพื่อให้กลุ่มจังหวัด ไปทำโครงการที่ผ่านการพิจารณาลักษณะประชารัฐ คือ ภาครัฐ เอกชน และประชาชน ว่า ต้องการ โครงการแบบไหน ต้องสอดคล้องกับ</a:t>
            </a:r>
            <a:r>
              <a:rPr kumimoji="0" lang="th-TH" sz="1600" b="1" i="0" u="none" strike="noStrike" cap="none" normalizeH="0" baseline="0" dirty="0" err="1" smtClean="0">
                <a:ln>
                  <a:noFill/>
                </a:ln>
                <a:solidFill>
                  <a:schemeClr val="tx2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แผนบรณา</a:t>
            </a:r>
            <a:r>
              <a:rPr kumimoji="0" lang="th-TH" sz="1600" b="1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การ ของจังหวัดที่เคยจัดทำไว้ โดยงบไม่จำกัดว่าจะทำกี่โครงการและไม่จำกัดวงเงิน</a:t>
            </a:r>
            <a:endParaRPr kumimoji="0" lang="en-US" sz="1600" b="1" i="0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TH SarabunPSK" pitchFamily="34" charset="-34"/>
              <a:cs typeface="TH SarabunPSK" pitchFamily="34" charset="-34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1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•   </a:t>
            </a:r>
            <a:r>
              <a:rPr kumimoji="0" lang="th-TH" sz="1600" b="1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สำนักงบประมาณจะเสนอกรอบงบ</a:t>
            </a:r>
            <a:r>
              <a:rPr kumimoji="0" lang="th-TH" sz="1600" b="1" i="0" u="none" strike="noStrike" cap="none" normalizeH="0" baseline="0" dirty="0" err="1" smtClean="0">
                <a:ln>
                  <a:noFill/>
                </a:ln>
                <a:solidFill>
                  <a:schemeClr val="tx2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บูรณา</a:t>
            </a:r>
            <a:r>
              <a:rPr kumimoji="0" lang="th-TH" sz="1600" b="1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การกลุ่มจังหวัด เข้าสู่ที่ประชุมคณะรัฐมนตรี </a:t>
            </a:r>
            <a:r>
              <a:rPr kumimoji="0" lang="en-US" sz="1600" b="1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(</a:t>
            </a:r>
            <a:r>
              <a:rPr kumimoji="0" lang="th-TH" sz="1600" b="1" i="0" u="none" strike="noStrike" cap="none" normalizeH="0" baseline="0" dirty="0" err="1" smtClean="0">
                <a:ln>
                  <a:noFill/>
                </a:ln>
                <a:solidFill>
                  <a:schemeClr val="tx2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ครม</a:t>
            </a:r>
            <a:r>
              <a:rPr kumimoji="0" lang="en-US" sz="1600" b="1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.) </a:t>
            </a:r>
            <a:r>
              <a:rPr kumimoji="0" lang="th-TH" sz="1600" b="1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พร้อมเสนอให้จัดตั้งคณะกรรมการ กลั่นกรองโครงการ มีตัวแทน จากหน่วยงานตางๆ เช่น ตัวแทนจากสาน</a:t>
            </a:r>
            <a:r>
              <a:rPr kumimoji="0" lang="th-TH" sz="1600" b="1" i="0" u="none" strike="noStrike" cap="none" normalizeH="0" baseline="0" dirty="0" err="1" smtClean="0">
                <a:ln>
                  <a:noFill/>
                </a:ln>
                <a:solidFill>
                  <a:schemeClr val="tx2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กงบ</a:t>
            </a:r>
            <a:r>
              <a:rPr kumimoji="0" lang="th-TH" sz="1600" b="1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ประมาณ สานักงาน คณะกรรมการพัฒนาการ</a:t>
            </a:r>
            <a:r>
              <a:rPr kumimoji="0" lang="th-TH" sz="1600" b="1" i="0" u="none" strike="noStrike" cap="none" normalizeH="0" baseline="0" dirty="0" err="1" smtClean="0">
                <a:ln>
                  <a:noFill/>
                </a:ln>
                <a:solidFill>
                  <a:schemeClr val="tx2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เศรษฐกจ</a:t>
            </a:r>
            <a:r>
              <a:rPr kumimoji="0" lang="th-TH" sz="1600" b="1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และสังคม แห่ง</a:t>
            </a:r>
            <a:r>
              <a:rPr kumimoji="0" lang="th-TH" sz="1600" b="1" i="0" u="none" strike="noStrike" cap="none" normalizeH="0" baseline="0" dirty="0" err="1" smtClean="0">
                <a:ln>
                  <a:noFill/>
                </a:ln>
                <a:solidFill>
                  <a:schemeClr val="tx2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ชาต</a:t>
            </a:r>
            <a:r>
              <a:rPr kumimoji="0" lang="en-US" sz="1600" b="1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(</a:t>
            </a:r>
            <a:r>
              <a:rPr kumimoji="0" lang="th-TH" sz="1600" b="1" i="0" u="none" strike="noStrike" cap="none" normalizeH="0" baseline="0" dirty="0" err="1" smtClean="0">
                <a:ln>
                  <a:noFill/>
                </a:ln>
                <a:solidFill>
                  <a:schemeClr val="tx2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สศช</a:t>
            </a:r>
            <a:r>
              <a:rPr kumimoji="0" lang="en-US" sz="1600" b="1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.) </a:t>
            </a:r>
            <a:r>
              <a:rPr kumimoji="0" lang="th-TH" sz="1600" b="1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กระทรวงการคลัง ภาคเอกชน และ ตัวแทนภาคประชาสังคม</a:t>
            </a:r>
            <a:endParaRPr kumimoji="0" lang="th-TH" sz="1600" b="1" i="0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5" name="รูปภาพ 4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2714620"/>
            <a:ext cx="2506349" cy="15259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2928926" y="2928934"/>
            <a:ext cx="2467342" cy="95410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การจัดทำงบ</a:t>
            </a:r>
            <a:r>
              <a:rPr kumimoji="0" lang="th-TH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บูรณา</a:t>
            </a:r>
            <a:r>
              <a:rPr kumimoji="0" lang="th-TH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การ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กลุ่มจังหวัด 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1 </a:t>
            </a:r>
            <a:r>
              <a:rPr kumimoji="0" lang="th-TH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แสนล้าน</a:t>
            </a:r>
            <a:endParaRPr kumimoji="0" lang="th-TH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395536" y="332656"/>
            <a:ext cx="5904656" cy="1080120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/>
            <a:r>
              <a:rPr lang="th-TH" sz="3600" b="1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latin typeface="TH Fah kwang" pitchFamily="2" charset="-34"/>
                <a:cs typeface="TH Fah kwang" pitchFamily="2" charset="-34"/>
              </a:rPr>
              <a:t>ผลสำเร็จที่มุ่งหวังจากการประชุมสัมมนา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96794" y="98186"/>
            <a:ext cx="2065412" cy="154905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1432580"/>
            <a:ext cx="2051720" cy="153879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ounded Rectangle 2"/>
          <p:cNvSpPr/>
          <p:nvPr/>
        </p:nvSpPr>
        <p:spPr>
          <a:xfrm>
            <a:off x="2231232" y="1517975"/>
            <a:ext cx="5976664" cy="1464231"/>
          </a:xfrm>
          <a:prstGeom prst="roundRect">
            <a:avLst/>
          </a:prstGeom>
          <a:noFill/>
          <a:ln w="317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pPr algn="r"/>
            <a:r>
              <a:rPr lang="th-TH" sz="40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แนวคิดการแปลงแผนพัฒนากำลังคนสู่การปฏิบัติและการขับเคลื่อน</a:t>
            </a:r>
            <a:endParaRPr lang="en-US" sz="40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469318" y="3123690"/>
            <a:ext cx="7992888" cy="1008112"/>
          </a:xfrm>
          <a:prstGeom prst="roundRect">
            <a:avLst/>
          </a:prstGeom>
          <a:noFill/>
          <a:ln w="317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th-TH" sz="4000" b="1" i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แผนการแปลงสู่การปฏิบัติและแผนดำเนินงานประจำปี</a:t>
            </a:r>
            <a:endParaRPr lang="en-US" sz="4000" b="1" i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95536" y="4509120"/>
            <a:ext cx="8066670" cy="1008112"/>
          </a:xfrm>
          <a:prstGeom prst="roundRect">
            <a:avLst/>
          </a:prstGeom>
          <a:noFill/>
          <a:ln w="317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th-TH" sz="4000" b="1" i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แผนปฏิบัติการ </a:t>
            </a:r>
            <a:r>
              <a:rPr lang="en-US" sz="4000" b="1" i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Action</a:t>
            </a:r>
            <a:r>
              <a:rPr lang="th-TH" sz="4000" b="1" i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4000" b="1" i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plan </a:t>
            </a:r>
            <a:r>
              <a:rPr lang="th-TH" sz="4000" b="1" i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ทุกโครงการ</a:t>
            </a:r>
            <a:endParaRPr lang="en-US" sz="4000" b="1" i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2" y="4622806"/>
            <a:ext cx="1962032" cy="78073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667705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9512" y="188640"/>
            <a:ext cx="4716016" cy="107721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ปัจจัยความสำเร็จ</a:t>
            </a:r>
          </a:p>
          <a:p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การขับเคลื่อนแผนพัฒนากำลังคนจังหวัด</a:t>
            </a:r>
            <a:endParaRPr lang="en-US" sz="3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07504" y="1484784"/>
            <a:ext cx="2520280" cy="4842093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    บุคลากรและผู้เกี่ยวข้อง</a:t>
            </a:r>
            <a:endParaRPr lang="en-US" sz="2400" b="1" dirty="0" smtClean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197768" y="1899198"/>
            <a:ext cx="2286000" cy="2154048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r"/>
            <a:r>
              <a:rPr lang="th-TH" sz="2400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หน่วยดำเนินงานแผน</a:t>
            </a:r>
          </a:p>
          <a:p>
            <a:pPr marL="342900" indent="-342900">
              <a:buFont typeface="Courier New" pitchFamily="49" charset="0"/>
              <a:buChar char="o"/>
            </a:pP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รับผิดชอบงาน</a:t>
            </a:r>
          </a:p>
          <a:p>
            <a:pPr marL="342900" indent="-342900">
              <a:buFont typeface="Courier New" pitchFamily="49" charset="0"/>
              <a:buChar char="o"/>
            </a:pP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เข้าใจแผน</a:t>
            </a:r>
          </a:p>
          <a:p>
            <a:pPr marL="342900" indent="-342900">
              <a:buFont typeface="Courier New" pitchFamily="49" charset="0"/>
              <a:buChar char="o"/>
            </a:pP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สมรรถนะการพัฒนา</a:t>
            </a:r>
          </a:p>
          <a:p>
            <a:pPr marL="342900" indent="-342900">
              <a:buFont typeface="Courier New" pitchFamily="49" charset="0"/>
              <a:buChar char="o"/>
            </a:pP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มุ่งมั่น  จริงจังของผู้บังคับบัญชา</a:t>
            </a:r>
            <a:endParaRPr lang="en-US" sz="20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199193" y="4164035"/>
            <a:ext cx="2284575" cy="1936088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r"/>
            <a:r>
              <a:rPr lang="th-TH" sz="24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ผู้มีส่วนได้เสีย</a:t>
            </a:r>
          </a:p>
          <a:p>
            <a:pPr marL="342900" indent="-342900">
              <a:buFont typeface="Courier New" pitchFamily="49" charset="0"/>
              <a:buChar char="o"/>
            </a:pP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มีส่วนร่วมการจัดทำ</a:t>
            </a:r>
          </a:p>
          <a:p>
            <a:pPr marL="342900" indent="-342900">
              <a:buFont typeface="Courier New" pitchFamily="49" charset="0"/>
              <a:buChar char="o"/>
            </a:pP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แรงจูงใจและประโยชน์</a:t>
            </a:r>
          </a:p>
          <a:p>
            <a:pPr marL="342900" indent="-342900">
              <a:buFont typeface="Courier New" pitchFamily="49" charset="0"/>
              <a:buChar char="o"/>
            </a:pP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เห็นความจำเป็น</a:t>
            </a:r>
          </a:p>
          <a:p>
            <a:pPr marL="342900" indent="-342900">
              <a:buFont typeface="Courier New" pitchFamily="49" charset="0"/>
              <a:buChar char="o"/>
            </a:pP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เข้ารับการพัฒนา</a:t>
            </a:r>
          </a:p>
          <a:p>
            <a:pPr marL="342900" indent="-342900">
              <a:buFont typeface="Courier New" pitchFamily="49" charset="0"/>
              <a:buChar char="o"/>
            </a:pPr>
            <a:endParaRPr lang="en-US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Oval 5"/>
          <p:cNvSpPr/>
          <p:nvPr/>
        </p:nvSpPr>
        <p:spPr>
          <a:xfrm>
            <a:off x="58063" y="1420717"/>
            <a:ext cx="386914" cy="352099"/>
          </a:xfrm>
          <a:prstGeom prst="ellipse">
            <a:avLst/>
          </a:prstGeom>
          <a:ln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BrowalliaUPC" panose="020B0604020202020204" pitchFamily="34" charset="-34"/>
                <a:ea typeface="+mn-ea"/>
                <a:cs typeface="BrowalliaUPC" panose="020B0604020202020204" pitchFamily="34" charset="-34"/>
              </a:rPr>
              <a:t>1</a:t>
            </a:r>
            <a:endParaRPr kumimoji="0" lang="th-TH" sz="28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BrowalliaUPC" panose="020B0604020202020204" pitchFamily="34" charset="-34"/>
              <a:ea typeface="+mn-ea"/>
              <a:cs typeface="BrowalliaUPC" panose="020B0604020202020204" pitchFamily="34" charset="-34"/>
            </a:endParaRPr>
          </a:p>
        </p:txBody>
      </p:sp>
      <p:grpSp>
        <p:nvGrpSpPr>
          <p:cNvPr id="14" name="Group 13"/>
          <p:cNvGrpSpPr/>
          <p:nvPr/>
        </p:nvGrpSpPr>
        <p:grpSpPr>
          <a:xfrm>
            <a:off x="2627784" y="1340768"/>
            <a:ext cx="2449044" cy="5401609"/>
            <a:chOff x="3059060" y="1380990"/>
            <a:chExt cx="2449044" cy="5401609"/>
          </a:xfrm>
        </p:grpSpPr>
        <p:sp>
          <p:nvSpPr>
            <p:cNvPr id="9" name="Rounded Rectangle 8"/>
            <p:cNvSpPr/>
            <p:nvPr/>
          </p:nvSpPr>
          <p:spPr>
            <a:xfrm>
              <a:off x="3157170" y="1445567"/>
              <a:ext cx="2350934" cy="5295801"/>
            </a:xfrm>
            <a:prstGeom prst="roundRect">
              <a:avLst>
                <a:gd name="adj" fmla="val 8042"/>
              </a:avLst>
            </a:prstGeom>
            <a:solidFill>
              <a:schemeClr val="accent6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 anchorCtr="0"/>
            <a:lstStyle/>
            <a:p>
              <a:pPr algn="r"/>
              <a:r>
                <a:rPr lang="th-TH" sz="2000" b="1" dirty="0" smtClean="0">
                  <a:latin typeface="TH Fah kwang" pitchFamily="2" charset="-34"/>
                  <a:cs typeface="TH Fah kwang" pitchFamily="2" charset="-34"/>
                </a:rPr>
                <a:t>แผนและการบริหาร</a:t>
              </a:r>
              <a:endParaRPr lang="en-US" sz="2000" b="1" dirty="0" smtClean="0">
                <a:latin typeface="TH Fah kwang" pitchFamily="2" charset="-34"/>
                <a:cs typeface="TH Fah kwang" pitchFamily="2" charset="-34"/>
              </a:endParaRPr>
            </a:p>
          </p:txBody>
        </p:sp>
        <p:sp>
          <p:nvSpPr>
            <p:cNvPr id="10" name="Rounded Rectangle 9"/>
            <p:cNvSpPr/>
            <p:nvPr/>
          </p:nvSpPr>
          <p:spPr>
            <a:xfrm>
              <a:off x="3252517" y="1916832"/>
              <a:ext cx="2160240" cy="1826289"/>
            </a:xfrm>
            <a:prstGeom prst="roundRect">
              <a:avLst>
                <a:gd name="adj" fmla="val 9866"/>
              </a:avLst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t" anchorCtr="0"/>
            <a:lstStyle/>
            <a:p>
              <a:pPr algn="r"/>
              <a:r>
                <a:rPr lang="th-TH" sz="2400" b="1" dirty="0" smtClean="0">
                  <a:latin typeface="TH SarabunPSK" pitchFamily="34" charset="-34"/>
                  <a:cs typeface="TH SarabunPSK" pitchFamily="34" charset="-34"/>
                </a:rPr>
                <a:t>คุณภาพแผนพัฒนา</a:t>
              </a:r>
            </a:p>
            <a:p>
              <a:pPr marL="342900" indent="-342900">
                <a:buFont typeface="Arial" pitchFamily="34" charset="0"/>
                <a:buChar char="•"/>
              </a:pPr>
              <a:r>
                <a:rPr lang="th-TH" b="1" dirty="0" smtClean="0">
                  <a:latin typeface="TH SarabunPSK" pitchFamily="34" charset="-34"/>
                  <a:cs typeface="TH SarabunPSK" pitchFamily="34" charset="-34"/>
                </a:rPr>
                <a:t>ทิศทาง - กลยุทธชัดเจน</a:t>
              </a:r>
            </a:p>
            <a:p>
              <a:pPr marL="342900" indent="-342900">
                <a:buFont typeface="Arial" pitchFamily="34" charset="0"/>
                <a:buChar char="•"/>
              </a:pPr>
              <a:r>
                <a:rPr lang="th-TH" b="1" dirty="0" smtClean="0">
                  <a:latin typeface="TH SarabunPSK" pitchFamily="34" charset="-34"/>
                  <a:cs typeface="TH SarabunPSK" pitchFamily="34" charset="-34"/>
                </a:rPr>
                <a:t>แผนปฏิบัติ ชัดเจน</a:t>
              </a:r>
            </a:p>
            <a:p>
              <a:pPr marL="342900" indent="-342900">
                <a:buFont typeface="Arial" pitchFamily="34" charset="0"/>
                <a:buChar char="•"/>
              </a:pPr>
              <a:r>
                <a:rPr lang="th-TH" b="1" dirty="0" smtClean="0">
                  <a:latin typeface="TH SarabunPSK" pitchFamily="34" charset="-34"/>
                  <a:cs typeface="TH SarabunPSK" pitchFamily="34" charset="-34"/>
                </a:rPr>
                <a:t>สอดคล้องความต้องการ</a:t>
              </a:r>
            </a:p>
            <a:p>
              <a:pPr marL="342900" indent="-342900">
                <a:buFont typeface="Arial" pitchFamily="34" charset="0"/>
                <a:buChar char="•"/>
              </a:pPr>
              <a:r>
                <a:rPr lang="th-TH" b="1" dirty="0" smtClean="0">
                  <a:latin typeface="TH SarabunPSK" pitchFamily="34" charset="-34"/>
                  <a:cs typeface="TH SarabunPSK" pitchFamily="34" charset="-34"/>
                </a:rPr>
                <a:t>เชื่อมโยงนโยบายรัฐบาล</a:t>
              </a:r>
            </a:p>
            <a:p>
              <a:pPr marL="342900" indent="-342900">
                <a:buFont typeface="Arial" pitchFamily="34" charset="0"/>
                <a:buChar char="•"/>
              </a:pPr>
              <a:r>
                <a:rPr lang="th-TH" b="1" dirty="0" smtClean="0">
                  <a:latin typeface="TH SarabunPSK" pitchFamily="34" charset="-34"/>
                  <a:cs typeface="TH SarabunPSK" pitchFamily="34" charset="-34"/>
                </a:rPr>
                <a:t>ร่วมคิดร่วมสร้าง</a:t>
              </a:r>
              <a:endParaRPr lang="en-US" sz="1600" b="1" dirty="0" smtClean="0"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11" name="Rounded Rectangle 10"/>
            <p:cNvSpPr/>
            <p:nvPr/>
          </p:nvSpPr>
          <p:spPr>
            <a:xfrm>
              <a:off x="3252517" y="3789040"/>
              <a:ext cx="2160240" cy="2162562"/>
            </a:xfrm>
            <a:prstGeom prst="roundRect">
              <a:avLst>
                <a:gd name="adj" fmla="val 7317"/>
              </a:avLst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t" anchorCtr="0"/>
            <a:lstStyle/>
            <a:p>
              <a:pPr algn="r"/>
              <a:r>
                <a:rPr lang="th-TH" sz="2400" b="1" dirty="0" smtClean="0">
                  <a:latin typeface="TH SarabunPSK" pitchFamily="34" charset="-34"/>
                  <a:cs typeface="TH SarabunPSK" pitchFamily="34" charset="-34"/>
                </a:rPr>
                <a:t>การบริหารแผน</a:t>
              </a:r>
            </a:p>
            <a:p>
              <a:pPr marL="342900" indent="-342900">
                <a:buFont typeface="Arial" pitchFamily="34" charset="0"/>
                <a:buChar char="•"/>
              </a:pPr>
              <a:r>
                <a:rPr lang="th-TH" b="1" dirty="0" smtClean="0">
                  <a:latin typeface="TH SarabunPSK" pitchFamily="34" charset="-34"/>
                  <a:cs typeface="TH SarabunPSK" pitchFamily="34" charset="-34"/>
                </a:rPr>
                <a:t>จัดสรรงานและเงิน</a:t>
              </a:r>
            </a:p>
            <a:p>
              <a:pPr marL="342900" indent="-342900">
                <a:buFont typeface="Arial" pitchFamily="34" charset="0"/>
                <a:buChar char="•"/>
              </a:pPr>
              <a:r>
                <a:rPr lang="th-TH" b="1" dirty="0" smtClean="0">
                  <a:latin typeface="TH SarabunPSK" pitchFamily="34" charset="-34"/>
                  <a:cs typeface="TH SarabunPSK" pitchFamily="34" charset="-34"/>
                </a:rPr>
                <a:t>ระบบการจัดการชัดเจน</a:t>
              </a:r>
            </a:p>
            <a:p>
              <a:pPr marL="342900" indent="-342900">
                <a:buFont typeface="Arial" pitchFamily="34" charset="0"/>
                <a:buChar char="•"/>
              </a:pPr>
              <a:r>
                <a:rPr lang="th-TH" b="1" dirty="0" smtClean="0">
                  <a:latin typeface="TH SarabunPSK" pitchFamily="34" charset="-34"/>
                  <a:cs typeface="TH SarabunPSK" pitchFamily="34" charset="-34"/>
                </a:rPr>
                <a:t>ระบบติดตามประเมินผล</a:t>
              </a:r>
            </a:p>
            <a:p>
              <a:pPr marL="342900" indent="-342900">
                <a:buFont typeface="Arial" pitchFamily="34" charset="0"/>
                <a:buChar char="•"/>
              </a:pPr>
              <a:r>
                <a:rPr lang="th-TH" b="1" dirty="0" smtClean="0">
                  <a:latin typeface="TH SarabunPSK" pitchFamily="34" charset="-34"/>
                  <a:cs typeface="TH SarabunPSK" pitchFamily="34" charset="-34"/>
                </a:rPr>
                <a:t>ระบบสารสนเทศ ข้อมูล</a:t>
              </a:r>
            </a:p>
            <a:p>
              <a:pPr marL="342900" indent="-342900">
                <a:buFont typeface="Arial" pitchFamily="34" charset="0"/>
                <a:buChar char="•"/>
              </a:pPr>
              <a:r>
                <a:rPr lang="th-TH" b="1" dirty="0" smtClean="0">
                  <a:latin typeface="TH SarabunPSK" pitchFamily="34" charset="-34"/>
                  <a:cs typeface="TH SarabunPSK" pitchFamily="34" charset="-34"/>
                </a:rPr>
                <a:t>สื่อสารและประสานแผน </a:t>
              </a:r>
            </a:p>
            <a:p>
              <a:pPr marL="342900" indent="-342900">
                <a:buFont typeface="Arial" pitchFamily="34" charset="0"/>
                <a:buChar char="•"/>
              </a:pPr>
              <a:r>
                <a:rPr lang="th-TH" b="1" dirty="0" smtClean="0">
                  <a:latin typeface="TH SarabunPSK" pitchFamily="34" charset="-34"/>
                  <a:cs typeface="TH SarabunPSK" pitchFamily="34" charset="-34"/>
                </a:rPr>
                <a:t>กระตุ้น-สร้างแรงงจูงใจ</a:t>
              </a: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203848" y="5951602"/>
              <a:ext cx="2255587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th-TH" sz="1600" dirty="0" smtClean="0">
                  <a:latin typeface="TH SarabunPSK" pitchFamily="34" charset="-34"/>
                  <a:cs typeface="TH SarabunPSK" pitchFamily="34" charset="-34"/>
                </a:rPr>
                <a:t>ชัดเจน </a:t>
              </a:r>
              <a:r>
                <a:rPr lang="en-US" sz="1600" dirty="0" smtClean="0">
                  <a:latin typeface="TH SarabunPSK" pitchFamily="34" charset="-34"/>
                  <a:cs typeface="TH SarabunPSK" pitchFamily="34" charset="-34"/>
                </a:rPr>
                <a:t>: </a:t>
              </a:r>
              <a:r>
                <a:rPr lang="th-TH" sz="1600" dirty="0" smtClean="0">
                  <a:latin typeface="TH SarabunPSK" pitchFamily="34" charset="-34"/>
                  <a:cs typeface="TH SarabunPSK" pitchFamily="34" charset="-34"/>
                </a:rPr>
                <a:t>วิธี, ผู้รับผิดชอบ, เวลา,</a:t>
              </a:r>
            </a:p>
            <a:p>
              <a:r>
                <a:rPr lang="th-TH" sz="1600" dirty="0">
                  <a:latin typeface="TH SarabunPSK" pitchFamily="34" charset="-34"/>
                  <a:cs typeface="TH SarabunPSK" pitchFamily="34" charset="-34"/>
                </a:rPr>
                <a:t> </a:t>
              </a:r>
              <a:r>
                <a:rPr lang="th-TH" sz="1600" dirty="0" smtClean="0">
                  <a:latin typeface="TH SarabunPSK" pitchFamily="34" charset="-34"/>
                  <a:cs typeface="TH SarabunPSK" pitchFamily="34" charset="-34"/>
                </a:rPr>
                <a:t>      การติดตามวัดผลสำเร็จ, การ</a:t>
              </a:r>
            </a:p>
            <a:p>
              <a:r>
                <a:rPr lang="th-TH" sz="1600" dirty="0">
                  <a:latin typeface="TH SarabunPSK" pitchFamily="34" charset="-34"/>
                  <a:cs typeface="TH SarabunPSK" pitchFamily="34" charset="-34"/>
                </a:rPr>
                <a:t> </a:t>
              </a:r>
              <a:r>
                <a:rPr lang="th-TH" sz="1600" dirty="0" smtClean="0">
                  <a:latin typeface="TH SarabunPSK" pitchFamily="34" charset="-34"/>
                  <a:cs typeface="TH SarabunPSK" pitchFamily="34" charset="-34"/>
                </a:rPr>
                <a:t>      เชื่อมโยงประสานและบูรณาการ</a:t>
              </a:r>
              <a:endParaRPr lang="en-US" sz="1600" dirty="0" smtClean="0"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13" name="Oval 12"/>
            <p:cNvSpPr/>
            <p:nvPr/>
          </p:nvSpPr>
          <p:spPr>
            <a:xfrm>
              <a:off x="3059060" y="1380990"/>
              <a:ext cx="386914" cy="352099"/>
            </a:xfrm>
            <a:prstGeom prst="ellipse">
              <a:avLst/>
            </a:prstGeom>
            <a:solidFill>
              <a:srgbClr val="9BBB59">
                <a:lumMod val="20000"/>
                <a:lumOff val="80000"/>
              </a:srgbClr>
            </a:solidFill>
            <a:ln w="2540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28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BrowalliaUPC" panose="020B0604020202020204" pitchFamily="34" charset="-34"/>
                  <a:ea typeface="+mn-ea"/>
                  <a:cs typeface="BrowalliaUPC" panose="020B0604020202020204" pitchFamily="34" charset="-34"/>
                </a:rPr>
                <a:t>2</a:t>
              </a:r>
              <a:endParaRPr kumimoji="0" lang="th-TH" sz="2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BrowalliaUPC" panose="020B0604020202020204" pitchFamily="34" charset="-34"/>
                <a:ea typeface="+mn-ea"/>
                <a:cs typeface="BrowalliaUPC" panose="020B0604020202020204" pitchFamily="34" charset="-34"/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5148064" y="3253046"/>
            <a:ext cx="2016224" cy="3489331"/>
            <a:chOff x="5436096" y="1340767"/>
            <a:chExt cx="2016224" cy="3489331"/>
          </a:xfrm>
        </p:grpSpPr>
        <p:sp>
          <p:nvSpPr>
            <p:cNvPr id="17" name="Rounded Rectangle 16"/>
            <p:cNvSpPr/>
            <p:nvPr/>
          </p:nvSpPr>
          <p:spPr>
            <a:xfrm>
              <a:off x="5436096" y="1340767"/>
              <a:ext cx="2016224" cy="3489331"/>
            </a:xfrm>
            <a:prstGeom prst="roundRect">
              <a:avLst>
                <a:gd name="adj" fmla="val 10460"/>
              </a:avLst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t" anchorCtr="0"/>
            <a:lstStyle/>
            <a:p>
              <a:pPr algn="r"/>
              <a:r>
                <a:rPr lang="th-TH" sz="2400" b="1" dirty="0" smtClean="0">
                  <a:latin typeface="TH SarabunPSK" pitchFamily="34" charset="-34"/>
                  <a:cs typeface="TH SarabunPSK" pitchFamily="34" charset="-34"/>
                </a:rPr>
                <a:t>งบประมาณ</a:t>
              </a:r>
              <a:endParaRPr lang="en-US" sz="2400" b="1" dirty="0" smtClean="0"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8" name="Rounded Rectangle 7"/>
            <p:cNvSpPr/>
            <p:nvPr/>
          </p:nvSpPr>
          <p:spPr>
            <a:xfrm>
              <a:off x="5508104" y="1782713"/>
              <a:ext cx="1872208" cy="1790998"/>
            </a:xfrm>
            <a:prstGeom prst="roundRect">
              <a:avLst>
                <a:gd name="adj" fmla="val 6386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 anchorCtr="0">
              <a:spAutoFit/>
            </a:bodyPr>
            <a:lstStyle/>
            <a:p>
              <a:pPr algn="r"/>
              <a:r>
                <a:rPr lang="th-TH" sz="2400" b="1" dirty="0" smtClean="0">
                  <a:latin typeface="TH SarabunPSK" pitchFamily="34" charset="-34"/>
                  <a:cs typeface="TH SarabunPSK" pitchFamily="34" charset="-34"/>
                </a:rPr>
                <a:t>แหล่งงบประมาณ</a:t>
              </a:r>
            </a:p>
            <a:p>
              <a:pPr marL="342900" indent="-342900">
                <a:buFont typeface="Arial" pitchFamily="34" charset="0"/>
                <a:buChar char="•"/>
              </a:pPr>
              <a:r>
                <a:rPr lang="th-TH" sz="2000" b="1" dirty="0" smtClean="0">
                  <a:latin typeface="TH SarabunPSK" pitchFamily="34" charset="-34"/>
                  <a:cs typeface="TH SarabunPSK" pitchFamily="34" charset="-34"/>
                </a:rPr>
                <a:t>งบส่วนกลาง</a:t>
              </a:r>
            </a:p>
            <a:p>
              <a:pPr marL="342900" indent="-342900">
                <a:buFont typeface="Arial" pitchFamily="34" charset="0"/>
                <a:buChar char="•"/>
              </a:pPr>
              <a:r>
                <a:rPr lang="th-TH" sz="2000" b="1" dirty="0" smtClean="0">
                  <a:latin typeface="TH SarabunPSK" pitchFamily="34" charset="-34"/>
                  <a:cs typeface="TH SarabunPSK" pitchFamily="34" charset="-34"/>
                </a:rPr>
                <a:t>กลุ่มจังหวัด</a:t>
              </a:r>
            </a:p>
            <a:p>
              <a:pPr marL="342900" indent="-342900">
                <a:buFont typeface="Arial" pitchFamily="34" charset="0"/>
                <a:buChar char="•"/>
              </a:pPr>
              <a:r>
                <a:rPr lang="th-TH" sz="2000" b="1" dirty="0" smtClean="0">
                  <a:latin typeface="TH SarabunPSK" pitchFamily="34" charset="-34"/>
                  <a:cs typeface="TH SarabunPSK" pitchFamily="34" charset="-34"/>
                </a:rPr>
                <a:t>จังหวัด</a:t>
              </a:r>
            </a:p>
            <a:p>
              <a:pPr marL="342900" indent="-342900">
                <a:buFont typeface="Arial" pitchFamily="34" charset="0"/>
                <a:buChar char="•"/>
              </a:pPr>
              <a:r>
                <a:rPr lang="th-TH" sz="2000" b="1" dirty="0" smtClean="0">
                  <a:latin typeface="TH SarabunPSK" pitchFamily="34" charset="-34"/>
                  <a:cs typeface="TH SarabunPSK" pitchFamily="34" charset="-34"/>
                </a:rPr>
                <a:t>อปท.</a:t>
              </a:r>
            </a:p>
          </p:txBody>
        </p:sp>
        <p:sp>
          <p:nvSpPr>
            <p:cNvPr id="7" name="Rounded Rectangle 6"/>
            <p:cNvSpPr/>
            <p:nvPr/>
          </p:nvSpPr>
          <p:spPr>
            <a:xfrm>
              <a:off x="5508104" y="3650545"/>
              <a:ext cx="1872208" cy="1074599"/>
            </a:xfrm>
            <a:prstGeom prst="roundRect">
              <a:avLst>
                <a:gd name="adj" fmla="val 10502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 anchorCtr="0">
              <a:spAutoFit/>
            </a:bodyPr>
            <a:lstStyle/>
            <a:p>
              <a:pPr algn="r"/>
              <a:r>
                <a:rPr lang="th-TH" sz="2400" b="1" dirty="0" smtClean="0">
                  <a:latin typeface="TH SarabunPSK" pitchFamily="34" charset="-34"/>
                  <a:cs typeface="TH SarabunPSK" pitchFamily="34" charset="-34"/>
                </a:rPr>
                <a:t>การจัดสรร</a:t>
              </a:r>
            </a:p>
            <a:p>
              <a:pPr marL="342900" indent="-342900">
                <a:buFont typeface="Arial" pitchFamily="34" charset="0"/>
                <a:buChar char="•"/>
              </a:pPr>
              <a:r>
                <a:rPr lang="th-TH" b="1" dirty="0" smtClean="0">
                  <a:latin typeface="TH SarabunPSK" pitchFamily="34" charset="-34"/>
                  <a:cs typeface="TH SarabunPSK" pitchFamily="34" charset="-34"/>
                </a:rPr>
                <a:t>เพียงพอ  ทันเวลา</a:t>
              </a:r>
            </a:p>
            <a:p>
              <a:pPr marL="342900" indent="-342900">
                <a:buFont typeface="Arial" pitchFamily="34" charset="0"/>
                <a:buChar char="•"/>
              </a:pPr>
              <a:r>
                <a:rPr lang="th-TH" b="1" dirty="0" smtClean="0">
                  <a:latin typeface="TH SarabunPSK" pitchFamily="34" charset="-34"/>
                  <a:cs typeface="TH SarabunPSK" pitchFamily="34" charset="-34"/>
                </a:rPr>
                <a:t>คุ้มค่า ยอมรับ</a:t>
              </a:r>
              <a:endParaRPr lang="en-US" b="1" dirty="0" smtClean="0">
                <a:latin typeface="TH SarabunPSK" pitchFamily="34" charset="-34"/>
                <a:cs typeface="TH SarabunPSK" pitchFamily="34" charset="-34"/>
              </a:endParaRPr>
            </a:p>
          </p:txBody>
        </p:sp>
      </p:grpSp>
      <p:sp>
        <p:nvSpPr>
          <p:cNvPr id="16" name="Oval 15"/>
          <p:cNvSpPr/>
          <p:nvPr/>
        </p:nvSpPr>
        <p:spPr>
          <a:xfrm>
            <a:off x="5076056" y="3097567"/>
            <a:ext cx="386914" cy="352099"/>
          </a:xfrm>
          <a:prstGeom prst="ellipse">
            <a:avLst/>
          </a:prstGeom>
          <a:ln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8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BrowalliaUPC" panose="020B0604020202020204" pitchFamily="34" charset="-34"/>
                <a:ea typeface="+mn-ea"/>
                <a:cs typeface="BrowalliaUPC" panose="020B0604020202020204" pitchFamily="34" charset="-34"/>
              </a:rPr>
              <a:t>3</a:t>
            </a:r>
            <a:endParaRPr kumimoji="0" lang="th-TH" sz="28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BrowalliaUPC" panose="020B0604020202020204" pitchFamily="34" charset="-34"/>
              <a:ea typeface="+mn-ea"/>
              <a:cs typeface="BrowalliaUPC" panose="020B0604020202020204" pitchFamily="34" charset="-34"/>
            </a:endParaRPr>
          </a:p>
        </p:txBody>
      </p:sp>
      <p:sp>
        <p:nvSpPr>
          <p:cNvPr id="20" name="Rounded Rectangle 19"/>
          <p:cNvSpPr/>
          <p:nvPr/>
        </p:nvSpPr>
        <p:spPr>
          <a:xfrm>
            <a:off x="7236296" y="3253045"/>
            <a:ext cx="1888700" cy="3299336"/>
          </a:xfrm>
          <a:prstGeom prst="roundRect">
            <a:avLst>
              <a:gd name="adj" fmla="val 10460"/>
            </a:avLst>
          </a:prstGeom>
          <a:solidFill>
            <a:srgbClr val="FFFF00"/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t" anchorCtr="0"/>
          <a:lstStyle/>
          <a:p>
            <a:pPr algn="r"/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ติดตามผล</a:t>
            </a:r>
            <a:endParaRPr lang="en-US" sz="2400" b="1" dirty="0" smtClean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7308304" y="3645024"/>
            <a:ext cx="1677819" cy="1646873"/>
          </a:xfrm>
          <a:prstGeom prst="roundRect">
            <a:avLst>
              <a:gd name="adj" fmla="val 6386"/>
            </a:avLst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t" anchorCtr="0">
            <a:spAutoFit/>
          </a:bodyPr>
          <a:lstStyle/>
          <a:p>
            <a:pPr algn="r"/>
            <a:r>
              <a:rPr lang="th-TH" b="1" dirty="0" smtClean="0">
                <a:solidFill>
                  <a:schemeClr val="tx1"/>
                </a:solidFill>
                <a:latin typeface="TH Fah kwang" pitchFamily="2" charset="-34"/>
                <a:cs typeface="TH Fah kwang" pitchFamily="2" charset="-34"/>
              </a:rPr>
              <a:t>การติดตาม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ตัวชี้วัด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สะท้อนผลสัมฤทธิ์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ต่อเนื่อง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7308304" y="5373216"/>
            <a:ext cx="1677819" cy="1074599"/>
          </a:xfrm>
          <a:prstGeom prst="roundRect">
            <a:avLst>
              <a:gd name="adj" fmla="val 10502"/>
            </a:avLst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t" anchorCtr="0">
            <a:spAutoFit/>
          </a:bodyPr>
          <a:lstStyle/>
          <a:p>
            <a:pPr algn="r"/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สารสนเทศ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แสดงสถานะจริง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เข้าถึงสะดวก</a:t>
            </a:r>
            <a:endParaRPr lang="en-US" b="1" dirty="0" smtClean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5" name="Oval 24"/>
          <p:cNvSpPr/>
          <p:nvPr/>
        </p:nvSpPr>
        <p:spPr>
          <a:xfrm>
            <a:off x="7236296" y="3140968"/>
            <a:ext cx="386914" cy="352099"/>
          </a:xfrm>
          <a:prstGeom prst="ellipse">
            <a:avLst/>
          </a:prstGeom>
          <a:ln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8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BrowalliaUPC" panose="020B0604020202020204" pitchFamily="34" charset="-34"/>
                <a:ea typeface="+mn-ea"/>
                <a:cs typeface="BrowalliaUPC" panose="020B0604020202020204" pitchFamily="34" charset="-34"/>
              </a:rPr>
              <a:t>4</a:t>
            </a:r>
            <a:endParaRPr kumimoji="0" lang="th-TH" sz="28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BrowalliaUPC" panose="020B0604020202020204" pitchFamily="34" charset="-34"/>
              <a:ea typeface="+mn-ea"/>
              <a:cs typeface="BrowalliaUPC" panose="020B0604020202020204" pitchFamily="34" charset="-34"/>
            </a:endParaRPr>
          </a:p>
        </p:txBody>
      </p:sp>
      <p:grpSp>
        <p:nvGrpSpPr>
          <p:cNvPr id="26" name="Group 25"/>
          <p:cNvGrpSpPr/>
          <p:nvPr/>
        </p:nvGrpSpPr>
        <p:grpSpPr>
          <a:xfrm>
            <a:off x="6510130" y="505767"/>
            <a:ext cx="1420372" cy="1570746"/>
            <a:chOff x="6108433" y="583923"/>
            <a:chExt cx="2279991" cy="2327591"/>
          </a:xfrm>
        </p:grpSpPr>
        <p:pic>
          <p:nvPicPr>
            <p:cNvPr id="1032" name="Picture 8" descr="ผลการค้นหารูปภาพสำหรับ ??????????">
              <a:hlinkClick r:id="rId2"/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08433" y="1288014"/>
              <a:ext cx="1100501" cy="96960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0" name="Picture 6" descr="ผลการค้นหารูปภาพสำหรับ แรงงาน">
              <a:hlinkClick r:id="rId4"/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35289" y="1876610"/>
              <a:ext cx="1153135" cy="59851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8" name="Picture 4" descr="ผลการค้นหารูปภาพสำหรับ ?????????">
              <a:hlinkClick r:id="rId6"/>
            </p:cNvPr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75888" y="583923"/>
              <a:ext cx="1279287" cy="232759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7" name="TextBox 26"/>
          <p:cNvSpPr txBox="1"/>
          <p:nvPr/>
        </p:nvSpPr>
        <p:spPr>
          <a:xfrm>
            <a:off x="5760132" y="2076513"/>
            <a:ext cx="3096344" cy="707886"/>
          </a:xfrm>
          <a:prstGeom prst="rect">
            <a:avLst/>
          </a:prstGeom>
          <a:noFill/>
          <a:ln w="28575">
            <a:solidFill>
              <a:srgbClr val="FF0000"/>
            </a:solidFill>
            <a:prstDash val="dash"/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 smtClean="0">
                <a:solidFill>
                  <a:srgbClr val="7030A0"/>
                </a:solidFill>
                <a:latin typeface="TH Fah kwang" pitchFamily="2" charset="-34"/>
                <a:cs typeface="TH Fah kwang" pitchFamily="2" charset="-34"/>
              </a:rPr>
              <a:t>สร้าง – พัฒนาคนให้เก่ง เพียงพอ </a:t>
            </a:r>
          </a:p>
          <a:p>
            <a:pPr algn="ctr"/>
            <a:r>
              <a:rPr lang="th-TH" sz="2000" b="1" dirty="0" smtClean="0">
                <a:solidFill>
                  <a:srgbClr val="7030A0"/>
                </a:solidFill>
                <a:latin typeface="TH Fah kwang" pitchFamily="2" charset="-34"/>
                <a:cs typeface="TH Fah kwang" pitchFamily="2" charset="-34"/>
              </a:rPr>
              <a:t>ลดการสูญเสีย เพิ่มผลิตภาพ </a:t>
            </a:r>
            <a:endParaRPr lang="en-US" sz="2000" b="1" dirty="0" smtClean="0">
              <a:solidFill>
                <a:srgbClr val="7030A0"/>
              </a:solidFill>
              <a:latin typeface="TH Fah kwang" pitchFamily="2" charset="-34"/>
              <a:cs typeface="TH Fah kwang" pitchFamily="2" charset="-34"/>
            </a:endParaRPr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118579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323528" y="1001980"/>
            <a:ext cx="2141984" cy="1778948"/>
            <a:chOff x="266800" y="782176"/>
            <a:chExt cx="2286000" cy="1975327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6800" y="782176"/>
              <a:ext cx="2286000" cy="17145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2" name="Rounded Rectangle 11"/>
            <p:cNvSpPr/>
            <p:nvPr/>
          </p:nvSpPr>
          <p:spPr>
            <a:xfrm>
              <a:off x="266800" y="2348880"/>
              <a:ext cx="2286000" cy="408623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 anchorCtr="0">
              <a:spAutoFit/>
            </a:bodyPr>
            <a:lstStyle/>
            <a:p>
              <a:pPr algn="ctr"/>
              <a:r>
                <a:rPr lang="th-TH" b="1" dirty="0" smtClean="0">
                  <a:latin typeface="TH SarabunPSK" pitchFamily="34" charset="-34"/>
                  <a:cs typeface="TH SarabunPSK" pitchFamily="34" charset="-34"/>
                </a:rPr>
                <a:t>ความร่วมมือจากทุกภาคส่วน</a:t>
              </a:r>
              <a:endParaRPr lang="en-US" b="1" dirty="0" smtClean="0">
                <a:latin typeface="TH SarabunPSK" pitchFamily="34" charset="-34"/>
                <a:cs typeface="TH SarabunPSK" pitchFamily="34" charset="-34"/>
              </a:endParaRPr>
            </a:p>
          </p:txBody>
        </p:sp>
      </p:grpSp>
      <p:sp>
        <p:nvSpPr>
          <p:cNvPr id="2" name="Rounded Rectangle 1"/>
          <p:cNvSpPr/>
          <p:nvPr/>
        </p:nvSpPr>
        <p:spPr>
          <a:xfrm>
            <a:off x="323528" y="548680"/>
            <a:ext cx="1296144" cy="442674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>
            <a:spAutoFit/>
          </a:bodyPr>
          <a:lstStyle/>
          <a:p>
            <a:pPr algn="ctr"/>
            <a:r>
              <a:rPr lang="th-TH" sz="20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นโยบายรัฐบาล</a:t>
            </a:r>
            <a:endParaRPr lang="en-US" sz="20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3563888" y="548680"/>
            <a:ext cx="1944216" cy="442674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>
            <a:spAutoFit/>
          </a:bodyPr>
          <a:lstStyle/>
          <a:p>
            <a:pPr algn="ctr"/>
            <a:r>
              <a:rPr lang="th-TH" sz="20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ยุทธศาสตร์กลุ่มจังหวัด</a:t>
            </a:r>
            <a:endParaRPr lang="en-US" sz="20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5580112" y="548680"/>
            <a:ext cx="1656184" cy="442674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>
            <a:spAutoFit/>
          </a:bodyPr>
          <a:lstStyle/>
          <a:p>
            <a:pPr algn="ctr"/>
            <a:r>
              <a:rPr lang="th-TH" sz="20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ยุทธศาสตร์จังหวัด</a:t>
            </a:r>
            <a:endParaRPr lang="en-US" sz="20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7380312" y="559306"/>
            <a:ext cx="1584176" cy="442674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>
            <a:spAutoFit/>
          </a:bodyPr>
          <a:lstStyle/>
          <a:p>
            <a:pPr algn="ctr"/>
            <a:r>
              <a:rPr lang="th-TH" sz="20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ความต้องการพื้นที่</a:t>
            </a:r>
            <a:endParaRPr lang="en-US" sz="20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1763688" y="548680"/>
            <a:ext cx="1656184" cy="442674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>
            <a:spAutoFit/>
          </a:bodyPr>
          <a:lstStyle/>
          <a:p>
            <a:pPr algn="ctr"/>
            <a:r>
              <a:rPr lang="th-TH" sz="20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ยุทธศาสตร์กระทรวง</a:t>
            </a:r>
            <a:endParaRPr lang="en-US" sz="20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2843808" y="1886537"/>
            <a:ext cx="3672408" cy="871765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/>
            <a:r>
              <a:rPr lang="th-TH" sz="2800" b="1" dirty="0" smtClean="0">
                <a:latin typeface="TH Fah kwang" pitchFamily="2" charset="-34"/>
                <a:cs typeface="TH Fah kwang" pitchFamily="2" charset="-34"/>
              </a:rPr>
              <a:t>แผนพัฒนากำลังคนรายจังหวัด</a:t>
            </a:r>
            <a:endParaRPr lang="en-US" sz="2800" b="1" dirty="0" smtClean="0">
              <a:latin typeface="TH Fah kwang" pitchFamily="2" charset="-34"/>
              <a:cs typeface="TH Fah kwang" pitchFamily="2" charset="-34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3563888" y="1262038"/>
            <a:ext cx="2046401" cy="510778"/>
          </a:xfrm>
          <a:prstGeom prst="roundRect">
            <a:avLst/>
          </a:prstGeom>
          <a:ln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t" anchorCtr="0">
            <a:spAutoFit/>
          </a:bodyPr>
          <a:lstStyle/>
          <a:p>
            <a:pPr algn="ctr"/>
            <a:r>
              <a:rPr lang="th-TH" sz="2400" b="1" i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ประเทศไทย 4.0 </a:t>
            </a:r>
            <a:endParaRPr lang="en-US" sz="2400" b="1" i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6732240" y="1412777"/>
            <a:ext cx="2088232" cy="134552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พัฒนากำลังคน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สร้าง –พัฒนา - เพียงพอ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สอดคล้องนโยบาย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เพิ่มผลิตภาพ 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395536" y="5877272"/>
            <a:ext cx="8568952" cy="919401"/>
          </a:xfrm>
          <a:prstGeom prst="roundRect">
            <a:avLst/>
          </a:prstGeom>
          <a:gradFill rotWithShape="1">
            <a:gsLst>
              <a:gs pos="0">
                <a:srgbClr val="8064A2">
                  <a:shade val="51000"/>
                  <a:satMod val="130000"/>
                </a:srgbClr>
              </a:gs>
              <a:gs pos="80000">
                <a:srgbClr val="8064A2">
                  <a:shade val="93000"/>
                  <a:satMod val="130000"/>
                </a:srgbClr>
              </a:gs>
              <a:gs pos="100000">
                <a:srgbClr val="8064A2">
                  <a:shade val="94000"/>
                  <a:satMod val="135000"/>
                </a:srgbClr>
              </a:gs>
            </a:gsLst>
            <a:lin ang="16200000" scaled="0"/>
          </a:gradFill>
          <a:ln w="9525" cap="flat" cmpd="sng" algn="ctr">
            <a:solidFill>
              <a:srgbClr val="8064A2">
                <a:shade val="95000"/>
                <a:satMod val="105000"/>
              </a:srgbClr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rtlCol="0" anchor="t" anchorCtr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2400" b="1" i="1" kern="0" noProof="0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แปลงสู่การปฏิบัติ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2400" b="1" i="1" kern="0" noProof="0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และขับเคลื่อนแผนพัฒนากำลังคนรายจังหวัด</a:t>
            </a:r>
            <a:endParaRPr kumimoji="0" lang="en-US" sz="2400" b="1" i="1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2407" y="5929794"/>
            <a:ext cx="1542482" cy="86764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Rounded Rectangle 17"/>
          <p:cNvSpPr/>
          <p:nvPr/>
        </p:nvSpPr>
        <p:spPr>
          <a:xfrm>
            <a:off x="323528" y="2924944"/>
            <a:ext cx="2952328" cy="85129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>
            <a:spAutoFit/>
          </a:bodyPr>
          <a:lstStyle/>
          <a:p>
            <a:pPr algn="ctr"/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แผนที่ 1 </a:t>
            </a:r>
          </a:p>
          <a:p>
            <a:pPr algn="ctr"/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การพัฒนากำลังคนรายอุตสาหกรรม</a:t>
            </a:r>
            <a:endParaRPr lang="en-US" sz="2000" b="1" dirty="0" smtClean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4" name="Rounded Rectangle 23"/>
          <p:cNvSpPr/>
          <p:nvPr/>
        </p:nvSpPr>
        <p:spPr>
          <a:xfrm>
            <a:off x="3347864" y="2924944"/>
            <a:ext cx="2736304" cy="85129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>
            <a:spAutoFit/>
          </a:bodyPr>
          <a:lstStyle/>
          <a:p>
            <a:pPr algn="ctr"/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แผนที่ 2 </a:t>
            </a:r>
          </a:p>
          <a:p>
            <a:pPr algn="ctr"/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การพัฒนาหลักสูตรและมาตรฐาน</a:t>
            </a:r>
            <a:endParaRPr lang="en-US" sz="2000" b="1" dirty="0" smtClean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5" name="Rounded Rectangle 24"/>
          <p:cNvSpPr/>
          <p:nvPr/>
        </p:nvSpPr>
        <p:spPr>
          <a:xfrm>
            <a:off x="6168872" y="2924944"/>
            <a:ext cx="2778135" cy="85129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>
            <a:spAutoFit/>
          </a:bodyPr>
          <a:lstStyle/>
          <a:p>
            <a:pPr algn="ctr"/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แผนที่ 3 </a:t>
            </a:r>
          </a:p>
          <a:p>
            <a:pPr algn="ctr"/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การระบบการฝึกและเครือข่าย</a:t>
            </a:r>
            <a:endParaRPr lang="en-US" sz="2000" b="1" dirty="0" smtClean="0"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9640" y="3848249"/>
            <a:ext cx="2321321" cy="17409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01008" y="3841530"/>
            <a:ext cx="2286000" cy="1714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00192" y="3861048"/>
            <a:ext cx="2358008" cy="17685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 descr="ผลการค้นหารูปภาพสำหรับ training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474784" y="5929794"/>
            <a:ext cx="1155838" cy="86687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179512" y="44624"/>
            <a:ext cx="8964488" cy="107339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th-TH" sz="24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กรอบการจัดทำแผนพัฒนากำลังคนจังหวัด</a:t>
            </a:r>
            <a:endParaRPr lang="en-US" sz="24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626534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ounded Rectangle 36"/>
          <p:cNvSpPr/>
          <p:nvPr/>
        </p:nvSpPr>
        <p:spPr>
          <a:xfrm>
            <a:off x="1115616" y="188640"/>
            <a:ext cx="6912768" cy="576064"/>
          </a:xfrm>
          <a:prstGeom prst="roundRect">
            <a:avLst/>
          </a:prstGeom>
          <a:ln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th-TH" sz="3200" b="1" i="1" kern="0" dirty="0" smtClean="0">
                <a:solidFill>
                  <a:sysClr val="window" lastClr="FFFFFF"/>
                </a:solidFill>
                <a:latin typeface="TH SarabunPSK" pitchFamily="34" charset="-34"/>
                <a:cs typeface="TH SarabunPSK" pitchFamily="34" charset="-34"/>
              </a:rPr>
              <a:t>กลไกการประชารัฐเพื่อการชับเคลื่อนแผนพัฒนากำลังคน</a:t>
            </a:r>
            <a:endParaRPr lang="en-US" sz="3200" b="1" i="1" kern="0" dirty="0" smtClean="0">
              <a:solidFill>
                <a:sysClr val="window" lastClr="FFFFFF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8" name="Rounded Rectangle 37"/>
          <p:cNvSpPr/>
          <p:nvPr/>
        </p:nvSpPr>
        <p:spPr>
          <a:xfrm>
            <a:off x="133609" y="1151887"/>
            <a:ext cx="2520280" cy="648072"/>
          </a:xfrm>
          <a:prstGeom prst="roundRect">
            <a:avLst/>
          </a:prstGeom>
          <a:ln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th-TH" sz="2400" b="1" kern="0" dirty="0" smtClean="0">
                <a:solidFill>
                  <a:sysClr val="window" lastClr="FFFFFF"/>
                </a:solidFill>
                <a:latin typeface="TH NiramitIT๙" pitchFamily="2" charset="-34"/>
                <a:cs typeface="TH NiramitIT๙" pitchFamily="2" charset="-34"/>
              </a:rPr>
              <a:t>กระบวนการเริ่มสร้าง</a:t>
            </a:r>
            <a:endParaRPr lang="en-US" sz="2400" b="1" kern="0" dirty="0" smtClean="0">
              <a:solidFill>
                <a:sysClr val="window" lastClr="FFFFFF"/>
              </a:solidFill>
              <a:latin typeface="TH NiramitIT๙" pitchFamily="2" charset="-34"/>
              <a:cs typeface="TH NiramitIT๙" pitchFamily="2" charset="-34"/>
            </a:endParaRPr>
          </a:p>
        </p:txBody>
      </p:sp>
      <p:sp>
        <p:nvSpPr>
          <p:cNvPr id="39" name="Rounded Rectangle 38"/>
          <p:cNvSpPr/>
          <p:nvPr/>
        </p:nvSpPr>
        <p:spPr>
          <a:xfrm>
            <a:off x="2915816" y="1124744"/>
            <a:ext cx="3240360" cy="648072"/>
          </a:xfrm>
          <a:prstGeom prst="roundRect">
            <a:avLst/>
          </a:prstGeom>
          <a:ln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th-TH" sz="2400" b="1" kern="0" dirty="0" smtClean="0">
                <a:solidFill>
                  <a:prstClr val="black"/>
                </a:solidFill>
                <a:latin typeface="TH NiramitIT๙" pitchFamily="2" charset="-34"/>
                <a:cs typeface="TH NiramitIT๙" pitchFamily="2" charset="-34"/>
              </a:rPr>
              <a:t>กระบวนการขับเคลื่อน</a:t>
            </a:r>
          </a:p>
          <a:p>
            <a:pPr algn="ctr">
              <a:defRPr/>
            </a:pPr>
            <a:r>
              <a:rPr lang="th-TH" b="1" kern="0" dirty="0" smtClean="0">
                <a:solidFill>
                  <a:prstClr val="black"/>
                </a:solidFill>
                <a:latin typeface="TH NiramitIT๙" pitchFamily="2" charset="-34"/>
                <a:cs typeface="TH NiramitIT๙" pitchFamily="2" charset="-34"/>
              </a:rPr>
              <a:t>(ผลิต และพัฒนา)</a:t>
            </a:r>
            <a:endParaRPr lang="en-US" b="1" kern="0" dirty="0" smtClean="0">
              <a:solidFill>
                <a:prstClr val="black"/>
              </a:solidFill>
              <a:latin typeface="TH NiramitIT๙" pitchFamily="2" charset="-34"/>
              <a:cs typeface="TH NiramitIT๙" pitchFamily="2" charset="-34"/>
            </a:endParaRPr>
          </a:p>
        </p:txBody>
      </p:sp>
      <p:sp>
        <p:nvSpPr>
          <p:cNvPr id="42" name="Rounded Rectangle 41"/>
          <p:cNvSpPr/>
          <p:nvPr/>
        </p:nvSpPr>
        <p:spPr>
          <a:xfrm>
            <a:off x="6424883" y="1124744"/>
            <a:ext cx="2520280" cy="648072"/>
          </a:xfrm>
          <a:prstGeom prst="roundRect">
            <a:avLst/>
          </a:prstGeom>
          <a:ln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th-TH" sz="2400" b="1" kern="0" dirty="0" smtClean="0">
                <a:solidFill>
                  <a:srgbClr val="FFFF00"/>
                </a:solidFill>
                <a:latin typeface="TH NiramitIT๙" pitchFamily="2" charset="-34"/>
                <a:cs typeface="TH NiramitIT๙" pitchFamily="2" charset="-34"/>
              </a:rPr>
              <a:t>กระบวนการติดตาม</a:t>
            </a:r>
            <a:endParaRPr lang="en-US" sz="2400" b="1" kern="0" dirty="0" smtClean="0">
              <a:solidFill>
                <a:srgbClr val="FFFF00"/>
              </a:solidFill>
              <a:latin typeface="TH NiramitIT๙" pitchFamily="2" charset="-34"/>
              <a:cs typeface="TH NiramitIT๙" pitchFamily="2" charset="-34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107504" y="1988839"/>
            <a:ext cx="2520280" cy="2736305"/>
          </a:xfrm>
          <a:prstGeom prst="roundRect">
            <a:avLst/>
          </a:prstGeom>
          <a:noFill/>
          <a:ln w="38100">
            <a:solidFill>
              <a:srgbClr val="0099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th-TH" dirty="0" smtClean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1. คณะทำงานระดับจังหวัด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th-TH" dirty="0" smtClean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 ส่วนราชการทุกหน่วยด้าน เศรษฐกิจ สังคม การศึกษา ฯลฯ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th-TH" dirty="0" smtClean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ปกครองส่วนท้องถิ่น อบจ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th-TH" dirty="0" smtClean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ภาคธุรกิจ สภาหอการค้าฯ สภาอุตสาหกรรม สมาคม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th-TH" dirty="0" smtClean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ภาคประชาสังคม </a:t>
            </a:r>
            <a:r>
              <a:rPr lang="en-US" dirty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 </a:t>
            </a:r>
            <a:r>
              <a:rPr lang="th-TH" dirty="0" smtClean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วิสาหกิจชุมชนฯ</a:t>
            </a:r>
            <a:endParaRPr lang="en-US" dirty="0">
              <a:solidFill>
                <a:prstClr val="black"/>
              </a:solidFill>
              <a:latin typeface="TH Niramit AS" pitchFamily="2" charset="-34"/>
              <a:cs typeface="TH Niramit AS" pitchFamily="2" charset="-34"/>
            </a:endParaRPr>
          </a:p>
        </p:txBody>
      </p:sp>
      <p:sp>
        <p:nvSpPr>
          <p:cNvPr id="43" name="Rounded Rectangle 42"/>
          <p:cNvSpPr/>
          <p:nvPr/>
        </p:nvSpPr>
        <p:spPr>
          <a:xfrm>
            <a:off x="2725898" y="1988840"/>
            <a:ext cx="3698986" cy="4581128"/>
          </a:xfrm>
          <a:prstGeom prst="round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t" anchorCtr="0"/>
          <a:lstStyle/>
          <a:p>
            <a:r>
              <a:rPr lang="th-TH" b="1" dirty="0" smtClean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1. ภาคการศึกษา </a:t>
            </a:r>
            <a:r>
              <a:rPr lang="en-US" b="1" dirty="0" smtClean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: </a:t>
            </a:r>
            <a:r>
              <a:rPr lang="th-TH" b="1" dirty="0" smtClean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สถาบันการอาชีวศึกษา</a:t>
            </a:r>
          </a:p>
          <a:p>
            <a:r>
              <a:rPr lang="th-TH" dirty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 </a:t>
            </a:r>
            <a:r>
              <a:rPr lang="th-TH" dirty="0" smtClean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  </a:t>
            </a:r>
            <a:r>
              <a:rPr lang="th-TH" b="1" dirty="0" smtClean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มหาวิทยาลัยท้องถิ่น</a:t>
            </a:r>
          </a:p>
          <a:p>
            <a:r>
              <a:rPr lang="th-TH" b="1" dirty="0" smtClean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2. ภาคพัฒนา </a:t>
            </a:r>
            <a:r>
              <a:rPr lang="en-US" b="1" dirty="0" smtClean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: </a:t>
            </a:r>
          </a:p>
          <a:p>
            <a:r>
              <a:rPr lang="en-US" dirty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 </a:t>
            </a:r>
            <a:r>
              <a:rPr lang="en-US" dirty="0" smtClean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    </a:t>
            </a:r>
            <a:r>
              <a:rPr lang="th-TH" dirty="0" smtClean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สำนักงานพัฒนาฝีมือแรงงาน,พัฒนาสังคมฯ</a:t>
            </a:r>
          </a:p>
          <a:p>
            <a:r>
              <a:rPr lang="th-TH" dirty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 </a:t>
            </a:r>
            <a:r>
              <a:rPr lang="th-TH" dirty="0" smtClean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    เกษตร ปศุสัตว์  เครือข่ายเกษตรกร</a:t>
            </a:r>
          </a:p>
          <a:p>
            <a:r>
              <a:rPr lang="th-TH" dirty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 </a:t>
            </a:r>
            <a:r>
              <a:rPr lang="th-TH" dirty="0" smtClean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    ขนส่ง  อุตสาหกรรม  พาณิชย์</a:t>
            </a:r>
          </a:p>
          <a:p>
            <a:r>
              <a:rPr lang="th-TH" dirty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 </a:t>
            </a:r>
            <a:r>
              <a:rPr lang="th-TH" dirty="0" smtClean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     พัฒนาชุมชน วิทยาลัยชุมชน  อปท.</a:t>
            </a:r>
          </a:p>
          <a:p>
            <a:r>
              <a:rPr lang="th-TH" b="1" dirty="0" smtClean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3. ร่วมกับภาคเอกชน 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th-TH" dirty="0" smtClean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สภาอุตสาหกรรมฯ สภาหอการค้า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th-TH" dirty="0" smtClean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สมาคมผู้ประกอบการ ท่องเที่ยว </a:t>
            </a:r>
            <a:r>
              <a:rPr lang="en-US" dirty="0" smtClean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Logistics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th-TH" dirty="0" smtClean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สถาบันสิ่งทอ</a:t>
            </a:r>
          </a:p>
          <a:p>
            <a:r>
              <a:rPr lang="th-TH" b="1" dirty="0" smtClean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4. สนับสนุนภาคเอกชนดำเนินการ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th-TH" dirty="0" smtClean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สมาคม  ชมรม ผู้ประกอบการ 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th-TH" dirty="0" smtClean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สมาคม </a:t>
            </a:r>
            <a:r>
              <a:rPr lang="en-US" dirty="0" smtClean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SME</a:t>
            </a:r>
            <a:r>
              <a:rPr lang="th-TH" dirty="0" smtClean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  วิสาหกิจกชุมชน </a:t>
            </a:r>
            <a:r>
              <a:rPr lang="en-US" dirty="0" smtClean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OTOP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th-TH" dirty="0" smtClean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เครือข่ายเกษตรกร </a:t>
            </a:r>
            <a:endParaRPr lang="en-US" dirty="0">
              <a:solidFill>
                <a:prstClr val="black"/>
              </a:solidFill>
              <a:latin typeface="TH Niramit AS" pitchFamily="2" charset="-34"/>
              <a:cs typeface="TH Niramit AS" pitchFamily="2" charset="-34"/>
            </a:endParaRPr>
          </a:p>
        </p:txBody>
      </p:sp>
      <p:sp>
        <p:nvSpPr>
          <p:cNvPr id="44" name="Rounded Rectangle 43"/>
          <p:cNvSpPr/>
          <p:nvPr/>
        </p:nvSpPr>
        <p:spPr>
          <a:xfrm>
            <a:off x="6516216" y="1988840"/>
            <a:ext cx="2520280" cy="2664296"/>
          </a:xfrm>
          <a:prstGeom prst="roundRect">
            <a:avLst/>
          </a:prstGeom>
          <a:noFill/>
          <a:ln w="38100">
            <a:solidFill>
              <a:srgbClr val="0099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th-TH" dirty="0" smtClean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1. คณะทำงานระดับจังหวัด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th-TH" dirty="0" smtClean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 ส่วนราชการทุกหน่วยด้าน เศรษฐกิจ สังคม การศึกษา ฯลฯ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th-TH" dirty="0" smtClean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ปกครองส่วนท้องถิ่น อบจ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th-TH" dirty="0" smtClean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ภาคธุรกิจ สภาหอการค้าฯ สภาอุตสาหกรรม สมาคม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th-TH" dirty="0" smtClean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ภาคประชาสังคม </a:t>
            </a:r>
            <a:r>
              <a:rPr lang="en-US" dirty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 </a:t>
            </a:r>
            <a:r>
              <a:rPr lang="th-TH" dirty="0" smtClean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วิสาหกิจชุมชนฯ</a:t>
            </a:r>
            <a:endParaRPr lang="en-US" dirty="0">
              <a:solidFill>
                <a:prstClr val="black"/>
              </a:solidFill>
              <a:latin typeface="TH Niramit AS" pitchFamily="2" charset="-34"/>
              <a:cs typeface="TH Niramit AS" pitchFamily="2" charset="-34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16216" y="4875525"/>
            <a:ext cx="2494175" cy="166150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4419" y="5003364"/>
            <a:ext cx="2440808" cy="140582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84056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107504" y="1445389"/>
            <a:ext cx="2083529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th-TH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คณะทำงานจัดทำแผนพัฒนากำลังคนจังหวัดจังหวัด</a:t>
            </a:r>
            <a:endParaRPr lang="en-US" b="1" dirty="0" smtClean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107504" y="2211550"/>
            <a:ext cx="2083529" cy="3953754"/>
          </a:xfrm>
          <a:prstGeom prst="roundRect">
            <a:avLst>
              <a:gd name="adj" fmla="val 965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th-TH" sz="2000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บทบาท หน้าที่ </a:t>
            </a:r>
            <a:r>
              <a:rPr lang="en-US" sz="2000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:</a:t>
            </a:r>
            <a:r>
              <a:rPr lang="th-TH" sz="2000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 การขับเคลื่อนแผนฯ</a:t>
            </a:r>
            <a:r>
              <a:rPr lang="en-US" sz="2000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endParaRPr lang="th-TH" sz="2000" b="1" dirty="0" smtClean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  <a:p>
            <a:r>
              <a:rPr lang="th-TH" sz="2000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1. ประชุมวางแผนการขับเคลื่อน </a:t>
            </a:r>
          </a:p>
          <a:p>
            <a:r>
              <a:rPr lang="th-TH" sz="2000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2. ทบทวนและจัดสรรภารกิจ ตัวชี้วัด เป้าหมาย</a:t>
            </a:r>
          </a:p>
          <a:p>
            <a:r>
              <a:rPr lang="th-TH" sz="2000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3. สนับสนุน ผลักดัน สรรหางบประมาณ</a:t>
            </a:r>
          </a:p>
          <a:p>
            <a:r>
              <a:rPr lang="th-TH" sz="2000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4. ประชุมรายเดือน ติดตามผลการปฏิบัติงาน</a:t>
            </a:r>
          </a:p>
          <a:p>
            <a:r>
              <a:rPr lang="th-TH" sz="2000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5. ประเมินผลสัมฤทธิ์ของแผนพัฒนากำลังคน</a:t>
            </a:r>
            <a:endParaRPr lang="en-US" sz="2000" b="1" dirty="0" smtClean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269224203"/>
              </p:ext>
            </p:extLst>
          </p:nvPr>
        </p:nvGraphicFramePr>
        <p:xfrm>
          <a:off x="2267744" y="1052736"/>
          <a:ext cx="6804248" cy="577088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938516"/>
                <a:gridCol w="3309956"/>
                <a:gridCol w="1226209"/>
                <a:gridCol w="1329567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1600" dirty="0" smtClean="0">
                          <a:latin typeface="TH SarabunPSK" pitchFamily="34" charset="-34"/>
                          <a:cs typeface="TH SarabunPSK" pitchFamily="34" charset="-34"/>
                        </a:rPr>
                        <a:t>ปี</a:t>
                      </a:r>
                    </a:p>
                    <a:p>
                      <a:pPr algn="ctr"/>
                      <a:r>
                        <a:rPr lang="th-TH" sz="1600" dirty="0" smtClean="0">
                          <a:latin typeface="TH SarabunPSK" pitchFamily="34" charset="-34"/>
                          <a:cs typeface="TH SarabunPSK" pitchFamily="34" charset="-34"/>
                        </a:rPr>
                        <a:t>งบประมาณ</a:t>
                      </a:r>
                      <a:endParaRPr lang="en-US" sz="16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กิจกรรม</a:t>
                      </a:r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ผู้รับผิชอบ</a:t>
                      </a:r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ผลงาน</a:t>
                      </a:r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  <a:tr h="370840">
                <a:tc rowSpan="8"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th-TH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2560</a:t>
                      </a:r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th-TH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1. ทบทวนแผน  จัดลำดับและจัดสรรภารกิจ</a:t>
                      </a:r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คณะทำงาน</a:t>
                      </a:r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กำหนด </a:t>
                      </a:r>
                      <a:r>
                        <a:rPr lang="en-US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Owner</a:t>
                      </a:r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/>
                </a:tc>
              </a:tr>
              <a:tr h="370840">
                <a:tc vMerge="1">
                  <a:txBody>
                    <a:bodyPr/>
                    <a:lstStyle/>
                    <a:p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2. แปลงสู่แผนปฏิบัติ (โครงการ)</a:t>
                      </a:r>
                      <a:r>
                        <a:rPr lang="th-TH" sz="1800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และแผนประจำปี</a:t>
                      </a:r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Owner</a:t>
                      </a:r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โครงการและแผน</a:t>
                      </a:r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/>
                </a:tc>
              </a:tr>
              <a:tr h="370840">
                <a:tc vMerge="1">
                  <a:txBody>
                    <a:bodyPr/>
                    <a:lstStyle/>
                    <a:p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3. จัดทำและเสนอของบประมาณ</a:t>
                      </a:r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Owner/</a:t>
                      </a:r>
                      <a:r>
                        <a:rPr lang="th-TH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จังหวัด</a:t>
                      </a:r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งบประมาณ</a:t>
                      </a:r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/>
                </a:tc>
              </a:tr>
              <a:tr h="370840">
                <a:tc vMerge="1">
                  <a:txBody>
                    <a:bodyPr/>
                    <a:lstStyle/>
                    <a:p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4. สร้างความเข้าในแผน และการพัฒนา</a:t>
                      </a:r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Owner/</a:t>
                      </a:r>
                      <a:r>
                        <a:rPr lang="th-TH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เลขา</a:t>
                      </a:r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องค์ความรู้</a:t>
                      </a:r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/>
                </a:tc>
              </a:tr>
              <a:tr h="370840">
                <a:tc vMerge="1">
                  <a:txBody>
                    <a:bodyPr/>
                    <a:lstStyle/>
                    <a:p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5. วางระบบควบคุม กำกับ ติดตาม</a:t>
                      </a:r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เลขาฯ</a:t>
                      </a:r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ระบบขับเคลื่อน</a:t>
                      </a:r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/>
                </a:tc>
              </a:tr>
              <a:tr h="370840">
                <a:tc vMerge="1">
                  <a:txBody>
                    <a:bodyPr/>
                    <a:lstStyle/>
                    <a:p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6. ระบบข้อมูลสารสนเทศและสื่อสาร</a:t>
                      </a:r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เลขาฯ</a:t>
                      </a:r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ข้อมูลผลปฏิบัติงาน</a:t>
                      </a:r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/>
                </a:tc>
              </a:tr>
              <a:tr h="370840">
                <a:tc vMerge="1">
                  <a:txBody>
                    <a:bodyPr/>
                    <a:lstStyle/>
                    <a:p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7. ดำเนินการตามแผนและโครงการ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Owner</a:t>
                      </a:r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จำนวนผู้เข้าอบรม</a:t>
                      </a:r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/>
                </a:tc>
              </a:tr>
              <a:tr h="370840">
                <a:tc vMerge="1">
                  <a:txBody>
                    <a:bodyPr/>
                    <a:lstStyle/>
                    <a:p>
                      <a:endParaRPr lang="th-TH" sz="1800" dirty="0" smtClean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dirty="0" smtClean="0">
                          <a:latin typeface="TH SarabunPSK" pitchFamily="34" charset="-34"/>
                          <a:cs typeface="TH SarabunPSK" pitchFamily="34" charset="-34"/>
                        </a:rPr>
                        <a:t>8. ประชุมติดตามประเมินผลสัมฤทธิ์</a:t>
                      </a:r>
                      <a:endParaRPr lang="en-US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คณะทำงาน</a:t>
                      </a:r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ผลและแผนต่อไป</a:t>
                      </a:r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/>
                </a:tc>
              </a:tr>
              <a:tr h="370840">
                <a:tc rowSpan="3">
                  <a:txBody>
                    <a:bodyPr/>
                    <a:lstStyle/>
                    <a:p>
                      <a:pPr algn="ctr"/>
                      <a:r>
                        <a:rPr lang="th-TH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2561</a:t>
                      </a:r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th-TH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1. ทบทวน ผล </a:t>
                      </a:r>
                      <a:r>
                        <a:rPr lang="th-TH" sz="1800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ปี 2560 และบริหารงบประมาณ</a:t>
                      </a:r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คณะทำงาน</a:t>
                      </a:r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Update</a:t>
                      </a:r>
                      <a:r>
                        <a:rPr lang="en-US" sz="1800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1800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แผนฯ</a:t>
                      </a:r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/>
                </a:tc>
              </a:tr>
              <a:tr h="370840">
                <a:tc vMerge="1">
                  <a:txBody>
                    <a:bodyPr/>
                    <a:lstStyle/>
                    <a:p>
                      <a:pPr algn="ctr"/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th-TH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2. ดำเนินการตามแผนและโครงการ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Owner</a:t>
                      </a:r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จำนวนผู้เข้าอบรม</a:t>
                      </a:r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/>
                </a:tc>
              </a:tr>
              <a:tr h="370840">
                <a:tc vMerge="1">
                  <a:txBody>
                    <a:bodyPr/>
                    <a:lstStyle/>
                    <a:p>
                      <a:pPr algn="ctr"/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th-TH" dirty="0" smtClean="0">
                          <a:latin typeface="TH SarabunPSK" pitchFamily="34" charset="-34"/>
                          <a:cs typeface="TH SarabunPSK" pitchFamily="34" charset="-34"/>
                        </a:rPr>
                        <a:t>3. ประชุมติดตามประเมินผลสัมฤทธิ์</a:t>
                      </a:r>
                      <a:endParaRPr lang="en-US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คณะทำงาน</a:t>
                      </a:r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ผลและแผนต่อไป</a:t>
                      </a:r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/>
                </a:tc>
              </a:tr>
              <a:tr h="370840">
                <a:tc rowSpan="3">
                  <a:txBody>
                    <a:bodyPr/>
                    <a:lstStyle/>
                    <a:p>
                      <a:pPr algn="ctr"/>
                      <a:r>
                        <a:rPr lang="th-TH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2562 - 2564</a:t>
                      </a:r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th-TH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1. ทบทวน ผล</a:t>
                      </a:r>
                      <a:r>
                        <a:rPr lang="th-TH" sz="1800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 ปี 2561 และบริหารงบประมาณ </a:t>
                      </a:r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คณะทำงาน</a:t>
                      </a:r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Update</a:t>
                      </a:r>
                      <a:r>
                        <a:rPr lang="en-US" sz="1800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1800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แผนฯ</a:t>
                      </a:r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/>
                </a:tc>
              </a:tr>
              <a:tr h="370840">
                <a:tc vMerge="1">
                  <a:txBody>
                    <a:bodyPr/>
                    <a:lstStyle/>
                    <a:p>
                      <a:pPr algn="ctr"/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th-TH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2. ดำเนินการตามแผนและโครงการ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Owner</a:t>
                      </a:r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จำนวนผู้เข้าอบรม</a:t>
                      </a:r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/>
                </a:tc>
              </a:tr>
              <a:tr h="370840">
                <a:tc vMerge="1">
                  <a:txBody>
                    <a:bodyPr/>
                    <a:lstStyle/>
                    <a:p>
                      <a:pPr algn="ctr"/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th-TH" dirty="0" smtClean="0">
                          <a:latin typeface="TH SarabunPSK" pitchFamily="34" charset="-34"/>
                          <a:cs typeface="TH SarabunPSK" pitchFamily="34" charset="-34"/>
                        </a:rPr>
                        <a:t>3. ประชุมติดตามประเมินผลสัมฤทธิ์</a:t>
                      </a:r>
                      <a:endParaRPr lang="en-US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คณะทำงาน</a:t>
                      </a:r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ผลและแผนต่อไป</a:t>
                      </a:r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grpSp>
        <p:nvGrpSpPr>
          <p:cNvPr id="9" name="Group 8"/>
          <p:cNvGrpSpPr/>
          <p:nvPr/>
        </p:nvGrpSpPr>
        <p:grpSpPr>
          <a:xfrm>
            <a:off x="35496" y="44624"/>
            <a:ext cx="9001000" cy="1036201"/>
            <a:chOff x="35496" y="19417"/>
            <a:chExt cx="9001000" cy="1036201"/>
          </a:xfrm>
        </p:grpSpPr>
        <p:grpSp>
          <p:nvGrpSpPr>
            <p:cNvPr id="10" name="Group 9"/>
            <p:cNvGrpSpPr/>
            <p:nvPr/>
          </p:nvGrpSpPr>
          <p:grpSpPr>
            <a:xfrm>
              <a:off x="35496" y="44624"/>
              <a:ext cx="9001000" cy="920169"/>
              <a:chOff x="35496" y="44624"/>
              <a:chExt cx="9001000" cy="920169"/>
            </a:xfrm>
          </p:grpSpPr>
          <p:sp>
            <p:nvSpPr>
              <p:cNvPr id="12" name="Rounded Rectangle 11"/>
              <p:cNvSpPr/>
              <p:nvPr/>
            </p:nvSpPr>
            <p:spPr>
              <a:xfrm>
                <a:off x="35496" y="44624"/>
                <a:ext cx="9001000" cy="919401"/>
              </a:xfrm>
              <a:prstGeom prst="roundRect">
                <a:avLst/>
              </a:prstGeom>
              <a:gradFill rotWithShape="1">
                <a:gsLst>
                  <a:gs pos="0">
                    <a:srgbClr val="8064A2">
                      <a:shade val="51000"/>
                      <a:satMod val="130000"/>
                    </a:srgbClr>
                  </a:gs>
                  <a:gs pos="80000">
                    <a:srgbClr val="8064A2">
                      <a:shade val="93000"/>
                      <a:satMod val="130000"/>
                    </a:srgbClr>
                  </a:gs>
                  <a:gs pos="100000">
                    <a:srgbClr val="8064A2">
                      <a:shade val="94000"/>
                      <a:satMod val="135000"/>
                    </a:srgbClr>
                  </a:gs>
                </a:gsLst>
                <a:lin ang="16200000" scaled="0"/>
              </a:gradFill>
              <a:ln w="9525" cap="flat" cmpd="sng" algn="ctr">
                <a:solidFill>
                  <a:srgbClr val="8064A2">
                    <a:shade val="95000"/>
                    <a:satMod val="105000"/>
                  </a:srgbClr>
                </a:solidFill>
                <a:prstDash val="solid"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p:spPr>
            <p:txBody>
              <a:bodyPr wrap="square" rtlCol="0" anchor="t" anchorCtr="0">
                <a:sp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th-TH" sz="2400" b="1" kern="0" dirty="0" smtClean="0">
                    <a:solidFill>
                      <a:prstClr val="white"/>
                    </a:solidFill>
                    <a:latin typeface="TH Fah kwang" pitchFamily="2" charset="-34"/>
                    <a:cs typeface="TH Fah kwang" pitchFamily="2" charset="-34"/>
                  </a:rPr>
                  <a:t>แผนดำเนินงาน</a:t>
                </a:r>
                <a:r>
                  <a:rPr lang="th-TH" sz="2400" b="1" kern="0" noProof="0" dirty="0" smtClean="0">
                    <a:solidFill>
                      <a:prstClr val="white"/>
                    </a:solidFill>
                    <a:latin typeface="TH Fah kwang" pitchFamily="2" charset="-34"/>
                    <a:cs typeface="TH Fah kwang" pitchFamily="2" charset="-34"/>
                  </a:rPr>
                  <a:t>การแปลงสู่การปฏิบัติ </a:t>
                </a:r>
              </a:p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th-TH" sz="2400" b="1" kern="0" noProof="0" dirty="0" smtClean="0">
                    <a:solidFill>
                      <a:prstClr val="white"/>
                    </a:solidFill>
                    <a:latin typeface="TH Fah kwang" pitchFamily="2" charset="-34"/>
                    <a:cs typeface="TH Fah kwang" pitchFamily="2" charset="-34"/>
                  </a:rPr>
                  <a:t>และขับเคลื่อนแผนพัฒนากำลังคนรายจังหวัด</a:t>
                </a:r>
                <a:endParaRPr kumimoji="0" lang="en-US" sz="2400" b="1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Fah kwang" pitchFamily="2" charset="-34"/>
                  <a:cs typeface="TH Fah kwang" pitchFamily="2" charset="-34"/>
                </a:endParaRPr>
              </a:p>
            </p:txBody>
          </p:sp>
          <p:pic>
            <p:nvPicPr>
              <p:cNvPr id="13" name="Picture 12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7504" y="97146"/>
                <a:ext cx="1620254" cy="867647"/>
              </a:xfrm>
              <a:prstGeom prst="rect">
                <a:avLst/>
              </a:prstGeom>
              <a:ln>
                <a:noFill/>
              </a:ln>
              <a:effectLst>
                <a:softEdge rad="112500"/>
              </a:effectLst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pic>
          <p:nvPicPr>
            <p:cNvPr id="11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52320" y="19417"/>
              <a:ext cx="1386086" cy="1036201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842816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0" name="Group 5119"/>
          <p:cNvGrpSpPr/>
          <p:nvPr/>
        </p:nvGrpSpPr>
        <p:grpSpPr>
          <a:xfrm>
            <a:off x="35496" y="44624"/>
            <a:ext cx="9001000" cy="1191816"/>
            <a:chOff x="35496" y="44624"/>
            <a:chExt cx="9001000" cy="1191816"/>
          </a:xfrm>
        </p:grpSpPr>
        <p:sp>
          <p:nvSpPr>
            <p:cNvPr id="2" name="Rounded Rectangle 1"/>
            <p:cNvSpPr/>
            <p:nvPr/>
          </p:nvSpPr>
          <p:spPr>
            <a:xfrm>
              <a:off x="35496" y="44624"/>
              <a:ext cx="9001000" cy="1191816"/>
            </a:xfrm>
            <a:prstGeom prst="roundRect">
              <a:avLst/>
            </a:prstGeom>
            <a:gradFill rotWithShape="1">
              <a:gsLst>
                <a:gs pos="0">
                  <a:srgbClr val="8064A2">
                    <a:shade val="51000"/>
                    <a:satMod val="130000"/>
                  </a:srgbClr>
                </a:gs>
                <a:gs pos="80000">
                  <a:srgbClr val="8064A2">
                    <a:shade val="93000"/>
                    <a:satMod val="130000"/>
                  </a:srgbClr>
                </a:gs>
                <a:gs pos="100000">
                  <a:srgbClr val="8064A2">
                    <a:shade val="94000"/>
                    <a:satMod val="135000"/>
                  </a:srgbClr>
                </a:gs>
              </a:gsLst>
              <a:lin ang="16200000" scaled="0"/>
            </a:gradFill>
            <a:ln w="9525" cap="flat" cmpd="sng" algn="ctr">
              <a:solidFill>
                <a:srgbClr val="8064A2">
                  <a:shade val="95000"/>
                  <a:satMod val="105000"/>
                </a:srgbClr>
              </a:solidFill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wrap="square" rtlCol="0" anchor="t" anchorCtr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th-TH" sz="3200" b="1" i="1" kern="0" noProof="0" dirty="0" smtClean="0">
                  <a:solidFill>
                    <a:prstClr val="white"/>
                  </a:solidFill>
                  <a:latin typeface="TH SarabunPSK" pitchFamily="34" charset="-34"/>
                  <a:cs typeface="TH SarabunPSK" pitchFamily="34" charset="-34"/>
                </a:rPr>
                <a:t>กระบวนการแปลงสู่การปฏิบัติ </a:t>
              </a:r>
            </a:p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th-TH" sz="3200" b="1" i="1" kern="0" noProof="0" dirty="0" smtClean="0">
                  <a:solidFill>
                    <a:prstClr val="white"/>
                  </a:solidFill>
                  <a:latin typeface="TH SarabunPSK" pitchFamily="34" charset="-34"/>
                  <a:cs typeface="TH SarabunPSK" pitchFamily="34" charset="-34"/>
                </a:rPr>
                <a:t>และขับเคลื่อนแผนพัฒนากำลังคนรายจังหวัด</a:t>
              </a:r>
              <a:endParaRPr kumimoji="0" lang="en-US" sz="3200" b="1" i="1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itchFamily="34" charset="-34"/>
                <a:cs typeface="TH SarabunPSK" pitchFamily="34" charset="-34"/>
              </a:endParaRPr>
            </a:p>
          </p:txBody>
        </p:sp>
        <p:pic>
          <p:nvPicPr>
            <p:cNvPr id="3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7504" y="188640"/>
              <a:ext cx="1620254" cy="867647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" name="Picture 8" descr="ผลการค้นหารูปภาพสำหรับ training">
              <a:hlinkClick r:id="rId3"/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22060" y="207092"/>
              <a:ext cx="1214115" cy="866879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5" name="Rounded Rectangle 4"/>
          <p:cNvSpPr/>
          <p:nvPr/>
        </p:nvSpPr>
        <p:spPr>
          <a:xfrm>
            <a:off x="29777" y="1763598"/>
            <a:ext cx="1733911" cy="715089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t" anchorCtr="0">
            <a:spAutoFit/>
          </a:bodyPr>
          <a:lstStyle/>
          <a:p>
            <a:r>
              <a:rPr lang="th-TH" b="1" dirty="0" smtClean="0">
                <a:latin typeface="TH Fah kwang" pitchFamily="2" charset="-34"/>
                <a:cs typeface="TH Fah kwang" pitchFamily="2" charset="-34"/>
              </a:rPr>
              <a:t>ทบทวนแผน</a:t>
            </a:r>
            <a:endParaRPr lang="en-US" b="1" dirty="0" smtClean="0">
              <a:latin typeface="TH Fah kwang" pitchFamily="2" charset="-34"/>
              <a:cs typeface="TH Fah kwang" pitchFamily="2" charset="-34"/>
            </a:endParaRPr>
          </a:p>
          <a:p>
            <a:r>
              <a:rPr lang="en-US" b="1" dirty="0" smtClean="0">
                <a:latin typeface="TH Fah kwang" pitchFamily="2" charset="-34"/>
                <a:cs typeface="TH Fah kwang" pitchFamily="2" charset="-34"/>
              </a:rPr>
              <a:t>(Strategy Review)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107504" y="2600908"/>
            <a:ext cx="1656184" cy="2592288"/>
            <a:chOff x="35497" y="1340768"/>
            <a:chExt cx="1656184" cy="2592288"/>
          </a:xfrm>
        </p:grpSpPr>
        <p:sp>
          <p:nvSpPr>
            <p:cNvPr id="9" name="Rounded Rectangle 8"/>
            <p:cNvSpPr/>
            <p:nvPr/>
          </p:nvSpPr>
          <p:spPr>
            <a:xfrm>
              <a:off x="35497" y="1340768"/>
              <a:ext cx="1656184" cy="2592288"/>
            </a:xfrm>
            <a:prstGeom prst="roundRect">
              <a:avLst>
                <a:gd name="adj" fmla="val 8835"/>
              </a:avLst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t" anchorCtr="0"/>
            <a:lstStyle/>
            <a:p>
              <a:pPr algn="ctr"/>
              <a:r>
                <a:rPr lang="th-TH" b="1" dirty="0" smtClean="0">
                  <a:latin typeface="TH SarabunPSK" pitchFamily="34" charset="-34"/>
                  <a:cs typeface="TH SarabunPSK" pitchFamily="34" charset="-34"/>
                </a:rPr>
                <a:t>บริบทเปลี่ยนแปลง</a:t>
              </a:r>
              <a:endParaRPr lang="en-US" b="1" dirty="0" smtClean="0"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6" name="Rounded Rectangle 5"/>
            <p:cNvSpPr/>
            <p:nvPr/>
          </p:nvSpPr>
          <p:spPr>
            <a:xfrm>
              <a:off x="184215" y="1916832"/>
              <a:ext cx="1363449" cy="408623"/>
            </a:xfrm>
            <a:prstGeom prst="roundRect">
              <a:avLst/>
            </a:prstGeom>
            <a:noFill/>
            <a:ln w="38100">
              <a:solidFill>
                <a:srgbClr val="FF00FF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 anchorCtr="0">
              <a:spAutoFit/>
            </a:bodyPr>
            <a:lstStyle/>
            <a:p>
              <a:pPr algn="ctr"/>
              <a:r>
                <a:rPr lang="th-TH" b="1" dirty="0" smtClean="0">
                  <a:solidFill>
                    <a:schemeClr val="tx1"/>
                  </a:solidFill>
                  <a:latin typeface="TH SarabunPSK" pitchFamily="34" charset="-34"/>
                  <a:cs typeface="TH SarabunPSK" pitchFamily="34" charset="-34"/>
                </a:rPr>
                <a:t>นโยบายภาครัฐ </a:t>
              </a:r>
              <a:endParaRPr lang="en-US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7" name="Rounded Rectangle 6"/>
            <p:cNvSpPr/>
            <p:nvPr/>
          </p:nvSpPr>
          <p:spPr>
            <a:xfrm>
              <a:off x="179512" y="2508834"/>
              <a:ext cx="1363449" cy="408623"/>
            </a:xfrm>
            <a:prstGeom prst="roundRect">
              <a:avLst/>
            </a:prstGeom>
            <a:noFill/>
            <a:ln w="38100">
              <a:solidFill>
                <a:srgbClr val="FF0000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 anchorCtr="0">
              <a:spAutoFit/>
            </a:bodyPr>
            <a:lstStyle/>
            <a:p>
              <a:pPr algn="ctr"/>
              <a:r>
                <a:rPr lang="th-TH" b="1" dirty="0" smtClean="0">
                  <a:solidFill>
                    <a:schemeClr val="tx1"/>
                  </a:solidFill>
                  <a:latin typeface="TH SarabunPSK" pitchFamily="34" charset="-34"/>
                  <a:cs typeface="TH SarabunPSK" pitchFamily="34" charset="-34"/>
                </a:rPr>
                <a:t>สถานการณ์โลก</a:t>
              </a:r>
              <a:endParaRPr lang="en-US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8" name="Rounded Rectangle 7"/>
            <p:cNvSpPr/>
            <p:nvPr/>
          </p:nvSpPr>
          <p:spPr>
            <a:xfrm>
              <a:off x="179512" y="3020377"/>
              <a:ext cx="1363449" cy="715089"/>
            </a:xfrm>
            <a:prstGeom prst="roundRect">
              <a:avLst/>
            </a:prstGeom>
            <a:noFill/>
            <a:ln w="38100">
              <a:solidFill>
                <a:srgbClr val="FF0000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 anchorCtr="0">
              <a:spAutoFit/>
            </a:bodyPr>
            <a:lstStyle/>
            <a:p>
              <a:pPr algn="ctr"/>
              <a:r>
                <a:rPr lang="th-TH" b="1" dirty="0" smtClean="0">
                  <a:solidFill>
                    <a:schemeClr val="tx1"/>
                  </a:solidFill>
                  <a:latin typeface="TH SarabunPSK" pitchFamily="34" charset="-34"/>
                  <a:cs typeface="TH SarabunPSK" pitchFamily="34" charset="-34"/>
                </a:rPr>
                <a:t>ความเหมาะสมกับพื้นที่</a:t>
              </a:r>
              <a:endParaRPr lang="en-US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1835696" y="1484784"/>
            <a:ext cx="2419386" cy="2376264"/>
            <a:chOff x="1907704" y="1484784"/>
            <a:chExt cx="2419386" cy="2376264"/>
          </a:xfrm>
        </p:grpSpPr>
        <p:sp>
          <p:nvSpPr>
            <p:cNvPr id="10" name="Rounded Rectangle 9"/>
            <p:cNvSpPr/>
            <p:nvPr/>
          </p:nvSpPr>
          <p:spPr>
            <a:xfrm>
              <a:off x="1907704" y="1484784"/>
              <a:ext cx="2419386" cy="2376264"/>
            </a:xfrm>
            <a:prstGeom prst="roundRect">
              <a:avLst>
                <a:gd name="adj" fmla="val 8421"/>
              </a:avLst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t" anchorCtr="0"/>
            <a:lstStyle/>
            <a:p>
              <a:r>
                <a:rPr lang="th-TH" sz="2400" b="1" dirty="0" smtClean="0">
                  <a:latin typeface="TH SarabunPSK" pitchFamily="34" charset="-34"/>
                  <a:cs typeface="TH SarabunPSK" pitchFamily="34" charset="-34"/>
                </a:rPr>
                <a:t>จัดลำดับความสำคัญ</a:t>
              </a:r>
            </a:p>
            <a:p>
              <a:r>
                <a:rPr lang="en-US" sz="2400" b="1" dirty="0" smtClean="0">
                  <a:latin typeface="TH SarabunPSK" pitchFamily="34" charset="-34"/>
                  <a:cs typeface="TH SarabunPSK" pitchFamily="34" charset="-34"/>
                </a:rPr>
                <a:t>(Flagship)</a:t>
              </a:r>
            </a:p>
          </p:txBody>
        </p:sp>
        <p:sp>
          <p:nvSpPr>
            <p:cNvPr id="11" name="Rounded Rectangle 10"/>
            <p:cNvSpPr/>
            <p:nvPr/>
          </p:nvSpPr>
          <p:spPr>
            <a:xfrm>
              <a:off x="2051720" y="2378163"/>
              <a:ext cx="2161639" cy="1338869"/>
            </a:xfrm>
            <a:prstGeom prst="roundRect">
              <a:avLst>
                <a:gd name="adj" fmla="val 10659"/>
              </a:avLst>
            </a:prstGeom>
            <a:solidFill>
              <a:srgbClr val="FFFF00"/>
            </a:solidFill>
            <a:ln>
              <a:solidFill>
                <a:srgbClr val="C0000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 anchorCtr="0"/>
            <a:lstStyle/>
            <a:p>
              <a:pPr marL="285750" indent="-285750">
                <a:buFont typeface="Arial" pitchFamily="34" charset="0"/>
                <a:buChar char="•"/>
              </a:pPr>
              <a:r>
                <a:rPr lang="th-TH" b="1" dirty="0" smtClean="0">
                  <a:solidFill>
                    <a:schemeClr val="tx1"/>
                  </a:solidFill>
                  <a:latin typeface="TH SarabunPSK" pitchFamily="34" charset="-34"/>
                  <a:cs typeface="TH SarabunPSK" pitchFamily="34" charset="-34"/>
                </a:rPr>
                <a:t>เชื่อมโยงยุทธศาสตร์</a:t>
              </a:r>
            </a:p>
            <a:p>
              <a:pPr marL="285750" indent="-285750">
                <a:buFont typeface="Arial" pitchFamily="34" charset="0"/>
                <a:buChar char="•"/>
              </a:pPr>
              <a:r>
                <a:rPr lang="th-TH" b="1" dirty="0" smtClean="0">
                  <a:solidFill>
                    <a:schemeClr val="tx1"/>
                  </a:solidFill>
                  <a:latin typeface="TH SarabunPSK" pitchFamily="34" charset="-34"/>
                  <a:cs typeface="TH SarabunPSK" pitchFamily="34" charset="-34"/>
                </a:rPr>
                <a:t>จำเป็นต่อความเติบโต</a:t>
              </a:r>
            </a:p>
            <a:p>
              <a:pPr marL="285750" indent="-285750">
                <a:buFont typeface="Arial" pitchFamily="34" charset="0"/>
                <a:buChar char="•"/>
              </a:pPr>
              <a:r>
                <a:rPr lang="th-TH" b="1" dirty="0" smtClean="0">
                  <a:solidFill>
                    <a:schemeClr val="tx1"/>
                  </a:solidFill>
                  <a:latin typeface="TH SarabunPSK" pitchFamily="34" charset="-34"/>
                  <a:cs typeface="TH SarabunPSK" pitchFamily="34" charset="-34"/>
                </a:rPr>
                <a:t>เหมาะสมเป็นไปได้</a:t>
              </a:r>
            </a:p>
            <a:p>
              <a:pPr marL="285750" indent="-285750">
                <a:buFont typeface="Arial" pitchFamily="34" charset="0"/>
                <a:buChar char="•"/>
              </a:pPr>
              <a:r>
                <a:rPr lang="th-TH" b="1" dirty="0" smtClean="0">
                  <a:solidFill>
                    <a:schemeClr val="tx1"/>
                  </a:solidFill>
                  <a:latin typeface="TH SarabunPSK" pitchFamily="34" charset="-34"/>
                  <a:cs typeface="TH SarabunPSK" pitchFamily="34" charset="-34"/>
                </a:rPr>
                <a:t>ความคุ้มค่า</a:t>
              </a: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1835696" y="3973285"/>
            <a:ext cx="2419386" cy="2480051"/>
            <a:chOff x="1907704" y="3973285"/>
            <a:chExt cx="2419386" cy="2480051"/>
          </a:xfrm>
        </p:grpSpPr>
        <p:sp>
          <p:nvSpPr>
            <p:cNvPr id="14" name="Rounded Rectangle 13"/>
            <p:cNvSpPr/>
            <p:nvPr/>
          </p:nvSpPr>
          <p:spPr>
            <a:xfrm>
              <a:off x="1907704" y="3973285"/>
              <a:ext cx="2419386" cy="2480051"/>
            </a:xfrm>
            <a:prstGeom prst="roundRect">
              <a:avLst>
                <a:gd name="adj" fmla="val 9122"/>
              </a:avLst>
            </a:prstGeom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tlCol="0" anchor="t" anchorCtr="0"/>
            <a:lstStyle/>
            <a:p>
              <a:r>
                <a:rPr lang="th-TH" sz="2000" b="1" dirty="0" smtClean="0">
                  <a:solidFill>
                    <a:schemeClr val="tx1"/>
                  </a:solidFill>
                  <a:latin typeface="TH SarabunPSK" pitchFamily="34" charset="-34"/>
                  <a:cs typeface="TH SarabunPSK" pitchFamily="34" charset="-34"/>
                </a:rPr>
                <a:t>จัดสรรภารกิจและเป้าหมาย</a:t>
              </a:r>
            </a:p>
            <a:p>
              <a:r>
                <a:rPr lang="th-TH" sz="2000" b="1" dirty="0" smtClean="0">
                  <a:solidFill>
                    <a:schemeClr val="tx1"/>
                  </a:solidFill>
                  <a:latin typeface="TH SarabunPSK" pitchFamily="34" charset="-34"/>
                  <a:cs typeface="TH SarabunPSK" pitchFamily="34" charset="-34"/>
                </a:rPr>
                <a:t>(</a:t>
              </a:r>
              <a:r>
                <a:rPr lang="en-US" sz="2000" b="1" dirty="0" smtClean="0">
                  <a:solidFill>
                    <a:schemeClr val="tx1"/>
                  </a:solidFill>
                  <a:latin typeface="TH SarabunPSK" pitchFamily="34" charset="-34"/>
                  <a:cs typeface="TH SarabunPSK" pitchFamily="34" charset="-34"/>
                </a:rPr>
                <a:t>Cascading)</a:t>
              </a: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2008598" y="4750112"/>
              <a:ext cx="2275370" cy="1631216"/>
            </a:xfrm>
            <a:prstGeom prst="rect">
              <a:avLst/>
            </a:prstGeom>
            <a:solidFill>
              <a:srgbClr val="FFFF00"/>
            </a:solidFill>
            <a:ln>
              <a:solidFill>
                <a:srgbClr val="C00000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 anchorCtr="0">
              <a:spAutoFit/>
            </a:bodyPr>
            <a:lstStyle/>
            <a:p>
              <a:pPr lvl="0" algn="ctr"/>
              <a:r>
                <a:rPr lang="th-TH" sz="20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หน้าที่ ความรับผิดอบ พันธกิจหลักและศักยภาพ</a:t>
              </a:r>
            </a:p>
            <a:p>
              <a:pPr marL="342900" lvl="0" indent="-342900">
                <a:buFont typeface="Arial" pitchFamily="34" charset="0"/>
                <a:buChar char="•"/>
              </a:pPr>
              <a:r>
                <a:rPr lang="th-TH" sz="20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ผู้รับผิดชอบ</a:t>
              </a:r>
              <a:r>
                <a:rPr lang="th-TH" sz="2000" b="1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หลัก</a:t>
              </a:r>
              <a:r>
                <a:rPr lang="en-US" sz="2000" b="1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 </a:t>
              </a:r>
              <a:r>
                <a:rPr lang="en-US" sz="1600" b="1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(Owner)</a:t>
              </a:r>
              <a:endParaRPr lang="th-TH" sz="16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  <a:p>
              <a:pPr marL="342900" lvl="0" indent="-342900">
                <a:buFont typeface="Arial" pitchFamily="34" charset="0"/>
                <a:buChar char="•"/>
              </a:pPr>
              <a:r>
                <a:rPr lang="th-TH" sz="20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ผู้รับผิดชอบ</a:t>
              </a:r>
              <a:r>
                <a:rPr lang="th-TH" sz="2000" b="1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ร่วม (</a:t>
              </a:r>
              <a:r>
                <a:rPr lang="en-US" sz="2000" b="1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Co-or)</a:t>
              </a:r>
              <a:endParaRPr lang="th-TH" sz="20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  <a:p>
              <a:pPr marL="342900" lvl="0" indent="-342900">
                <a:buFont typeface="Arial" pitchFamily="34" charset="0"/>
                <a:buChar char="•"/>
              </a:pPr>
              <a:r>
                <a:rPr lang="th-TH" sz="20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จัดสรรเป้าหมาย ตัวชี้วัด</a:t>
              </a:r>
              <a:endParaRPr lang="en-US" sz="20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  <p:grpSp>
        <p:nvGrpSpPr>
          <p:cNvPr id="31" name="Group 30"/>
          <p:cNvGrpSpPr/>
          <p:nvPr/>
        </p:nvGrpSpPr>
        <p:grpSpPr>
          <a:xfrm>
            <a:off x="4355976" y="1268760"/>
            <a:ext cx="2448272" cy="5517232"/>
            <a:chOff x="4355976" y="1268760"/>
            <a:chExt cx="2448272" cy="5517232"/>
          </a:xfrm>
        </p:grpSpPr>
        <p:sp>
          <p:nvSpPr>
            <p:cNvPr id="17" name="Rectangle 16"/>
            <p:cNvSpPr/>
            <p:nvPr/>
          </p:nvSpPr>
          <p:spPr>
            <a:xfrm>
              <a:off x="4355976" y="1268760"/>
              <a:ext cx="2448272" cy="551723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rtlCol="0" anchor="t" anchorCtr="0"/>
            <a:lstStyle/>
            <a:p>
              <a:pPr algn="r"/>
              <a:r>
                <a:rPr lang="th-TH" sz="2000" b="1" dirty="0" smtClean="0">
                  <a:latin typeface="TH SarabunPSK" pitchFamily="34" charset="-34"/>
                  <a:cs typeface="TH SarabunPSK" pitchFamily="34" charset="-34"/>
                </a:rPr>
                <a:t>แปลงสู่แผนปฏิบัติการ</a:t>
              </a:r>
            </a:p>
            <a:p>
              <a:pPr algn="r"/>
              <a:r>
                <a:rPr lang="th-TH" sz="2000" b="1" dirty="0" smtClean="0">
                  <a:latin typeface="TH SarabunPSK" pitchFamily="34" charset="-34"/>
                  <a:cs typeface="TH SarabunPSK" pitchFamily="34" charset="-34"/>
                </a:rPr>
                <a:t>(</a:t>
              </a:r>
              <a:r>
                <a:rPr lang="en-US" sz="2000" b="1" dirty="0" smtClean="0">
                  <a:latin typeface="TH SarabunPSK" pitchFamily="34" charset="-34"/>
                  <a:cs typeface="TH SarabunPSK" pitchFamily="34" charset="-34"/>
                </a:rPr>
                <a:t>Action Plan)</a:t>
              </a:r>
            </a:p>
          </p:txBody>
        </p:sp>
        <p:sp>
          <p:nvSpPr>
            <p:cNvPr id="18" name="Rounded Rectangle 17"/>
            <p:cNvSpPr/>
            <p:nvPr/>
          </p:nvSpPr>
          <p:spPr>
            <a:xfrm>
              <a:off x="4572000" y="2049134"/>
              <a:ext cx="2016224" cy="1464453"/>
            </a:xfrm>
            <a:prstGeom prst="roundRect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t" anchorCtr="0"/>
            <a:lstStyle/>
            <a:p>
              <a:r>
                <a:rPr lang="th-TH" b="1" dirty="0" smtClean="0">
                  <a:latin typeface="TH SarabunPSK" pitchFamily="34" charset="-34"/>
                  <a:cs typeface="TH SarabunPSK" pitchFamily="34" charset="-34"/>
                </a:rPr>
                <a:t>ส่วนนำ</a:t>
              </a:r>
            </a:p>
            <a:p>
              <a:r>
                <a:rPr lang="th-TH" sz="1600" b="1" dirty="0" smtClean="0">
                  <a:latin typeface="TH SarabunPSK" pitchFamily="34" charset="-34"/>
                  <a:cs typeface="TH SarabunPSK" pitchFamily="34" charset="-34"/>
                </a:rPr>
                <a:t>1.ชื่อโครงการ</a:t>
              </a:r>
            </a:p>
            <a:p>
              <a:r>
                <a:rPr lang="th-TH" sz="1600" b="1" dirty="0" smtClean="0">
                  <a:latin typeface="TH SarabunPSK" pitchFamily="34" charset="-34"/>
                  <a:cs typeface="TH SarabunPSK" pitchFamily="34" charset="-34"/>
                </a:rPr>
                <a:t>2.ความเชื่อมโยงยุทธศาสตร์</a:t>
              </a:r>
            </a:p>
            <a:p>
              <a:r>
                <a:rPr lang="th-TH" sz="1600" b="1" dirty="0" smtClean="0">
                  <a:latin typeface="TH SarabunPSK" pitchFamily="34" charset="-34"/>
                  <a:cs typeface="TH SarabunPSK" pitchFamily="34" charset="-34"/>
                </a:rPr>
                <a:t>3.ผู้รับผิดชอบหลัก</a:t>
              </a:r>
            </a:p>
            <a:p>
              <a:r>
                <a:rPr lang="th-TH" sz="1600" b="1" dirty="0" smtClean="0">
                  <a:latin typeface="TH SarabunPSK" pitchFamily="34" charset="-34"/>
                  <a:cs typeface="TH SarabunPSK" pitchFamily="34" charset="-34"/>
                </a:rPr>
                <a:t>4. ระยะเวลาโครงการ</a:t>
              </a:r>
              <a:endParaRPr lang="en-US" sz="1600" b="1" dirty="0" smtClean="0"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21" name="Rounded Rectangle 20"/>
            <p:cNvSpPr/>
            <p:nvPr/>
          </p:nvSpPr>
          <p:spPr>
            <a:xfrm>
              <a:off x="4427984" y="3573016"/>
              <a:ext cx="2304256" cy="3116937"/>
            </a:xfrm>
            <a:prstGeom prst="roundRect">
              <a:avLst/>
            </a:prstGeom>
            <a:gradFill rotWithShape="1">
              <a:gsLst>
                <a:gs pos="0">
                  <a:srgbClr val="8064A2">
                    <a:tint val="50000"/>
                    <a:satMod val="300000"/>
                  </a:srgbClr>
                </a:gs>
                <a:gs pos="35000">
                  <a:srgbClr val="8064A2">
                    <a:tint val="37000"/>
                    <a:satMod val="300000"/>
                  </a:srgbClr>
                </a:gs>
                <a:gs pos="100000">
                  <a:srgbClr val="8064A2">
                    <a:tint val="15000"/>
                    <a:satMod val="350000"/>
                  </a:srgbClr>
                </a:gs>
              </a:gsLst>
              <a:lin ang="16200000" scaled="1"/>
            </a:gradFill>
            <a:ln w="9525" cap="flat" cmpd="sng" algn="ctr">
              <a:solidFill>
                <a:srgbClr val="8064A2">
                  <a:shade val="95000"/>
                  <a:satMod val="105000"/>
                </a:srgbClr>
              </a:solidFill>
              <a:prstDash val="solid"/>
            </a:ln>
            <a:effectLst>
              <a:innerShdw blurRad="63500" dist="50800" dir="8100000">
                <a:prstClr val="black">
                  <a:alpha val="50000"/>
                </a:prstClr>
              </a:innerShdw>
            </a:effectLst>
          </p:spPr>
          <p:txBody>
            <a:bodyPr wrap="square" rtlCol="0" anchor="t" anchorCtr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4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H SarabunPSK" pitchFamily="34" charset="-34"/>
                  <a:cs typeface="TH SarabunPSK" pitchFamily="34" charset="-34"/>
                </a:rPr>
                <a:t>หลักการและเหตุผล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4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H SarabunPSK" pitchFamily="34" charset="-34"/>
                  <a:cs typeface="TH SarabunPSK" pitchFamily="34" charset="-34"/>
                </a:rPr>
                <a:t>วัตถุประสงค์และเป้าหมายโครงการ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4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H SarabunPSK" pitchFamily="34" charset="-34"/>
                  <a:cs typeface="TH SarabunPSK" pitchFamily="34" charset="-34"/>
                </a:rPr>
                <a:t>ตัวชี้วัด </a:t>
              </a:r>
              <a:r>
                <a:rPr kumimoji="0" lang="en-US" sz="14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H SarabunPSK" pitchFamily="34" charset="-34"/>
                  <a:cs typeface="TH SarabunPSK" pitchFamily="34" charset="-34"/>
                </a:rPr>
                <a:t>:</a:t>
              </a:r>
              <a:r>
                <a:rPr kumimoji="0" lang="en-US" sz="1400" b="1" i="0" u="none" strike="noStrike" kern="0" cap="none" spc="0" normalizeH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H SarabunPSK" pitchFamily="34" charset="-34"/>
                  <a:cs typeface="TH SarabunPSK" pitchFamily="34" charset="-34"/>
                </a:rPr>
                <a:t> </a:t>
              </a:r>
              <a:r>
                <a:rPr kumimoji="0" lang="th-TH" sz="14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H SarabunPSK" pitchFamily="34" charset="-34"/>
                  <a:cs typeface="TH SarabunPSK" pitchFamily="34" charset="-34"/>
                </a:rPr>
                <a:t>ผลผลิต (</a:t>
              </a:r>
              <a:r>
                <a:rPr kumimoji="0" lang="en-US" sz="14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H SarabunPSK" pitchFamily="34" charset="-34"/>
                  <a:cs typeface="TH SarabunPSK" pitchFamily="34" charset="-34"/>
                </a:rPr>
                <a:t>Output) , </a:t>
              </a:r>
              <a:r>
                <a:rPr kumimoji="0" lang="th-TH" sz="14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H SarabunPSK" pitchFamily="34" charset="-34"/>
                  <a:cs typeface="TH SarabunPSK" pitchFamily="34" charset="-34"/>
                </a:rPr>
                <a:t>ผลลัพธ์</a:t>
              </a:r>
              <a:r>
                <a:rPr kumimoji="0" lang="en-US" sz="14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H SarabunPSK" pitchFamily="34" charset="-34"/>
                  <a:cs typeface="TH SarabunPSK" pitchFamily="34" charset="-34"/>
                </a:rPr>
                <a:t> 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sz="1400" b="1" kern="0" dirty="0">
                  <a:solidFill>
                    <a:sysClr val="windowText" lastClr="000000"/>
                  </a:solidFill>
                  <a:latin typeface="TH SarabunPSK" pitchFamily="34" charset="-34"/>
                  <a:cs typeface="TH SarabunPSK" pitchFamily="34" charset="-34"/>
                </a:rPr>
                <a:t> </a:t>
              </a:r>
              <a:r>
                <a:rPr lang="en-US" sz="1400" b="1" kern="0" dirty="0" smtClean="0">
                  <a:solidFill>
                    <a:sysClr val="windowText" lastClr="000000"/>
                  </a:solidFill>
                  <a:latin typeface="TH SarabunPSK" pitchFamily="34" charset="-34"/>
                  <a:cs typeface="TH SarabunPSK" pitchFamily="34" charset="-34"/>
                </a:rPr>
                <a:t>   </a:t>
              </a:r>
              <a:r>
                <a:rPr kumimoji="0" lang="en-US" sz="14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H SarabunPSK" pitchFamily="34" charset="-34"/>
                  <a:cs typeface="TH SarabunPSK" pitchFamily="34" charset="-34"/>
                </a:rPr>
                <a:t>(Outcome), </a:t>
              </a:r>
              <a:r>
                <a:rPr kumimoji="0" lang="th-TH" sz="14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H SarabunPSK" pitchFamily="34" charset="-34"/>
                  <a:cs typeface="TH SarabunPSK" pitchFamily="34" charset="-34"/>
                </a:rPr>
                <a:t>ผลกระทบ</a:t>
              </a:r>
              <a:r>
                <a:rPr kumimoji="0" lang="en-US" sz="14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H SarabunPSK" pitchFamily="34" charset="-34"/>
                  <a:cs typeface="TH SarabunPSK" pitchFamily="34" charset="-34"/>
                </a:rPr>
                <a:t> (Impact)</a:t>
              </a:r>
              <a:endParaRPr kumimoji="0" lang="th-TH" sz="14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itchFamily="34" charset="-34"/>
                <a:cs typeface="TH SarabunPSK" pitchFamily="34" charset="-34"/>
              </a:endParaRP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4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H SarabunPSK" pitchFamily="34" charset="-34"/>
                  <a:cs typeface="TH SarabunPSK" pitchFamily="34" charset="-34"/>
                </a:rPr>
                <a:t>กลุ่มเป้าหมาย/พื้นที่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4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H SarabunPSK" pitchFamily="34" charset="-34"/>
                  <a:cs typeface="TH SarabunPSK" pitchFamily="34" charset="-34"/>
                </a:rPr>
                <a:t>วิธีการดำเนินงาน/กิจกรรม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4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H SarabunPSK" pitchFamily="34" charset="-34"/>
                  <a:cs typeface="TH SarabunPSK" pitchFamily="34" charset="-34"/>
                </a:rPr>
                <a:t>ระยะเวลาดำเนินการ 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4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H SarabunPSK" pitchFamily="34" charset="-34"/>
                  <a:cs typeface="TH SarabunPSK" pitchFamily="34" charset="-34"/>
                </a:rPr>
                <a:t>งบประมาณที่ใช้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4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H SarabunPSK" pitchFamily="34" charset="-34"/>
                  <a:cs typeface="TH SarabunPSK" pitchFamily="34" charset="-34"/>
                </a:rPr>
                <a:t>ผลที่คาดว่าจะได้รับ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4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H SarabunPSK" pitchFamily="34" charset="-34"/>
                  <a:cs typeface="TH SarabunPSK" pitchFamily="34" charset="-34"/>
                </a:rPr>
                <a:t>ผู้รับผิดชอบโครงการ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4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H SarabunPSK" pitchFamily="34" charset="-34"/>
                  <a:cs typeface="TH SarabunPSK" pitchFamily="34" charset="-34"/>
                </a:rPr>
                <a:t>การติดตามและประเมินผล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4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H SarabunPSK" pitchFamily="34" charset="-34"/>
                  <a:cs typeface="TH SarabunPSK" pitchFamily="34" charset="-34"/>
                </a:rPr>
                <a:t>การวิเคราะห์ความเสี่ยงของโครงการ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4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H SarabunPSK" pitchFamily="34" charset="-34"/>
                  <a:cs typeface="TH SarabunPSK" pitchFamily="34" charset="-34"/>
                </a:rPr>
                <a:t>รายละเอียดงบประมาณ</a:t>
              </a:r>
              <a:endParaRPr kumimoji="0" lang="en-US" sz="14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itchFamily="34" charset="-34"/>
                <a:cs typeface="TH SarabunPSK" pitchFamily="34" charset="-34"/>
              </a:endParaRPr>
            </a:p>
          </p:txBody>
        </p:sp>
      </p:grpSp>
      <p:sp>
        <p:nvSpPr>
          <p:cNvPr id="28" name="Rounded Rectangle 27"/>
          <p:cNvSpPr/>
          <p:nvPr/>
        </p:nvSpPr>
        <p:spPr>
          <a:xfrm>
            <a:off x="6876256" y="1524411"/>
            <a:ext cx="2265015" cy="4424869"/>
          </a:xfrm>
          <a:prstGeom prst="roundRect">
            <a:avLst>
              <a:gd name="adj" fmla="val 10460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t" anchorCtr="0"/>
          <a:lstStyle/>
          <a:p>
            <a:pPr algn="r"/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กระบวนการงบประมาณ</a:t>
            </a:r>
            <a:endParaRPr lang="en-US" sz="2000" b="1" dirty="0" smtClean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9" name="Rounded Rectangle 28"/>
          <p:cNvSpPr/>
          <p:nvPr/>
        </p:nvSpPr>
        <p:spPr>
          <a:xfrm>
            <a:off x="6957149" y="2070050"/>
            <a:ext cx="2103228" cy="1790998"/>
          </a:xfrm>
          <a:prstGeom prst="roundRect">
            <a:avLst>
              <a:gd name="adj" fmla="val 638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>
            <a:spAutoFit/>
          </a:bodyPr>
          <a:lstStyle/>
          <a:p>
            <a:pPr algn="r"/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แหล่งงบประมาณ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งบส่วนกลาง (กรมฯ)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กลุ่มจังหวัด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จังหวัด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อปท.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6948264" y="3923456"/>
            <a:ext cx="2103228" cy="1953816"/>
          </a:xfrm>
          <a:prstGeom prst="roundRect">
            <a:avLst>
              <a:gd name="adj" fmla="val 10502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t" anchorCtr="0">
            <a:spAutoFit/>
          </a:bodyPr>
          <a:lstStyle/>
          <a:p>
            <a:pPr algn="r"/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พิจารณาจัดสรร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ทบทวนและบูรณาการ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กระจายงบ ตามเป้าฯ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สอดคล้องยุทธศาสตร์แหล่งงบประมาณ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th-TH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บรรจุในคำรับรองฯ</a:t>
            </a:r>
            <a:endParaRPr lang="en-US" b="1" dirty="0" smtClean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5" name="Rounded Rectangle 24"/>
          <p:cNvSpPr/>
          <p:nvPr/>
        </p:nvSpPr>
        <p:spPr>
          <a:xfrm>
            <a:off x="7021740" y="6008074"/>
            <a:ext cx="2014756" cy="77791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แผนและตารางการดำเนินงานประจำปี </a:t>
            </a:r>
            <a:endParaRPr lang="en-US" sz="2000" b="1" dirty="0" smtClean="0">
              <a:latin typeface="TH SarabunPSK" pitchFamily="34" charset="-34"/>
              <a:cs typeface="TH SarabunPSK" pitchFamily="34" charset="-34"/>
            </a:endParaRPr>
          </a:p>
        </p:txBody>
      </p:sp>
      <p:grpSp>
        <p:nvGrpSpPr>
          <p:cNvPr id="34" name="Group 3"/>
          <p:cNvGrpSpPr>
            <a:grpSpLocks/>
          </p:cNvGrpSpPr>
          <p:nvPr/>
        </p:nvGrpSpPr>
        <p:grpSpPr bwMode="auto">
          <a:xfrm>
            <a:off x="1281161" y="1605269"/>
            <a:ext cx="523308" cy="439788"/>
            <a:chOff x="1110" y="2656"/>
            <a:chExt cx="1549" cy="1351"/>
          </a:xfrm>
        </p:grpSpPr>
        <p:sp>
          <p:nvSpPr>
            <p:cNvPr id="35" name="AutoShape 4"/>
            <p:cNvSpPr>
              <a:spLocks noChangeArrowheads="1"/>
            </p:cNvSpPr>
            <p:nvPr/>
          </p:nvSpPr>
          <p:spPr bwMode="gray">
            <a:xfrm>
              <a:off x="1123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C0C0C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effectLst/>
                <a:uLnTx/>
                <a:uFillTx/>
              </a:endParaRPr>
            </a:p>
          </p:txBody>
        </p:sp>
        <p:sp>
          <p:nvSpPr>
            <p:cNvPr id="36" name="AutoShape 5"/>
            <p:cNvSpPr>
              <a:spLocks noChangeArrowheads="1"/>
            </p:cNvSpPr>
            <p:nvPr/>
          </p:nvSpPr>
          <p:spPr bwMode="gray">
            <a:xfrm>
              <a:off x="1110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1">
                  <a:srgbClr val="E6E6E6"/>
                </a:gs>
                <a:gs pos="66001">
                  <a:srgbClr val="7D8496"/>
                </a:gs>
                <a:gs pos="73500">
                  <a:srgbClr val="E6E6E6"/>
                </a:gs>
                <a:gs pos="92501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effectLst/>
                <a:uLnTx/>
                <a:uFillTx/>
              </a:endParaRPr>
            </a:p>
          </p:txBody>
        </p:sp>
        <p:sp>
          <p:nvSpPr>
            <p:cNvPr id="37" name="AutoShape 6"/>
            <p:cNvSpPr>
              <a:spLocks noChangeArrowheads="1"/>
            </p:cNvSpPr>
            <p:nvPr/>
          </p:nvSpPr>
          <p:spPr bwMode="gray">
            <a:xfrm>
              <a:off x="1200" y="2736"/>
              <a:ext cx="1350" cy="1168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rgbClr val="00A3D6">
                    <a:gamma/>
                    <a:shade val="46275"/>
                    <a:invGamma/>
                  </a:srgbClr>
                </a:gs>
                <a:gs pos="100000">
                  <a:srgbClr val="00A3D6"/>
                </a:gs>
              </a:gsLst>
              <a:lin ang="2700000" scaled="1"/>
            </a:gradFill>
            <a:ln w="9525">
              <a:solidFill>
                <a:sysClr val="windowText" lastClr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32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00"/>
                  </a:solidFill>
                  <a:effectLst/>
                  <a:uLnTx/>
                  <a:uFillTx/>
                  <a:latin typeface="TH Fah kwang" pitchFamily="2" charset="-34"/>
                  <a:cs typeface="TH Fah kwang" pitchFamily="2" charset="-34"/>
                </a:rPr>
                <a:t>1</a:t>
              </a:r>
              <a:endParaRPr kumimoji="0" lang="en-US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H Fah kwang" pitchFamily="2" charset="-34"/>
                <a:cs typeface="TH Fah kwang" pitchFamily="2" charset="-34"/>
              </a:endParaRPr>
            </a:p>
          </p:txBody>
        </p:sp>
      </p:grpSp>
      <p:grpSp>
        <p:nvGrpSpPr>
          <p:cNvPr id="38" name="Group 7"/>
          <p:cNvGrpSpPr>
            <a:grpSpLocks/>
          </p:cNvGrpSpPr>
          <p:nvPr/>
        </p:nvGrpSpPr>
        <p:grpSpPr bwMode="auto">
          <a:xfrm>
            <a:off x="3661368" y="1357298"/>
            <a:ext cx="550592" cy="479108"/>
            <a:chOff x="3174" y="2656"/>
            <a:chExt cx="1549" cy="1351"/>
          </a:xfrm>
        </p:grpSpPr>
        <p:sp>
          <p:nvSpPr>
            <p:cNvPr id="39" name="AutoShape 8"/>
            <p:cNvSpPr>
              <a:spLocks noChangeArrowheads="1"/>
            </p:cNvSpPr>
            <p:nvPr/>
          </p:nvSpPr>
          <p:spPr bwMode="gray">
            <a:xfrm>
              <a:off x="3187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C0C0C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0" name="AutoShape 9"/>
            <p:cNvSpPr>
              <a:spLocks noChangeArrowheads="1"/>
            </p:cNvSpPr>
            <p:nvPr/>
          </p:nvSpPr>
          <p:spPr bwMode="gray">
            <a:xfrm>
              <a:off x="3174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1">
                  <a:srgbClr val="E6E6E6"/>
                </a:gs>
                <a:gs pos="66001">
                  <a:srgbClr val="7D8496"/>
                </a:gs>
                <a:gs pos="73500">
                  <a:srgbClr val="E6E6E6"/>
                </a:gs>
                <a:gs pos="92501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1" name="AutoShape 10"/>
            <p:cNvSpPr>
              <a:spLocks noChangeArrowheads="1"/>
            </p:cNvSpPr>
            <p:nvPr/>
          </p:nvSpPr>
          <p:spPr bwMode="gray">
            <a:xfrm>
              <a:off x="3264" y="2736"/>
              <a:ext cx="1350" cy="1168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rgbClr val="D16349">
                    <a:gamma/>
                    <a:shade val="46275"/>
                    <a:invGamma/>
                  </a:srgbClr>
                </a:gs>
                <a:gs pos="100000">
                  <a:srgbClr val="D16349"/>
                </a:gs>
              </a:gsLst>
              <a:lin ang="2700000" scaled="1"/>
            </a:gradFill>
            <a:ln w="9525">
              <a:solidFill>
                <a:sysClr val="windowText" lastClr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28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00"/>
                  </a:solidFill>
                  <a:effectLst/>
                  <a:uLnTx/>
                  <a:uFillTx/>
                  <a:latin typeface="TH Fah kwang" pitchFamily="2" charset="-34"/>
                  <a:cs typeface="TH Fah kwang" pitchFamily="2" charset="-34"/>
                </a:rPr>
                <a:t>2</a:t>
              </a:r>
              <a:endParaRPr kumimoji="0" lang="en-US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H Fah kwang" pitchFamily="2" charset="-34"/>
                <a:cs typeface="TH Fah kwang" pitchFamily="2" charset="-34"/>
              </a:endParaRPr>
            </a:p>
          </p:txBody>
        </p:sp>
      </p:grpSp>
      <p:grpSp>
        <p:nvGrpSpPr>
          <p:cNvPr id="42" name="Group 3"/>
          <p:cNvGrpSpPr>
            <a:grpSpLocks/>
          </p:cNvGrpSpPr>
          <p:nvPr/>
        </p:nvGrpSpPr>
        <p:grpSpPr bwMode="auto">
          <a:xfrm>
            <a:off x="4427984" y="1369227"/>
            <a:ext cx="523308" cy="439788"/>
            <a:chOff x="1110" y="2656"/>
            <a:chExt cx="1549" cy="1351"/>
          </a:xfrm>
        </p:grpSpPr>
        <p:sp>
          <p:nvSpPr>
            <p:cNvPr id="43" name="AutoShape 4"/>
            <p:cNvSpPr>
              <a:spLocks noChangeArrowheads="1"/>
            </p:cNvSpPr>
            <p:nvPr/>
          </p:nvSpPr>
          <p:spPr bwMode="gray">
            <a:xfrm>
              <a:off x="1123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C0C0C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effectLst/>
                <a:uLnTx/>
                <a:uFillTx/>
              </a:endParaRPr>
            </a:p>
          </p:txBody>
        </p:sp>
        <p:sp>
          <p:nvSpPr>
            <p:cNvPr id="44" name="AutoShape 5"/>
            <p:cNvSpPr>
              <a:spLocks noChangeArrowheads="1"/>
            </p:cNvSpPr>
            <p:nvPr/>
          </p:nvSpPr>
          <p:spPr bwMode="gray">
            <a:xfrm>
              <a:off x="1110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1">
                  <a:srgbClr val="E6E6E6"/>
                </a:gs>
                <a:gs pos="66001">
                  <a:srgbClr val="7D8496"/>
                </a:gs>
                <a:gs pos="73500">
                  <a:srgbClr val="E6E6E6"/>
                </a:gs>
                <a:gs pos="92501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effectLst/>
                <a:uLnTx/>
                <a:uFillTx/>
              </a:endParaRPr>
            </a:p>
          </p:txBody>
        </p:sp>
        <p:sp>
          <p:nvSpPr>
            <p:cNvPr id="45" name="AutoShape 6"/>
            <p:cNvSpPr>
              <a:spLocks noChangeArrowheads="1"/>
            </p:cNvSpPr>
            <p:nvPr/>
          </p:nvSpPr>
          <p:spPr bwMode="gray">
            <a:xfrm>
              <a:off x="1200" y="2736"/>
              <a:ext cx="1350" cy="1168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rgbClr val="00A3D6">
                    <a:gamma/>
                    <a:shade val="46275"/>
                    <a:invGamma/>
                  </a:srgbClr>
                </a:gs>
                <a:gs pos="100000">
                  <a:srgbClr val="00A3D6"/>
                </a:gs>
              </a:gsLst>
              <a:lin ang="2700000" scaled="1"/>
            </a:gradFill>
            <a:ln w="9525">
              <a:solidFill>
                <a:sysClr val="windowText" lastClr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32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00"/>
                  </a:solidFill>
                  <a:effectLst/>
                  <a:uLnTx/>
                  <a:uFillTx/>
                  <a:latin typeface="TH Fah kwang" pitchFamily="2" charset="-34"/>
                  <a:cs typeface="TH Fah kwang" pitchFamily="2" charset="-34"/>
                </a:rPr>
                <a:t>4</a:t>
              </a:r>
              <a:endParaRPr kumimoji="0" lang="en-US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H Fah kwang" pitchFamily="2" charset="-34"/>
                <a:cs typeface="TH Fah kwang" pitchFamily="2" charset="-34"/>
              </a:endParaRPr>
            </a:p>
          </p:txBody>
        </p:sp>
      </p:grpSp>
      <p:sp>
        <p:nvSpPr>
          <p:cNvPr id="46" name="AutoShape 10"/>
          <p:cNvSpPr>
            <a:spLocks noChangeArrowheads="1"/>
          </p:cNvSpPr>
          <p:nvPr/>
        </p:nvSpPr>
        <p:spPr bwMode="gray">
          <a:xfrm>
            <a:off x="3901422" y="3869317"/>
            <a:ext cx="479857" cy="414210"/>
          </a:xfrm>
          <a:prstGeom prst="hexagon">
            <a:avLst>
              <a:gd name="adj" fmla="val 28896"/>
              <a:gd name="vf" fmla="val 115470"/>
            </a:avLst>
          </a:prstGeom>
          <a:gradFill rotWithShape="1">
            <a:gsLst>
              <a:gs pos="0">
                <a:srgbClr val="D16349">
                  <a:gamma/>
                  <a:shade val="46275"/>
                  <a:invGamma/>
                </a:srgbClr>
              </a:gs>
              <a:gs pos="100000">
                <a:srgbClr val="D16349"/>
              </a:gs>
            </a:gsLst>
            <a:lin ang="2700000" scaled="1"/>
          </a:gradFill>
          <a:ln w="9525">
            <a:solidFill>
              <a:sysClr val="windowText" lastClr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H Fah kwang" pitchFamily="2" charset="-34"/>
                <a:cs typeface="TH Fah kwang" pitchFamily="2" charset="-34"/>
              </a:rPr>
              <a:t>3</a:t>
            </a:r>
            <a:endParaRPr kumimoji="0" lang="en-US" sz="2800" b="1" i="0" u="none" strike="noStrike" kern="0" cap="none" spc="0" normalizeH="0" baseline="0" noProof="0" dirty="0" smtClean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TH Fah kwang" pitchFamily="2" charset="-34"/>
              <a:cs typeface="TH Fah kwang" pitchFamily="2" charset="-34"/>
            </a:endParaRPr>
          </a:p>
        </p:txBody>
      </p:sp>
      <p:sp>
        <p:nvSpPr>
          <p:cNvPr id="47" name="AutoShape 10"/>
          <p:cNvSpPr>
            <a:spLocks noChangeArrowheads="1"/>
          </p:cNvSpPr>
          <p:nvPr/>
        </p:nvSpPr>
        <p:spPr bwMode="gray">
          <a:xfrm>
            <a:off x="6858507" y="1361275"/>
            <a:ext cx="479857" cy="414210"/>
          </a:xfrm>
          <a:prstGeom prst="hexagon">
            <a:avLst>
              <a:gd name="adj" fmla="val 28896"/>
              <a:gd name="vf" fmla="val 115470"/>
            </a:avLst>
          </a:prstGeom>
          <a:gradFill rotWithShape="1">
            <a:gsLst>
              <a:gs pos="0">
                <a:srgbClr val="D16349">
                  <a:gamma/>
                  <a:shade val="46275"/>
                  <a:invGamma/>
                </a:srgbClr>
              </a:gs>
              <a:gs pos="100000">
                <a:srgbClr val="D16349"/>
              </a:gs>
            </a:gsLst>
            <a:lin ang="2700000" scaled="1"/>
          </a:gradFill>
          <a:ln w="9525">
            <a:solidFill>
              <a:sysClr val="windowText" lastClr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H Fah kwang" pitchFamily="2" charset="-34"/>
                <a:cs typeface="TH Fah kwang" pitchFamily="2" charset="-34"/>
              </a:rPr>
              <a:t>5</a:t>
            </a:r>
            <a:endParaRPr kumimoji="0" lang="en-US" sz="2800" b="1" i="0" u="none" strike="noStrike" kern="0" cap="none" spc="0" normalizeH="0" baseline="0" noProof="0" dirty="0" smtClean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TH Fah kwang" pitchFamily="2" charset="-34"/>
              <a:cs typeface="TH Fah kwang" pitchFamily="2" charset="-34"/>
            </a:endParaRP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323640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35496" y="44624"/>
            <a:ext cx="9001000" cy="1191816"/>
          </a:xfrm>
          <a:prstGeom prst="round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 anchor="t" anchorCtr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3200" b="1" kern="0" noProof="0" dirty="0" smtClean="0">
                <a:solidFill>
                  <a:schemeClr val="tx1"/>
                </a:solidFill>
                <a:latin typeface="TH Fah kwang" pitchFamily="2" charset="-34"/>
                <a:cs typeface="TH Fah kwang" pitchFamily="2" charset="-34"/>
              </a:rPr>
              <a:t>การบริหารและติดตามประเมิน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200" b="1" u="none" strike="noStrike" kern="0" cap="none" spc="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Fah kwang" pitchFamily="2" charset="-34"/>
                <a:cs typeface="TH Fah kwang" pitchFamily="2" charset="-34"/>
              </a:rPr>
              <a:t>การขับเคลื่อนแผนพัฒนากำลังคนจังหวัด</a:t>
            </a:r>
            <a:endParaRPr kumimoji="0" lang="en-US" sz="3200" b="1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H Fah kwang" pitchFamily="2" charset="-34"/>
              <a:cs typeface="TH Fah kwang" pitchFamily="2" charset="-34"/>
            </a:endParaRP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80312" y="206038"/>
            <a:ext cx="1506032" cy="84669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3157" y="125331"/>
            <a:ext cx="1369305" cy="103040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107504" y="4797152"/>
            <a:ext cx="8928992" cy="1988840"/>
          </a:xfrm>
          <a:prstGeom prst="roundRect">
            <a:avLst>
              <a:gd name="adj" fmla="val 11280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t" anchorCtr="0"/>
          <a:lstStyle/>
          <a:p>
            <a:pPr algn="r"/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ระบบข้อมูลสารสนเทศและการสื่อสาร </a:t>
            </a:r>
            <a:r>
              <a:rPr lang="en-US" sz="2400" b="1" dirty="0" smtClean="0">
                <a:latin typeface="TH SarabunPSK" pitchFamily="34" charset="-34"/>
                <a:cs typeface="TH SarabunPSK" pitchFamily="34" charset="-34"/>
              </a:rPr>
              <a:t>: </a:t>
            </a:r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เลขาคณะทำงานจัดทำแผนพัฒนากำลังคนจังหวัด</a:t>
            </a:r>
            <a:endParaRPr lang="en-US" sz="2400" b="1" dirty="0" smtClean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107504" y="1340768"/>
            <a:ext cx="4572840" cy="3384376"/>
          </a:xfrm>
          <a:prstGeom prst="roundRect">
            <a:avLst>
              <a:gd name="adj" fmla="val 8070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th-TH" sz="2800" b="1" dirty="0" smtClean="0">
                <a:latin typeface="TH SarabunPSK" pitchFamily="34" charset="-34"/>
                <a:cs typeface="TH SarabunPSK" pitchFamily="34" charset="-34"/>
              </a:rPr>
              <a:t>สร้างความรู้ความเข้าใจ</a:t>
            </a:r>
            <a:endParaRPr lang="en-US" sz="2800" b="1" dirty="0" smtClean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4752351" y="1340768"/>
            <a:ext cx="4224173" cy="3384376"/>
          </a:xfrm>
          <a:prstGeom prst="roundRect">
            <a:avLst>
              <a:gd name="adj" fmla="val 9298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t" anchorCtr="0"/>
          <a:lstStyle/>
          <a:p>
            <a:pPr algn="r"/>
            <a:r>
              <a:rPr lang="th-TH" sz="2800" b="1" dirty="0" smtClean="0">
                <a:latin typeface="TH SarabunPSK" pitchFamily="34" charset="-34"/>
                <a:cs typeface="TH SarabunPSK" pitchFamily="34" charset="-34"/>
              </a:rPr>
              <a:t>ควบคุม – กำกับ - ติดตามประเมินผล</a:t>
            </a:r>
            <a:endParaRPr lang="en-US" sz="2800" b="1" dirty="0" smtClean="0">
              <a:latin typeface="TH SarabunPSK" pitchFamily="34" charset="-34"/>
              <a:cs typeface="TH SarabunPSK" pitchFamily="34" charset="-34"/>
            </a:endParaRP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837354630"/>
              </p:ext>
            </p:extLst>
          </p:nvPr>
        </p:nvGraphicFramePr>
        <p:xfrm>
          <a:off x="179512" y="2156656"/>
          <a:ext cx="4428824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10852"/>
                <a:gridCol w="131797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dirty="0" smtClean="0">
                          <a:latin typeface="TH SarabunPSK" pitchFamily="34" charset="-34"/>
                          <a:cs typeface="TH SarabunPSK" pitchFamily="34" charset="-34"/>
                        </a:rPr>
                        <a:t>กิจกรรม</a:t>
                      </a:r>
                      <a:endParaRPr lang="en-US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dirty="0" smtClean="0">
                          <a:latin typeface="TH SarabunPSK" pitchFamily="34" charset="-34"/>
                          <a:cs typeface="TH SarabunPSK" pitchFamily="34" charset="-34"/>
                        </a:rPr>
                        <a:t>ผู้ปฏิบัติ</a:t>
                      </a:r>
                      <a:endParaRPr lang="en-US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h-TH" dirty="0" smtClean="0">
                          <a:latin typeface="TH SarabunPSK" pitchFamily="34" charset="-34"/>
                          <a:cs typeface="TH SarabunPSK" pitchFamily="34" charset="-34"/>
                        </a:rPr>
                        <a:t>ตรวจสอความเข้าใจ แผนฯ</a:t>
                      </a:r>
                      <a:r>
                        <a:rPr lang="th-TH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  ภารกิจ </a:t>
                      </a:r>
                      <a:r>
                        <a:rPr lang="th-TH" dirty="0" smtClean="0">
                          <a:latin typeface="TH SarabunPSK" pitchFamily="34" charset="-34"/>
                          <a:cs typeface="TH SarabunPSK" pitchFamily="34" charset="-34"/>
                        </a:rPr>
                        <a:t>ผู้ร่วมงาน</a:t>
                      </a:r>
                      <a:endParaRPr lang="en-US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dirty="0" smtClean="0">
                          <a:latin typeface="TH SarabunPSK" pitchFamily="34" charset="-34"/>
                          <a:cs typeface="TH SarabunPSK" pitchFamily="34" charset="-34"/>
                        </a:rPr>
                        <a:t>หน่วยปฏิบัติ</a:t>
                      </a:r>
                      <a:endParaRPr lang="en-US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h-TH" dirty="0" smtClean="0">
                          <a:latin typeface="TH SarabunPSK" pitchFamily="34" charset="-34"/>
                          <a:cs typeface="TH SarabunPSK" pitchFamily="34" charset="-34"/>
                        </a:rPr>
                        <a:t>สร้างความรู้ ความเข้าใจแผนฯ</a:t>
                      </a:r>
                      <a:r>
                        <a:rPr lang="th-TH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 ภารกิจ</a:t>
                      </a:r>
                      <a:endParaRPr lang="en-US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dirty="0" smtClean="0">
                          <a:latin typeface="TH SarabunPSK" pitchFamily="34" charset="-34"/>
                          <a:cs typeface="TH SarabunPSK" pitchFamily="34" charset="-34"/>
                        </a:rPr>
                        <a:t>หน่วยปฏิบัติ</a:t>
                      </a:r>
                      <a:endParaRPr lang="en-US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h-TH" dirty="0" smtClean="0">
                          <a:latin typeface="TH SarabunPSK" pitchFamily="34" charset="-34"/>
                          <a:cs typeface="TH SarabunPSK" pitchFamily="34" charset="-34"/>
                        </a:rPr>
                        <a:t>สื่อสาร ประสานความเข้าใจ</a:t>
                      </a:r>
                      <a:r>
                        <a:rPr lang="th-TH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 แรงงาน  โรงงาน</a:t>
                      </a:r>
                      <a:endParaRPr lang="en-US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dirty="0" smtClean="0">
                          <a:latin typeface="TH SarabunPSK" pitchFamily="34" charset="-34"/>
                          <a:cs typeface="TH SarabunPSK" pitchFamily="34" charset="-34"/>
                        </a:rPr>
                        <a:t>หน่วยปฏิบัติ</a:t>
                      </a:r>
                      <a:endParaRPr lang="en-US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h-TH" dirty="0" smtClean="0">
                          <a:latin typeface="TH SarabunPSK" pitchFamily="34" charset="-34"/>
                          <a:cs typeface="TH SarabunPSK" pitchFamily="34" charset="-34"/>
                        </a:rPr>
                        <a:t>สร้างองค์ความรู้</a:t>
                      </a:r>
                      <a:r>
                        <a:rPr lang="th-TH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 หลัก</a:t>
                      </a:r>
                      <a:r>
                        <a:rPr lang="th-TH" dirty="0" smtClean="0">
                          <a:latin typeface="TH SarabunPSK" pitchFamily="34" charset="-34"/>
                          <a:cs typeface="TH SarabunPSK" pitchFamily="34" charset="-34"/>
                        </a:rPr>
                        <a:t>การจัดอบรมพัฒนาแรงงาน</a:t>
                      </a:r>
                      <a:endParaRPr lang="en-US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dirty="0" smtClean="0">
                          <a:latin typeface="TH SarabunPSK" pitchFamily="34" charset="-34"/>
                          <a:cs typeface="TH SarabunPSK" pitchFamily="34" charset="-34"/>
                        </a:rPr>
                        <a:t>สถาบัน/สำนักงาน</a:t>
                      </a:r>
                      <a:endParaRPr lang="en-US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h-TH" dirty="0" smtClean="0">
                          <a:latin typeface="TH SarabunPSK" pitchFamily="34" charset="-34"/>
                          <a:cs typeface="TH SarabunPSK" pitchFamily="34" charset="-34"/>
                        </a:rPr>
                        <a:t>อบรมความรู้การบริหารและประเมินผลโครงการ</a:t>
                      </a:r>
                      <a:endParaRPr lang="en-US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dirty="0" smtClean="0">
                          <a:latin typeface="TH SarabunPSK" pitchFamily="34" charset="-34"/>
                          <a:cs typeface="TH SarabunPSK" pitchFamily="34" charset="-34"/>
                        </a:rPr>
                        <a:t>สถาบัน/สำนักงาน</a:t>
                      </a:r>
                      <a:endParaRPr lang="en-US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566389024"/>
              </p:ext>
            </p:extLst>
          </p:nvPr>
        </p:nvGraphicFramePr>
        <p:xfrm>
          <a:off x="4893300" y="1988840"/>
          <a:ext cx="3888432" cy="2595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95356"/>
                <a:gridCol w="1293076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กิจกรรม</a:t>
                      </a:r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ผู้ปฏิบัติ</a:t>
                      </a:r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h-TH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ผลักดันให้ได้รับการสนับสนุน</a:t>
                      </a:r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คณะทำงาน</a:t>
                      </a:r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h-TH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ทบทวนแผนและตารางปฏิบัติประจำปี</a:t>
                      </a:r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คณะทำงาน</a:t>
                      </a:r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h-TH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รวบรวมรายงานผลประจำเดือน</a:t>
                      </a:r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เลขาคณะทำงาน</a:t>
                      </a:r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h-TH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กำกับให้มีการปฏิบัติตามแผนปฏิบัติ</a:t>
                      </a:r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ผู้รับผิดชอบ</a:t>
                      </a:r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h-TH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ติดตามความก้าวหน้า และการปรับปรุง</a:t>
                      </a:r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คณะทำงาน</a:t>
                      </a:r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h-TH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ประเมินผลสัมฤทธิ์ ตามช่วงเวลา</a:t>
                      </a:r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คณะทำงาน</a:t>
                      </a:r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" name="Rectangle 9"/>
          <p:cNvSpPr/>
          <p:nvPr/>
        </p:nvSpPr>
        <p:spPr>
          <a:xfrm>
            <a:off x="359864" y="5301208"/>
            <a:ext cx="2808311" cy="1323439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t" anchorCtr="0">
            <a:spAutoFit/>
          </a:bodyPr>
          <a:lstStyle/>
          <a:p>
            <a:pPr algn="r"/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แหล่งข้อมูล (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Input)</a:t>
            </a:r>
          </a:p>
          <a:p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1. แบบฟอร์มรายงานผลประจำเดือน</a:t>
            </a:r>
          </a:p>
          <a:p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2. แผนและตารางปฏิบัติประจำปี</a:t>
            </a:r>
          </a:p>
          <a:p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3. เป้าหมาย ตัวชี้วัดตามแผนพัฒนา</a:t>
            </a:r>
            <a:endParaRPr lang="en-US" sz="2000" b="1" dirty="0" smtClean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3348196" y="5301207"/>
            <a:ext cx="2628292" cy="1323439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t" anchorCtr="0"/>
          <a:lstStyle/>
          <a:p>
            <a:pPr algn="r"/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การใช้งานสารสนเทศ (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Process</a:t>
            </a:r>
            <a:r>
              <a:rPr lang="en-US" sz="2400" b="1" dirty="0" smtClean="0">
                <a:latin typeface="TH SarabunPSK" pitchFamily="34" charset="-34"/>
                <a:cs typeface="TH SarabunPSK" pitchFamily="34" charset="-34"/>
              </a:rPr>
              <a:t>)</a:t>
            </a:r>
          </a:p>
          <a:p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1. ช่องทางการสื่อสาร</a:t>
            </a:r>
          </a:p>
          <a:p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2. ประมวลผล และประเมิน</a:t>
            </a:r>
          </a:p>
          <a:p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3. สรุปผลและปัญหา</a:t>
            </a:r>
            <a:endParaRPr lang="en-US" sz="2000" b="1" dirty="0" smtClean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6156508" y="5301208"/>
            <a:ext cx="2628292" cy="1323438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t" anchorCtr="0"/>
          <a:lstStyle/>
          <a:p>
            <a:pPr algn="r"/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การประเมินผลสัมฤทธิ์ (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Output)</a:t>
            </a:r>
            <a:endParaRPr lang="th-TH" sz="2000" b="1" dirty="0" smtClean="0">
              <a:latin typeface="TH SarabunPSK" pitchFamily="34" charset="-34"/>
              <a:cs typeface="TH SarabunPSK" pitchFamily="34" charset="-34"/>
            </a:endParaRPr>
          </a:p>
          <a:p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1. ประชุมคณะทำงาน พิจารณาผล</a:t>
            </a:r>
          </a:p>
          <a:p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2. ปรับแนวทางการขับเคลื่อน</a:t>
            </a:r>
          </a:p>
          <a:p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3. ทบทวนและวางแผนล่วงหน้า</a:t>
            </a:r>
            <a:endParaRPr lang="en-US" sz="2000" b="1" dirty="0" smtClean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999147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ounded Rectangle 27"/>
          <p:cNvSpPr/>
          <p:nvPr/>
        </p:nvSpPr>
        <p:spPr>
          <a:xfrm>
            <a:off x="0" y="-94401"/>
            <a:ext cx="9144000" cy="715089"/>
          </a:xfrm>
          <a:prstGeom prst="roundRect">
            <a:avLst/>
          </a:prstGeom>
          <a:ln/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defRPr/>
            </a:pPr>
            <a:r>
              <a:rPr lang="th-TH" sz="3600" b="1" kern="0" dirty="0" smtClean="0">
                <a:solidFill>
                  <a:sysClr val="window" lastClr="FFFFFF"/>
                </a:solidFill>
                <a:latin typeface="TH Fah kwang" pitchFamily="2" charset="-34"/>
                <a:cs typeface="TH Fah kwang" pitchFamily="2" charset="-34"/>
              </a:rPr>
              <a:t>กระบวนการจัดทำแผนพัฒนากำลังคนรายจังหวัด/พื้นที่</a:t>
            </a:r>
            <a:endParaRPr lang="en-US" sz="3600" b="1" kern="0" dirty="0">
              <a:solidFill>
                <a:sysClr val="window" lastClr="FFFFFF"/>
              </a:solidFill>
              <a:latin typeface="TH Fah kwang" pitchFamily="2" charset="-34"/>
              <a:cs typeface="TH Fah kwang" pitchFamily="2" charset="-34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266491" y="1130780"/>
            <a:ext cx="8568952" cy="1152128"/>
          </a:xfrm>
          <a:prstGeom prst="round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r"/>
            <a:r>
              <a:rPr lang="th-TH" sz="2800" b="1" i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คณะทำงานจัดทำแผนพัฒนากำลังคนระดับจังหวัด</a:t>
            </a:r>
          </a:p>
          <a:p>
            <a:pPr algn="r"/>
            <a:r>
              <a:rPr lang="th-TH" sz="2800" b="1" i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ผู้ว่าราชการจังหวัด เป็นประธาน</a:t>
            </a:r>
            <a:endParaRPr lang="en-US" sz="2800" b="1" i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7" name="Rounded Rectangle 36"/>
          <p:cNvSpPr/>
          <p:nvPr/>
        </p:nvSpPr>
        <p:spPr>
          <a:xfrm>
            <a:off x="322290" y="2354916"/>
            <a:ext cx="2831480" cy="4032448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t" anchorCtr="0"/>
          <a:lstStyle/>
          <a:p>
            <a:r>
              <a:rPr lang="th-TH" sz="3200" b="1" i="1" dirty="0" smtClean="0">
                <a:solidFill>
                  <a:srgbClr val="C0504D"/>
                </a:solidFill>
                <a:latin typeface="TH SarabunPSK" pitchFamily="34" charset="-34"/>
                <a:cs typeface="TH SarabunPSK" pitchFamily="34" charset="-34"/>
              </a:rPr>
              <a:t> 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th-TH" b="1" i="1" dirty="0" smtClean="0">
                <a:solidFill>
                  <a:srgbClr val="C0504D"/>
                </a:solidFill>
                <a:latin typeface="TH SarabunPSK" pitchFamily="34" charset="-34"/>
                <a:cs typeface="TH SarabunPSK" pitchFamily="34" charset="-34"/>
              </a:rPr>
              <a:t>ศึกษาธิการจังหวัด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th-TH" b="1" i="1" dirty="0" smtClean="0">
                <a:solidFill>
                  <a:srgbClr val="C0504D"/>
                </a:solidFill>
                <a:latin typeface="TH SarabunPSK" pitchFamily="34" charset="-34"/>
                <a:cs typeface="TH SarabunPSK" pitchFamily="34" charset="-34"/>
              </a:rPr>
              <a:t>มหาวิทยาลัย วิทยาลัยอีวศึกษา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th-TH" b="1" i="1" dirty="0" smtClean="0">
                <a:solidFill>
                  <a:srgbClr val="C0504D"/>
                </a:solidFill>
                <a:latin typeface="TH SarabunPSK" pitchFamily="34" charset="-34"/>
                <a:cs typeface="TH SarabunPSK" pitchFamily="34" charset="-34"/>
              </a:rPr>
              <a:t>เกษตรและสหกรณ์จังหวัด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th-TH" b="1" i="1" dirty="0" smtClean="0">
                <a:solidFill>
                  <a:srgbClr val="C0504D"/>
                </a:solidFill>
                <a:latin typeface="TH SarabunPSK" pitchFamily="34" charset="-34"/>
                <a:cs typeface="TH SarabunPSK" pitchFamily="34" charset="-34"/>
              </a:rPr>
              <a:t>อุตสาหกรรมจังหวัด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th-TH" b="1" i="1" dirty="0" smtClean="0">
                <a:solidFill>
                  <a:srgbClr val="C0504D"/>
                </a:solidFill>
                <a:latin typeface="TH SarabunPSK" pitchFamily="34" charset="-34"/>
                <a:cs typeface="TH SarabunPSK" pitchFamily="34" charset="-34"/>
              </a:rPr>
              <a:t>แรงงานจังหวัด จัดหางานจังหวัด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th-TH" b="1" i="1" dirty="0" smtClean="0">
                <a:solidFill>
                  <a:srgbClr val="C0504D"/>
                </a:solidFill>
                <a:latin typeface="TH SarabunPSK" pitchFamily="34" charset="-34"/>
                <a:cs typeface="TH SarabunPSK" pitchFamily="34" charset="-34"/>
              </a:rPr>
              <a:t>สวัสดิการฯ  ประกันสังคม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th-TH" b="1" i="1" dirty="0" smtClean="0">
                <a:solidFill>
                  <a:srgbClr val="C0504D"/>
                </a:solidFill>
                <a:latin typeface="TH SarabunPSK" pitchFamily="34" charset="-34"/>
                <a:cs typeface="TH SarabunPSK" pitchFamily="34" charset="-34"/>
              </a:rPr>
              <a:t>พาณิชย์ขังหวัด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th-TH" b="1" i="1" dirty="0" smtClean="0">
                <a:solidFill>
                  <a:srgbClr val="C0504D"/>
                </a:solidFill>
                <a:latin typeface="TH SarabunPSK" pitchFamily="34" charset="-34"/>
                <a:cs typeface="TH SarabunPSK" pitchFamily="34" charset="-34"/>
              </a:rPr>
              <a:t>สถิติจังหวัด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th-TH" b="1" i="1" dirty="0" smtClean="0">
                <a:solidFill>
                  <a:srgbClr val="C0504D"/>
                </a:solidFill>
                <a:latin typeface="TH SarabunPSK" pitchFamily="34" charset="-34"/>
                <a:cs typeface="TH SarabunPSK" pitchFamily="34" charset="-34"/>
              </a:rPr>
              <a:t>พัฒนาการจังหวัด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th-TH" b="1" i="1" dirty="0" smtClean="0">
                <a:solidFill>
                  <a:srgbClr val="C0504D"/>
                </a:solidFill>
                <a:latin typeface="TH SarabunPSK" pitchFamily="34" charset="-34"/>
                <a:cs typeface="TH SarabunPSK" pitchFamily="34" charset="-34"/>
              </a:rPr>
              <a:t>ท่องเที่ยวและกีฬาจังหวัด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th-TH" b="1" i="1" dirty="0" smtClean="0">
                <a:solidFill>
                  <a:srgbClr val="C0504D"/>
                </a:solidFill>
                <a:latin typeface="TH SarabunPSK" pitchFamily="34" charset="-34"/>
                <a:cs typeface="TH SarabunPSK" pitchFamily="34" charset="-34"/>
              </a:rPr>
              <a:t>พัฒนาสังคมและความมั่นคงฯ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th-TH" b="1" i="1" dirty="0" smtClean="0">
                <a:solidFill>
                  <a:srgbClr val="C0504D"/>
                </a:solidFill>
                <a:latin typeface="TH SarabunPSK" pitchFamily="34" charset="-34"/>
                <a:cs typeface="TH SarabunPSK" pitchFamily="34" charset="-34"/>
              </a:rPr>
              <a:t>ขนส่งจังหวัด</a:t>
            </a:r>
          </a:p>
          <a:p>
            <a:endParaRPr lang="en-US" b="1" i="1" dirty="0">
              <a:solidFill>
                <a:srgbClr val="C0504D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9" name="Rounded Rectangle 38"/>
          <p:cNvSpPr/>
          <p:nvPr/>
        </p:nvSpPr>
        <p:spPr>
          <a:xfrm>
            <a:off x="3202610" y="2426924"/>
            <a:ext cx="2831480" cy="2376264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th-TH" sz="3200" b="1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ภาคองค์กรเอกชน 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th-TH" b="1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สภาอุตสาหกรรมจังหวัด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th-TH" b="1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หอการค้าจังหวัด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th-TH" b="1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สมาพันธ์การท่องเที่ยว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th-TH" b="1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สถาบันสิ่งทอ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th-TH" b="1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สมาคม ชมรมบุคลากร</a:t>
            </a:r>
            <a:endParaRPr lang="en-US" b="1" i="1" dirty="0" smtClean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  <a:p>
            <a:pPr marL="285750" indent="-285750">
              <a:buFont typeface="Arial" pitchFamily="34" charset="0"/>
              <a:buChar char="•"/>
            </a:pPr>
            <a:endParaRPr lang="en-US" b="1" i="1" dirty="0" smtClean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2" name="Rounded Rectangle 41"/>
          <p:cNvSpPr/>
          <p:nvPr/>
        </p:nvSpPr>
        <p:spPr>
          <a:xfrm>
            <a:off x="3202610" y="5019212"/>
            <a:ext cx="2831480" cy="1368152"/>
          </a:xfrm>
          <a:prstGeom prst="round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th-TH" sz="3200" b="1" i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ภาคองค์กรท้องถิ่น 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th-TH" b="1" i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องค์การบริหารส่วนจังหวัด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th-TH" b="1" i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องค์การบริหารส่วนตำบล</a:t>
            </a:r>
            <a:endParaRPr lang="en-US" b="1" i="1" dirty="0" smtClean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3" name="Rounded Rectangle 42"/>
          <p:cNvSpPr/>
          <p:nvPr/>
        </p:nvSpPr>
        <p:spPr>
          <a:xfrm>
            <a:off x="6099139" y="2354916"/>
            <a:ext cx="2881118" cy="2376264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th-TH" sz="3200" b="1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ภาคผู้ประกอบการ 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th-TH" b="1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กลุ่มอุตสาหกรรมอาการ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th-TH" b="1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กลุ่มอุตสาหกรรรมยานยนต์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th-TH" b="1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กลุ่มอุตสากรรมอาหาร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th-TH" b="1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กลุ่มอุตสาหกรรมท่องเที่ยว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th-TH" b="1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กลุ่มอุตสหากรรม โลติสติกส์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th-TH" b="1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ฯลฯ</a:t>
            </a:r>
            <a:endParaRPr lang="en-US" b="1" i="1" dirty="0" smtClean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4" name="Rounded Rectangle 43"/>
          <p:cNvSpPr/>
          <p:nvPr/>
        </p:nvSpPr>
        <p:spPr>
          <a:xfrm>
            <a:off x="6106098" y="4875196"/>
            <a:ext cx="2729345" cy="151216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th-TH" sz="3200" b="1" i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ภาคประชาสังคม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th-TH" b="1" i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เครือช่าย </a:t>
            </a:r>
            <a:r>
              <a:rPr lang="en-US" b="1" i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OTOP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th-TH" b="1" i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เครือข่ายเกษตรกร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th-TH" b="1" i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สมาคม </a:t>
            </a:r>
            <a:r>
              <a:rPr lang="en-US" b="1" i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SME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5458" y="1124744"/>
            <a:ext cx="2019898" cy="113619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65356" y="1215002"/>
            <a:ext cx="1198636" cy="97089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Rounded Rectangle 12"/>
          <p:cNvSpPr/>
          <p:nvPr/>
        </p:nvSpPr>
        <p:spPr>
          <a:xfrm>
            <a:off x="467544" y="2456802"/>
            <a:ext cx="2493798" cy="485475"/>
          </a:xfrm>
          <a:prstGeom prst="roundRect">
            <a:avLst>
              <a:gd name="adj" fmla="val 36233"/>
            </a:avLst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th-TH" sz="2400" b="1" i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ภาครัฐ</a:t>
            </a:r>
            <a:r>
              <a:rPr lang="th-TH" sz="2400" b="1" i="1" dirty="0" smtClean="0">
                <a:solidFill>
                  <a:srgbClr val="C0504D"/>
                </a:solidFill>
                <a:latin typeface="TH SarabunPSK" pitchFamily="34" charset="-34"/>
                <a:cs typeface="TH SarabunPSK" pitchFamily="34" charset="-34"/>
              </a:rPr>
              <a:t> </a:t>
            </a:r>
          </a:p>
          <a:p>
            <a:pPr marL="285750" indent="-285750">
              <a:buFont typeface="Arial" pitchFamily="34" charset="0"/>
              <a:buChar char="•"/>
            </a:pPr>
            <a:endParaRPr lang="th-TH" sz="2400" b="1" i="1" dirty="0" smtClean="0">
              <a:solidFill>
                <a:srgbClr val="C0504D"/>
              </a:solidFill>
              <a:latin typeface="TH SarabunPSK" pitchFamily="34" charset="-34"/>
              <a:cs typeface="TH SarabunPSK" pitchFamily="34" charset="-34"/>
            </a:endParaRPr>
          </a:p>
          <a:p>
            <a:endParaRPr lang="en-US" sz="2400" b="1" i="1" dirty="0">
              <a:solidFill>
                <a:srgbClr val="C0504D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1031" name="Picture 7" descr="Image result for ภาครัฐ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95210" y="4649442"/>
            <a:ext cx="958560" cy="961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Rounded Rectangle 15"/>
          <p:cNvSpPr/>
          <p:nvPr/>
        </p:nvSpPr>
        <p:spPr>
          <a:xfrm>
            <a:off x="3371451" y="2498932"/>
            <a:ext cx="2493798" cy="485475"/>
          </a:xfrm>
          <a:prstGeom prst="roundRect">
            <a:avLst>
              <a:gd name="adj" fmla="val 36233"/>
            </a:avLst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th-TH" sz="2400" b="1" i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ภาคองค์กรเอกชน</a:t>
            </a:r>
            <a:r>
              <a:rPr lang="th-TH" sz="2400" b="1" i="1" dirty="0" smtClean="0">
                <a:solidFill>
                  <a:srgbClr val="C0504D"/>
                </a:solidFill>
                <a:latin typeface="TH SarabunPSK" pitchFamily="34" charset="-34"/>
                <a:cs typeface="TH SarabunPSK" pitchFamily="34" charset="-34"/>
              </a:rPr>
              <a:t> </a:t>
            </a:r>
          </a:p>
          <a:p>
            <a:pPr marL="285750" indent="-285750">
              <a:buFont typeface="Arial" pitchFamily="34" charset="0"/>
              <a:buChar char="•"/>
            </a:pPr>
            <a:endParaRPr lang="th-TH" sz="2400" b="1" i="1" dirty="0" smtClean="0">
              <a:solidFill>
                <a:srgbClr val="C0504D"/>
              </a:solidFill>
              <a:latin typeface="TH SarabunPSK" pitchFamily="34" charset="-34"/>
              <a:cs typeface="TH SarabunPSK" pitchFamily="34" charset="-34"/>
            </a:endParaRPr>
          </a:p>
          <a:p>
            <a:endParaRPr lang="en-US" sz="2400" b="1" i="1" dirty="0">
              <a:solidFill>
                <a:srgbClr val="C0504D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1033" name="Picture 9" descr="Image result for องค์กรเอกชน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34290" y="5398090"/>
            <a:ext cx="857137" cy="79591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Image result for สภาอุตสาหกรรมแห่งประเทศไทย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01368" y="3074996"/>
            <a:ext cx="564480" cy="52075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9845" y="2210900"/>
            <a:ext cx="577661" cy="57766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79512" y="2253291"/>
            <a:ext cx="57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4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1</a:t>
            </a:r>
            <a:endParaRPr lang="en-US" sz="24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156031" y="2284924"/>
            <a:ext cx="577661" cy="577661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3153770" y="2397307"/>
            <a:ext cx="57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2</a:t>
            </a:r>
            <a:endParaRPr lang="en-US" sz="24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514556" y="4734929"/>
            <a:ext cx="577661" cy="577661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152173" y="4659172"/>
            <a:ext cx="577661" cy="577661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402596" y="2370303"/>
            <a:ext cx="577661" cy="577661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8410354" y="2469315"/>
            <a:ext cx="57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4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3</a:t>
            </a:r>
            <a:endParaRPr lang="en-US" sz="24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8517858" y="4792926"/>
            <a:ext cx="57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4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5</a:t>
            </a:r>
            <a:endParaRPr lang="en-US" sz="24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3157628" y="4773571"/>
            <a:ext cx="57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4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4</a:t>
            </a:r>
            <a:endParaRPr lang="en-US" sz="24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1037" name="Picture 13" descr="Image result for หอการค้า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16675" y="3605686"/>
            <a:ext cx="473604" cy="469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Image result for สมาพันธ์โลจิสติกส์ไทย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90175" y="4204620"/>
            <a:ext cx="526604" cy="394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21578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3528" y="260660"/>
            <a:ext cx="8424936" cy="646331"/>
          </a:xfrm>
          <a:prstGeom prst="rect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lIns="91430" tIns="45715" rIns="91430" bIns="45715" rtlCol="0">
            <a:spAutoFit/>
          </a:bodyPr>
          <a:lstStyle/>
          <a:p>
            <a:pPr algn="r" defTabSz="914305"/>
            <a:r>
              <a:rPr lang="th-TH" sz="3600" b="1" dirty="0">
                <a:solidFill>
                  <a:prstClr val="white"/>
                </a:solidFill>
                <a:latin typeface="TH Fah kwang" pitchFamily="2" charset="-34"/>
                <a:cs typeface="TH Fah kwang" pitchFamily="2" charset="-34"/>
              </a:rPr>
              <a:t>แนวทางการติดตามประเมินผล</a:t>
            </a:r>
            <a:endParaRPr lang="en-US" sz="3600" b="1" dirty="0">
              <a:solidFill>
                <a:prstClr val="white"/>
              </a:solidFill>
              <a:latin typeface="TH Fah kwang" pitchFamily="2" charset="-34"/>
              <a:cs typeface="TH Fah kwang" pitchFamily="2" charset="-34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97957" y="1268760"/>
            <a:ext cx="4338041" cy="532859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91430" tIns="45715" rIns="91430" bIns="45715" rtlCol="0" anchor="ctr"/>
          <a:lstStyle/>
          <a:p>
            <a:pPr algn="ctr" defTabSz="914305"/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1415742" y="2367328"/>
            <a:ext cx="3012242" cy="132802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0" tIns="45715" rIns="91430" bIns="45715" rtlCol="0" anchor="t" anchorCtr="0">
            <a:spAutoFit/>
          </a:bodyPr>
          <a:lstStyle/>
          <a:p>
            <a:pPr marL="342865" indent="-342865" defTabSz="914305">
              <a:buFontTx/>
              <a:buAutoNum type="arabicPeriod"/>
            </a:pPr>
            <a:r>
              <a:rPr lang="th-TH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ความสอดคล้องและผลสำเร็จตามแผนดำเนินงานแต่ละขั้นตอน</a:t>
            </a:r>
          </a:p>
          <a:p>
            <a:pPr marL="342865" indent="-342865" defTabSz="914305">
              <a:buFontTx/>
              <a:buAutoNum type="arabicPeriod"/>
            </a:pPr>
            <a:r>
              <a:rPr lang="th-TH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ปัญหาอุปสรรคและการแก้ไข</a:t>
            </a:r>
          </a:p>
          <a:p>
            <a:pPr marL="342865" indent="-342865" defTabSz="914305">
              <a:buFontTx/>
              <a:buAutoNum type="arabicPeriod"/>
            </a:pPr>
            <a:r>
              <a:rPr lang="th-TH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ความสำเร็จของการแก้ไข</a:t>
            </a:r>
            <a:endParaRPr lang="en-US" b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1415742" y="3879483"/>
            <a:ext cx="3012242" cy="10215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0" tIns="45715" rIns="91430" bIns="45715" rtlCol="0" anchor="t" anchorCtr="0">
            <a:spAutoFit/>
          </a:bodyPr>
          <a:lstStyle/>
          <a:p>
            <a:pPr marL="342865" indent="-342865" defTabSz="914305">
              <a:buFontTx/>
              <a:buAutoNum type="arabicPeriod"/>
            </a:pPr>
            <a:r>
              <a:rPr lang="th-TH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ผลสำเร็จตามเป้าหมาย</a:t>
            </a:r>
          </a:p>
          <a:p>
            <a:pPr marL="342865" indent="-342865" defTabSz="914305">
              <a:buFontTx/>
              <a:buAutoNum type="arabicPeriod"/>
            </a:pPr>
            <a:r>
              <a:rPr lang="th-TH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ปัญหาอุปสรรคและการแก้ไข</a:t>
            </a:r>
          </a:p>
          <a:p>
            <a:pPr marL="342865" indent="-342865" defTabSz="914305">
              <a:buFontTx/>
              <a:buAutoNum type="arabicPeriod"/>
            </a:pPr>
            <a:r>
              <a:rPr lang="th-TH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ความสำเร็จของการแก้ไข</a:t>
            </a:r>
            <a:endParaRPr lang="en-US" b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1403648" y="5143748"/>
            <a:ext cx="3012242" cy="10215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0" tIns="45715" rIns="91430" bIns="45715" rtlCol="0" anchor="t" anchorCtr="0">
            <a:spAutoFit/>
          </a:bodyPr>
          <a:lstStyle/>
          <a:p>
            <a:pPr marL="342865" indent="-342865" defTabSz="914305">
              <a:buFontTx/>
              <a:buAutoNum type="arabicPeriod"/>
            </a:pPr>
            <a:r>
              <a:rPr lang="th-TH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ผลสำเร็จตามเป้าประสงค์ งบประมาณ</a:t>
            </a:r>
          </a:p>
          <a:p>
            <a:pPr marL="342865" indent="-342865" defTabSz="914305">
              <a:buFontTx/>
              <a:buAutoNum type="arabicPeriod"/>
            </a:pPr>
            <a:r>
              <a:rPr lang="th-TH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ปัญหาอุปสรรคและการแก้ไข</a:t>
            </a:r>
          </a:p>
          <a:p>
            <a:pPr marL="342865" indent="-342865" defTabSz="914305">
              <a:buFontTx/>
              <a:buAutoNum type="arabicPeriod"/>
            </a:pPr>
            <a:r>
              <a:rPr lang="th-TH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ความสำเร็จของการแก้ไข</a:t>
            </a:r>
            <a:endParaRPr lang="en-US" b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318599" y="2586401"/>
            <a:ext cx="1046322" cy="783193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91430" tIns="45715" rIns="91430" bIns="45715" rtlCol="0" anchor="t" anchorCtr="0">
            <a:spAutoFit/>
          </a:bodyPr>
          <a:lstStyle/>
          <a:p>
            <a:pPr algn="ctr" defTabSz="914305"/>
            <a:r>
              <a:rPr lang="th-TH" sz="20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ความ</a:t>
            </a:r>
          </a:p>
          <a:p>
            <a:pPr algn="ctr" defTabSz="914305"/>
            <a:r>
              <a:rPr lang="th-TH" sz="20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สอดคล้อง</a:t>
            </a:r>
            <a:endParaRPr lang="en-US" sz="20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290795" y="4017112"/>
            <a:ext cx="1046322" cy="783193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91430" tIns="45715" rIns="91430" bIns="45715" rtlCol="0" anchor="t" anchorCtr="0">
            <a:spAutoFit/>
          </a:bodyPr>
          <a:lstStyle/>
          <a:p>
            <a:pPr algn="ctr" defTabSz="914305"/>
            <a:r>
              <a:rPr lang="th-TH" sz="20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ประสิทธิ</a:t>
            </a:r>
          </a:p>
          <a:p>
            <a:pPr algn="ctr" defTabSz="914305"/>
            <a:r>
              <a:rPr lang="th-TH" sz="20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ผล</a:t>
            </a:r>
            <a:endParaRPr lang="en-US" sz="20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285318" y="5256543"/>
            <a:ext cx="1046322" cy="783193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91430" tIns="45715" rIns="91430" bIns="45715" rtlCol="0" anchor="t" anchorCtr="0">
            <a:spAutoFit/>
          </a:bodyPr>
          <a:lstStyle/>
          <a:p>
            <a:pPr algn="ctr" defTabSz="914305"/>
            <a:r>
              <a:rPr lang="th-TH" sz="20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ประสิทธิ</a:t>
            </a:r>
          </a:p>
          <a:p>
            <a:pPr algn="ctr" defTabSz="914305"/>
            <a:r>
              <a:rPr lang="th-TH" sz="20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ภาพ</a:t>
            </a:r>
            <a:endParaRPr lang="en-US" sz="20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323528" y="1412776"/>
            <a:ext cx="4104456" cy="792088"/>
          </a:xfrm>
          <a:prstGeom prst="roundRect">
            <a:avLst/>
          </a:prstGeom>
          <a:solidFill>
            <a:srgbClr val="FF99FF"/>
          </a:solidFill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0" tIns="45715" rIns="91430" bIns="45715" rtlCol="0" anchor="ctr"/>
          <a:lstStyle/>
          <a:p>
            <a:pPr algn="ctr" defTabSz="914305"/>
            <a:r>
              <a:rPr lang="th-TH" sz="2400" b="1" i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ประเมินความก้าวหน้า</a:t>
            </a:r>
          </a:p>
          <a:p>
            <a:pPr algn="ctr" defTabSz="914305"/>
            <a:r>
              <a:rPr lang="th-TH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lang="en-US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Formative Evaluation)</a:t>
            </a:r>
            <a:endParaRPr lang="en-US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4698461" y="1268760"/>
            <a:ext cx="4338041" cy="5328592"/>
          </a:xfrm>
          <a:prstGeom prst="rect">
            <a:avLst/>
          </a:prstGeom>
          <a:solidFill>
            <a:srgbClr val="CCFF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0" tIns="45715" rIns="91430" bIns="45715" rtlCol="0" anchor="ctr"/>
          <a:lstStyle/>
          <a:p>
            <a:pPr algn="ctr" defTabSz="914305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5916243" y="2367315"/>
            <a:ext cx="3012242" cy="10215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0" tIns="45715" rIns="91430" bIns="45715" rtlCol="0" anchor="t" anchorCtr="0">
            <a:spAutoFit/>
          </a:bodyPr>
          <a:lstStyle/>
          <a:p>
            <a:pPr marL="342865" indent="-342865" defTabSz="914305">
              <a:buFontTx/>
              <a:buAutoNum type="arabicPeriod"/>
            </a:pPr>
            <a:r>
              <a:rPr lang="th-TH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ผลสำเร็จตามเป้าหมาย ตัวชี้วัด</a:t>
            </a:r>
          </a:p>
          <a:p>
            <a:pPr marL="342865" indent="-342865" defTabSz="914305">
              <a:buFontTx/>
              <a:buAutoNum type="arabicPeriod"/>
            </a:pPr>
            <a:r>
              <a:rPr lang="th-TH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ปัญหาอุปสรรคและข้อควรปรับปรุง</a:t>
            </a:r>
          </a:p>
          <a:p>
            <a:pPr marL="342865" indent="-342865" defTabSz="914305">
              <a:buFontTx/>
              <a:buAutoNum type="arabicPeriod"/>
            </a:pPr>
            <a:r>
              <a:rPr lang="th-TH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ความสำเร็จของการแก้ไข</a:t>
            </a:r>
            <a:endParaRPr lang="en-US" b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5916243" y="3879483"/>
            <a:ext cx="3012242" cy="10215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0" tIns="45715" rIns="91430" bIns="45715" rtlCol="0" anchor="t" anchorCtr="0">
            <a:spAutoFit/>
          </a:bodyPr>
          <a:lstStyle/>
          <a:p>
            <a:pPr marL="342865" indent="-342865" defTabSz="914305">
              <a:buFontTx/>
              <a:buAutoNum type="arabicPeriod"/>
            </a:pPr>
            <a:r>
              <a:rPr lang="th-TH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ผลสำเร็จตามเป้าหมาย  งบประมาณ</a:t>
            </a:r>
          </a:p>
          <a:p>
            <a:pPr marL="342865" indent="-342865" defTabSz="914305">
              <a:buFontTx/>
              <a:buAutoNum type="arabicPeriod"/>
            </a:pPr>
            <a:r>
              <a:rPr lang="th-TH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ปัญหาอุปสรรคและการแก้ไข</a:t>
            </a:r>
          </a:p>
          <a:p>
            <a:pPr marL="342865" indent="-342865" defTabSz="914305">
              <a:buFontTx/>
              <a:buAutoNum type="arabicPeriod"/>
            </a:pPr>
            <a:r>
              <a:rPr lang="th-TH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ความสำเร็จของการแก้ไข</a:t>
            </a:r>
            <a:endParaRPr lang="en-US" b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5904149" y="5143748"/>
            <a:ext cx="3012242" cy="10215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0" tIns="45715" rIns="91430" bIns="45715" rtlCol="0" anchor="t" anchorCtr="0">
            <a:spAutoFit/>
          </a:bodyPr>
          <a:lstStyle/>
          <a:p>
            <a:pPr marL="342865" indent="-342865" defTabSz="914305">
              <a:buFontTx/>
              <a:buAutoNum type="arabicPeriod"/>
            </a:pPr>
            <a:r>
              <a:rPr lang="th-TH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ความต่อเนื่อง ขยายผล เพิ่มเติมงาน</a:t>
            </a:r>
          </a:p>
          <a:p>
            <a:pPr marL="342865" indent="-342865" defTabSz="914305">
              <a:buFontTx/>
              <a:buAutoNum type="arabicPeriod"/>
            </a:pPr>
            <a:r>
              <a:rPr lang="th-TH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แนวโน้มความยั่งยืนและต่อเนื่อง</a:t>
            </a:r>
          </a:p>
          <a:p>
            <a:pPr marL="342865" indent="-342865" defTabSz="914305">
              <a:buFontTx/>
              <a:buAutoNum type="arabicPeriod"/>
            </a:pPr>
            <a:r>
              <a:rPr lang="th-TH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คุณภาพผลผลิต สอดคล้องเป้าหมาย</a:t>
            </a:r>
            <a:endParaRPr lang="en-US" b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4819100" y="2586401"/>
            <a:ext cx="1046322" cy="783193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91430" tIns="45715" rIns="91430" bIns="45715" rtlCol="0" anchor="t" anchorCtr="0">
            <a:spAutoFit/>
          </a:bodyPr>
          <a:lstStyle/>
          <a:p>
            <a:pPr algn="ctr" defTabSz="914305"/>
            <a:r>
              <a:rPr lang="th-TH" sz="20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ประสิทธิ</a:t>
            </a:r>
          </a:p>
          <a:p>
            <a:pPr algn="ctr" defTabSz="914305"/>
            <a:r>
              <a:rPr lang="th-TH" sz="20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ผล</a:t>
            </a:r>
            <a:endParaRPr lang="en-US" sz="20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0" name="Rounded Rectangle 19"/>
          <p:cNvSpPr/>
          <p:nvPr/>
        </p:nvSpPr>
        <p:spPr>
          <a:xfrm>
            <a:off x="4791296" y="4017112"/>
            <a:ext cx="1046322" cy="783193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91430" tIns="45715" rIns="91430" bIns="45715" rtlCol="0" anchor="t" anchorCtr="0">
            <a:spAutoFit/>
          </a:bodyPr>
          <a:lstStyle/>
          <a:p>
            <a:pPr algn="ctr" defTabSz="914305"/>
            <a:r>
              <a:rPr lang="th-TH" sz="20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ประสิทธิ</a:t>
            </a:r>
          </a:p>
          <a:p>
            <a:pPr algn="ctr" defTabSz="914305"/>
            <a:r>
              <a:rPr lang="th-TH" sz="20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ภาพ</a:t>
            </a:r>
            <a:endParaRPr lang="en-US" sz="20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4785819" y="5256543"/>
            <a:ext cx="1046322" cy="783193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91430" tIns="45715" rIns="91430" bIns="45715" rtlCol="0" anchor="t" anchorCtr="0">
            <a:spAutoFit/>
          </a:bodyPr>
          <a:lstStyle/>
          <a:p>
            <a:pPr algn="ctr" defTabSz="914305"/>
            <a:r>
              <a:rPr lang="th-TH" sz="20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ความยั่งยืนของงาน</a:t>
            </a:r>
            <a:endParaRPr lang="en-US" sz="20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2" name="Rounded Rectangle 21"/>
          <p:cNvSpPr/>
          <p:nvPr/>
        </p:nvSpPr>
        <p:spPr>
          <a:xfrm>
            <a:off x="4824029" y="1412776"/>
            <a:ext cx="4104456" cy="792088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lIns="91430" tIns="45715" rIns="91430" bIns="45715" rtlCol="0" anchor="ctr"/>
          <a:lstStyle/>
          <a:p>
            <a:pPr algn="ctr" defTabSz="914305"/>
            <a:r>
              <a:rPr lang="th-TH" sz="2400" b="1" i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ประเมินสรุปผลหลังสิ้นสุดการดำเนินงาน</a:t>
            </a:r>
            <a:r>
              <a:rPr lang="th-TH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lang="en-US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Summative Evaluation)</a:t>
            </a:r>
            <a:endParaRPr lang="en-US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8041F-4F72-42E9-87FE-65E9C56BA73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72182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467545" y="116632"/>
            <a:ext cx="8352928" cy="864096"/>
          </a:xfrm>
          <a:prstGeom prst="round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lIns="91430" tIns="45715" rIns="91430" bIns="45715" rtlCol="0" anchor="ctr"/>
          <a:lstStyle/>
          <a:p>
            <a:pPr algn="ctr" defTabSz="914305"/>
            <a:r>
              <a:rPr lang="th-TH" sz="2800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ข้อเสนอแนะเพื่อขับเคลื่อน</a:t>
            </a:r>
            <a:r>
              <a:rPr lang="th-TH" sz="2800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แผนพั</a:t>
            </a:r>
            <a:r>
              <a:rPr lang="th-TH" sz="2800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ฒนากำลังคนรายจังหวัด</a:t>
            </a:r>
            <a:endParaRPr lang="en-US" sz="2800" b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347864" y="1204378"/>
            <a:ext cx="5616624" cy="1938982"/>
          </a:xfrm>
          <a:prstGeom prst="rect">
            <a:avLst/>
          </a:prstGeom>
          <a:noFill/>
          <a:ln>
            <a:solidFill>
              <a:schemeClr val="tx1"/>
            </a:solidFill>
            <a:prstDash val="dashDot"/>
          </a:ln>
        </p:spPr>
        <p:txBody>
          <a:bodyPr wrap="square" lIns="91430" tIns="45715" rIns="91430" bIns="45715" rtlCol="0">
            <a:spAutoFit/>
          </a:bodyPr>
          <a:lstStyle/>
          <a:p>
            <a:pPr defTabSz="914305"/>
            <a:r>
              <a:rPr lang="th-TH" sz="20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1. การขับเคลื่อนจากผู้บริหารระดับสูง </a:t>
            </a:r>
            <a:r>
              <a:rPr lang="en-US" sz="20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: </a:t>
            </a:r>
            <a:r>
              <a:rPr lang="th-TH" sz="20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ผู้ว่าราชการจังหวัด, หัวหน้าหน่วยราชการ</a:t>
            </a:r>
            <a:endParaRPr lang="th-TH" sz="200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  <a:p>
            <a:pPr defTabSz="914305"/>
            <a:r>
              <a:rPr lang="th-TH" sz="20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2. การบริหารการขับเคลื่อน</a:t>
            </a:r>
            <a:r>
              <a:rPr lang="en-US" sz="20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: </a:t>
            </a:r>
            <a:r>
              <a:rPr lang="th-TH" sz="20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คณะทำงานจัดทำแผนพัฒนากำลังคนจังหวัด</a:t>
            </a:r>
            <a:endParaRPr lang="th-TH" sz="200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  <a:p>
            <a:pPr defTabSz="914305"/>
            <a:r>
              <a:rPr lang="th-TH" sz="20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3. แปลงเป็นแผนหรือโครงการ โดยหน่วยปฏิบัติอย่างเป็นรูปธรรม</a:t>
            </a:r>
          </a:p>
          <a:p>
            <a:pPr defTabSz="914305"/>
            <a:r>
              <a:rPr lang="th-TH" sz="20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4. สร้างความเชื่อมโยงและบูรณาการ </a:t>
            </a:r>
            <a:r>
              <a:rPr lang="th-TH" sz="20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ผ่าน คณะทำงาน และ</a:t>
            </a:r>
            <a:r>
              <a:rPr lang="th-TH" sz="20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ประกาศใช้</a:t>
            </a:r>
          </a:p>
          <a:p>
            <a:pPr defTabSz="914305"/>
            <a:r>
              <a:rPr lang="th-TH" sz="20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5. สร้างแรงจูงใจ บรรจุในคำรับรองการปฏิบัติราชการ</a:t>
            </a:r>
          </a:p>
          <a:p>
            <a:pPr defTabSz="914305"/>
            <a:r>
              <a:rPr lang="th-TH" sz="20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6. วางระบบ   จัดระเบียบให้ปฏิบัติ และรายงาน โดย</a:t>
            </a:r>
            <a:r>
              <a:rPr lang="th-TH" sz="20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อำนาจคณะทำงาน</a:t>
            </a:r>
            <a:endParaRPr lang="en-US" sz="200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467544" y="1340768"/>
            <a:ext cx="2808312" cy="1944216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lIns="91430" tIns="45715" rIns="91430" bIns="45715" rtlCol="0" anchor="ctr"/>
          <a:lstStyle/>
          <a:p>
            <a:pPr algn="ctr" defTabSz="914305"/>
            <a:r>
              <a:rPr lang="th-TH" sz="2400" b="1" i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  สร้างให้เกิด</a:t>
            </a:r>
            <a:r>
              <a:rPr lang="th-TH" sz="2400" b="1" i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แผนพัฒนาที่</a:t>
            </a:r>
            <a:r>
              <a:rPr lang="th-TH" sz="2400" b="1" i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ทุกภาคส่วนยอมรับ ให้ความสำคัญและนำไปปฏิบัติได้อย่างเป็นรูปธรรม</a:t>
            </a:r>
            <a:endParaRPr lang="en-US" sz="2400" b="1" i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Oval 4"/>
          <p:cNvSpPr/>
          <p:nvPr/>
        </p:nvSpPr>
        <p:spPr>
          <a:xfrm>
            <a:off x="158461" y="1057724"/>
            <a:ext cx="762184" cy="745846"/>
          </a:xfrm>
          <a:prstGeom prst="ellipse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0" tIns="45715" rIns="91430" bIns="45715" rtlCol="0" anchor="ctr"/>
          <a:lstStyle/>
          <a:p>
            <a:pPr algn="ctr" defTabSz="914305"/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74490" y="3645037"/>
            <a:ext cx="5130627" cy="2246759"/>
          </a:xfrm>
          <a:prstGeom prst="rect">
            <a:avLst/>
          </a:prstGeom>
          <a:noFill/>
          <a:ln>
            <a:solidFill>
              <a:schemeClr val="tx1"/>
            </a:solidFill>
            <a:prstDash val="dashDot"/>
          </a:ln>
        </p:spPr>
        <p:txBody>
          <a:bodyPr wrap="square" lIns="91430" tIns="45715" rIns="91430" bIns="45715" rtlCol="0">
            <a:spAutoFit/>
          </a:bodyPr>
          <a:lstStyle/>
          <a:p>
            <a:pPr defTabSz="914305"/>
            <a:r>
              <a:rPr lang="th-TH" sz="20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1. </a:t>
            </a:r>
            <a:r>
              <a:rPr lang="th-TH" sz="20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สื่อสารแผนฯ ให้</a:t>
            </a:r>
            <a:r>
              <a:rPr lang="th-TH" sz="20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บุคลากรที่เกี่ยวข้องเข้าใจและเข้าร่วมอย่างถ่องแท้</a:t>
            </a:r>
          </a:p>
          <a:p>
            <a:pPr defTabSz="914305"/>
            <a:r>
              <a:rPr lang="th-TH" sz="20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2. สร้างความเข้าใจในภารกิจ และรับเป็นงานที่ตนต้องรับผิดชอบ</a:t>
            </a:r>
          </a:p>
          <a:p>
            <a:pPr defTabSz="914305"/>
            <a:r>
              <a:rPr lang="th-TH" sz="20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3. ร่วมประเมินความเสี่ยงในภารกิจที่ตนรับผิดชอบและเสนอแนวป้องกัน</a:t>
            </a:r>
          </a:p>
          <a:p>
            <a:pPr defTabSz="914305"/>
            <a:r>
              <a:rPr lang="th-TH" sz="20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4. จัดสรรงบประมาณให้สอดคล้องและสัมพันธ์เชื่อมโยง</a:t>
            </a:r>
            <a:r>
              <a:rPr lang="th-TH" sz="20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กับภารกิจ</a:t>
            </a:r>
            <a:endParaRPr lang="th-TH" sz="200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  <a:p>
            <a:pPr defTabSz="914305"/>
            <a:r>
              <a:rPr lang="th-TH" sz="20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5. มอบหมายผู้ติดตามและตรวจสอบอย่างเป็นทางการ มิใช่ตามแต่รายงาน</a:t>
            </a:r>
          </a:p>
          <a:p>
            <a:pPr defTabSz="914305"/>
            <a:r>
              <a:rPr lang="th-TH" sz="20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6. มอบหมายผู้ประมวลผลและทำข้อมูลสารสนเทศ อย่างเป็นปัจจุบันและ</a:t>
            </a:r>
          </a:p>
          <a:p>
            <a:pPr defTabSz="914305"/>
            <a:r>
              <a:rPr lang="th-TH" sz="20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  สะท้อนความสำเร็จ </a:t>
            </a:r>
            <a:endParaRPr lang="en-US" sz="200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5649127" y="3516293"/>
            <a:ext cx="2808312" cy="1944216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lIns="91430" tIns="45715" rIns="91430" bIns="45715" rtlCol="0" anchor="ctr"/>
          <a:lstStyle/>
          <a:p>
            <a:pPr algn="ctr" defTabSz="914305"/>
            <a:r>
              <a:rPr lang="th-TH" sz="2400" b="1" i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  การขับเคลื่อนให้เกิกการตื่นตัวแก่หน่วยงานรับผิดชอบในการพัฒนา</a:t>
            </a:r>
            <a:r>
              <a:rPr lang="th-TH" sz="2400" b="1" i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บุคลากร</a:t>
            </a:r>
            <a:endParaRPr lang="en-US" sz="2400" b="1" i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8" name="Oval 7"/>
          <p:cNvSpPr/>
          <p:nvPr/>
        </p:nvSpPr>
        <p:spPr>
          <a:xfrm>
            <a:off x="8058289" y="3221130"/>
            <a:ext cx="762184" cy="745846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0" tIns="45715" rIns="91430" bIns="45715" rtlCol="0" anchor="ctr"/>
          <a:lstStyle/>
          <a:p>
            <a:pPr algn="ctr" defTabSz="914305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8041F-4F72-42E9-87FE-65E9C56BA73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92537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19872" y="1268760"/>
            <a:ext cx="2472275" cy="1854206"/>
          </a:xfrm>
          <a:prstGeom prst="rect">
            <a:avLst/>
          </a:prstGeom>
          <a:ln w="41275">
            <a:solidFill>
              <a:srgbClr val="FF0000"/>
            </a:solidFill>
            <a:miter lim="800000"/>
            <a:headEnd/>
            <a:tailEnd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341158"/>
            <a:ext cx="2790056" cy="2092542"/>
          </a:xfrm>
          <a:prstGeom prst="snip2DiagRect">
            <a:avLst>
              <a:gd name="adj1" fmla="val 24497"/>
              <a:gd name="adj2" fmla="val 16667"/>
            </a:avLst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4" name="Oval 3"/>
          <p:cNvSpPr/>
          <p:nvPr/>
        </p:nvSpPr>
        <p:spPr>
          <a:xfrm>
            <a:off x="2781119" y="188640"/>
            <a:ext cx="520914" cy="525348"/>
          </a:xfrm>
          <a:prstGeom prst="ellipse">
            <a:avLst/>
          </a:prstGeom>
          <a:solidFill>
            <a:srgbClr val="9BBB59">
              <a:lumMod val="20000"/>
              <a:lumOff val="80000"/>
            </a:srgbClr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r>
              <a:rPr lang="en-US" sz="2800" b="1" kern="0" dirty="0" smtClean="0">
                <a:solidFill>
                  <a:sysClr val="windowText" lastClr="000000"/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1</a:t>
            </a:r>
            <a:endParaRPr lang="th-TH" sz="2800" b="1" kern="0" dirty="0">
              <a:solidFill>
                <a:sysClr val="windowText" lastClr="000000"/>
              </a:solidFill>
              <a:latin typeface="BrowalliaUPC" panose="020B0604020202020204" pitchFamily="34" charset="-34"/>
              <a:cs typeface="BrowalliaUPC" panose="020B0604020202020204" pitchFamily="34" charset="-34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395370" y="188640"/>
            <a:ext cx="2358008" cy="830997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24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จัดตั้งคณะทำงานจัดทำแผนระดับจังหวัด</a:t>
            </a:r>
            <a:endParaRPr lang="en-US" sz="24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Oval 5"/>
          <p:cNvSpPr/>
          <p:nvPr/>
        </p:nvSpPr>
        <p:spPr>
          <a:xfrm>
            <a:off x="5703698" y="1055877"/>
            <a:ext cx="520914" cy="525348"/>
          </a:xfrm>
          <a:prstGeom prst="ellipse">
            <a:avLst/>
          </a:prstGeom>
          <a:solidFill>
            <a:srgbClr val="9BBB59">
              <a:lumMod val="20000"/>
              <a:lumOff val="80000"/>
            </a:srgbClr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r>
              <a:rPr lang="th-TH" sz="2800" b="1" kern="0" dirty="0" smtClean="0">
                <a:solidFill>
                  <a:sysClr val="windowText" lastClr="000000"/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2</a:t>
            </a:r>
            <a:endParaRPr lang="th-TH" sz="2800" b="1" kern="0" dirty="0">
              <a:solidFill>
                <a:sysClr val="windowText" lastClr="000000"/>
              </a:solidFill>
              <a:latin typeface="BrowalliaUPC" panose="020B0604020202020204" pitchFamily="34" charset="-34"/>
              <a:cs typeface="BrowalliaUPC" panose="020B0604020202020204" pitchFamily="34" charset="-34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444208" y="787264"/>
            <a:ext cx="2358008" cy="1200329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24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วิเคราะห์การเติบโตของเศรษฐกิจ อุตสาหกรรม แรงงาน</a:t>
            </a:r>
            <a:endParaRPr lang="en-US" sz="24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52120" y="2636912"/>
            <a:ext cx="520914" cy="525348"/>
          </a:xfrm>
          <a:prstGeom prst="ellipse">
            <a:avLst/>
          </a:prstGeom>
          <a:solidFill>
            <a:srgbClr val="9BBB59">
              <a:lumMod val="20000"/>
              <a:lumOff val="80000"/>
            </a:srgbClr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r>
              <a:rPr lang="th-TH" sz="2800" b="1" kern="0" dirty="0" smtClean="0">
                <a:solidFill>
                  <a:sysClr val="windowText" lastClr="000000"/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3</a:t>
            </a:r>
            <a:endParaRPr lang="th-TH" sz="2800" b="1" kern="0" dirty="0">
              <a:solidFill>
                <a:sysClr val="windowText" lastClr="000000"/>
              </a:solidFill>
              <a:latin typeface="BrowalliaUPC" panose="020B0604020202020204" pitchFamily="34" charset="-34"/>
              <a:cs typeface="BrowalliaUPC" panose="020B0604020202020204" pitchFamily="34" charset="-34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392630" y="2204864"/>
            <a:ext cx="2358008" cy="1200329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24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คัดเลือกอุตสาหกรรรมป้าหมายและอุตสาหกรรมหลัก</a:t>
            </a:r>
            <a:endParaRPr lang="en-US" sz="24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9565" y="3429000"/>
            <a:ext cx="2411760" cy="18088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Oval 10"/>
          <p:cNvSpPr/>
          <p:nvPr/>
        </p:nvSpPr>
        <p:spPr>
          <a:xfrm>
            <a:off x="1684988" y="4712472"/>
            <a:ext cx="520914" cy="525348"/>
          </a:xfrm>
          <a:prstGeom prst="ellipse">
            <a:avLst/>
          </a:prstGeom>
          <a:solidFill>
            <a:srgbClr val="9BBB59">
              <a:lumMod val="20000"/>
              <a:lumOff val="80000"/>
            </a:srgbClr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r>
              <a:rPr lang="th-TH" sz="2800" b="1" kern="0" dirty="0" smtClean="0">
                <a:solidFill>
                  <a:sysClr val="windowText" lastClr="000000"/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4</a:t>
            </a:r>
            <a:endParaRPr lang="th-TH" sz="2800" b="1" kern="0" dirty="0">
              <a:solidFill>
                <a:sysClr val="windowText" lastClr="000000"/>
              </a:solidFill>
              <a:latin typeface="BrowalliaUPC" panose="020B0604020202020204" pitchFamily="34" charset="-34"/>
              <a:cs typeface="BrowalliaUPC" panose="020B0604020202020204" pitchFamily="34" charset="-34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83568" y="5491552"/>
            <a:ext cx="2358008" cy="1200329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24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วิเคราะห์ห่วงซ่คุณค่าอุตสาหกรรรมป้าหมายและอุตสาหกรรมหลัก</a:t>
            </a:r>
            <a:endParaRPr lang="en-US" sz="24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7784" y="3429000"/>
            <a:ext cx="2502024" cy="18765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Oval 13"/>
          <p:cNvSpPr/>
          <p:nvPr/>
        </p:nvSpPr>
        <p:spPr>
          <a:xfrm>
            <a:off x="4223524" y="4771472"/>
            <a:ext cx="520914" cy="525348"/>
          </a:xfrm>
          <a:prstGeom prst="ellipse">
            <a:avLst/>
          </a:prstGeom>
          <a:solidFill>
            <a:srgbClr val="9BBB59">
              <a:lumMod val="20000"/>
              <a:lumOff val="80000"/>
            </a:srgbClr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r>
              <a:rPr lang="th-TH" sz="2800" b="1" kern="0" dirty="0" smtClean="0">
                <a:solidFill>
                  <a:sysClr val="windowText" lastClr="000000"/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5</a:t>
            </a:r>
            <a:endParaRPr lang="th-TH" sz="2800" b="1" kern="0" dirty="0">
              <a:solidFill>
                <a:sysClr val="windowText" lastClr="000000"/>
              </a:solidFill>
              <a:latin typeface="BrowalliaUPC" panose="020B0604020202020204" pitchFamily="34" charset="-34"/>
              <a:cs typeface="BrowalliaUPC" panose="020B0604020202020204" pitchFamily="34" charset="-34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222104" y="5550552"/>
            <a:ext cx="2358008" cy="1200329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24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วิเคราะห์ตำแหน่งงานในอุตสาหกรรรมป้าหมายและอุตสาหกรรมหลัก</a:t>
            </a:r>
            <a:endParaRPr lang="en-US" sz="24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84168" y="3523320"/>
            <a:ext cx="2286000" cy="1714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Oval 16"/>
          <p:cNvSpPr/>
          <p:nvPr/>
        </p:nvSpPr>
        <p:spPr>
          <a:xfrm>
            <a:off x="7103844" y="4771472"/>
            <a:ext cx="520914" cy="525348"/>
          </a:xfrm>
          <a:prstGeom prst="ellipse">
            <a:avLst/>
          </a:prstGeom>
          <a:solidFill>
            <a:srgbClr val="9BBB59">
              <a:lumMod val="20000"/>
              <a:lumOff val="80000"/>
            </a:srgbClr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r>
              <a:rPr lang="th-TH" sz="2800" b="1" kern="0" dirty="0" smtClean="0">
                <a:solidFill>
                  <a:sysClr val="windowText" lastClr="000000"/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6</a:t>
            </a:r>
            <a:endParaRPr lang="th-TH" sz="2800" b="1" kern="0" dirty="0">
              <a:solidFill>
                <a:sysClr val="windowText" lastClr="000000"/>
              </a:solidFill>
              <a:latin typeface="BrowalliaUPC" panose="020B0604020202020204" pitchFamily="34" charset="-34"/>
              <a:cs typeface="BrowalliaUPC" panose="020B0604020202020204" pitchFamily="34" charset="-34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102424" y="5550552"/>
            <a:ext cx="2358008" cy="830997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24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กำหนดแผนพัฒนากำลังแรงงานจังหวัด</a:t>
            </a:r>
            <a:endParaRPr lang="en-US" sz="24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4105" name="Picture 9" descr="Image result for ?????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354039" y="2473228"/>
            <a:ext cx="852714" cy="981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61378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556341452"/>
              </p:ext>
            </p:extLst>
          </p:nvPr>
        </p:nvGraphicFramePr>
        <p:xfrm>
          <a:off x="179512" y="240498"/>
          <a:ext cx="8784976" cy="6377003"/>
        </p:xfrm>
        <a:graphic>
          <a:graphicData uri="http://schemas.openxmlformats.org/drawingml/2006/table">
            <a:tbl>
              <a:tblPr firstRow="1" firstCol="1" bandRow="1"/>
              <a:tblGrid>
                <a:gridCol w="989556"/>
                <a:gridCol w="594954"/>
                <a:gridCol w="1952669"/>
                <a:gridCol w="1952669"/>
                <a:gridCol w="320359"/>
                <a:gridCol w="320359"/>
                <a:gridCol w="320359"/>
                <a:gridCol w="320359"/>
                <a:gridCol w="411892"/>
                <a:gridCol w="411892"/>
                <a:gridCol w="1189908"/>
              </a:tblGrid>
              <a:tr h="35386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 b="1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ตำแหน่งงาน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42167" marR="421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 b="1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วุฒิการศึกษา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42167" marR="421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 b="1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ประเภทแรงงาน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42167" marR="421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 b="1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กิจกรรม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42167" marR="421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 b="1" u="sng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เป้าหมาย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42167" marR="421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 b="1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รวม 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 b="1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5 ปี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42167" marR="421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 b="1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หน่วยงานเจ้าภาพ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42167" marR="421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15471"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857250" algn="l"/>
                        </a:tabLst>
                      </a:pPr>
                      <a:r>
                        <a:rPr lang="en-US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1. </a:t>
                      </a:r>
                      <a:r>
                        <a:rPr lang="th-TH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พนักงานประกอบตัวถังรถยนต์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42167" marR="421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 Unicode MS"/>
                          <a:cs typeface="TH SarabunPSK" pitchFamily="34" charset="-34"/>
                        </a:rPr>
                        <a:t>ม.3/ปวช./ปวส. ประสบการณ์ 2 ปี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42167" marR="421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แรงงานเดิมที่อยู่</a:t>
                      </a:r>
                      <a:endParaRPr lang="en-US" sz="105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ในระบบ</a:t>
                      </a:r>
                      <a:endParaRPr lang="en-US" sz="105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42167" marR="421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6985" indent="-698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1. ฝึกยกระดับฝีมือแรงงาน/ทดสอบฝีมือแรงงาน 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2. หลักสูตรความปลอดภัยในการทำงาน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3. การฝึกอบรมในขณะปฏิบัติงาน</a:t>
                      </a:r>
                      <a:r>
                        <a:rPr lang="en-US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 On the Job Training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4. การกำกับดูแล และสนับสนุนให้แรงงานได้รับความรู้ และการคุ้มครองตามกฎหมายคุ้มครองแรงงาน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5. หลักสูตร การตกแต่งตัวรถใหม่ให้ได้มาตรฐาน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42167" marR="421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16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42167" marR="421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16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42167" marR="421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16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42167" marR="421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16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42167" marR="421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16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42167" marR="421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80</a:t>
                      </a:r>
                    </a:p>
                  </a:txBody>
                  <a:tcPr marL="42167" marR="421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 spc="-3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ศพจ.อุตรดิตถ์,สถาบันอาชีวศึกษา, มหาวิทยาลัยราชภัฏ,หอการค้า, สภาอุตสาหกรรม,สำนักงานแรงงานจังหวัด,สำนักงานจัดหางานจังหวัด,สำนักงานสวัสดิการและคุ้มครองแรงงานฯ,สำนักงานอุตสาหกรรมจังหวัด,ผู้ประกอบการ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42167" marR="421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080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แรงงานใหม่ที่จะพัฒนาเพื่อเข้าสู่ระบบ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42167" marR="421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 spc="-3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1. หลักสูตรประกาศนียบัตรวิชาชีพ (ปวช.ปวส.) 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2. โครงการเปิดโลกอาชีพสู่อาเซียน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3. </a:t>
                      </a:r>
                      <a:r>
                        <a:rPr lang="th-TH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หลักสูตร 9 พฤติกรรม 9 ความสำเร็จ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42167" marR="421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7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42167" marR="421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7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42167" marR="421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7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42167" marR="421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7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42167" marR="421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6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42167" marR="421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34</a:t>
                      </a:r>
                    </a:p>
                  </a:txBody>
                  <a:tcPr marL="42167" marR="421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592405"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 Unicode MS"/>
                          <a:cs typeface="TH SarabunPSK" pitchFamily="34" charset="-34"/>
                        </a:rPr>
                        <a:t>2. พนักงานซ่อมบำรุงยานยนต์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42167" marR="421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 Unicode MS"/>
                          <a:cs typeface="TH SarabunPSK" pitchFamily="34" charset="-34"/>
                        </a:rPr>
                        <a:t>ม.3/ปวช./ปวส.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42167" marR="421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แรงงานเดิมที่อยู่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ในระบบ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42167" marR="421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6985" indent="-698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1. ฝึกยกระดับฝีมือแรงงาน/ทดสอบฝีมือแรงงาน 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2. หลักสูตรความปลอดภัยในการทำงาน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3. การฝึกอบรมในขณะปฏิบัติงาน</a:t>
                      </a:r>
                      <a:r>
                        <a:rPr lang="en-US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 On the Job Training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4. การกำกับดูแล และสนับสนุนให้แรงงานได้รับความรู้ และการคุ้มครองตามกฎหมายคุ้มครองแรงงาน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5. หลักสูตร เกี่ยวกับการทำงานของอะไหล่เครื่องยนต์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42167" marR="421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51</a:t>
                      </a:r>
                    </a:p>
                  </a:txBody>
                  <a:tcPr marL="42167" marR="421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51</a:t>
                      </a:r>
                    </a:p>
                  </a:txBody>
                  <a:tcPr marL="42167" marR="421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51</a:t>
                      </a:r>
                    </a:p>
                  </a:txBody>
                  <a:tcPr marL="42167" marR="421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51</a:t>
                      </a:r>
                    </a:p>
                  </a:txBody>
                  <a:tcPr marL="42167" marR="421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53</a:t>
                      </a:r>
                    </a:p>
                  </a:txBody>
                  <a:tcPr marL="42167" marR="421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257</a:t>
                      </a:r>
                    </a:p>
                  </a:txBody>
                  <a:tcPr marL="42167" marR="421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 spc="-3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ศพจ.อุตรดิตถ์,สถาบันอาชีวศึกษา, มหาวิทยาลัยราชภัฏ,หอการค้า, สภาอุตสาหกรรม,สำนักงานแรงงานจังหวัด,สำนักงานจัดหางานจังหวัด,สำนักงานสวัสดิการและคุ้มครองแรงงานฯ,สำนักงานอุตสาหกรรมจังหวัด,ผู้ประกอบการ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42167" marR="421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080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แรงงานใหม่ที่จะพัฒนาเพื่อเข้าสู่ระบบ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42167" marR="421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1. </a:t>
                      </a:r>
                      <a:r>
                        <a:rPr lang="th-TH" sz="1050" spc="-3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หลักสูตรประกาศนียบัตรวิชาชีพ (ปวช.ปวส.)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2. โครงการเปิดโลกอาชีพสู่อาเซียน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3. หลักสูตร 9 พฤติกรรม 9 ความสำเร็จ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42167" marR="421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2</a:t>
                      </a:r>
                      <a:r>
                        <a:rPr lang="en-US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0</a:t>
                      </a:r>
                    </a:p>
                  </a:txBody>
                  <a:tcPr marL="42167" marR="421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2</a:t>
                      </a:r>
                      <a:r>
                        <a:rPr lang="en-US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0</a:t>
                      </a:r>
                    </a:p>
                  </a:txBody>
                  <a:tcPr marL="42167" marR="421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2</a:t>
                      </a:r>
                      <a:r>
                        <a:rPr lang="en-US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0</a:t>
                      </a:r>
                    </a:p>
                  </a:txBody>
                  <a:tcPr marL="42167" marR="421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2</a:t>
                      </a:r>
                      <a:r>
                        <a:rPr lang="en-US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0</a:t>
                      </a:r>
                    </a:p>
                  </a:txBody>
                  <a:tcPr marL="42167" marR="421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2</a:t>
                      </a:r>
                      <a:r>
                        <a:rPr lang="en-US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2</a:t>
                      </a:r>
                    </a:p>
                  </a:txBody>
                  <a:tcPr marL="42167" marR="421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102</a:t>
                      </a:r>
                    </a:p>
                  </a:txBody>
                  <a:tcPr marL="42167" marR="421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238538"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 Unicode MS"/>
                          <a:cs typeface="TH SarabunPSK" pitchFamily="34" charset="-34"/>
                        </a:rPr>
                        <a:t>3. ช่างเชื่อมโลหะ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42167" marR="421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 Unicode MS"/>
                          <a:cs typeface="TH SarabunPSK" pitchFamily="34" charset="-34"/>
                        </a:rPr>
                        <a:t>ม.3/ปวช./ปวส.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42167" marR="421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แรงงานเดิมที่อยู่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ในระบบ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42167" marR="421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6985" indent="-698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1. ฝึกยกระดับฝีมือแรงงาน/ทดสอบฝีมือแรงงาน 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2. หลักสูตรความปลอดภัยในการทำงาน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3. การฝึกอบรมในขณะปฏิบัติงาน</a:t>
                      </a:r>
                      <a:r>
                        <a:rPr lang="en-US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 On the Job Training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4. การกำกับดูแล และสนับสนุนให้แรงงานได้รับความรู้ และการคุ้มครองตามกฎหมายคุ้มครองแรงงาน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42167" marR="421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19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42167" marR="421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19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42167" marR="421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19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42167" marR="421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19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42167" marR="421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21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42167" marR="421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97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42167" marR="421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 spc="-3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ศพจ.อุตรดิตถ์,สถาบันอาชีวศึกษา, มหาวิทยาลัยราชภัฏ,หอการค้า, สภาอุตสาหกรรม,สำนักงานแรงงานจังหวัด,สำนักงานจัดหางานจังหวัด,สำนักงานสวัสดิการและคุ้มครองแรงงานฯ,สำนักงานอุตสาหกรรมจังหวัด,ผู้ประกอบการ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42167" marR="421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080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แรงงานใหม่ที่จะพัฒนาเพื่อเข้าสู่ระบบ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42167" marR="421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 spc="-3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1. หลักสูตรประกาศนียบัตรวิชาชีพ (ปวช.ปวส.) 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2. โครงการเปิดโลกอาชีพสู่อาเซียน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3. </a:t>
                      </a:r>
                      <a:r>
                        <a:rPr lang="th-TH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หลักสูตร 9 พฤติกรรม 9 ความสำเร็จ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42167" marR="421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8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42167" marR="421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8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42167" marR="421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8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42167" marR="421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8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42167" marR="421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8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42167" marR="421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40</a:t>
                      </a:r>
                      <a:endParaRPr lang="en-US" sz="105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42167" marR="421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66098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704075977"/>
              </p:ext>
            </p:extLst>
          </p:nvPr>
        </p:nvGraphicFramePr>
        <p:xfrm>
          <a:off x="3995936" y="170642"/>
          <a:ext cx="4968552" cy="6516716"/>
        </p:xfrm>
        <a:graphic>
          <a:graphicData uri="http://schemas.openxmlformats.org/drawingml/2006/table">
            <a:tbl>
              <a:tblPr/>
              <a:tblGrid>
                <a:gridCol w="279918"/>
                <a:gridCol w="2309327"/>
                <a:gridCol w="839755"/>
                <a:gridCol w="769776"/>
                <a:gridCol w="769776"/>
              </a:tblGrid>
              <a:tr h="283613">
                <a:tc rowSpan="2" gridSpan="2"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ประเภทอุตสาหกรรมและบริการ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5615" marR="5615" marT="5615" marB="0" anchor="ctr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รวม 5 ปี (2560-2564)</a:t>
                      </a:r>
                    </a:p>
                  </a:txBody>
                  <a:tcPr marL="5615" marR="5615" marT="561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560843">
                <a:tc gridSpan="2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ความ</a:t>
                      </a:r>
                      <a:b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ต้องการ</a:t>
                      </a:r>
                    </a:p>
                  </a:txBody>
                  <a:tcPr marL="5615" marR="5615" marT="561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ภาค</a:t>
                      </a:r>
                      <a:b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การศึกษา</a:t>
                      </a:r>
                    </a:p>
                  </a:txBody>
                  <a:tcPr marL="5615" marR="5615" marT="561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ภาค</a:t>
                      </a:r>
                      <a:b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การพัฒนา</a:t>
                      </a:r>
                    </a:p>
                  </a:txBody>
                  <a:tcPr marL="5615" marR="5615" marT="561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</a:tr>
              <a:tr h="283613"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ที่</a:t>
                      </a:r>
                    </a:p>
                  </a:txBody>
                  <a:tcPr marL="5615" marR="5615" marT="561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รวม</a:t>
                      </a:r>
                    </a:p>
                  </a:txBody>
                  <a:tcPr marL="5615" marR="5615" marT="561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5,021,040</a:t>
                      </a:r>
                    </a:p>
                  </a:txBody>
                  <a:tcPr marL="5615" marR="5615" marT="561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1,017,656</a:t>
                      </a:r>
                    </a:p>
                  </a:txBody>
                  <a:tcPr marL="5615" marR="5615" marT="561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4,003,422</a:t>
                      </a:r>
                    </a:p>
                  </a:txBody>
                  <a:tcPr marL="5615" marR="5615" marT="561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28361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</a:t>
                      </a:r>
                    </a:p>
                  </a:txBody>
                  <a:tcPr marL="5615" marR="5615" marT="561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เกษตรกรรม ประมง และปศุสัตว์</a:t>
                      </a:r>
                    </a:p>
                  </a:txBody>
                  <a:tcPr marL="36000" marR="5615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1,168,978</a:t>
                      </a:r>
                    </a:p>
                  </a:txBody>
                  <a:tcPr marL="5615" marR="36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80,937</a:t>
                      </a:r>
                    </a:p>
                  </a:txBody>
                  <a:tcPr marL="5615" marR="36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1,088,041</a:t>
                      </a:r>
                    </a:p>
                  </a:txBody>
                  <a:tcPr marL="5615" marR="36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361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</a:t>
                      </a:r>
                    </a:p>
                  </a:txBody>
                  <a:tcPr marL="5615" marR="5615" marT="561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อุตสาหกรรมการผลิต</a:t>
                      </a:r>
                    </a:p>
                  </a:txBody>
                  <a:tcPr marL="36000" marR="5615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910,580</a:t>
                      </a:r>
                    </a:p>
                  </a:txBody>
                  <a:tcPr marL="5615" marR="36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95,820</a:t>
                      </a:r>
                    </a:p>
                  </a:txBody>
                  <a:tcPr marL="5615" marR="36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814,760</a:t>
                      </a:r>
                    </a:p>
                  </a:txBody>
                  <a:tcPr marL="5615" marR="36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361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</a:t>
                      </a:r>
                    </a:p>
                  </a:txBody>
                  <a:tcPr marL="5615" marR="5615" marT="561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อุตสาหกรรมแปรรูปสินค้าเกษตร</a:t>
                      </a:r>
                    </a:p>
                  </a:txBody>
                  <a:tcPr marL="36000" marR="5615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801,499</a:t>
                      </a:r>
                    </a:p>
                  </a:txBody>
                  <a:tcPr marL="5615" marR="36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59,365</a:t>
                      </a:r>
                    </a:p>
                  </a:txBody>
                  <a:tcPr marL="5615" marR="36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742,134</a:t>
                      </a:r>
                    </a:p>
                  </a:txBody>
                  <a:tcPr marL="5615" marR="36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361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</a:t>
                      </a:r>
                    </a:p>
                  </a:txBody>
                  <a:tcPr marL="5615" marR="5615" marT="561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ท่องเที่ยวและบริการ</a:t>
                      </a:r>
                    </a:p>
                  </a:txBody>
                  <a:tcPr marL="36000" marR="5615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733,130</a:t>
                      </a:r>
                    </a:p>
                  </a:txBody>
                  <a:tcPr marL="5615" marR="36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279,480</a:t>
                      </a:r>
                    </a:p>
                  </a:txBody>
                  <a:tcPr marL="5615" marR="36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453,688</a:t>
                      </a:r>
                    </a:p>
                  </a:txBody>
                  <a:tcPr marL="5615" marR="36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361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</a:t>
                      </a:r>
                    </a:p>
                  </a:txBody>
                  <a:tcPr marL="5615" marR="5615" marT="561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ผลิตภัณฑ์อาหาร แปรรูป</a:t>
                      </a:r>
                    </a:p>
                  </a:txBody>
                  <a:tcPr marL="36000" marR="5615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342,063</a:t>
                      </a:r>
                    </a:p>
                  </a:txBody>
                  <a:tcPr marL="5615" marR="36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109,600</a:t>
                      </a:r>
                    </a:p>
                  </a:txBody>
                  <a:tcPr marL="5615" marR="36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232,463</a:t>
                      </a:r>
                    </a:p>
                  </a:txBody>
                  <a:tcPr marL="5615" marR="36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361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6</a:t>
                      </a:r>
                    </a:p>
                  </a:txBody>
                  <a:tcPr marL="5615" marR="5615" marT="561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ธุรกิจกการค้า พาณิชย์</a:t>
                      </a:r>
                    </a:p>
                  </a:txBody>
                  <a:tcPr marL="36000" marR="5615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309,424</a:t>
                      </a:r>
                    </a:p>
                  </a:txBody>
                  <a:tcPr marL="5615" marR="36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94,752</a:t>
                      </a:r>
                    </a:p>
                  </a:txBody>
                  <a:tcPr marL="5615" marR="36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214,672</a:t>
                      </a:r>
                    </a:p>
                  </a:txBody>
                  <a:tcPr marL="5615" marR="36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361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7</a:t>
                      </a:r>
                    </a:p>
                  </a:txBody>
                  <a:tcPr marL="5615" marR="5615" marT="561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โลจิสติกส์และขนส่ง</a:t>
                      </a:r>
                    </a:p>
                  </a:txBody>
                  <a:tcPr marL="36000" marR="5615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215,631</a:t>
                      </a:r>
                    </a:p>
                  </a:txBody>
                  <a:tcPr marL="5615" marR="36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91,705</a:t>
                      </a:r>
                    </a:p>
                  </a:txBody>
                  <a:tcPr marL="5615" marR="36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123,926</a:t>
                      </a:r>
                    </a:p>
                  </a:txBody>
                  <a:tcPr marL="5615" marR="36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361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8</a:t>
                      </a:r>
                    </a:p>
                  </a:txBody>
                  <a:tcPr marL="5615" marR="5615" marT="561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ยานยนต์และชิ้นส่วน</a:t>
                      </a:r>
                    </a:p>
                  </a:txBody>
                  <a:tcPr marL="36000" marR="5615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160,111</a:t>
                      </a:r>
                    </a:p>
                  </a:txBody>
                  <a:tcPr marL="5615" marR="36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57,226</a:t>
                      </a:r>
                    </a:p>
                  </a:txBody>
                  <a:tcPr marL="5615" marR="36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102,885</a:t>
                      </a:r>
                    </a:p>
                  </a:txBody>
                  <a:tcPr marL="5615" marR="36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361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9</a:t>
                      </a:r>
                    </a:p>
                  </a:txBody>
                  <a:tcPr marL="5615" marR="5615" marT="561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ไฟฟ้าและอิเล็กทรอนิกส์</a:t>
                      </a:r>
                    </a:p>
                  </a:txBody>
                  <a:tcPr marL="36000" marR="5615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124,167</a:t>
                      </a:r>
                    </a:p>
                  </a:txBody>
                  <a:tcPr marL="5615" marR="36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51,093</a:t>
                      </a:r>
                    </a:p>
                  </a:txBody>
                  <a:tcPr marL="5615" marR="36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73,074</a:t>
                      </a:r>
                    </a:p>
                  </a:txBody>
                  <a:tcPr marL="5615" marR="36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361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10</a:t>
                      </a:r>
                    </a:p>
                  </a:txBody>
                  <a:tcPr marL="5615" marR="5615" marT="561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วิสาหกิจชุมชน </a:t>
                      </a:r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OTOP</a:t>
                      </a:r>
                    </a:p>
                  </a:txBody>
                  <a:tcPr marL="36000" marR="5615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80,572</a:t>
                      </a:r>
                    </a:p>
                  </a:txBody>
                  <a:tcPr marL="5615" marR="36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45,098</a:t>
                      </a:r>
                    </a:p>
                  </a:txBody>
                  <a:tcPr marL="5615" marR="36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35,474</a:t>
                      </a:r>
                    </a:p>
                  </a:txBody>
                  <a:tcPr marL="5615" marR="36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361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11</a:t>
                      </a:r>
                    </a:p>
                  </a:txBody>
                  <a:tcPr marL="5615" marR="5615" marT="561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สิ่งทอเครื่องนุ่งห่ม</a:t>
                      </a:r>
                    </a:p>
                  </a:txBody>
                  <a:tcPr marL="36000" marR="5615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44,316</a:t>
                      </a:r>
                    </a:p>
                  </a:txBody>
                  <a:tcPr marL="5615" marR="36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11,057</a:t>
                      </a:r>
                    </a:p>
                  </a:txBody>
                  <a:tcPr marL="5615" marR="36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33,259</a:t>
                      </a:r>
                    </a:p>
                  </a:txBody>
                  <a:tcPr marL="5615" marR="36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361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12</a:t>
                      </a:r>
                    </a:p>
                  </a:txBody>
                  <a:tcPr marL="5615" marR="5615" marT="561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ก่อสร้างและช่างฝีมือ</a:t>
                      </a:r>
                    </a:p>
                  </a:txBody>
                  <a:tcPr marL="36000" marR="5615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42,915</a:t>
                      </a:r>
                    </a:p>
                  </a:txBody>
                  <a:tcPr marL="5615" marR="36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20,313</a:t>
                      </a:r>
                    </a:p>
                  </a:txBody>
                  <a:tcPr marL="5615" marR="36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22,602</a:t>
                      </a:r>
                    </a:p>
                  </a:txBody>
                  <a:tcPr marL="5615" marR="36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361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13</a:t>
                      </a:r>
                    </a:p>
                  </a:txBody>
                  <a:tcPr marL="5615" marR="5615" marT="561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กลุ่มเป้าหมายเฉพาะกิจ</a:t>
                      </a:r>
                    </a:p>
                  </a:txBody>
                  <a:tcPr marL="36000" marR="5615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28,000</a:t>
                      </a:r>
                    </a:p>
                  </a:txBody>
                  <a:tcPr marL="5615" marR="36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0</a:t>
                      </a:r>
                    </a:p>
                  </a:txBody>
                  <a:tcPr marL="5615" marR="36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28,000</a:t>
                      </a:r>
                    </a:p>
                  </a:txBody>
                  <a:tcPr marL="5615" marR="36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361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14</a:t>
                      </a:r>
                    </a:p>
                  </a:txBody>
                  <a:tcPr marL="5615" marR="5615" marT="561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การค้าชายแดน</a:t>
                      </a:r>
                    </a:p>
                  </a:txBody>
                  <a:tcPr marL="36000" marR="5615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15,389</a:t>
                      </a:r>
                    </a:p>
                  </a:txBody>
                  <a:tcPr marL="5615" marR="36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10,189</a:t>
                      </a:r>
                    </a:p>
                  </a:txBody>
                  <a:tcPr marL="5615" marR="36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5,200</a:t>
                      </a:r>
                    </a:p>
                  </a:txBody>
                  <a:tcPr marL="5615" marR="36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361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15</a:t>
                      </a:r>
                    </a:p>
                  </a:txBody>
                  <a:tcPr marL="5615" marR="5615" marT="561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อัญมณีและเครื่องประดับ</a:t>
                      </a:r>
                    </a:p>
                  </a:txBody>
                  <a:tcPr marL="36000" marR="5615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11,866</a:t>
                      </a:r>
                    </a:p>
                  </a:txBody>
                  <a:tcPr marL="5615" marR="36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2,006</a:t>
                      </a:r>
                    </a:p>
                  </a:txBody>
                  <a:tcPr marL="5615" marR="36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9,860</a:t>
                      </a:r>
                    </a:p>
                  </a:txBody>
                  <a:tcPr marL="5615" marR="36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361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16</a:t>
                      </a:r>
                    </a:p>
                  </a:txBody>
                  <a:tcPr marL="5615" marR="5615" marT="561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อาหารและอาหารสัตว์</a:t>
                      </a:r>
                    </a:p>
                  </a:txBody>
                  <a:tcPr marL="36000" marR="5615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11,802</a:t>
                      </a:r>
                    </a:p>
                  </a:txBody>
                  <a:tcPr marL="5615" marR="36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2,039</a:t>
                      </a:r>
                    </a:p>
                  </a:txBody>
                  <a:tcPr marL="5615" marR="36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9,763</a:t>
                      </a:r>
                    </a:p>
                  </a:txBody>
                  <a:tcPr marL="5615" marR="36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361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17</a:t>
                      </a:r>
                    </a:p>
                  </a:txBody>
                  <a:tcPr marL="5615" marR="5615" marT="561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ดิจิตอล</a:t>
                      </a:r>
                    </a:p>
                  </a:txBody>
                  <a:tcPr marL="36000" marR="5615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8,582</a:t>
                      </a:r>
                    </a:p>
                  </a:txBody>
                  <a:tcPr marL="5615" marR="36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1,122</a:t>
                      </a:r>
                    </a:p>
                  </a:txBody>
                  <a:tcPr marL="5615" marR="36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7,460</a:t>
                      </a:r>
                    </a:p>
                  </a:txBody>
                  <a:tcPr marL="5615" marR="36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361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18</a:t>
                      </a:r>
                    </a:p>
                  </a:txBody>
                  <a:tcPr marL="5615" marR="5615" marT="561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โลหะและผลิตภัณฑ์</a:t>
                      </a:r>
                    </a:p>
                  </a:txBody>
                  <a:tcPr marL="36000" marR="5615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7,725</a:t>
                      </a:r>
                    </a:p>
                  </a:txBody>
                  <a:tcPr marL="5615" marR="36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5,275</a:t>
                      </a:r>
                    </a:p>
                  </a:txBody>
                  <a:tcPr marL="5615" marR="36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2,450</a:t>
                      </a:r>
                    </a:p>
                  </a:txBody>
                  <a:tcPr marL="5615" marR="36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361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19</a:t>
                      </a:r>
                    </a:p>
                  </a:txBody>
                  <a:tcPr marL="5615" marR="5615" marT="561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การบริการสุขภาพ</a:t>
                      </a:r>
                    </a:p>
                  </a:txBody>
                  <a:tcPr marL="36000" marR="5615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4,290</a:t>
                      </a:r>
                    </a:p>
                  </a:txBody>
                  <a:tcPr marL="5615" marR="36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579</a:t>
                      </a:r>
                    </a:p>
                  </a:txBody>
                  <a:tcPr marL="5615" marR="36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3,711</a:t>
                      </a:r>
                    </a:p>
                  </a:txBody>
                  <a:tcPr marL="5615" marR="36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4" name="Chart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921570813"/>
              </p:ext>
            </p:extLst>
          </p:nvPr>
        </p:nvGraphicFramePr>
        <p:xfrm>
          <a:off x="-468560" y="836712"/>
          <a:ext cx="417195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467544" y="3871352"/>
            <a:ext cx="1080120" cy="578882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>
            <a:spAutoFit/>
          </a:bodyPr>
          <a:lstStyle/>
          <a:p>
            <a:pPr algn="ctr"/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2560</a:t>
            </a:r>
            <a:endParaRPr lang="en-US" sz="28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467544" y="4351983"/>
            <a:ext cx="1080120" cy="578882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>
            <a:spAutoFit/>
          </a:bodyPr>
          <a:lstStyle/>
          <a:p>
            <a:pPr algn="ctr"/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2561</a:t>
            </a:r>
            <a:endParaRPr lang="en-US" sz="28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467544" y="4807456"/>
            <a:ext cx="1080120" cy="578882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>
            <a:spAutoFit/>
          </a:bodyPr>
          <a:lstStyle/>
          <a:p>
            <a:pPr algn="ctr"/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2562</a:t>
            </a:r>
            <a:endParaRPr lang="en-US" sz="28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467544" y="5288087"/>
            <a:ext cx="1080120" cy="578882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>
            <a:spAutoFit/>
          </a:bodyPr>
          <a:lstStyle/>
          <a:p>
            <a:pPr algn="ctr"/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2563</a:t>
            </a:r>
            <a:endParaRPr lang="en-US" sz="28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67544" y="5743560"/>
            <a:ext cx="1080120" cy="578882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>
            <a:spAutoFit/>
          </a:bodyPr>
          <a:lstStyle/>
          <a:p>
            <a:pPr algn="ctr"/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2564</a:t>
            </a:r>
            <a:endParaRPr lang="en-US" sz="28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1748230" y="3847927"/>
            <a:ext cx="1728192" cy="578882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>
            <a:spAutoFit/>
          </a:bodyPr>
          <a:lstStyle/>
          <a:p>
            <a:pPr algn="ctr"/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969,741</a:t>
            </a:r>
            <a:endParaRPr lang="en-US" sz="28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1763688" y="4328558"/>
            <a:ext cx="1728192" cy="578882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>
            <a:spAutoFit/>
          </a:bodyPr>
          <a:lstStyle/>
          <a:p>
            <a:pPr algn="ctr"/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989,180</a:t>
            </a:r>
            <a:endParaRPr lang="en-US" sz="28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1748230" y="4784031"/>
            <a:ext cx="1728192" cy="578882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>
            <a:spAutoFit/>
          </a:bodyPr>
          <a:lstStyle/>
          <a:p>
            <a:pPr algn="ctr"/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1,043,802</a:t>
            </a:r>
            <a:endParaRPr lang="en-US" sz="28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1748230" y="5264662"/>
            <a:ext cx="1728192" cy="578882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>
            <a:spAutoFit/>
          </a:bodyPr>
          <a:lstStyle/>
          <a:p>
            <a:pPr algn="ctr"/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1,087,049</a:t>
            </a:r>
            <a:endParaRPr lang="en-US" sz="28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1748230" y="5720135"/>
            <a:ext cx="1728192" cy="578882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>
            <a:spAutoFit/>
          </a:bodyPr>
          <a:lstStyle/>
          <a:p>
            <a:pPr algn="ctr"/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931,268</a:t>
            </a:r>
            <a:endParaRPr lang="en-US" sz="28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467544" y="6288390"/>
            <a:ext cx="3024336" cy="452978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600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5,021,040</a:t>
            </a:r>
            <a:endParaRPr lang="en-US" sz="3600" b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251520" y="116632"/>
            <a:ext cx="3456384" cy="720080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800" b="1" dirty="0" smtClean="0">
                <a:solidFill>
                  <a:prstClr val="white"/>
                </a:solidFill>
                <a:latin typeface="TH Fah kwang" pitchFamily="2" charset="-34"/>
                <a:cs typeface="TH Fah kwang" pitchFamily="2" charset="-34"/>
              </a:rPr>
              <a:t>แผนพัฒนากำลังคน 5 ปี</a:t>
            </a:r>
            <a:endParaRPr lang="en-US" sz="2800" b="1" dirty="0">
              <a:solidFill>
                <a:prstClr val="white"/>
              </a:solidFill>
              <a:latin typeface="TH Fah kwang" pitchFamily="2" charset="-34"/>
              <a:cs typeface="TH Fah kwang" pitchFamily="2" charset="-34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8C92E-A7F1-4957-8C71-82467A491E8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98290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hart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579671998"/>
              </p:ext>
            </p:extLst>
          </p:nvPr>
        </p:nvGraphicFramePr>
        <p:xfrm>
          <a:off x="215516" y="908720"/>
          <a:ext cx="8712968" cy="546260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115616" y="5131370"/>
            <a:ext cx="3456384" cy="369332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r"/>
            <a:r>
              <a:rPr lang="th-TH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เกษตรกรรม ประมง และปศูสัตว์</a:t>
            </a:r>
            <a:endParaRPr lang="en-US" b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43608" y="4714884"/>
            <a:ext cx="2808312" cy="369332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r"/>
            <a:r>
              <a:rPr lang="th-TH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อุตสาหกรรมการผลิต</a:t>
            </a:r>
            <a:endParaRPr lang="en-US" b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71600" y="4286256"/>
            <a:ext cx="2592288" cy="369332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r"/>
            <a:r>
              <a:rPr lang="th-TH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อุตสาหกรรมแปรรูปสินค้าเกษตร</a:t>
            </a:r>
            <a:endParaRPr lang="en-US" b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71600" y="3857628"/>
            <a:ext cx="2304256" cy="369332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r"/>
            <a:r>
              <a:rPr lang="th-TH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ท่องเที่ยวและบริการ</a:t>
            </a:r>
            <a:endParaRPr lang="en-US" b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71600" y="3059668"/>
            <a:ext cx="940505" cy="369332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r"/>
            <a:r>
              <a:rPr lang="th-TH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ธุรกิจการค้า</a:t>
            </a:r>
            <a:endParaRPr lang="en-US" b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71600" y="3500438"/>
            <a:ext cx="1152128" cy="338554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r"/>
            <a:r>
              <a:rPr lang="th-TH" sz="1600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ผลิตภัณฑ์อาหาร</a:t>
            </a:r>
            <a:endParaRPr lang="en-US" sz="1600" b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71600" y="2643182"/>
            <a:ext cx="720080" cy="369332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r"/>
            <a:r>
              <a:rPr lang="en-US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Logistic</a:t>
            </a:r>
            <a:endParaRPr lang="en-US" b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76148" y="2281599"/>
            <a:ext cx="771516" cy="369332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r>
              <a:rPr lang="th-TH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ยานยนต์</a:t>
            </a:r>
            <a:endParaRPr lang="en-US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00084" y="1898752"/>
            <a:ext cx="1152128" cy="369332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r"/>
            <a:r>
              <a:rPr lang="th-TH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อิเล็กทรอนิกศ์</a:t>
            </a:r>
            <a:endParaRPr lang="en-US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41826" y="1529420"/>
            <a:ext cx="720080" cy="369332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r"/>
            <a:r>
              <a:rPr lang="en-US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OTOP</a:t>
            </a:r>
            <a:endParaRPr lang="en-US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8C92E-A7F1-4957-8C71-82467A491E8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01706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468517986"/>
              </p:ext>
            </p:extLst>
          </p:nvPr>
        </p:nvGraphicFramePr>
        <p:xfrm>
          <a:off x="179512" y="188640"/>
          <a:ext cx="8208913" cy="6448940"/>
        </p:xfrm>
        <a:graphic>
          <a:graphicData uri="http://schemas.openxmlformats.org/drawingml/2006/table">
            <a:tbl>
              <a:tblPr/>
              <a:tblGrid>
                <a:gridCol w="369771"/>
                <a:gridCol w="5324700"/>
                <a:gridCol w="767376"/>
                <a:gridCol w="878468"/>
                <a:gridCol w="868598"/>
              </a:tblGrid>
              <a:tr h="267784">
                <a:tc rowSpan="2" gridSpan="2"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กลุ่มจังหวัด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รวม </a:t>
                      </a:r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</a:t>
                      </a:r>
                      <a:r>
                        <a:rPr lang="en-US" sz="18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18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ปี (</a:t>
                      </a:r>
                      <a:r>
                        <a:rPr lang="en-US" sz="18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2560 – 2564)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072" marR="6072" marT="607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519340">
                <a:tc gridSpan="2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ความ</a:t>
                      </a:r>
                      <a:b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ต้องการ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ภาค</a:t>
                      </a:r>
                      <a:b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การศึกษา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ภาค</a:t>
                      </a:r>
                      <a:b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การพัฒนา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7DEE8"/>
                    </a:solidFill>
                  </a:tcPr>
                </a:tc>
              </a:tr>
              <a:tr h="25966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1" i="0" u="none" strike="noStrike" dirty="0">
                          <a:solidFill>
                            <a:srgbClr val="666666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ภาคเหนือตอนบน 1 (เชียงใหม่ แม่ฮ่องสอน ลำปาง ลำพูน) </a:t>
                      </a:r>
                    </a:p>
                  </a:txBody>
                  <a:tcPr marL="72000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90,247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19,289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70,958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9669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1" i="0" u="none" strike="noStrike" dirty="0">
                          <a:solidFill>
                            <a:srgbClr val="666666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ภาคเหนือตอนบน 2 (เชียงราย น่าน พะเยา แพร่) </a:t>
                      </a:r>
                    </a:p>
                  </a:txBody>
                  <a:tcPr marL="72000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145,567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65,957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79,610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9669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1" i="0" u="none" strike="noStrike" dirty="0">
                          <a:solidFill>
                            <a:srgbClr val="666666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ภาคเหนือตอนล่าง 1 (ตาก พิษณุโลก สุโขทัย เพชรบูรณ์ อุตรดิตถ์)</a:t>
                      </a:r>
                    </a:p>
                  </a:txBody>
                  <a:tcPr marL="72000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610,990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47,672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563,318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9669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1" i="0" u="none" strike="noStrike" dirty="0">
                          <a:solidFill>
                            <a:srgbClr val="666666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ภาคเหนือตอนล่าง 2 (นครสวรรค์ กำแพงเพชร พิจิตร อุทัยธานี) </a:t>
                      </a:r>
                    </a:p>
                  </a:txBody>
                  <a:tcPr marL="72000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152,869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111,737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41,132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9669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1" i="0" u="none" strike="noStrike" dirty="0">
                          <a:solidFill>
                            <a:srgbClr val="666666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ภาคกลางตอนบน 1 (พระนครศรีอยุธยา นนทบุรี ปทุมธานี สระบุรี) </a:t>
                      </a:r>
                    </a:p>
                  </a:txBody>
                  <a:tcPr marL="72000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259,996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104,792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155,204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9669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6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1" i="0" u="none" strike="noStrike" dirty="0">
                          <a:solidFill>
                            <a:srgbClr val="666666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ภาคกลางตอนบน 2  (ลพบุรี ชัยนาท สิงห์บุรี อ่างทอง) </a:t>
                      </a:r>
                    </a:p>
                  </a:txBody>
                  <a:tcPr marL="72000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95,834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20,633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75,201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9669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7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1" i="0" u="none" strike="noStrike" dirty="0">
                          <a:solidFill>
                            <a:srgbClr val="666666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ภาคกลางตอนกลาง (สระแก้ว ฉะเชิงเทรา ปราจีนบุรี นครนายก สมุทรปราการ) </a:t>
                      </a:r>
                    </a:p>
                  </a:txBody>
                  <a:tcPr marL="72000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109,933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33,516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76,455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9669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8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1" i="0" u="none" strike="noStrike" dirty="0">
                          <a:solidFill>
                            <a:srgbClr val="666666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ภาคกลางตอนล่าง 1 (นครปฐม กาญจนบุรี ราชบุรี สุพรรณบุรี)</a:t>
                      </a:r>
                    </a:p>
                  </a:txBody>
                  <a:tcPr marL="72000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231,695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49,165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182,530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9669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9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1" i="0" u="none" strike="noStrike" dirty="0">
                          <a:solidFill>
                            <a:srgbClr val="666666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ภาคกลางตอนล่าง 2 (เพชรบุรี ประจวบคีรีขันธ์ สมุทรสาคร สมุทรสงคราม)</a:t>
                      </a:r>
                    </a:p>
                  </a:txBody>
                  <a:tcPr marL="72000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98,506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33,593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64,913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9669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10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1" i="0" u="none" strike="noStrike" dirty="0">
                          <a:solidFill>
                            <a:srgbClr val="666666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ภาคตะวันออก (ชลบุรี จันทบุรี ระยอง ตราด) </a:t>
                      </a:r>
                    </a:p>
                  </a:txBody>
                  <a:tcPr marL="72000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943,605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51,805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891,800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586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11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1" i="0" u="none" strike="noStrike" dirty="0">
                          <a:solidFill>
                            <a:srgbClr val="666666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ภาคตะวันออกเฉียงเหนือตอนบน 1 (อุดรธานี หนองคาย เลย หนองบัวลำภู บึงกาฬ) </a:t>
                      </a:r>
                    </a:p>
                  </a:txBody>
                  <a:tcPr marL="72000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460,241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147,149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313,092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9669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12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1" i="0" u="none" strike="noStrike" dirty="0">
                          <a:solidFill>
                            <a:srgbClr val="666666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ภาคตะวันออกเฉียงเหนือตอนบน 2 (สกลนคร นครพนม มุกดาหาร) </a:t>
                      </a:r>
                    </a:p>
                  </a:txBody>
                  <a:tcPr marL="72000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127,679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32,359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95,320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9669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13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1" i="0" u="none" strike="noStrike" dirty="0">
                          <a:solidFill>
                            <a:srgbClr val="666666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ภาคตะวันออกเฉียงเหนือตอนกลาง (ขอนแก่น ร้อยเอ็ด มหาสารคาม กาฬสินธุ์) </a:t>
                      </a:r>
                    </a:p>
                  </a:txBody>
                  <a:tcPr marL="72000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77,684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26,612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51,072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9669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14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1" i="0" u="none" strike="noStrike" dirty="0">
                          <a:solidFill>
                            <a:srgbClr val="666666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ภาคตะวันออกเฉียงเหนือตอนล่าง 1 (นครราชสีมา สุรินทร์ บุรีรัมย์ ชัยภูมิ) </a:t>
                      </a:r>
                    </a:p>
                  </a:txBody>
                  <a:tcPr marL="72000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122,325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18,720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103,605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586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15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1" i="0" u="none" strike="noStrike" dirty="0">
                          <a:solidFill>
                            <a:srgbClr val="666666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ภาคตะวันออกเฉียงเหนือตอนล่าง 2 (อุบลราชธานี อำนาจเจริญ ศรีสะเกษ ยโสธร) </a:t>
                      </a:r>
                    </a:p>
                  </a:txBody>
                  <a:tcPr marL="72000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96,819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51,818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45,001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9669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16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1" i="0" u="none" strike="noStrike" dirty="0">
                          <a:solidFill>
                            <a:srgbClr val="666666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ภาคใต้ฝั่งอันดามัน (ภูเก็ต ระนอง พังงา กระบี่ ตรัง)</a:t>
                      </a:r>
                    </a:p>
                  </a:txBody>
                  <a:tcPr marL="72000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153,845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32,840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121,005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9669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17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1" i="0" u="none" strike="noStrike" dirty="0">
                          <a:solidFill>
                            <a:srgbClr val="666666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ภาคใต้ ฝั่งอ่าวไทย (สุราษฎร์ธานี ชุมพร นครศรีธรรมราช พัทลุง) </a:t>
                      </a:r>
                    </a:p>
                  </a:txBody>
                  <a:tcPr marL="72000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1,068,564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122,511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946,053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9669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18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1" i="0" u="none" strike="noStrike" dirty="0">
                          <a:solidFill>
                            <a:srgbClr val="666666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ภาคใต้ชายแดน (สงขลา สตูล ปัตตานี ยะลา นราธิวาส)</a:t>
                      </a:r>
                    </a:p>
                  </a:txBody>
                  <a:tcPr marL="72000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174,641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47,488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127,153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9669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072" marR="6072" marT="607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รวม</a:t>
                      </a:r>
                    </a:p>
                  </a:txBody>
                  <a:tcPr marL="6072" marR="6072" marT="607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5,021,040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1,017,656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4,003,422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8C92E-A7F1-4957-8C71-82467A491E8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78468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Rounded Rectangle 39"/>
          <p:cNvSpPr/>
          <p:nvPr/>
        </p:nvSpPr>
        <p:spPr>
          <a:xfrm>
            <a:off x="4644008" y="44624"/>
            <a:ext cx="4464496" cy="6741368"/>
          </a:xfrm>
          <a:prstGeom prst="roundRect">
            <a:avLst>
              <a:gd name="adj" fmla="val 6426"/>
            </a:avLst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35496" y="72008"/>
            <a:ext cx="4464496" cy="6741368"/>
          </a:xfrm>
          <a:prstGeom prst="roundRect">
            <a:avLst>
              <a:gd name="adj" fmla="val 6426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107504" y="1916830"/>
            <a:ext cx="4248472" cy="1152129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28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อุตสาหกรรมอิเล็กทรอนิกส์</a:t>
            </a:r>
            <a:r>
              <a:rPr lang="th-TH" sz="28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อัจฉริยะ</a:t>
            </a:r>
          </a:p>
          <a:p>
            <a:pPr marL="457200" indent="-457200" algn="ctr">
              <a:buFont typeface="Courier New" pitchFamily="49" charset="0"/>
              <a:buChar char="o"/>
            </a:pPr>
            <a:r>
              <a:rPr lang="th-TH" sz="20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ไฟฟ้าและอิเล็กทรอนิกส์  124,167 คน  6 จังหวัด </a:t>
            </a:r>
            <a:endParaRPr lang="en-US" sz="2400" b="1" dirty="0">
              <a:solidFill>
                <a:prstClr val="black"/>
              </a:solidFill>
            </a:endParaRPr>
          </a:p>
        </p:txBody>
      </p:sp>
      <p:sp>
        <p:nvSpPr>
          <p:cNvPr id="29" name="Rounded Rectangle 28"/>
          <p:cNvSpPr/>
          <p:nvPr/>
        </p:nvSpPr>
        <p:spPr>
          <a:xfrm>
            <a:off x="107504" y="836712"/>
            <a:ext cx="4248472" cy="1008111"/>
          </a:xfrm>
          <a:prstGeom prst="round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>
            <a:noAutofit/>
          </a:bodyPr>
          <a:lstStyle/>
          <a:p>
            <a:pPr algn="ctr" fontAlgn="ctr">
              <a:defRPr/>
            </a:pPr>
            <a:r>
              <a:rPr lang="th-TH" sz="2800" b="1" kern="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อุตสาหกรรมยานยนต์สมัยใหม่</a:t>
            </a:r>
            <a:endParaRPr lang="en-US" sz="2800" b="1" kern="0" dirty="0" smtClean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marL="457200" indent="-457200" fontAlgn="ctr">
              <a:buFont typeface="Courier New" pitchFamily="49" charset="0"/>
              <a:buChar char="o"/>
            </a:pPr>
            <a:r>
              <a:rPr lang="th-TH" sz="2000" b="1" kern="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ยานยนต์และ</a:t>
            </a:r>
            <a:r>
              <a:rPr lang="th-TH" sz="2000" b="1" kern="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ชิ้นส่วน</a:t>
            </a:r>
            <a:r>
              <a:rPr lang="en-US" sz="2000" b="1" kern="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1</a:t>
            </a:r>
            <a:r>
              <a:rPr lang="th-TH" sz="2000" b="1" kern="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60</a:t>
            </a:r>
            <a:r>
              <a:rPr lang="en-US" sz="2000" b="1" kern="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,</a:t>
            </a:r>
            <a:r>
              <a:rPr lang="th-TH" sz="2000" b="1" kern="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111</a:t>
            </a:r>
            <a:r>
              <a:rPr lang="en-US" sz="2000" b="1" kern="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000" b="1" kern="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คน</a:t>
            </a:r>
            <a:r>
              <a:rPr lang="en-US" sz="2000" b="1" kern="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</a:t>
            </a:r>
            <a:r>
              <a:rPr lang="th-TH" sz="2000" b="1" kern="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17  จังหวัด </a:t>
            </a:r>
            <a:endParaRPr lang="en-US" sz="2000" b="1" kern="0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107504" y="3140967"/>
            <a:ext cx="4248472" cy="1225868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pPr algn="ctr"/>
            <a:r>
              <a:rPr lang="th-TH" sz="24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อุตสาหกรรมการท่องเที่ยวกลุ่มรายได้ดีและการท่องเที่ยวเชิง</a:t>
            </a:r>
            <a:r>
              <a:rPr lang="th-TH" sz="24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สุขภาพ</a:t>
            </a:r>
          </a:p>
          <a:p>
            <a:pPr marL="285750" indent="-285750" algn="ctr">
              <a:buFont typeface="Courier New" pitchFamily="49" charset="0"/>
              <a:buChar char="o"/>
            </a:pPr>
            <a:r>
              <a:rPr lang="th-TH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ท่องเที่ยวและบริการ  733,130 คน  76 จังหวัด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107504" y="4437112"/>
            <a:ext cx="4248472" cy="1152128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 fontAlgn="ctr"/>
            <a:r>
              <a:rPr lang="th-TH" sz="28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การเกษตร</a:t>
            </a:r>
            <a:r>
              <a:rPr lang="th-TH" sz="28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และ</a:t>
            </a:r>
            <a:r>
              <a:rPr lang="th-TH" sz="28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เทคโนโลยีชีวภาพ</a:t>
            </a:r>
          </a:p>
          <a:p>
            <a:pPr marL="457200" indent="-457200" fontAlgn="ctr">
              <a:buFont typeface="Courier New" pitchFamily="49" charset="0"/>
              <a:buChar char="o"/>
            </a:pPr>
            <a:r>
              <a:rPr lang="th-TH" sz="20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เกษตร ประมงและปศุสัตว์ 1,168,978 คน 32 จว.</a:t>
            </a:r>
          </a:p>
          <a:p>
            <a:pPr marL="457200" indent="-457200" fontAlgn="ctr">
              <a:buFont typeface="Courier New" pitchFamily="49" charset="0"/>
              <a:buChar char="o"/>
            </a:pPr>
            <a:r>
              <a:rPr lang="th-TH" sz="20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อุตสาหกรรมเกษตรแปรรูป  801,499 คน  19 จว.</a:t>
            </a:r>
            <a:endParaRPr lang="en-US" sz="20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1" name="Rounded Rectangle 30"/>
          <p:cNvSpPr/>
          <p:nvPr/>
        </p:nvSpPr>
        <p:spPr>
          <a:xfrm>
            <a:off x="107504" y="5680782"/>
            <a:ext cx="4248472" cy="1060585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ctr"/>
            <a:r>
              <a:rPr lang="th-TH" sz="2800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อุตสาหกรรม</a:t>
            </a:r>
            <a:r>
              <a:rPr lang="th-TH" sz="2800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การแปรรูป</a:t>
            </a:r>
            <a:r>
              <a:rPr lang="th-TH" sz="2800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อาหาร</a:t>
            </a:r>
          </a:p>
          <a:p>
            <a:pPr marL="342900" indent="-342900" fontAlgn="ctr">
              <a:buFont typeface="Courier New" pitchFamily="49" charset="0"/>
              <a:buChar char="o"/>
            </a:pPr>
            <a:r>
              <a:rPr lang="th-TH" sz="2000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ผลิตภัณฑ์และแปรรูปอาหาร 342,063 คน 24 จว.</a:t>
            </a:r>
            <a:endParaRPr lang="en-US" sz="2000" b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2" name="Rounded Rectangle 31"/>
          <p:cNvSpPr/>
          <p:nvPr/>
        </p:nvSpPr>
        <p:spPr>
          <a:xfrm>
            <a:off x="4716016" y="1916832"/>
            <a:ext cx="4248472" cy="1152129"/>
          </a:xfrm>
          <a:prstGeom prst="roundRect">
            <a:avLst/>
          </a:prstGeom>
          <a:solidFill>
            <a:schemeClr val="bg1"/>
          </a:solidFill>
          <a:ln w="25400">
            <a:solidFill>
              <a:srgbClr val="00FF00"/>
            </a:solidFill>
            <a:prstDash val="sysDash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28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อุตสาหกรรมการบินและโลจิสติกส์ </a:t>
            </a:r>
          </a:p>
          <a:p>
            <a:pPr marL="457200" indent="-457200" algn="ctr">
              <a:buFont typeface="Courier New" pitchFamily="49" charset="0"/>
              <a:buChar char="o"/>
            </a:pPr>
            <a:r>
              <a:rPr lang="th-TH" sz="20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โลจิสติกส์และขนส่ง 215,631 คน  22 จังหวัด </a:t>
            </a:r>
            <a:endParaRPr lang="en-US" sz="2400" b="1" dirty="0">
              <a:solidFill>
                <a:prstClr val="black"/>
              </a:solidFill>
            </a:endParaRPr>
          </a:p>
        </p:txBody>
      </p:sp>
      <p:sp>
        <p:nvSpPr>
          <p:cNvPr id="33" name="Rounded Rectangle 32"/>
          <p:cNvSpPr/>
          <p:nvPr/>
        </p:nvSpPr>
        <p:spPr>
          <a:xfrm>
            <a:off x="4716016" y="836712"/>
            <a:ext cx="4248472" cy="1008111"/>
          </a:xfrm>
          <a:prstGeom prst="roundRect">
            <a:avLst/>
          </a:prstGeom>
          <a:solidFill>
            <a:schemeClr val="bg1"/>
          </a:solidFill>
          <a:ln w="38100">
            <a:prstDash val="sysDash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>
            <a:noAutofit/>
          </a:bodyPr>
          <a:lstStyle/>
          <a:p>
            <a:pPr algn="ctr" fontAlgn="ctr"/>
            <a:r>
              <a:rPr lang="th-TH" sz="2800" b="1" kern="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อุตสาหกรรมหุ่นยนต์เพื่อการ</a:t>
            </a:r>
            <a:r>
              <a:rPr lang="th-TH" sz="2800" b="1" kern="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อุตสาหกรรม</a:t>
            </a:r>
          </a:p>
          <a:p>
            <a:pPr algn="ctr" fontAlgn="ctr"/>
            <a:r>
              <a:rPr lang="th-TH" sz="2400" b="1" kern="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จำนวน - คน</a:t>
            </a:r>
            <a:endParaRPr lang="en-US" b="1" kern="0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4" name="Rounded Rectangle 33"/>
          <p:cNvSpPr/>
          <p:nvPr/>
        </p:nvSpPr>
        <p:spPr>
          <a:xfrm>
            <a:off x="4715125" y="3147299"/>
            <a:ext cx="4248472" cy="1219535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  <a:prstDash val="sysDash"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r>
              <a:rPr lang="th-TH" sz="24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อุตสาหกรรมเชื้อเพลิงชีวภาพและเคมีชีวภาพ</a:t>
            </a:r>
          </a:p>
          <a:p>
            <a:pPr marL="285750" indent="-285750" algn="ctr">
              <a:buFont typeface="Courier New" pitchFamily="49" charset="0"/>
              <a:buChar char="o"/>
            </a:pPr>
            <a:r>
              <a:rPr lang="th-TH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จำนวน -  คน </a:t>
            </a:r>
          </a:p>
        </p:txBody>
      </p:sp>
      <p:sp>
        <p:nvSpPr>
          <p:cNvPr id="35" name="Rounded Rectangle 34"/>
          <p:cNvSpPr/>
          <p:nvPr/>
        </p:nvSpPr>
        <p:spPr>
          <a:xfrm>
            <a:off x="4716016" y="4437112"/>
            <a:ext cx="4248472" cy="1152128"/>
          </a:xfrm>
          <a:prstGeom prst="roundRect">
            <a:avLst/>
          </a:prstGeom>
          <a:ln>
            <a:prstDash val="sys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 fontAlgn="ctr"/>
            <a:r>
              <a:rPr lang="th-TH" sz="28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อุตสาหกรรมดิจิทัล</a:t>
            </a:r>
          </a:p>
          <a:p>
            <a:pPr marL="457200" indent="-457200" fontAlgn="ctr">
              <a:buFont typeface="Courier New" pitchFamily="49" charset="0"/>
              <a:buChar char="o"/>
            </a:pPr>
            <a:r>
              <a:rPr lang="th-TH" sz="20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เกษตร ประมงและปศุสัตว์ 1,360 คน 1 จว.</a:t>
            </a:r>
          </a:p>
          <a:p>
            <a:pPr fontAlgn="ctr"/>
            <a:r>
              <a:rPr lang="th-TH" sz="2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0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                  (ฉะเชิงเทรา)</a:t>
            </a:r>
          </a:p>
        </p:txBody>
      </p:sp>
      <p:sp>
        <p:nvSpPr>
          <p:cNvPr id="36" name="Rounded Rectangle 35"/>
          <p:cNvSpPr/>
          <p:nvPr/>
        </p:nvSpPr>
        <p:spPr>
          <a:xfrm>
            <a:off x="4716016" y="5680782"/>
            <a:ext cx="4248472" cy="1060585"/>
          </a:xfrm>
          <a:prstGeom prst="roundRect">
            <a:avLst/>
          </a:prstGeom>
          <a:ln>
            <a:solidFill>
              <a:srgbClr val="FF00FF"/>
            </a:solidFill>
            <a:prstDash val="sys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fontAlgn="ctr"/>
            <a:r>
              <a:rPr lang="th-TH" sz="28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อุตสาหกรรมการแพทย์ครบ</a:t>
            </a:r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วงจร</a:t>
            </a:r>
          </a:p>
          <a:p>
            <a:pPr marL="342900" indent="-342900" algn="ctr" fontAlgn="ctr">
              <a:buFont typeface="Courier New" pitchFamily="49" charset="0"/>
              <a:buChar char="o"/>
            </a:pPr>
            <a:r>
              <a:rPr lang="th-TH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บริการสุขภาพ 4,290 คน 24 จว.</a:t>
            </a:r>
            <a:endParaRPr lang="en-US" sz="20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35496" y="169476"/>
            <a:ext cx="4464496" cy="46166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th-TH" sz="2400" b="1" dirty="0" smtClean="0">
                <a:solidFill>
                  <a:srgbClr val="FFFF00"/>
                </a:solidFill>
                <a:latin typeface="TH Fah kwang" pitchFamily="2" charset="-34"/>
                <a:cs typeface="TH Fah kwang" pitchFamily="2" charset="-34"/>
              </a:rPr>
              <a:t>อุตสาหกรรมศักยภาพเดิม </a:t>
            </a:r>
            <a:r>
              <a:rPr lang="en-US" sz="2400" b="1" dirty="0" smtClean="0">
                <a:solidFill>
                  <a:srgbClr val="FFFF00"/>
                </a:solidFill>
                <a:latin typeface="TH Fah kwang" pitchFamily="2" charset="-34"/>
                <a:cs typeface="TH Fah kwang" pitchFamily="2" charset="-34"/>
              </a:rPr>
              <a:t>First S-curve</a:t>
            </a:r>
            <a:endParaRPr lang="en-US" sz="2400" b="1" dirty="0">
              <a:solidFill>
                <a:srgbClr val="FFFF00"/>
              </a:solidFill>
              <a:latin typeface="TH Fah kwang" pitchFamily="2" charset="-34"/>
              <a:cs typeface="TH Fah kwang" pitchFamily="2" charset="-34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4856375" y="169476"/>
            <a:ext cx="3967753" cy="46166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th-TH" sz="2400" b="1" dirty="0">
                <a:solidFill>
                  <a:srgbClr val="FFFF00"/>
                </a:solidFill>
                <a:latin typeface="TH Fah kwang" pitchFamily="2" charset="-34"/>
                <a:cs typeface="TH Fah kwang" pitchFamily="2" charset="-34"/>
              </a:rPr>
              <a:t>อุตสาหกรรมอนาคต (</a:t>
            </a:r>
            <a:r>
              <a:rPr lang="en-US" sz="2400" b="1" dirty="0">
                <a:solidFill>
                  <a:srgbClr val="FFFF00"/>
                </a:solidFill>
                <a:latin typeface="TH Fah kwang" pitchFamily="2" charset="-34"/>
                <a:cs typeface="TH Fah kwang" pitchFamily="2" charset="-34"/>
              </a:rPr>
              <a:t>New S-curve)</a:t>
            </a:r>
          </a:p>
        </p:txBody>
      </p:sp>
      <p:pic>
        <p:nvPicPr>
          <p:cNvPr id="1029" name="Picture 5" descr="ผลการค้นหารูปภาพสำหรับ ยานยนต์และชิ้นส่วน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504" y="631141"/>
            <a:ext cx="1391518" cy="447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70325" y="1616975"/>
            <a:ext cx="629667" cy="73381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7475" y="3508209"/>
            <a:ext cx="685787" cy="68578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03109" y="4193996"/>
            <a:ext cx="1164097" cy="65368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8" name="Picture 1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24954" y="5492677"/>
            <a:ext cx="970643" cy="63410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9" name="Picture 15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42981" y="1244564"/>
            <a:ext cx="1221507" cy="744821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0" name="Picture 16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49968" y="1865189"/>
            <a:ext cx="754952" cy="50162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1" name="Picture 17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09722" y="3699032"/>
            <a:ext cx="667801" cy="66780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318431" y="4482897"/>
            <a:ext cx="790073" cy="95219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2696" y="5311024"/>
            <a:ext cx="953139" cy="53227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96336" y="3645024"/>
            <a:ext cx="1306661" cy="75133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07904" y="476672"/>
            <a:ext cx="1124744" cy="84355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01414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759024" y="122339"/>
            <a:ext cx="7632848" cy="504056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ตำแหน่งงานที่ได้รับการพัฒนา</a:t>
            </a:r>
            <a:endParaRPr lang="en-US" sz="28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077744902"/>
              </p:ext>
            </p:extLst>
          </p:nvPr>
        </p:nvGraphicFramePr>
        <p:xfrm>
          <a:off x="501825" y="764704"/>
          <a:ext cx="8390655" cy="5875197"/>
        </p:xfrm>
        <a:graphic>
          <a:graphicData uri="http://schemas.openxmlformats.org/drawingml/2006/table">
            <a:tbl>
              <a:tblPr/>
              <a:tblGrid>
                <a:gridCol w="3603163"/>
                <a:gridCol w="823007"/>
                <a:gridCol w="792897"/>
                <a:gridCol w="792897"/>
                <a:gridCol w="792897"/>
                <a:gridCol w="792897"/>
                <a:gridCol w="792897"/>
              </a:tblGrid>
              <a:tr h="325601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 dirty="0">
                          <a:solidFill>
                            <a:srgbClr val="FFFFFF"/>
                          </a:solidFill>
                          <a:effectLst/>
                          <a:latin typeface="TH SarabunPSK"/>
                        </a:rPr>
                        <a:t>ตำแหน่ง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DD5"/>
                    </a:solidFill>
                  </a:tcPr>
                </a:tc>
                <a:tc gridSpan="6"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>
                          <a:solidFill>
                            <a:srgbClr val="FFFFFF"/>
                          </a:solidFill>
                          <a:effectLst/>
                          <a:latin typeface="TH SarabunPSK"/>
                        </a:rPr>
                        <a:t> ความต้องการแรงงาน ปี 2560 - 2564  </a:t>
                      </a: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D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25601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>
                          <a:solidFill>
                            <a:srgbClr val="FFFFFF"/>
                          </a:solidFill>
                          <a:effectLst/>
                          <a:latin typeface="TH SarabunPSK"/>
                        </a:rPr>
                        <a:t>รวม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>
                          <a:solidFill>
                            <a:srgbClr val="FFFFFF"/>
                          </a:solidFill>
                          <a:effectLst/>
                          <a:latin typeface="TH SarabunPSK"/>
                        </a:rPr>
                        <a:t>2560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>
                          <a:solidFill>
                            <a:srgbClr val="FFFFFF"/>
                          </a:solidFill>
                          <a:effectLst/>
                          <a:latin typeface="TH SarabunPSK"/>
                        </a:rPr>
                        <a:t>2561</a:t>
                      </a: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>
                          <a:solidFill>
                            <a:srgbClr val="FFFFFF"/>
                          </a:solidFill>
                          <a:effectLst/>
                          <a:latin typeface="TH SarabunPSK"/>
                        </a:rPr>
                        <a:t>2562</a:t>
                      </a: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>
                          <a:solidFill>
                            <a:srgbClr val="FFFFFF"/>
                          </a:solidFill>
                          <a:effectLst/>
                          <a:latin typeface="TH SarabunPSK"/>
                        </a:rPr>
                        <a:t>2563</a:t>
                      </a: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>
                          <a:solidFill>
                            <a:srgbClr val="FFFFFF"/>
                          </a:solidFill>
                          <a:effectLst/>
                          <a:latin typeface="TH SarabunPSK"/>
                        </a:rPr>
                        <a:t>2564</a:t>
                      </a: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DD5"/>
                    </a:solidFill>
                  </a:tcPr>
                </a:tc>
              </a:tr>
              <a:tr h="283857"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รวม</a:t>
                      </a: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C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5,021,040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C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969,741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C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989,180 </a:t>
                      </a: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C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1,043,802 </a:t>
                      </a: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C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1,087,049 </a:t>
                      </a: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C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931,268 </a:t>
                      </a: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CDDC"/>
                    </a:solidFill>
                  </a:tcPr>
                </a:tc>
              </a:tr>
              <a:tr h="275509">
                <a:tc>
                  <a:txBody>
                    <a:bodyPr/>
                    <a:lstStyle/>
                    <a:p>
                      <a:pPr marL="72000"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ผู้จัดการ เจ้าของ ผู้บริหาร (</a:t>
                      </a:r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Management)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77,943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13,909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14,880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15,556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16,325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17,273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</a:tr>
              <a:tr h="267160">
                <a:tc>
                  <a:txBody>
                    <a:bodyPr/>
                    <a:lstStyle/>
                    <a:p>
                      <a:pPr marL="72000"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หัวหน้างาน (</a:t>
                      </a:r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Supervisor, Leader, Forman, Chief)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118,597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24,110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23,683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23,443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23,629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23,732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</a:tr>
              <a:tr h="267160">
                <a:tc>
                  <a:txBody>
                    <a:bodyPr/>
                    <a:lstStyle/>
                    <a:p>
                      <a:pPr marL="72000"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นักการอาชีพ ชำนาญการ ( </a:t>
                      </a:r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Specialist)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28,822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3,746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4,655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5,796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6,730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7,895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</a:tr>
              <a:tr h="267160">
                <a:tc>
                  <a:txBody>
                    <a:bodyPr/>
                    <a:lstStyle/>
                    <a:p>
                      <a:pPr marL="72000"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วิศวกร (</a:t>
                      </a:r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Engineer)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27,870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5,093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5,306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5,536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5,824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6,111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</a:tr>
              <a:tr h="267160">
                <a:tc>
                  <a:txBody>
                    <a:bodyPr/>
                    <a:lstStyle/>
                    <a:p>
                      <a:pPr marL="72000"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ช่างเทคนิค (</a:t>
                      </a:r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Technician, Specialist)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91,686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17,548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17,917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18,250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18,786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19,185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</a:tr>
              <a:tr h="267160">
                <a:tc>
                  <a:txBody>
                    <a:bodyPr/>
                    <a:lstStyle/>
                    <a:p>
                      <a:pPr marL="72000"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ช่าง (</a:t>
                      </a:r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Operator)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165,104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29,079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30,378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32,777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34,916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37,954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</a:tr>
              <a:tr h="267160">
                <a:tc>
                  <a:txBody>
                    <a:bodyPr/>
                    <a:lstStyle/>
                    <a:p>
                      <a:pPr marL="72000"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เจ้าหน้าที่อาวุโส  ที่ปรึกษา (</a:t>
                      </a:r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Senior Officer,)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3,131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  618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  617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  618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  639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  639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</a:tr>
              <a:tr h="267160">
                <a:tc>
                  <a:txBody>
                    <a:bodyPr/>
                    <a:lstStyle/>
                    <a:p>
                      <a:pPr marL="72000"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เจ้าหน้าที่สำนักงาน (</a:t>
                      </a:r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Officer)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263,508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49,992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51,315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52,610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54,032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55,559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</a:tr>
              <a:tr h="267160">
                <a:tc>
                  <a:txBody>
                    <a:bodyPr/>
                    <a:lstStyle/>
                    <a:p>
                      <a:pPr marL="72000"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ผู้ปฏิบัติงาน พนักงาน เสมียน ( </a:t>
                      </a:r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Clerk, Operator)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1,318,684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233,525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236,820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260,468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282,354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305,517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</a:tr>
              <a:tr h="267160">
                <a:tc>
                  <a:txBody>
                    <a:bodyPr/>
                    <a:lstStyle/>
                    <a:p>
                      <a:pPr marL="72000"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แรงงาน (</a:t>
                      </a:r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Worker)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1,956,178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413,542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419,084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436,145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441,223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246,184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</a:tr>
              <a:tr h="267160">
                <a:tc>
                  <a:txBody>
                    <a:bodyPr/>
                    <a:lstStyle/>
                    <a:p>
                      <a:pPr marL="72000"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เชฟ, หัวหน้าพ่อครัว (</a:t>
                      </a:r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Chef)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5,299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  968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1,024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  996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1,256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1,055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</a:tr>
              <a:tr h="267160">
                <a:tc>
                  <a:txBody>
                    <a:bodyPr/>
                    <a:lstStyle/>
                    <a:p>
                      <a:pPr marL="72000"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กุ๊ก พ่อครัว แม่ครัว ผู้ช่วยพ่อครัว (</a:t>
                      </a:r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Cook)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50,278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8,729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9,275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9,973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10,706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11,595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</a:tr>
              <a:tr h="267160">
                <a:tc>
                  <a:txBody>
                    <a:bodyPr/>
                    <a:lstStyle/>
                    <a:p>
                      <a:pPr marL="72000"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มัคคุเทศก์ (</a:t>
                      </a:r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Guide)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16,763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2,838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3,003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3,192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3,612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4,118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</a:tr>
              <a:tr h="267160">
                <a:tc>
                  <a:txBody>
                    <a:bodyPr/>
                    <a:lstStyle/>
                    <a:p>
                      <a:pPr marL="72000"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เกษตรกร (</a:t>
                      </a:r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Farmer, agriculturist)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227,457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39,758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42,586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45,149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48,706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51,258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</a:tr>
              <a:tr h="267160">
                <a:tc>
                  <a:txBody>
                    <a:bodyPr/>
                    <a:lstStyle/>
                    <a:p>
                      <a:pPr marL="72000"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วิสาหกิจชุมชน </a:t>
                      </a:r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OTOP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623,050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118,172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120,027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123,992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128,231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132,628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</a:tr>
              <a:tr h="267160">
                <a:tc>
                  <a:txBody>
                    <a:bodyPr/>
                    <a:lstStyle/>
                    <a:p>
                      <a:pPr marL="72000"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ปราชญ์ชาวบ้าน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2,294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  417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  433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  448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  498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  498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</a:tr>
              <a:tr h="267160">
                <a:tc>
                  <a:txBody>
                    <a:bodyPr/>
                    <a:lstStyle/>
                    <a:p>
                      <a:pPr marL="72000"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ครูผู้สอน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2,680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  538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  539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  540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  581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  482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</a:tr>
              <a:tr h="275509">
                <a:tc>
                  <a:txBody>
                    <a:bodyPr/>
                    <a:lstStyle/>
                    <a:p>
                      <a:pPr marL="72000"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บุคคลทั่วไป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41,696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7,159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7,638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8,313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9,001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9,585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37619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395536" y="332656"/>
            <a:ext cx="8352928" cy="504056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ตำแหน่งงานที่ได้รับการพัฒนา</a:t>
            </a:r>
            <a:endParaRPr lang="en-US" sz="28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graphicFrame>
        <p:nvGraphicFramePr>
          <p:cNvPr id="3" name="Chart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600478683"/>
              </p:ext>
            </p:extLst>
          </p:nvPr>
        </p:nvGraphicFramePr>
        <p:xfrm>
          <a:off x="431540" y="1124744"/>
          <a:ext cx="8280919" cy="49685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36604" y="1556792"/>
            <a:ext cx="2811860" cy="158089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38176" y="4628521"/>
            <a:ext cx="1457959" cy="1092062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76254" y="2996952"/>
            <a:ext cx="1784585" cy="124921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93407" y="2603992"/>
            <a:ext cx="2286394" cy="1210444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08041" y="3621558"/>
            <a:ext cx="2241352" cy="1320674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61146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3" name="Picture 7" descr="ผลการค้นหารูปภาพสำหรับ ????????????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68181" y="5399255"/>
            <a:ext cx="1356736" cy="1356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6" name="AutoShape 3"/>
          <p:cNvSpPr>
            <a:spLocks noChangeArrowheads="1"/>
          </p:cNvSpPr>
          <p:nvPr/>
        </p:nvSpPr>
        <p:spPr bwMode="gray">
          <a:xfrm rot="10800000">
            <a:off x="2483768" y="3407862"/>
            <a:ext cx="3682229" cy="1380864"/>
          </a:xfrm>
          <a:prstGeom prst="upArrow">
            <a:avLst>
              <a:gd name="adj1" fmla="val 56944"/>
              <a:gd name="adj2" fmla="val 50782"/>
            </a:avLst>
          </a:prstGeom>
          <a:gradFill rotWithShape="1">
            <a:gsLst>
              <a:gs pos="0">
                <a:srgbClr val="BDBFB9"/>
              </a:gs>
              <a:gs pos="100000">
                <a:srgbClr val="F7F9F2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 kern="0" smtClean="0">
              <a:solidFill>
                <a:sysClr val="windowText" lastClr="000000"/>
              </a:solidFill>
            </a:endParaRPr>
          </a:p>
        </p:txBody>
      </p:sp>
      <p:pic>
        <p:nvPicPr>
          <p:cNvPr id="4100" name="Picture 4" descr="ผลการค้นหารูปภาพสำหรับ ????????????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21413" y="5452413"/>
            <a:ext cx="1359819" cy="7803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7" name="Rounded Rectangle 36"/>
          <p:cNvSpPr/>
          <p:nvPr/>
        </p:nvSpPr>
        <p:spPr>
          <a:xfrm>
            <a:off x="1727684" y="260648"/>
            <a:ext cx="5976664" cy="792088"/>
          </a:xfrm>
          <a:prstGeom prst="round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th-TH" sz="3600" b="1" kern="0" dirty="0" smtClean="0">
                <a:solidFill>
                  <a:sysClr val="window" lastClr="FFFFFF"/>
                </a:solidFill>
                <a:latin typeface="TH Fah kwang" pitchFamily="2" charset="-34"/>
                <a:cs typeface="TH Fah kwang" pitchFamily="2" charset="-34"/>
              </a:rPr>
              <a:t>ผลที่ได้รับจากแผนพัฒนา</a:t>
            </a:r>
            <a:endParaRPr lang="en-US" sz="3600" b="1" kern="0" dirty="0" smtClean="0">
              <a:solidFill>
                <a:sysClr val="window" lastClr="FFFFFF"/>
              </a:solidFill>
              <a:latin typeface="TH Fah kwang" pitchFamily="2" charset="-34"/>
              <a:cs typeface="TH Fah kwang" pitchFamily="2" charset="-34"/>
            </a:endParaRPr>
          </a:p>
        </p:txBody>
      </p:sp>
      <p:pic>
        <p:nvPicPr>
          <p:cNvPr id="38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9217" y="1556792"/>
            <a:ext cx="3131840" cy="2348880"/>
          </a:xfrm>
          <a:prstGeom prst="rect">
            <a:avLst/>
          </a:prstGeom>
          <a:noFill/>
          <a:ln w="9525">
            <a:solidFill>
              <a:sysClr val="windowText" lastClr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9" name="Rounded Rectangle 38"/>
          <p:cNvSpPr/>
          <p:nvPr/>
        </p:nvSpPr>
        <p:spPr>
          <a:xfrm>
            <a:off x="5940152" y="4725144"/>
            <a:ext cx="2232248" cy="792088"/>
          </a:xfrm>
          <a:prstGeom prst="roundRect">
            <a:avLst/>
          </a:prstGeom>
          <a:ln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th-TH" sz="2400" b="1" kern="0" dirty="0" smtClean="0">
                <a:solidFill>
                  <a:sysClr val="window" lastClr="FFFFFF"/>
                </a:solidFill>
                <a:latin typeface="TH NiramitIT๙" pitchFamily="2" charset="-34"/>
                <a:cs typeface="TH NiramitIT๙" pitchFamily="2" charset="-34"/>
              </a:rPr>
              <a:t>รายได้ </a:t>
            </a:r>
            <a:r>
              <a:rPr lang="en-US" sz="2400" b="1" kern="0" dirty="0" smtClean="0">
                <a:solidFill>
                  <a:sysClr val="window" lastClr="FFFFFF"/>
                </a:solidFill>
                <a:latin typeface="TH NiramitIT๙" pitchFamily="2" charset="-34"/>
                <a:cs typeface="TH NiramitIT๙" pitchFamily="2" charset="-34"/>
              </a:rPr>
              <a:t>(GDP)</a:t>
            </a:r>
            <a:endParaRPr lang="th-TH" sz="2400" b="1" kern="0" dirty="0" smtClean="0">
              <a:solidFill>
                <a:sysClr val="window" lastClr="FFFFFF"/>
              </a:solidFill>
              <a:latin typeface="TH NiramitIT๙" pitchFamily="2" charset="-34"/>
              <a:cs typeface="TH NiramitIT๙" pitchFamily="2" charset="-34"/>
            </a:endParaRPr>
          </a:p>
          <a:p>
            <a:pPr algn="ctr">
              <a:defRPr/>
            </a:pPr>
            <a:r>
              <a:rPr lang="en-US" sz="2400" b="1" kern="0" dirty="0" smtClean="0">
                <a:solidFill>
                  <a:sysClr val="window" lastClr="FFFFFF"/>
                </a:solidFill>
                <a:latin typeface="TH SarabunPSK" pitchFamily="34" charset="-34"/>
                <a:cs typeface="TH SarabunPSK" pitchFamily="34" charset="-34"/>
              </a:rPr>
              <a:t>14,754.96</a:t>
            </a:r>
            <a:r>
              <a:rPr lang="th-TH" sz="2400" b="1" kern="0" dirty="0" smtClean="0">
                <a:solidFill>
                  <a:sysClr val="window" lastClr="FFFFFF"/>
                </a:solidFill>
                <a:latin typeface="TH SarabunPSK" pitchFamily="34" charset="-34"/>
                <a:cs typeface="TH SarabunPSK" pitchFamily="34" charset="-34"/>
              </a:rPr>
              <a:t> ล้านบาท</a:t>
            </a:r>
            <a:r>
              <a:rPr lang="en-US" sz="2400" b="1" kern="0" dirty="0" smtClean="0">
                <a:solidFill>
                  <a:sysClr val="window" lastClr="FFFFFF"/>
                </a:solidFill>
                <a:latin typeface="TH NiramitIT๙" pitchFamily="2" charset="-34"/>
                <a:cs typeface="TH NiramitIT๙" pitchFamily="2" charset="-34"/>
              </a:rPr>
              <a:t> </a:t>
            </a:r>
            <a:endParaRPr lang="en-US" sz="2400" b="1" kern="0" dirty="0">
              <a:solidFill>
                <a:sysClr val="window" lastClr="FFFFFF"/>
              </a:solidFill>
              <a:latin typeface="TH NiramitIT๙" pitchFamily="2" charset="-34"/>
              <a:cs typeface="TH NiramitIT๙" pitchFamily="2" charset="-34"/>
            </a:endParaRPr>
          </a:p>
        </p:txBody>
      </p:sp>
      <p:sp>
        <p:nvSpPr>
          <p:cNvPr id="42" name="Rounded Rectangle 41"/>
          <p:cNvSpPr/>
          <p:nvPr/>
        </p:nvSpPr>
        <p:spPr>
          <a:xfrm>
            <a:off x="3563888" y="4725144"/>
            <a:ext cx="2088232" cy="792088"/>
          </a:xfrm>
          <a:prstGeom prst="roundRect">
            <a:avLst/>
          </a:prstGeom>
          <a:ln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th-TH" sz="2400" b="1" kern="0" dirty="0" smtClean="0">
                <a:solidFill>
                  <a:sysClr val="window" lastClr="FFFFFF"/>
                </a:solidFill>
                <a:latin typeface="TH NiramitIT๙" pitchFamily="2" charset="-34"/>
                <a:cs typeface="TH NiramitIT๙" pitchFamily="2" charset="-34"/>
              </a:rPr>
              <a:t>ผลิตภาพ</a:t>
            </a:r>
            <a:endParaRPr lang="en-US" sz="2400" b="1" kern="0" dirty="0" smtClean="0">
              <a:solidFill>
                <a:sysClr val="window" lastClr="FFFFFF"/>
              </a:solidFill>
              <a:latin typeface="TH NiramitIT๙" pitchFamily="2" charset="-34"/>
              <a:cs typeface="TH NiramitIT๙" pitchFamily="2" charset="-34"/>
            </a:endParaRPr>
          </a:p>
        </p:txBody>
      </p:sp>
      <p:sp>
        <p:nvSpPr>
          <p:cNvPr id="43" name="Rounded Rectangle 42"/>
          <p:cNvSpPr/>
          <p:nvPr/>
        </p:nvSpPr>
        <p:spPr>
          <a:xfrm>
            <a:off x="899592" y="4581128"/>
            <a:ext cx="2409444" cy="936104"/>
          </a:xfrm>
          <a:prstGeom prst="roundRect">
            <a:avLst/>
          </a:prstGeom>
          <a:ln/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th-TH" sz="2400" b="1" kern="0" dirty="0" smtClean="0">
                <a:solidFill>
                  <a:sysClr val="window" lastClr="FFFFFF"/>
                </a:solidFill>
                <a:latin typeface="TH NiramitIT๙" pitchFamily="2" charset="-34"/>
                <a:cs typeface="TH NiramitIT๙" pitchFamily="2" charset="-34"/>
              </a:rPr>
              <a:t>แรงงานเพิ่มขึ้น</a:t>
            </a:r>
          </a:p>
          <a:p>
            <a:pPr algn="ctr">
              <a:defRPr/>
            </a:pPr>
            <a:r>
              <a:rPr lang="th-TH" sz="2400" b="1" kern="0" dirty="0" smtClean="0">
                <a:solidFill>
                  <a:sysClr val="window" lastClr="FFFFFF"/>
                </a:solidFill>
                <a:latin typeface="TH SarabunPSK" pitchFamily="34" charset="-34"/>
                <a:cs typeface="TH SarabunPSK" pitchFamily="34" charset="-34"/>
              </a:rPr>
              <a:t>5,021,040</a:t>
            </a:r>
            <a:endParaRPr lang="en-US" sz="2400" b="1" kern="0" dirty="0" smtClean="0">
              <a:solidFill>
                <a:sysClr val="window" lastClr="FFFFFF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4" name="Rounded Rectangle 43"/>
          <p:cNvSpPr/>
          <p:nvPr/>
        </p:nvSpPr>
        <p:spPr>
          <a:xfrm>
            <a:off x="3995936" y="1484784"/>
            <a:ext cx="4896544" cy="2376264"/>
          </a:xfrm>
          <a:prstGeom prst="roundRect">
            <a:avLst/>
          </a:prstGeom>
          <a:ln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285750" indent="-285750">
              <a:buFont typeface="Courier New" pitchFamily="49" charset="0"/>
              <a:buChar char="o"/>
              <a:defRPr/>
            </a:pPr>
            <a:r>
              <a:rPr lang="th-TH" sz="2400" b="1" kern="0" dirty="0" smtClean="0">
                <a:solidFill>
                  <a:prstClr val="black"/>
                </a:solidFill>
                <a:latin typeface="TH NiramitIT๙" pitchFamily="2" charset="-34"/>
                <a:cs typeface="TH NiramitIT๙" pitchFamily="2" charset="-34"/>
              </a:rPr>
              <a:t>บูรณาการแผนพัฒนากำลังคนทุกหน่วยงาน</a:t>
            </a:r>
          </a:p>
          <a:p>
            <a:pPr marL="285750" indent="-285750">
              <a:buFont typeface="Courier New" pitchFamily="49" charset="0"/>
              <a:buChar char="o"/>
              <a:defRPr/>
            </a:pPr>
            <a:r>
              <a:rPr lang="th-TH" sz="2400" b="1" kern="0" dirty="0" smtClean="0">
                <a:solidFill>
                  <a:prstClr val="black"/>
                </a:solidFill>
                <a:latin typeface="TH NiramitIT๙" pitchFamily="2" charset="-34"/>
                <a:cs typeface="TH NiramitIT๙" pitchFamily="2" charset="-34"/>
              </a:rPr>
              <a:t>สอดคล้องพื้นที่</a:t>
            </a:r>
          </a:p>
          <a:p>
            <a:pPr marL="285750" indent="-285750">
              <a:buFont typeface="Courier New" pitchFamily="49" charset="0"/>
              <a:buChar char="o"/>
              <a:defRPr/>
            </a:pPr>
            <a:r>
              <a:rPr lang="th-TH" sz="2400" b="1" kern="0" dirty="0" smtClean="0">
                <a:solidFill>
                  <a:prstClr val="black"/>
                </a:solidFill>
                <a:latin typeface="TH NiramitIT๙" pitchFamily="2" charset="-34"/>
                <a:cs typeface="TH NiramitIT๙" pitchFamily="2" charset="-34"/>
              </a:rPr>
              <a:t>ผลักดันนโยบายและยุทธศาสตร์ 20 ปี</a:t>
            </a:r>
          </a:p>
          <a:p>
            <a:pPr marL="742950" lvl="1" indent="-285750">
              <a:buFont typeface="Arial" pitchFamily="34" charset="0"/>
              <a:buChar char="•"/>
              <a:defRPr/>
            </a:pPr>
            <a:r>
              <a:rPr lang="en-US" sz="2400" b="1" kern="0" dirty="0" smtClean="0">
                <a:solidFill>
                  <a:prstClr val="black"/>
                </a:solidFill>
                <a:latin typeface="TH NiramitIT๙" pitchFamily="2" charset="-34"/>
                <a:cs typeface="TH NiramitIT๙" pitchFamily="2" charset="-34"/>
              </a:rPr>
              <a:t>Thailand </a:t>
            </a:r>
            <a:r>
              <a:rPr lang="th-TH" sz="2400" b="1" kern="0" dirty="0" smtClean="0">
                <a:solidFill>
                  <a:prstClr val="black"/>
                </a:solidFill>
                <a:latin typeface="TH NiramitIT๙" pitchFamily="2" charset="-34"/>
                <a:cs typeface="TH NiramitIT๙" pitchFamily="2" charset="-34"/>
              </a:rPr>
              <a:t>4.0/</a:t>
            </a:r>
            <a:r>
              <a:rPr lang="en-US" sz="2400" b="1" kern="0" dirty="0" smtClean="0">
                <a:solidFill>
                  <a:prstClr val="black"/>
                </a:solidFill>
                <a:latin typeface="TH NiramitIT๙" pitchFamily="2" charset="-34"/>
                <a:cs typeface="TH NiramitIT๙" pitchFamily="2" charset="-34"/>
              </a:rPr>
              <a:t> Industry</a:t>
            </a:r>
            <a:r>
              <a:rPr lang="th-TH" sz="2400" b="1" kern="0" dirty="0" smtClean="0">
                <a:solidFill>
                  <a:prstClr val="black"/>
                </a:solidFill>
                <a:latin typeface="TH NiramitIT๙" pitchFamily="2" charset="-34"/>
                <a:cs typeface="TH NiramitIT๙" pitchFamily="2" charset="-34"/>
              </a:rPr>
              <a:t> 4.0</a:t>
            </a:r>
          </a:p>
          <a:p>
            <a:pPr marL="742950" lvl="1" indent="-285750">
              <a:buFont typeface="Arial" pitchFamily="34" charset="0"/>
              <a:buChar char="•"/>
              <a:defRPr/>
            </a:pPr>
            <a:r>
              <a:rPr lang="th-TH" sz="2400" b="1" kern="0" dirty="0" smtClean="0">
                <a:solidFill>
                  <a:prstClr val="black"/>
                </a:solidFill>
                <a:latin typeface="TH NiramitIT๙" pitchFamily="2" charset="-34"/>
                <a:cs typeface="TH NiramitIT๙" pitchFamily="2" charset="-34"/>
              </a:rPr>
              <a:t>บริหารงานจังหวัดและกลุ่มจังหวัด</a:t>
            </a:r>
          </a:p>
          <a:p>
            <a:pPr marL="742950" lvl="1" indent="-285750">
              <a:buFont typeface="Arial" pitchFamily="34" charset="0"/>
              <a:buChar char="•"/>
              <a:defRPr/>
            </a:pPr>
            <a:r>
              <a:rPr lang="th-TH" sz="2400" b="1" kern="0" dirty="0" smtClean="0">
                <a:solidFill>
                  <a:prstClr val="black"/>
                </a:solidFill>
                <a:latin typeface="TH NiramitIT๙" pitchFamily="2" charset="-34"/>
                <a:cs typeface="TH NiramitIT๙" pitchFamily="2" charset="-34"/>
              </a:rPr>
              <a:t>ประชารัฐ</a:t>
            </a:r>
            <a:endParaRPr lang="en-US" sz="2400" b="1" kern="0" dirty="0" smtClean="0">
              <a:solidFill>
                <a:prstClr val="black"/>
              </a:solidFill>
              <a:latin typeface="TH NiramitIT๙" pitchFamily="2" charset="-34"/>
              <a:cs typeface="TH NiramitIT๙" pitchFamily="2" charset="-34"/>
            </a:endParaRPr>
          </a:p>
        </p:txBody>
      </p:sp>
      <p:sp>
        <p:nvSpPr>
          <p:cNvPr id="45" name="Down Arrow 44"/>
          <p:cNvSpPr/>
          <p:nvPr/>
        </p:nvSpPr>
        <p:spPr>
          <a:xfrm rot="16200000">
            <a:off x="3264633" y="2442817"/>
            <a:ext cx="571505" cy="891102"/>
          </a:xfrm>
          <a:prstGeom prst="downArrow">
            <a:avLst/>
          </a:prstGeom>
          <a:solidFill>
            <a:srgbClr val="FF0000"/>
          </a:solidFill>
          <a:ln w="11429" cap="flat" cmpd="sng" algn="ctr">
            <a:noFill/>
            <a:prstDash val="sysDash"/>
          </a:ln>
          <a:effectLst>
            <a:glow rad="228600">
              <a:srgbClr val="8C7B70">
                <a:satMod val="175000"/>
                <a:alpha val="40000"/>
              </a:srgbClr>
            </a:glow>
          </a:effectLst>
        </p:spPr>
        <p:txBody>
          <a:bodyPr anchor="ctr"/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Georgia"/>
            </a:endParaRPr>
          </a:p>
        </p:txBody>
      </p:sp>
      <p:pic>
        <p:nvPicPr>
          <p:cNvPr id="4098" name="Picture 2" descr="ผลการค้นหารูปภาพสำหรับ ???????????????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9217" y="5733256"/>
            <a:ext cx="1299611" cy="9623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76" descr="man13-5.png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21532" y="5663190"/>
            <a:ext cx="612304" cy="5240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83" descr="man13-7.png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43608" y="5715920"/>
            <a:ext cx="612302" cy="521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19" descr="man13-5.png"/>
          <p:cNvPicPr>
            <a:picLocks noChangeAspect="1"/>
          </p:cNvPicPr>
          <p:nvPr/>
        </p:nvPicPr>
        <p:blipFill>
          <a:blip r:embed="rId10" cstate="print">
            <a:grayscl/>
            <a:biLevel thresh="5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27684" y="5646810"/>
            <a:ext cx="612304" cy="5240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83" descr="man13-7.png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96008" y="5868320"/>
            <a:ext cx="612302" cy="521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83" descr="man13-7.png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48408" y="6020720"/>
            <a:ext cx="612302" cy="521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83" descr="man13-7.png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00808" y="6173120"/>
            <a:ext cx="612302" cy="521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83" descr="man13-7.png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73758" y="5868320"/>
            <a:ext cx="612302" cy="521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83" descr="man13-7.png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77616" y="5646810"/>
            <a:ext cx="612302" cy="521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83" descr="man13-7.png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88817" y="6020720"/>
            <a:ext cx="612302" cy="521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76" descr="man13-5.png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92530" y="5644135"/>
            <a:ext cx="612304" cy="5240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76" descr="man13-5.png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94967" y="6009497"/>
            <a:ext cx="612304" cy="5240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76" descr="man13-5.png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57142" y="6127678"/>
            <a:ext cx="612304" cy="5240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76" descr="man13-5.png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11374" y="5553556"/>
            <a:ext cx="612304" cy="5240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76" descr="man13-5.png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52604" y="5897620"/>
            <a:ext cx="612304" cy="5240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88254" y="5544450"/>
            <a:ext cx="1316093" cy="11500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8866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NewsPrint">
      <a:majorFont>
        <a:latin typeface="Impact"/>
        <a:ea typeface=""/>
        <a:cs typeface=""/>
        <a:font script="Jpan" typeface="HGP創英角ｺﾞｼｯｸUB"/>
        <a:font script="Hang" typeface="HY견고딕"/>
        <a:font script="Hans" typeface="微软雅黑"/>
        <a:font script="Hant" typeface="微軟正黑體"/>
        <a:font script="Arab" typeface="Tahoma"/>
        <a:font script="Hebr" typeface="To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t" anchorCtr="0"/>
      <a:lstStyle>
        <a:defPPr algn="r">
          <a:defRPr sz="2400" b="1" dirty="0" smtClean="0">
            <a:latin typeface="TH SarabunPSK" pitchFamily="34" charset="-34"/>
            <a:cs typeface="TH SarabunPSK" pitchFamily="34" charset="-34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square" rtlCol="0">
        <a:spAutoFit/>
      </a:bodyPr>
      <a:lstStyle>
        <a:defPPr>
          <a:defRPr sz="2800" dirty="0" smtClean="0">
            <a:latin typeface="TH SarabunPSK" pitchFamily="34" charset="-34"/>
            <a:cs typeface="TH SarabunPSK" pitchFamily="34" charset="-34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1_กรมพัฒนาฝีมือแรงงาน">
  <a:themeElements>
    <a:clrScheme name="กรมพัฒนาฝีมือแรงงาน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กรมพัฒนาฝีมือแรงงาน">
      <a:majorFont>
        <a:latin typeface="Arial"/>
        <a:ea typeface=""/>
        <a:cs typeface="Angsana New"/>
      </a:majorFont>
      <a:minorFont>
        <a:latin typeface="Arial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h-TH" sz="2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ngsana New" pitchFamily="18" charset="-34"/>
            <a:cs typeface="Courier New" pitchFamily="49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h-TH" sz="2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ngsana New" pitchFamily="18" charset="-34"/>
            <a:cs typeface="Courier New" pitchFamily="49" charset="0"/>
          </a:defRPr>
        </a:defPPr>
      </a:lstStyle>
    </a:lnDef>
  </a:objectDefaults>
  <a:extraClrSchemeLst>
    <a:extraClrScheme>
      <a:clrScheme name="กรมพัฒนาฝีมือแรงงาน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รมพัฒนาฝีมือแรงงาน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รมพัฒนาฝีมือแรงงาน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รมพัฒนาฝีมือแรงงาน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รมพัฒนาฝีมือแรงงาน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รมพัฒนาฝีมือแรงงาน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รมพัฒนาฝีมือแรงงาน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รมพัฒนาฝีมือแรงงาน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รมพัฒนาฝีมือแรงงาน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รมพัฒนาฝีมือแรงงาน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รมพัฒนาฝีมือแรงงาน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รมพัฒนาฝีมือแรงงาน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1_Office Theme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1634</TotalTime>
  <Words>3334</Words>
  <Application>Microsoft Office PowerPoint</Application>
  <PresentationFormat>นำเสนอทางหน้าจอ (4:3)</PresentationFormat>
  <Paragraphs>905</Paragraphs>
  <Slides>22</Slides>
  <Notes>0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5</vt:i4>
      </vt:variant>
      <vt:variant>
        <vt:lpstr>ชื่อเรื่องภาพนิ่ง</vt:lpstr>
      </vt:variant>
      <vt:variant>
        <vt:i4>22</vt:i4>
      </vt:variant>
    </vt:vector>
  </HeadingPairs>
  <TitlesOfParts>
    <vt:vector size="27" baseType="lpstr">
      <vt:lpstr>Office Theme</vt:lpstr>
      <vt:lpstr>1_กรมพัฒนาฝีมือแรงงาน</vt:lpstr>
      <vt:lpstr>2_Office Theme</vt:lpstr>
      <vt:lpstr>3_Office Theme</vt:lpstr>
      <vt:lpstr>1_Office Theme</vt:lpstr>
      <vt:lpstr>ภาพนิ่ง 1</vt:lpstr>
      <vt:lpstr>มติที่ประชุม กพร.ปช. ครั้งที่ 2/2559 วันที่ 21 ธันวาคม 2559</vt:lpstr>
      <vt:lpstr>ภาพนิ่ง 3</vt:lpstr>
      <vt:lpstr>ภาพนิ่ง 4</vt:lpstr>
      <vt:lpstr>ภาพนิ่ง 5</vt:lpstr>
      <vt:lpstr>ภาพนิ่ง 6</vt:lpstr>
      <vt:lpstr>ภาพนิ่ง 7</vt:lpstr>
      <vt:lpstr>ภาพนิ่ง 8</vt:lpstr>
      <vt:lpstr>ภาพนิ่ง 9</vt:lpstr>
      <vt:lpstr>ภาพนิ่ง 10</vt:lpstr>
      <vt:lpstr>ภาพนิ่ง 11</vt:lpstr>
      <vt:lpstr>ภาพนิ่ง 12</vt:lpstr>
      <vt:lpstr>ภาพนิ่ง 13</vt:lpstr>
      <vt:lpstr>ภาพนิ่ง 14</vt:lpstr>
      <vt:lpstr>ภาพนิ่ง 15</vt:lpstr>
      <vt:lpstr>ภาพนิ่ง 16</vt:lpstr>
      <vt:lpstr>ภาพนิ่ง 17</vt:lpstr>
      <vt:lpstr>ภาพนิ่ง 18</vt:lpstr>
      <vt:lpstr>ภาพนิ่ง 19</vt:lpstr>
      <vt:lpstr>ภาพนิ่ง 20</vt:lpstr>
      <vt:lpstr>ภาพนิ่ง 21</vt:lpstr>
      <vt:lpstr>ภาพนิ่ง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Dheerayut</dc:creator>
  <cp:lastModifiedBy>Mr.Robin ThaiSakon</cp:lastModifiedBy>
  <cp:revision>155</cp:revision>
  <dcterms:created xsi:type="dcterms:W3CDTF">2016-12-15T02:27:21Z</dcterms:created>
  <dcterms:modified xsi:type="dcterms:W3CDTF">2017-01-16T13:24:11Z</dcterms:modified>
</cp:coreProperties>
</file>