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30" r:id="rId5"/>
    <p:sldMasterId id="2147483747" r:id="rId6"/>
  </p:sldMasterIdLst>
  <p:notesMasterIdLst>
    <p:notesMasterId r:id="rId23"/>
  </p:notesMasterIdLst>
  <p:sldIdLst>
    <p:sldId id="268" r:id="rId7"/>
    <p:sldId id="269" r:id="rId8"/>
    <p:sldId id="273" r:id="rId9"/>
    <p:sldId id="274" r:id="rId10"/>
    <p:sldId id="275" r:id="rId11"/>
    <p:sldId id="258" r:id="rId12"/>
    <p:sldId id="259" r:id="rId13"/>
    <p:sldId id="257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>
        <p:scale>
          <a:sx n="70" d="100"/>
          <a:sy n="70" d="100"/>
        </p:scale>
        <p:origin x="-444" y="-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80FF1-2CF6-45A3-AB47-D49E43D972F4}" type="datetimeFigureOut">
              <a:rPr lang="th-TH" smtClean="0"/>
              <a:t>18/03/59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16DDC-726E-4CCE-8CF4-2077F8F415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3845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1042C4A6-3098-4E6C-B214-C3584D3C6E7D}" type="slidenum">
              <a:rPr lang="en-US" altLang="th-TH" sz="1200" smtClean="0">
                <a:solidFill>
                  <a:srgbClr val="000000"/>
                </a:solidFill>
              </a:rPr>
              <a:pPr/>
              <a:t>2</a:t>
            </a:fld>
            <a:endParaRPr lang="th-TH" altLang="th-TH" sz="1200" smtClean="0">
              <a:solidFill>
                <a:srgbClr val="000000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0525" y="712788"/>
            <a:ext cx="6080125" cy="3421062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38612"/>
          </a:xfrm>
          <a:noFill/>
        </p:spPr>
        <p:txBody>
          <a:bodyPr/>
          <a:lstStyle/>
          <a:p>
            <a:pPr eaLnBrk="1" hangingPunct="1"/>
            <a:endParaRPr lang="en-GB" altLang="th-TH" smtClean="0"/>
          </a:p>
        </p:txBody>
      </p:sp>
    </p:spTree>
    <p:extLst>
      <p:ext uri="{BB962C8B-B14F-4D97-AF65-F5344CB8AC3E}">
        <p14:creationId xmlns:p14="http://schemas.microsoft.com/office/powerpoint/2010/main" val="20541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685800"/>
            <a:ext cx="10295467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th-TH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86200"/>
            <a:ext cx="8534400" cy="177165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th-TH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48267" y="6229350"/>
            <a:ext cx="2573867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endParaRPr lang="en-US" altLang="th-TH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99467" y="6229350"/>
            <a:ext cx="3793067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endParaRPr lang="en-US" altLang="th-TH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82C3D25-0C0A-4B9A-9E82-82C8A1F89F95}" type="slidenum">
              <a:rPr lang="en-US" altLang="th-TH"/>
              <a:pPr/>
              <a:t>‹#›</a:t>
            </a:fld>
            <a:endParaRPr lang="en-US" altLang="th-TH"/>
          </a:p>
        </p:txBody>
      </p:sp>
      <p:pic>
        <p:nvPicPr>
          <p:cNvPr id="3079" name="Picture 7" descr="pain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1"/>
            <a:ext cx="109728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503889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A3AAD-EC31-452E-B888-8003B8FB985E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411377936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71467" y="228600"/>
            <a:ext cx="2743200" cy="5829300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41867" y="228600"/>
            <a:ext cx="8026400" cy="58293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BE804-481C-497F-9455-E5A5547B4505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351716043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525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67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262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727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38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74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691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646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B69FD-82B8-4520-9914-D58B6FFC9973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4986035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614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2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95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1790D-A789-4643-84FC-BA86F04CE4FD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365886"/>
      </p:ext>
    </p:extLst>
  </p:cSld>
  <p:clrMapOvr>
    <a:masterClrMapping/>
  </p:clrMapOvr>
  <p:transition spd="med">
    <p:strips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E61F7-820B-4626-BDA5-F44D3D49F163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9066"/>
      </p:ext>
    </p:extLst>
  </p:cSld>
  <p:clrMapOvr>
    <a:masterClrMapping/>
  </p:clrMapOvr>
  <p:transition spd="med">
    <p:strips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37D38-C7F0-4368-9DF4-5932821BCF28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72897"/>
      </p:ext>
    </p:extLst>
  </p:cSld>
  <p:clrMapOvr>
    <a:masterClrMapping/>
  </p:clrMapOvr>
  <p:transition spd="med">
    <p:strips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05000"/>
            <a:ext cx="5384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384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33D23-2BE5-4926-97DC-BC64AE8831F8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28496"/>
      </p:ext>
    </p:extLst>
  </p:cSld>
  <p:clrMapOvr>
    <a:masterClrMapping/>
  </p:clrMapOvr>
  <p:transition spd="med">
    <p:strips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18E48F-097E-4921-8D44-077739A69F44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87416"/>
      </p:ext>
    </p:extLst>
  </p:cSld>
  <p:clrMapOvr>
    <a:masterClrMapping/>
  </p:clrMapOvr>
  <p:transition spd="med"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9667A-F4F6-4B95-9D98-904E11E8D23C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406621"/>
      </p:ext>
    </p:extLst>
  </p:cSld>
  <p:clrMapOvr>
    <a:masterClrMapping/>
  </p:clrMapOvr>
  <p:transition spd="med"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CF0501-64AE-47CE-A9B6-898244535011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96371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F8D35-E3ED-4C03-AC3C-289F6A530A2A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2262882303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DCE8EB-31E4-492A-9149-7BD9683A180E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653919"/>
      </p:ext>
    </p:extLst>
  </p:cSld>
  <p:clrMapOvr>
    <a:masterClrMapping/>
  </p:clrMapOvr>
  <p:transition spd="med">
    <p:strips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CDEC7F-5897-4847-A15D-2DA5D32889B9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801145"/>
      </p:ext>
    </p:extLst>
  </p:cSld>
  <p:clrMapOvr>
    <a:masterClrMapping/>
  </p:clrMapOvr>
  <p:transition spd="med">
    <p:strips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57B7B-49D6-49B3-A6CE-F7BD07E8C88A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968823"/>
      </p:ext>
    </p:extLst>
  </p:cSld>
  <p:clrMapOvr>
    <a:masterClrMapping/>
  </p:clrMapOvr>
  <p:transition spd="med"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79438"/>
            <a:ext cx="2743200" cy="5211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79438"/>
            <a:ext cx="8026400" cy="521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A6CB56-971C-4972-A28B-18C28634818B}" type="slidenum">
              <a:rPr lang="en-US" altLang="th-TH">
                <a:solidFill>
                  <a:srgbClr val="3A566E"/>
                </a:solidFill>
              </a:rPr>
              <a:pPr/>
              <a:t>‹#›</a:t>
            </a:fld>
            <a:endParaRPr lang="en-US" altLang="th-TH">
              <a:solidFill>
                <a:srgbClr val="3A5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70472"/>
      </p:ext>
    </p:extLst>
  </p:cSld>
  <p:clrMapOvr>
    <a:masterClrMapping/>
  </p:clrMapOvr>
  <p:transition spd="med">
    <p:strips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B2A88-9C02-4647-B90E-52346D5321AA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173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17BBC-E685-40F5-AC57-B00525F87CD7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1364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262E4-9677-4B37-93A3-4DCFF109BF75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04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CE34B-164D-4AB5-9C25-3156DB4C24E7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5371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43831-6B9E-41BE-BD4C-D159C6A8F634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822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48C84-7C72-4EBF-848F-4F9FAFFD6173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92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09600" y="1885950"/>
            <a:ext cx="5350933" cy="417195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63734" y="1885950"/>
            <a:ext cx="5350933" cy="417195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CC5D-3148-4937-9795-3F09D8D718A0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985465469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E468D-971A-475D-9082-BF954FC3884C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539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7CE05-F773-4AAD-AED9-F46ABEE1E4DC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693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712E-201E-4BEB-AF7E-8900793C7375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025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F1280-A6E6-4FDC-A34B-3E9A492E4305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223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77875-DE0D-4DF9-B83A-950E02DBB3B6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248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FFA94-AA7D-420D-A323-6B35C3202E74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692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4A2A-8FB4-45EC-875A-96121A44FAF5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655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7F7AE-E249-4C99-9DA2-E056A1D258B7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21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7674-5C6C-4AC3-A13C-8725BF8E6DE3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027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140E-5A9D-457A-81BE-4C058352B93D}" type="slidenum">
              <a:rPr lang="en-US" altLang="th-TH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th-TH" altLang="th-TH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71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4904C-D6E9-4CFC-BB19-ADFFE24096F0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555719314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48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3705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545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9359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19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27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229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067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3763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82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5F372-4D7A-41C6-9D89-FA6FC92D3E21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1640605117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11108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963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38792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09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789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824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3895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196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70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0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96E44-AC39-4610-9F41-1D9AFCB79CA7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3790457154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124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75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11480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142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328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968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9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73BA9-269C-4934-9169-6F44D977F494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202004471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th-TH">
              <a:solidFill>
                <a:srgbClr val="5E574E"/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74605-2760-44BD-899A-E15F899A8CEE}" type="slidenum">
              <a:rPr lang="en-US" altLang="th-TH"/>
              <a:pPr/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304997822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1867" y="228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85950"/>
            <a:ext cx="10905067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5733" y="622935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endParaRPr lang="en-US" altLang="th-TH">
              <a:solidFill>
                <a:srgbClr val="5E574E"/>
              </a:solidFill>
              <a:cs typeface="Angsana New" panose="02020603050405020304" pitchFamily="18" charset="-34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2935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b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endParaRPr lang="en-US" altLang="th-TH">
              <a:solidFill>
                <a:srgbClr val="5E574E"/>
              </a:solidFill>
              <a:cs typeface="Angsana New" panose="02020603050405020304" pitchFamily="18" charset="-34"/>
            </a:endParaRPr>
          </a:p>
        </p:txBody>
      </p:sp>
      <p:pic>
        <p:nvPicPr>
          <p:cNvPr id="2055" name="Picture 7" descr="paint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14451"/>
            <a:ext cx="109728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5333" y="6229350"/>
            <a:ext cx="2438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>
                <a:solidFill>
                  <a:srgbClr val="5E574E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fld id="{7688A28B-B409-4C86-8259-C64CACDE2348}" type="slidenum">
              <a:rPr lang="en-US" altLang="th-TH">
                <a:cs typeface="Angsana New" panose="02020603050405020304" pitchFamily="18" charset="-34"/>
              </a:rPr>
              <a:pPr eaLnBrk="0" fontAlgn="base" hangingPunct="0">
                <a:spcAft>
                  <a:spcPct val="0"/>
                </a:spcAft>
              </a:pPr>
              <a:t>‹#›</a:t>
            </a:fld>
            <a:endParaRPr lang="en-US" altLang="th-TH"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620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61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794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05000"/>
            <a:ext cx="10972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3A566E"/>
              </a:solidFill>
              <a:cs typeface="KodchiangUPC" panose="02020603050405020304" pitchFamily="18" charset="-34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3A566E"/>
              </a:solidFill>
              <a:cs typeface="KodchiangUPC" panose="02020603050405020304" pitchFamily="18" charset="-34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4CDFDD-4267-471C-BFC7-194899FCBF20}" type="slidenum">
              <a:rPr lang="en-US" altLang="th-TH">
                <a:solidFill>
                  <a:srgbClr val="3A566E"/>
                </a:solidFill>
                <a:cs typeface="KodchiangUPC" panose="02020603050405020304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th-TH">
              <a:solidFill>
                <a:srgbClr val="3A566E"/>
              </a:solidFill>
              <a:cs typeface="Kodchiang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6534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strips dir="rd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คลิกเพื่อแก้ไขสไตล์ชื่อเรื่องต้นแบบ</a:t>
            </a:r>
            <a:endParaRPr lang="en-US" altLang="th-TH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  <a:endParaRPr lang="en-US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altLang="th-TH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200B2C5-2084-4018-A7EC-CD1ED8321054}" type="slidenum">
              <a:rPr lang="en-US" altLang="th-TH">
                <a:solidFill>
                  <a:srgbClr val="90C226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>
              <a:solidFill>
                <a:srgbClr val="90C226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97434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cs typeface="Cordia New" panose="020B0304020202020204" pitchFamily="34" charset="-34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cs typeface="Cordia New" panose="020B0304020202020204" pitchFamily="34" charset="-34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cs typeface="Cordia New" panose="020B0304020202020204" pitchFamily="34" charset="-34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cs typeface="Cordia New" panose="020B0304020202020204" pitchFamily="34" charset="-34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36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80694-A446-4079-B6F5-59721EEC5AD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18/03/59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B226A-FDB9-4ADC-97D3-B67EE058125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05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6600" b="1" dirty="0" smtClean="0"/>
              <a:t>เทคนิคการประเมินความรู้ความสามารถ</a:t>
            </a:r>
            <a:endParaRPr lang="th-TH" sz="66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 smtClean="0"/>
          </a:p>
          <a:p>
            <a:r>
              <a:rPr lang="th-TH" sz="6000" b="1" dirty="0" err="1" smtClean="0"/>
              <a:t>สมพงษ์</a:t>
            </a:r>
            <a:r>
              <a:rPr lang="th-TH" sz="6000" b="1" dirty="0" smtClean="0"/>
              <a:t>   ส่งแสง</a:t>
            </a:r>
            <a:endParaRPr lang="th-TH" sz="6000" b="1" dirty="0"/>
          </a:p>
        </p:txBody>
      </p:sp>
    </p:spTree>
    <p:extLst>
      <p:ext uri="{BB962C8B-B14F-4D97-AF65-F5344CB8AC3E}">
        <p14:creationId xmlns:p14="http://schemas.microsoft.com/office/powerpoint/2010/main" val="12378878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998806" y="664752"/>
            <a:ext cx="10607040" cy="4607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48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พฤติกรรมหลัก</a:t>
            </a:r>
            <a:r>
              <a:rPr lang="en-US" sz="48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en-US" sz="4800" b="1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มีความรู้ความเข้าใจเกี่ยวกับงานในระดับพื้นฐาน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สามารถลำดับความสำคัญของงานได้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สามารถถ่ายทอดลำดับการทำงานที่เป็นขั้นตอนให้ผู้อื่นได้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พัฒนาบุคลากรให้มีประสิทธิภาพและแก้ไขปัญหาให้บรรลุผลสำเร็จ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สร้างกลยุทธ์ ในการบริหารจัดการให้เกิดผลสำเร็จต่อองค์กร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280765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86265" y="1006041"/>
            <a:ext cx="10663310" cy="3883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4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ทักษะในเรื่องความสัมพันธ์ภายใน</a:t>
            </a:r>
            <a:r>
              <a:rPr lang="th-TH" sz="4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หน่วยงาน</a:t>
            </a:r>
            <a:endParaRPr lang="en-US" sz="48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คำจำกัดความ </a:t>
            </a:r>
            <a:r>
              <a:rPr lang="en-US" sz="4400" b="1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: </a:t>
            </a:r>
            <a:r>
              <a:rPr lang="th-TH" sz="44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มีความรู้ความเข้าใจเกี่ยวกับการติดต่อประสานงาน การสื่อสารภายในหน่วยงานเดียวกัน ข้ามหน่วยงาน และภายนอกองค์กรหรือบุคคลภายนอกได้อย่างมีประสิทธิภาพ ทั้งในรูปแบบที่เป็นทางการและไม่เป็นทางการ</a:t>
            </a:r>
            <a:endParaRPr lang="en-US" sz="44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6692330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970671" y="448494"/>
            <a:ext cx="10775852" cy="5054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พฤติกรรมหลัก</a:t>
            </a:r>
            <a:r>
              <a:rPr lang="en-US" sz="48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:</a:t>
            </a:r>
            <a:endParaRPr lang="en-US" sz="48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    </a:t>
            </a: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</a:t>
            </a:r>
            <a:r>
              <a:rPr lang="th-TH" sz="3600" dirty="0" smtClean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มนุษย์สัมพันธ์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ดี</a:t>
            </a:r>
            <a:endParaRPr lang="en-US" sz="36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2.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สามารถสร้างความสัมพันธ์เชิงบวกกับทุกองค์กร </a:t>
            </a:r>
            <a:endParaRPr lang="en-US" sz="36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3.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มีความสามารถในการสร้างความต่อเนื่องและความราบรื่นให้เกิดขึ้นอย่าง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 เหมาะสมกับลักษณะงาน</a:t>
            </a:r>
            <a:endParaRPr lang="en-US" sz="36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4.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มีทักษะการทำงานภายใต้สภาวะต่างๆ เพื่อความสำเร็จของงานอย่างมีประสิทธิภาพ</a:t>
            </a:r>
            <a:endParaRPr lang="en-US" sz="36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5.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มีปฏิภาณไหวพริบในการแก้ไขปัญหาต่างๆ ได้อย่างมีประสิทธิภาพ</a:t>
            </a:r>
            <a:endParaRPr lang="en-US" sz="36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743814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956603" y="1503536"/>
            <a:ext cx="10508565" cy="3092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ทักษะในการเรียนรู้เกี่ยวกับสถานที่ทำงาน</a:t>
            </a:r>
            <a:endParaRPr lang="en-US" sz="44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คำจำกัดความ </a:t>
            </a:r>
            <a:r>
              <a:rPr lang="en-US" sz="4400" b="1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: </a:t>
            </a:r>
            <a:r>
              <a:rPr lang="th-TH" sz="44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 ความเข้าใจ เกี่ยวกับสถานที่ทำงาน วัสดุ และ อุปกรณ์ที่นำมาใช้ในการทำงานอย่างมี</a:t>
            </a:r>
            <a:r>
              <a:rPr lang="th-TH" sz="4400" dirty="0" smtClean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ประสิทธิภาพ </a:t>
            </a:r>
            <a:r>
              <a:rPr lang="th-TH" sz="44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เพื่อเอื้อประโยชน์ต่อการปฏิบัติงาน </a:t>
            </a:r>
            <a:endParaRPr lang="en-US" sz="44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7619634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15926" y="610681"/>
            <a:ext cx="10761785" cy="4952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44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พฤติกรรมหลัก </a:t>
            </a: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1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มีการศึกษาข้อมูลความรู้เกี่ยวกับ สถานที่ทำงาน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2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มีความรู้ในสถานที่งานและการใช้ประโยชน์ของสถานที่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3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มีความรู้เกี่ยวกับผลกระทบ</a:t>
            </a: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/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ปัญหา ของการใช้วัสดุ ในงานที่ปฏิบัติ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4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สามารถใช้วัสดุในปฏิบัติงานได้อย่างถูกต้อง และมีประสิทธิภาพ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5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มีความเชี่ยวชาญในบริเวณพื้นที่ทำงาน ที่มีความเหมาะสมกับงาน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536596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083212" y="1495081"/>
            <a:ext cx="10424160" cy="315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48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ทักษะเกี่ยวกับสภาพแวดล้อมใน</a:t>
            </a:r>
            <a:r>
              <a:rPr lang="th-TH" sz="4800" b="1" dirty="0" smtClean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การปฏิบัติงาน</a:t>
            </a:r>
            <a:endParaRPr lang="en-US" sz="48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4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คำจำกัดความ </a:t>
            </a:r>
            <a:r>
              <a:rPr lang="en-US" sz="4400" b="1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: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 ความเข้าใจ เกี่ยวกับสภาพแวดล้อมทางกายภาพและสภาพแวดล้อมทางจิตหรือสังคม ที่นำมาใช้ในการทำงานอย่างมี</a:t>
            </a:r>
            <a:r>
              <a:rPr lang="th-TH" sz="4400" dirty="0" smtClean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ประสิทธิภาพ </a:t>
            </a:r>
            <a:r>
              <a:rPr lang="th-TH" sz="44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เพื่อเอื้อประโยชน์ต่อการปฏิบัติงาน </a:t>
            </a:r>
            <a:endParaRPr lang="en-US" sz="4400" dirty="0">
              <a:solidFill>
                <a:srgbClr val="0033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2110164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3A566E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92480" y="985447"/>
            <a:ext cx="10607040" cy="416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พฤติกรรมหลัก </a:t>
            </a:r>
            <a:r>
              <a:rPr lang="en-US" sz="3600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: </a:t>
            </a:r>
            <a:endParaRPr lang="en-US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1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มีการศึกษาข้อมูลความรู้เกี่ยวกับสภาพแวดล้อมทางกายภาพและทางจิตหรือสังคม</a:t>
            </a:r>
            <a:endParaRPr lang="en-US" sz="36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 2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มีความรู้มีความเข้าใจสภาพแวดล้อมทางกายภาพและทางจิตหรือสังคม</a:t>
            </a:r>
            <a:endParaRPr lang="en-US" sz="36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 3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มีความรู้เกี่ยวกับสภาพแวดล้อมที่มีผลกระทบ</a:t>
            </a: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/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ปัญหา ในงานที่ปฏิบัติ</a:t>
            </a:r>
            <a:endParaRPr lang="en-US" sz="36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 4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สามารถใช้แนวทางในการแก้ปัญหาได้อย่างถูกต้อง และมีประสิทธิภาพ</a:t>
            </a:r>
            <a:endParaRPr lang="en-US" sz="36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 5 </a:t>
            </a:r>
            <a:r>
              <a:rPr lang="th-TH" sz="3600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มีความเชี่ยวชาญในบริเวณพื้นที่ทำงาน ที่มีความเหมาะสมกับสภาพแวดล้อม</a:t>
            </a:r>
            <a:endParaRPr lang="en-US" sz="3600" dirty="0">
              <a:solidFill>
                <a:srgbClr val="00330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189845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>
            <a:spLocks noGrp="1" noChangeArrowheads="1"/>
          </p:cNvSpPr>
          <p:nvPr>
            <p:ph type="body" idx="4294967295"/>
          </p:nvPr>
        </p:nvSpPr>
        <p:spPr>
          <a:xfrm>
            <a:off x="1294227" y="933450"/>
            <a:ext cx="9373773" cy="5924550"/>
          </a:xfrm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þ"/>
            </a:pPr>
            <a:r>
              <a:rPr lang="en-GB" altLang="th-TH" sz="2400" dirty="0" err="1">
                <a:solidFill>
                  <a:srgbClr val="FF0066"/>
                </a:solidFill>
                <a:latin typeface="Cordia New" panose="020B0304020202020204" pitchFamily="34" charset="-34"/>
              </a:rPr>
              <a:t>การศึกษา</a:t>
            </a:r>
            <a:r>
              <a:rPr lang="en-GB" altLang="th-TH" sz="2400" dirty="0">
                <a:solidFill>
                  <a:srgbClr val="00FFFF"/>
                </a:solidFill>
                <a:latin typeface="Cordia New" panose="020B0304020202020204" pitchFamily="34" charset="-34"/>
              </a:rPr>
              <a:t> </a:t>
            </a:r>
            <a:r>
              <a:rPr lang="en-GB" altLang="th-TH" sz="2400" dirty="0">
                <a:latin typeface="Cordia New" panose="020B0304020202020204" pitchFamily="34" charset="-34"/>
              </a:rPr>
              <a:t>: </a:t>
            </a:r>
            <a:r>
              <a:rPr lang="th-TH" altLang="th-TH" sz="2400" dirty="0">
                <a:latin typeface="Cordia New" panose="020B0304020202020204" pitchFamily="34" charset="-34"/>
              </a:rPr>
              <a:t>ปริญญาตรีครุศาสตร์ พลศึกษา </a:t>
            </a:r>
            <a:r>
              <a:rPr lang="en-US" altLang="th-TH" sz="2400" dirty="0">
                <a:latin typeface="Cordia New" panose="020B0304020202020204" pitchFamily="34" charset="-34"/>
              </a:rPr>
              <a:t>, </a:t>
            </a:r>
            <a:r>
              <a:rPr lang="en-GB" altLang="th-TH" sz="2400" dirty="0" err="1">
                <a:latin typeface="Cordia New" panose="020B0304020202020204" pitchFamily="34" charset="-34"/>
              </a:rPr>
              <a:t>ปริญญาโทบริหาร</a:t>
            </a:r>
            <a:r>
              <a:rPr lang="th-TH" altLang="th-TH" sz="2400" dirty="0">
                <a:latin typeface="Cordia New" panose="020B0304020202020204" pitchFamily="34" charset="-34"/>
              </a:rPr>
              <a:t>ธุรกิจ</a:t>
            </a:r>
            <a:r>
              <a:rPr lang="en-US" altLang="th-TH" sz="2400" dirty="0">
                <a:latin typeface="Cordia New" panose="020B0304020202020204" pitchFamily="34" charset="-34"/>
              </a:rPr>
              <a:t> </a:t>
            </a:r>
            <a:r>
              <a:rPr lang="th-TH" altLang="th-TH" sz="2400" dirty="0">
                <a:latin typeface="Cordia New" panose="020B0304020202020204" pitchFamily="34" charset="-34"/>
              </a:rPr>
              <a:t>การตลาด</a:t>
            </a:r>
            <a:endParaRPr lang="en-GB" altLang="th-TH" sz="2400" dirty="0"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þ"/>
            </a:pPr>
            <a:r>
              <a:rPr lang="en-GB" altLang="th-TH" sz="2400" dirty="0" err="1">
                <a:solidFill>
                  <a:srgbClr val="FF0066"/>
                </a:solidFill>
                <a:latin typeface="Cordia New" panose="020B0304020202020204" pitchFamily="34" charset="-34"/>
              </a:rPr>
              <a:t>ประกาศนียบัตรผู้เชี่ยวชาญ</a:t>
            </a:r>
            <a:r>
              <a:rPr lang="en-GB" altLang="th-TH" sz="2400" dirty="0">
                <a:latin typeface="Cordia New" panose="020B0304020202020204" pitchFamily="34" charset="-34"/>
              </a:rPr>
              <a:t> :</a:t>
            </a:r>
            <a:r>
              <a:rPr lang="en-US" altLang="th-TH" sz="2400" dirty="0" err="1">
                <a:solidFill>
                  <a:srgbClr val="19136D"/>
                </a:solidFill>
                <a:latin typeface="Cordia New" panose="020B0304020202020204" pitchFamily="34" charset="-34"/>
              </a:rPr>
              <a:t>ISO,Competency</a:t>
            </a:r>
            <a:r>
              <a:rPr lang="en-US" altLang="th-TH" sz="2400" dirty="0">
                <a:solidFill>
                  <a:srgbClr val="19136D"/>
                </a:solidFill>
                <a:latin typeface="Cordia New" panose="020B0304020202020204" pitchFamily="34" charset="-34"/>
              </a:rPr>
              <a:t> Management ,BSC,DAP,</a:t>
            </a:r>
            <a:r>
              <a:rPr lang="th-TH" altLang="th-TH" sz="2400" dirty="0">
                <a:solidFill>
                  <a:srgbClr val="19136D"/>
                </a:solidFill>
                <a:latin typeface="Cordia New" panose="020B0304020202020204" pitchFamily="34" charset="-34"/>
              </a:rPr>
              <a:t>ผู้ตรวจสอบระบบคุณภาพ</a:t>
            </a:r>
            <a:endParaRPr lang="en-GB" altLang="th-TH" sz="2400" dirty="0">
              <a:solidFill>
                <a:srgbClr val="19136D"/>
              </a:solidFill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þ"/>
            </a:pPr>
            <a:r>
              <a:rPr lang="en-GB" altLang="th-TH" sz="2400" dirty="0" err="1">
                <a:solidFill>
                  <a:srgbClr val="FF0066"/>
                </a:solidFill>
                <a:latin typeface="Cordia New" panose="020B0304020202020204" pitchFamily="34" charset="-34"/>
              </a:rPr>
              <a:t>ประสบการณ์ทำงาน</a:t>
            </a:r>
            <a:r>
              <a:rPr lang="en-US" altLang="th-TH" sz="2400" dirty="0">
                <a:latin typeface="Cordia New" panose="020B0304020202020204" pitchFamily="34" charset="-34"/>
              </a:rPr>
              <a:t>: </a:t>
            </a:r>
            <a:r>
              <a:rPr lang="th-TH" altLang="th-TH" sz="2400" dirty="0">
                <a:latin typeface="Cordia New" panose="020B0304020202020204" pitchFamily="34" charset="-34"/>
              </a:rPr>
              <a:t>อาจารย์,</a:t>
            </a:r>
            <a:r>
              <a:rPr lang="en-GB" altLang="th-TH" sz="2400" dirty="0">
                <a:latin typeface="Cordia New" panose="020B0304020202020204" pitchFamily="34" charset="-34"/>
              </a:rPr>
              <a:t> </a:t>
            </a:r>
            <a:r>
              <a:rPr lang="en-GB" altLang="th-TH" sz="2400" dirty="0" err="1">
                <a:latin typeface="Cordia New" panose="020B0304020202020204" pitchFamily="34" charset="-34"/>
              </a:rPr>
              <a:t>ผู้บริหาร</a:t>
            </a:r>
            <a:r>
              <a:rPr lang="th-TH" altLang="th-TH" sz="2400" dirty="0">
                <a:latin typeface="Cordia New" panose="020B0304020202020204" pitchFamily="34" charset="-34"/>
              </a:rPr>
              <a:t>งานด้านบุคคล,ที่ปรึกษาและวิทยากรบรรยายทั่วประเทศ</a:t>
            </a: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 typeface="Wingdings 3" panose="05040102010807070707" pitchFamily="18" charset="2"/>
              <a:buNone/>
            </a:pPr>
            <a:r>
              <a:rPr lang="th-TH" altLang="th-TH" sz="2400" dirty="0">
                <a:latin typeface="Cordia New" panose="020B0304020202020204" pitchFamily="34" charset="-34"/>
              </a:rPr>
              <a:t>                              มาเป็นระยะเวลา </a:t>
            </a:r>
            <a:r>
              <a:rPr lang="en-US" altLang="th-TH" sz="2400" dirty="0">
                <a:latin typeface="Cordia New" panose="020B0304020202020204" pitchFamily="34" charset="-34"/>
              </a:rPr>
              <a:t>30 </a:t>
            </a:r>
            <a:r>
              <a:rPr lang="th-TH" altLang="th-TH" sz="2400" dirty="0">
                <a:latin typeface="Cordia New" panose="020B0304020202020204" pitchFamily="34" charset="-34"/>
              </a:rPr>
              <a:t>ปี </a:t>
            </a:r>
            <a:r>
              <a:rPr lang="th-TH" altLang="th-TH" sz="2400" dirty="0">
                <a:solidFill>
                  <a:srgbClr val="0000FF"/>
                </a:solidFill>
                <a:latin typeface="Cordia New" panose="020B0304020202020204" pitchFamily="34" charset="-34"/>
                <a:cs typeface="Angsana New" panose="02020603050405020304" pitchFamily="18" charset="-34"/>
              </a:rPr>
              <a:t>อดีตกรรมการตรวจสอบ </a:t>
            </a:r>
            <a:r>
              <a:rPr lang="en-US" altLang="th-TH" sz="2400" dirty="0">
                <a:solidFill>
                  <a:srgbClr val="0000FF"/>
                </a:solidFill>
                <a:latin typeface="Cordia New" panose="020B0304020202020204" pitchFamily="34" charset="-34"/>
                <a:cs typeface="Angsana New" panose="02020603050405020304" pitchFamily="18" charset="-34"/>
              </a:rPr>
              <a:t>QLT </a:t>
            </a:r>
            <a:r>
              <a:rPr lang="th-TH" altLang="th-TH" sz="2400" dirty="0">
                <a:solidFill>
                  <a:srgbClr val="0000FF"/>
                </a:solidFill>
                <a:latin typeface="Cordia New" panose="020B0304020202020204" pitchFamily="34" charset="-34"/>
                <a:cs typeface="Angsana New" panose="02020603050405020304" pitchFamily="18" charset="-34"/>
              </a:rPr>
              <a:t>จำกัด(มหาชน) </a:t>
            </a:r>
            <a:endParaRPr lang="en-GB" altLang="th-TH" sz="2000" dirty="0"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þ"/>
            </a:pPr>
            <a:r>
              <a:rPr lang="en-GB" altLang="th-TH" sz="2400" dirty="0" err="1">
                <a:solidFill>
                  <a:srgbClr val="FF0066"/>
                </a:solidFill>
                <a:latin typeface="Cordia New" panose="020B0304020202020204" pitchFamily="34" charset="-34"/>
              </a:rPr>
              <a:t>ที่ปรึกษา</a:t>
            </a:r>
            <a:r>
              <a:rPr lang="th-TH" altLang="th-TH" sz="2400" dirty="0">
                <a:solidFill>
                  <a:srgbClr val="FF0066"/>
                </a:solidFill>
                <a:latin typeface="Cordia New" panose="020B0304020202020204" pitchFamily="34" charset="-34"/>
              </a:rPr>
              <a:t>และวิทยากร</a:t>
            </a:r>
            <a:r>
              <a:rPr lang="en-US" altLang="th-TH" sz="2400" dirty="0">
                <a:latin typeface="Cordia New" panose="020B0304020202020204" pitchFamily="34" charset="-34"/>
              </a:rPr>
              <a:t>  </a:t>
            </a:r>
            <a:r>
              <a:rPr lang="th-TH" altLang="th-TH" sz="2400" dirty="0">
                <a:latin typeface="Cordia New" panose="020B0304020202020204" pitchFamily="34" charset="-34"/>
              </a:rPr>
              <a:t>ด้านระบบบริหารคุณภาพ ด้านการวางแผนธุรกิจ ด้านการจัดการ</a:t>
            </a: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th-TH" altLang="th-TH" sz="2400" dirty="0">
                <a:latin typeface="Cordia New" panose="020B0304020202020204" pitchFamily="34" charset="-34"/>
              </a:rPr>
              <a:t>       ทรัพยากรมนุษย์ ด้านการตรวจสอบระบบการบริหารงานภายใน ด้านมาตรฐานฝีมือแรงาน</a:t>
            </a: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th-TH" altLang="th-TH" sz="2400" dirty="0">
                <a:latin typeface="Cordia New" panose="020B0304020202020204" pitchFamily="34" charset="-34"/>
              </a:rPr>
              <a:t>       ในสถานประกอบการ </a:t>
            </a:r>
            <a:r>
              <a:rPr lang="en-US" altLang="th-TH" sz="2400" dirty="0">
                <a:latin typeface="Cordia New" panose="020B0304020202020204" pitchFamily="34" charset="-34"/>
              </a:rPr>
              <a:t> </a:t>
            </a:r>
            <a:r>
              <a:rPr lang="th-TH" altLang="th-TH" sz="2400" dirty="0">
                <a:latin typeface="Cordia New" panose="020B0304020202020204" pitchFamily="34" charset="-34"/>
              </a:rPr>
              <a:t>ให้กับหน่วยงานทั้งภาครัฐและเอกชน มาแล้วไม่ต่ำกว่า </a:t>
            </a:r>
            <a:r>
              <a:rPr lang="en-US" altLang="th-TH" sz="2400" dirty="0">
                <a:latin typeface="Cordia New" panose="020B0304020202020204" pitchFamily="34" charset="-34"/>
              </a:rPr>
              <a:t>500 </a:t>
            </a:r>
            <a:r>
              <a:rPr lang="th-TH" altLang="th-TH" sz="2400" dirty="0">
                <a:latin typeface="Cordia New" panose="020B0304020202020204" pitchFamily="34" charset="-34"/>
              </a:rPr>
              <a:t>องค์กร</a:t>
            </a:r>
            <a:endParaRPr lang="en-GB" altLang="th-TH" sz="2400" dirty="0"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þ"/>
            </a:pPr>
            <a:r>
              <a:rPr lang="en-GB" altLang="th-TH" sz="2400" dirty="0" err="1">
                <a:solidFill>
                  <a:srgbClr val="FF0066"/>
                </a:solidFill>
                <a:latin typeface="Cordia New" panose="020B0304020202020204" pitchFamily="34" charset="-34"/>
              </a:rPr>
              <a:t>ปัจจุบัน</a:t>
            </a:r>
            <a:r>
              <a:rPr lang="en-GB" altLang="th-TH" sz="2400" dirty="0">
                <a:latin typeface="Cordia New" panose="020B0304020202020204" pitchFamily="34" charset="-34"/>
              </a:rPr>
              <a:t> </a:t>
            </a:r>
            <a:r>
              <a:rPr lang="th-TH" altLang="th-TH" sz="2400" dirty="0">
                <a:latin typeface="Cordia New" panose="020B0304020202020204" pitchFamily="34" charset="-34"/>
              </a:rPr>
              <a:t>   ประธานบริหาร</a:t>
            </a:r>
            <a:r>
              <a:rPr lang="en-GB" altLang="th-TH" sz="2400" dirty="0">
                <a:latin typeface="Cordia New" panose="020B0304020202020204" pitchFamily="34" charset="-34"/>
              </a:rPr>
              <a:t> </a:t>
            </a:r>
            <a:r>
              <a:rPr lang="th-TH" altLang="th-TH" sz="2400" dirty="0">
                <a:latin typeface="Cordia New" panose="020B0304020202020204" pitchFamily="34" charset="-34"/>
              </a:rPr>
              <a:t>บริษัท</a:t>
            </a:r>
            <a:r>
              <a:rPr lang="en-US" altLang="th-TH" sz="2400" dirty="0">
                <a:latin typeface="Cordia New" panose="020B0304020202020204" pitchFamily="34" charset="-34"/>
              </a:rPr>
              <a:t> </a:t>
            </a:r>
            <a:r>
              <a:rPr lang="th-TH" altLang="th-TH" sz="2400" dirty="0">
                <a:latin typeface="Cordia New" panose="020B0304020202020204" pitchFamily="34" charset="-34"/>
              </a:rPr>
              <a:t>จัดหางาน </a:t>
            </a:r>
            <a:r>
              <a:rPr lang="th-TH" altLang="th-TH" sz="2400" dirty="0" err="1">
                <a:latin typeface="Cordia New" panose="020B0304020202020204" pitchFamily="34" charset="-34"/>
              </a:rPr>
              <a:t>จ๊</a:t>
            </a:r>
            <a:r>
              <a:rPr lang="th-TH" altLang="th-TH" sz="2400" dirty="0">
                <a:latin typeface="Cordia New" panose="020B0304020202020204" pitchFamily="34" charset="-34"/>
              </a:rPr>
              <a:t>อบ อินเตอร์ </a:t>
            </a:r>
            <a:r>
              <a:rPr lang="th-TH" altLang="th-TH" sz="2400" dirty="0" err="1">
                <a:latin typeface="Cordia New" panose="020B0304020202020204" pitchFamily="34" charset="-34"/>
              </a:rPr>
              <a:t>แมเนจเม้นท์</a:t>
            </a:r>
            <a:r>
              <a:rPr lang="th-TH" altLang="th-TH" sz="2400" dirty="0">
                <a:latin typeface="Cordia New" panose="020B0304020202020204" pitchFamily="34" charset="-34"/>
              </a:rPr>
              <a:t> จำกัด</a:t>
            </a:r>
            <a:r>
              <a:rPr lang="en-US" altLang="th-TH" sz="2400" dirty="0">
                <a:latin typeface="Cordia New" panose="020B0304020202020204" pitchFamily="34" charset="-34"/>
              </a:rPr>
              <a:t> </a:t>
            </a:r>
            <a:endParaRPr lang="th-TH" altLang="th-TH" sz="2400" dirty="0"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th-TH" altLang="th-TH" sz="2400" b="1" dirty="0">
                <a:latin typeface="Cordia New" panose="020B0304020202020204" pitchFamily="34" charset="-34"/>
              </a:rPr>
              <a:t>                  ที่ปรึกษาบริษัทยูนิ</a:t>
            </a:r>
            <a:r>
              <a:rPr lang="th-TH" altLang="th-TH" sz="2400" b="1" dirty="0" err="1">
                <a:latin typeface="Cordia New" panose="020B0304020202020204" pitchFamily="34" charset="-34"/>
              </a:rPr>
              <a:t>เวอร์ส</a:t>
            </a:r>
            <a:r>
              <a:rPr lang="th-TH" altLang="th-TH" sz="2400" b="1" dirty="0">
                <a:latin typeface="Cordia New" panose="020B0304020202020204" pitchFamily="34" charset="-34"/>
              </a:rPr>
              <a:t> </a:t>
            </a:r>
            <a:r>
              <a:rPr lang="th-TH" altLang="th-TH" sz="2400" b="1" dirty="0" err="1">
                <a:latin typeface="Cordia New" panose="020B0304020202020204" pitchFamily="34" charset="-34"/>
              </a:rPr>
              <a:t>แพ็ค</a:t>
            </a:r>
            <a:r>
              <a:rPr lang="th-TH" altLang="th-TH" sz="2400" b="1" dirty="0">
                <a:latin typeface="Cordia New" panose="020B0304020202020204" pitchFamily="34" charset="-34"/>
              </a:rPr>
              <a:t> </a:t>
            </a:r>
            <a:r>
              <a:rPr lang="th-TH" altLang="th-TH" sz="2400" b="1" dirty="0" smtClean="0">
                <a:latin typeface="Cordia New" panose="020B0304020202020204" pitchFamily="34" charset="-34"/>
              </a:rPr>
              <a:t>จำกัด </a:t>
            </a:r>
            <a:r>
              <a:rPr lang="th-TH" altLang="th-TH" sz="2400" b="1" dirty="0" smtClean="0">
                <a:solidFill>
                  <a:srgbClr val="FF0000"/>
                </a:solidFill>
                <a:latin typeface="Cordia New" panose="020B0304020202020204" pitchFamily="34" charset="-34"/>
              </a:rPr>
              <a:t>ฟาร์มโชคชัย  </a:t>
            </a:r>
            <a:r>
              <a:rPr lang="en-US" altLang="th-TH" sz="2400" b="1" dirty="0" smtClean="0">
                <a:solidFill>
                  <a:srgbClr val="7030A0"/>
                </a:solidFill>
                <a:latin typeface="Cordia New" panose="020B0304020202020204" pitchFamily="34" charset="-34"/>
              </a:rPr>
              <a:t>LHM GOUP</a:t>
            </a:r>
            <a:endParaRPr lang="th-TH" altLang="th-TH" sz="2400" b="1" dirty="0">
              <a:solidFill>
                <a:srgbClr val="7030A0"/>
              </a:solidFill>
              <a:latin typeface="Cordia New" panose="020B0304020202020204" pitchFamily="34" charset="-34"/>
            </a:endParaRPr>
          </a:p>
          <a:p>
            <a:pPr algn="thaiDist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th-TH" altLang="th-TH" sz="2400" dirty="0">
                <a:latin typeface="Cordia New" panose="020B0304020202020204" pitchFamily="34" charset="-34"/>
              </a:rPr>
              <a:t>                    </a:t>
            </a:r>
            <a:endParaRPr lang="en-GB" altLang="th-TH" sz="2400" dirty="0">
              <a:latin typeface="Cordia New" panose="020B0304020202020204" pitchFamily="34" charset="-34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312988" y="82550"/>
            <a:ext cx="7848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EBEBEB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GB" altLang="th-TH" sz="4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cs typeface="Angsana New" panose="02020603050405020304" pitchFamily="18" charset="-34"/>
              </a:rPr>
              <a:t>ประวัติ</a:t>
            </a:r>
            <a:r>
              <a:rPr lang="th-TH" altLang="th-TH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cs typeface="Angsana New" panose="02020603050405020304" pitchFamily="18" charset="-34"/>
              </a:rPr>
              <a:t>วิทยากร  นาย</a:t>
            </a:r>
            <a:r>
              <a:rPr lang="th-TH" altLang="th-TH" sz="4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cs typeface="Angsana New" panose="02020603050405020304" pitchFamily="18" charset="-34"/>
              </a:rPr>
              <a:t>สมพงษ์</a:t>
            </a:r>
            <a:r>
              <a:rPr lang="th-TH" altLang="th-TH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cs typeface="Angsana New" panose="02020603050405020304" pitchFamily="18" charset="-34"/>
              </a:rPr>
              <a:t> ส่งแสง</a:t>
            </a:r>
            <a:endParaRPr lang="en-GB" altLang="th-TH" sz="4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cs typeface="Angsana New" panose="02020603050405020304" pitchFamily="18" charset="-34"/>
            </a:endParaRPr>
          </a:p>
        </p:txBody>
      </p:sp>
      <p:pic>
        <p:nvPicPr>
          <p:cNvPr id="6148" name="Picture 4" descr="Somp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588" y="82551"/>
            <a:ext cx="1908492" cy="209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รูปภาพ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1" y="5389564"/>
            <a:ext cx="5275262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สี่เหลี่ยมผืนผ้า 2"/>
          <p:cNvSpPr>
            <a:spLocks noChangeArrowheads="1"/>
          </p:cNvSpPr>
          <p:nvPr/>
        </p:nvSpPr>
        <p:spPr bwMode="auto">
          <a:xfrm>
            <a:off x="2475914" y="5832476"/>
            <a:ext cx="38677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ngsana News"/>
              </a:rPr>
              <a:t> </a:t>
            </a:r>
            <a:r>
              <a:rPr lang="th-TH" altLang="th-TH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ngsana News"/>
              </a:rPr>
              <a:t>วิทยากรประจำกรมพัฒนาฝีมือแรงงาน</a:t>
            </a:r>
            <a:endParaRPr lang="en-US" altLang="th-TH" sz="1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ngsana News"/>
            </a:endParaRPr>
          </a:p>
        </p:txBody>
      </p:sp>
    </p:spTree>
    <p:extLst>
      <p:ext uri="{BB962C8B-B14F-4D97-AF65-F5344CB8AC3E}">
        <p14:creationId xmlns:p14="http://schemas.microsoft.com/office/powerpoint/2010/main" val="1188327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675" y="-345440"/>
            <a:ext cx="4322250" cy="3430270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1930400" y="3084830"/>
            <a:ext cx="76403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solidFill>
                  <a:prstClr val="black"/>
                </a:solidFill>
                <a:latin typeface="THSarabunPSK"/>
              </a:rPr>
              <a:t>พระราชบัญญัติ</a:t>
            </a:r>
          </a:p>
          <a:p>
            <a:pPr algn="ctr"/>
            <a:r>
              <a:rPr lang="th-TH" sz="4400" b="1" dirty="0">
                <a:solidFill>
                  <a:prstClr val="black"/>
                </a:solidFill>
                <a:latin typeface="THSarabunPSK"/>
              </a:rPr>
              <a:t>ส่งเสริมการพัฒนาฝีมือแรงงาน (ฉบับที่ ๒)</a:t>
            </a:r>
          </a:p>
          <a:p>
            <a:pPr algn="ctr"/>
            <a:r>
              <a:rPr lang="th-TH" sz="4400" b="1" dirty="0">
                <a:solidFill>
                  <a:prstClr val="black"/>
                </a:solidFill>
                <a:latin typeface="THSarabunPSK"/>
              </a:rPr>
              <a:t>พ.ศ. ๒๕๕๗</a:t>
            </a:r>
            <a:endParaRPr lang="th-TH" sz="4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65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556741" y="0"/>
            <a:ext cx="24513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6600" b="1" dirty="0">
                <a:solidFill>
                  <a:srgbClr val="FF0000"/>
                </a:solidFill>
                <a:latin typeface="THSarabunPSK"/>
              </a:rPr>
              <a:t>มาตรา ๔</a:t>
            </a:r>
            <a:endParaRPr lang="th-TH" sz="6600" b="1" dirty="0">
              <a:solidFill>
                <a:srgbClr val="FF0000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26720" y="965541"/>
            <a:ext cx="11257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0070C0"/>
                </a:solidFill>
                <a:latin typeface="THSarabunPSK"/>
              </a:rPr>
              <a:t>   </a:t>
            </a:r>
            <a:r>
              <a:rPr lang="th-TH" sz="4800" b="1" dirty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“การประเมิน” </a:t>
            </a:r>
            <a:r>
              <a:rPr lang="th-TH" sz="4800" b="1" dirty="0">
                <a:solidFill>
                  <a:srgbClr val="FF0000"/>
                </a:solidFill>
                <a:latin typeface="THSarabunPSK"/>
                <a:cs typeface="AngsanaUPC" panose="02020603050405020304" pitchFamily="18" charset="-34"/>
              </a:rPr>
              <a:t>หมายความว่า </a:t>
            </a:r>
            <a:r>
              <a:rPr lang="th-TH" sz="4800" b="1" dirty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การพิจารณา</a:t>
            </a:r>
            <a:r>
              <a:rPr lang="th-TH" sz="4800" b="1" dirty="0" smtClean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และ</a:t>
            </a:r>
            <a:r>
              <a:rPr lang="th-TH" sz="4800" b="1" dirty="0" smtClean="0">
                <a:solidFill>
                  <a:srgbClr val="FF0000"/>
                </a:solidFill>
                <a:latin typeface="THSarabunPSK"/>
                <a:cs typeface="AngsanaUPC" panose="02020603050405020304" pitchFamily="18" charset="-34"/>
              </a:rPr>
              <a:t>วัด</a:t>
            </a:r>
            <a:r>
              <a:rPr lang="th-TH" sz="4800" b="1" dirty="0">
                <a:solidFill>
                  <a:srgbClr val="FF0000"/>
                </a:solidFill>
                <a:latin typeface="THSarabunPSK"/>
                <a:cs typeface="AngsanaUPC" panose="02020603050405020304" pitchFamily="18" charset="-34"/>
              </a:rPr>
              <a:t>ค่า</a:t>
            </a:r>
            <a:r>
              <a:rPr lang="th-TH" sz="4800" b="1" dirty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ทักษะฝีมือ ความรู้ความสามารถ </a:t>
            </a:r>
            <a:r>
              <a:rPr lang="th-TH" sz="4800" b="1" dirty="0" smtClean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 คุณลักษณะ</a:t>
            </a:r>
            <a:r>
              <a:rPr lang="th-TH" sz="4800" b="1" dirty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ส่วนบุคคล และประสบการณ์หรือความสำเร็จในการประกอบอาชีพ</a:t>
            </a:r>
            <a:r>
              <a:rPr lang="th-TH" sz="4800" b="1" dirty="0" smtClean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ในระดับ</a:t>
            </a:r>
            <a:r>
              <a:rPr lang="th-TH" sz="4800" b="1" dirty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ต่าง ๆ ตามที่คณะกรรมการประกาศกำหนด</a:t>
            </a:r>
          </a:p>
          <a:p>
            <a:r>
              <a:rPr lang="th-TH" sz="4800" b="1" dirty="0">
                <a:solidFill>
                  <a:prstClr val="black"/>
                </a:solidFill>
                <a:latin typeface="THSarabunPSK"/>
                <a:cs typeface="AngsanaUPC" panose="02020603050405020304" pitchFamily="18" charset="-34"/>
              </a:rPr>
              <a:t>  “ผู้ประเมิน” หมายความว่า บุคคลซึ่งได้รับการขึ้นทะเบียน</a:t>
            </a:r>
            <a:r>
              <a:rPr lang="th-TH" sz="4800" b="1" dirty="0">
                <a:solidFill>
                  <a:srgbClr val="0070C0"/>
                </a:solidFill>
                <a:latin typeface="THSarabunPSK"/>
                <a:cs typeface="AngsanaUPC" panose="02020603050405020304" pitchFamily="18" charset="-34"/>
              </a:rPr>
              <a:t>ให้ทำหน้าที่ประเมินผู้ขอ</a:t>
            </a:r>
            <a:r>
              <a:rPr lang="th-TH" sz="4800" b="1" dirty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หนังสือรับรองความรู้</a:t>
            </a:r>
            <a:r>
              <a:rPr lang="th-TH" sz="48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ความสามารถ</a:t>
            </a:r>
            <a:endParaRPr lang="th-TH" sz="4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7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26764" y="110225"/>
            <a:ext cx="9205092" cy="6702673"/>
            <a:chOff x="1726764" y="110225"/>
            <a:chExt cx="9205092" cy="6702673"/>
          </a:xfrm>
        </p:grpSpPr>
        <p:sp>
          <p:nvSpPr>
            <p:cNvPr id="3" name="TextBox 2"/>
            <p:cNvSpPr txBox="1"/>
            <p:nvPr/>
          </p:nvSpPr>
          <p:spPr>
            <a:xfrm>
              <a:off x="2445717" y="110225"/>
              <a:ext cx="7415100" cy="954107"/>
            </a:xfrm>
            <a:prstGeom prst="rect">
              <a:avLst/>
            </a:prstGeom>
            <a:solidFill>
              <a:srgbClr val="FFCC99"/>
            </a:solidFill>
            <a:ln w="19050">
              <a:solidFill>
                <a:srgbClr val="0000CC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ผู้ประเมิน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ตาม พ.ร.บ.ส่งเสริมการพัฒนาฝีมือแรงงาน (ฉบับที่ 2) พ.ศ.2557</a:t>
              </a:r>
              <a:endParaRPr lang="en-US" b="1" dirty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6390" y="2594233"/>
              <a:ext cx="1378657" cy="707886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แจ้งเป็นหนังสือพร้อมเหตุผล</a:t>
              </a:r>
              <a:endParaRPr lang="en-US" sz="20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33650" y="2748121"/>
              <a:ext cx="2518556" cy="400110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คุณสมบัติ </a:t>
              </a:r>
              <a:r>
                <a:rPr lang="en-US" sz="2000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“</a:t>
              </a:r>
              <a:r>
                <a:rPr lang="th-TH" sz="2000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ไม่</a:t>
              </a:r>
              <a:r>
                <a:rPr lang="en-US" sz="2000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”</a:t>
              </a:r>
              <a:r>
                <a:rPr lang="th-TH" sz="2000" b="1" dirty="0">
                  <a:solidFill>
                    <a:srgbClr val="FF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 </a:t>
              </a:r>
              <a:r>
                <a:rPr lang="th-TH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ถูกต้องครบถ้วน</a:t>
              </a:r>
              <a:endParaRPr lang="en-US" sz="20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78907" y="2748121"/>
              <a:ext cx="2088232" cy="40011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คุณสมบัติถูกต้องครบถ้วน</a:t>
              </a:r>
              <a:endParaRPr lang="en-US" sz="20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cxnSp>
          <p:nvCxnSpPr>
            <p:cNvPr id="20" name="Straight Arrow Connector 19"/>
            <p:cNvCxnSpPr>
              <a:stCxn id="9" idx="1"/>
            </p:cNvCxnSpPr>
            <p:nvPr/>
          </p:nvCxnSpPr>
          <p:spPr>
            <a:xfrm flipH="1">
              <a:off x="3136992" y="2948176"/>
              <a:ext cx="296658" cy="0"/>
            </a:xfrm>
            <a:prstGeom prst="straightConnector1">
              <a:avLst/>
            </a:prstGeom>
            <a:ln w="22225">
              <a:solidFill>
                <a:srgbClr val="C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Group 86"/>
            <p:cNvGrpSpPr/>
            <p:nvPr/>
          </p:nvGrpSpPr>
          <p:grpSpPr>
            <a:xfrm>
              <a:off x="5159896" y="1070738"/>
              <a:ext cx="3857694" cy="273230"/>
              <a:chOff x="4386714" y="1070738"/>
              <a:chExt cx="3857694" cy="273230"/>
            </a:xfrm>
          </p:grpSpPr>
          <p:cxnSp>
            <p:nvCxnSpPr>
              <p:cNvPr id="22" name="Straight Arrow Connector 21"/>
              <p:cNvCxnSpPr>
                <a:stCxn id="5" idx="0"/>
              </p:cNvCxnSpPr>
              <p:nvPr/>
            </p:nvCxnSpPr>
            <p:spPr>
              <a:xfrm flipV="1">
                <a:off x="5576888" y="1070738"/>
                <a:ext cx="0" cy="272516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4393798" y="1241500"/>
                <a:ext cx="3850610" cy="0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4386714" y="1232874"/>
                <a:ext cx="0" cy="1109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8244408" y="1233014"/>
                <a:ext cx="0" cy="1109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/>
            <p:cNvGrpSpPr/>
            <p:nvPr/>
          </p:nvGrpSpPr>
          <p:grpSpPr>
            <a:xfrm>
              <a:off x="4445442" y="1343254"/>
              <a:ext cx="5322966" cy="1404867"/>
              <a:chOff x="3641522" y="1343254"/>
              <a:chExt cx="5322966" cy="1404867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3641522" y="1352454"/>
                <a:ext cx="1656184" cy="400110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รับขึ้นทะเบียน</a:t>
                </a:r>
                <a:endParaRPr lang="en-US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70600" y="1343254"/>
                <a:ext cx="1652736" cy="1015663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ออกหนังสือรับรอง</a:t>
                </a:r>
                <a:b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</a:b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การขึ้นทะเบียน</a:t>
                </a:r>
                <a:b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</a:b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(มีอายุ 5 ปี)</a:t>
                </a:r>
                <a:endParaRPr lang="en-US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308304" y="1352454"/>
                <a:ext cx="1656184" cy="1015663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ออกบัตรประจำตัว</a:t>
                </a:r>
                <a:b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</a:b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ผู้ประเมิน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(มีอายุ 5 ปี)</a:t>
                </a:r>
                <a:endParaRPr lang="en-US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4393798" y="2594233"/>
                <a:ext cx="3850610" cy="0"/>
              </a:xfrm>
              <a:prstGeom prst="line">
                <a:avLst/>
              </a:prstGeom>
              <a:ln w="285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V="1">
                <a:off x="8244408" y="2324304"/>
                <a:ext cx="0" cy="269929"/>
              </a:xfrm>
              <a:prstGeom prst="straightConnector1">
                <a:avLst/>
              </a:prstGeom>
              <a:ln w="28575">
                <a:tailEnd type="triangle" w="lg" len="lg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 flipV="1">
                <a:off x="4386714" y="1761190"/>
                <a:ext cx="0" cy="833043"/>
              </a:xfrm>
              <a:prstGeom prst="straightConnector1">
                <a:avLst/>
              </a:prstGeom>
              <a:ln w="28575">
                <a:tailEnd type="triangle" w="lg" len="lg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45" name="Straight Arrow Connector 44"/>
              <p:cNvCxnSpPr>
                <a:stCxn id="11" idx="0"/>
                <a:endCxn id="5" idx="2"/>
              </p:cNvCxnSpPr>
              <p:nvPr/>
            </p:nvCxnSpPr>
            <p:spPr>
              <a:xfrm flipH="1" flipV="1">
                <a:off x="6296968" y="2358917"/>
                <a:ext cx="22135" cy="389204"/>
              </a:xfrm>
              <a:prstGeom prst="straightConnector1">
                <a:avLst/>
              </a:prstGeom>
              <a:ln w="28575">
                <a:tailEnd type="triangle" w="lg" len="lg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</p:grpSp>
        <p:grpSp>
          <p:nvGrpSpPr>
            <p:cNvPr id="89" name="Group 88"/>
            <p:cNvGrpSpPr/>
            <p:nvPr/>
          </p:nvGrpSpPr>
          <p:grpSpPr>
            <a:xfrm>
              <a:off x="4582527" y="3148230"/>
              <a:ext cx="2443207" cy="2366551"/>
              <a:chOff x="3887062" y="2863668"/>
              <a:chExt cx="2443207" cy="2673317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4386714" y="4037002"/>
                <a:ext cx="1652736" cy="451974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นายทะเบียน</a:t>
                </a:r>
                <a:endParaRPr lang="en-US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391980" y="3340233"/>
                <a:ext cx="1652736" cy="417207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18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ตรวจสอบคุณสมบัติ</a:t>
                </a:r>
                <a:endParaRPr lang="en-US" sz="18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393798" y="4737339"/>
                <a:ext cx="1652736" cy="799646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ยื่นคำขอ</a:t>
                </a:r>
                <a:b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</a:b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(แบบ </a:t>
                </a:r>
                <a:r>
                  <a:rPr lang="th-TH" sz="2000" b="1" dirty="0" err="1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คร</a:t>
                </a:r>
                <a:r>
                  <a:rPr lang="th-TH" sz="2000" b="1" dirty="0">
                    <a:solidFill>
                      <a:srgbClr val="00000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.18)</a:t>
                </a:r>
              </a:p>
            </p:txBody>
          </p:sp>
          <p:cxnSp>
            <p:nvCxnSpPr>
              <p:cNvPr id="29" name="Straight Arrow Connector 28"/>
              <p:cNvCxnSpPr>
                <a:stCxn id="7" idx="0"/>
                <a:endCxn id="10" idx="2"/>
              </p:cNvCxnSpPr>
              <p:nvPr/>
            </p:nvCxnSpPr>
            <p:spPr>
              <a:xfrm flipV="1">
                <a:off x="5213082" y="3757440"/>
                <a:ext cx="5266" cy="279562"/>
              </a:xfrm>
              <a:prstGeom prst="straightConnector1">
                <a:avLst/>
              </a:prstGeom>
              <a:ln>
                <a:tailEnd type="triangle" w="lg" len="lg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31" name="Straight Arrow Connector 30"/>
              <p:cNvCxnSpPr>
                <a:stCxn id="12" idx="0"/>
                <a:endCxn id="7" idx="2"/>
              </p:cNvCxnSpPr>
              <p:nvPr/>
            </p:nvCxnSpPr>
            <p:spPr>
              <a:xfrm flipH="1" flipV="1">
                <a:off x="5213082" y="4488977"/>
                <a:ext cx="7084" cy="248362"/>
              </a:xfrm>
              <a:prstGeom prst="straightConnector1">
                <a:avLst/>
              </a:prstGeom>
              <a:ln>
                <a:tailEnd type="triangle" w="lg" len="lg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5210018" y="3140969"/>
                <a:ext cx="1109085" cy="0"/>
              </a:xfrm>
              <a:prstGeom prst="lin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57" name="Straight Arrow Connector 56"/>
              <p:cNvCxnSpPr/>
              <p:nvPr/>
            </p:nvCxnSpPr>
            <p:spPr>
              <a:xfrm flipV="1">
                <a:off x="3887062" y="2863668"/>
                <a:ext cx="0" cy="27729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58" name="Straight Arrow Connector 57"/>
              <p:cNvCxnSpPr/>
              <p:nvPr/>
            </p:nvCxnSpPr>
            <p:spPr>
              <a:xfrm flipH="1" flipV="1">
                <a:off x="6330268" y="2863668"/>
                <a:ext cx="1" cy="277299"/>
              </a:xfrm>
              <a:prstGeom prst="straightConnector1">
                <a:avLst/>
              </a:prstGeom>
              <a:ln>
                <a:tailEnd type="triangle" w="lg" len="lg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8956067" y="4661763"/>
              <a:ext cx="1975789" cy="923330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มีประสบการณ์การทำงาน</a:t>
              </a:r>
              <a:b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</a:br>
              <a: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สาขาอาชีพที่เกี่ยวข้อง </a:t>
              </a:r>
              <a:b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</a:br>
              <a: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ไม่น้อยกว่า 5 ปี</a:t>
              </a:r>
            </a:p>
          </p:txBody>
        </p:sp>
        <p:sp>
          <p:nvSpPr>
            <p:cNvPr id="90" name="Up Arrow 89"/>
            <p:cNvSpPr/>
            <p:nvPr/>
          </p:nvSpPr>
          <p:spPr>
            <a:xfrm rot="16200000">
              <a:off x="8600995" y="4960523"/>
              <a:ext cx="288032" cy="312602"/>
            </a:xfrm>
            <a:prstGeom prst="upArrow">
              <a:avLst/>
            </a:prstGeom>
            <a:solidFill>
              <a:srgbClr val="92D05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329071" y="4581955"/>
              <a:ext cx="1221278" cy="1163103"/>
              <a:chOff x="1355196" y="4653136"/>
              <a:chExt cx="1056564" cy="864096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1355196" y="4653136"/>
                <a:ext cx="1056564" cy="864096"/>
              </a:xfrm>
              <a:prstGeom prst="ellipse">
                <a:avLst/>
              </a:prstGeom>
              <a:solidFill>
                <a:srgbClr val="CCFFFF"/>
              </a:solidFill>
              <a:ln w="635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482549" y="4717447"/>
                <a:ext cx="781364" cy="685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1800" b="1" dirty="0">
                    <a:solidFill>
                      <a:srgbClr val="0070C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คุณสมบัติ</a:t>
                </a:r>
                <a:br>
                  <a:rPr lang="th-TH" sz="1800" b="1" dirty="0">
                    <a:solidFill>
                      <a:srgbClr val="0070C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</a:br>
                <a:r>
                  <a:rPr lang="th-TH" sz="1800" b="1" dirty="0">
                    <a:solidFill>
                      <a:srgbClr val="0070C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ของ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th-TH" sz="1800" b="1" dirty="0">
                    <a:solidFill>
                      <a:srgbClr val="0070C0"/>
                    </a:solidFill>
                    <a:latin typeface="AngsanaUPC" panose="02020603050405020304" pitchFamily="18" charset="-34"/>
                    <a:cs typeface="AngsanaUPC" panose="02020603050405020304" pitchFamily="18" charset="-34"/>
                  </a:rPr>
                  <a:t>ผู้ประเมิน</a:t>
                </a:r>
                <a:endParaRPr lang="en-US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923991" y="3687559"/>
              <a:ext cx="2110824" cy="584775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16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ผ่านการฝึกอบรมหลักสูตร</a:t>
              </a:r>
              <a:br>
                <a:rPr lang="th-TH" sz="16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</a:br>
              <a:r>
                <a:rPr lang="th-TH" sz="16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การเป็นผู้ประเมิน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78234" y="6166567"/>
              <a:ext cx="2921678" cy="646331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1800" b="1" dirty="0">
                  <a:solidFill>
                    <a:srgbClr val="0070C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จบ ป.ตรีหรือผ่านการทดสอบมาตรฐานฯ สาขาอาชีพที่เกี่ยวข้อง</a:t>
              </a:r>
            </a:p>
          </p:txBody>
        </p:sp>
        <p:sp>
          <p:nvSpPr>
            <p:cNvPr id="86" name="Up Arrow 85"/>
            <p:cNvSpPr/>
            <p:nvPr/>
          </p:nvSpPr>
          <p:spPr>
            <a:xfrm rot="10800000">
              <a:off x="7778969" y="4329493"/>
              <a:ext cx="288032" cy="200055"/>
            </a:xfrm>
            <a:prstGeom prst="upArrow">
              <a:avLst/>
            </a:prstGeom>
            <a:solidFill>
              <a:srgbClr val="92D05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91" name="Up Arrow 90"/>
            <p:cNvSpPr/>
            <p:nvPr/>
          </p:nvSpPr>
          <p:spPr>
            <a:xfrm>
              <a:off x="7775821" y="5804360"/>
              <a:ext cx="288032" cy="310450"/>
            </a:xfrm>
            <a:prstGeom prst="upArrow">
              <a:avLst/>
            </a:prstGeom>
            <a:solidFill>
              <a:srgbClr val="92D05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26764" y="4788077"/>
              <a:ext cx="1652736" cy="70788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0000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สร้างคุณสมบัติให้ถูกต้องครบถ้วน</a:t>
              </a:r>
            </a:p>
          </p:txBody>
        </p:sp>
        <p:cxnSp>
          <p:nvCxnSpPr>
            <p:cNvPr id="1031" name="Straight Arrow Connector 1030"/>
            <p:cNvCxnSpPr/>
            <p:nvPr/>
          </p:nvCxnSpPr>
          <p:spPr>
            <a:xfrm>
              <a:off x="2445717" y="3302119"/>
              <a:ext cx="0" cy="14859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Arrow Connector 1032"/>
            <p:cNvCxnSpPr>
              <a:stCxn id="102" idx="3"/>
            </p:cNvCxnSpPr>
            <p:nvPr/>
          </p:nvCxnSpPr>
          <p:spPr>
            <a:xfrm>
              <a:off x="3379500" y="5142020"/>
              <a:ext cx="150639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210937" y="5591850"/>
              <a:ext cx="3695283" cy="1022549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7030A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ผู้ประเมิน </a:t>
              </a:r>
              <a:r>
                <a:rPr lang="en-US" sz="2000" b="1" dirty="0">
                  <a:solidFill>
                    <a:srgbClr val="7030A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: </a:t>
              </a:r>
              <a:r>
                <a:rPr lang="th-TH" sz="2000" b="1" dirty="0">
                  <a:solidFill>
                    <a:srgbClr val="7030A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บุคคลซึ่งได้รับการขึ้นทะเบียนให้ทำ         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2000" b="1" dirty="0">
                  <a:solidFill>
                    <a:srgbClr val="7030A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                   หน้าที่ประเมินผู้ขอหนังสือรับรอง</a:t>
              </a:r>
              <a:r>
                <a:rPr lang="th-TH" sz="2000" b="1" dirty="0" smtClean="0">
                  <a:solidFill>
                    <a:srgbClr val="7030A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ความรู้ความสามารถ</a:t>
              </a:r>
              <a:endParaRPr lang="en-US" sz="2000" b="1" dirty="0">
                <a:solidFill>
                  <a:srgbClr val="7030A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cxnSp>
          <p:nvCxnSpPr>
            <p:cNvPr id="36" name="ตัวเชื่อมต่อตรง 35"/>
            <p:cNvCxnSpPr/>
            <p:nvPr/>
          </p:nvCxnSpPr>
          <p:spPr>
            <a:xfrm>
              <a:off x="4582527" y="3393709"/>
              <a:ext cx="133310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>
              <a:off x="5905483" y="3393709"/>
              <a:ext cx="0" cy="176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Up Arrow 89"/>
            <p:cNvSpPr/>
            <p:nvPr/>
          </p:nvSpPr>
          <p:spPr>
            <a:xfrm rot="16200000">
              <a:off x="6861932" y="4877300"/>
              <a:ext cx="288032" cy="476118"/>
            </a:xfrm>
            <a:prstGeom prst="upArrow">
              <a:avLst/>
            </a:prstGeom>
            <a:solidFill>
              <a:srgbClr val="92D05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35191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369858"/>
            <a:ext cx="12192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b="1" dirty="0">
                <a:solidFill>
                  <a:srgbClr val="FF0000"/>
                </a:solidFill>
                <a:latin typeface="THSarabunPSK"/>
              </a:rPr>
              <a:t>                        </a:t>
            </a:r>
          </a:p>
          <a:p>
            <a:pPr algn="ctr"/>
            <a:endParaRPr lang="th-TH" sz="6000" b="1" dirty="0">
              <a:solidFill>
                <a:srgbClr val="FF0000"/>
              </a:solidFill>
              <a:latin typeface="THSarabunPSK"/>
            </a:endParaRPr>
          </a:p>
          <a:p>
            <a:pPr algn="ctr"/>
            <a:r>
              <a:rPr lang="th-TH" sz="5400" b="1" dirty="0">
                <a:solidFill>
                  <a:srgbClr val="FF0000"/>
                </a:solidFill>
                <a:latin typeface="THSarabunPSK"/>
              </a:rPr>
              <a:t>ประกาศคณะกรรมการส่งเสริมการพัฒนาฝีมือแรงงาน</a:t>
            </a:r>
          </a:p>
          <a:p>
            <a:pPr algn="ctr"/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b="1" dirty="0">
                <a:solidFill>
                  <a:prstClr val="black"/>
                </a:solidFill>
                <a:latin typeface="THSarabunPSK"/>
              </a:rPr>
              <a:t>เรื่อง หลักเกณฑ์ วิธีการและเงื่อนไขในการยื่นคำขอ </a:t>
            </a:r>
          </a:p>
          <a:p>
            <a:pPr algn="ctr"/>
            <a:r>
              <a:rPr lang="th-TH" sz="5400" b="1" dirty="0">
                <a:solidFill>
                  <a:prstClr val="black"/>
                </a:solidFill>
                <a:latin typeface="THSarabunPSK"/>
              </a:rPr>
              <a:t>การประเมินการออกหนังสือรับรองความรู้ความสามารถ </a:t>
            </a:r>
          </a:p>
          <a:p>
            <a:pPr algn="ctr"/>
            <a:r>
              <a:rPr lang="th-TH" sz="5400" b="1" dirty="0">
                <a:solidFill>
                  <a:prstClr val="black"/>
                </a:solidFill>
                <a:latin typeface="THSarabunPSK"/>
              </a:rPr>
              <a:t>อายุหนังสือรับรองความรู้ความสามารถ และการออกใบแทนหนังสือรับรองความรู้ความสามารถ</a:t>
            </a:r>
            <a:endParaRPr lang="th-TH" sz="5400" b="1" dirty="0">
              <a:solidFill>
                <a:prstClr val="black"/>
              </a:solidFill>
            </a:endParaRPr>
          </a:p>
        </p:txBody>
      </p:sp>
      <p:pic>
        <p:nvPicPr>
          <p:cNvPr id="3" name="Picture 4" descr="C:\Users\Administrator\Desktop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8030" y="0"/>
            <a:ext cx="2230230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1829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29920" y="451733"/>
            <a:ext cx="109931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5400" b="1" dirty="0">
                <a:solidFill>
                  <a:srgbClr val="FF0000"/>
                </a:solidFill>
                <a:latin typeface="THSarabunPSK"/>
              </a:rPr>
              <a:t>ข้อ ๒ การประเมินให้เป็นไปตามหลักเกณฑ์ ดังนี้</a:t>
            </a:r>
          </a:p>
          <a:p>
            <a:r>
              <a:rPr lang="th-TH" sz="40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(๔) คุณลักษณะส่วนบุคคลที่แสดงถึงศักยภาพในการประกอบอาชีพหรือการทำงานที่มีอยู่ในตัวบุคคล เช่น </a:t>
            </a:r>
            <a:r>
              <a:rPr lang="th-TH" sz="5400" dirty="0">
                <a:solidFill>
                  <a:srgbClr val="00B050"/>
                </a:solidFill>
                <a:latin typeface="THSarabunPSK"/>
              </a:rPr>
              <a:t>ทักษะในการจัดการเกี่ยวกับการปฏิบัติงาน </a:t>
            </a:r>
            <a:r>
              <a:rPr lang="th-TH" sz="5400" dirty="0">
                <a:solidFill>
                  <a:srgbClr val="0070C0"/>
                </a:solidFill>
                <a:latin typeface="THSarabunPSK"/>
              </a:rPr>
              <a:t>ทักษะเกี่ยวกับสภาพแวดล้อมในการปฏิบัติงาน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dirty="0">
                <a:solidFill>
                  <a:srgbClr val="BD582C">
                    <a:lumMod val="75000"/>
                  </a:srgbClr>
                </a:solidFill>
                <a:latin typeface="THSarabunPSK"/>
              </a:rPr>
              <a:t>ทักษะในการเรียนรู้เกี่ยวกับสถานที่ทำงาน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dirty="0">
                <a:solidFill>
                  <a:srgbClr val="FF33CC"/>
                </a:solidFill>
                <a:latin typeface="THSarabunPSK"/>
              </a:rPr>
              <a:t>ทักษะในเรื่องของความสัมพันธ์ภายในหน่วยงาน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เป็นต้น</a:t>
            </a:r>
            <a:endParaRPr lang="th-TH" sz="5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28394" y="634613"/>
            <a:ext cx="109931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5400" b="1" dirty="0">
                <a:solidFill>
                  <a:srgbClr val="FF0000"/>
                </a:solidFill>
                <a:latin typeface="THSarabunPSK"/>
              </a:rPr>
              <a:t>ต้องเป็นไปตามหลักเกณฑ์ ดังนี้</a:t>
            </a:r>
          </a:p>
          <a:p>
            <a:r>
              <a:rPr lang="th-TH" sz="40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  <a:r>
              <a:rPr lang="th-TH" sz="5400" dirty="0">
                <a:solidFill>
                  <a:srgbClr val="00B050"/>
                </a:solidFill>
                <a:latin typeface="THSarabunPSK"/>
              </a:rPr>
              <a:t>ทักษะในการจัดการเกี่ยวกับการปฏิบัติงาน </a:t>
            </a:r>
          </a:p>
          <a:p>
            <a:r>
              <a:rPr lang="th-TH" sz="5400" dirty="0">
                <a:solidFill>
                  <a:srgbClr val="0070C0"/>
                </a:solidFill>
                <a:latin typeface="THSarabunPSK"/>
              </a:rPr>
              <a:t>  ทักษะเกี่ยวกับสภาพแวดล้อมในการปฏิบัติงาน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</a:p>
          <a:p>
            <a:r>
              <a:rPr lang="th-TH" sz="5400" dirty="0">
                <a:solidFill>
                  <a:srgbClr val="FFCC00">
                    <a:lumMod val="75000"/>
                  </a:srgbClr>
                </a:solidFill>
                <a:latin typeface="THSarabunPSK"/>
              </a:rPr>
              <a:t>  ทักษะในการเรียนรู้เกี่ยวกับสถานที่ทำงาน</a:t>
            </a:r>
            <a:r>
              <a:rPr lang="th-TH" sz="5400" dirty="0">
                <a:solidFill>
                  <a:prstClr val="black"/>
                </a:solidFill>
                <a:latin typeface="THSarabunPSK"/>
              </a:rPr>
              <a:t> </a:t>
            </a:r>
          </a:p>
          <a:p>
            <a:r>
              <a:rPr lang="th-TH" sz="5400" dirty="0">
                <a:solidFill>
                  <a:srgbClr val="FF33CC"/>
                </a:solidFill>
                <a:latin typeface="THSarabunPSK"/>
              </a:rPr>
              <a:t>  ทักษะในเรื่องของความสัมพันธ์ภายในหน่วยงาน</a:t>
            </a:r>
            <a:endParaRPr lang="th-TH" sz="5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586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266092" y="954562"/>
            <a:ext cx="10185009" cy="3817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ทักษะในการจัดการเกี่ยวกับการปฏิบัติงาน</a:t>
            </a:r>
            <a:r>
              <a:rPr lang="en-US" sz="4400" b="1" dirty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(Management Skill)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คำ</a:t>
            </a:r>
            <a:r>
              <a:rPr lang="th-TH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จำกัดความ </a:t>
            </a:r>
            <a:r>
              <a:rPr lang="en-US" sz="4400" b="1" dirty="0">
                <a:solidFill>
                  <a:srgbClr val="0033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: </a:t>
            </a:r>
            <a:r>
              <a:rPr lang="th-TH" sz="44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ความสามารถในการจัดการเกี่ยวกับการปฏิบัติงาน ดำเนินงานแก้ไขปัญหาต่าง ๆ ประยุกต์ใช้แนวคิดและวิธีการทำงานแบบใหม่ ๆมาใช้ให้เกิดประสิทธิภาพในการทำงานอย่างเป็นระบบ และมีการจัดการงานในรูปแบบที่ทันสมัยอยู่เสมอ</a:t>
            </a:r>
            <a:endParaRPr lang="th-TH" sz="44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2868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 Portrait">
  <a:themeElements>
    <a:clrScheme name="Contemporary Portrait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Contemporary Portrait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anose="02020603050405020304" pitchFamily="18" charset="-34"/>
            <a:cs typeface="Angsana New" panose="02020603050405020304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anose="02020603050405020304" pitchFamily="18" charset="-34"/>
            <a:cs typeface="Angsana New" panose="02020603050405020304" pitchFamily="18" charset="-34"/>
          </a:defRPr>
        </a:defPPr>
      </a:lstStyle>
    </a:lnDef>
  </a:objectDefaults>
  <a:extraClrSchemeLst>
    <a:extraClrScheme>
      <a:clrScheme name="Contemporary Portrai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ry Portrai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ry Portrai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10069045">
  <a:themeElements>
    <a:clrScheme name="10069045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10069045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06904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069045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6.xml><?xml version="1.0" encoding="utf-8"?>
<a:theme xmlns:a="http://schemas.openxmlformats.org/drawingml/2006/main" name="1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903</Words>
  <Application>Microsoft Office PowerPoint</Application>
  <PresentationFormat>Custom</PresentationFormat>
  <Paragraphs>88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Contemporary Portrait</vt:lpstr>
      <vt:lpstr>ย้อนยุค</vt:lpstr>
      <vt:lpstr>10069045</vt:lpstr>
      <vt:lpstr>2_เหลี่ยมเพชร</vt:lpstr>
      <vt:lpstr>เหลี่ยมเพชร</vt:lpstr>
      <vt:lpstr>1_ธีมของ Office</vt:lpstr>
      <vt:lpstr>เทคนิคการประเมินความรู้ความสามารถ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Sompong</dc:creator>
  <cp:lastModifiedBy>Haruethai</cp:lastModifiedBy>
  <cp:revision>9</cp:revision>
  <dcterms:created xsi:type="dcterms:W3CDTF">2016-02-08T08:43:58Z</dcterms:created>
  <dcterms:modified xsi:type="dcterms:W3CDTF">2016-03-18T05:24:42Z</dcterms:modified>
</cp:coreProperties>
</file>