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1" r:id="rId1"/>
  </p:sldMasterIdLst>
  <p:notesMasterIdLst>
    <p:notesMasterId r:id="rId24"/>
  </p:notesMasterIdLst>
  <p:handoutMasterIdLst>
    <p:handoutMasterId r:id="rId25"/>
  </p:handoutMasterIdLst>
  <p:sldIdLst>
    <p:sldId id="256" r:id="rId2"/>
    <p:sldId id="356" r:id="rId3"/>
    <p:sldId id="359" r:id="rId4"/>
    <p:sldId id="397" r:id="rId5"/>
    <p:sldId id="360" r:id="rId6"/>
    <p:sldId id="398" r:id="rId7"/>
    <p:sldId id="361" r:id="rId8"/>
    <p:sldId id="386" r:id="rId9"/>
    <p:sldId id="412" r:id="rId10"/>
    <p:sldId id="413" r:id="rId11"/>
    <p:sldId id="414" r:id="rId12"/>
    <p:sldId id="415" r:id="rId13"/>
    <p:sldId id="399" r:id="rId14"/>
    <p:sldId id="400" r:id="rId15"/>
    <p:sldId id="401" r:id="rId16"/>
    <p:sldId id="402" r:id="rId17"/>
    <p:sldId id="403" r:id="rId18"/>
    <p:sldId id="407" r:id="rId19"/>
    <p:sldId id="411" r:id="rId20"/>
    <p:sldId id="410" r:id="rId21"/>
    <p:sldId id="409" r:id="rId22"/>
    <p:sldId id="346" r:id="rId23"/>
  </p:sldIdLst>
  <p:sldSz cx="9144000" cy="6858000" type="screen4x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FF"/>
    <a:srgbClr val="CC00CC"/>
    <a:srgbClr val="003300"/>
    <a:srgbClr val="009900"/>
    <a:srgbClr val="6600CC"/>
    <a:srgbClr val="0066FF"/>
    <a:srgbClr val="9FF1B4"/>
    <a:srgbClr val="9BF5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ลักษณะสีปานกลาง 3 - เน้น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112" autoAdjust="0"/>
  </p:normalViewPr>
  <p:slideViewPr>
    <p:cSldViewPr snapToGrid="0" snapToObjects="1">
      <p:cViewPr>
        <p:scale>
          <a:sx n="90" d="100"/>
          <a:sy n="90" d="100"/>
        </p:scale>
        <p:origin x="-140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4830C2-603C-4107-822F-C61ECCD0AF2F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F4C52A37-68EC-4C41-809D-BBC1E6B6A9E1}">
      <dgm:prSet phldrT="[ข้อความ]" custT="1"/>
      <dgm:spPr>
        <a:solidFill>
          <a:schemeClr val="accent2"/>
        </a:solidFill>
      </dgm:spPr>
      <dgm:t>
        <a:bodyPr/>
        <a:lstStyle/>
        <a:p>
          <a:pPr algn="l"/>
          <a:endParaRPr lang="th-TH" sz="2000" b="1" u="sng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/>
          <a:r>
            <a:rPr lang="th-TH" sz="20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</a:t>
          </a:r>
          <a:r>
            <a:rPr lang="th-TH" sz="20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ข้อมูลเบื้องต้น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มีโรงงาน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136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โรง 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(ตาม </a:t>
          </a:r>
          <a:r>
            <a:rPr lang="th-TH" sz="1800" b="1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พรบ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.โรงงาน 2535)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แรงงาน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4,602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คน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มูลค่าจำหน่ายเฉลี่ย(5 ปี) 2,395.8 ลบ.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เป็นสินค้า 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OTOP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เด่นอันดับ 2 รองจากผ้า</a:t>
          </a:r>
          <a:endParaRPr lang="th-TH" sz="18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34256A36-1C7F-4D90-88D0-DE9BC6035C00}" type="parTrans" cxnId="{AFC50A8B-E982-4CA6-BF93-EF3098FA2050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16AEB3AE-EA7D-499D-8E5A-D45503DC8BC5}" type="sibTrans" cxnId="{AFC50A8B-E982-4CA6-BF93-EF3098FA2050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4FF1CC93-1EBE-484C-88F4-7159DFD6BB35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24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ห่วงโซ่คุณค่าของอุตสาหกรรม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การผลิต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การแปรรูป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การจำหน่าย</a:t>
          </a:r>
          <a:endParaRPr lang="th-TH" sz="24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ECCFC54D-B4C9-4095-BD25-8FBE3EB312CB}" type="parTrans" cxnId="{1E33E27B-FF01-4E69-8DED-1F896BAFE463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207E5A69-6A2F-4FCF-BFBA-6DD1C95F5DA5}" type="sibTrans" cxnId="{1E33E27B-FF01-4E69-8DED-1F896BAFE463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535B203D-1FC0-4BA0-906F-B5009609B20D}">
      <dgm:prSet phldrT="[ข้อความ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ความต้องการด้านแรงงานที่สำคัญ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ช่างแกะสลัก     5. งานออกแบบและพัฒนา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     ผลิตภัณฑ์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ช่างฉลุลาย      6. ผู้ตรวจสอบการควบคุม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     คุณภาพ 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QC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ช่างสี             7. ช่างซ่อมบำรุง 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Maintenance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    Technician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4. ช่างแปรรูปไม้   8. พนักงานขาย/การตลาด</a:t>
          </a: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18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34EE12C-B1D3-4E59-BBBD-92576D1B2E84}" type="parTrans" cxnId="{551FFC3A-0D0C-4500-9261-47B67471C1A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B0FDB59C-12C6-440F-B642-0971FF152EEC}" type="sibTrans" cxnId="{551FFC3A-0D0C-4500-9261-47B67471C1A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45B802AF-21FC-496A-896E-C42AA90B7500}">
      <dgm:prSet phldrT="[ข้อความ]" custT="1"/>
      <dgm:spPr>
        <a:solidFill>
          <a:srgbClr val="00B0F0"/>
        </a:solidFill>
      </dgm:spPr>
      <dgm:t>
        <a:bodyPr/>
        <a:lstStyle/>
        <a:p>
          <a:pPr algn="l">
            <a:lnSpc>
              <a:spcPct val="90000"/>
            </a:lnSpc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90000"/>
            </a:lnSpc>
            <a:spcAft>
              <a:spcPct val="35000"/>
            </a:spcAft>
          </a:pPr>
          <a:r>
            <a:rPr lang="th-TH" sz="20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</a:t>
          </a:r>
          <a:r>
            <a:rPr lang="th-TH" sz="20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ภาวการณ์ลงทุนด้านอุตสาหกรรม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** </a:t>
          </a: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การกระจายตัวของโรงงานอุตสาหกรรม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มีลักษณะ </a:t>
          </a:r>
          <a:r>
            <a: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ถดถอย </a:t>
          </a: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อย่างรุนแรง</a:t>
          </a:r>
          <a:endParaRPr lang="th-TH" sz="24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000" b="1" u="sng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และหันมาขายผ่านช่องทางออนไลน์มากขึ้น</a:t>
          </a: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2000" b="1" u="sng" dirty="0" smtClean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90000"/>
            </a:lnSpc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90000"/>
            </a:lnSpc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90000"/>
            </a:lnSpc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AB6A98F-7B11-4797-8A33-E207D2D9EAE1}" type="parTrans" cxnId="{B0D82187-68B5-4E92-BC57-AB8CE521728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FF7C7293-10EE-47B9-94A4-35A7961F0342}" type="sibTrans" cxnId="{B0D82187-68B5-4E92-BC57-AB8CE521728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9CA3EBFB-9F21-4B49-92A0-6FFB95BD44B3}">
      <dgm:prSet phldrT="[ข้อความ]" phldr="1" custT="1"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63499AAC-9019-41D2-AA46-AC015956ED2C}" type="sibTrans" cxnId="{9D15F8F5-0A1E-4B5E-8F0B-0776E2675D39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CDD18A08-9D5E-452B-8695-59751ACBCE61}" type="parTrans" cxnId="{9D15F8F5-0A1E-4B5E-8F0B-0776E2675D39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C7E2295A-1386-4029-A59F-3E978946C8F5}" type="pres">
      <dgm:prSet presAssocID="{7C4830C2-603C-4107-822F-C61ECCD0AF2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3F7656DC-740D-428E-988D-2070D3840170}" type="pres">
      <dgm:prSet presAssocID="{7C4830C2-603C-4107-822F-C61ECCD0AF2F}" presName="matrix" presStyleCnt="0"/>
      <dgm:spPr/>
    </dgm:pt>
    <dgm:pt modelId="{878DEFBE-216D-4DC7-9B8B-C470C72F71F1}" type="pres">
      <dgm:prSet presAssocID="{7C4830C2-603C-4107-822F-C61ECCD0AF2F}" presName="tile1" presStyleLbl="node1" presStyleIdx="0" presStyleCnt="4"/>
      <dgm:spPr/>
      <dgm:t>
        <a:bodyPr/>
        <a:lstStyle/>
        <a:p>
          <a:endParaRPr lang="th-TH"/>
        </a:p>
      </dgm:t>
    </dgm:pt>
    <dgm:pt modelId="{7833E3D8-947C-4417-A786-47BE1490F5F4}" type="pres">
      <dgm:prSet presAssocID="{7C4830C2-603C-4107-822F-C61ECCD0AF2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16DA984-F4A0-4D1F-AEEB-76B7FA0413A7}" type="pres">
      <dgm:prSet presAssocID="{7C4830C2-603C-4107-822F-C61ECCD0AF2F}" presName="tile2" presStyleLbl="node1" presStyleIdx="1" presStyleCnt="4" custLinFactNeighborX="615" custLinFactNeighborY="69"/>
      <dgm:spPr/>
      <dgm:t>
        <a:bodyPr/>
        <a:lstStyle/>
        <a:p>
          <a:endParaRPr lang="th-TH"/>
        </a:p>
      </dgm:t>
    </dgm:pt>
    <dgm:pt modelId="{254C9CA9-D46E-4431-A21C-6BBD856700BA}" type="pres">
      <dgm:prSet presAssocID="{7C4830C2-603C-4107-822F-C61ECCD0AF2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6B7AAD9-9331-4325-A89E-B151DF116BBE}" type="pres">
      <dgm:prSet presAssocID="{7C4830C2-603C-4107-822F-C61ECCD0AF2F}" presName="tile3" presStyleLbl="node1" presStyleIdx="2" presStyleCnt="4"/>
      <dgm:spPr/>
      <dgm:t>
        <a:bodyPr/>
        <a:lstStyle/>
        <a:p>
          <a:endParaRPr lang="th-TH"/>
        </a:p>
      </dgm:t>
    </dgm:pt>
    <dgm:pt modelId="{8939F572-BA3A-4F7F-B20F-D71A6084623A}" type="pres">
      <dgm:prSet presAssocID="{7C4830C2-603C-4107-822F-C61ECCD0AF2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B71576-1899-42BD-A554-8D0FC86137BE}" type="pres">
      <dgm:prSet presAssocID="{7C4830C2-603C-4107-822F-C61ECCD0AF2F}" presName="tile4" presStyleLbl="node1" presStyleIdx="3" presStyleCnt="4"/>
      <dgm:spPr/>
      <dgm:t>
        <a:bodyPr/>
        <a:lstStyle/>
        <a:p>
          <a:endParaRPr lang="th-TH"/>
        </a:p>
      </dgm:t>
    </dgm:pt>
    <dgm:pt modelId="{A348B3ED-3EFC-4489-8824-820C2CD53251}" type="pres">
      <dgm:prSet presAssocID="{7C4830C2-603C-4107-822F-C61ECCD0AF2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5036280-E468-49E3-A2EB-088AEB5656BB}" type="pres">
      <dgm:prSet presAssocID="{7C4830C2-603C-4107-822F-C61ECCD0AF2F}" presName="centerTile" presStyleLbl="fgShp" presStyleIdx="0" presStyleCnt="1" custScaleX="71346" custScaleY="54108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52151334-937A-4629-A6CC-95BC587E4EA9}" type="presOf" srcId="{F4C52A37-68EC-4C41-809D-BBC1E6B6A9E1}" destId="{7833E3D8-947C-4417-A786-47BE1490F5F4}" srcOrd="1" destOrd="0" presId="urn:microsoft.com/office/officeart/2005/8/layout/matrix1"/>
    <dgm:cxn modelId="{47116412-EC3B-41E5-8622-3FA9F55063EA}" type="presOf" srcId="{535B203D-1FC0-4BA0-906F-B5009609B20D}" destId="{8939F572-BA3A-4F7F-B20F-D71A6084623A}" srcOrd="1" destOrd="0" presId="urn:microsoft.com/office/officeart/2005/8/layout/matrix1"/>
    <dgm:cxn modelId="{8DC5AB04-B19F-4090-BA43-305C5CFD93F6}" type="presOf" srcId="{F4C52A37-68EC-4C41-809D-BBC1E6B6A9E1}" destId="{878DEFBE-216D-4DC7-9B8B-C470C72F71F1}" srcOrd="0" destOrd="0" presId="urn:microsoft.com/office/officeart/2005/8/layout/matrix1"/>
    <dgm:cxn modelId="{A46EB9B2-68EA-44C8-8B01-125090B3345E}" type="presOf" srcId="{45B802AF-21FC-496A-896E-C42AA90B7500}" destId="{50B71576-1899-42BD-A554-8D0FC86137BE}" srcOrd="0" destOrd="0" presId="urn:microsoft.com/office/officeart/2005/8/layout/matrix1"/>
    <dgm:cxn modelId="{89F982A7-508B-4ADA-ACB0-BE23C7F9B9AB}" type="presOf" srcId="{7C4830C2-603C-4107-822F-C61ECCD0AF2F}" destId="{C7E2295A-1386-4029-A59F-3E978946C8F5}" srcOrd="0" destOrd="0" presId="urn:microsoft.com/office/officeart/2005/8/layout/matrix1"/>
    <dgm:cxn modelId="{1E33E27B-FF01-4E69-8DED-1F896BAFE463}" srcId="{9CA3EBFB-9F21-4B49-92A0-6FFB95BD44B3}" destId="{4FF1CC93-1EBE-484C-88F4-7159DFD6BB35}" srcOrd="1" destOrd="0" parTransId="{ECCFC54D-B4C9-4095-BD25-8FBE3EB312CB}" sibTransId="{207E5A69-6A2F-4FCF-BFBA-6DD1C95F5DA5}"/>
    <dgm:cxn modelId="{AFC50A8B-E982-4CA6-BF93-EF3098FA2050}" srcId="{9CA3EBFB-9F21-4B49-92A0-6FFB95BD44B3}" destId="{F4C52A37-68EC-4C41-809D-BBC1E6B6A9E1}" srcOrd="0" destOrd="0" parTransId="{34256A36-1C7F-4D90-88D0-DE9BC6035C00}" sibTransId="{16AEB3AE-EA7D-499D-8E5A-D45503DC8BC5}"/>
    <dgm:cxn modelId="{CD915A41-AE7B-4D49-8C60-AEBCF1843B4E}" type="presOf" srcId="{45B802AF-21FC-496A-896E-C42AA90B7500}" destId="{A348B3ED-3EFC-4489-8824-820C2CD53251}" srcOrd="1" destOrd="0" presId="urn:microsoft.com/office/officeart/2005/8/layout/matrix1"/>
    <dgm:cxn modelId="{551FFC3A-0D0C-4500-9261-47B67471C1A5}" srcId="{9CA3EBFB-9F21-4B49-92A0-6FFB95BD44B3}" destId="{535B203D-1FC0-4BA0-906F-B5009609B20D}" srcOrd="2" destOrd="0" parTransId="{734EE12C-B1D3-4E59-BBBD-92576D1B2E84}" sibTransId="{B0FDB59C-12C6-440F-B642-0971FF152EEC}"/>
    <dgm:cxn modelId="{DBBF2D7A-8DEE-4462-A516-4FAF0026F3DE}" type="presOf" srcId="{4FF1CC93-1EBE-484C-88F4-7159DFD6BB35}" destId="{A16DA984-F4A0-4D1F-AEEB-76B7FA0413A7}" srcOrd="0" destOrd="0" presId="urn:microsoft.com/office/officeart/2005/8/layout/matrix1"/>
    <dgm:cxn modelId="{E5684453-C701-4C9C-AA2F-09EDAB63EE78}" type="presOf" srcId="{4FF1CC93-1EBE-484C-88F4-7159DFD6BB35}" destId="{254C9CA9-D46E-4431-A21C-6BBD856700BA}" srcOrd="1" destOrd="0" presId="urn:microsoft.com/office/officeart/2005/8/layout/matrix1"/>
    <dgm:cxn modelId="{5F53EBF8-89F5-4BBC-9A88-10B8D44BECDE}" type="presOf" srcId="{9CA3EBFB-9F21-4B49-92A0-6FFB95BD44B3}" destId="{65036280-E468-49E3-A2EB-088AEB5656BB}" srcOrd="0" destOrd="0" presId="urn:microsoft.com/office/officeart/2005/8/layout/matrix1"/>
    <dgm:cxn modelId="{9D15F8F5-0A1E-4B5E-8F0B-0776E2675D39}" srcId="{7C4830C2-603C-4107-822F-C61ECCD0AF2F}" destId="{9CA3EBFB-9F21-4B49-92A0-6FFB95BD44B3}" srcOrd="0" destOrd="0" parTransId="{CDD18A08-9D5E-452B-8695-59751ACBCE61}" sibTransId="{63499AAC-9019-41D2-AA46-AC015956ED2C}"/>
    <dgm:cxn modelId="{B0D82187-68B5-4E92-BC57-AB8CE5217285}" srcId="{9CA3EBFB-9F21-4B49-92A0-6FFB95BD44B3}" destId="{45B802AF-21FC-496A-896E-C42AA90B7500}" srcOrd="3" destOrd="0" parTransId="{1AB6A98F-7B11-4797-8A33-E207D2D9EAE1}" sibTransId="{FF7C7293-10EE-47B9-94A4-35A7961F0342}"/>
    <dgm:cxn modelId="{8A302072-3AD7-4F55-A3CB-F3CE4F58C102}" type="presOf" srcId="{535B203D-1FC0-4BA0-906F-B5009609B20D}" destId="{B6B7AAD9-9331-4325-A89E-B151DF116BBE}" srcOrd="0" destOrd="0" presId="urn:microsoft.com/office/officeart/2005/8/layout/matrix1"/>
    <dgm:cxn modelId="{DDA00565-5295-4A08-B4E8-8CFAB894A65A}" type="presParOf" srcId="{C7E2295A-1386-4029-A59F-3E978946C8F5}" destId="{3F7656DC-740D-428E-988D-2070D3840170}" srcOrd="0" destOrd="0" presId="urn:microsoft.com/office/officeart/2005/8/layout/matrix1"/>
    <dgm:cxn modelId="{4CE279EC-63C1-4D0F-B9BE-33F020F5B440}" type="presParOf" srcId="{3F7656DC-740D-428E-988D-2070D3840170}" destId="{878DEFBE-216D-4DC7-9B8B-C470C72F71F1}" srcOrd="0" destOrd="0" presId="urn:microsoft.com/office/officeart/2005/8/layout/matrix1"/>
    <dgm:cxn modelId="{81772F20-F208-4DDD-AB7B-24331494ECDD}" type="presParOf" srcId="{3F7656DC-740D-428E-988D-2070D3840170}" destId="{7833E3D8-947C-4417-A786-47BE1490F5F4}" srcOrd="1" destOrd="0" presId="urn:microsoft.com/office/officeart/2005/8/layout/matrix1"/>
    <dgm:cxn modelId="{F80B49DE-008F-4C9D-8463-F454928CCF70}" type="presParOf" srcId="{3F7656DC-740D-428E-988D-2070D3840170}" destId="{A16DA984-F4A0-4D1F-AEEB-76B7FA0413A7}" srcOrd="2" destOrd="0" presId="urn:microsoft.com/office/officeart/2005/8/layout/matrix1"/>
    <dgm:cxn modelId="{F7A5D65F-A6EC-423B-8C22-D70A7EAB01A1}" type="presParOf" srcId="{3F7656DC-740D-428E-988D-2070D3840170}" destId="{254C9CA9-D46E-4431-A21C-6BBD856700BA}" srcOrd="3" destOrd="0" presId="urn:microsoft.com/office/officeart/2005/8/layout/matrix1"/>
    <dgm:cxn modelId="{CB04913F-E72D-4343-B72A-4882E1A6E723}" type="presParOf" srcId="{3F7656DC-740D-428E-988D-2070D3840170}" destId="{B6B7AAD9-9331-4325-A89E-B151DF116BBE}" srcOrd="4" destOrd="0" presId="urn:microsoft.com/office/officeart/2005/8/layout/matrix1"/>
    <dgm:cxn modelId="{0C0AB18C-6C8E-4D25-880F-2A99C2D4DE7D}" type="presParOf" srcId="{3F7656DC-740D-428E-988D-2070D3840170}" destId="{8939F572-BA3A-4F7F-B20F-D71A6084623A}" srcOrd="5" destOrd="0" presId="urn:microsoft.com/office/officeart/2005/8/layout/matrix1"/>
    <dgm:cxn modelId="{29F6B752-2F84-4B1E-A5B8-4F0AE15EE3E4}" type="presParOf" srcId="{3F7656DC-740D-428E-988D-2070D3840170}" destId="{50B71576-1899-42BD-A554-8D0FC86137BE}" srcOrd="6" destOrd="0" presId="urn:microsoft.com/office/officeart/2005/8/layout/matrix1"/>
    <dgm:cxn modelId="{8CBB7104-5241-4C9A-A832-42463BCC0A93}" type="presParOf" srcId="{3F7656DC-740D-428E-988D-2070D3840170}" destId="{A348B3ED-3EFC-4489-8824-820C2CD53251}" srcOrd="7" destOrd="0" presId="urn:microsoft.com/office/officeart/2005/8/layout/matrix1"/>
    <dgm:cxn modelId="{BFAE049B-3084-45F0-A903-EDA3946F54F9}" type="presParOf" srcId="{C7E2295A-1386-4029-A59F-3E978946C8F5}" destId="{65036280-E468-49E3-A2EB-088AEB5656BB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4830C2-603C-4107-822F-C61ECCD0AF2F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F4C52A37-68EC-4C41-809D-BBC1E6B6A9E1}">
      <dgm:prSet phldrT="[ข้อความ]" custT="1"/>
      <dgm:spPr>
        <a:solidFill>
          <a:schemeClr val="accent2"/>
        </a:solidFill>
      </dgm:spPr>
      <dgm:t>
        <a:bodyPr/>
        <a:lstStyle/>
        <a:p>
          <a:pPr algn="l"/>
          <a:endParaRPr lang="th-TH" sz="2000" b="1" u="sng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/>
          <a:r>
            <a:rPr lang="th-TH" sz="20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</a:t>
          </a:r>
          <a:r>
            <a:rPr lang="th-TH" sz="20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ข้อมูลเบื้องต้น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มีโรงงาน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โรง มีแรงงาน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504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คน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มีแหล่งผลิตสำคัญ (ต.ทุ่ง</a:t>
          </a:r>
          <a:r>
            <a:rPr lang="th-TH" sz="1800" b="1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โฮ้ง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/ ต.หัวทุ่ง อ.ลอง)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มูลค่าจำหน่ายเฉลี่ย(5 ปี) 655 ลบ.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เป็นสินค้า 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OTOP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เด่นอันดับ 1 จาก 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TOP 5 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(ผ้า/ไม้/อาหาร/สุรากลั่นชุมชน/สมุนไพร)</a:t>
          </a:r>
          <a:endParaRPr lang="th-TH" sz="18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34256A36-1C7F-4D90-88D0-DE9BC6035C00}" type="parTrans" cxnId="{AFC50A8B-E982-4CA6-BF93-EF3098FA2050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16AEB3AE-EA7D-499D-8E5A-D45503DC8BC5}" type="sibTrans" cxnId="{AFC50A8B-E982-4CA6-BF93-EF3098FA2050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4FF1CC93-1EBE-484C-88F4-7159DFD6BB35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24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ห่วงโซ่คุณค่าของอุตสาหกรรม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การผลิต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การจำหน่าย</a:t>
          </a:r>
          <a:endParaRPr lang="th-TH" sz="24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ECCFC54D-B4C9-4095-BD25-8FBE3EB312CB}" type="parTrans" cxnId="{1E33E27B-FF01-4E69-8DED-1F896BAFE463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207E5A69-6A2F-4FCF-BFBA-6DD1C95F5DA5}" type="sibTrans" cxnId="{1E33E27B-FF01-4E69-8DED-1F896BAFE463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535B203D-1FC0-4BA0-906F-B5009609B20D}">
      <dgm:prSet phldrT="[ข้อความ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0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ความต้องการด้านแรงงานที่สำคัญ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ช่างเย็บ               5. พนักงานตรวจสอบ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         คุณภาพ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QC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ช่างออกแบบ         6. พนักงานย้อม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ผลิตภัณฑ์            (งานย้อมเทียนและย้อมไล่สี)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ช่าง</a:t>
          </a:r>
          <a:r>
            <a:rPr lang="th-TH" sz="1800" b="1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ทวิต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7. พนักงานขาย/การตลาด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4. พนักงานแผนกผลิต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</a:t>
          </a: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18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34EE12C-B1D3-4E59-BBBD-92576D1B2E84}" type="parTrans" cxnId="{551FFC3A-0D0C-4500-9261-47B67471C1A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B0FDB59C-12C6-440F-B642-0971FF152EEC}" type="sibTrans" cxnId="{551FFC3A-0D0C-4500-9261-47B67471C1A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45B802AF-21FC-496A-896E-C42AA90B7500}">
      <dgm:prSet phldrT="[ข้อความ]" custT="1"/>
      <dgm:spPr>
        <a:solidFill>
          <a:srgbClr val="00B0F0"/>
        </a:solidFill>
      </dgm:spPr>
      <dgm:t>
        <a:bodyPr/>
        <a:lstStyle/>
        <a:p>
          <a:pPr algn="l"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spcAft>
              <a:spcPct val="35000"/>
            </a:spcAft>
          </a:pPr>
          <a:r>
            <a:rPr lang="th-TH" sz="24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</a:t>
          </a:r>
          <a:r>
            <a:rPr lang="th-TH" sz="24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แนวโน้มด้านการค้าขาย</a:t>
          </a:r>
        </a:p>
        <a:p>
          <a:pPr algn="l"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** พบว่ามี</a:t>
          </a:r>
          <a:r>
            <a: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ยอด</a:t>
          </a:r>
          <a:r>
            <a: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จำหน่ายลดลง</a:t>
          </a:r>
        </a:p>
        <a:p>
          <a:pPr algn="l"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เมื่อ</a:t>
          </a: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เปรียบเทียบกับยอดจำหน่ายปีที่แล้ว</a:t>
          </a: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เนื่องจาก</a:t>
          </a: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จำนวน</a:t>
          </a: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นักท่องเที่ยวมีความ</a:t>
          </a:r>
        </a:p>
        <a:p>
          <a:pPr algn="l"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กังกลเกี่ยวกับสถานการณ์โรค </a:t>
          </a:r>
          <a:r>
            <a: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COVID-19</a:t>
          </a:r>
        </a:p>
        <a:p>
          <a:pPr algn="l">
            <a:spcAft>
              <a:spcPct val="3500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เฉลี่ย</a:t>
          </a: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ร้อยละ </a:t>
          </a:r>
          <a:r>
            <a:rPr lang="th-TH" sz="24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30</a:t>
          </a:r>
          <a:endParaRPr lang="th-TH" sz="2400" b="1" dirty="0" smtClean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AB6A98F-7B11-4797-8A33-E207D2D9EAE1}" type="parTrans" cxnId="{B0D82187-68B5-4E92-BC57-AB8CE521728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FF7C7293-10EE-47B9-94A4-35A7961F0342}" type="sibTrans" cxnId="{B0D82187-68B5-4E92-BC57-AB8CE521728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9CA3EBFB-9F21-4B49-92A0-6FFB95BD44B3}">
      <dgm:prSet phldrT="[ข้อความ]" phldr="1" custT="1"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63499AAC-9019-41D2-AA46-AC015956ED2C}" type="sibTrans" cxnId="{9D15F8F5-0A1E-4B5E-8F0B-0776E2675D39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CDD18A08-9D5E-452B-8695-59751ACBCE61}" type="parTrans" cxnId="{9D15F8F5-0A1E-4B5E-8F0B-0776E2675D39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C7E2295A-1386-4029-A59F-3E978946C8F5}" type="pres">
      <dgm:prSet presAssocID="{7C4830C2-603C-4107-822F-C61ECCD0AF2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3F7656DC-740D-428E-988D-2070D3840170}" type="pres">
      <dgm:prSet presAssocID="{7C4830C2-603C-4107-822F-C61ECCD0AF2F}" presName="matrix" presStyleCnt="0"/>
      <dgm:spPr/>
    </dgm:pt>
    <dgm:pt modelId="{878DEFBE-216D-4DC7-9B8B-C470C72F71F1}" type="pres">
      <dgm:prSet presAssocID="{7C4830C2-603C-4107-822F-C61ECCD0AF2F}" presName="tile1" presStyleLbl="node1" presStyleIdx="0" presStyleCnt="4"/>
      <dgm:spPr/>
      <dgm:t>
        <a:bodyPr/>
        <a:lstStyle/>
        <a:p>
          <a:endParaRPr lang="th-TH"/>
        </a:p>
      </dgm:t>
    </dgm:pt>
    <dgm:pt modelId="{7833E3D8-947C-4417-A786-47BE1490F5F4}" type="pres">
      <dgm:prSet presAssocID="{7C4830C2-603C-4107-822F-C61ECCD0AF2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16DA984-F4A0-4D1F-AEEB-76B7FA0413A7}" type="pres">
      <dgm:prSet presAssocID="{7C4830C2-603C-4107-822F-C61ECCD0AF2F}" presName="tile2" presStyleLbl="node1" presStyleIdx="1" presStyleCnt="4" custLinFactNeighborX="615" custLinFactNeighborY="69"/>
      <dgm:spPr/>
      <dgm:t>
        <a:bodyPr/>
        <a:lstStyle/>
        <a:p>
          <a:endParaRPr lang="th-TH"/>
        </a:p>
      </dgm:t>
    </dgm:pt>
    <dgm:pt modelId="{254C9CA9-D46E-4431-A21C-6BBD856700BA}" type="pres">
      <dgm:prSet presAssocID="{7C4830C2-603C-4107-822F-C61ECCD0AF2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6B7AAD9-9331-4325-A89E-B151DF116BBE}" type="pres">
      <dgm:prSet presAssocID="{7C4830C2-603C-4107-822F-C61ECCD0AF2F}" presName="tile3" presStyleLbl="node1" presStyleIdx="2" presStyleCnt="4"/>
      <dgm:spPr/>
      <dgm:t>
        <a:bodyPr/>
        <a:lstStyle/>
        <a:p>
          <a:endParaRPr lang="th-TH"/>
        </a:p>
      </dgm:t>
    </dgm:pt>
    <dgm:pt modelId="{8939F572-BA3A-4F7F-B20F-D71A6084623A}" type="pres">
      <dgm:prSet presAssocID="{7C4830C2-603C-4107-822F-C61ECCD0AF2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B71576-1899-42BD-A554-8D0FC86137BE}" type="pres">
      <dgm:prSet presAssocID="{7C4830C2-603C-4107-822F-C61ECCD0AF2F}" presName="tile4" presStyleLbl="node1" presStyleIdx="3" presStyleCnt="4"/>
      <dgm:spPr/>
      <dgm:t>
        <a:bodyPr/>
        <a:lstStyle/>
        <a:p>
          <a:endParaRPr lang="th-TH"/>
        </a:p>
      </dgm:t>
    </dgm:pt>
    <dgm:pt modelId="{A348B3ED-3EFC-4489-8824-820C2CD53251}" type="pres">
      <dgm:prSet presAssocID="{7C4830C2-603C-4107-822F-C61ECCD0AF2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5036280-E468-49E3-A2EB-088AEB5656BB}" type="pres">
      <dgm:prSet presAssocID="{7C4830C2-603C-4107-822F-C61ECCD0AF2F}" presName="centerTile" presStyleLbl="fgShp" presStyleIdx="0" presStyleCnt="1" custScaleX="71346" custScaleY="54108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98D625B0-52DE-427D-A563-3B9D3CFCAB00}" type="presOf" srcId="{4FF1CC93-1EBE-484C-88F4-7159DFD6BB35}" destId="{254C9CA9-D46E-4431-A21C-6BBD856700BA}" srcOrd="1" destOrd="0" presId="urn:microsoft.com/office/officeart/2005/8/layout/matrix1"/>
    <dgm:cxn modelId="{4DCEC03B-5D8D-48A3-8626-9756A90E9848}" type="presOf" srcId="{9CA3EBFB-9F21-4B49-92A0-6FFB95BD44B3}" destId="{65036280-E468-49E3-A2EB-088AEB5656BB}" srcOrd="0" destOrd="0" presId="urn:microsoft.com/office/officeart/2005/8/layout/matrix1"/>
    <dgm:cxn modelId="{276E0747-FF0F-48C4-AAD1-C4F3EBF15CEB}" type="presOf" srcId="{45B802AF-21FC-496A-896E-C42AA90B7500}" destId="{A348B3ED-3EFC-4489-8824-820C2CD53251}" srcOrd="1" destOrd="0" presId="urn:microsoft.com/office/officeart/2005/8/layout/matrix1"/>
    <dgm:cxn modelId="{EBFFE933-59C4-43DD-8039-37A6542BC4F1}" type="presOf" srcId="{45B802AF-21FC-496A-896E-C42AA90B7500}" destId="{50B71576-1899-42BD-A554-8D0FC86137BE}" srcOrd="0" destOrd="0" presId="urn:microsoft.com/office/officeart/2005/8/layout/matrix1"/>
    <dgm:cxn modelId="{1B8E5B11-915C-4795-AAEC-C2B96C4583FD}" type="presOf" srcId="{4FF1CC93-1EBE-484C-88F4-7159DFD6BB35}" destId="{A16DA984-F4A0-4D1F-AEEB-76B7FA0413A7}" srcOrd="0" destOrd="0" presId="urn:microsoft.com/office/officeart/2005/8/layout/matrix1"/>
    <dgm:cxn modelId="{3D14E164-6B5B-41FE-965E-2F376507C629}" type="presOf" srcId="{F4C52A37-68EC-4C41-809D-BBC1E6B6A9E1}" destId="{7833E3D8-947C-4417-A786-47BE1490F5F4}" srcOrd="1" destOrd="0" presId="urn:microsoft.com/office/officeart/2005/8/layout/matrix1"/>
    <dgm:cxn modelId="{FEFD5380-DDC5-4C14-985F-6BACA30353DA}" type="presOf" srcId="{535B203D-1FC0-4BA0-906F-B5009609B20D}" destId="{B6B7AAD9-9331-4325-A89E-B151DF116BBE}" srcOrd="0" destOrd="0" presId="urn:microsoft.com/office/officeart/2005/8/layout/matrix1"/>
    <dgm:cxn modelId="{1E33E27B-FF01-4E69-8DED-1F896BAFE463}" srcId="{9CA3EBFB-9F21-4B49-92A0-6FFB95BD44B3}" destId="{4FF1CC93-1EBE-484C-88F4-7159DFD6BB35}" srcOrd="1" destOrd="0" parTransId="{ECCFC54D-B4C9-4095-BD25-8FBE3EB312CB}" sibTransId="{207E5A69-6A2F-4FCF-BFBA-6DD1C95F5DA5}"/>
    <dgm:cxn modelId="{AFC50A8B-E982-4CA6-BF93-EF3098FA2050}" srcId="{9CA3EBFB-9F21-4B49-92A0-6FFB95BD44B3}" destId="{F4C52A37-68EC-4C41-809D-BBC1E6B6A9E1}" srcOrd="0" destOrd="0" parTransId="{34256A36-1C7F-4D90-88D0-DE9BC6035C00}" sibTransId="{16AEB3AE-EA7D-499D-8E5A-D45503DC8BC5}"/>
    <dgm:cxn modelId="{BC2F9BC2-A748-4CFB-A6B1-CEC997D4E9F1}" type="presOf" srcId="{F4C52A37-68EC-4C41-809D-BBC1E6B6A9E1}" destId="{878DEFBE-216D-4DC7-9B8B-C470C72F71F1}" srcOrd="0" destOrd="0" presId="urn:microsoft.com/office/officeart/2005/8/layout/matrix1"/>
    <dgm:cxn modelId="{551FFC3A-0D0C-4500-9261-47B67471C1A5}" srcId="{9CA3EBFB-9F21-4B49-92A0-6FFB95BD44B3}" destId="{535B203D-1FC0-4BA0-906F-B5009609B20D}" srcOrd="2" destOrd="0" parTransId="{734EE12C-B1D3-4E59-BBBD-92576D1B2E84}" sibTransId="{B0FDB59C-12C6-440F-B642-0971FF152EEC}"/>
    <dgm:cxn modelId="{4658D719-8D47-41E4-B3CE-61F76870BDCD}" type="presOf" srcId="{7C4830C2-603C-4107-822F-C61ECCD0AF2F}" destId="{C7E2295A-1386-4029-A59F-3E978946C8F5}" srcOrd="0" destOrd="0" presId="urn:microsoft.com/office/officeart/2005/8/layout/matrix1"/>
    <dgm:cxn modelId="{711867E6-A096-4371-8551-92998CB1AEE7}" type="presOf" srcId="{535B203D-1FC0-4BA0-906F-B5009609B20D}" destId="{8939F572-BA3A-4F7F-B20F-D71A6084623A}" srcOrd="1" destOrd="0" presId="urn:microsoft.com/office/officeart/2005/8/layout/matrix1"/>
    <dgm:cxn modelId="{9D15F8F5-0A1E-4B5E-8F0B-0776E2675D39}" srcId="{7C4830C2-603C-4107-822F-C61ECCD0AF2F}" destId="{9CA3EBFB-9F21-4B49-92A0-6FFB95BD44B3}" srcOrd="0" destOrd="0" parTransId="{CDD18A08-9D5E-452B-8695-59751ACBCE61}" sibTransId="{63499AAC-9019-41D2-AA46-AC015956ED2C}"/>
    <dgm:cxn modelId="{B0D82187-68B5-4E92-BC57-AB8CE5217285}" srcId="{9CA3EBFB-9F21-4B49-92A0-6FFB95BD44B3}" destId="{45B802AF-21FC-496A-896E-C42AA90B7500}" srcOrd="3" destOrd="0" parTransId="{1AB6A98F-7B11-4797-8A33-E207D2D9EAE1}" sibTransId="{FF7C7293-10EE-47B9-94A4-35A7961F0342}"/>
    <dgm:cxn modelId="{CF93AC6C-6C3C-4446-9DAA-FF6E3260BFD0}" type="presParOf" srcId="{C7E2295A-1386-4029-A59F-3E978946C8F5}" destId="{3F7656DC-740D-428E-988D-2070D3840170}" srcOrd="0" destOrd="0" presId="urn:microsoft.com/office/officeart/2005/8/layout/matrix1"/>
    <dgm:cxn modelId="{572CE993-578E-4148-A8BF-1D591442EC69}" type="presParOf" srcId="{3F7656DC-740D-428E-988D-2070D3840170}" destId="{878DEFBE-216D-4DC7-9B8B-C470C72F71F1}" srcOrd="0" destOrd="0" presId="urn:microsoft.com/office/officeart/2005/8/layout/matrix1"/>
    <dgm:cxn modelId="{46BFD593-1989-4375-ABC7-2C660CC6E274}" type="presParOf" srcId="{3F7656DC-740D-428E-988D-2070D3840170}" destId="{7833E3D8-947C-4417-A786-47BE1490F5F4}" srcOrd="1" destOrd="0" presId="urn:microsoft.com/office/officeart/2005/8/layout/matrix1"/>
    <dgm:cxn modelId="{86891F4E-0FF5-4191-898A-4EEB29328E48}" type="presParOf" srcId="{3F7656DC-740D-428E-988D-2070D3840170}" destId="{A16DA984-F4A0-4D1F-AEEB-76B7FA0413A7}" srcOrd="2" destOrd="0" presId="urn:microsoft.com/office/officeart/2005/8/layout/matrix1"/>
    <dgm:cxn modelId="{3035D6BC-EEC6-4A8A-89DD-5167DB5ACE1E}" type="presParOf" srcId="{3F7656DC-740D-428E-988D-2070D3840170}" destId="{254C9CA9-D46E-4431-A21C-6BBD856700BA}" srcOrd="3" destOrd="0" presId="urn:microsoft.com/office/officeart/2005/8/layout/matrix1"/>
    <dgm:cxn modelId="{28D0F725-6EDD-4357-B1E0-AAC6636CC2AA}" type="presParOf" srcId="{3F7656DC-740D-428E-988D-2070D3840170}" destId="{B6B7AAD9-9331-4325-A89E-B151DF116BBE}" srcOrd="4" destOrd="0" presId="urn:microsoft.com/office/officeart/2005/8/layout/matrix1"/>
    <dgm:cxn modelId="{0C747FB8-FD0E-4421-93BE-9B585E458F41}" type="presParOf" srcId="{3F7656DC-740D-428E-988D-2070D3840170}" destId="{8939F572-BA3A-4F7F-B20F-D71A6084623A}" srcOrd="5" destOrd="0" presId="urn:microsoft.com/office/officeart/2005/8/layout/matrix1"/>
    <dgm:cxn modelId="{92D13413-BF24-4F0B-AB9B-ADCF6A1C021A}" type="presParOf" srcId="{3F7656DC-740D-428E-988D-2070D3840170}" destId="{50B71576-1899-42BD-A554-8D0FC86137BE}" srcOrd="6" destOrd="0" presId="urn:microsoft.com/office/officeart/2005/8/layout/matrix1"/>
    <dgm:cxn modelId="{6FD4DBDF-D261-45DD-A2CE-13D939B078E0}" type="presParOf" srcId="{3F7656DC-740D-428E-988D-2070D3840170}" destId="{A348B3ED-3EFC-4489-8824-820C2CD53251}" srcOrd="7" destOrd="0" presId="urn:microsoft.com/office/officeart/2005/8/layout/matrix1"/>
    <dgm:cxn modelId="{F60C83D1-6119-46AE-BBAF-3501554E5E6B}" type="presParOf" srcId="{C7E2295A-1386-4029-A59F-3E978946C8F5}" destId="{65036280-E468-49E3-A2EB-088AEB5656BB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C4830C2-603C-4107-822F-C61ECCD0AF2F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F4C52A37-68EC-4C41-809D-BBC1E6B6A9E1}">
      <dgm:prSet phldrT="[ข้อความ]" custT="1"/>
      <dgm:spPr>
        <a:solidFill>
          <a:schemeClr val="accent2"/>
        </a:solidFill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endParaRPr lang="th-TH" sz="2000" b="1" u="sng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0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</a:t>
          </a:r>
          <a:r>
            <a:rPr lang="th-TH" sz="20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ข้อมูลเบื้องต้น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สถิตินักท่องเที่ยว 792,596 คน ขยายตัว 1.66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%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สถิติรายได้จากการท่องเที่ยว 1,749.33 ลบ.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ขยายตัว 4.28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%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จังหวัดแพร่มีโรงแรม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65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แห่ง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1,714 ห้อง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มี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อัตราการเข้าพักโรงแรม ร้อยละ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51.77 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หดตัว 0.52 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%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34256A36-1C7F-4D90-88D0-DE9BC6035C00}" type="parTrans" cxnId="{AFC50A8B-E982-4CA6-BF93-EF3098FA2050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16AEB3AE-EA7D-499D-8E5A-D45503DC8BC5}" type="sibTrans" cxnId="{AFC50A8B-E982-4CA6-BF93-EF3098FA2050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4FF1CC93-1EBE-484C-88F4-7159DFD6BB35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24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ห่วงโซ่คุณค่าของอุตสาหกรรม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การนำเข้านักท่องเที่ยว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การบริการ/การขาย</a:t>
          </a:r>
        </a:p>
      </dgm:t>
    </dgm:pt>
    <dgm:pt modelId="{ECCFC54D-B4C9-4095-BD25-8FBE3EB312CB}" type="parTrans" cxnId="{1E33E27B-FF01-4E69-8DED-1F896BAFE463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207E5A69-6A2F-4FCF-BFBA-6DD1C95F5DA5}" type="sibTrans" cxnId="{1E33E27B-FF01-4E69-8DED-1F896BAFE463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535B203D-1FC0-4BA0-906F-B5009609B20D}">
      <dgm:prSet phldrT="[ข้อความ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0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ความต้องการด้านแรงงานที่สำคัญ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พ่อครัว/</a:t>
          </a:r>
          <a:r>
            <a:rPr lang="th-TH" sz="1800" b="1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เชฟ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 พนักงาน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ต้อนรับ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 ผู้จัดการ/ผู้ช่วยผู้จัดการ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4. พนักงานบริการเพื่อ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สุขภาพ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5. ช่างซ่อมบำรุง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6. ประชาสัมพันธ์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18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34EE12C-B1D3-4E59-BBBD-92576D1B2E84}" type="parTrans" cxnId="{551FFC3A-0D0C-4500-9261-47B67471C1A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B0FDB59C-12C6-440F-B642-0971FF152EEC}" type="sibTrans" cxnId="{551FFC3A-0D0C-4500-9261-47B67471C1A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45B802AF-21FC-496A-896E-C42AA90B7500}">
      <dgm:prSet phldrT="[ข้อความ]" custT="1"/>
      <dgm:spPr>
        <a:solidFill>
          <a:srgbClr val="00B0F0"/>
        </a:solidFill>
      </dgm:spPr>
      <dgm:t>
        <a:bodyPr/>
        <a:lstStyle/>
        <a:p>
          <a:pPr algn="l"/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/>
          <a:endParaRPr lang="th-TH" sz="1800" b="1" u="sng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/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</a:t>
          </a:r>
          <a:r>
            <a:rPr lang="th-TH" sz="18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ปัจจัยเสี่ยง ปัญหาและอุปสรรค</a:t>
          </a:r>
          <a:endParaRPr lang="th-TH" sz="1800" b="1" u="sng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การแข่งขันของตลาดท่องเที่ยวภายในประเทศและต่างประเทศ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ด้านเศรษฐกิจ เช่น </a:t>
          </a:r>
          <a:r>
            <a:rPr lang="th-TH" sz="1800" b="1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การขะลอ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ตัวด้านเศรษฐกิจ การแข็งค่าอย่างต่อเนื่องของเงินบาท</a:t>
          </a:r>
        </a:p>
        <a:p>
          <a:pPr algn="l"/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ด้านสุขอนามัย โรคติดต่อ เช่น 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COVID-19</a:t>
          </a:r>
        </a:p>
        <a:p>
          <a:pPr algn="l"/>
          <a:endParaRPr lang="th-TH" sz="2000" b="1" dirty="0" smtClean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pPr algn="l"/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/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/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AB6A98F-7B11-4797-8A33-E207D2D9EAE1}" type="parTrans" cxnId="{B0D82187-68B5-4E92-BC57-AB8CE521728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FF7C7293-10EE-47B9-94A4-35A7961F0342}" type="sibTrans" cxnId="{B0D82187-68B5-4E92-BC57-AB8CE521728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9CA3EBFB-9F21-4B49-92A0-6FFB95BD44B3}">
      <dgm:prSet phldrT="[ข้อความ]" phldr="1" custT="1"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63499AAC-9019-41D2-AA46-AC015956ED2C}" type="sibTrans" cxnId="{9D15F8F5-0A1E-4B5E-8F0B-0776E2675D39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CDD18A08-9D5E-452B-8695-59751ACBCE61}" type="parTrans" cxnId="{9D15F8F5-0A1E-4B5E-8F0B-0776E2675D39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C7E2295A-1386-4029-A59F-3E978946C8F5}" type="pres">
      <dgm:prSet presAssocID="{7C4830C2-603C-4107-822F-C61ECCD0AF2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3F7656DC-740D-428E-988D-2070D3840170}" type="pres">
      <dgm:prSet presAssocID="{7C4830C2-603C-4107-822F-C61ECCD0AF2F}" presName="matrix" presStyleCnt="0"/>
      <dgm:spPr/>
    </dgm:pt>
    <dgm:pt modelId="{878DEFBE-216D-4DC7-9B8B-C470C72F71F1}" type="pres">
      <dgm:prSet presAssocID="{7C4830C2-603C-4107-822F-C61ECCD0AF2F}" presName="tile1" presStyleLbl="node1" presStyleIdx="0" presStyleCnt="4"/>
      <dgm:spPr/>
      <dgm:t>
        <a:bodyPr/>
        <a:lstStyle/>
        <a:p>
          <a:endParaRPr lang="th-TH"/>
        </a:p>
      </dgm:t>
    </dgm:pt>
    <dgm:pt modelId="{7833E3D8-947C-4417-A786-47BE1490F5F4}" type="pres">
      <dgm:prSet presAssocID="{7C4830C2-603C-4107-822F-C61ECCD0AF2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16DA984-F4A0-4D1F-AEEB-76B7FA0413A7}" type="pres">
      <dgm:prSet presAssocID="{7C4830C2-603C-4107-822F-C61ECCD0AF2F}" presName="tile2" presStyleLbl="node1" presStyleIdx="1" presStyleCnt="4" custLinFactNeighborX="615" custLinFactNeighborY="69"/>
      <dgm:spPr/>
      <dgm:t>
        <a:bodyPr/>
        <a:lstStyle/>
        <a:p>
          <a:endParaRPr lang="th-TH"/>
        </a:p>
      </dgm:t>
    </dgm:pt>
    <dgm:pt modelId="{254C9CA9-D46E-4431-A21C-6BBD856700BA}" type="pres">
      <dgm:prSet presAssocID="{7C4830C2-603C-4107-822F-C61ECCD0AF2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6B7AAD9-9331-4325-A89E-B151DF116BBE}" type="pres">
      <dgm:prSet presAssocID="{7C4830C2-603C-4107-822F-C61ECCD0AF2F}" presName="tile3" presStyleLbl="node1" presStyleIdx="2" presStyleCnt="4" custLinFactNeighborX="-2349"/>
      <dgm:spPr/>
      <dgm:t>
        <a:bodyPr/>
        <a:lstStyle/>
        <a:p>
          <a:endParaRPr lang="th-TH"/>
        </a:p>
      </dgm:t>
    </dgm:pt>
    <dgm:pt modelId="{8939F572-BA3A-4F7F-B20F-D71A6084623A}" type="pres">
      <dgm:prSet presAssocID="{7C4830C2-603C-4107-822F-C61ECCD0AF2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B71576-1899-42BD-A554-8D0FC86137BE}" type="pres">
      <dgm:prSet presAssocID="{7C4830C2-603C-4107-822F-C61ECCD0AF2F}" presName="tile4" presStyleLbl="node1" presStyleIdx="3" presStyleCnt="4"/>
      <dgm:spPr/>
      <dgm:t>
        <a:bodyPr/>
        <a:lstStyle/>
        <a:p>
          <a:endParaRPr lang="th-TH"/>
        </a:p>
      </dgm:t>
    </dgm:pt>
    <dgm:pt modelId="{A348B3ED-3EFC-4489-8824-820C2CD53251}" type="pres">
      <dgm:prSet presAssocID="{7C4830C2-603C-4107-822F-C61ECCD0AF2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5036280-E468-49E3-A2EB-088AEB5656BB}" type="pres">
      <dgm:prSet presAssocID="{7C4830C2-603C-4107-822F-C61ECCD0AF2F}" presName="centerTile" presStyleLbl="fgShp" presStyleIdx="0" presStyleCnt="1" custScaleX="71346" custScaleY="54108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22B287E0-C00F-40B0-8B9E-79FCFB508596}" type="presOf" srcId="{7C4830C2-603C-4107-822F-C61ECCD0AF2F}" destId="{C7E2295A-1386-4029-A59F-3E978946C8F5}" srcOrd="0" destOrd="0" presId="urn:microsoft.com/office/officeart/2005/8/layout/matrix1"/>
    <dgm:cxn modelId="{25A02781-FD9B-4DFA-B3F0-6FF9A4C0503A}" type="presOf" srcId="{F4C52A37-68EC-4C41-809D-BBC1E6B6A9E1}" destId="{7833E3D8-947C-4417-A786-47BE1490F5F4}" srcOrd="1" destOrd="0" presId="urn:microsoft.com/office/officeart/2005/8/layout/matrix1"/>
    <dgm:cxn modelId="{9697C560-DDD7-4F20-8AC1-21225A46F592}" type="presOf" srcId="{535B203D-1FC0-4BA0-906F-B5009609B20D}" destId="{B6B7AAD9-9331-4325-A89E-B151DF116BBE}" srcOrd="0" destOrd="0" presId="urn:microsoft.com/office/officeart/2005/8/layout/matrix1"/>
    <dgm:cxn modelId="{9E2DA609-8F12-402F-B8ED-1B7584CCBF05}" type="presOf" srcId="{4FF1CC93-1EBE-484C-88F4-7159DFD6BB35}" destId="{A16DA984-F4A0-4D1F-AEEB-76B7FA0413A7}" srcOrd="0" destOrd="0" presId="urn:microsoft.com/office/officeart/2005/8/layout/matrix1"/>
    <dgm:cxn modelId="{A9400051-8C17-463E-8CA3-D551E65B33D6}" type="presOf" srcId="{4FF1CC93-1EBE-484C-88F4-7159DFD6BB35}" destId="{254C9CA9-D46E-4431-A21C-6BBD856700BA}" srcOrd="1" destOrd="0" presId="urn:microsoft.com/office/officeart/2005/8/layout/matrix1"/>
    <dgm:cxn modelId="{675CD01E-3004-4FC1-8BD6-92B74C0E9765}" type="presOf" srcId="{535B203D-1FC0-4BA0-906F-B5009609B20D}" destId="{8939F572-BA3A-4F7F-B20F-D71A6084623A}" srcOrd="1" destOrd="0" presId="urn:microsoft.com/office/officeart/2005/8/layout/matrix1"/>
    <dgm:cxn modelId="{E672653C-4DE0-4F29-8D99-153E78203A5C}" type="presOf" srcId="{F4C52A37-68EC-4C41-809D-BBC1E6B6A9E1}" destId="{878DEFBE-216D-4DC7-9B8B-C470C72F71F1}" srcOrd="0" destOrd="0" presId="urn:microsoft.com/office/officeart/2005/8/layout/matrix1"/>
    <dgm:cxn modelId="{1E33E27B-FF01-4E69-8DED-1F896BAFE463}" srcId="{9CA3EBFB-9F21-4B49-92A0-6FFB95BD44B3}" destId="{4FF1CC93-1EBE-484C-88F4-7159DFD6BB35}" srcOrd="1" destOrd="0" parTransId="{ECCFC54D-B4C9-4095-BD25-8FBE3EB312CB}" sibTransId="{207E5A69-6A2F-4FCF-BFBA-6DD1C95F5DA5}"/>
    <dgm:cxn modelId="{AFC50A8B-E982-4CA6-BF93-EF3098FA2050}" srcId="{9CA3EBFB-9F21-4B49-92A0-6FFB95BD44B3}" destId="{F4C52A37-68EC-4C41-809D-BBC1E6B6A9E1}" srcOrd="0" destOrd="0" parTransId="{34256A36-1C7F-4D90-88D0-DE9BC6035C00}" sibTransId="{16AEB3AE-EA7D-499D-8E5A-D45503DC8BC5}"/>
    <dgm:cxn modelId="{551FFC3A-0D0C-4500-9261-47B67471C1A5}" srcId="{9CA3EBFB-9F21-4B49-92A0-6FFB95BD44B3}" destId="{535B203D-1FC0-4BA0-906F-B5009609B20D}" srcOrd="2" destOrd="0" parTransId="{734EE12C-B1D3-4E59-BBBD-92576D1B2E84}" sibTransId="{B0FDB59C-12C6-440F-B642-0971FF152EEC}"/>
    <dgm:cxn modelId="{30D53ECD-79B4-456A-8775-1B16EE2BB437}" type="presOf" srcId="{9CA3EBFB-9F21-4B49-92A0-6FFB95BD44B3}" destId="{65036280-E468-49E3-A2EB-088AEB5656BB}" srcOrd="0" destOrd="0" presId="urn:microsoft.com/office/officeart/2005/8/layout/matrix1"/>
    <dgm:cxn modelId="{5CA71946-2A2D-4645-8F8A-414E658DF380}" type="presOf" srcId="{45B802AF-21FC-496A-896E-C42AA90B7500}" destId="{50B71576-1899-42BD-A554-8D0FC86137BE}" srcOrd="0" destOrd="0" presId="urn:microsoft.com/office/officeart/2005/8/layout/matrix1"/>
    <dgm:cxn modelId="{9D15F8F5-0A1E-4B5E-8F0B-0776E2675D39}" srcId="{7C4830C2-603C-4107-822F-C61ECCD0AF2F}" destId="{9CA3EBFB-9F21-4B49-92A0-6FFB95BD44B3}" srcOrd="0" destOrd="0" parTransId="{CDD18A08-9D5E-452B-8695-59751ACBCE61}" sibTransId="{63499AAC-9019-41D2-AA46-AC015956ED2C}"/>
    <dgm:cxn modelId="{BC5F733D-F019-4064-AF6D-40015740E0BE}" type="presOf" srcId="{45B802AF-21FC-496A-896E-C42AA90B7500}" destId="{A348B3ED-3EFC-4489-8824-820C2CD53251}" srcOrd="1" destOrd="0" presId="urn:microsoft.com/office/officeart/2005/8/layout/matrix1"/>
    <dgm:cxn modelId="{B0D82187-68B5-4E92-BC57-AB8CE5217285}" srcId="{9CA3EBFB-9F21-4B49-92A0-6FFB95BD44B3}" destId="{45B802AF-21FC-496A-896E-C42AA90B7500}" srcOrd="3" destOrd="0" parTransId="{1AB6A98F-7B11-4797-8A33-E207D2D9EAE1}" sibTransId="{FF7C7293-10EE-47B9-94A4-35A7961F0342}"/>
    <dgm:cxn modelId="{72539C61-5D86-48B5-AA9B-A6CAA6A3996E}" type="presParOf" srcId="{C7E2295A-1386-4029-A59F-3E978946C8F5}" destId="{3F7656DC-740D-428E-988D-2070D3840170}" srcOrd="0" destOrd="0" presId="urn:microsoft.com/office/officeart/2005/8/layout/matrix1"/>
    <dgm:cxn modelId="{F72B2A7F-CC82-4ADA-BE85-1E1AE6B1D586}" type="presParOf" srcId="{3F7656DC-740D-428E-988D-2070D3840170}" destId="{878DEFBE-216D-4DC7-9B8B-C470C72F71F1}" srcOrd="0" destOrd="0" presId="urn:microsoft.com/office/officeart/2005/8/layout/matrix1"/>
    <dgm:cxn modelId="{E944D035-54A0-46EE-B004-70E8B37EDD07}" type="presParOf" srcId="{3F7656DC-740D-428E-988D-2070D3840170}" destId="{7833E3D8-947C-4417-A786-47BE1490F5F4}" srcOrd="1" destOrd="0" presId="urn:microsoft.com/office/officeart/2005/8/layout/matrix1"/>
    <dgm:cxn modelId="{755D96CC-E1DD-4475-A8A4-AB04164903CB}" type="presParOf" srcId="{3F7656DC-740D-428E-988D-2070D3840170}" destId="{A16DA984-F4A0-4D1F-AEEB-76B7FA0413A7}" srcOrd="2" destOrd="0" presId="urn:microsoft.com/office/officeart/2005/8/layout/matrix1"/>
    <dgm:cxn modelId="{8C9FBBBC-D608-412F-A06E-B1A6243D6476}" type="presParOf" srcId="{3F7656DC-740D-428E-988D-2070D3840170}" destId="{254C9CA9-D46E-4431-A21C-6BBD856700BA}" srcOrd="3" destOrd="0" presId="urn:microsoft.com/office/officeart/2005/8/layout/matrix1"/>
    <dgm:cxn modelId="{912708E5-B992-4CA3-B2AA-D124625DD8A1}" type="presParOf" srcId="{3F7656DC-740D-428E-988D-2070D3840170}" destId="{B6B7AAD9-9331-4325-A89E-B151DF116BBE}" srcOrd="4" destOrd="0" presId="urn:microsoft.com/office/officeart/2005/8/layout/matrix1"/>
    <dgm:cxn modelId="{5E753862-E0DE-4249-A4EA-9420961BFC04}" type="presParOf" srcId="{3F7656DC-740D-428E-988D-2070D3840170}" destId="{8939F572-BA3A-4F7F-B20F-D71A6084623A}" srcOrd="5" destOrd="0" presId="urn:microsoft.com/office/officeart/2005/8/layout/matrix1"/>
    <dgm:cxn modelId="{6A4B5536-4049-41BE-94DE-12A246FA409F}" type="presParOf" srcId="{3F7656DC-740D-428E-988D-2070D3840170}" destId="{50B71576-1899-42BD-A554-8D0FC86137BE}" srcOrd="6" destOrd="0" presId="urn:microsoft.com/office/officeart/2005/8/layout/matrix1"/>
    <dgm:cxn modelId="{715A0DC2-1B51-4398-9947-E0F853E2FCB7}" type="presParOf" srcId="{3F7656DC-740D-428E-988D-2070D3840170}" destId="{A348B3ED-3EFC-4489-8824-820C2CD53251}" srcOrd="7" destOrd="0" presId="urn:microsoft.com/office/officeart/2005/8/layout/matrix1"/>
    <dgm:cxn modelId="{F06E49E1-141C-4245-907E-FFB02ECBAFC0}" type="presParOf" srcId="{C7E2295A-1386-4029-A59F-3E978946C8F5}" destId="{65036280-E468-49E3-A2EB-088AEB5656BB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C4830C2-603C-4107-822F-C61ECCD0AF2F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F4C52A37-68EC-4C41-809D-BBC1E6B6A9E1}">
      <dgm:prSet phldrT="[ข้อความ]" custT="1"/>
      <dgm:spPr>
        <a:solidFill>
          <a:schemeClr val="accent2"/>
        </a:solidFill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endParaRPr lang="th-TH" sz="2000" b="1" u="sng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4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</a:t>
          </a:r>
          <a:r>
            <a:rPr lang="th-TH" sz="24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</a:t>
          </a:r>
          <a:r>
            <a:rPr lang="th-TH" sz="24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ข้อมูลเบื้องต้น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มีโรงงาน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63 โรง / แรงงาน 1,154 คน </a:t>
          </a:r>
          <a:endParaRPr lang="th-TH" sz="18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(ตาม </a:t>
          </a:r>
          <a:r>
            <a:rPr lang="th-TH" sz="1800" b="1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พรบ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.โรงงาน 2535)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</a:t>
          </a: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มูลค่าจำหน่ายเฉลี่ย(5 ปี) 5,379 ลบ.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-- มีเกษตรกรผู้นำที่จังหวัดคัดเลือก 2,914 คน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</a:t>
          </a:r>
          <a:r>
            <a:rPr lang="en-US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SF 862</a:t>
          </a:r>
          <a:r>
            <a:rPr lang="th-TH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 คน /2.</a:t>
          </a:r>
          <a:r>
            <a:rPr lang="en-US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SFM 140 </a:t>
          </a:r>
          <a:r>
            <a:rPr lang="th-TH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คน /3. </a:t>
          </a:r>
          <a:r>
            <a:rPr lang="th-TH" sz="1600" b="1" dirty="0" err="1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อมก</a:t>
          </a:r>
          <a:r>
            <a:rPr lang="th-TH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. 707 คน/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</a:t>
          </a:r>
          <a:r>
            <a:rPr lang="en-US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SF </a:t>
          </a:r>
          <a:r>
            <a:rPr lang="th-TH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แปลงใหญ่ 1,019 คน /5. </a:t>
          </a:r>
          <a:r>
            <a:rPr lang="en-US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YSF 186 </a:t>
          </a:r>
          <a:r>
            <a:rPr lang="th-TH" sz="16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คน</a:t>
          </a:r>
        </a:p>
      </dgm:t>
    </dgm:pt>
    <dgm:pt modelId="{34256A36-1C7F-4D90-88D0-DE9BC6035C00}" type="parTrans" cxnId="{AFC50A8B-E982-4CA6-BF93-EF3098FA2050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16AEB3AE-EA7D-499D-8E5A-D45503DC8BC5}" type="sibTrans" cxnId="{AFC50A8B-E982-4CA6-BF93-EF3098FA2050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4FF1CC93-1EBE-484C-88F4-7159DFD6BB35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24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ห่วงโซ่คุณค่าของอุตสาหกรรม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การผลิต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การแปรรูป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การจำหน่าย</a:t>
          </a:r>
          <a:endParaRPr lang="th-TH" sz="24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ECCFC54D-B4C9-4095-BD25-8FBE3EB312CB}" type="parTrans" cxnId="{1E33E27B-FF01-4E69-8DED-1F896BAFE463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207E5A69-6A2F-4FCF-BFBA-6DD1C95F5DA5}" type="sibTrans" cxnId="{1E33E27B-FF01-4E69-8DED-1F896BAFE463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535B203D-1FC0-4BA0-906F-B5009609B20D}">
      <dgm:prSet phldrT="[ข้อความ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l">
            <a:lnSpc>
              <a:spcPct val="300000"/>
            </a:lnSpc>
            <a:spcAft>
              <a:spcPts val="0"/>
            </a:spcAft>
          </a:pPr>
          <a:r>
            <a:rPr lang="th-TH" sz="20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ความต้องการด้านแรงงานที่สำคัญ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</a:t>
          </a:r>
          <a:r>
            <a: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Young Smart farmer</a:t>
          </a: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50000"/>
            </a:lnSpc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</a:t>
          </a:r>
          <a:r>
            <a:rPr lang="en-US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Smart farmer</a:t>
          </a: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อาสาสมัครเกษตร (อกม.)</a:t>
          </a: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endParaRPr lang="en-US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20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34EE12C-B1D3-4E59-BBBD-92576D1B2E84}" type="parTrans" cxnId="{551FFC3A-0D0C-4500-9261-47B67471C1A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B0FDB59C-12C6-440F-B642-0971FF152EEC}" type="sibTrans" cxnId="{551FFC3A-0D0C-4500-9261-47B67471C1A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45B802AF-21FC-496A-896E-C42AA90B7500}">
      <dgm:prSet phldrT="[ข้อความ]" custT="1"/>
      <dgm:spPr>
        <a:solidFill>
          <a:srgbClr val="00B0F0"/>
        </a:solidFill>
      </dgm:spPr>
      <dgm:t>
        <a:bodyPr/>
        <a:lstStyle/>
        <a:p>
          <a:pPr algn="l">
            <a:lnSpc>
              <a:spcPct val="90000"/>
            </a:lnSpc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90000"/>
            </a:lnSpc>
            <a:spcAft>
              <a:spcPts val="0"/>
            </a:spcAft>
          </a:pPr>
          <a:r>
            <a:rPr lang="th-TH" sz="20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</a:t>
          </a:r>
          <a:r>
            <a:rPr lang="th-TH" sz="2000" b="1" u="sng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โครงสร้างทางเศรษฐกิจ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1.จังหวัดแพร่มีพื้นที่ทำ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การเกษตร </a:t>
          </a:r>
          <a:r>
            <a:rPr lang="th-TH" sz="2400" b="1" u="none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8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แสนไร่/</a:t>
          </a:r>
          <a:endParaRPr lang="th-TH" sz="1800" b="1" u="none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u="none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73,164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ครัวเรือนคิดเป็น </a:t>
          </a:r>
          <a:r>
            <a:rPr lang="th-TH" sz="1800" b="1" u="none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44.06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ของทั้งหมด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2.พืชเศรษฐกิจ ได้แก่ </a:t>
          </a:r>
          <a:r>
            <a:rPr lang="th-TH" sz="1800" b="1" u="none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ข้าว / ข้าวโพดเลี้ยง</a:t>
          </a:r>
          <a:r>
            <a:rPr lang="th-TH" sz="1800" b="1" u="none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สัตว์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u="none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มันสำปะหลัง พริกใหญ่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 ปัญหาหลักคือ </a:t>
          </a:r>
          <a:r>
            <a:rPr lang="th-TH" sz="2000" b="1" u="none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ราคาผลิตผล 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ทำให้เกษตรกรไม่กล้าตัดสินใจ</a:t>
          </a:r>
          <a:r>
            <a:rPr lang="th-TH" sz="1800" b="1" u="none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ลงทุน</a:t>
          </a:r>
        </a:p>
        <a:p>
          <a:pPr algn="l">
            <a:lnSpc>
              <a:spcPct val="100000"/>
            </a:lnSpc>
            <a:spcAft>
              <a:spcPts val="0"/>
            </a:spcAft>
          </a:pPr>
          <a:endParaRPr lang="th-TH" sz="1800" b="1" u="none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90000"/>
            </a:lnSpc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algn="l">
            <a:lnSpc>
              <a:spcPct val="90000"/>
            </a:lnSpc>
            <a:spcAft>
              <a:spcPct val="35000"/>
            </a:spcAft>
          </a:pPr>
          <a:endParaRPr lang="th-TH" sz="20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AB6A98F-7B11-4797-8A33-E207D2D9EAE1}" type="parTrans" cxnId="{B0D82187-68B5-4E92-BC57-AB8CE521728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FF7C7293-10EE-47B9-94A4-35A7961F0342}" type="sibTrans" cxnId="{B0D82187-68B5-4E92-BC57-AB8CE5217285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9CA3EBFB-9F21-4B49-92A0-6FFB95BD44B3}">
      <dgm:prSet phldrT="[ข้อความ]" phldr="1" custT="1"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63499AAC-9019-41D2-AA46-AC015956ED2C}" type="sibTrans" cxnId="{9D15F8F5-0A1E-4B5E-8F0B-0776E2675D39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CDD18A08-9D5E-452B-8695-59751ACBCE61}" type="parTrans" cxnId="{9D15F8F5-0A1E-4B5E-8F0B-0776E2675D39}">
      <dgm:prSet/>
      <dgm:spPr/>
      <dgm:t>
        <a:bodyPr/>
        <a:lstStyle/>
        <a:p>
          <a:pPr algn="l"/>
          <a:endParaRPr lang="th-TH" sz="1800" b="1">
            <a:latin typeface="TH SarabunPSK" pitchFamily="34" charset="-34"/>
            <a:cs typeface="TH SarabunPSK" pitchFamily="34" charset="-34"/>
          </a:endParaRPr>
        </a:p>
      </dgm:t>
    </dgm:pt>
    <dgm:pt modelId="{C7E2295A-1386-4029-A59F-3E978946C8F5}" type="pres">
      <dgm:prSet presAssocID="{7C4830C2-603C-4107-822F-C61ECCD0AF2F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3F7656DC-740D-428E-988D-2070D3840170}" type="pres">
      <dgm:prSet presAssocID="{7C4830C2-603C-4107-822F-C61ECCD0AF2F}" presName="matrix" presStyleCnt="0"/>
      <dgm:spPr/>
    </dgm:pt>
    <dgm:pt modelId="{878DEFBE-216D-4DC7-9B8B-C470C72F71F1}" type="pres">
      <dgm:prSet presAssocID="{7C4830C2-603C-4107-822F-C61ECCD0AF2F}" presName="tile1" presStyleLbl="node1" presStyleIdx="0" presStyleCnt="4"/>
      <dgm:spPr/>
      <dgm:t>
        <a:bodyPr/>
        <a:lstStyle/>
        <a:p>
          <a:endParaRPr lang="th-TH"/>
        </a:p>
      </dgm:t>
    </dgm:pt>
    <dgm:pt modelId="{7833E3D8-947C-4417-A786-47BE1490F5F4}" type="pres">
      <dgm:prSet presAssocID="{7C4830C2-603C-4107-822F-C61ECCD0AF2F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16DA984-F4A0-4D1F-AEEB-76B7FA0413A7}" type="pres">
      <dgm:prSet presAssocID="{7C4830C2-603C-4107-822F-C61ECCD0AF2F}" presName="tile2" presStyleLbl="node1" presStyleIdx="1" presStyleCnt="4" custLinFactNeighborX="615" custLinFactNeighborY="69"/>
      <dgm:spPr/>
      <dgm:t>
        <a:bodyPr/>
        <a:lstStyle/>
        <a:p>
          <a:endParaRPr lang="th-TH"/>
        </a:p>
      </dgm:t>
    </dgm:pt>
    <dgm:pt modelId="{254C9CA9-D46E-4431-A21C-6BBD856700BA}" type="pres">
      <dgm:prSet presAssocID="{7C4830C2-603C-4107-822F-C61ECCD0AF2F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6B7AAD9-9331-4325-A89E-B151DF116BBE}" type="pres">
      <dgm:prSet presAssocID="{7C4830C2-603C-4107-822F-C61ECCD0AF2F}" presName="tile3" presStyleLbl="node1" presStyleIdx="2" presStyleCnt="4"/>
      <dgm:spPr/>
      <dgm:t>
        <a:bodyPr/>
        <a:lstStyle/>
        <a:p>
          <a:endParaRPr lang="th-TH"/>
        </a:p>
      </dgm:t>
    </dgm:pt>
    <dgm:pt modelId="{8939F572-BA3A-4F7F-B20F-D71A6084623A}" type="pres">
      <dgm:prSet presAssocID="{7C4830C2-603C-4107-822F-C61ECCD0AF2F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B71576-1899-42BD-A554-8D0FC86137BE}" type="pres">
      <dgm:prSet presAssocID="{7C4830C2-603C-4107-822F-C61ECCD0AF2F}" presName="tile4" presStyleLbl="node1" presStyleIdx="3" presStyleCnt="4"/>
      <dgm:spPr/>
      <dgm:t>
        <a:bodyPr/>
        <a:lstStyle/>
        <a:p>
          <a:endParaRPr lang="th-TH"/>
        </a:p>
      </dgm:t>
    </dgm:pt>
    <dgm:pt modelId="{A348B3ED-3EFC-4489-8824-820C2CD53251}" type="pres">
      <dgm:prSet presAssocID="{7C4830C2-603C-4107-822F-C61ECCD0AF2F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5036280-E468-49E3-A2EB-088AEB5656BB}" type="pres">
      <dgm:prSet presAssocID="{7C4830C2-603C-4107-822F-C61ECCD0AF2F}" presName="centerTile" presStyleLbl="fgShp" presStyleIdx="0" presStyleCnt="1" custScaleX="71346" custScaleY="54108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B2738979-8B86-4C95-8E91-A7EE949EBC19}" type="presOf" srcId="{9CA3EBFB-9F21-4B49-92A0-6FFB95BD44B3}" destId="{65036280-E468-49E3-A2EB-088AEB5656BB}" srcOrd="0" destOrd="0" presId="urn:microsoft.com/office/officeart/2005/8/layout/matrix1"/>
    <dgm:cxn modelId="{5B173EA5-8F9D-49C7-8C3E-A25C7D53AC7E}" type="presOf" srcId="{535B203D-1FC0-4BA0-906F-B5009609B20D}" destId="{B6B7AAD9-9331-4325-A89E-B151DF116BBE}" srcOrd="0" destOrd="0" presId="urn:microsoft.com/office/officeart/2005/8/layout/matrix1"/>
    <dgm:cxn modelId="{59803CF3-9115-4426-9E4F-DC7B9C4E8324}" type="presOf" srcId="{4FF1CC93-1EBE-484C-88F4-7159DFD6BB35}" destId="{254C9CA9-D46E-4431-A21C-6BBD856700BA}" srcOrd="1" destOrd="0" presId="urn:microsoft.com/office/officeart/2005/8/layout/matrix1"/>
    <dgm:cxn modelId="{162ED2FC-926F-46D4-B3B3-79D06A9FD564}" type="presOf" srcId="{45B802AF-21FC-496A-896E-C42AA90B7500}" destId="{A348B3ED-3EFC-4489-8824-820C2CD53251}" srcOrd="1" destOrd="0" presId="urn:microsoft.com/office/officeart/2005/8/layout/matrix1"/>
    <dgm:cxn modelId="{D286EB24-E94E-4183-A195-A9B7E4656080}" type="presOf" srcId="{7C4830C2-603C-4107-822F-C61ECCD0AF2F}" destId="{C7E2295A-1386-4029-A59F-3E978946C8F5}" srcOrd="0" destOrd="0" presId="urn:microsoft.com/office/officeart/2005/8/layout/matrix1"/>
    <dgm:cxn modelId="{4F533EB6-4AF4-4CA8-94F8-BD9BE3312437}" type="presOf" srcId="{4FF1CC93-1EBE-484C-88F4-7159DFD6BB35}" destId="{A16DA984-F4A0-4D1F-AEEB-76B7FA0413A7}" srcOrd="0" destOrd="0" presId="urn:microsoft.com/office/officeart/2005/8/layout/matrix1"/>
    <dgm:cxn modelId="{36E11A1F-E424-4CB6-AE61-BFB912EECE88}" type="presOf" srcId="{F4C52A37-68EC-4C41-809D-BBC1E6B6A9E1}" destId="{7833E3D8-947C-4417-A786-47BE1490F5F4}" srcOrd="1" destOrd="0" presId="urn:microsoft.com/office/officeart/2005/8/layout/matrix1"/>
    <dgm:cxn modelId="{3FAF29FA-8749-41D7-87FA-8045F8364854}" type="presOf" srcId="{535B203D-1FC0-4BA0-906F-B5009609B20D}" destId="{8939F572-BA3A-4F7F-B20F-D71A6084623A}" srcOrd="1" destOrd="0" presId="urn:microsoft.com/office/officeart/2005/8/layout/matrix1"/>
    <dgm:cxn modelId="{1E33E27B-FF01-4E69-8DED-1F896BAFE463}" srcId="{9CA3EBFB-9F21-4B49-92A0-6FFB95BD44B3}" destId="{4FF1CC93-1EBE-484C-88F4-7159DFD6BB35}" srcOrd="1" destOrd="0" parTransId="{ECCFC54D-B4C9-4095-BD25-8FBE3EB312CB}" sibTransId="{207E5A69-6A2F-4FCF-BFBA-6DD1C95F5DA5}"/>
    <dgm:cxn modelId="{AFC50A8B-E982-4CA6-BF93-EF3098FA2050}" srcId="{9CA3EBFB-9F21-4B49-92A0-6FFB95BD44B3}" destId="{F4C52A37-68EC-4C41-809D-BBC1E6B6A9E1}" srcOrd="0" destOrd="0" parTransId="{34256A36-1C7F-4D90-88D0-DE9BC6035C00}" sibTransId="{16AEB3AE-EA7D-499D-8E5A-D45503DC8BC5}"/>
    <dgm:cxn modelId="{551FFC3A-0D0C-4500-9261-47B67471C1A5}" srcId="{9CA3EBFB-9F21-4B49-92A0-6FFB95BD44B3}" destId="{535B203D-1FC0-4BA0-906F-B5009609B20D}" srcOrd="2" destOrd="0" parTransId="{734EE12C-B1D3-4E59-BBBD-92576D1B2E84}" sibTransId="{B0FDB59C-12C6-440F-B642-0971FF152EEC}"/>
    <dgm:cxn modelId="{8CDE142F-0713-4A55-BA4A-B85146937053}" type="presOf" srcId="{F4C52A37-68EC-4C41-809D-BBC1E6B6A9E1}" destId="{878DEFBE-216D-4DC7-9B8B-C470C72F71F1}" srcOrd="0" destOrd="0" presId="urn:microsoft.com/office/officeart/2005/8/layout/matrix1"/>
    <dgm:cxn modelId="{9D15F8F5-0A1E-4B5E-8F0B-0776E2675D39}" srcId="{7C4830C2-603C-4107-822F-C61ECCD0AF2F}" destId="{9CA3EBFB-9F21-4B49-92A0-6FFB95BD44B3}" srcOrd="0" destOrd="0" parTransId="{CDD18A08-9D5E-452B-8695-59751ACBCE61}" sibTransId="{63499AAC-9019-41D2-AA46-AC015956ED2C}"/>
    <dgm:cxn modelId="{B0D82187-68B5-4E92-BC57-AB8CE5217285}" srcId="{9CA3EBFB-9F21-4B49-92A0-6FFB95BD44B3}" destId="{45B802AF-21FC-496A-896E-C42AA90B7500}" srcOrd="3" destOrd="0" parTransId="{1AB6A98F-7B11-4797-8A33-E207D2D9EAE1}" sibTransId="{FF7C7293-10EE-47B9-94A4-35A7961F0342}"/>
    <dgm:cxn modelId="{7B52E5FC-B4AA-4D7E-B489-0A5C495BD22D}" type="presOf" srcId="{45B802AF-21FC-496A-896E-C42AA90B7500}" destId="{50B71576-1899-42BD-A554-8D0FC86137BE}" srcOrd="0" destOrd="0" presId="urn:microsoft.com/office/officeart/2005/8/layout/matrix1"/>
    <dgm:cxn modelId="{3AD1FEDC-8D9D-4F6C-A6F9-420D50EC42C0}" type="presParOf" srcId="{C7E2295A-1386-4029-A59F-3E978946C8F5}" destId="{3F7656DC-740D-428E-988D-2070D3840170}" srcOrd="0" destOrd="0" presId="urn:microsoft.com/office/officeart/2005/8/layout/matrix1"/>
    <dgm:cxn modelId="{6DEB04FA-59E9-4250-9640-E808F78FBA1B}" type="presParOf" srcId="{3F7656DC-740D-428E-988D-2070D3840170}" destId="{878DEFBE-216D-4DC7-9B8B-C470C72F71F1}" srcOrd="0" destOrd="0" presId="urn:microsoft.com/office/officeart/2005/8/layout/matrix1"/>
    <dgm:cxn modelId="{BF2549C4-C2D5-4E63-9ADC-6BB4DBE79A8C}" type="presParOf" srcId="{3F7656DC-740D-428E-988D-2070D3840170}" destId="{7833E3D8-947C-4417-A786-47BE1490F5F4}" srcOrd="1" destOrd="0" presId="urn:microsoft.com/office/officeart/2005/8/layout/matrix1"/>
    <dgm:cxn modelId="{02A3A99D-D39A-420B-A75D-9776B11E4200}" type="presParOf" srcId="{3F7656DC-740D-428E-988D-2070D3840170}" destId="{A16DA984-F4A0-4D1F-AEEB-76B7FA0413A7}" srcOrd="2" destOrd="0" presId="urn:microsoft.com/office/officeart/2005/8/layout/matrix1"/>
    <dgm:cxn modelId="{63F266C3-B150-4AEB-B613-A59BF2CC686C}" type="presParOf" srcId="{3F7656DC-740D-428E-988D-2070D3840170}" destId="{254C9CA9-D46E-4431-A21C-6BBD856700BA}" srcOrd="3" destOrd="0" presId="urn:microsoft.com/office/officeart/2005/8/layout/matrix1"/>
    <dgm:cxn modelId="{23B60995-A89B-4A0E-997F-6C758355CD35}" type="presParOf" srcId="{3F7656DC-740D-428E-988D-2070D3840170}" destId="{B6B7AAD9-9331-4325-A89E-B151DF116BBE}" srcOrd="4" destOrd="0" presId="urn:microsoft.com/office/officeart/2005/8/layout/matrix1"/>
    <dgm:cxn modelId="{1256288F-E94E-43F4-BB40-FE52264EDC27}" type="presParOf" srcId="{3F7656DC-740D-428E-988D-2070D3840170}" destId="{8939F572-BA3A-4F7F-B20F-D71A6084623A}" srcOrd="5" destOrd="0" presId="urn:microsoft.com/office/officeart/2005/8/layout/matrix1"/>
    <dgm:cxn modelId="{B8D1BE06-7B83-485C-AEE2-29DED6325B0F}" type="presParOf" srcId="{3F7656DC-740D-428E-988D-2070D3840170}" destId="{50B71576-1899-42BD-A554-8D0FC86137BE}" srcOrd="6" destOrd="0" presId="urn:microsoft.com/office/officeart/2005/8/layout/matrix1"/>
    <dgm:cxn modelId="{55D04059-43DA-4141-99EC-A07F95A33313}" type="presParOf" srcId="{3F7656DC-740D-428E-988D-2070D3840170}" destId="{A348B3ED-3EFC-4489-8824-820C2CD53251}" srcOrd="7" destOrd="0" presId="urn:microsoft.com/office/officeart/2005/8/layout/matrix1"/>
    <dgm:cxn modelId="{762A530B-ED9D-448B-82FA-A19C6672FBCB}" type="presParOf" srcId="{C7E2295A-1386-4029-A59F-3E978946C8F5}" destId="{65036280-E468-49E3-A2EB-088AEB5656BB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8DEFBE-216D-4DC7-9B8B-C470C72F71F1}">
      <dsp:nvSpPr>
        <dsp:cNvPr id="0" name=""/>
        <dsp:cNvSpPr/>
      </dsp:nvSpPr>
      <dsp:spPr>
        <a:xfrm rot="16200000">
          <a:off x="644473" y="-644473"/>
          <a:ext cx="2183546" cy="3472492"/>
        </a:xfrm>
        <a:prstGeom prst="round1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u="sng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</a:t>
          </a:r>
          <a:r>
            <a:rPr lang="th-TH" sz="20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ข้อมูลเบื้องต้น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มีโรงงาน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136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โรง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(ตาม </a:t>
          </a:r>
          <a:r>
            <a:rPr lang="th-TH" sz="1800" b="1" kern="1200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พรบ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.โรงงาน 2535)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แรงงาน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4,602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คน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มูลค่าจำหน่ายเฉลี่ย(5 ปี) 2,395.8 ลบ.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เป็นสินค้า 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OTOP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เด่นอันดับ 2 รองจากผ้า</a:t>
          </a:r>
          <a:endParaRPr lang="th-TH" sz="18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5400000">
        <a:off x="0" y="0"/>
        <a:ext cx="3472492" cy="1637659"/>
      </dsp:txXfrm>
    </dsp:sp>
    <dsp:sp modelId="{A16DA984-F4A0-4D1F-AEEB-76B7FA0413A7}">
      <dsp:nvSpPr>
        <dsp:cNvPr id="0" name=""/>
        <dsp:cNvSpPr/>
      </dsp:nvSpPr>
      <dsp:spPr>
        <a:xfrm>
          <a:off x="3472492" y="1506"/>
          <a:ext cx="3472492" cy="2183546"/>
        </a:xfrm>
        <a:prstGeom prst="round1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ห่วงโซ่คุณค่าของอุตสาหกรรม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การผลิต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การแปรรูป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การจำหน่าย</a:t>
          </a:r>
          <a:endParaRPr lang="th-TH" sz="24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3472492" y="1506"/>
        <a:ext cx="3472492" cy="1637659"/>
      </dsp:txXfrm>
    </dsp:sp>
    <dsp:sp modelId="{B6B7AAD9-9331-4325-A89E-B151DF116BBE}">
      <dsp:nvSpPr>
        <dsp:cNvPr id="0" name=""/>
        <dsp:cNvSpPr/>
      </dsp:nvSpPr>
      <dsp:spPr>
        <a:xfrm rot="10800000">
          <a:off x="0" y="2183546"/>
          <a:ext cx="3472492" cy="2183546"/>
        </a:xfrm>
        <a:prstGeom prst="round1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ความต้องการด้านแรงงานที่สำคัญ </a:t>
          </a: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ช่างแกะสลัก     5. งานออกแบบและพัฒนา </a:t>
          </a: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     ผลิตภัณฑ์</a:t>
          </a: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ช่างฉลุลาย      6. ผู้ตรวจสอบการควบคุม</a:t>
          </a: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     คุณภาพ 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QC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ช่างสี             7. ช่างซ่อมบำรุง 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Maintenance</a:t>
          </a: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    Technician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4. ช่างแปรรูปไม้   8. พนักงานขาย/การตลาด</a:t>
          </a: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18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10800000">
        <a:off x="0" y="2729432"/>
        <a:ext cx="3472492" cy="1637659"/>
      </dsp:txXfrm>
    </dsp:sp>
    <dsp:sp modelId="{50B71576-1899-42BD-A554-8D0FC86137BE}">
      <dsp:nvSpPr>
        <dsp:cNvPr id="0" name=""/>
        <dsp:cNvSpPr/>
      </dsp:nvSpPr>
      <dsp:spPr>
        <a:xfrm rot="5400000">
          <a:off x="4116965" y="1539072"/>
          <a:ext cx="2183546" cy="3472492"/>
        </a:xfrm>
        <a:prstGeom prst="round1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</a:t>
          </a:r>
          <a:r>
            <a:rPr lang="th-TH" sz="20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ภาวการณ์ลงทุนด้านอุตสาหกรรม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** </a:t>
          </a: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การกระจายตัวของโรงงานอุตสาหกรรม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มีลักษณะ </a:t>
          </a:r>
          <a:r>
            <a:rPr lang="th-TH" sz="24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ถดถอย </a:t>
          </a: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อย่างรุนแรง</a:t>
          </a:r>
          <a:endParaRPr lang="th-TH" sz="24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2000" b="1" u="sng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และหันมาขายผ่านช่องทางออนไลน์มากขึ้น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2000" b="1" u="sng" kern="1200" dirty="0" smtClean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-5400000">
        <a:off x="3472493" y="2729432"/>
        <a:ext cx="3472492" cy="1637659"/>
      </dsp:txXfrm>
    </dsp:sp>
    <dsp:sp modelId="{65036280-E468-49E3-A2EB-088AEB5656BB}">
      <dsp:nvSpPr>
        <dsp:cNvPr id="0" name=""/>
        <dsp:cNvSpPr/>
      </dsp:nvSpPr>
      <dsp:spPr>
        <a:xfrm>
          <a:off x="2729247" y="1888177"/>
          <a:ext cx="1486490" cy="590736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b="1" kern="1200">
            <a:latin typeface="TH SarabunPSK" pitchFamily="34" charset="-34"/>
            <a:cs typeface="TH SarabunPSK" pitchFamily="34" charset="-34"/>
          </a:endParaRPr>
        </a:p>
      </dsp:txBody>
      <dsp:txXfrm>
        <a:off x="2758084" y="1917014"/>
        <a:ext cx="1428816" cy="5330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8DEFBE-216D-4DC7-9B8B-C470C72F71F1}">
      <dsp:nvSpPr>
        <dsp:cNvPr id="0" name=""/>
        <dsp:cNvSpPr/>
      </dsp:nvSpPr>
      <dsp:spPr>
        <a:xfrm rot="16200000">
          <a:off x="644473" y="-644473"/>
          <a:ext cx="2183546" cy="3472492"/>
        </a:xfrm>
        <a:prstGeom prst="round1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u="sng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</a:t>
          </a:r>
          <a:r>
            <a:rPr lang="th-TH" sz="20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ข้อมูลเบื้องต้น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มีโรงงาน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โรง มีแรงงาน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504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คน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มีแหล่งผลิตสำคัญ (ต.ทุ่ง</a:t>
          </a:r>
          <a:r>
            <a:rPr lang="th-TH" sz="1800" b="1" kern="1200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โฮ้ง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/ ต.หัวทุ่ง อ.ลอง)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มูลค่าจำหน่ายเฉลี่ย(5 ปี) 655 ลบ.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เป็นสินค้า 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OTOP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เด่นอันดับ 1 จาก 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TOP 5 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(ผ้า/ไม้/อาหาร/สุรากลั่นชุมชน/สมุนไพร)</a:t>
          </a:r>
          <a:endParaRPr lang="th-TH" sz="18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5400000">
        <a:off x="0" y="0"/>
        <a:ext cx="3472492" cy="1637659"/>
      </dsp:txXfrm>
    </dsp:sp>
    <dsp:sp modelId="{A16DA984-F4A0-4D1F-AEEB-76B7FA0413A7}">
      <dsp:nvSpPr>
        <dsp:cNvPr id="0" name=""/>
        <dsp:cNvSpPr/>
      </dsp:nvSpPr>
      <dsp:spPr>
        <a:xfrm>
          <a:off x="3472492" y="1506"/>
          <a:ext cx="3472492" cy="2183546"/>
        </a:xfrm>
        <a:prstGeom prst="round1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ห่วงโซ่คุณค่าของอุตสาหกรรม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การผลิต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การจำหน่าย</a:t>
          </a:r>
          <a:endParaRPr lang="th-TH" sz="24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3472492" y="1506"/>
        <a:ext cx="3472492" cy="1637659"/>
      </dsp:txXfrm>
    </dsp:sp>
    <dsp:sp modelId="{B6B7AAD9-9331-4325-A89E-B151DF116BBE}">
      <dsp:nvSpPr>
        <dsp:cNvPr id="0" name=""/>
        <dsp:cNvSpPr/>
      </dsp:nvSpPr>
      <dsp:spPr>
        <a:xfrm rot="10800000">
          <a:off x="0" y="2183546"/>
          <a:ext cx="3472492" cy="2183546"/>
        </a:xfrm>
        <a:prstGeom prst="round1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20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ความต้องการด้านแรงงานที่สำคัญ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ช่างเย็บ               5. พนักงานตรวจสอบ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         คุณภาพ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QC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ช่างออกแบบ         6. พนักงานย้อม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ผลิตภัณฑ์            (งานย้อมเทียนและย้อมไล่สี)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ช่าง</a:t>
          </a:r>
          <a:r>
            <a:rPr lang="th-TH" sz="1800" b="1" kern="1200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ทวิต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7. พนักงานขาย/การตลาด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4. พนักงานแผนกผลิต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18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10800000">
        <a:off x="0" y="2729432"/>
        <a:ext cx="3472492" cy="1637659"/>
      </dsp:txXfrm>
    </dsp:sp>
    <dsp:sp modelId="{50B71576-1899-42BD-A554-8D0FC86137BE}">
      <dsp:nvSpPr>
        <dsp:cNvPr id="0" name=""/>
        <dsp:cNvSpPr/>
      </dsp:nvSpPr>
      <dsp:spPr>
        <a:xfrm rot="5400000">
          <a:off x="4116965" y="1539072"/>
          <a:ext cx="2183546" cy="3472492"/>
        </a:xfrm>
        <a:prstGeom prst="round1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</a:t>
          </a:r>
          <a:r>
            <a:rPr lang="th-TH" sz="24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แนวโน้มด้านการค้าขาย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** พบว่ามี</a:t>
          </a:r>
          <a:r>
            <a:rPr lang="th-TH" sz="24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ยอด</a:t>
          </a:r>
          <a:r>
            <a:rPr lang="th-TH" sz="24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จำหน่ายลดลง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เมื่อ</a:t>
          </a: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เปรียบเทียบกับยอดจำหน่ายปีที่แล้ว</a:t>
          </a: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เนื่องจาก</a:t>
          </a: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จำนวน</a:t>
          </a: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นักท่องเที่ยวมีความ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กังกลเกี่ยวกับสถานการณ์โรค </a:t>
          </a:r>
          <a:r>
            <a:rPr lang="en-US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COVID-19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เฉลี่ย</a:t>
          </a: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ร้อยละ </a:t>
          </a:r>
          <a:r>
            <a:rPr lang="th-TH" sz="24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30</a:t>
          </a:r>
          <a:endParaRPr lang="th-TH" sz="2400" b="1" kern="1200" dirty="0" smtClean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-5400000">
        <a:off x="3472493" y="2729432"/>
        <a:ext cx="3472492" cy="1637659"/>
      </dsp:txXfrm>
    </dsp:sp>
    <dsp:sp modelId="{65036280-E468-49E3-A2EB-088AEB5656BB}">
      <dsp:nvSpPr>
        <dsp:cNvPr id="0" name=""/>
        <dsp:cNvSpPr/>
      </dsp:nvSpPr>
      <dsp:spPr>
        <a:xfrm>
          <a:off x="2729247" y="1888177"/>
          <a:ext cx="1486490" cy="590736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b="1" kern="1200">
            <a:latin typeface="TH SarabunPSK" pitchFamily="34" charset="-34"/>
            <a:cs typeface="TH SarabunPSK" pitchFamily="34" charset="-34"/>
          </a:endParaRPr>
        </a:p>
      </dsp:txBody>
      <dsp:txXfrm>
        <a:off x="2758084" y="1917014"/>
        <a:ext cx="1428816" cy="5330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8DEFBE-216D-4DC7-9B8B-C470C72F71F1}">
      <dsp:nvSpPr>
        <dsp:cNvPr id="0" name=""/>
        <dsp:cNvSpPr/>
      </dsp:nvSpPr>
      <dsp:spPr>
        <a:xfrm rot="16200000">
          <a:off x="644473" y="-644473"/>
          <a:ext cx="2183546" cy="3472492"/>
        </a:xfrm>
        <a:prstGeom prst="round1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2000" b="1" u="sng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20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</a:t>
          </a:r>
          <a:r>
            <a:rPr lang="th-TH" sz="20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ข้อมูลเบื้องต้น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สถิตินักท่องเที่ยว 792,596 คน ขยายตัว 1.66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%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สถิติรายได้จากการท่องเที่ยว 1,749.33 ลบ.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ขยายตัว 4.28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%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จังหวัดแพร่มีโรงแรม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65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แห่ง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1,714 ห้อง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มี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อัตราการเข้าพักโรงแรม ร้อยละ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51.77 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หดตัว 0.52 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%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5400000">
        <a:off x="0" y="0"/>
        <a:ext cx="3472492" cy="1637659"/>
      </dsp:txXfrm>
    </dsp:sp>
    <dsp:sp modelId="{A16DA984-F4A0-4D1F-AEEB-76B7FA0413A7}">
      <dsp:nvSpPr>
        <dsp:cNvPr id="0" name=""/>
        <dsp:cNvSpPr/>
      </dsp:nvSpPr>
      <dsp:spPr>
        <a:xfrm>
          <a:off x="3472492" y="1506"/>
          <a:ext cx="3472492" cy="2183546"/>
        </a:xfrm>
        <a:prstGeom prst="round1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ห่วงโซ่คุณค่าของอุตสาหกรรม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การนำเข้านักท่องเที่ยว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การบริการ/การขาย</a:t>
          </a:r>
        </a:p>
      </dsp:txBody>
      <dsp:txXfrm>
        <a:off x="3472492" y="1506"/>
        <a:ext cx="3472492" cy="1637659"/>
      </dsp:txXfrm>
    </dsp:sp>
    <dsp:sp modelId="{B6B7AAD9-9331-4325-A89E-B151DF116BBE}">
      <dsp:nvSpPr>
        <dsp:cNvPr id="0" name=""/>
        <dsp:cNvSpPr/>
      </dsp:nvSpPr>
      <dsp:spPr>
        <a:xfrm rot="10800000">
          <a:off x="0" y="2183546"/>
          <a:ext cx="3472492" cy="2183546"/>
        </a:xfrm>
        <a:prstGeom prst="round1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20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ความต้องการด้านแรงงานที่สำคัญ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พ่อครัว/</a:t>
          </a:r>
          <a:r>
            <a:rPr lang="th-TH" sz="1800" b="1" kern="1200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เชฟ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 พนักงาน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ต้อนรับ        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 ผู้จัดการ/ผู้ช่วยผู้จัดการ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         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4. พนักงานบริการเพื่อ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สุขภาพ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5. ช่างซ่อมบำรุง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6. ประชาสัมพันธ์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18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10800000">
        <a:off x="0" y="2729432"/>
        <a:ext cx="3472492" cy="1637659"/>
      </dsp:txXfrm>
    </dsp:sp>
    <dsp:sp modelId="{50B71576-1899-42BD-A554-8D0FC86137BE}">
      <dsp:nvSpPr>
        <dsp:cNvPr id="0" name=""/>
        <dsp:cNvSpPr/>
      </dsp:nvSpPr>
      <dsp:spPr>
        <a:xfrm rot="5400000">
          <a:off x="4116965" y="1539072"/>
          <a:ext cx="2183546" cy="3472492"/>
        </a:xfrm>
        <a:prstGeom prst="round1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b="1" u="sng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</a:t>
          </a:r>
          <a:r>
            <a:rPr lang="th-TH" sz="18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ปัจจัยเสี่ยง ปัญหาและอุปสรรค</a:t>
          </a:r>
          <a:endParaRPr lang="th-TH" sz="1800" b="1" u="sng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การแข่งขันของตลาดท่องเที่ยวภายในประเทศและต่างประเทศ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ด้านเศรษฐกิจ เช่น </a:t>
          </a:r>
          <a:r>
            <a:rPr lang="th-TH" sz="1800" b="1" kern="1200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การขะลอ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ตัวด้านเศรษฐกิจ การแข็งค่าอย่างต่อเนื่องของเงินบาท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ด้านสุขอนามัย โรคติดต่อ เช่น </a:t>
          </a:r>
          <a:r>
            <a:rPr lang="en-US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COVID-19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-5400000">
        <a:off x="3472493" y="2729432"/>
        <a:ext cx="3472492" cy="1637659"/>
      </dsp:txXfrm>
    </dsp:sp>
    <dsp:sp modelId="{65036280-E468-49E3-A2EB-088AEB5656BB}">
      <dsp:nvSpPr>
        <dsp:cNvPr id="0" name=""/>
        <dsp:cNvSpPr/>
      </dsp:nvSpPr>
      <dsp:spPr>
        <a:xfrm>
          <a:off x="2729247" y="1888177"/>
          <a:ext cx="1486490" cy="590736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b="1" kern="1200">
            <a:latin typeface="TH SarabunPSK" pitchFamily="34" charset="-34"/>
            <a:cs typeface="TH SarabunPSK" pitchFamily="34" charset="-34"/>
          </a:endParaRPr>
        </a:p>
      </dsp:txBody>
      <dsp:txXfrm>
        <a:off x="2758084" y="1917014"/>
        <a:ext cx="1428816" cy="5330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8DEFBE-216D-4DC7-9B8B-C470C72F71F1}">
      <dsp:nvSpPr>
        <dsp:cNvPr id="0" name=""/>
        <dsp:cNvSpPr/>
      </dsp:nvSpPr>
      <dsp:spPr>
        <a:xfrm rot="16200000">
          <a:off x="644473" y="-644473"/>
          <a:ext cx="2183546" cy="3472492"/>
        </a:xfrm>
        <a:prstGeom prst="round1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2000" b="1" u="sng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24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</a:t>
          </a:r>
          <a:r>
            <a:rPr lang="th-TH" sz="24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</a:t>
          </a:r>
          <a:r>
            <a:rPr lang="th-TH" sz="24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ข้อมูลเบื้องต้น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มีโรงงาน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63 โรง / แรงงาน 1,154 คน </a:t>
          </a:r>
          <a:endParaRPr lang="th-TH" sz="18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(ตาม </a:t>
          </a:r>
          <a:r>
            <a:rPr lang="th-TH" sz="1800" b="1" kern="1200" dirty="0" err="1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พรบ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.โรงงาน 2535)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 </a:t>
          </a: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มูลค่าจำหน่ายเฉลี่ย(5 ปี) 5,379 ลบ.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-- มีเกษตรกรผู้นำที่จังหวัดคัดเลือก 2,914 คน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</a:t>
          </a:r>
          <a:r>
            <a:rPr lang="en-US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SF 862</a:t>
          </a:r>
          <a:r>
            <a:rPr lang="th-TH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 คน /2.</a:t>
          </a:r>
          <a:r>
            <a:rPr lang="en-US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SFM 140 </a:t>
          </a:r>
          <a:r>
            <a:rPr lang="th-TH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คน /3. </a:t>
          </a:r>
          <a:r>
            <a:rPr lang="th-TH" sz="1600" b="1" kern="1200" dirty="0" err="1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อมก</a:t>
          </a:r>
          <a:r>
            <a:rPr lang="th-TH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. 707 คน/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</a:t>
          </a:r>
          <a:r>
            <a:rPr lang="en-US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SF </a:t>
          </a:r>
          <a:r>
            <a:rPr lang="th-TH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แปลงใหญ่ 1,019 คน /5. </a:t>
          </a:r>
          <a:r>
            <a:rPr lang="en-US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YSF 186 </a:t>
          </a:r>
          <a:r>
            <a:rPr lang="th-TH" sz="16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คน</a:t>
          </a:r>
        </a:p>
      </dsp:txBody>
      <dsp:txXfrm rot="5400000">
        <a:off x="0" y="0"/>
        <a:ext cx="3472492" cy="1637659"/>
      </dsp:txXfrm>
    </dsp:sp>
    <dsp:sp modelId="{A16DA984-F4A0-4D1F-AEEB-76B7FA0413A7}">
      <dsp:nvSpPr>
        <dsp:cNvPr id="0" name=""/>
        <dsp:cNvSpPr/>
      </dsp:nvSpPr>
      <dsp:spPr>
        <a:xfrm>
          <a:off x="3472492" y="1506"/>
          <a:ext cx="3472492" cy="2183546"/>
        </a:xfrm>
        <a:prstGeom prst="round1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ห่วงโซ่คุณค่าของอุตสาหกรรม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การผลิต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การแปรรูป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การจำหน่าย</a:t>
          </a:r>
          <a:endParaRPr lang="th-TH" sz="24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3472492" y="1506"/>
        <a:ext cx="3472492" cy="1637659"/>
      </dsp:txXfrm>
    </dsp:sp>
    <dsp:sp modelId="{B6B7AAD9-9331-4325-A89E-B151DF116BBE}">
      <dsp:nvSpPr>
        <dsp:cNvPr id="0" name=""/>
        <dsp:cNvSpPr/>
      </dsp:nvSpPr>
      <dsp:spPr>
        <a:xfrm rot="10800000">
          <a:off x="0" y="2183546"/>
          <a:ext cx="3472492" cy="2183546"/>
        </a:xfrm>
        <a:prstGeom prst="round1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300000"/>
            </a:lnSpc>
            <a:spcBef>
              <a:spcPct val="0"/>
            </a:spcBef>
            <a:spcAft>
              <a:spcPts val="0"/>
            </a:spcAft>
          </a:pPr>
          <a:r>
            <a:rPr lang="th-TH" sz="20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ความต้องการด้านแรงงานที่สำคัญ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 </a:t>
          </a:r>
          <a:r>
            <a:rPr lang="en-US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Young Smart farmer</a:t>
          </a: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 </a:t>
          </a:r>
          <a:r>
            <a:rPr lang="en-US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Smart farmer</a:t>
          </a: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2000" b="1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3. อาสาสมัครเกษตร (อกม.)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2000" b="1" kern="1200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10800000">
        <a:off x="0" y="2729432"/>
        <a:ext cx="3472492" cy="1637659"/>
      </dsp:txXfrm>
    </dsp:sp>
    <dsp:sp modelId="{50B71576-1899-42BD-A554-8D0FC86137BE}">
      <dsp:nvSpPr>
        <dsp:cNvPr id="0" name=""/>
        <dsp:cNvSpPr/>
      </dsp:nvSpPr>
      <dsp:spPr>
        <a:xfrm rot="5400000">
          <a:off x="4116965" y="1539072"/>
          <a:ext cx="2183546" cy="3472492"/>
        </a:xfrm>
        <a:prstGeom prst="round1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0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            </a:t>
          </a:r>
          <a:r>
            <a:rPr lang="th-TH" sz="2000" b="1" u="sng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โครงสร้างทางเศรษฐกิจ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1.จังหวัดแพร่มีพื้นที่ทำ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การเกษตร </a:t>
          </a:r>
          <a:r>
            <a:rPr lang="th-TH" sz="2400" b="1" u="none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8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แสนไร่/</a:t>
          </a:r>
          <a:endParaRPr lang="th-TH" sz="1800" b="1" u="none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u="none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73,164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ครัวเรือนคิดเป็น </a:t>
          </a:r>
          <a:r>
            <a:rPr lang="th-TH" sz="1800" b="1" u="none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44.06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 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ของทั้งหมด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2.พืชเศรษฐกิจ ได้แก่ </a:t>
          </a:r>
          <a:r>
            <a:rPr lang="th-TH" sz="1800" b="1" u="none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ข้าว / ข้าวโพดเลี้ยง</a:t>
          </a:r>
          <a:r>
            <a:rPr lang="th-TH" sz="1800" b="1" u="none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สัตว์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u="none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มันสำปะหลัง พริกใหญ่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3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. ปัญหาหลักคือ </a:t>
          </a:r>
          <a:r>
            <a:rPr lang="th-TH" sz="2000" b="1" u="none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ราคาผลิตผล 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ทำให้เกษตรกรไม่กล้าตัดสินใจ</a:t>
          </a:r>
          <a:r>
            <a:rPr lang="th-TH" sz="1800" b="1" u="none" kern="1200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ลงทุน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th-TH" sz="1800" b="1" u="none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000" b="1" kern="1200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dsp:txBody>
      <dsp:txXfrm rot="-5400000">
        <a:off x="3472493" y="2729432"/>
        <a:ext cx="3472492" cy="1637659"/>
      </dsp:txXfrm>
    </dsp:sp>
    <dsp:sp modelId="{65036280-E468-49E3-A2EB-088AEB5656BB}">
      <dsp:nvSpPr>
        <dsp:cNvPr id="0" name=""/>
        <dsp:cNvSpPr/>
      </dsp:nvSpPr>
      <dsp:spPr>
        <a:xfrm>
          <a:off x="2729247" y="1888177"/>
          <a:ext cx="1486490" cy="590736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1800" b="1" kern="1200">
            <a:latin typeface="TH SarabunPSK" pitchFamily="34" charset="-34"/>
            <a:cs typeface="TH SarabunPSK" pitchFamily="34" charset="-34"/>
          </a:endParaRPr>
        </a:p>
      </dsp:txBody>
      <dsp:txXfrm>
        <a:off x="2758084" y="1917014"/>
        <a:ext cx="1428816" cy="5330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7D792-56CA-9E4C-9D05-74CCD41FD53B}" type="datetimeFigureOut">
              <a:rPr lang="en-US" smtClean="0"/>
              <a:pPr/>
              <a:t>3/9/2020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AC41B-90E5-D243-8C4F-29890B4E8C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3843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A6C47-C13B-7844-A1FB-5DF85C1BB23C}" type="datetimeFigureOut">
              <a:rPr lang="en-US" smtClean="0"/>
              <a:pPr/>
              <a:t>3/9/2020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0A709F-0F09-314A-8AFA-9AD5A574D4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9872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A709F-0F09-314A-8AFA-9AD5A574D41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77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March 9,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March 9,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March 9,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March 9, 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March 9, 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 defTabSz="914400"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March 9, 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March 9, 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‹#›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March 9,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pPr defTabSz="914400"/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pPr defTabSz="914400"/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 defTabSz="914400"/>
              <a:t>‹#›</a:t>
            </a:fld>
            <a:endParaRPr lang="en-US" dirty="0">
              <a:solidFill>
                <a:prstClr val="black"/>
              </a:solidFill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0.jpeg"/><Relationship Id="rId7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7.jpeg"/><Relationship Id="rId5" Type="http://schemas.openxmlformats.org/officeDocument/2006/relationships/image" Target="../media/image12.jpeg"/><Relationship Id="rId10" Type="http://schemas.openxmlformats.org/officeDocument/2006/relationships/image" Target="../media/image16.jpeg"/><Relationship Id="rId4" Type="http://schemas.openxmlformats.org/officeDocument/2006/relationships/image" Target="../media/image11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8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7.jpeg"/><Relationship Id="rId4" Type="http://schemas.openxmlformats.org/officeDocument/2006/relationships/image" Target="../media/image5.jpe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0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3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32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3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-285008" y="513436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cap="all" dirty="0">
                <a:solidFill>
                  <a:srgbClr val="000000"/>
                </a:solidFill>
                <a:latin typeface="TH K2D July8" pitchFamily="2" charset="-34"/>
                <a:cs typeface="TH K2D July8" pitchFamily="2" charset="-34"/>
              </a:rPr>
              <a:t> </a:t>
            </a:r>
            <a:r>
              <a:rPr lang="th-TH" sz="3600" b="1" cap="all" dirty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การประชุมคณะทำงาน</a:t>
            </a:r>
            <a:r>
              <a:rPr lang="th-TH" sz="3600" b="1" cap="all" dirty="0" smtClean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ขับเคลื่อน</a:t>
            </a:r>
          </a:p>
          <a:p>
            <a:pPr algn="ctr"/>
            <a:r>
              <a:rPr lang="th-TH" sz="3600" b="1" cap="all" dirty="0" smtClean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แผนพัฒนา</a:t>
            </a:r>
            <a:r>
              <a:rPr lang="th-TH" sz="3600" b="1" cap="all" dirty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กำลังคนจังหวัดแพร่</a:t>
            </a:r>
            <a:r>
              <a:rPr lang="en-US" sz="3600" b="1" cap="all" dirty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54430" y="4159217"/>
            <a:ext cx="649580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>
              <a:spcBef>
                <a:spcPct val="0"/>
              </a:spcBef>
            </a:pPr>
            <a:r>
              <a:rPr lang="th-TH" sz="3600" b="1" cap="all" dirty="0" smtClean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วันที่ </a:t>
            </a:r>
            <a:r>
              <a:rPr lang="th-TH" sz="3600" b="1" cap="all" dirty="0" smtClean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10 มีนาคม </a:t>
            </a:r>
            <a:r>
              <a:rPr lang="en-US" sz="3600" b="1" cap="all" dirty="0" smtClean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2563</a:t>
            </a:r>
            <a:r>
              <a:rPr lang="th-TH" sz="3600" b="1" cap="all" dirty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/>
            </a:r>
            <a:br>
              <a:rPr lang="th-TH" sz="3600" b="1" cap="all" dirty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</a:br>
            <a:r>
              <a:rPr lang="th-TH" sz="3600" b="1" cap="all" dirty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ณ ห้องประชุมอาคารฝึกอบรม </a:t>
            </a:r>
            <a:br>
              <a:rPr lang="th-TH" sz="3600" b="1" cap="all" dirty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</a:br>
            <a:r>
              <a:rPr lang="th-TH" sz="3600" b="1" cap="all" dirty="0">
                <a:solidFill>
                  <a:srgbClr val="C00000"/>
                </a:solidFill>
                <a:latin typeface="TH K2D July8" pitchFamily="2" charset="-34"/>
                <a:cs typeface="TH K2D July8" pitchFamily="2" charset="-34"/>
              </a:rPr>
              <a:t>สำนักงานพัฒนาฝีมือแรงงานแพร่</a:t>
            </a:r>
            <a:endParaRPr lang="en-US" sz="3600" b="1" cap="all" dirty="0">
              <a:solidFill>
                <a:srgbClr val="C00000"/>
              </a:solidFill>
              <a:latin typeface="TH K2D July8" pitchFamily="2" charset="-34"/>
              <a:cs typeface="TH K2D July8" pitchFamily="2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8" t="-525" r="57799" b="27619"/>
          <a:stretch/>
        </p:blipFill>
        <p:spPr>
          <a:xfrm>
            <a:off x="1318160" y="2171343"/>
            <a:ext cx="1472540" cy="206517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688" y="2384003"/>
            <a:ext cx="3864976" cy="175469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942607" y="2929264"/>
            <a:ext cx="2412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cap="all" dirty="0">
                <a:solidFill>
                  <a:srgbClr val="FFFF00"/>
                </a:solidFill>
                <a:latin typeface="TH K2D July8" pitchFamily="2" charset="-34"/>
                <a:cs typeface="TH K2D July8" pitchFamily="2" charset="-34"/>
              </a:rPr>
              <a:t>ครั้งที่ </a:t>
            </a:r>
            <a:r>
              <a:rPr lang="th-TH" sz="3600" b="1" cap="all" dirty="0" smtClean="0">
                <a:solidFill>
                  <a:srgbClr val="FFFF00"/>
                </a:solidFill>
                <a:latin typeface="TH K2D July8" pitchFamily="2" charset="-34"/>
                <a:cs typeface="TH K2D July8" pitchFamily="2" charset="-34"/>
              </a:rPr>
              <a:t>1/2563</a:t>
            </a:r>
            <a:endParaRPr lang="en-US" sz="3600" b="1" cap="all" dirty="0">
              <a:solidFill>
                <a:srgbClr val="FFFF00"/>
              </a:solidFill>
              <a:latin typeface="TH K2D July8" pitchFamily="2" charset="-34"/>
              <a:cs typeface="TH K2D July8" pitchFamily="2" charset="-34"/>
            </a:endParaRPr>
          </a:p>
        </p:txBody>
      </p:sp>
      <p:pic>
        <p:nvPicPr>
          <p:cNvPr id="1026" name="Picture 2" descr="D:\60 Other\logo ds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14" y="513436"/>
            <a:ext cx="1035765" cy="1039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4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2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5065" y="299006"/>
            <a:ext cx="63155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spc="-80" dirty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ระเบียบวาระที่ 1 เรื่องที่ประธานแจ้งที่ประชุมทราบ</a:t>
            </a:r>
            <a:endParaRPr lang="en-US" sz="3200" b="1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62174" y="1056904"/>
            <a:ext cx="8741784" cy="383894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	       </a:t>
            </a: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&gt; </a:t>
            </a:r>
            <a:r>
              <a:rPr lang="th-TH" sz="2000" cap="all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ด้วยคณะอนุกรรมการ</a:t>
            </a:r>
            <a:r>
              <a:rPr lang="th-TH" sz="2000" cap="all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พัฒนาแรงงานและประสานงานการฝึกอาชีพจังหวัด </a:t>
            </a:r>
            <a:r>
              <a:rPr lang="th-TH" sz="2000" cap="all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(กพร.ปจ.) ซึ่งมีผู้ว่าราชการจังหวัด  เป็นประธาน ได้มอบหมายให้คณะทำงานเพื่อขับเคลื่อนแผนพัฒนากำลังคนจังหวัดแพร่</a:t>
            </a:r>
          </a:p>
          <a:p>
            <a:pPr>
              <a:spcBef>
                <a:spcPts val="600"/>
              </a:spcBef>
            </a:pP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&gt; </a:t>
            </a: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จัดทำ</a:t>
            </a:r>
            <a:r>
              <a:rPr lang="th-TH" sz="2000" cap="all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แผนพัฒนา</a:t>
            </a: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กำลังคนระดับจังหวัด </a:t>
            </a: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โดยมี</a:t>
            </a: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จุดเน้นหลักคือ  </a:t>
            </a:r>
            <a:r>
              <a:rPr lang="th-TH" sz="2000" u="sng" cap="all" dirty="0" smtClean="0">
                <a:solidFill>
                  <a:srgbClr val="CC00CC"/>
                </a:solidFill>
                <a:latin typeface="TH SarabunPSK" pitchFamily="34" charset="-34"/>
                <a:cs typeface="TH SarabunPSK" pitchFamily="34" charset="-34"/>
              </a:rPr>
              <a:t>การเสริมสร้างและพัฒนาศักยภาพทุน</a:t>
            </a:r>
            <a:r>
              <a:rPr lang="th-TH" sz="2000" u="sng" cap="all" dirty="0" smtClean="0">
                <a:solidFill>
                  <a:srgbClr val="CC00CC"/>
                </a:solidFill>
                <a:latin typeface="TH SarabunPSK" pitchFamily="34" charset="-34"/>
                <a:cs typeface="TH SarabunPSK" pitchFamily="34" charset="-34"/>
              </a:rPr>
              <a:t>มนุษย์</a:t>
            </a:r>
          </a:p>
          <a:p>
            <a:pPr>
              <a:spcBef>
                <a:spcPts val="0"/>
              </a:spcBef>
            </a:pP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    รองรับการเปลี่ยนแปลงที่เป็นพลวัตร เพื่อสนับสนุนการพัฒนาประเทศในมิติเศรษฐกิจ สังคม และความมั่นคง </a:t>
            </a:r>
          </a:p>
          <a:p>
            <a:pPr>
              <a:spcBef>
                <a:spcPts val="0"/>
              </a:spcBef>
            </a:pPr>
            <a:r>
              <a:rPr lang="th-TH" sz="2000" cap="all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000" cap="all" dirty="0" err="1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2000" cap="all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การการดำเนินงานระหว่างภาคการศึกษา ภาคการพัฒนาฝีมือแรงงาน และภาคธุรกิจอุตสาหกรรม</a:t>
            </a:r>
            <a:r>
              <a:rPr lang="th-TH" sz="2000" u="sng" cap="all" dirty="0" smtClean="0">
                <a:solidFill>
                  <a:srgbClr val="CC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000" u="sng" cap="all" dirty="0" smtClean="0">
              <a:solidFill>
                <a:srgbClr val="CC00CC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cap="all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cap="all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	</a:t>
            </a:r>
            <a:r>
              <a:rPr lang="th-TH" sz="2000" cap="all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** </a:t>
            </a:r>
            <a:r>
              <a:rPr lang="th-TH" sz="2000" cap="all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แผนพัฒนา</a:t>
            </a:r>
            <a:r>
              <a:rPr lang="th-TH" sz="2000" cap="all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กำลังคนระดับ</a:t>
            </a:r>
            <a:r>
              <a:rPr lang="th-TH" sz="2000" cap="all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จังหวัดแพร่ พ.ศ.2560 – 2564 ได้กำหนดยุทธศาสตร์การขับเคลื่อนอุตสาหกรรมออก</a:t>
            </a:r>
            <a:r>
              <a:rPr lang="th-TH" sz="2000" cap="all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เป็น      4</a:t>
            </a:r>
            <a:r>
              <a:rPr lang="th-TH" sz="2000" cap="all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cap="all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อุตสาหกรรมและกำหนดเจ้าภาพหลัก ได้แก่</a:t>
            </a:r>
          </a:p>
          <a:p>
            <a:pPr>
              <a:spcBef>
                <a:spcPts val="600"/>
              </a:spcBef>
            </a:pPr>
            <a:r>
              <a:rPr lang="th-TH" sz="2000" cap="all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cap="all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		</a:t>
            </a:r>
            <a:r>
              <a:rPr lang="th-TH" sz="2000" cap="all" dirty="0" smtClean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- อุตสาหกรรมไม้และเฟอร์นิเจอร์ไม้    </a:t>
            </a:r>
            <a:r>
              <a:rPr lang="th-TH" sz="2000" cap="all" dirty="0" smtClean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cap="all" dirty="0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000" cap="all" dirty="0" err="1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สนง</a:t>
            </a:r>
            <a:r>
              <a:rPr lang="th-TH" sz="2000" cap="all" dirty="0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.อุตสาหกรรมจังหวัดแพร่)</a:t>
            </a:r>
          </a:p>
          <a:p>
            <a:pPr>
              <a:spcBef>
                <a:spcPts val="0"/>
              </a:spcBef>
            </a:pPr>
            <a:r>
              <a:rPr lang="th-TH" sz="2000" cap="all" dirty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cap="all" dirty="0" smtClean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		- อุตสาหกรรมแฟชั่นและสิ่งทอ          </a:t>
            </a:r>
            <a:r>
              <a:rPr lang="th-TH" sz="2000" cap="all" dirty="0" smtClean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cap="all" dirty="0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000" cap="all" dirty="0" err="1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สนง</a:t>
            </a:r>
            <a:r>
              <a:rPr lang="th-TH" sz="2000" cap="all" dirty="0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.พัฒนาชุมชนจังหวัดแพร่)</a:t>
            </a:r>
          </a:p>
          <a:p>
            <a:pPr>
              <a:spcBef>
                <a:spcPts val="0"/>
              </a:spcBef>
            </a:pPr>
            <a:r>
              <a:rPr lang="th-TH" sz="2000" cap="all" dirty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cap="all" dirty="0" smtClean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		- อุตสาหกรรมท่องเที่ยวและบริการ     </a:t>
            </a:r>
            <a:r>
              <a:rPr lang="th-TH" sz="2000" cap="all" dirty="0" smtClean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cap="all" dirty="0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000" cap="all" dirty="0" err="1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สนง</a:t>
            </a:r>
            <a:r>
              <a:rPr lang="th-TH" sz="2000" cap="all" dirty="0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.ท่องเที่ยวและกีฬาจังหวัดแพร่)</a:t>
            </a:r>
          </a:p>
          <a:p>
            <a:pPr>
              <a:spcBef>
                <a:spcPts val="0"/>
              </a:spcBef>
            </a:pPr>
            <a:r>
              <a:rPr lang="th-TH" sz="2000" cap="all" dirty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cap="all" dirty="0" smtClean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		- ภาคการเกษตร                           </a:t>
            </a:r>
            <a:r>
              <a:rPr lang="th-TH" sz="2000" cap="all" dirty="0" smtClean="0">
                <a:solidFill>
                  <a:schemeClr val="bg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cap="all" dirty="0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000" cap="all" dirty="0" err="1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สนง</a:t>
            </a:r>
            <a:r>
              <a:rPr lang="th-TH" sz="2000" cap="all" dirty="0" smtClean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.เกษตรและสหกรณ์จังหวัด</a:t>
            </a:r>
            <a:r>
              <a:rPr lang="th-TH" sz="2000" cap="all" dirty="0">
                <a:solidFill>
                  <a:srgbClr val="009900"/>
                </a:solidFill>
                <a:latin typeface="TH SarabunPSK" pitchFamily="34" charset="-34"/>
                <a:cs typeface="TH SarabunPSK" pitchFamily="34" charset="-34"/>
              </a:rPr>
              <a:t>แพร่)</a:t>
            </a:r>
          </a:p>
          <a:p>
            <a:endParaRPr lang="th-TH" sz="2000" cap="all" dirty="0" smtClean="0">
              <a:solidFill>
                <a:schemeClr val="bg2">
                  <a:lumMod val="1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" name="Picture 2" descr="D:\60 Other\logo ds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22" y="200868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2F3F5"/>
              </a:clrFrom>
              <a:clrTo>
                <a:srgbClr val="F2F3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331" y="3708401"/>
            <a:ext cx="897467" cy="67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2DAAAC"/>
              </a:clrFrom>
              <a:clrTo>
                <a:srgbClr val="2DAAA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7"/>
          <a:stretch/>
        </p:blipFill>
        <p:spPr bwMode="auto">
          <a:xfrm>
            <a:off x="162174" y="5398463"/>
            <a:ext cx="2674315" cy="127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587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3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5065" y="299006"/>
            <a:ext cx="60455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spc="-80" dirty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ระเบียบวาระที่ </a:t>
            </a:r>
            <a:r>
              <a:rPr lang="th-TH" sz="3200" b="1" spc="-80" dirty="0" smtClean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2 เรื่องรับรองรายงานการประชุม</a:t>
            </a:r>
            <a:endParaRPr lang="en-US" sz="3200" b="1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62174" y="1056904"/>
            <a:ext cx="8741784" cy="371697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2800" dirty="0" smtClean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           รายงาน</a:t>
            </a:r>
            <a:r>
              <a:rPr lang="th-TH" sz="2800" dirty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800" dirty="0" smtClean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ประชุมคณะทำงานเพื่อขับเคลื่อนแผนพัฒนากำลังคนจังหวัดแพร่ </a:t>
            </a:r>
          </a:p>
          <a:p>
            <a:pPr marL="0" indent="0">
              <a:spcBef>
                <a:spcPts val="0"/>
              </a:spcBef>
            </a:pPr>
            <a:r>
              <a:rPr lang="th-TH" sz="2800" dirty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dirty="0" smtClean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ครั้ง</a:t>
            </a:r>
            <a:r>
              <a:rPr lang="th-TH" sz="2800" dirty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ที่ </a:t>
            </a:r>
            <a:r>
              <a:rPr lang="th-TH" sz="2800" dirty="0" smtClean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2/2562  </a:t>
            </a:r>
            <a:r>
              <a:rPr lang="th-TH" sz="2800" dirty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เมื่อวันที่ </a:t>
            </a:r>
            <a:r>
              <a:rPr lang="th-TH" sz="2800" dirty="0" smtClean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18 กรกฎาคม </a:t>
            </a:r>
            <a:r>
              <a:rPr lang="th-TH" sz="2800" dirty="0" smtClean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2562     </a:t>
            </a:r>
            <a:r>
              <a:rPr lang="th-TH" sz="2800" dirty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dirty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dirty="0" smtClean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 ณ </a:t>
            </a:r>
            <a:r>
              <a:rPr lang="th-TH" sz="2800" dirty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ห้อง</a:t>
            </a:r>
            <a:r>
              <a:rPr lang="th-TH" sz="2800" dirty="0" smtClean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ประชุมอาคารฝึกอบรม สำนักงานพัฒนาฝีมือแรงงานแพร่ </a:t>
            </a:r>
            <a:r>
              <a:rPr lang="th-TH" sz="28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(เอกสารแนบ 1)</a:t>
            </a:r>
          </a:p>
          <a:p>
            <a:pPr marL="0" indent="0" algn="thaiDist"/>
            <a:r>
              <a:rPr lang="th-TH" sz="2800" dirty="0">
                <a:solidFill>
                  <a:srgbClr val="004C22"/>
                </a:solidFill>
                <a:latin typeface="TH SarabunPSK" pitchFamily="34" charset="-34"/>
                <a:cs typeface="TH SarabunPSK" pitchFamily="34" charset="-34"/>
              </a:rPr>
              <a:t>	ที่ประชุมมีท่านใดแก้ไขเพิ่มเติมหรือไม่.........................................................</a:t>
            </a:r>
          </a:p>
          <a:p>
            <a:pPr marL="0" indent="0" algn="thaiDist"/>
            <a:r>
              <a:rPr lang="th-TH" sz="2800" dirty="0" smtClean="0">
                <a:solidFill>
                  <a:srgbClr val="004C22"/>
                </a:solidFill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</a:t>
            </a:r>
          </a:p>
          <a:p>
            <a:pPr marL="0" indent="0" algn="thaiDist"/>
            <a:r>
              <a:rPr lang="th-TH" sz="2800" dirty="0">
                <a:solidFill>
                  <a:srgbClr val="004C22"/>
                </a:solidFill>
                <a:latin typeface="TH SarabunIT๙" pitchFamily="34" charset="-34"/>
                <a:cs typeface="TH SarabunIT๙" pitchFamily="34" charset="-34"/>
              </a:rPr>
              <a:t>..............................................................................................................................</a:t>
            </a:r>
          </a:p>
          <a:p>
            <a:pPr marL="0" indent="0" algn="thaiDist"/>
            <a:endParaRPr lang="th-TH" sz="2800" dirty="0">
              <a:solidFill>
                <a:srgbClr val="004C22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0" name="Picture 2" descr="D:\60 Other\logo ds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51" y="102731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6" y="3953925"/>
            <a:ext cx="771526" cy="77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2DAAAC"/>
              </a:clrFrom>
              <a:clrTo>
                <a:srgbClr val="2DAAA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7"/>
          <a:stretch/>
        </p:blipFill>
        <p:spPr bwMode="auto">
          <a:xfrm>
            <a:off x="162174" y="5398463"/>
            <a:ext cx="2674315" cy="127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793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4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016622" y="223404"/>
            <a:ext cx="7887335" cy="8572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800" b="1" cap="all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การจัดประชุมคณะทำงานเพื่อการขับเคลื่อนแผนพัฒนากำลังคนระดับจังหวัด ครั้งที่ </a:t>
            </a:r>
            <a:r>
              <a:rPr lang="th-TH" sz="2800" b="1" cap="all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2/2562  </a:t>
            </a:r>
            <a:r>
              <a:rPr lang="th-TH" sz="2800" b="1" cap="all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วันที่ </a:t>
            </a:r>
            <a:r>
              <a:rPr lang="th-TH" sz="2800" b="1" cap="all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18 กรกฎาคม </a:t>
            </a:r>
            <a:r>
              <a:rPr lang="th-TH" sz="2800" b="1" cap="all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2562</a:t>
            </a:r>
            <a:endParaRPr kumimoji="0" lang="fr-CA" sz="2800" b="1" i="0" u="none" strike="noStrike" kern="1200" cap="all" spc="0" normalizeH="0" baseline="0" noProof="0" dirty="0" smtClean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pic>
        <p:nvPicPr>
          <p:cNvPr id="17" name="Picture 7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72" y="1296982"/>
            <a:ext cx="4359924" cy="3648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589397" y="1988702"/>
            <a:ext cx="3816347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     มติที่ประชุมคณะทำงานฯ เห็นชอบ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ให้เพิ่มเติมแผนพัฒนากำลังคนฯ โดยนำเรื่องสังคมผู้สูงวัยจังหวัดแพร่ มาร่วมวิเคราะห์ทิศทางการวางแผนการพัฒนาในปี 2563 – 2564 ด้วย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>
              <a:spcBef>
                <a:spcPts val="600"/>
              </a:spcBef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ทั้งนี้ให้รายงานผลการดำเนินงานตามแผนพัฒนากำลังคนจังหวัดแพร่เป็นประจำทุก     </a:t>
            </a:r>
            <a:r>
              <a:rPr lang="th-TH" sz="2000" b="1" dirty="0" err="1" smtClean="0">
                <a:latin typeface="TH SarabunPSK" pitchFamily="34" charset="-34"/>
                <a:cs typeface="TH SarabunPSK" pitchFamily="34" charset="-34"/>
              </a:rPr>
              <a:t>ไตรมาส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algn="thaiDist">
              <a:spcBef>
                <a:spcPts val="600"/>
              </a:spcBef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       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00" name="Picture 4" descr="à¸à¸¥à¸à¸²à¸£à¸à¹à¸à¸«à¸²à¸£à¸¹à¸à¸ à¸²à¸à¸ªà¸³à¸«à¸£à¸±à¸ à¸¥à¸²à¸¢à¸à¹à¸²à¸«à¸¡à¹à¸­à¸«à¹à¸­à¸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137" y="5511378"/>
            <a:ext cx="2063607" cy="134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à¸à¸¥à¸à¸²à¸£à¸à¹à¸à¸«à¸²à¸£à¸¹à¸à¸ à¸²à¸à¸ªà¸³à¸«à¸£à¸±à¸ à¸à¸²à¸£à¸à¹à¸­à¸à¹à¸à¸µà¹à¸¢à¸§à¹à¸à¸£à¹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744" y="5511380"/>
            <a:ext cx="2440216" cy="134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à¸à¸¥à¸à¸²à¸£à¸à¹à¸à¸«à¸²à¸£à¸¹à¸à¸ à¸²à¸à¸ªà¸³à¸«à¸£à¸±à¸ à¹à¸¡à¹à¸ªà¸±à¸à¹à¸à¸£à¹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" b="13981"/>
          <a:stretch/>
        </p:blipFill>
        <p:spPr bwMode="auto">
          <a:xfrm>
            <a:off x="1" y="5523254"/>
            <a:ext cx="2342136" cy="1334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à¸à¸¥à¸à¸²à¸£à¸à¹à¸à¸«à¸²à¸£à¸¹à¸à¸ à¸²à¸à¸ªà¸³à¸«à¸£à¸±à¸ smartfarm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961" y="5511379"/>
            <a:ext cx="2298040" cy="134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D:\60 Other\logo dsd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62" y="99579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กลุ่ม 1"/>
          <p:cNvGrpSpPr/>
          <p:nvPr/>
        </p:nvGrpSpPr>
        <p:grpSpPr>
          <a:xfrm>
            <a:off x="4731274" y="1541541"/>
            <a:ext cx="4046664" cy="3051723"/>
            <a:chOff x="4731274" y="1541541"/>
            <a:chExt cx="4046664" cy="3051723"/>
          </a:xfrm>
        </p:grpSpPr>
        <p:pic>
          <p:nvPicPr>
            <p:cNvPr id="1026" name="Picture 2" descr="C:\Users\User\Downloads\92727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3816" y="1541541"/>
              <a:ext cx="2024122" cy="15184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C:\Users\User\Downloads\92726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1274" y="1552175"/>
              <a:ext cx="2022542" cy="1517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C:\Users\User\Downloads\92728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1274" y="3076015"/>
              <a:ext cx="2022542" cy="1517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9" name="Picture 5" descr="C:\Users\User\Downloads\9272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521" y="3049418"/>
            <a:ext cx="2057996" cy="1543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23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5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5065" y="299006"/>
            <a:ext cx="4397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spc="-80" dirty="0" smtClean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  ระเบียบ</a:t>
            </a:r>
            <a:r>
              <a:rPr lang="th-TH" sz="3200" b="1" spc="-80" dirty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วาระที่ </a:t>
            </a:r>
            <a:r>
              <a:rPr lang="th-TH" sz="3200" b="1" spc="-80" dirty="0" smtClean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3 เรื่องเพื่อทราบ</a:t>
            </a:r>
            <a:endParaRPr lang="en-US" sz="3200" b="1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62174" y="1056904"/>
            <a:ext cx="8741784" cy="371697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2000" b="1" dirty="0" smtClean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2800" b="1" dirty="0" smtClean="0">
                <a:solidFill>
                  <a:srgbClr val="C00000"/>
                </a:solidFill>
                <a:cs typeface="TH KoHo" pitchFamily="2" charset="-34"/>
              </a:rPr>
              <a:t>     </a:t>
            </a:r>
            <a:endParaRPr lang="th-TH" sz="2800" b="1" dirty="0" smtClean="0">
              <a:solidFill>
                <a:srgbClr val="C00000"/>
              </a:solidFill>
              <a:cs typeface="TH KoHo" pitchFamily="2" charset="-34"/>
            </a:endParaRPr>
          </a:p>
          <a:p>
            <a:r>
              <a:rPr lang="th-TH" sz="2800" dirty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2800" dirty="0" smtClean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2800" b="1" dirty="0" smtClean="0">
                <a:solidFill>
                  <a:srgbClr val="C00000"/>
                </a:solidFill>
                <a:cs typeface="TH KoHo" pitchFamily="2" charset="-34"/>
              </a:rPr>
              <a:t> </a:t>
            </a:r>
            <a:r>
              <a:rPr lang="th-TH" sz="2800" dirty="0" smtClean="0">
                <a:solidFill>
                  <a:srgbClr val="006600"/>
                </a:solidFill>
                <a:cs typeface="TH KoHo" pitchFamily="2" charset="-34"/>
              </a:rPr>
              <a:t>3.1 </a:t>
            </a:r>
            <a:r>
              <a:rPr lang="th-TH" sz="2800" b="1" dirty="0" smtClean="0">
                <a:solidFill>
                  <a:srgbClr val="006600"/>
                </a:solidFill>
                <a:cs typeface="TH KoHo" pitchFamily="2" charset="-34"/>
              </a:rPr>
              <a:t>มติที่ประชุมคณะอนุกรรมการพัฒนาแรงงานและประสานการฝึกอาชีพจังหวัด (กพร.ปจ.) ครั้งที่ </a:t>
            </a:r>
            <a:r>
              <a:rPr lang="th-TH" sz="2800" b="1" dirty="0" smtClean="0">
                <a:solidFill>
                  <a:srgbClr val="006600"/>
                </a:solidFill>
                <a:cs typeface="TH KoHo" pitchFamily="2" charset="-34"/>
              </a:rPr>
              <a:t>2/2562 </a:t>
            </a:r>
            <a:r>
              <a:rPr lang="th-TH" sz="2800" b="1" dirty="0" smtClean="0">
                <a:solidFill>
                  <a:srgbClr val="006600"/>
                </a:solidFill>
                <a:cs typeface="TH KoHo" pitchFamily="2" charset="-34"/>
              </a:rPr>
              <a:t>ลงวันที่ </a:t>
            </a:r>
            <a:r>
              <a:rPr lang="th-TH" sz="2800" b="1" dirty="0" smtClean="0">
                <a:solidFill>
                  <a:srgbClr val="006600"/>
                </a:solidFill>
                <a:cs typeface="TH KoHo" pitchFamily="2" charset="-34"/>
              </a:rPr>
              <a:t>2 กันยายน </a:t>
            </a:r>
            <a:r>
              <a:rPr lang="th-TH" sz="2800" b="1" dirty="0" smtClean="0">
                <a:solidFill>
                  <a:srgbClr val="006600"/>
                </a:solidFill>
                <a:cs typeface="TH KoHo" pitchFamily="2" charset="-34"/>
              </a:rPr>
              <a:t>2562</a:t>
            </a:r>
          </a:p>
          <a:p>
            <a:r>
              <a:rPr lang="th-TH" sz="2000" dirty="0">
                <a:solidFill>
                  <a:srgbClr val="C00000"/>
                </a:solidFill>
                <a:cs typeface="TH KoHo" pitchFamily="2" charset="-34"/>
              </a:rPr>
              <a:t>	</a:t>
            </a:r>
            <a:endParaRPr lang="th-TH" sz="2000" dirty="0" smtClean="0">
              <a:solidFill>
                <a:srgbClr val="C00000"/>
              </a:solidFill>
              <a:cs typeface="TH KoHo" pitchFamily="2" charset="-34"/>
            </a:endParaRPr>
          </a:p>
          <a:p>
            <a:r>
              <a:rPr lang="th-TH" sz="2000" b="1" dirty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2000" b="1" dirty="0" smtClean="0">
                <a:solidFill>
                  <a:srgbClr val="C00000"/>
                </a:solidFill>
                <a:cs typeface="TH KoHo" pitchFamily="2" charset="-34"/>
              </a:rPr>
              <a:t>		</a:t>
            </a:r>
          </a:p>
        </p:txBody>
      </p:sp>
      <p:pic>
        <p:nvPicPr>
          <p:cNvPr id="10" name="Picture 2" descr="D:\60 Other\logo ds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0" y="96093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6" y="3953925"/>
            <a:ext cx="771526" cy="77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2DAAAC"/>
              </a:clrFrom>
              <a:clrTo>
                <a:srgbClr val="2DAAA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7"/>
          <a:stretch/>
        </p:blipFill>
        <p:spPr bwMode="auto">
          <a:xfrm>
            <a:off x="162174" y="5398463"/>
            <a:ext cx="2674315" cy="127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79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7" y="1576388"/>
            <a:ext cx="4008304" cy="3527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6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938151" y="267494"/>
            <a:ext cx="8046811" cy="85725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kern="1200" cap="all" baseline="0">
                <a:solidFill>
                  <a:schemeClr val="tx1"/>
                </a:solidFill>
                <a:effectLst>
                  <a:outerShdw blurRad="177800" dist="38100" dir="2700000" algn="tl">
                    <a:srgbClr val="000000">
                      <a:alpha val="24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th-TH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มติที่ประชุมคณะอนุกรรมการพัฒนาแรงงานและประสานการฝึกอาชีพจังหวัด (กพร.ปจ.) ครั้งที่ </a:t>
            </a:r>
            <a:r>
              <a:rPr lang="th-TH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2/2562  </a:t>
            </a:r>
            <a:r>
              <a:rPr lang="th-TH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เมื่อวันที่ </a:t>
            </a:r>
            <a:r>
              <a:rPr lang="th-TH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 กันยายน </a:t>
            </a:r>
            <a:r>
              <a:rPr lang="th-TH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2562</a:t>
            </a:r>
            <a:endParaRPr lang="fr-CA" sz="28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42900" y="1654978"/>
            <a:ext cx="3686175" cy="2393147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0">
            <a:normAutofit fontScale="85000" lnSpcReduction="20000"/>
          </a:bodyPr>
          <a:lstStyle>
            <a:lvl1pPr marL="171450" indent="-171450" algn="l" defTabSz="685800" rtl="0" eaLnBrk="1" latinLnBrk="0" hangingPunct="1">
              <a:lnSpc>
                <a:spcPct val="120000"/>
              </a:lnSpc>
              <a:spcBef>
                <a:spcPts val="75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120000"/>
              </a:lnSpc>
              <a:spcBef>
                <a:spcPts val="375"/>
              </a:spcBef>
              <a:buSzPct val="125000"/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120000"/>
              </a:lnSpc>
              <a:spcBef>
                <a:spcPts val="375"/>
              </a:spcBef>
              <a:buSzPct val="125000"/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120000"/>
              </a:lnSpc>
              <a:spcBef>
                <a:spcPts val="375"/>
              </a:spcBef>
              <a:buSzPct val="125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120000"/>
              </a:lnSpc>
              <a:spcBef>
                <a:spcPts val="375"/>
              </a:spcBef>
              <a:buSzPct val="125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120000"/>
              </a:lnSpc>
              <a:spcBef>
                <a:spcPts val="375"/>
              </a:spcBef>
              <a:buSzPct val="125000"/>
              <a:buFont typeface="Arial" panose="020B0604020202020204" pitchFamily="34" charset="0"/>
              <a:buChar char="•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120000"/>
              </a:lnSpc>
              <a:spcBef>
                <a:spcPts val="375"/>
              </a:spcBef>
              <a:buSzPct val="125000"/>
              <a:buFont typeface="Arial" panose="020B0604020202020204" pitchFamily="34" charset="0"/>
              <a:buChar char="•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120000"/>
              </a:lnSpc>
              <a:spcBef>
                <a:spcPts val="375"/>
              </a:spcBef>
              <a:buSzPct val="125000"/>
              <a:buFont typeface="Arial" panose="020B0604020202020204" pitchFamily="34" charset="0"/>
              <a:buChar char="•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120000"/>
              </a:lnSpc>
              <a:spcBef>
                <a:spcPts val="375"/>
              </a:spcBef>
              <a:buSzPct val="125000"/>
              <a:buFont typeface="Arial" panose="020B0604020202020204" pitchFamily="34" charset="0"/>
              <a:buChar char="•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thaiDi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b="1" dirty="0" smtClean="0">
                <a:solidFill>
                  <a:srgbClr val="CC00CC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b="1" dirty="0" smtClean="0">
                <a:solidFill>
                  <a:srgbClr val="CC00CC"/>
                </a:solidFill>
                <a:effectLst/>
                <a:latin typeface="TH SarabunPSK" pitchFamily="34" charset="-34"/>
                <a:cs typeface="TH SarabunPSK" pitchFamily="34" charset="-34"/>
              </a:rPr>
              <a:t>. รับทราบ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การจับคู่ </a:t>
            </a:r>
            <a:r>
              <a:rPr lang="en-US" b="1" dirty="0" smtClean="0">
                <a:effectLst/>
                <a:latin typeface="TH SarabunPSK" pitchFamily="34" charset="-34"/>
                <a:cs typeface="TH SarabunPSK" pitchFamily="34" charset="-34"/>
              </a:rPr>
              <a:t>Demand – Supply 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ของแรงงานจังหวัดแพร่ ที่ไม่สอดคล้องกันจนเกิดเป็น </a:t>
            </a:r>
            <a:r>
              <a:rPr lang="en-US" b="1" dirty="0" smtClean="0">
                <a:effectLst/>
                <a:latin typeface="TH SarabunPSK" pitchFamily="34" charset="-34"/>
                <a:cs typeface="TH SarabunPSK" pitchFamily="34" charset="-34"/>
              </a:rPr>
              <a:t>Over Supply</a:t>
            </a:r>
            <a:endParaRPr lang="th-TH" b="1" dirty="0" smtClean="0">
              <a:effectLst/>
              <a:latin typeface="TH SarabunPSK" pitchFamily="34" charset="-34"/>
              <a:cs typeface="TH SarabunPSK" pitchFamily="34" charset="-34"/>
            </a:endParaRPr>
          </a:p>
          <a:p>
            <a:pPr marL="0" indent="0" algn="thaiDist" fontAlgn="auto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b="1" dirty="0" smtClean="0">
                <a:solidFill>
                  <a:srgbClr val="CC00CC"/>
                </a:solidFill>
                <a:effectLst/>
                <a:latin typeface="TH SarabunPSK" pitchFamily="34" charset="-34"/>
                <a:cs typeface="TH SarabunPSK" pitchFamily="34" charset="-34"/>
              </a:rPr>
              <a:t>2. เห็นชอบ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 –</a:t>
            </a:r>
            <a:r>
              <a:rPr lang="en-US" b="1" dirty="0" smtClean="0">
                <a:effectLst/>
                <a:latin typeface="TH SarabunPSK" pitchFamily="34" charset="-34"/>
                <a:cs typeface="TH SarabunPSK" pitchFamily="34" charset="-34"/>
              </a:rPr>
              <a:t>&gt;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 ให้มีการทบทวนและปรับปรุงแผนพัฒนา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กำลังคนเพิ่มเติมในอุตสาหกรรมท่องเที่ยวและบริการให้มี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สมบูรณ์</a:t>
            </a:r>
          </a:p>
          <a:p>
            <a:pPr marL="0" indent="0" algn="thaiDist" fontAlgn="auto"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                     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-&gt; </a:t>
            </a:r>
            <a:r>
              <a:rPr lang="th-TH" b="1" dirty="0" smtClean="0">
                <a:effectLst/>
                <a:latin typeface="TH SarabunPSK" pitchFamily="34" charset="-34"/>
                <a:cs typeface="TH SarabunPSK" pitchFamily="34" charset="-34"/>
              </a:rPr>
              <a:t>การขอเปลี่ยนแปลงผู้รับผิดชอบหลักในอุตสาหกรรมแฟชั่นและสิ่งทอ คงให้สำนักงานพัฒนาชุมชนจังหวัดแพร่ เป็นผู้รับผิดชอบหลักเช่นเดิม</a:t>
            </a:r>
            <a:endParaRPr lang="th-TH" b="1" dirty="0" smtClean="0">
              <a:effectLst/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9" name="Picture 2" descr="D:\60 Other\logo ds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39" y="96044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2DAAAC"/>
              </a:clrFrom>
              <a:clrTo>
                <a:srgbClr val="2DAAA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7"/>
          <a:stretch/>
        </p:blipFill>
        <p:spPr bwMode="auto">
          <a:xfrm>
            <a:off x="162174" y="5398463"/>
            <a:ext cx="2674315" cy="127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กลุ่ม 7"/>
          <p:cNvGrpSpPr/>
          <p:nvPr/>
        </p:nvGrpSpPr>
        <p:grpSpPr>
          <a:xfrm>
            <a:off x="4648566" y="1518837"/>
            <a:ext cx="3557587" cy="3063299"/>
            <a:chOff x="4648566" y="1518837"/>
            <a:chExt cx="3557587" cy="3063299"/>
          </a:xfrm>
        </p:grpSpPr>
        <p:pic>
          <p:nvPicPr>
            <p:cNvPr id="3" name="Picture 2" descr="C:\Users\User\Downloads\92731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8566" y="1524010"/>
              <a:ext cx="1974405" cy="1481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3" descr="C:\Users\User\Downloads\92732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2970" y="1518837"/>
              <a:ext cx="1583183" cy="15831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C:\Users\User\Downloads\92733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8566" y="2999346"/>
              <a:ext cx="1974405" cy="15827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5" descr="C:\Users\User\Downloads\92730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2969" y="3102020"/>
              <a:ext cx="1583183" cy="14801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5071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7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5065" y="299006"/>
            <a:ext cx="4397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spc="-80" dirty="0" smtClean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  ระเบียบ</a:t>
            </a:r>
            <a:r>
              <a:rPr lang="th-TH" sz="3200" b="1" spc="-80" dirty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วาระที่ </a:t>
            </a:r>
            <a:r>
              <a:rPr lang="th-TH" sz="3200" b="1" spc="-80" dirty="0" smtClean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3 เรื่องเพื่อทราบ</a:t>
            </a:r>
            <a:endParaRPr lang="en-US" sz="3200" b="1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62174" y="1056904"/>
            <a:ext cx="8741784" cy="371697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2000" b="1" dirty="0" smtClean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4000" b="1" dirty="0" smtClean="0">
                <a:solidFill>
                  <a:srgbClr val="C00000"/>
                </a:solidFill>
                <a:cs typeface="TH KoHo" pitchFamily="2" charset="-34"/>
              </a:rPr>
              <a:t>      </a:t>
            </a:r>
            <a:r>
              <a:rPr lang="th-TH" sz="2800" dirty="0" smtClean="0">
                <a:solidFill>
                  <a:srgbClr val="006600"/>
                </a:solidFill>
                <a:cs typeface="TH KoHo" pitchFamily="2" charset="-34"/>
              </a:rPr>
              <a:t>3.2 การวิเคราะห์ความต้องการแรงงาน </a:t>
            </a:r>
            <a:r>
              <a:rPr lang="en-US" sz="280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Demand side / </a:t>
            </a:r>
          </a:p>
          <a:p>
            <a:r>
              <a:rPr lang="en-US" sz="280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Supply side</a:t>
            </a:r>
            <a:r>
              <a:rPr lang="en-US" sz="2800" dirty="0" smtClean="0">
                <a:solidFill>
                  <a:srgbClr val="006600"/>
                </a:solidFill>
                <a:cs typeface="TH KoHo" pitchFamily="2" charset="-34"/>
              </a:rPr>
              <a:t> </a:t>
            </a:r>
            <a:r>
              <a:rPr lang="th-TH" sz="2800" dirty="0" smtClean="0">
                <a:solidFill>
                  <a:srgbClr val="006600"/>
                </a:solidFill>
                <a:cs typeface="TH KoHo" pitchFamily="2" charset="-34"/>
              </a:rPr>
              <a:t>โดยสำนักงานแรงงานจังหวัดแพร่</a:t>
            </a:r>
            <a:endParaRPr lang="th-TH" sz="2800" dirty="0">
              <a:solidFill>
                <a:srgbClr val="006600"/>
              </a:solidFill>
              <a:cs typeface="TH KoHo" pitchFamily="2" charset="-34"/>
            </a:endParaRPr>
          </a:p>
          <a:p>
            <a:endParaRPr lang="th-TH" sz="3600" dirty="0" smtClean="0">
              <a:solidFill>
                <a:srgbClr val="C00000"/>
              </a:solidFill>
              <a:cs typeface="TH KoHo" pitchFamily="2" charset="-34"/>
            </a:endParaRPr>
          </a:p>
          <a:p>
            <a:r>
              <a:rPr lang="th-TH" sz="2000" b="1" dirty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2000" b="1" dirty="0" smtClean="0">
                <a:solidFill>
                  <a:srgbClr val="C00000"/>
                </a:solidFill>
                <a:cs typeface="TH KoHo" pitchFamily="2" charset="-34"/>
              </a:rPr>
              <a:t>		</a:t>
            </a:r>
          </a:p>
        </p:txBody>
      </p:sp>
      <p:pic>
        <p:nvPicPr>
          <p:cNvPr id="10" name="Picture 2" descr="D:\60 Other\logo ds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22" y="102731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à¸à¸¥à¸à¸²à¸£à¸à¹à¸à¸«à¸²à¸£à¸¹à¸à¸ à¸²à¸à¸ªà¸³à¸«à¸£à¸±à¸ à¸à¸¹à¹à¸à¸³ infograf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" name="AutoShape 4" descr="à¸à¸¥à¸à¸²à¸£à¸à¹à¸à¸«à¸²à¸£à¸¹à¸à¸ à¸²à¸à¸ªà¸³à¸«à¸£à¸±à¸ à¸à¸¹à¹à¸à¸³ infograf"/>
          <p:cNvSpPr>
            <a:spLocks noChangeAspect="1" noChangeArrowheads="1"/>
          </p:cNvSpPr>
          <p:nvPr/>
        </p:nvSpPr>
        <p:spPr bwMode="auto">
          <a:xfrm>
            <a:off x="342900" y="-60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3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2DAAAC"/>
              </a:clrFrom>
              <a:clrTo>
                <a:srgbClr val="2DAAA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7"/>
          <a:stretch/>
        </p:blipFill>
        <p:spPr bwMode="auto">
          <a:xfrm>
            <a:off x="162174" y="5398463"/>
            <a:ext cx="2674315" cy="127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กลุ่ม 10"/>
          <p:cNvGrpSpPr/>
          <p:nvPr/>
        </p:nvGrpSpPr>
        <p:grpSpPr>
          <a:xfrm>
            <a:off x="2116021" y="3526030"/>
            <a:ext cx="4816408" cy="946097"/>
            <a:chOff x="771139" y="2320831"/>
            <a:chExt cx="7106009" cy="2059791"/>
          </a:xfrm>
        </p:grpSpPr>
        <p:pic>
          <p:nvPicPr>
            <p:cNvPr id="12" name="Picture 4" descr="à¸à¸¥à¸à¸²à¸£à¸à¹à¸à¸«à¸²à¸£à¸¹à¸à¸ à¸²à¸à¸ªà¸³à¸«à¸£à¸±à¸ à¸à¸£à¸°à¸à¸§à¸à¸à¸²à¸£à¸à¸´à¸ infogr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0754" y="2320831"/>
              <a:ext cx="1656073" cy="20597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 descr="à¸à¸¥à¸à¸²à¸£à¸à¹à¸à¸«à¸²à¸£à¸¹à¸à¸ à¸²à¸à¸ªà¸³à¸«à¸£à¸±à¸ à¸¥à¸¹à¸à¸¨à¸£ infograf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402"/>
            <a:stretch/>
          </p:blipFill>
          <p:spPr bwMode="auto">
            <a:xfrm>
              <a:off x="5136827" y="2803247"/>
              <a:ext cx="2740321" cy="9588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6" descr="à¸à¸¥à¸à¸²à¸£à¸à¹à¸à¸«à¸²à¸£à¸¹à¸à¸ à¸²à¸à¸ªà¸³à¸«à¸£à¸±à¸ à¸¥à¸¹à¸à¸¨à¸£ infograf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402"/>
            <a:stretch/>
          </p:blipFill>
          <p:spPr bwMode="auto">
            <a:xfrm rot="10800000">
              <a:off x="771139" y="2896855"/>
              <a:ext cx="2594344" cy="9077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98859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8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5065" y="299006"/>
            <a:ext cx="44682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spc="-80" dirty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ระเบียบวาระที่ </a:t>
            </a:r>
            <a:r>
              <a:rPr lang="th-TH" sz="3200" b="1" spc="-80" dirty="0" smtClean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4 เรื่องเพื่อพิจารณา</a:t>
            </a:r>
            <a:endParaRPr lang="en-US" sz="3200" b="1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62174" y="1056904"/>
            <a:ext cx="8741784" cy="371697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th-TH" sz="2000" b="1" dirty="0" smtClean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2800" b="1" dirty="0" smtClean="0">
                <a:solidFill>
                  <a:srgbClr val="C00000"/>
                </a:solidFill>
                <a:cs typeface="TH KoHo" pitchFamily="2" charset="-34"/>
              </a:rPr>
              <a:t>      </a:t>
            </a:r>
            <a:r>
              <a:rPr lang="th-TH" sz="2400" dirty="0" smtClean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3200" dirty="0">
                <a:solidFill>
                  <a:srgbClr val="C00000"/>
                </a:solidFill>
                <a:cs typeface="TH KoHo" pitchFamily="2" charset="-34"/>
              </a:rPr>
              <a:t> </a:t>
            </a:r>
            <a:r>
              <a:rPr lang="th-TH" sz="2800" dirty="0" smtClean="0">
                <a:solidFill>
                  <a:srgbClr val="006600"/>
                </a:solidFill>
                <a:cs typeface="TH KoHo" pitchFamily="2" charset="-34"/>
              </a:rPr>
              <a:t>4.1 การทบทวนแผนพัฒนากำลังคนระดับจังหวัดที่สอดคล้องกับอุตสาหกรรมที่เกี่ยวข้อง </a:t>
            </a:r>
            <a:r>
              <a:rPr lang="th-TH" sz="2800" b="1" dirty="0" smtClean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2000" b="1" dirty="0" smtClean="0">
                <a:solidFill>
                  <a:srgbClr val="C00000"/>
                </a:solidFill>
                <a:cs typeface="TH KoHo" pitchFamily="2" charset="-34"/>
              </a:rPr>
              <a:t>	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74" y="149638"/>
            <a:ext cx="854449" cy="788513"/>
          </a:xfrm>
          <a:prstGeom prst="rect">
            <a:avLst/>
          </a:prstGeom>
        </p:spPr>
      </p:pic>
      <p:pic>
        <p:nvPicPr>
          <p:cNvPr id="11266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2DAAAC"/>
              </a:clrFrom>
              <a:clrTo>
                <a:srgbClr val="2DAAA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7"/>
          <a:stretch/>
        </p:blipFill>
        <p:spPr bwMode="auto">
          <a:xfrm>
            <a:off x="162174" y="5398463"/>
            <a:ext cx="2674315" cy="127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กลุ่ม 10"/>
          <p:cNvGrpSpPr/>
          <p:nvPr/>
        </p:nvGrpSpPr>
        <p:grpSpPr>
          <a:xfrm>
            <a:off x="2116021" y="3526030"/>
            <a:ext cx="4816408" cy="946097"/>
            <a:chOff x="771139" y="2320831"/>
            <a:chExt cx="7106009" cy="2059791"/>
          </a:xfrm>
        </p:grpSpPr>
        <p:pic>
          <p:nvPicPr>
            <p:cNvPr id="13" name="Picture 4" descr="à¸à¸¥à¸à¸²à¸£à¸à¹à¸à¸«à¸²à¸£à¸¹à¸à¸ à¸²à¸à¸ªà¸³à¸«à¸£à¸±à¸ à¸à¸£à¸°à¸à¸§à¸à¸à¸²à¸£à¸à¸´à¸ infogr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0754" y="2320831"/>
              <a:ext cx="1656073" cy="20597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 descr="à¸à¸¥à¸à¸²à¸£à¸à¹à¸à¸«à¸²à¸£à¸¹à¸à¸ à¸²à¸à¸ªà¸³à¸«à¸£à¸±à¸ à¸¥à¸¹à¸à¸¨à¸£ infograf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402"/>
            <a:stretch/>
          </p:blipFill>
          <p:spPr bwMode="auto">
            <a:xfrm>
              <a:off x="5136827" y="2803247"/>
              <a:ext cx="2740321" cy="9588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6" descr="à¸à¸¥à¸à¸²à¸£à¸à¹à¸à¸«à¸²à¸£à¸¹à¸à¸ à¸²à¸à¸ªà¸³à¸«à¸£à¸±à¸ à¸¥à¸¹à¸à¸¨à¸£ infograf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402"/>
            <a:stretch/>
          </p:blipFill>
          <p:spPr bwMode="auto">
            <a:xfrm rot="10800000">
              <a:off x="771139" y="2896855"/>
              <a:ext cx="2594344" cy="9077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80499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9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2" t="9563" r="17655" b="14425"/>
          <a:stretch/>
        </p:blipFill>
        <p:spPr bwMode="auto">
          <a:xfrm>
            <a:off x="1" y="11822"/>
            <a:ext cx="9144000" cy="5916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7602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10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8" t="9195" r="17345" b="11115"/>
          <a:stretch/>
        </p:blipFill>
        <p:spPr bwMode="auto">
          <a:xfrm>
            <a:off x="0" y="0"/>
            <a:ext cx="9144000" cy="6831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8970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11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31" t="9012" r="17759" b="14115"/>
          <a:stretch/>
        </p:blipFill>
        <p:spPr bwMode="auto">
          <a:xfrm>
            <a:off x="0" y="0"/>
            <a:ext cx="9144000" cy="608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8438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>
                <a:solidFill>
                  <a:prstClr val="black"/>
                </a:solidFill>
              </a:rPr>
              <a:t>สมนึก พิมลเสถียร (22 ธันวาคม 2557)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12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2" t="9011" r="21379" b="9149"/>
          <a:stretch/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23668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13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ounded Rectangle 1"/>
          <p:cNvSpPr/>
          <p:nvPr/>
        </p:nvSpPr>
        <p:spPr>
          <a:xfrm>
            <a:off x="179512" y="103680"/>
            <a:ext cx="5328592" cy="792088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การวิเคราะห์การเติบโตของอุตสาหกรรมไม้</a:t>
            </a:r>
            <a:endParaRPr lang="en-US" sz="32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val="3471136818"/>
              </p:ext>
            </p:extLst>
          </p:nvPr>
        </p:nvGraphicFramePr>
        <p:xfrm>
          <a:off x="287086" y="1282535"/>
          <a:ext cx="6944985" cy="4367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à¸à¸¥à¸à¸²à¸£à¸à¹à¸à¸«à¸²à¸£à¸¹à¸à¸ à¸²à¸à¸ªà¸³à¸«à¸£à¸±à¸ à¹à¸à¸£à¹à¹à¸à¸£à¸à¸à¹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1" r="2763" b="6993"/>
          <a:stretch/>
        </p:blipFill>
        <p:spPr bwMode="auto">
          <a:xfrm>
            <a:off x="5614312" y="221668"/>
            <a:ext cx="1890056" cy="77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à¸à¸¥à¸à¸²à¸£à¸à¹à¸à¸«à¸²à¸£à¸¹à¸à¸ à¸²à¸à¸ªà¸³à¸«à¸£à¸±à¸ à¹à¸à¸à¹à¸¡à¹à¸ªà¸±à¸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6" t="18248" r="18278" b="13699"/>
          <a:stretch/>
        </p:blipFill>
        <p:spPr bwMode="auto">
          <a:xfrm>
            <a:off x="3016334" y="3182588"/>
            <a:ext cx="1529200" cy="5937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35588" y="1084531"/>
            <a:ext cx="2113808" cy="18158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66FF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กลุ่มสหกรณ์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กลุ่มผู้ผลิตไม้แปรรูป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กลุ่มผู้ผลิตเฟอร์นิเจอร์และของตกแต่งบ้าน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ช่างรับทำตามคำสั่งซื้อ/ช่างอิสระ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งานออกแบบดีไซน์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เนอร์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58685" y="2959436"/>
            <a:ext cx="2145273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กลุ่มสหกรณ์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กลุ่มวิสาหกิจชุมชน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30192" y="3589964"/>
            <a:ext cx="2113808" cy="2308324"/>
          </a:xfrm>
          <a:prstGeom prst="rect">
            <a:avLst/>
          </a:prstGeom>
          <a:solidFill>
            <a:srgbClr val="9BF5E0"/>
          </a:solidFill>
          <a:ln>
            <a:solidFill>
              <a:srgbClr val="FF000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ร้านค้าชุมชน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ร้านขายของที่ระลึก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ธุรกิจออนไลน์/ขายผ่าน </a:t>
            </a:r>
            <a:r>
              <a:rPr lang="en-US" sz="1600" b="1" dirty="0" smtClean="0">
                <a:latin typeface="TH SarabunPSK" pitchFamily="34" charset="-34"/>
                <a:cs typeface="TH SarabunPSK" pitchFamily="34" charset="-34"/>
              </a:rPr>
              <a:t>Social Media 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ต่อยอดธุรกิจนักธุรกิจรุ่นใหม่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ร้านขายปลีก มีหน้าร้าน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ศูนย์กระจายสินค้า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การทดสอบมาตรฐานสินค้า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การส่งออก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2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391" y="1508167"/>
            <a:ext cx="759526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4094">
            <a:off x="5426473" y="2392793"/>
            <a:ext cx="1124810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902">
            <a:off x="5291122" y="2952230"/>
            <a:ext cx="1164067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2420" y="6355488"/>
            <a:ext cx="3238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อ้างอิง ** </a:t>
            </a:r>
            <a:r>
              <a:rPr lang="th-TH" sz="1400" b="1" dirty="0" err="1" smtClean="0">
                <a:latin typeface="TH SarabunPSK" pitchFamily="34" charset="-34"/>
                <a:cs typeface="TH SarabunPSK" pitchFamily="34" charset="-34"/>
              </a:rPr>
              <a:t>สนง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.อุตสาหกรรมจังหวัดแพร่ 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(ก.พ.63)</a:t>
            </a:r>
            <a:endParaRPr lang="th-TH" sz="14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9550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14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ounded Rectangle 1"/>
          <p:cNvSpPr/>
          <p:nvPr/>
        </p:nvSpPr>
        <p:spPr>
          <a:xfrm>
            <a:off x="179512" y="103680"/>
            <a:ext cx="5328592" cy="792088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การวิเคราะห์การเติบโตของอุตสาหกรรมผ้า</a:t>
            </a:r>
            <a:endParaRPr lang="en-US" sz="32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val="4232864127"/>
              </p:ext>
            </p:extLst>
          </p:nvPr>
        </p:nvGraphicFramePr>
        <p:xfrm>
          <a:off x="287086" y="1282535"/>
          <a:ext cx="6944985" cy="4367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535588" y="1084531"/>
            <a:ext cx="2113808" cy="18158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66FF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งานออกแบบดีไซน์</a:t>
            </a:r>
            <a:r>
              <a:rPr lang="th-TH" sz="1600" b="1" dirty="0" err="1">
                <a:latin typeface="TH SarabunPSK" pitchFamily="34" charset="-34"/>
                <a:cs typeface="TH SarabunPSK" pitchFamily="34" charset="-34"/>
              </a:rPr>
              <a:t>เนอร์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กลุ่มสหกรณ์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วิสาหกิจชุมชน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ศูนย์เรียนรู้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กลุ่มรับงานไปทำที่บ้าน-แรงงานนอกระบบ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ธุรกิจรับงานทำตามคำสั่งซื้อ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77125" y="2900413"/>
            <a:ext cx="2113808" cy="2308324"/>
          </a:xfrm>
          <a:prstGeom prst="rect">
            <a:avLst/>
          </a:prstGeom>
          <a:solidFill>
            <a:srgbClr val="9BF5E0"/>
          </a:solidFill>
          <a:ln>
            <a:solidFill>
              <a:srgbClr val="FF000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การจำหน่ายภายในประเทศ</a:t>
            </a:r>
          </a:p>
          <a:p>
            <a:pPr marL="342900" indent="-342900">
              <a:buAutoNum type="arabicPeriod"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ส่งออก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ร้านจำหน่ายของฝาก/ของที่ระลึก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ร้านค้าชุมชน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ธุรกิจออนไลน์/ขายผ่าน </a:t>
            </a:r>
            <a:r>
              <a:rPr lang="en-US" sz="1600" b="1" dirty="0" smtClean="0">
                <a:latin typeface="TH SarabunPSK" pitchFamily="34" charset="-34"/>
                <a:cs typeface="TH SarabunPSK" pitchFamily="34" charset="-34"/>
              </a:rPr>
              <a:t>Social Media 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ต่อยอดธุรกิจนักธุรกิจรุ่นใหม่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ร้านขายปลีก มีหน้าร้าน</a:t>
            </a:r>
          </a:p>
        </p:txBody>
      </p:sp>
      <p:pic>
        <p:nvPicPr>
          <p:cNvPr id="1032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6709" y="1757549"/>
            <a:ext cx="759526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902">
            <a:off x="5154229" y="2520066"/>
            <a:ext cx="1164067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2420" y="6355488"/>
            <a:ext cx="2731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อ้างอิง ** </a:t>
            </a:r>
            <a:r>
              <a:rPr lang="th-TH" sz="1400" b="1" dirty="0" err="1" smtClean="0">
                <a:latin typeface="TH SarabunPSK" pitchFamily="34" charset="-34"/>
                <a:cs typeface="TH SarabunPSK" pitchFamily="34" charset="-34"/>
              </a:rPr>
              <a:t>สนง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.อุตสาหกรรมจังหวัดแพร่ 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(ก.พ.63)</a:t>
            </a:r>
            <a:endParaRPr lang="th-TH" sz="14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 descr="à¸à¸¥à¸à¸²à¸£à¸à¹à¸à¸«à¸²à¸£à¸¹à¸à¸ à¸²à¸à¸ªà¸³à¸«à¸£à¸±à¸ à¸à¹à¸²à¸«à¸¡à¹à¸­à¸«à¹à¸­à¸¡à¹à¸à¸£à¹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525" y="2919463"/>
            <a:ext cx="1782734" cy="985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11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15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ounded Rectangle 1"/>
          <p:cNvSpPr/>
          <p:nvPr/>
        </p:nvSpPr>
        <p:spPr>
          <a:xfrm>
            <a:off x="179511" y="103680"/>
            <a:ext cx="7183189" cy="792088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การวิเคราะห์การเติบโตของอุตสาหกรรมท่องเที่ยวและบริการ</a:t>
            </a:r>
            <a:endParaRPr lang="en-US" sz="32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val="903022943"/>
              </p:ext>
            </p:extLst>
          </p:nvPr>
        </p:nvGraphicFramePr>
        <p:xfrm>
          <a:off x="287086" y="1282535"/>
          <a:ext cx="6944985" cy="4367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790150" y="1808353"/>
            <a:ext cx="2113808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66FF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บริษัทนำเที่ยว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บริษัทขนส่งมวลชน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49645" y="2463475"/>
            <a:ext cx="2113808" cy="2554545"/>
          </a:xfrm>
          <a:prstGeom prst="rect">
            <a:avLst/>
          </a:prstGeom>
          <a:solidFill>
            <a:srgbClr val="9BF5E0"/>
          </a:solidFill>
          <a:ln>
            <a:solidFill>
              <a:srgbClr val="FF000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โรงแรม/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อพาร์ทเม้น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/เกส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เฮ้าส์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โฮมสเตย์</a:t>
            </a:r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ร้านอาหาร/ร้านกาแฟ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แหล่งท่องเที่ยว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ห้างสรรพสินค้า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ร้านขายของที่ระลึก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เอเย่นต์จำหน่ายตั๋วเครื่องบิน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สถานบริการเพื่อสุขภาพ </a:t>
            </a:r>
          </a:p>
          <a:p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       (นวด/</a:t>
            </a:r>
            <a:r>
              <a:rPr lang="th-TH" sz="1600" b="1" dirty="0" err="1" smtClean="0">
                <a:latin typeface="TH SarabunPSK" pitchFamily="34" charset="-34"/>
                <a:cs typeface="TH SarabunPSK" pitchFamily="34" charset="-34"/>
              </a:rPr>
              <a:t>สปา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8.      ปั้มน้ำมัน</a:t>
            </a:r>
          </a:p>
        </p:txBody>
      </p:sp>
      <p:pic>
        <p:nvPicPr>
          <p:cNvPr id="1032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657" y="1720394"/>
            <a:ext cx="759526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2420" y="6355488"/>
            <a:ext cx="3658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อ้างอิง ** </a:t>
            </a:r>
            <a:r>
              <a:rPr lang="th-TH" sz="1400" b="1" dirty="0" err="1" smtClean="0">
                <a:latin typeface="TH SarabunPSK" pitchFamily="34" charset="-34"/>
                <a:cs typeface="TH SarabunPSK" pitchFamily="34" charset="-34"/>
              </a:rPr>
              <a:t>สนง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.ท่องเที่ยวและกีฬาจังหวัดแพร่ (</a:t>
            </a:r>
            <a:r>
              <a:rPr lang="th-TH" sz="1400" b="1" dirty="0" err="1" smtClean="0">
                <a:latin typeface="TH SarabunPSK" pitchFamily="34" charset="-34"/>
                <a:cs typeface="TH SarabunPSK" pitchFamily="34" charset="-34"/>
              </a:rPr>
              <a:t>ต.ต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62)</a:t>
            </a:r>
            <a:endParaRPr lang="th-TH" sz="14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6" name="Picture 6" descr="à¸à¸¥à¸à¸²à¸£à¸à¹à¸à¸«à¸²à¸£à¸¹à¸à¸ à¸²à¸à¸ªà¸³à¸«à¸£à¸±à¸ à¸à¸²à¸£à¸à¹à¸­à¸à¹à¸à¸µà¹à¸¢à¸§à¹à¸à¸£à¹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083" y="2886075"/>
            <a:ext cx="1731076" cy="10096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8306">
            <a:off x="5891775" y="2282722"/>
            <a:ext cx="759526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03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16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ounded Rectangle 1"/>
          <p:cNvSpPr/>
          <p:nvPr/>
        </p:nvSpPr>
        <p:spPr>
          <a:xfrm>
            <a:off x="179512" y="103680"/>
            <a:ext cx="5328592" cy="792088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32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การวิเคราะห์การเติบโตของภาคการเกษตร</a:t>
            </a:r>
            <a:endParaRPr lang="en-US" sz="32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val="2606259494"/>
              </p:ext>
            </p:extLst>
          </p:nvPr>
        </p:nvGraphicFramePr>
        <p:xfrm>
          <a:off x="287086" y="1282535"/>
          <a:ext cx="6944985" cy="4367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568440" y="1583575"/>
            <a:ext cx="2113808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66FF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กลุ่มสหกรณ์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กลุ่มผู้ผลิต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87189" y="2168350"/>
            <a:ext cx="2145273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กลุ่มสหกรณ์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กลุ่มวิสาหกิจชุมชน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โรงสีข้าว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02883" y="2999347"/>
            <a:ext cx="2113808" cy="2062103"/>
          </a:xfrm>
          <a:prstGeom prst="rect">
            <a:avLst/>
          </a:prstGeom>
          <a:solidFill>
            <a:srgbClr val="9BF5E0"/>
          </a:solidFill>
          <a:ln>
            <a:solidFill>
              <a:srgbClr val="FF0000"/>
            </a:solidFill>
            <a:prstDash val="lgDash"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ร้านค้าชุมชน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ร้านขายของที่ระลึก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ธุรกิจออนไลน์/ขายผ่าน </a:t>
            </a:r>
            <a:r>
              <a:rPr lang="en-US" sz="1600" b="1" dirty="0" smtClean="0">
                <a:latin typeface="TH SarabunPSK" pitchFamily="34" charset="-34"/>
                <a:cs typeface="TH SarabunPSK" pitchFamily="34" charset="-34"/>
              </a:rPr>
              <a:t>Social Media 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ต่อยอดธุรกิจนักธุรกิจรุ่นใหม่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ร้านขายปลีก มีหน้าร้าน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ศูนย์กระจายสินค้า</a:t>
            </a:r>
          </a:p>
          <a:p>
            <a:pPr marL="342900" indent="-342900">
              <a:buAutoNum type="arabicPeriod"/>
            </a:pP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การส่งออก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2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391" y="1508167"/>
            <a:ext cx="759526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902">
            <a:off x="5291121" y="2618999"/>
            <a:ext cx="1164067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2420" y="6355488"/>
            <a:ext cx="31532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อ้างอิง ** </a:t>
            </a:r>
            <a:r>
              <a:rPr lang="th-TH" sz="1400" b="1" dirty="0" err="1" smtClean="0">
                <a:latin typeface="TH SarabunPSK" pitchFamily="34" charset="-34"/>
                <a:cs typeface="TH SarabunPSK" pitchFamily="34" charset="-34"/>
              </a:rPr>
              <a:t>สนง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.เกษตรและสหกรณ์จังหวัด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แพร่  มี.ค.63 </a:t>
            </a:r>
            <a:endParaRPr lang="th-TH" sz="14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6" name="Picture 10" descr="à¸à¸¥à¸à¸²à¸£à¸à¹à¸à¸«à¸²à¸£à¸¹à¸à¸ à¸²à¸à¸ªà¸³à¸«à¸£à¸±à¸ smartfarm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062" y="3116451"/>
            <a:ext cx="1538187" cy="6480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7" name="Picture 8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011" y="1958342"/>
            <a:ext cx="759526" cy="7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61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17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-5838" y="232995"/>
            <a:ext cx="9144000" cy="714380"/>
          </a:xfrm>
          <a:prstGeom prst="rect">
            <a:avLst/>
          </a:prstGeom>
          <a:noFill/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kern="1200" cap="all" baseline="0">
                <a:solidFill>
                  <a:schemeClr val="tx1"/>
                </a:solidFill>
                <a:effectLst>
                  <a:outerShdw blurRad="177800" dist="38100" dir="2700000" algn="tl">
                    <a:srgbClr val="000000">
                      <a:alpha val="24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th-TH" sz="3200" b="1" dirty="0" smtClean="0">
                <a:solidFill>
                  <a:srgbClr val="0000FF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ผลการทบทวนแผนพัฒนากำลังคนรายจังหวัดแพร่</a:t>
            </a:r>
            <a:endParaRPr lang="fr-CA" sz="3200" b="1" dirty="0" smtClean="0">
              <a:solidFill>
                <a:srgbClr val="0000FF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9525" y="1000968"/>
            <a:ext cx="9138162" cy="923330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50963" algn="l"/>
                <a:tab pos="1543050" algn="l"/>
              </a:tabLst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CC00CC"/>
                </a:solidFill>
                <a:effectLst/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สำนักงานพัฒนาฝีมือแรงงานแพร่</a:t>
            </a:r>
            <a:r>
              <a:rPr lang="th-TH" b="1" dirty="0" smtClean="0">
                <a:solidFill>
                  <a:srgbClr val="CC00CC"/>
                </a:solidFill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 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CC00CC"/>
                </a:solidFill>
                <a:effectLst/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คณะทำงาน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CC00CC"/>
                </a:solidFill>
                <a:effectLst/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ขับเคลื่อนแผนพัฒนากำลังคนจังหวัดแพร่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CC00CC"/>
                </a:solidFill>
                <a:effectLst/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 ได้รวบรวม    ผล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CC00CC"/>
                </a:solidFill>
                <a:effectLst/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การทบทวนแผนการพัฒนากำลังแรงงานในกลุ่มอุตสาหกรรมเป้าหมายตามแผนพัฒนากำลังคนจังหวัด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CC00CC"/>
                </a:solidFill>
                <a:effectLst/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แพร่   ปี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CC00CC"/>
                </a:solidFill>
                <a:effectLst/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พ.ศ.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CC00CC"/>
                </a:solidFill>
                <a:effectLst/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2563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CC00CC"/>
                </a:solidFill>
                <a:effectLst/>
                <a:latin typeface="TH Kodchasal" pitchFamily="2" charset="-34"/>
                <a:ea typeface="Cordia New" pitchFamily="34" charset="-34"/>
                <a:cs typeface="TH Kodchasal" pitchFamily="2" charset="-34"/>
              </a:rPr>
              <a:t>– 2564 จากหน่วยงานที่เกี่ยวข้อง ดังนี้ 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504334"/>
              </p:ext>
            </p:extLst>
          </p:nvPr>
        </p:nvGraphicFramePr>
        <p:xfrm>
          <a:off x="842252" y="2003917"/>
          <a:ext cx="7381628" cy="291929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78280"/>
                <a:gridCol w="729050"/>
                <a:gridCol w="820181"/>
                <a:gridCol w="911311"/>
                <a:gridCol w="820181"/>
                <a:gridCol w="899089"/>
                <a:gridCol w="923536"/>
              </a:tblGrid>
              <a:tr h="529627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อุตสาหกรรม / ปี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*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**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533287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ไม้และเฟอร์นิเจอร์ไม้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190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975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675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880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635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3,355</a:t>
                      </a:r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81933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แฟชั่นและเครื่องแต่งกาย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715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540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1,250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1,030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1,030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4,565</a:t>
                      </a:r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81933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ท่องเที่ยวและบริการ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770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950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3,269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3,089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2,878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10,956</a:t>
                      </a:r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42591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ภาคการเกษตร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2,093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1,898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1,890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5,881</a:t>
                      </a:r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49928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ผลรวม</a:t>
                      </a:r>
                      <a:endParaRPr lang="th-TH" sz="20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1,675</a:t>
                      </a:r>
                      <a:endParaRPr lang="th-TH" sz="20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2,465</a:t>
                      </a:r>
                      <a:endParaRPr lang="th-TH" sz="20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7,287</a:t>
                      </a:r>
                      <a:endParaRPr lang="th-TH" sz="20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6,897</a:t>
                      </a:r>
                      <a:endParaRPr lang="th-TH" sz="20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6,433</a:t>
                      </a:r>
                      <a:endParaRPr lang="th-TH" sz="20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sz="20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2" descr="D:\60 Other\logo ds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18" y="57150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2DAAAC"/>
              </a:clrFrom>
              <a:clrTo>
                <a:srgbClr val="2DAAA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7"/>
          <a:stretch/>
        </p:blipFill>
        <p:spPr bwMode="auto">
          <a:xfrm>
            <a:off x="162174" y="5398463"/>
            <a:ext cx="2674315" cy="127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2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18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-5838" y="232995"/>
            <a:ext cx="9144000" cy="714380"/>
          </a:xfrm>
          <a:prstGeom prst="rect">
            <a:avLst/>
          </a:prstGeom>
          <a:noFill/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kern="1200" cap="all" baseline="0">
                <a:solidFill>
                  <a:schemeClr val="tx1"/>
                </a:solidFill>
                <a:effectLst>
                  <a:outerShdw blurRad="177800" dist="38100" dir="2700000" algn="tl">
                    <a:srgbClr val="000000">
                      <a:alpha val="24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th-TH" sz="3200" b="1" dirty="0" smtClean="0">
                <a:solidFill>
                  <a:srgbClr val="0000FF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ผล</a:t>
            </a:r>
            <a:r>
              <a:rPr lang="th-TH" sz="3200" b="1" dirty="0">
                <a:solidFill>
                  <a:srgbClr val="0000FF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การทบทวนแผนพัฒนากำลังคนรายจังหวัดแพร่</a:t>
            </a:r>
            <a:endParaRPr lang="fr-CA" sz="3200" b="1" dirty="0" smtClean="0">
              <a:solidFill>
                <a:srgbClr val="0000FF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9525" y="885820"/>
            <a:ext cx="9138162" cy="830997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50963" algn="l"/>
                <a:tab pos="1543050" algn="l"/>
              </a:tabLst>
            </a:pPr>
            <a:r>
              <a:rPr lang="th-TH" sz="2300" b="1" dirty="0" smtClean="0">
                <a:solidFill>
                  <a:srgbClr val="CC00CC"/>
                </a:solidFill>
                <a:latin typeface="TH Kodchasal" pitchFamily="2" charset="-34"/>
                <a:cs typeface="TH Kodchasal" pitchFamily="2" charset="-34"/>
              </a:rPr>
              <a:t>ตารางการเปรียบเทียบข้อมูลการทบทวนแผนพัฒนากำลังคนจังหวัดแพร่ </a:t>
            </a:r>
          </a:p>
          <a:p>
            <a:pPr marL="0" marR="0" lvl="0" indent="4572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50963" algn="l"/>
                <a:tab pos="1543050" algn="l"/>
              </a:tabLst>
            </a:pPr>
            <a:r>
              <a:rPr lang="th-TH" sz="2300" b="1" dirty="0" smtClean="0">
                <a:solidFill>
                  <a:srgbClr val="CC00CC"/>
                </a:solidFill>
                <a:latin typeface="TH Kodchasal" pitchFamily="2" charset="-34"/>
                <a:cs typeface="TH Kodchasal" pitchFamily="2" charset="-34"/>
              </a:rPr>
              <a:t>เป้าหมาย</a:t>
            </a:r>
            <a:r>
              <a:rPr lang="th-TH" sz="2300" b="1" dirty="0" smtClean="0">
                <a:solidFill>
                  <a:srgbClr val="CC00CC"/>
                </a:solidFill>
                <a:latin typeface="TH Kodchasal" pitchFamily="2" charset="-34"/>
                <a:cs typeface="TH Kodchasal" pitchFamily="2" charset="-34"/>
              </a:rPr>
              <a:t>เดิม กับ เป้าหมาย</a:t>
            </a:r>
            <a:r>
              <a:rPr lang="th-TH" sz="2300" b="1" dirty="0" smtClean="0">
                <a:solidFill>
                  <a:srgbClr val="CC00CC"/>
                </a:solidFill>
                <a:latin typeface="TH Kodchasal" pitchFamily="2" charset="-34"/>
                <a:cs typeface="TH Kodchasal" pitchFamily="2" charset="-34"/>
              </a:rPr>
              <a:t>ใหม่</a:t>
            </a:r>
            <a:endParaRPr kumimoji="0" lang="th-TH" sz="2300" b="1" i="0" u="none" strike="noStrike" cap="none" normalizeH="0" baseline="0" dirty="0" smtClean="0">
              <a:ln>
                <a:noFill/>
              </a:ln>
              <a:solidFill>
                <a:srgbClr val="CC00CC"/>
              </a:solidFill>
              <a:effectLst/>
              <a:latin typeface="TH Kodchasal" pitchFamily="2" charset="-34"/>
              <a:cs typeface="TH Kodchasal" pitchFamily="2" charset="-34"/>
            </a:endParaRPr>
          </a:p>
        </p:txBody>
      </p:sp>
      <p:pic>
        <p:nvPicPr>
          <p:cNvPr id="9" name="Picture 2" descr="D:\60 Other\logo ds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18" y="57150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713488"/>
              </p:ext>
            </p:extLst>
          </p:nvPr>
        </p:nvGraphicFramePr>
        <p:xfrm>
          <a:off x="638177" y="2254250"/>
          <a:ext cx="7762861" cy="2368551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989103"/>
                <a:gridCol w="1354740"/>
                <a:gridCol w="1204213"/>
                <a:gridCol w="1279476"/>
                <a:gridCol w="1064439"/>
                <a:gridCol w="870890"/>
              </a:tblGrid>
              <a:tr h="77470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อุตสาหกรรม/ปี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ไม้และเฟอร์นิเจอร์ไม้</a:t>
                      </a:r>
                    </a:p>
                    <a:p>
                      <a:pPr algn="ctr"/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แฟชั่นและเครื่องแต่งกาย</a:t>
                      </a:r>
                    </a:p>
                    <a:p>
                      <a:pPr algn="ctr"/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ท่องเที่ยวและบริการ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ภาคการเกษตร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รวมทั้งสิ้น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84717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เป้าหมายเดิม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3,840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4,605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10,976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9,224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28,645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84717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เป้าหมายใหม่</a:t>
                      </a:r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** ทบทวน</a:t>
                      </a:r>
                      <a:endParaRPr lang="th-TH" sz="1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3,355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4,565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10,956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5,881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24,757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84717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เพิ่มขึ้น</a:t>
                      </a:r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baseline="0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(ลดลง)</a:t>
                      </a:r>
                      <a:endParaRPr lang="th-TH" sz="20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(485)</a:t>
                      </a:r>
                      <a:endParaRPr lang="th-TH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th-TH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40)</a:t>
                      </a:r>
                      <a:endParaRPr lang="th-TH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-3,343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2DAAAC"/>
              </a:clrFrom>
              <a:clrTo>
                <a:srgbClr val="2DAAA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7"/>
          <a:stretch/>
        </p:blipFill>
        <p:spPr bwMode="auto">
          <a:xfrm>
            <a:off x="162174" y="5398463"/>
            <a:ext cx="2674315" cy="127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กลุ่ม 2"/>
          <p:cNvGrpSpPr/>
          <p:nvPr/>
        </p:nvGrpSpPr>
        <p:grpSpPr>
          <a:xfrm>
            <a:off x="3402399" y="1885598"/>
            <a:ext cx="1833954" cy="186874"/>
            <a:chOff x="3725545" y="1789901"/>
            <a:chExt cx="1978660" cy="373748"/>
          </a:xfrm>
        </p:grpSpPr>
        <p:pic>
          <p:nvPicPr>
            <p:cNvPr id="2052" name="Picture 4" descr="à¸à¸¥à¸à¸²à¸£à¸à¹à¸à¸«à¸²à¸£à¸¹à¸à¸ à¸²à¸à¸ªà¸³à¸«à¸£à¸±à¸ à¸¥à¸¹à¸à¸¨à¸£ infograf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176" b="20230"/>
            <a:stretch/>
          </p:blipFill>
          <p:spPr bwMode="auto">
            <a:xfrm>
              <a:off x="3725545" y="1789902"/>
              <a:ext cx="989330" cy="3737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à¸à¸¥à¸à¸²à¸£à¸à¹à¸à¸«à¸²à¸£à¸¹à¸à¸ à¸²à¸à¸ªà¸³à¸«à¸£à¸±à¸ à¸¥à¸¹à¸à¸¨à¸£ infograf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176" b="20230"/>
            <a:stretch/>
          </p:blipFill>
          <p:spPr bwMode="auto">
            <a:xfrm rot="10800000">
              <a:off x="4714875" y="1789901"/>
              <a:ext cx="989330" cy="3737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2595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19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05065" y="299006"/>
            <a:ext cx="44682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spc="-80" dirty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ระเบียบวาระที่ </a:t>
            </a:r>
            <a:r>
              <a:rPr lang="th-TH" sz="3200" b="1" spc="-80" dirty="0" smtClean="0">
                <a:solidFill>
                  <a:schemeClr val="accent6"/>
                </a:solidFill>
                <a:latin typeface="TH K2D July8" pitchFamily="2" charset="-34"/>
                <a:cs typeface="TH K2D July8" pitchFamily="2" charset="-34"/>
              </a:rPr>
              <a:t>4 เรื่องเพื่อพิจารณา</a:t>
            </a:r>
            <a:endParaRPr lang="en-US" sz="3200" b="1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62174" y="1056904"/>
            <a:ext cx="8741784" cy="3716975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2000" b="1" dirty="0" smtClean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2800" b="1" dirty="0" smtClean="0">
                <a:solidFill>
                  <a:srgbClr val="C00000"/>
                </a:solidFill>
                <a:cs typeface="TH KoHo" pitchFamily="2" charset="-34"/>
              </a:rPr>
              <a:t>      </a:t>
            </a:r>
            <a:r>
              <a:rPr lang="th-TH" sz="3200" b="1" dirty="0" smtClean="0">
                <a:solidFill>
                  <a:srgbClr val="006600"/>
                </a:solidFill>
                <a:cs typeface="TH KoHo" pitchFamily="2" charset="-34"/>
              </a:rPr>
              <a:t>4.2</a:t>
            </a:r>
            <a:r>
              <a:rPr lang="th-TH" sz="2800" b="1" dirty="0" smtClean="0">
                <a:solidFill>
                  <a:srgbClr val="006600"/>
                </a:solidFill>
                <a:cs typeface="TH KoHo" pitchFamily="2" charset="-34"/>
              </a:rPr>
              <a:t> </a:t>
            </a:r>
            <a:r>
              <a:rPr lang="th-TH" sz="2800" b="1" dirty="0" smtClean="0">
                <a:solidFill>
                  <a:srgbClr val="006600"/>
                </a:solidFill>
                <a:cs typeface="TH KoHo" pitchFamily="2" charset="-34"/>
              </a:rPr>
              <a:t>รายงานผลการขับเคลื่อนแผนการพัฒนากำลังคน</a:t>
            </a:r>
            <a:r>
              <a:rPr lang="th-TH" sz="2800" b="1" dirty="0" smtClean="0">
                <a:solidFill>
                  <a:srgbClr val="006600"/>
                </a:solidFill>
                <a:cs typeface="TH KoHo" pitchFamily="2" charset="-34"/>
              </a:rPr>
              <a:t>จังหวัดแพร่</a:t>
            </a:r>
            <a:endParaRPr lang="th-TH" sz="2800" b="1" dirty="0" smtClean="0">
              <a:solidFill>
                <a:srgbClr val="006600"/>
              </a:solidFill>
              <a:cs typeface="TH KoHo" pitchFamily="2" charset="-34"/>
            </a:endParaRPr>
          </a:p>
          <a:p>
            <a:r>
              <a:rPr lang="th-TH" sz="2800" dirty="0" smtClean="0">
                <a:solidFill>
                  <a:srgbClr val="006600"/>
                </a:solidFill>
                <a:cs typeface="TH KoHo" pitchFamily="2" charset="-34"/>
              </a:rPr>
              <a:t>ประจำปีงบประมาณ </a:t>
            </a:r>
            <a:r>
              <a:rPr lang="th-TH" sz="2800" dirty="0" smtClean="0">
                <a:solidFill>
                  <a:srgbClr val="006600"/>
                </a:solidFill>
                <a:cs typeface="TH KoHo" pitchFamily="2" charset="-34"/>
              </a:rPr>
              <a:t>พ.ศ.2563 </a:t>
            </a:r>
            <a:endParaRPr lang="th-TH" sz="2800" dirty="0" smtClean="0">
              <a:solidFill>
                <a:srgbClr val="006600"/>
              </a:solidFill>
              <a:cs typeface="TH KoHo" pitchFamily="2" charset="-34"/>
            </a:endParaRPr>
          </a:p>
          <a:p>
            <a:r>
              <a:rPr lang="th-TH" sz="2000" b="1" dirty="0">
                <a:solidFill>
                  <a:srgbClr val="C00000"/>
                </a:solidFill>
                <a:cs typeface="TH KoHo" pitchFamily="2" charset="-34"/>
              </a:rPr>
              <a:t>	</a:t>
            </a:r>
            <a:r>
              <a:rPr lang="th-TH" sz="2000" b="1" dirty="0" smtClean="0">
                <a:solidFill>
                  <a:srgbClr val="C00000"/>
                </a:solidFill>
                <a:cs typeface="TH KoHo" pitchFamily="2" charset="-34"/>
              </a:rPr>
              <a:t>		</a:t>
            </a:r>
          </a:p>
        </p:txBody>
      </p:sp>
      <p:pic>
        <p:nvPicPr>
          <p:cNvPr id="10" name="Picture 2" descr="D:\60 Other\logo ds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51" y="102731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247" y="5582958"/>
            <a:ext cx="3593925" cy="117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กลุ่ม 1"/>
          <p:cNvGrpSpPr/>
          <p:nvPr/>
        </p:nvGrpSpPr>
        <p:grpSpPr>
          <a:xfrm>
            <a:off x="2134073" y="3206466"/>
            <a:ext cx="4702662" cy="888467"/>
            <a:chOff x="771139" y="2320831"/>
            <a:chExt cx="7106009" cy="2059791"/>
          </a:xfrm>
        </p:grpSpPr>
        <p:pic>
          <p:nvPicPr>
            <p:cNvPr id="10244" name="Picture 4" descr="à¸à¸¥à¸à¸²à¸£à¸à¹à¸à¸«à¸²à¸£à¸¹à¸à¸ à¸²à¸à¸ªà¸³à¸«à¸£à¸±à¸ à¸à¸£à¸°à¸à¸§à¸à¸à¸²à¸£à¸à¸´à¸ infogra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0754" y="2320831"/>
              <a:ext cx="1656073" cy="205979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46" name="Picture 6" descr="à¸à¸¥à¸à¸²à¸£à¸à¹à¸à¸«à¸²à¸£à¸¹à¸à¸ à¸²à¸à¸ªà¸³à¸«à¸£à¸±à¸ à¸¥à¸¹à¸à¸¨à¸£ infograf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402"/>
            <a:stretch/>
          </p:blipFill>
          <p:spPr bwMode="auto">
            <a:xfrm>
              <a:off x="5136827" y="2803247"/>
              <a:ext cx="2740321" cy="9588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6" descr="à¸à¸¥à¸à¸²à¸£à¸à¹à¸à¸«à¸²à¸£à¸¹à¸à¸ à¸²à¸à¸ªà¸³à¸«à¸£à¸±à¸ à¸¥à¸¹à¸à¸¨à¸£ infograf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402"/>
            <a:stretch/>
          </p:blipFill>
          <p:spPr bwMode="auto">
            <a:xfrm rot="10800000">
              <a:off x="771139" y="2896855"/>
              <a:ext cx="2594344" cy="9077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1268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20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-5838" y="232995"/>
            <a:ext cx="9144000" cy="714380"/>
          </a:xfrm>
          <a:prstGeom prst="rect">
            <a:avLst/>
          </a:prstGeom>
          <a:noFill/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kern="1200" cap="all" baseline="0">
                <a:solidFill>
                  <a:schemeClr val="tx1"/>
                </a:solidFill>
                <a:effectLst>
                  <a:outerShdw blurRad="177800" dist="38100" dir="2700000" algn="tl">
                    <a:srgbClr val="000000">
                      <a:alpha val="24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th-TH" sz="3200" b="1" dirty="0" smtClean="0">
                <a:solidFill>
                  <a:srgbClr val="0000FF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รายงานผลการขับเคลื่อนแผนพัฒนากำลังคนรายจังหวัด ปี </a:t>
            </a:r>
            <a:r>
              <a:rPr lang="th-TH" sz="3200" b="1" dirty="0" smtClean="0">
                <a:solidFill>
                  <a:srgbClr val="0000FF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พ.ศ.2562</a:t>
            </a:r>
            <a:endParaRPr lang="fr-CA" sz="3200" b="1" dirty="0" smtClean="0">
              <a:solidFill>
                <a:srgbClr val="0000FF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5270" y="962178"/>
            <a:ext cx="8741784" cy="40011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ตารางเปรียบเทียบแผนพัฒนากำลังคนจังหวัดกับผลการดำเนินงาน</a:t>
            </a:r>
          </a:p>
        </p:txBody>
      </p:sp>
      <p:pic>
        <p:nvPicPr>
          <p:cNvPr id="1026" name="Picture 2" descr="à¸à¸¥à¸à¸²à¸£à¸à¹à¸à¸«à¸²à¸£à¸¹à¸à¸ à¸²à¸à¸ªà¸³à¸«à¸£à¸±à¸ à¸¥à¸¹à¸à¸¨à¸£ infograf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8" t="26448" r="8000" b="25276"/>
          <a:stretch/>
        </p:blipFill>
        <p:spPr bwMode="auto">
          <a:xfrm rot="10800000">
            <a:off x="4076899" y="1429592"/>
            <a:ext cx="978526" cy="44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60 Other\logo ds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59" y="66858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ตาราง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911483"/>
              </p:ext>
            </p:extLst>
          </p:nvPr>
        </p:nvGraphicFramePr>
        <p:xfrm>
          <a:off x="1010373" y="1990861"/>
          <a:ext cx="6630289" cy="28670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71003"/>
                <a:gridCol w="1292802"/>
                <a:gridCol w="1158949"/>
                <a:gridCol w="999460"/>
                <a:gridCol w="808075"/>
              </a:tblGrid>
              <a:tr h="819107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อุตสาหกรรม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เป้าหมายแผนพัฒนาฯ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ผลดำเนินงาน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ผลต่าง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04101"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1. ไม้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และเฟอร์นิเจอร์ไม้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675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846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171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1800" b="1" dirty="0" smtClean="0">
                          <a:solidFill>
                            <a:srgbClr val="0099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125.33</a:t>
                      </a:r>
                      <a:endParaRPr lang="th-TH" sz="1800" b="1" dirty="0">
                        <a:solidFill>
                          <a:srgbClr val="0099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08208"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2. แฟชั่น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และเครื่องแต่งกาย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1,250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13,621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12,371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1800" b="1" dirty="0" smtClean="0">
                          <a:solidFill>
                            <a:srgbClr val="0099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1,009.68</a:t>
                      </a:r>
                      <a:endParaRPr lang="th-TH" sz="1800" b="1" dirty="0">
                        <a:solidFill>
                          <a:srgbClr val="0099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04101"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3. ท่องเที่ยว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และบริการ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2,999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703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-2,296</a:t>
                      </a:r>
                      <a:endParaRPr lang="th-TH" sz="2000" b="1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1800" b="1" dirty="0" smtClean="0">
                          <a:solidFill>
                            <a:srgbClr val="0099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23.44</a:t>
                      </a:r>
                      <a:endParaRPr lang="th-TH" sz="1800" b="1" dirty="0">
                        <a:solidFill>
                          <a:srgbClr val="0099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15939"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4. ภาค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การเกษตร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2,003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4,378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2,375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1800" b="1" dirty="0" smtClean="0">
                          <a:solidFill>
                            <a:srgbClr val="0099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218.57</a:t>
                      </a:r>
                      <a:endParaRPr lang="th-TH" sz="1800" b="1" dirty="0">
                        <a:solidFill>
                          <a:srgbClr val="0099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15568">
                <a:tc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28,645</a:t>
                      </a:r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19,548</a:t>
                      </a:r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Picture 6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215" y="5734949"/>
            <a:ext cx="3367894" cy="110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70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  <a:latin typeface="Arial"/>
              </a:rPr>
              <a:pPr/>
              <a:t>21</a:t>
            </a:fld>
            <a:endParaRPr lang="en-US">
              <a:solidFill>
                <a:prstClr val="black"/>
              </a:solidFill>
              <a:latin typeface="Arial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-5838" y="232995"/>
            <a:ext cx="9144000" cy="714380"/>
          </a:xfrm>
          <a:prstGeom prst="rect">
            <a:avLst/>
          </a:prstGeom>
          <a:noFill/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kern="1200" cap="all" baseline="0">
                <a:solidFill>
                  <a:schemeClr val="tx1"/>
                </a:solidFill>
                <a:effectLst>
                  <a:outerShdw blurRad="177800" dist="38100" dir="2700000" algn="tl">
                    <a:srgbClr val="000000">
                      <a:alpha val="24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th-TH" sz="3200" b="1" dirty="0" smtClean="0">
                <a:solidFill>
                  <a:srgbClr val="0000FF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รายงานผลการขับเคลื่อนแผนพัฒนากำลังคนรายจังหวัด ปี </a:t>
            </a:r>
            <a:r>
              <a:rPr lang="th-TH" sz="3200" b="1" dirty="0" smtClean="0">
                <a:solidFill>
                  <a:srgbClr val="0000FF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พ.ศ.2563</a:t>
            </a:r>
            <a:endParaRPr lang="fr-CA" sz="3200" b="1" dirty="0" smtClean="0">
              <a:solidFill>
                <a:srgbClr val="0000FF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5270" y="962178"/>
            <a:ext cx="8741784" cy="40011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ตารางเปรียบเทียบแผนพัฒนากำลังคนจังหวัดกับผลการดำเนินงาน</a:t>
            </a:r>
          </a:p>
        </p:txBody>
      </p:sp>
      <p:pic>
        <p:nvPicPr>
          <p:cNvPr id="1026" name="Picture 2" descr="à¸à¸¥à¸à¸²à¸£à¸à¹à¸à¸«à¸²à¸£à¸¹à¸à¸ à¸²à¸à¸ªà¸³à¸«à¸£à¸±à¸ à¸¥à¸¹à¸à¸¨à¸£ infograf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8" t="26448" r="8000" b="25276"/>
          <a:stretch/>
        </p:blipFill>
        <p:spPr bwMode="auto">
          <a:xfrm rot="10800000">
            <a:off x="3955312" y="1454774"/>
            <a:ext cx="1016738" cy="46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060058"/>
              </p:ext>
            </p:extLst>
          </p:nvPr>
        </p:nvGraphicFramePr>
        <p:xfrm>
          <a:off x="668741" y="1977075"/>
          <a:ext cx="7732296" cy="2820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7793"/>
                <a:gridCol w="1405564"/>
                <a:gridCol w="1527418"/>
                <a:gridCol w="1233319"/>
                <a:gridCol w="1188202"/>
              </a:tblGrid>
              <a:tr h="594588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อุตสาหกรรม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แผนพัฒนาฯ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ผลดำเนินงาน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ผลต่าง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</a:tr>
              <a:tr h="431873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1.ไม้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และเฟอร์นิเจอร์ไม้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880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230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C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-650</a:t>
                      </a:r>
                      <a:endParaRPr lang="th-TH" sz="2000" b="1" dirty="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66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26.14</a:t>
                      </a:r>
                      <a:endParaRPr lang="th-TH" sz="2000" b="1" dirty="0">
                        <a:solidFill>
                          <a:srgbClr val="0066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</a:tr>
              <a:tr h="431569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2.แฟชั่น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และเครื่องแต่งกาย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1,030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C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-1,010</a:t>
                      </a:r>
                      <a:endParaRPr lang="th-TH" sz="2000" b="1" dirty="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66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1.94</a:t>
                      </a:r>
                      <a:endParaRPr lang="th-TH" sz="2000" b="1" dirty="0">
                        <a:solidFill>
                          <a:srgbClr val="0066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</a:tr>
              <a:tr h="431569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3.ท่องเที่ยว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และบริการ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3,089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350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C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-2,739</a:t>
                      </a:r>
                      <a:endParaRPr lang="th-TH" sz="2000" b="1" dirty="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66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11.33</a:t>
                      </a:r>
                      <a:endParaRPr lang="th-TH" sz="2000" b="1" dirty="0">
                        <a:solidFill>
                          <a:srgbClr val="0066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</a:tr>
              <a:tr h="465589">
                <a:tc>
                  <a:txBody>
                    <a:bodyPr/>
                    <a:lstStyle/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4. ภาคการเกษตร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1,898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595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C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-1,303</a:t>
                      </a:r>
                      <a:endParaRPr lang="th-TH" sz="2000" b="1" dirty="0">
                        <a:solidFill>
                          <a:srgbClr val="C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66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31.35</a:t>
                      </a:r>
                      <a:endParaRPr lang="th-TH" sz="2000" b="1" dirty="0">
                        <a:solidFill>
                          <a:srgbClr val="0066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</a:tr>
              <a:tr h="465589">
                <a:tc>
                  <a:txBody>
                    <a:bodyPr/>
                    <a:lstStyle/>
                    <a:p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6,897</a:t>
                      </a:r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00FF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1,195</a:t>
                      </a:r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pPr algn="ctr"/>
                      <a:endParaRPr lang="th-TH" sz="2000" b="1" dirty="0">
                        <a:solidFill>
                          <a:srgbClr val="0000FF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pic>
        <p:nvPicPr>
          <p:cNvPr id="10" name="Picture 2" descr="D:\60 Other\logo ds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59" y="66858"/>
            <a:ext cx="778514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6131" y="5888001"/>
            <a:ext cx="2900062" cy="94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5199321" y="5191040"/>
            <a:ext cx="393884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50963" algn="l"/>
                <a:tab pos="1543050" algn="l"/>
              </a:tabLst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rPr>
              <a:t>ข้อมูล ณ </a:t>
            </a: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rPr>
              <a:t>ที่ 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2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rPr>
              <a:t>/2563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rPr>
              <a:t>สิ้นสุด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rPr>
              <a:t>เดือนกุมภาพันธ์</a:t>
            </a:r>
            <a:r>
              <a:rPr kumimoji="0" lang="th-TH" sz="1600" b="1" i="0" u="none" strike="noStrike" cap="none" normalizeH="0" dirty="0" smtClean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rPr>
              <a:t> 2563</a:t>
            </a:r>
            <a:endParaRPr kumimoji="0" lang="th-TH" sz="1600" b="1" i="0" u="none" strike="noStrike" cap="none" normalizeH="0" baseline="0" dirty="0" smtClean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8332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à¸à¸¥à¸à¸²à¸£à¸à¹à¸à¸«à¸²à¸£à¸¹à¸à¸ à¸²à¸à¸ªà¸³à¸«à¸£à¸±à¸ à¸à¸­à¸à¸à¸¸à¸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59" r="888"/>
          <a:stretch/>
        </p:blipFill>
        <p:spPr bwMode="auto">
          <a:xfrm>
            <a:off x="107848" y="1052316"/>
            <a:ext cx="8894618" cy="358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à¸à¸¥à¸à¸²à¸£à¸à¹à¸à¸«à¸²à¸£à¸¹à¸à¸ à¸²à¸à¸ªà¸³à¸«à¸£à¸±à¸ à¸à¸³à¸à¸­à¸à¸à¸¸à¸ infogra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D0DFE6"/>
              </a:clrFrom>
              <a:clrTo>
                <a:srgbClr val="D0DF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982" y="566625"/>
            <a:ext cx="1276350" cy="97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0" name="Picture 10" descr="à¸à¸¥à¸à¸²à¸£à¸à¹à¸à¸«à¸²à¸£à¸¹à¸à¸ à¸²à¸à¸ªà¸³à¸«à¸£à¸±à¸ à¸à¸³à¸à¸­à¸à¸à¸¸à¸ infogra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972002" y="1052316"/>
            <a:ext cx="5437790" cy="64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5089</TotalTime>
  <Words>1463</Words>
  <Application>Microsoft Office PowerPoint</Application>
  <PresentationFormat>นำเสนอทางหน้าจอ (4:3)</PresentationFormat>
  <Paragraphs>353</Paragraphs>
  <Slides>22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3" baseType="lpstr">
      <vt:lpstr>Angles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โครงสร้างการพัฒนาฝีมือแรงงานของประเทศ  (National Skill Development Platform)</dc:title>
  <dc:creator>Santi T</dc:creator>
  <cp:lastModifiedBy>User</cp:lastModifiedBy>
  <cp:revision>222</cp:revision>
  <cp:lastPrinted>2019-07-17T09:52:05Z</cp:lastPrinted>
  <dcterms:created xsi:type="dcterms:W3CDTF">2014-12-20T22:40:42Z</dcterms:created>
  <dcterms:modified xsi:type="dcterms:W3CDTF">2020-03-09T10:24:33Z</dcterms:modified>
</cp:coreProperties>
</file>