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92" r:id="rId2"/>
    <p:sldId id="259" r:id="rId3"/>
    <p:sldId id="312" r:id="rId4"/>
    <p:sldId id="320" r:id="rId5"/>
    <p:sldId id="319" r:id="rId6"/>
    <p:sldId id="294" r:id="rId7"/>
    <p:sldId id="321" r:id="rId8"/>
    <p:sldId id="295" r:id="rId9"/>
    <p:sldId id="314" r:id="rId10"/>
    <p:sldId id="317" r:id="rId11"/>
    <p:sldId id="322" r:id="rId12"/>
    <p:sldId id="289" r:id="rId13"/>
    <p:sldId id="333" r:id="rId14"/>
    <p:sldId id="298" r:id="rId15"/>
    <p:sldId id="316" r:id="rId16"/>
    <p:sldId id="323" r:id="rId17"/>
    <p:sldId id="328" r:id="rId18"/>
    <p:sldId id="324" r:id="rId19"/>
    <p:sldId id="325" r:id="rId20"/>
    <p:sldId id="326" r:id="rId21"/>
    <p:sldId id="287" r:id="rId22"/>
    <p:sldId id="330" r:id="rId23"/>
    <p:sldId id="331" r:id="rId24"/>
    <p:sldId id="332" r:id="rId25"/>
    <p:sldId id="283" r:id="rId26"/>
    <p:sldId id="313" r:id="rId27"/>
  </p:sldIdLst>
  <p:sldSz cx="9144000" cy="5143500" type="screen16x9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ผู้สร้าง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9966"/>
    <a:srgbClr val="B764FC"/>
    <a:srgbClr val="C80064"/>
    <a:srgbClr val="935DFF"/>
    <a:srgbClr val="2CB5B2"/>
    <a:srgbClr val="FFBA75"/>
    <a:srgbClr val="66CCFF"/>
    <a:srgbClr val="FF8225"/>
    <a:srgbClr val="ECE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ลักษณะสีปานกลาง 3 - เน้น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27102A9-8310-4765-A935-A1911B00CA55}" styleName="ลักษณะสีอ่อน 1 - เน้น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8D230F3-CF80-4859-8CE7-A43EE81993B5}" styleName="ลักษณะสีอ่อน 1 - เน้น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ลักษณะสีอ่อน 2 - เน้น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301B821-A1FF-4177-AEE7-76D212191A09}" styleName="ลักษณะสีปานกลาง 1 - เน้น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EB9631B5-78F2-41C9-869B-9F39066F8104}" styleName="ลักษณะสีปานกลาง 3 - เน้น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ลักษณะสีปานกลาง 3 - เน้น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4994" autoAdjust="0"/>
    <p:restoredTop sz="92349" autoAdjust="0"/>
  </p:normalViewPr>
  <p:slideViewPr>
    <p:cSldViewPr snapToGrid="0">
      <p:cViewPr>
        <p:scale>
          <a:sx n="110" d="100"/>
          <a:sy n="110" d="100"/>
        </p:scale>
        <p:origin x="-600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55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964238845144358"/>
          <c:y val="4.2832582255050551E-2"/>
          <c:w val="0.83952427821522313"/>
          <c:h val="0.594010932968922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00000000000003E-3"/>
                  <c:y val="-8.5520791040522189E-3"/>
                </c:manualLayout>
              </c:layout>
              <c:tx>
                <c:rich>
                  <a:bodyPr/>
                  <a:lstStyle/>
                  <a:p>
                    <a:r>
                      <a:rPr lang="en-US" sz="800" dirty="0" smtClean="0">
                        <a:solidFill>
                          <a:srgbClr val="0000CC"/>
                        </a:solidFill>
                      </a:rPr>
                      <a:t>65</a:t>
                    </a:r>
                    <a:endParaRPr lang="th-TH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77B4-4681-9C36-FA467FFFA38D}"/>
                </c:ext>
              </c:extLst>
            </c:dLbl>
            <c:dLbl>
              <c:idx val="1"/>
              <c:layout>
                <c:manualLayout>
                  <c:x val="-2.0833333333333333E-3"/>
                  <c:y val="-1.42170040424570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7B4-4681-9C36-FA467FFFA38D}"/>
                </c:ext>
              </c:extLst>
            </c:dLbl>
            <c:dLbl>
              <c:idx val="2"/>
              <c:layout>
                <c:manualLayout>
                  <c:x val="2.0833333333332951E-3"/>
                  <c:y val="-2.05212071387321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7B4-4681-9C36-FA467FFFA38D}"/>
                </c:ext>
              </c:extLst>
            </c:dLbl>
            <c:dLbl>
              <c:idx val="3"/>
              <c:layout>
                <c:manualLayout>
                  <c:x val="2.0833333333333333E-3"/>
                  <c:y val="-1.60134765383655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7B4-4681-9C36-FA467FFFA38D}"/>
                </c:ext>
              </c:extLst>
            </c:dLbl>
            <c:dLbl>
              <c:idx val="5"/>
              <c:layout>
                <c:manualLayout>
                  <c:x val="6.250000000000000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77B4-4681-9C36-FA467FFFA38D}"/>
                </c:ext>
              </c:extLst>
            </c:dLbl>
            <c:dLbl>
              <c:idx val="9"/>
              <c:layout>
                <c:manualLayout>
                  <c:x val="-1.6666666666666666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rgbClr val="0000CC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คก.เพิ่มผลิตภาพแรงงานสู่ SME 4.0</c:v>
                </c:pt>
                <c:pt idx="1">
                  <c:v>คก.ฝึกอบรมแรงงานผู้สูงอายุ</c:v>
                </c:pt>
                <c:pt idx="2">
                  <c:v>คก.ฝึกอบรมแรงงานกลุ่มเป้าหมายเฉพาะ</c:v>
                </c:pt>
                <c:pt idx="3">
                  <c:v>คก.เพิ่มศักยภาพแรงงานรองรับ Thailand 4.0 (ยกระดับ)</c:v>
                </c:pt>
                <c:pt idx="4">
                  <c:v>คก.พัฒนาฝีมือแรงงานรองรับการเปลี่ยนแปลงเทคโนโลยี (เตรียม)</c:v>
                </c:pt>
                <c:pt idx="5">
                  <c:v>กิจกรรมพัฒนาศักยภาพแรงงานรองรับการจ่ายค่าฯ</c:v>
                </c:pt>
                <c:pt idx="6">
                  <c:v>กิจกรรมทดสอบมาตรฐานฝีมือฯ</c:v>
                </c:pt>
                <c:pt idx="7">
                  <c:v>กิจกรรมส่งเสริมการพัฒนาฝีมือแรงงานตาม พ.ร.บ.ส่งเสริมฯ พ.ศ.2545</c:v>
                </c:pt>
                <c:pt idx="8">
                  <c:v>คก.รับรองความรู้ความสามารถ</c:v>
                </c:pt>
                <c:pt idx="9">
                  <c:v>รวมทั้งสิ้น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 formatCode="#,##0">
                  <c:v>65</c:v>
                </c:pt>
                <c:pt idx="1">
                  <c:v>60</c:v>
                </c:pt>
                <c:pt idx="2" formatCode="#,##0">
                  <c:v>100</c:v>
                </c:pt>
                <c:pt idx="3" formatCode="#,##0">
                  <c:v>100</c:v>
                </c:pt>
                <c:pt idx="4" formatCode="#,##0">
                  <c:v>20</c:v>
                </c:pt>
                <c:pt idx="5" formatCode="#,##0">
                  <c:v>40</c:v>
                </c:pt>
                <c:pt idx="6" formatCode="#,##0">
                  <c:v>220</c:v>
                </c:pt>
                <c:pt idx="7" formatCode="#,##0">
                  <c:v>640</c:v>
                </c:pt>
                <c:pt idx="8">
                  <c:v>200</c:v>
                </c:pt>
                <c:pt idx="9" formatCode="#,##0">
                  <c:v>1445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7B4-4681-9C36-FA467FFFA38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4965529741511382E-2"/>
                  <c:y val="-1.92562785570975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7B4-4681-9C36-FA467FFFA38D}"/>
                </c:ext>
              </c:extLst>
            </c:dLbl>
            <c:dLbl>
              <c:idx val="1"/>
              <c:layout>
                <c:manualLayout>
                  <c:x val="6.2500000000000003E-3"/>
                  <c:y val="-8.19019975235851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7B4-4681-9C36-FA467FFFA38D}"/>
                </c:ext>
              </c:extLst>
            </c:dLbl>
            <c:dLbl>
              <c:idx val="2"/>
              <c:layout>
                <c:manualLayout>
                  <c:x val="1.8749999999999999E-2"/>
                  <c:y val="-1.4714745763994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7B4-4681-9C36-FA467FFFA38D}"/>
                </c:ext>
              </c:extLst>
            </c:dLbl>
            <c:dLbl>
              <c:idx val="3"/>
              <c:layout>
                <c:manualLayout>
                  <c:x val="1.8749999999999999E-2"/>
                  <c:y val="-1.20101074037741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77B4-4681-9C36-FA467FFFA38D}"/>
                </c:ext>
              </c:extLst>
            </c:dLbl>
            <c:dLbl>
              <c:idx val="5"/>
              <c:layout>
                <c:manualLayout>
                  <c:x val="1.4583169291338583E-2"/>
                  <c:y val="-3.1522591610955742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77B4-4681-9C36-FA467FFFA38D}"/>
                </c:ext>
              </c:extLst>
            </c:dLbl>
            <c:dLbl>
              <c:idx val="6"/>
              <c:layout>
                <c:manualLayout>
                  <c:x val="2.2916666666666665E-2"/>
                  <c:y val="8.0067382691827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1.458333333333333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คก.เพิ่มผลิตภาพแรงงานสู่ SME 4.0</c:v>
                </c:pt>
                <c:pt idx="1">
                  <c:v>คก.ฝึกอบรมแรงงานผู้สูงอายุ</c:v>
                </c:pt>
                <c:pt idx="2">
                  <c:v>คก.ฝึกอบรมแรงงานกลุ่มเป้าหมายเฉพาะ</c:v>
                </c:pt>
                <c:pt idx="3">
                  <c:v>คก.เพิ่มศักยภาพแรงงานรองรับ Thailand 4.0 (ยกระดับ)</c:v>
                </c:pt>
                <c:pt idx="4">
                  <c:v>คก.พัฒนาฝีมือแรงงานรองรับการเปลี่ยนแปลงเทคโนโลยี (เตรียม)</c:v>
                </c:pt>
                <c:pt idx="5">
                  <c:v>กิจกรรมพัฒนาศักยภาพแรงงานรองรับการจ่ายค่าฯ</c:v>
                </c:pt>
                <c:pt idx="6">
                  <c:v>กิจกรรมทดสอบมาตรฐานฝีมือฯ</c:v>
                </c:pt>
                <c:pt idx="7">
                  <c:v>กิจกรรมส่งเสริมการพัฒนาฝีมือแรงงานตาม พ.ร.บ.ส่งเสริมฯ พ.ศ.2545</c:v>
                </c:pt>
                <c:pt idx="8">
                  <c:v>คก.รับรองความรู้ความสามารถ</c:v>
                </c:pt>
                <c:pt idx="9">
                  <c:v>รวมทั้งสิ้น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 formatCode="#,##0">
                  <c:v>65</c:v>
                </c:pt>
                <c:pt idx="1">
                  <c:v>60</c:v>
                </c:pt>
                <c:pt idx="2" formatCode="#,##0">
                  <c:v>112</c:v>
                </c:pt>
                <c:pt idx="3" formatCode="#,##0">
                  <c:v>112</c:v>
                </c:pt>
                <c:pt idx="4" formatCode="#,##0">
                  <c:v>16</c:v>
                </c:pt>
                <c:pt idx="5" formatCode="#,##0">
                  <c:v>41</c:v>
                </c:pt>
                <c:pt idx="6" formatCode="#,##0">
                  <c:v>124</c:v>
                </c:pt>
                <c:pt idx="7" formatCode="#,##0">
                  <c:v>1379</c:v>
                </c:pt>
                <c:pt idx="8">
                  <c:v>19</c:v>
                </c:pt>
                <c:pt idx="9" formatCode="#,##0">
                  <c:v>1928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77B4-4681-9C36-FA467FFFA38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76701056"/>
        <c:axId val="76702848"/>
        <c:axId val="0"/>
      </c:bar3DChart>
      <c:catAx>
        <c:axId val="76701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none" spc="0" normalizeH="0" baseline="0">
                <a:solidFill>
                  <a:schemeClr val="tx1"/>
                </a:solidFill>
                <a:latin typeface="TH SarabunPSK" pitchFamily="34" charset="-34"/>
                <a:ea typeface="+mn-ea"/>
                <a:cs typeface="TH SarabunPSK" pitchFamily="34" charset="-34"/>
              </a:defRPr>
            </a:pPr>
            <a:endParaRPr lang="th-TH"/>
          </a:p>
        </c:txPr>
        <c:crossAx val="76702848"/>
        <c:crosses val="autoZero"/>
        <c:auto val="1"/>
        <c:lblAlgn val="ctr"/>
        <c:lblOffset val="20"/>
        <c:noMultiLvlLbl val="0"/>
      </c:catAx>
      <c:valAx>
        <c:axId val="76702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H SarabunPSK" pitchFamily="34" charset="-34"/>
                <a:ea typeface="+mn-ea"/>
                <a:cs typeface="TH SarabunPSK" pitchFamily="34" charset="-34"/>
              </a:defRPr>
            </a:pPr>
            <a:endParaRPr lang="th-TH"/>
          </a:p>
        </c:txPr>
        <c:crossAx val="76701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145022965879265"/>
          <c:y val="0.8540214000569929"/>
          <c:w val="0.18349524278215223"/>
          <c:h val="8.192469378954508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/>
              </a:solidFill>
              <a:latin typeface="TH SarabunPSK" pitchFamily="34" charset="-34"/>
              <a:ea typeface="+mn-ea"/>
              <a:cs typeface="TH SarabunPSK" pitchFamily="34" charset="-34"/>
            </a:defRPr>
          </a:pPr>
          <a:endParaRPr lang="th-TH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งบประมาณจัดสรร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4761421431898561E-2"/>
                  <c:y val="-2.4561594871384273E-2"/>
                </c:manualLayout>
              </c:layout>
              <c:spPr/>
              <c:txPr>
                <a:bodyPr/>
                <a:lstStyle/>
                <a:p>
                  <a:pPr>
                    <a:defRPr sz="900" b="1">
                      <a:solidFill>
                        <a:schemeClr val="tx1"/>
                      </a:solidFill>
                      <a:latin typeface="TH SarabunPSK" pitchFamily="34" charset="-34"/>
                      <a:cs typeface="TH SarabunPSK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7.3807107159492803E-3"/>
                  <c:y val="-2.4561594871384273E-2"/>
                </c:manualLayout>
              </c:layout>
              <c:spPr/>
              <c:txPr>
                <a:bodyPr/>
                <a:lstStyle/>
                <a:p>
                  <a:pPr>
                    <a:defRPr sz="900" b="1">
                      <a:solidFill>
                        <a:schemeClr val="tx1"/>
                      </a:solidFill>
                      <a:latin typeface="TH SarabunPSK" pitchFamily="34" charset="-34"/>
                      <a:cs typeface="TH SarabunPSK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451776789873201E-2"/>
                  <c:y val="-2.4561594871384273E-2"/>
                </c:manualLayout>
              </c:layout>
              <c:spPr/>
              <c:txPr>
                <a:bodyPr/>
                <a:lstStyle/>
                <a:p>
                  <a:pPr>
                    <a:defRPr sz="900" b="1">
                      <a:solidFill>
                        <a:schemeClr val="tx1"/>
                      </a:solidFill>
                      <a:latin typeface="TH SarabunPSK" pitchFamily="34" charset="-34"/>
                      <a:cs typeface="TH SarabunPSK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>
                    <a:solidFill>
                      <a:schemeClr val="tx1"/>
                    </a:solidFill>
                    <a:latin typeface="TH SarabunPSK" pitchFamily="34" charset="-34"/>
                    <a:cs typeface="TH SarabunPSK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งบกรม</c:v>
                </c:pt>
                <c:pt idx="1">
                  <c:v>งบกองทุนฯ</c:v>
                </c:pt>
                <c:pt idx="2">
                  <c:v>รวมทั้งสิ้น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 formatCode="#,##0.00">
                  <c:v>2407800</c:v>
                </c:pt>
                <c:pt idx="1">
                  <c:v>351860</c:v>
                </c:pt>
                <c:pt idx="2">
                  <c:v>2759660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0CB-4DE8-8339-F80895B1014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ผลการเบิกจ่าย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9.5949239307340645E-2"/>
                  <c:y val="-1.96492758971074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9045685727594305E-2"/>
                  <c:y val="-1.4736956922830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8.4878173233416718E-2"/>
                  <c:y val="-1.4736956922830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>
                    <a:solidFill>
                      <a:srgbClr val="0000CC"/>
                    </a:solidFill>
                    <a:latin typeface="TH SarabunPSK" pitchFamily="34" charset="-34"/>
                    <a:cs typeface="TH SarabunPSK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งบกรม</c:v>
                </c:pt>
                <c:pt idx="1">
                  <c:v>งบกองทุนฯ</c:v>
                </c:pt>
                <c:pt idx="2">
                  <c:v>รวมทั้งสิ้น</c:v>
                </c:pt>
              </c:strCache>
            </c:strRef>
          </c:cat>
          <c:val>
            <c:numRef>
              <c:f>Sheet1!$C$2:$C$4</c:f>
              <c:numCache>
                <c:formatCode>#,##0.00</c:formatCode>
                <c:ptCount val="3"/>
                <c:pt idx="0">
                  <c:v>1494495.32</c:v>
                </c:pt>
                <c:pt idx="1">
                  <c:v>114211</c:v>
                </c:pt>
                <c:pt idx="2">
                  <c:v>1608706.32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C0CB-4DE8-8339-F80895B1014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78266368"/>
        <c:axId val="78267904"/>
        <c:axId val="0"/>
      </c:bar3DChart>
      <c:catAx>
        <c:axId val="78266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sz="1200" b="1">
                <a:solidFill>
                  <a:srgbClr val="C80064"/>
                </a:solidFill>
                <a:latin typeface="TH SarabunPSK" pitchFamily="34" charset="-34"/>
                <a:cs typeface="TH SarabunPSK" pitchFamily="34" charset="-34"/>
              </a:defRPr>
            </a:pPr>
            <a:endParaRPr lang="th-TH"/>
          </a:p>
        </c:txPr>
        <c:crossAx val="78267904"/>
        <c:crossesAt val="0"/>
        <c:auto val="1"/>
        <c:lblAlgn val="ctr"/>
        <c:lblOffset val="100"/>
        <c:noMultiLvlLbl val="0"/>
      </c:catAx>
      <c:valAx>
        <c:axId val="78267904"/>
        <c:scaling>
          <c:orientation val="minMax"/>
          <c:min val="200000"/>
        </c:scaling>
        <c:delete val="0"/>
        <c:axPos val="l"/>
        <c:numFmt formatCode="#,##0" sourceLinked="0"/>
        <c:majorTickMark val="none"/>
        <c:minorTickMark val="none"/>
        <c:tickLblPos val="nextTo"/>
        <c:txPr>
          <a:bodyPr rot="-60000000" vert="horz"/>
          <a:lstStyle/>
          <a:p>
            <a:pPr>
              <a:defRPr sz="1100" b="1">
                <a:solidFill>
                  <a:srgbClr val="C80064"/>
                </a:solidFill>
                <a:latin typeface="TH SarabunPSK" pitchFamily="34" charset="-34"/>
                <a:cs typeface="TH SarabunPSK" pitchFamily="34" charset="-34"/>
              </a:defRPr>
            </a:pPr>
            <a:endParaRPr lang="th-TH"/>
          </a:p>
        </c:txPr>
        <c:crossAx val="78266368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200">
              <a:latin typeface="TH SarabunPSK" pitchFamily="34" charset="-34"/>
              <a:cs typeface="TH SarabunPSK" pitchFamily="34" charset="-34"/>
            </a:defRPr>
          </a:pPr>
          <a:endParaRPr lang="th-TH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8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22373B-51BE-4870-BA65-503DC433E3C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1E9A0E38-B250-4920-A7CB-2FC5854E91B6}">
      <dgm:prSet phldrT="[ข้อความ]" custT="1"/>
      <dgm:spPr/>
      <dgm:t>
        <a:bodyPr/>
        <a:lstStyle/>
        <a:p>
          <a:pPr algn="ctr"/>
          <a:r>
            <a:rPr lang="th-TH" sz="3600" b="1" dirty="0" smtClean="0">
              <a:latin typeface="TH Niramit AS" panose="02000506000000020004" pitchFamily="2" charset="-34"/>
              <a:cs typeface="TH Niramit AS" panose="02000506000000020004" pitchFamily="2" charset="-34"/>
            </a:rPr>
            <a:t>นายสง่า  วงศ์ษาพาน</a:t>
          </a:r>
          <a:endParaRPr lang="th-TH" sz="3600" b="1" dirty="0">
            <a:latin typeface="TH Niramit AS" panose="02000506000000020004" pitchFamily="2" charset="-34"/>
            <a:cs typeface="TH Niramit AS" panose="02000506000000020004" pitchFamily="2" charset="-34"/>
          </a:endParaRPr>
        </a:p>
      </dgm:t>
    </dgm:pt>
    <dgm:pt modelId="{C1212235-2DC9-4D86-A2F5-C990A08E78F8}" type="parTrans" cxnId="{5B670C65-956A-4161-870C-55FF5B7A676D}">
      <dgm:prSet/>
      <dgm:spPr/>
      <dgm:t>
        <a:bodyPr/>
        <a:lstStyle/>
        <a:p>
          <a:pPr algn="ctr"/>
          <a:endParaRPr lang="th-TH" sz="3200"/>
        </a:p>
      </dgm:t>
    </dgm:pt>
    <dgm:pt modelId="{A55695FF-2FA0-4AF2-AD89-112E3A9A7AEB}" type="sibTrans" cxnId="{5B670C65-956A-4161-870C-55FF5B7A676D}">
      <dgm:prSet/>
      <dgm:spPr/>
      <dgm:t>
        <a:bodyPr/>
        <a:lstStyle/>
        <a:p>
          <a:pPr algn="ctr"/>
          <a:endParaRPr lang="th-TH" sz="3200"/>
        </a:p>
      </dgm:t>
    </dgm:pt>
    <dgm:pt modelId="{4B35A9CB-2D65-4ACB-8594-8009CC15D051}">
      <dgm:prSet phldrT="[ข้อความ]" custT="1"/>
      <dgm:spPr/>
      <dgm:t>
        <a:bodyPr/>
        <a:lstStyle/>
        <a:p>
          <a:pPr algn="ctr"/>
          <a:endParaRPr lang="th-TH" sz="2800" dirty="0"/>
        </a:p>
      </dgm:t>
    </dgm:pt>
    <dgm:pt modelId="{46494E89-70A5-4C17-BA7A-5E9C766E3F73}" type="parTrans" cxnId="{B44BBF13-DD15-49D7-8626-139F5A1A9A3A}">
      <dgm:prSet/>
      <dgm:spPr/>
      <dgm:t>
        <a:bodyPr/>
        <a:lstStyle/>
        <a:p>
          <a:pPr algn="ctr"/>
          <a:endParaRPr lang="th-TH" sz="3200"/>
        </a:p>
      </dgm:t>
    </dgm:pt>
    <dgm:pt modelId="{8E4E6E44-62D1-4C69-9ACA-F09C3FAC9929}" type="sibTrans" cxnId="{B44BBF13-DD15-49D7-8626-139F5A1A9A3A}">
      <dgm:prSet/>
      <dgm:spPr/>
      <dgm:t>
        <a:bodyPr/>
        <a:lstStyle/>
        <a:p>
          <a:pPr algn="ctr"/>
          <a:endParaRPr lang="th-TH" sz="3200"/>
        </a:p>
      </dgm:t>
    </dgm:pt>
    <dgm:pt modelId="{796BA01B-5042-4DAF-9F9C-E519B6AD33CC}" type="pres">
      <dgm:prSet presAssocID="{AC22373B-51BE-4870-BA65-503DC433E3C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4E017353-E93C-4C0E-80F4-8F3781250D92}" type="pres">
      <dgm:prSet presAssocID="{1E9A0E38-B250-4920-A7CB-2FC5854E91B6}" presName="parentText" presStyleLbl="node1" presStyleIdx="0" presStyleCnt="1" custLinFactNeighborY="59183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C6EDA89-57F5-4E31-8326-42292313F164}" type="pres">
      <dgm:prSet presAssocID="{1E9A0E38-B250-4920-A7CB-2FC5854E91B6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44BBF13-DD15-49D7-8626-139F5A1A9A3A}" srcId="{1E9A0E38-B250-4920-A7CB-2FC5854E91B6}" destId="{4B35A9CB-2D65-4ACB-8594-8009CC15D051}" srcOrd="0" destOrd="0" parTransId="{46494E89-70A5-4C17-BA7A-5E9C766E3F73}" sibTransId="{8E4E6E44-62D1-4C69-9ACA-F09C3FAC9929}"/>
    <dgm:cxn modelId="{6287D67F-6CCB-4E63-877C-3BEE24BCCDBE}" type="presOf" srcId="{4B35A9CB-2D65-4ACB-8594-8009CC15D051}" destId="{AC6EDA89-57F5-4E31-8326-42292313F164}" srcOrd="0" destOrd="0" presId="urn:microsoft.com/office/officeart/2005/8/layout/vList2"/>
    <dgm:cxn modelId="{5B670C65-956A-4161-870C-55FF5B7A676D}" srcId="{AC22373B-51BE-4870-BA65-503DC433E3CF}" destId="{1E9A0E38-B250-4920-A7CB-2FC5854E91B6}" srcOrd="0" destOrd="0" parTransId="{C1212235-2DC9-4D86-A2F5-C990A08E78F8}" sibTransId="{A55695FF-2FA0-4AF2-AD89-112E3A9A7AEB}"/>
    <dgm:cxn modelId="{E4D529A7-FA39-471D-BD6B-21A2FF0EB35C}" type="presOf" srcId="{AC22373B-51BE-4870-BA65-503DC433E3CF}" destId="{796BA01B-5042-4DAF-9F9C-E519B6AD33CC}" srcOrd="0" destOrd="0" presId="urn:microsoft.com/office/officeart/2005/8/layout/vList2"/>
    <dgm:cxn modelId="{4281E5E5-9CAB-4570-97D2-91B23266A7D8}" type="presOf" srcId="{1E9A0E38-B250-4920-A7CB-2FC5854E91B6}" destId="{4E017353-E93C-4C0E-80F4-8F3781250D92}" srcOrd="0" destOrd="0" presId="urn:microsoft.com/office/officeart/2005/8/layout/vList2"/>
    <dgm:cxn modelId="{251F7E3B-03C0-4FCA-AB01-8C73B1768DEC}" type="presParOf" srcId="{796BA01B-5042-4DAF-9F9C-E519B6AD33CC}" destId="{4E017353-E93C-4C0E-80F4-8F3781250D92}" srcOrd="0" destOrd="0" presId="urn:microsoft.com/office/officeart/2005/8/layout/vList2"/>
    <dgm:cxn modelId="{0664709C-748D-4642-9B16-BF2D5CB6D6C4}" type="presParOf" srcId="{796BA01B-5042-4DAF-9F9C-E519B6AD33CC}" destId="{AC6EDA89-57F5-4E31-8326-42292313F16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3486AE-F74C-4DA3-A2A4-CE4948B31ABD}" type="doc">
      <dgm:prSet loTypeId="urn:microsoft.com/office/officeart/2005/8/layout/pyramid2" loCatId="list" qsTypeId="urn:microsoft.com/office/officeart/2005/8/quickstyle/simple1" qsCatId="simple" csTypeId="urn:microsoft.com/office/officeart/2005/8/colors/colorful2" csCatId="colorful" phldr="1"/>
      <dgm:spPr/>
    </dgm:pt>
    <dgm:pt modelId="{D32E8280-74A6-454E-BF65-7EA9FB7CCAEF}">
      <dgm:prSet phldrT="[ข้อความ]" custT="1"/>
      <dgm:spPr/>
      <dgm:t>
        <a:bodyPr/>
        <a:lstStyle/>
        <a:p>
          <a:r>
            <a:rPr lang="th-TH" sz="1800" b="1" dirty="0" smtClean="0">
              <a:latin typeface="TH SarabunPSK" pitchFamily="34" charset="-34"/>
              <a:cs typeface="TH SarabunPSK" pitchFamily="34" charset="-34"/>
            </a:rPr>
            <a:t>ประชากร</a:t>
          </a:r>
        </a:p>
        <a:p>
          <a:r>
            <a:rPr lang="th-TH" sz="1800" b="1" dirty="0" smtClean="0">
              <a:latin typeface="TH SarabunPSK" pitchFamily="34" charset="-34"/>
              <a:cs typeface="TH SarabunPSK" pitchFamily="34" charset="-34"/>
            </a:rPr>
            <a:t> 441,114 คน</a:t>
          </a:r>
          <a:endParaRPr lang="th-TH" sz="1800" b="1" dirty="0">
            <a:latin typeface="TH SarabunPSK" pitchFamily="34" charset="-34"/>
            <a:cs typeface="TH SarabunPSK" pitchFamily="34" charset="-34"/>
          </a:endParaRPr>
        </a:p>
      </dgm:t>
    </dgm:pt>
    <dgm:pt modelId="{BD6D47B2-18D8-4076-8185-9B5AE769B41C}" type="parTrans" cxnId="{FDED76DE-7663-4A5A-AA00-ADBF0340CDF4}">
      <dgm:prSet/>
      <dgm:spPr/>
      <dgm:t>
        <a:bodyPr/>
        <a:lstStyle/>
        <a:p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50DDFAE1-7EB6-404F-AF03-A7EE349B1107}" type="sibTrans" cxnId="{FDED76DE-7663-4A5A-AA00-ADBF0340CDF4}">
      <dgm:prSet/>
      <dgm:spPr/>
      <dgm:t>
        <a:bodyPr/>
        <a:lstStyle/>
        <a:p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C2C651D4-94D5-41E7-A53E-57765A4686EE}">
      <dgm:prSet phldrT="[ข้อความ]" custT="1"/>
      <dgm:spPr/>
      <dgm:t>
        <a:bodyPr/>
        <a:lstStyle/>
        <a:p>
          <a:r>
            <a:rPr lang="th-TH" sz="1800" b="1" dirty="0" smtClean="0">
              <a:latin typeface="TH SarabunPSK" pitchFamily="34" charset="-34"/>
              <a:cs typeface="TH SarabunPSK" pitchFamily="34" charset="-34"/>
            </a:rPr>
            <a:t>ชาย 213,141 คน</a:t>
          </a:r>
          <a:endParaRPr lang="th-TH" sz="1800" b="1" dirty="0">
            <a:latin typeface="TH SarabunPSK" pitchFamily="34" charset="-34"/>
            <a:cs typeface="TH SarabunPSK" pitchFamily="34" charset="-34"/>
          </a:endParaRPr>
        </a:p>
      </dgm:t>
    </dgm:pt>
    <dgm:pt modelId="{5D146F8A-144F-499A-9AA8-4D7B8078F5AB}" type="parTrans" cxnId="{62F866D8-7E15-4CD2-B716-0CA46F5B25B2}">
      <dgm:prSet/>
      <dgm:spPr/>
      <dgm:t>
        <a:bodyPr/>
        <a:lstStyle/>
        <a:p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E894A472-D245-40E5-98AE-58F784236FA4}" type="sibTrans" cxnId="{62F866D8-7E15-4CD2-B716-0CA46F5B25B2}">
      <dgm:prSet/>
      <dgm:spPr/>
      <dgm:t>
        <a:bodyPr/>
        <a:lstStyle/>
        <a:p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B5D39BAB-B605-46F9-BF14-67637519F954}">
      <dgm:prSet phldrT="[ข้อความ]" custT="1"/>
      <dgm:spPr/>
      <dgm:t>
        <a:bodyPr/>
        <a:lstStyle/>
        <a:p>
          <a:r>
            <a:rPr lang="th-TH" sz="1800" b="1" dirty="0" smtClean="0">
              <a:latin typeface="TH SarabunPSK" pitchFamily="34" charset="-34"/>
              <a:cs typeface="TH SarabunPSK" pitchFamily="34" charset="-34"/>
            </a:rPr>
            <a:t>หญิง 227,973 คน</a:t>
          </a:r>
          <a:endParaRPr lang="th-TH" sz="1800" b="1" dirty="0">
            <a:latin typeface="TH SarabunPSK" pitchFamily="34" charset="-34"/>
            <a:cs typeface="TH SarabunPSK" pitchFamily="34" charset="-34"/>
          </a:endParaRPr>
        </a:p>
      </dgm:t>
    </dgm:pt>
    <dgm:pt modelId="{774DFB54-4179-4C45-AAEB-52E38E9BF711}" type="parTrans" cxnId="{BB3068E2-89DD-447B-816C-0D29AD48E174}">
      <dgm:prSet/>
      <dgm:spPr/>
      <dgm:t>
        <a:bodyPr/>
        <a:lstStyle/>
        <a:p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E7CB6E28-C59E-4EEC-8051-75F5BF401A76}" type="sibTrans" cxnId="{BB3068E2-89DD-447B-816C-0D29AD48E174}">
      <dgm:prSet/>
      <dgm:spPr/>
      <dgm:t>
        <a:bodyPr/>
        <a:lstStyle/>
        <a:p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0AE8F254-8988-427E-A2E2-E8D2591ACE24}" type="pres">
      <dgm:prSet presAssocID="{AC3486AE-F74C-4DA3-A2A4-CE4948B31ABD}" presName="compositeShape" presStyleCnt="0">
        <dgm:presLayoutVars>
          <dgm:dir/>
          <dgm:resizeHandles/>
        </dgm:presLayoutVars>
      </dgm:prSet>
      <dgm:spPr/>
    </dgm:pt>
    <dgm:pt modelId="{37E19485-FA51-4E51-BDCF-A3048F463DE8}" type="pres">
      <dgm:prSet presAssocID="{AC3486AE-F74C-4DA3-A2A4-CE4948B31ABD}" presName="pyramid" presStyleLbl="node1" presStyleIdx="0" presStyleCnt="1" custLinFactNeighborX="-1799" custLinFactNeighborY="240"/>
      <dgm:spPr/>
    </dgm:pt>
    <dgm:pt modelId="{D06CAF64-DDBF-497B-870E-048431355949}" type="pres">
      <dgm:prSet presAssocID="{AC3486AE-F74C-4DA3-A2A4-CE4948B31ABD}" presName="theList" presStyleCnt="0"/>
      <dgm:spPr/>
    </dgm:pt>
    <dgm:pt modelId="{81CA721B-4CCA-4232-834D-1710EF4DB4C8}" type="pres">
      <dgm:prSet presAssocID="{D32E8280-74A6-454E-BF65-7EA9FB7CCAEF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6903B20-37FF-485B-AA3D-3CB4DFD0EFDB}" type="pres">
      <dgm:prSet presAssocID="{D32E8280-74A6-454E-BF65-7EA9FB7CCAEF}" presName="aSpace" presStyleCnt="0"/>
      <dgm:spPr/>
    </dgm:pt>
    <dgm:pt modelId="{1E262BD5-CF55-42DF-8486-16A53AA372A7}" type="pres">
      <dgm:prSet presAssocID="{C2C651D4-94D5-41E7-A53E-57765A4686EE}" presName="aNode" presStyleLbl="fgAcc1" presStyleIdx="1" presStyleCnt="3" custLinFactNeighborX="-2218" custLinFactNeighborY="-1278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FBE7C11-E392-485F-99F5-40653AA282EA}" type="pres">
      <dgm:prSet presAssocID="{C2C651D4-94D5-41E7-A53E-57765A4686EE}" presName="aSpace" presStyleCnt="0"/>
      <dgm:spPr/>
    </dgm:pt>
    <dgm:pt modelId="{AB1DDF69-81C6-452D-A634-D1679A2FA8A0}" type="pres">
      <dgm:prSet presAssocID="{B5D39BAB-B605-46F9-BF14-67637519F954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C6AAAED-50A2-42C6-BB6F-FC7C7EDFA336}" type="pres">
      <dgm:prSet presAssocID="{B5D39BAB-B605-46F9-BF14-67637519F954}" presName="aSpace" presStyleCnt="0"/>
      <dgm:spPr/>
    </dgm:pt>
  </dgm:ptLst>
  <dgm:cxnLst>
    <dgm:cxn modelId="{FDED76DE-7663-4A5A-AA00-ADBF0340CDF4}" srcId="{AC3486AE-F74C-4DA3-A2A4-CE4948B31ABD}" destId="{D32E8280-74A6-454E-BF65-7EA9FB7CCAEF}" srcOrd="0" destOrd="0" parTransId="{BD6D47B2-18D8-4076-8185-9B5AE769B41C}" sibTransId="{50DDFAE1-7EB6-404F-AF03-A7EE349B1107}"/>
    <dgm:cxn modelId="{BB3068E2-89DD-447B-816C-0D29AD48E174}" srcId="{AC3486AE-F74C-4DA3-A2A4-CE4948B31ABD}" destId="{B5D39BAB-B605-46F9-BF14-67637519F954}" srcOrd="2" destOrd="0" parTransId="{774DFB54-4179-4C45-AAEB-52E38E9BF711}" sibTransId="{E7CB6E28-C59E-4EEC-8051-75F5BF401A76}"/>
    <dgm:cxn modelId="{62F866D8-7E15-4CD2-B716-0CA46F5B25B2}" srcId="{AC3486AE-F74C-4DA3-A2A4-CE4948B31ABD}" destId="{C2C651D4-94D5-41E7-A53E-57765A4686EE}" srcOrd="1" destOrd="0" parTransId="{5D146F8A-144F-499A-9AA8-4D7B8078F5AB}" sibTransId="{E894A472-D245-40E5-98AE-58F784236FA4}"/>
    <dgm:cxn modelId="{084C4935-430C-4E02-B5F6-6DB42C8D9A5C}" type="presOf" srcId="{B5D39BAB-B605-46F9-BF14-67637519F954}" destId="{AB1DDF69-81C6-452D-A634-D1679A2FA8A0}" srcOrd="0" destOrd="0" presId="urn:microsoft.com/office/officeart/2005/8/layout/pyramid2"/>
    <dgm:cxn modelId="{5D953A74-F09C-4B31-8D07-B07BA3E67308}" type="presOf" srcId="{D32E8280-74A6-454E-BF65-7EA9FB7CCAEF}" destId="{81CA721B-4CCA-4232-834D-1710EF4DB4C8}" srcOrd="0" destOrd="0" presId="urn:microsoft.com/office/officeart/2005/8/layout/pyramid2"/>
    <dgm:cxn modelId="{5AEC01D8-E9AD-46CD-9660-38AE8E1C1B15}" type="presOf" srcId="{C2C651D4-94D5-41E7-A53E-57765A4686EE}" destId="{1E262BD5-CF55-42DF-8486-16A53AA372A7}" srcOrd="0" destOrd="0" presId="urn:microsoft.com/office/officeart/2005/8/layout/pyramid2"/>
    <dgm:cxn modelId="{2B38A2E6-925C-4934-A355-702EEB7C2CF2}" type="presOf" srcId="{AC3486AE-F74C-4DA3-A2A4-CE4948B31ABD}" destId="{0AE8F254-8988-427E-A2E2-E8D2591ACE24}" srcOrd="0" destOrd="0" presId="urn:microsoft.com/office/officeart/2005/8/layout/pyramid2"/>
    <dgm:cxn modelId="{89762F48-5373-42AE-8535-9A0A95844422}" type="presParOf" srcId="{0AE8F254-8988-427E-A2E2-E8D2591ACE24}" destId="{37E19485-FA51-4E51-BDCF-A3048F463DE8}" srcOrd="0" destOrd="0" presId="urn:microsoft.com/office/officeart/2005/8/layout/pyramid2"/>
    <dgm:cxn modelId="{B4FC7EBE-8136-488D-8428-D2D67141BF82}" type="presParOf" srcId="{0AE8F254-8988-427E-A2E2-E8D2591ACE24}" destId="{D06CAF64-DDBF-497B-870E-048431355949}" srcOrd="1" destOrd="0" presId="urn:microsoft.com/office/officeart/2005/8/layout/pyramid2"/>
    <dgm:cxn modelId="{A5CF99CF-A8D0-4667-88BD-A65ECA927425}" type="presParOf" srcId="{D06CAF64-DDBF-497B-870E-048431355949}" destId="{81CA721B-4CCA-4232-834D-1710EF4DB4C8}" srcOrd="0" destOrd="0" presId="urn:microsoft.com/office/officeart/2005/8/layout/pyramid2"/>
    <dgm:cxn modelId="{69F4FB24-4FCC-4E03-AB4B-4F8C40DA0CD3}" type="presParOf" srcId="{D06CAF64-DDBF-497B-870E-048431355949}" destId="{E6903B20-37FF-485B-AA3D-3CB4DFD0EFDB}" srcOrd="1" destOrd="0" presId="urn:microsoft.com/office/officeart/2005/8/layout/pyramid2"/>
    <dgm:cxn modelId="{C4830376-05DE-4B5D-AAD9-691AAD8224EB}" type="presParOf" srcId="{D06CAF64-DDBF-497B-870E-048431355949}" destId="{1E262BD5-CF55-42DF-8486-16A53AA372A7}" srcOrd="2" destOrd="0" presId="urn:microsoft.com/office/officeart/2005/8/layout/pyramid2"/>
    <dgm:cxn modelId="{64BA0969-3F3D-4179-83B0-BAC133BA7E64}" type="presParOf" srcId="{D06CAF64-DDBF-497B-870E-048431355949}" destId="{1FBE7C11-E392-485F-99F5-40653AA282EA}" srcOrd="3" destOrd="0" presId="urn:microsoft.com/office/officeart/2005/8/layout/pyramid2"/>
    <dgm:cxn modelId="{6F8C2641-7BD4-43F6-A5C9-A773FF3539F4}" type="presParOf" srcId="{D06CAF64-DDBF-497B-870E-048431355949}" destId="{AB1DDF69-81C6-452D-A634-D1679A2FA8A0}" srcOrd="4" destOrd="0" presId="urn:microsoft.com/office/officeart/2005/8/layout/pyramid2"/>
    <dgm:cxn modelId="{CD2019D2-967E-4594-B93F-D72583F0C632}" type="presParOf" srcId="{D06CAF64-DDBF-497B-870E-048431355949}" destId="{CC6AAAED-50A2-42C6-BB6F-FC7C7EDFA336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0BE929-31F7-4373-A386-EBB981D0D187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B8EAFDE8-9F52-4439-B6D5-B1E5C7F98D64}">
      <dgm:prSet phldrT="[ข้อความ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h-TH" sz="18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ด้านความร่วมมือข้อมูลต้นน้ำ</a:t>
          </a:r>
          <a:endParaRPr lang="th-TH" sz="1800" b="1" dirty="0">
            <a:solidFill>
              <a:schemeClr val="bg1"/>
            </a:solidFill>
          </a:endParaRPr>
        </a:p>
      </dgm:t>
    </dgm:pt>
    <dgm:pt modelId="{5160F602-32DD-47CC-8DD2-8520F03E406A}" type="parTrans" cxnId="{A8493D4B-45AE-4A45-BED1-823858B1D46D}">
      <dgm:prSet/>
      <dgm:spPr/>
      <dgm:t>
        <a:bodyPr/>
        <a:lstStyle/>
        <a:p>
          <a:endParaRPr lang="th-TH" sz="1800" b="1">
            <a:solidFill>
              <a:schemeClr val="bg1"/>
            </a:solidFill>
          </a:endParaRPr>
        </a:p>
      </dgm:t>
    </dgm:pt>
    <dgm:pt modelId="{E5FC5C47-553D-4356-89B1-7EF3B53BD311}" type="sibTrans" cxnId="{A8493D4B-45AE-4A45-BED1-823858B1D46D}">
      <dgm:prSet/>
      <dgm:spPr/>
      <dgm:t>
        <a:bodyPr/>
        <a:lstStyle/>
        <a:p>
          <a:endParaRPr lang="th-TH" sz="1800" b="1">
            <a:solidFill>
              <a:schemeClr val="bg1"/>
            </a:solidFill>
          </a:endParaRPr>
        </a:p>
      </dgm:t>
    </dgm:pt>
    <dgm:pt modelId="{60975432-D617-4B6A-AF8F-B74E0A57B3C5}">
      <dgm:prSet phldrT="[ข้อความ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h-TH" sz="18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ข้อจำกัดด้านนโยบายของสถานศึกษา</a:t>
          </a:r>
          <a:endParaRPr lang="th-TH" sz="1800" b="1" dirty="0">
            <a:solidFill>
              <a:schemeClr val="bg1"/>
            </a:solidFill>
          </a:endParaRPr>
        </a:p>
      </dgm:t>
    </dgm:pt>
    <dgm:pt modelId="{7F434454-3BF1-46BF-9AC2-A2B444A68A9D}" type="parTrans" cxnId="{EC91B410-2771-4FCD-8424-52BFF6725A79}">
      <dgm:prSet/>
      <dgm:spPr/>
      <dgm:t>
        <a:bodyPr/>
        <a:lstStyle/>
        <a:p>
          <a:endParaRPr lang="th-TH" sz="1800" b="1">
            <a:solidFill>
              <a:schemeClr val="bg1"/>
            </a:solidFill>
          </a:endParaRPr>
        </a:p>
      </dgm:t>
    </dgm:pt>
    <dgm:pt modelId="{A3D64D60-0939-4949-9CB1-9B00B0B6FD5D}" type="sibTrans" cxnId="{EC91B410-2771-4FCD-8424-52BFF6725A79}">
      <dgm:prSet/>
      <dgm:spPr/>
      <dgm:t>
        <a:bodyPr/>
        <a:lstStyle/>
        <a:p>
          <a:endParaRPr lang="th-TH" sz="1800" b="1">
            <a:solidFill>
              <a:schemeClr val="bg1"/>
            </a:solidFill>
          </a:endParaRPr>
        </a:p>
      </dgm:t>
    </dgm:pt>
    <dgm:pt modelId="{3E7A3F3E-48D3-4224-AB5A-35F92F1FAF1A}">
      <dgm:prSet phldrT="[ข้อความ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h-TH" sz="18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งบประมาณบริหารจัดการโครงการฯ</a:t>
          </a:r>
          <a:endParaRPr lang="th-TH" sz="1800" b="1" dirty="0">
            <a:solidFill>
              <a:schemeClr val="bg1"/>
            </a:solidFill>
          </a:endParaRPr>
        </a:p>
      </dgm:t>
    </dgm:pt>
    <dgm:pt modelId="{1A71720D-AC22-4EB2-89A2-2EDE188CF680}" type="parTrans" cxnId="{1D090404-8CBE-4576-93D5-B81D83DCFF54}">
      <dgm:prSet/>
      <dgm:spPr/>
      <dgm:t>
        <a:bodyPr/>
        <a:lstStyle/>
        <a:p>
          <a:endParaRPr lang="th-TH" sz="1800" b="1">
            <a:solidFill>
              <a:schemeClr val="bg1"/>
            </a:solidFill>
          </a:endParaRPr>
        </a:p>
      </dgm:t>
    </dgm:pt>
    <dgm:pt modelId="{9ABEB377-B4BE-4804-B6E1-C996A38B7897}" type="sibTrans" cxnId="{1D090404-8CBE-4576-93D5-B81D83DCFF54}">
      <dgm:prSet/>
      <dgm:spPr/>
      <dgm:t>
        <a:bodyPr/>
        <a:lstStyle/>
        <a:p>
          <a:endParaRPr lang="th-TH" sz="1800" b="1">
            <a:solidFill>
              <a:schemeClr val="bg1"/>
            </a:solidFill>
          </a:endParaRPr>
        </a:p>
      </dgm:t>
    </dgm:pt>
    <dgm:pt modelId="{380419B0-78BF-45EA-AEF1-E6FA8DA36086}">
      <dgm:prSet phldrT="[ข้อความ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h-TH" sz="1800" b="1" dirty="0" smtClean="0">
              <a:solidFill>
                <a:schemeClr val="bg1"/>
              </a:solidFill>
            </a:rPr>
            <a:t>ยังมีกลุ่มเป้าหมายที่ตกสำรวจ</a:t>
          </a:r>
          <a:endParaRPr lang="th-TH" sz="1800" b="1" dirty="0">
            <a:solidFill>
              <a:schemeClr val="bg1"/>
            </a:solidFill>
          </a:endParaRPr>
        </a:p>
      </dgm:t>
    </dgm:pt>
    <dgm:pt modelId="{B8753278-7FCF-40C7-9643-6DB9A0B332CB}" type="parTrans" cxnId="{CCB8CBDB-5CE2-4AC9-A4DB-1E78899A0FA1}">
      <dgm:prSet/>
      <dgm:spPr/>
      <dgm:t>
        <a:bodyPr/>
        <a:lstStyle/>
        <a:p>
          <a:endParaRPr lang="th-TH" sz="1800" b="1">
            <a:solidFill>
              <a:schemeClr val="bg1"/>
            </a:solidFill>
          </a:endParaRPr>
        </a:p>
      </dgm:t>
    </dgm:pt>
    <dgm:pt modelId="{AD74BDE2-27C7-42D1-A572-8F254F53CF8F}" type="sibTrans" cxnId="{CCB8CBDB-5CE2-4AC9-A4DB-1E78899A0FA1}">
      <dgm:prSet/>
      <dgm:spPr/>
      <dgm:t>
        <a:bodyPr/>
        <a:lstStyle/>
        <a:p>
          <a:endParaRPr lang="th-TH" sz="1800" b="1">
            <a:solidFill>
              <a:schemeClr val="bg1"/>
            </a:solidFill>
          </a:endParaRPr>
        </a:p>
      </dgm:t>
    </dgm:pt>
    <dgm:pt modelId="{ABD2805D-1D7F-4679-97C9-5C85B94E60F8}" type="pres">
      <dgm:prSet presAssocID="{360BE929-31F7-4373-A386-EBB981D0D187}" presName="linearFlow" presStyleCnt="0">
        <dgm:presLayoutVars>
          <dgm:dir/>
          <dgm:resizeHandles val="exact"/>
        </dgm:presLayoutVars>
      </dgm:prSet>
      <dgm:spPr/>
    </dgm:pt>
    <dgm:pt modelId="{1A346613-A031-40A2-B4E1-BE4BBF88E035}" type="pres">
      <dgm:prSet presAssocID="{B8EAFDE8-9F52-4439-B6D5-B1E5C7F98D64}" presName="composite" presStyleCnt="0"/>
      <dgm:spPr/>
    </dgm:pt>
    <dgm:pt modelId="{4AC6ECEE-A9EB-4A19-85E2-533D0CDCE3D8}" type="pres">
      <dgm:prSet presAssocID="{B8EAFDE8-9F52-4439-B6D5-B1E5C7F98D64}" presName="imgShp" presStyleLbl="fgImgPlace1" presStyleIdx="0" presStyleCnt="4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425DF8DE-3C2D-4A38-9C72-D2A539674344}" type="pres">
      <dgm:prSet presAssocID="{B8EAFDE8-9F52-4439-B6D5-B1E5C7F98D64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6150D10-C0C1-4815-AC8E-795CC9BD83CE}" type="pres">
      <dgm:prSet presAssocID="{E5FC5C47-553D-4356-89B1-7EF3B53BD311}" presName="spacing" presStyleCnt="0"/>
      <dgm:spPr/>
    </dgm:pt>
    <dgm:pt modelId="{1773B188-53C4-4036-9B6B-6C1534BD8875}" type="pres">
      <dgm:prSet presAssocID="{60975432-D617-4B6A-AF8F-B74E0A57B3C5}" presName="composite" presStyleCnt="0"/>
      <dgm:spPr/>
    </dgm:pt>
    <dgm:pt modelId="{98BCE94B-AC43-4FB6-93FB-2DD12E3C8619}" type="pres">
      <dgm:prSet presAssocID="{60975432-D617-4B6A-AF8F-B74E0A57B3C5}" presName="imgShp" presStyleLbl="fgImgPlace1" presStyleIdx="1" presStyleCnt="4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A45C41A7-8DA9-42E5-9D81-60739973D46C}" type="pres">
      <dgm:prSet presAssocID="{60975432-D617-4B6A-AF8F-B74E0A57B3C5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305C37F-F9B4-4340-8480-266FA3F2A6A2}" type="pres">
      <dgm:prSet presAssocID="{A3D64D60-0939-4949-9CB1-9B00B0B6FD5D}" presName="spacing" presStyleCnt="0"/>
      <dgm:spPr/>
    </dgm:pt>
    <dgm:pt modelId="{1324BE7E-FE3C-4938-98E1-C514D3AD862D}" type="pres">
      <dgm:prSet presAssocID="{3E7A3F3E-48D3-4224-AB5A-35F92F1FAF1A}" presName="composite" presStyleCnt="0"/>
      <dgm:spPr/>
    </dgm:pt>
    <dgm:pt modelId="{7DEE2B40-1D5E-41BE-83D1-ED7302E5AA07}" type="pres">
      <dgm:prSet presAssocID="{3E7A3F3E-48D3-4224-AB5A-35F92F1FAF1A}" presName="imgShp" presStyleLbl="fgImgPlace1" presStyleIdx="2" presStyleCnt="4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9DDE9156-383E-4CC2-BCCC-5B16A23326C5}" type="pres">
      <dgm:prSet presAssocID="{3E7A3F3E-48D3-4224-AB5A-35F92F1FAF1A}" presName="txShp" presStyleLbl="node1" presStyleIdx="2" presStyleCnt="4" custLinFactNeighborX="-213" custLinFactNeighborY="175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E683F60-15B6-46E2-AB2D-CBFF68FEED8E}" type="pres">
      <dgm:prSet presAssocID="{9ABEB377-B4BE-4804-B6E1-C996A38B7897}" presName="spacing" presStyleCnt="0"/>
      <dgm:spPr/>
    </dgm:pt>
    <dgm:pt modelId="{90469C39-BF42-4B30-A8D4-41F81E1AE541}" type="pres">
      <dgm:prSet presAssocID="{380419B0-78BF-45EA-AEF1-E6FA8DA36086}" presName="composite" presStyleCnt="0"/>
      <dgm:spPr/>
    </dgm:pt>
    <dgm:pt modelId="{466D0041-E3C1-4FAE-B397-CBF31ADDB7EB}" type="pres">
      <dgm:prSet presAssocID="{380419B0-78BF-45EA-AEF1-E6FA8DA36086}" presName="imgShp" presStyleLbl="fgImgPlace1" presStyleIdx="3" presStyleCnt="4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5032598D-771B-4750-86E8-2EA50ADDDFD7}" type="pres">
      <dgm:prSet presAssocID="{380419B0-78BF-45EA-AEF1-E6FA8DA36086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1623CC4-EB01-48B9-B3CE-E2EADC3CD4B4}" type="presOf" srcId="{360BE929-31F7-4373-A386-EBB981D0D187}" destId="{ABD2805D-1D7F-4679-97C9-5C85B94E60F8}" srcOrd="0" destOrd="0" presId="urn:microsoft.com/office/officeart/2005/8/layout/vList3"/>
    <dgm:cxn modelId="{1D090404-8CBE-4576-93D5-B81D83DCFF54}" srcId="{360BE929-31F7-4373-A386-EBB981D0D187}" destId="{3E7A3F3E-48D3-4224-AB5A-35F92F1FAF1A}" srcOrd="2" destOrd="0" parTransId="{1A71720D-AC22-4EB2-89A2-2EDE188CF680}" sibTransId="{9ABEB377-B4BE-4804-B6E1-C996A38B7897}"/>
    <dgm:cxn modelId="{5E138D47-5C3F-4FE6-BE41-1468B4BFF86F}" type="presOf" srcId="{B8EAFDE8-9F52-4439-B6D5-B1E5C7F98D64}" destId="{425DF8DE-3C2D-4A38-9C72-D2A539674344}" srcOrd="0" destOrd="0" presId="urn:microsoft.com/office/officeart/2005/8/layout/vList3"/>
    <dgm:cxn modelId="{A8493D4B-45AE-4A45-BED1-823858B1D46D}" srcId="{360BE929-31F7-4373-A386-EBB981D0D187}" destId="{B8EAFDE8-9F52-4439-B6D5-B1E5C7F98D64}" srcOrd="0" destOrd="0" parTransId="{5160F602-32DD-47CC-8DD2-8520F03E406A}" sibTransId="{E5FC5C47-553D-4356-89B1-7EF3B53BD311}"/>
    <dgm:cxn modelId="{EC91B410-2771-4FCD-8424-52BFF6725A79}" srcId="{360BE929-31F7-4373-A386-EBB981D0D187}" destId="{60975432-D617-4B6A-AF8F-B74E0A57B3C5}" srcOrd="1" destOrd="0" parTransId="{7F434454-3BF1-46BF-9AC2-A2B444A68A9D}" sibTransId="{A3D64D60-0939-4949-9CB1-9B00B0B6FD5D}"/>
    <dgm:cxn modelId="{EDFF1833-A80F-40CD-98FC-4B3B41A2E4B2}" type="presOf" srcId="{380419B0-78BF-45EA-AEF1-E6FA8DA36086}" destId="{5032598D-771B-4750-86E8-2EA50ADDDFD7}" srcOrd="0" destOrd="0" presId="urn:microsoft.com/office/officeart/2005/8/layout/vList3"/>
    <dgm:cxn modelId="{B059AC34-6C51-468D-9BF4-17541C6C1269}" type="presOf" srcId="{3E7A3F3E-48D3-4224-AB5A-35F92F1FAF1A}" destId="{9DDE9156-383E-4CC2-BCCC-5B16A23326C5}" srcOrd="0" destOrd="0" presId="urn:microsoft.com/office/officeart/2005/8/layout/vList3"/>
    <dgm:cxn modelId="{8B55ECC9-CC20-4499-90BA-844A1996C011}" type="presOf" srcId="{60975432-D617-4B6A-AF8F-B74E0A57B3C5}" destId="{A45C41A7-8DA9-42E5-9D81-60739973D46C}" srcOrd="0" destOrd="0" presId="urn:microsoft.com/office/officeart/2005/8/layout/vList3"/>
    <dgm:cxn modelId="{CCB8CBDB-5CE2-4AC9-A4DB-1E78899A0FA1}" srcId="{360BE929-31F7-4373-A386-EBB981D0D187}" destId="{380419B0-78BF-45EA-AEF1-E6FA8DA36086}" srcOrd="3" destOrd="0" parTransId="{B8753278-7FCF-40C7-9643-6DB9A0B332CB}" sibTransId="{AD74BDE2-27C7-42D1-A572-8F254F53CF8F}"/>
    <dgm:cxn modelId="{B9F98E68-ABC6-4AE8-881F-68CF98754208}" type="presParOf" srcId="{ABD2805D-1D7F-4679-97C9-5C85B94E60F8}" destId="{1A346613-A031-40A2-B4E1-BE4BBF88E035}" srcOrd="0" destOrd="0" presId="urn:microsoft.com/office/officeart/2005/8/layout/vList3"/>
    <dgm:cxn modelId="{D67AA3C5-AD82-4B48-9906-A4D6B81CFDFB}" type="presParOf" srcId="{1A346613-A031-40A2-B4E1-BE4BBF88E035}" destId="{4AC6ECEE-A9EB-4A19-85E2-533D0CDCE3D8}" srcOrd="0" destOrd="0" presId="urn:microsoft.com/office/officeart/2005/8/layout/vList3"/>
    <dgm:cxn modelId="{953A1C60-B1B3-499B-B409-3DA692701392}" type="presParOf" srcId="{1A346613-A031-40A2-B4E1-BE4BBF88E035}" destId="{425DF8DE-3C2D-4A38-9C72-D2A539674344}" srcOrd="1" destOrd="0" presId="urn:microsoft.com/office/officeart/2005/8/layout/vList3"/>
    <dgm:cxn modelId="{0EB9D228-141A-4702-A1A8-75C1503D0289}" type="presParOf" srcId="{ABD2805D-1D7F-4679-97C9-5C85B94E60F8}" destId="{D6150D10-C0C1-4815-AC8E-795CC9BD83CE}" srcOrd="1" destOrd="0" presId="urn:microsoft.com/office/officeart/2005/8/layout/vList3"/>
    <dgm:cxn modelId="{24D0AF8E-A339-4CB4-B797-3D47AA78ECC9}" type="presParOf" srcId="{ABD2805D-1D7F-4679-97C9-5C85B94E60F8}" destId="{1773B188-53C4-4036-9B6B-6C1534BD8875}" srcOrd="2" destOrd="0" presId="urn:microsoft.com/office/officeart/2005/8/layout/vList3"/>
    <dgm:cxn modelId="{B573FF59-E426-415F-848E-74C8F2E3923D}" type="presParOf" srcId="{1773B188-53C4-4036-9B6B-6C1534BD8875}" destId="{98BCE94B-AC43-4FB6-93FB-2DD12E3C8619}" srcOrd="0" destOrd="0" presId="urn:microsoft.com/office/officeart/2005/8/layout/vList3"/>
    <dgm:cxn modelId="{46CF7670-19CA-4B4A-B678-A346F2024DF7}" type="presParOf" srcId="{1773B188-53C4-4036-9B6B-6C1534BD8875}" destId="{A45C41A7-8DA9-42E5-9D81-60739973D46C}" srcOrd="1" destOrd="0" presId="urn:microsoft.com/office/officeart/2005/8/layout/vList3"/>
    <dgm:cxn modelId="{65F74679-F129-49E0-A50F-C741C039A336}" type="presParOf" srcId="{ABD2805D-1D7F-4679-97C9-5C85B94E60F8}" destId="{B305C37F-F9B4-4340-8480-266FA3F2A6A2}" srcOrd="3" destOrd="0" presId="urn:microsoft.com/office/officeart/2005/8/layout/vList3"/>
    <dgm:cxn modelId="{E4244466-6F35-43BD-ACE1-307EFFCB6333}" type="presParOf" srcId="{ABD2805D-1D7F-4679-97C9-5C85B94E60F8}" destId="{1324BE7E-FE3C-4938-98E1-C514D3AD862D}" srcOrd="4" destOrd="0" presId="urn:microsoft.com/office/officeart/2005/8/layout/vList3"/>
    <dgm:cxn modelId="{8AE94D63-19AC-44AE-9587-43EA1EDEE625}" type="presParOf" srcId="{1324BE7E-FE3C-4938-98E1-C514D3AD862D}" destId="{7DEE2B40-1D5E-41BE-83D1-ED7302E5AA07}" srcOrd="0" destOrd="0" presId="urn:microsoft.com/office/officeart/2005/8/layout/vList3"/>
    <dgm:cxn modelId="{4DB80032-D15E-4D21-B32E-E624B2984E44}" type="presParOf" srcId="{1324BE7E-FE3C-4938-98E1-C514D3AD862D}" destId="{9DDE9156-383E-4CC2-BCCC-5B16A23326C5}" srcOrd="1" destOrd="0" presId="urn:microsoft.com/office/officeart/2005/8/layout/vList3"/>
    <dgm:cxn modelId="{213CB1B5-DAD7-4013-9E95-3C86E76E7098}" type="presParOf" srcId="{ABD2805D-1D7F-4679-97C9-5C85B94E60F8}" destId="{5E683F60-15B6-46E2-AB2D-CBFF68FEED8E}" srcOrd="5" destOrd="0" presId="urn:microsoft.com/office/officeart/2005/8/layout/vList3"/>
    <dgm:cxn modelId="{CD86F719-C1B3-4A55-8874-292CF611DA6B}" type="presParOf" srcId="{ABD2805D-1D7F-4679-97C9-5C85B94E60F8}" destId="{90469C39-BF42-4B30-A8D4-41F81E1AE541}" srcOrd="6" destOrd="0" presId="urn:microsoft.com/office/officeart/2005/8/layout/vList3"/>
    <dgm:cxn modelId="{2A3CECE7-560E-49A3-9D56-3928623BF5AC}" type="presParOf" srcId="{90469C39-BF42-4B30-A8D4-41F81E1AE541}" destId="{466D0041-E3C1-4FAE-B397-CBF31ADDB7EB}" srcOrd="0" destOrd="0" presId="urn:microsoft.com/office/officeart/2005/8/layout/vList3"/>
    <dgm:cxn modelId="{6A88A4CA-ACB2-4D22-A736-CF7E71DD6841}" type="presParOf" srcId="{90469C39-BF42-4B30-A8D4-41F81E1AE541}" destId="{5032598D-771B-4750-86E8-2EA50ADDDFD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017353-E93C-4C0E-80F4-8F3781250D92}">
      <dsp:nvSpPr>
        <dsp:cNvPr id="0" name=""/>
        <dsp:cNvSpPr/>
      </dsp:nvSpPr>
      <dsp:spPr>
        <a:xfrm>
          <a:off x="0" y="43089"/>
          <a:ext cx="3505200" cy="84041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TH Niramit AS" panose="02000506000000020004" pitchFamily="2" charset="-34"/>
              <a:cs typeface="TH Niramit AS" panose="02000506000000020004" pitchFamily="2" charset="-34"/>
            </a:rPr>
            <a:t>นายสง่า  วงศ์ษาพาน</a:t>
          </a:r>
          <a:endParaRPr lang="th-TH" sz="3600" b="1" kern="1200" dirty="0">
            <a:latin typeface="TH Niramit AS" panose="02000506000000020004" pitchFamily="2" charset="-34"/>
            <a:cs typeface="TH Niramit AS" panose="02000506000000020004" pitchFamily="2" charset="-34"/>
          </a:endParaRPr>
        </a:p>
      </dsp:txBody>
      <dsp:txXfrm>
        <a:off x="41025" y="84114"/>
        <a:ext cx="3423150" cy="758361"/>
      </dsp:txXfrm>
    </dsp:sp>
    <dsp:sp modelId="{AC6EDA89-57F5-4E31-8326-42292313F164}">
      <dsp:nvSpPr>
        <dsp:cNvPr id="0" name=""/>
        <dsp:cNvSpPr/>
      </dsp:nvSpPr>
      <dsp:spPr>
        <a:xfrm>
          <a:off x="0" y="840575"/>
          <a:ext cx="3505200" cy="725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290" tIns="35560" rIns="199136" bIns="35560" numCol="1" spcCol="1270" anchor="t" anchorCtr="0">
          <a:noAutofit/>
        </a:bodyPr>
        <a:lstStyle/>
        <a:p>
          <a:pPr marL="285750" lvl="1" indent="-285750" algn="ctr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th-TH" sz="2800" kern="1200" dirty="0"/>
        </a:p>
      </dsp:txBody>
      <dsp:txXfrm>
        <a:off x="0" y="840575"/>
        <a:ext cx="3505200" cy="725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E19485-FA51-4E51-BDCF-A3048F463DE8}">
      <dsp:nvSpPr>
        <dsp:cNvPr id="0" name=""/>
        <dsp:cNvSpPr/>
      </dsp:nvSpPr>
      <dsp:spPr>
        <a:xfrm>
          <a:off x="83311" y="0"/>
          <a:ext cx="2186929" cy="2186929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CA721B-4CCA-4232-834D-1710EF4DB4C8}">
      <dsp:nvSpPr>
        <dsp:cNvPr id="0" name=""/>
        <dsp:cNvSpPr/>
      </dsp:nvSpPr>
      <dsp:spPr>
        <a:xfrm>
          <a:off x="1216119" y="219867"/>
          <a:ext cx="1421503" cy="51768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latin typeface="TH SarabunPSK" pitchFamily="34" charset="-34"/>
              <a:cs typeface="TH SarabunPSK" pitchFamily="34" charset="-34"/>
            </a:rPr>
            <a:t>ประชากร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latin typeface="TH SarabunPSK" pitchFamily="34" charset="-34"/>
              <a:cs typeface="TH SarabunPSK" pitchFamily="34" charset="-34"/>
            </a:rPr>
            <a:t> 441,114 คน</a:t>
          </a:r>
          <a:endParaRPr lang="th-TH" sz="18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1241390" y="245138"/>
        <a:ext cx="1370961" cy="467145"/>
      </dsp:txXfrm>
    </dsp:sp>
    <dsp:sp modelId="{1E262BD5-CF55-42DF-8486-16A53AA372A7}">
      <dsp:nvSpPr>
        <dsp:cNvPr id="0" name=""/>
        <dsp:cNvSpPr/>
      </dsp:nvSpPr>
      <dsp:spPr>
        <a:xfrm>
          <a:off x="1184590" y="793995"/>
          <a:ext cx="1421503" cy="51768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latin typeface="TH SarabunPSK" pitchFamily="34" charset="-34"/>
              <a:cs typeface="TH SarabunPSK" pitchFamily="34" charset="-34"/>
            </a:rPr>
            <a:t>ชาย 213,141 คน</a:t>
          </a:r>
          <a:endParaRPr lang="th-TH" sz="18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1209861" y="819266"/>
        <a:ext cx="1370961" cy="467145"/>
      </dsp:txXfrm>
    </dsp:sp>
    <dsp:sp modelId="{AB1DDF69-81C6-452D-A634-D1679A2FA8A0}">
      <dsp:nvSpPr>
        <dsp:cNvPr id="0" name=""/>
        <dsp:cNvSpPr/>
      </dsp:nvSpPr>
      <dsp:spPr>
        <a:xfrm>
          <a:off x="1216119" y="1384663"/>
          <a:ext cx="1421503" cy="51768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latin typeface="TH SarabunPSK" pitchFamily="34" charset="-34"/>
              <a:cs typeface="TH SarabunPSK" pitchFamily="34" charset="-34"/>
            </a:rPr>
            <a:t>หญิง 227,973 คน</a:t>
          </a:r>
          <a:endParaRPr lang="th-TH" sz="18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1241390" y="1409934"/>
        <a:ext cx="1370961" cy="4671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5DF8DE-3C2D-4A38-9C72-D2A539674344}">
      <dsp:nvSpPr>
        <dsp:cNvPr id="0" name=""/>
        <dsp:cNvSpPr/>
      </dsp:nvSpPr>
      <dsp:spPr>
        <a:xfrm rot="10800000">
          <a:off x="926992" y="49"/>
          <a:ext cx="3146420" cy="537891"/>
        </a:xfrm>
        <a:prstGeom prst="homePlate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237195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ด้านความร่วมมือข้อมูลต้นน้ำ</a:t>
          </a:r>
          <a:endParaRPr lang="th-TH" sz="1800" b="1" kern="1200" dirty="0">
            <a:solidFill>
              <a:schemeClr val="bg1"/>
            </a:solidFill>
          </a:endParaRPr>
        </a:p>
      </dsp:txBody>
      <dsp:txXfrm rot="10800000">
        <a:off x="1061465" y="49"/>
        <a:ext cx="3011947" cy="537891"/>
      </dsp:txXfrm>
    </dsp:sp>
    <dsp:sp modelId="{4AC6ECEE-A9EB-4A19-85E2-533D0CDCE3D8}">
      <dsp:nvSpPr>
        <dsp:cNvPr id="0" name=""/>
        <dsp:cNvSpPr/>
      </dsp:nvSpPr>
      <dsp:spPr>
        <a:xfrm>
          <a:off x="658046" y="49"/>
          <a:ext cx="537891" cy="53789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</dsp:sp>
    <dsp:sp modelId="{A45C41A7-8DA9-42E5-9D81-60739973D46C}">
      <dsp:nvSpPr>
        <dsp:cNvPr id="0" name=""/>
        <dsp:cNvSpPr/>
      </dsp:nvSpPr>
      <dsp:spPr>
        <a:xfrm rot="10800000">
          <a:off x="926992" y="698505"/>
          <a:ext cx="3146420" cy="537891"/>
        </a:xfrm>
        <a:prstGeom prst="homePlate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237195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ข้อจำกัดด้านนโยบายของสถานศึกษา</a:t>
          </a:r>
          <a:endParaRPr lang="th-TH" sz="1800" b="1" kern="1200" dirty="0">
            <a:solidFill>
              <a:schemeClr val="bg1"/>
            </a:solidFill>
          </a:endParaRPr>
        </a:p>
      </dsp:txBody>
      <dsp:txXfrm rot="10800000">
        <a:off x="1061465" y="698505"/>
        <a:ext cx="3011947" cy="537891"/>
      </dsp:txXfrm>
    </dsp:sp>
    <dsp:sp modelId="{98BCE94B-AC43-4FB6-93FB-2DD12E3C8619}">
      <dsp:nvSpPr>
        <dsp:cNvPr id="0" name=""/>
        <dsp:cNvSpPr/>
      </dsp:nvSpPr>
      <dsp:spPr>
        <a:xfrm>
          <a:off x="658046" y="698505"/>
          <a:ext cx="537891" cy="53789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</dsp:sp>
    <dsp:sp modelId="{9DDE9156-383E-4CC2-BCCC-5B16A23326C5}">
      <dsp:nvSpPr>
        <dsp:cNvPr id="0" name=""/>
        <dsp:cNvSpPr/>
      </dsp:nvSpPr>
      <dsp:spPr>
        <a:xfrm rot="10800000">
          <a:off x="920290" y="1406401"/>
          <a:ext cx="3146420" cy="537891"/>
        </a:xfrm>
        <a:prstGeom prst="homePlate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237195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งบประมาณบริหารจัดการโครงการฯ</a:t>
          </a:r>
          <a:endParaRPr lang="th-TH" sz="1800" b="1" kern="1200" dirty="0">
            <a:solidFill>
              <a:schemeClr val="bg1"/>
            </a:solidFill>
          </a:endParaRPr>
        </a:p>
      </dsp:txBody>
      <dsp:txXfrm rot="10800000">
        <a:off x="1054763" y="1406401"/>
        <a:ext cx="3011947" cy="537891"/>
      </dsp:txXfrm>
    </dsp:sp>
    <dsp:sp modelId="{7DEE2B40-1D5E-41BE-83D1-ED7302E5AA07}">
      <dsp:nvSpPr>
        <dsp:cNvPr id="0" name=""/>
        <dsp:cNvSpPr/>
      </dsp:nvSpPr>
      <dsp:spPr>
        <a:xfrm>
          <a:off x="658046" y="1396961"/>
          <a:ext cx="537891" cy="53789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</dsp:sp>
    <dsp:sp modelId="{5032598D-771B-4750-86E8-2EA50ADDDFD7}">
      <dsp:nvSpPr>
        <dsp:cNvPr id="0" name=""/>
        <dsp:cNvSpPr/>
      </dsp:nvSpPr>
      <dsp:spPr>
        <a:xfrm rot="10800000">
          <a:off x="926992" y="2095418"/>
          <a:ext cx="3146420" cy="537891"/>
        </a:xfrm>
        <a:prstGeom prst="homePlat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37195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bg1"/>
              </a:solidFill>
            </a:rPr>
            <a:t>ยังมีกลุ่มเป้าหมายที่ตกสำรวจ</a:t>
          </a:r>
          <a:endParaRPr lang="th-TH" sz="1800" b="1" kern="1200" dirty="0">
            <a:solidFill>
              <a:schemeClr val="bg1"/>
            </a:solidFill>
          </a:endParaRPr>
        </a:p>
      </dsp:txBody>
      <dsp:txXfrm rot="10800000">
        <a:off x="1061465" y="2095418"/>
        <a:ext cx="3011947" cy="537891"/>
      </dsp:txXfrm>
    </dsp:sp>
    <dsp:sp modelId="{466D0041-E3C1-4FAE-B397-CBF31ADDB7EB}">
      <dsp:nvSpPr>
        <dsp:cNvPr id="0" name=""/>
        <dsp:cNvSpPr/>
      </dsp:nvSpPr>
      <dsp:spPr>
        <a:xfrm>
          <a:off x="658046" y="2095418"/>
          <a:ext cx="537891" cy="53789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728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84614" y="0"/>
            <a:ext cx="2971800" cy="49728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1F1D7FBF-4C7A-4FB7-B7A8-4A29A2B265A8}" type="datetimeFigureOut">
              <a:rPr lang="th-TH" smtClean="0"/>
              <a:t>27/02/63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46678"/>
            <a:ext cx="2971800" cy="49728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84614" y="9446678"/>
            <a:ext cx="2971800" cy="49728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F1E9D094-0629-4736-95CA-599572ADEFC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458841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2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9012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C8D18E60-4300-4729-A0D7-6AB984C3922D}" type="datetimeFigureOut">
              <a:rPr lang="en-US" smtClean="0"/>
              <a:t>2/27/2020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4600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0" tIns="45715" rIns="91430" bIns="4571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3"/>
            <a:ext cx="5486400" cy="3916115"/>
          </a:xfrm>
          <a:prstGeom prst="rect">
            <a:avLst/>
          </a:prstGeom>
        </p:spPr>
        <p:txBody>
          <a:bodyPr vert="horz" lIns="91430" tIns="45715" rIns="91430" bIns="45715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6678"/>
            <a:ext cx="2971800" cy="499011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4" y="9446678"/>
            <a:ext cx="2971800" cy="499011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AF533E96-F078-4B3D-A8F4-F1AF21EBC3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300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0B06-B074-48FC-8CFD-53D2CD8FB95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596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75189" y="1533832"/>
            <a:ext cx="8015750" cy="1644446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Master </a:t>
            </a:r>
            <a:r>
              <a:rPr lang="en-US" dirty="0"/>
              <a:t>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4687" y="3215146"/>
            <a:ext cx="8001000" cy="678426"/>
          </a:xfrm>
        </p:spPr>
        <p:txBody>
          <a:bodyPr>
            <a:normAutofit/>
          </a:bodyPr>
          <a:lstStyle>
            <a:lvl1pPr marL="0" indent="0" algn="r">
              <a:buNone/>
              <a:defRPr sz="2800" b="0" i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r>
              <a:rPr lang="en-US" dirty="0" smtClean="0"/>
              <a:t>Master </a:t>
            </a:r>
            <a:r>
              <a:rPr lang="en-US" dirty="0"/>
              <a:t>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945" y="298080"/>
            <a:ext cx="8259098" cy="763526"/>
          </a:xfrm>
        </p:spPr>
        <p:txBody>
          <a:bodyPr>
            <a:normAutofit/>
          </a:bodyPr>
          <a:lstStyle>
            <a:lvl1pPr algn="r">
              <a:defRPr sz="3600" baseline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201994"/>
            <a:ext cx="8325464" cy="3576482"/>
          </a:xfrm>
        </p:spPr>
        <p:txBody>
          <a:bodyPr/>
          <a:lstStyle>
            <a:lvl1pPr algn="l">
              <a:defRPr sz="2800"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1278" y="436034"/>
            <a:ext cx="6347152" cy="725349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0245" y="1209367"/>
            <a:ext cx="6371303" cy="3508626"/>
          </a:xfrm>
        </p:spPr>
        <p:txBody>
          <a:bodyPr/>
          <a:lstStyle>
            <a:lvl1pPr algn="l">
              <a:defRPr sz="2800"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2693" y="249522"/>
            <a:ext cx="8093365" cy="763525"/>
          </a:xfrm>
        </p:spPr>
        <p:txBody>
          <a:bodyPr>
            <a:normAutofit/>
          </a:bodyPr>
          <a:lstStyle>
            <a:lvl1pPr algn="r">
              <a:defRPr sz="3600" baseline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6879" y="1626019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6879" y="2098416"/>
            <a:ext cx="4040188" cy="2276294"/>
          </a:xfrm>
        </p:spPr>
        <p:txBody>
          <a:bodyPr/>
          <a:lstStyle>
            <a:lvl1pPr algn="ctr">
              <a:defRPr sz="2400">
                <a:solidFill>
                  <a:schemeClr val="tx1"/>
                </a:solidFill>
              </a:defRPr>
            </a:lvl1pPr>
            <a:lvl2pPr algn="ctr">
              <a:defRPr sz="2000">
                <a:solidFill>
                  <a:schemeClr val="tx1"/>
                </a:solidFill>
              </a:defRPr>
            </a:lvl2pPr>
            <a:lvl3pPr algn="ctr">
              <a:defRPr sz="1800">
                <a:solidFill>
                  <a:schemeClr val="tx1"/>
                </a:solidFill>
              </a:defRPr>
            </a:lvl3pPr>
            <a:lvl4pPr algn="ctr">
              <a:defRPr sz="1600">
                <a:solidFill>
                  <a:schemeClr val="tx1"/>
                </a:solidFill>
              </a:defRPr>
            </a:lvl4pPr>
            <a:lvl5pPr algn="ctr"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0" y="1626019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2000" y="2098416"/>
            <a:ext cx="4041775" cy="2276294"/>
          </a:xfrm>
        </p:spPr>
        <p:txBody>
          <a:bodyPr/>
          <a:lstStyle>
            <a:lvl1pPr algn="ctr">
              <a:defRPr sz="2400">
                <a:solidFill>
                  <a:schemeClr val="tx1"/>
                </a:solidFill>
              </a:defRPr>
            </a:lvl1pPr>
            <a:lvl2pPr algn="ctr">
              <a:defRPr sz="2000">
                <a:solidFill>
                  <a:schemeClr val="tx1"/>
                </a:solidFill>
              </a:defRPr>
            </a:lvl2pPr>
            <a:lvl3pPr algn="ctr">
              <a:defRPr sz="1800">
                <a:solidFill>
                  <a:schemeClr val="tx1"/>
                </a:solidFill>
              </a:defRPr>
            </a:lvl3pPr>
            <a:lvl4pPr algn="ctr">
              <a:defRPr sz="1600">
                <a:solidFill>
                  <a:schemeClr val="tx1"/>
                </a:solidFill>
              </a:defRPr>
            </a:lvl4pPr>
            <a:lvl5pPr algn="ctr"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>
            <a:extLst>
              <a:ext uri="{FF2B5EF4-FFF2-40B4-BE49-F238E27FC236}">
                <a16:creationId xmlns="" xmlns:a16="http://schemas.microsoft.com/office/drawing/2014/main" id="{08B89D22-1D6E-450B-881F-4D2A4C527F7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475" y="2326213"/>
            <a:ext cx="1463784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1E867DF-3DCA-4725-94F0-F2B6BD747A82}"/>
              </a:ext>
            </a:extLst>
          </p:cNvPr>
          <p:cNvSpPr txBox="1"/>
          <p:nvPr userDrawn="1"/>
        </p:nvSpPr>
        <p:spPr>
          <a:xfrm>
            <a:off x="-9150" y="5213747"/>
            <a:ext cx="8389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12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Relationship Id="rId6" Type="http://schemas.openxmlformats.org/officeDocument/2006/relationships/slide" Target="slide12.xml"/><Relationship Id="rId11" Type="http://schemas.openxmlformats.org/officeDocument/2006/relationships/slide" Target="slide2.xml"/><Relationship Id="rId5" Type="http://schemas.openxmlformats.org/officeDocument/2006/relationships/slide" Target="slide10.xml"/><Relationship Id="rId10" Type="http://schemas.openxmlformats.org/officeDocument/2006/relationships/image" Target="../media/image13.jpeg"/><Relationship Id="rId4" Type="http://schemas.openxmlformats.org/officeDocument/2006/relationships/slide" Target="slide8.xml"/><Relationship Id="rId9" Type="http://schemas.openxmlformats.org/officeDocument/2006/relationships/slide" Target="slide15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6.jpeg"/><Relationship Id="rId7" Type="http://schemas.openxmlformats.org/officeDocument/2006/relationships/diagramColors" Target="../diagrams/colors2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19.jpeg"/><Relationship Id="rId5" Type="http://schemas.openxmlformats.org/officeDocument/2006/relationships/diagramLayout" Target="../diagrams/layout2.xml"/><Relationship Id="rId10" Type="http://schemas.openxmlformats.org/officeDocument/2006/relationships/image" Target="../media/image18.png"/><Relationship Id="rId4" Type="http://schemas.openxmlformats.org/officeDocument/2006/relationships/diagramData" Target="../diagrams/data2.xml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slide" Target="slide3.xml"/><Relationship Id="rId5" Type="http://schemas.openxmlformats.org/officeDocument/2006/relationships/image" Target="../media/image28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0.jpeg"/><Relationship Id="rId7" Type="http://schemas.openxmlformats.org/officeDocument/2006/relationships/image" Target="../media/image4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2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slide" Target="slide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7" Type="http://schemas.openxmlformats.org/officeDocument/2006/relationships/image" Target="../media/image63.jpe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jpeg"/><Relationship Id="rId5" Type="http://schemas.openxmlformats.org/officeDocument/2006/relationships/image" Target="../media/image62.gif"/><Relationship Id="rId4" Type="http://schemas.openxmlformats.org/officeDocument/2006/relationships/image" Target="../media/image61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65.jpeg"/><Relationship Id="rId7" Type="http://schemas.openxmlformats.org/officeDocument/2006/relationships/image" Target="../media/image62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65.jpeg"/><Relationship Id="rId7" Type="http://schemas.openxmlformats.org/officeDocument/2006/relationships/image" Target="../media/image62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gif"/><Relationship Id="rId3" Type="http://schemas.openxmlformats.org/officeDocument/2006/relationships/image" Target="../media/image65.jpeg"/><Relationship Id="rId7" Type="http://schemas.openxmlformats.org/officeDocument/2006/relationships/image" Target="../media/image71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Relationship Id="rId9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17" t="11706" r="25868" b="21968"/>
          <a:stretch/>
        </p:blipFill>
        <p:spPr bwMode="auto">
          <a:xfrm>
            <a:off x="0" y="0"/>
            <a:ext cx="6826102" cy="5132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ผลการค้นหารูปภาพสำหรับ โลโก้จังหวัดแพร่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260" y="207634"/>
            <a:ext cx="1110998" cy="111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ผลการค้นหารูปภาพสำหรับ คำขวัญจังหวัดแพร่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648"/>
          <a:stretch/>
        </p:blipFill>
        <p:spPr bwMode="auto">
          <a:xfrm>
            <a:off x="6924031" y="1390057"/>
            <a:ext cx="2063456" cy="16480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81" t="36842" r="48583" b="29579"/>
          <a:stretch/>
        </p:blipFill>
        <p:spPr bwMode="auto">
          <a:xfrm>
            <a:off x="6981811" y="3156835"/>
            <a:ext cx="2021442" cy="1944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49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09094" y="589668"/>
            <a:ext cx="2059334" cy="27142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10527" y="3577742"/>
            <a:ext cx="4835919" cy="141577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30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Niramit AS" pitchFamily="2" charset="-34"/>
                <a:cs typeface="TH Niramit AS" pitchFamily="2" charset="-34"/>
              </a:rPr>
              <a:t>ผู้ตรวจราชการกรมพัฒนาฝีมือแรงงาน</a:t>
            </a:r>
          </a:p>
          <a:p>
            <a:pPr algn="ctr"/>
            <a:r>
              <a:rPr lang="th-TH" sz="28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Niramit AS" pitchFamily="2" charset="-34"/>
                <a:cs typeface="TH Niramit AS" pitchFamily="2" charset="-34"/>
              </a:rPr>
              <a:t>รอบการตรวจราชการครั้งที่ 1/2563</a:t>
            </a:r>
          </a:p>
          <a:p>
            <a:pPr algn="ctr"/>
            <a:r>
              <a:rPr lang="th-TH" sz="28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Niramit AS" pitchFamily="2" charset="-34"/>
                <a:cs typeface="TH Niramit AS" pitchFamily="2" charset="-34"/>
              </a:rPr>
              <a:t>วันที่ 28 กุมภาพันธ์ 2563</a:t>
            </a:r>
            <a:endParaRPr lang="en-US" sz="2800" b="1" spc="50" dirty="0" smtClean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17540" y="1724327"/>
            <a:ext cx="24320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ln w="0">
                  <a:noFill/>
                  <a:prstDash val="solid"/>
                </a:ln>
                <a:solidFill>
                  <a:srgbClr val="0000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H Niramit AS" pitchFamily="2" charset="-34"/>
                <a:cs typeface="TH Niramit AS" pitchFamily="2" charset="-34"/>
              </a:rPr>
              <a:t>ยินดีต้อนรับ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34377" y="1166203"/>
            <a:ext cx="4454887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30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Niramit AS" pitchFamily="2" charset="-34"/>
                <a:cs typeface="TH Niramit AS" pitchFamily="2" charset="-34"/>
              </a:rPr>
              <a:t>สำนักงานพัฒนาฝีมือแรงงานแพร่</a:t>
            </a:r>
            <a:endParaRPr lang="en-US" sz="3000" b="1" spc="50" dirty="0" smtClean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Niramit AS" pitchFamily="2" charset="-34"/>
              <a:cs typeface="TH Niramit AS" pitchFamily="2" charset="-34"/>
            </a:endParaRPr>
          </a:p>
        </p:txBody>
      </p:sp>
      <p:graphicFrame>
        <p:nvGraphicFramePr>
          <p:cNvPr id="13" name="ไดอะแกรม 12"/>
          <p:cNvGraphicFramePr/>
          <p:nvPr>
            <p:extLst>
              <p:ext uri="{D42A27DB-BD31-4B8C-83A1-F6EECF244321}">
                <p14:modId xmlns:p14="http://schemas.microsoft.com/office/powerpoint/2010/main" val="187812110"/>
              </p:ext>
            </p:extLst>
          </p:nvPr>
        </p:nvGraphicFramePr>
        <p:xfrm>
          <a:off x="1675886" y="2555324"/>
          <a:ext cx="3505200" cy="913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 descr="D:\60 Other\logo dsd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362" y="215707"/>
            <a:ext cx="823074" cy="825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8F9FA"/>
              </a:clrFrom>
              <a:clrTo>
                <a:srgbClr val="F8F9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17" t="14389" r="17198" b="25615"/>
          <a:stretch/>
        </p:blipFill>
        <p:spPr bwMode="auto">
          <a:xfrm>
            <a:off x="7096323" y="3110992"/>
            <a:ext cx="2173806" cy="1941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รูปภาพ 9"/>
          <p:cNvPicPr>
            <a:picLocks noChangeAspect="1"/>
          </p:cNvPicPr>
          <p:nvPr/>
        </p:nvPicPr>
        <p:blipFill>
          <a:blip r:embed="rId2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16" y="1371600"/>
            <a:ext cx="4368822" cy="3202766"/>
          </a:xfrm>
          <a:prstGeom prst="rect">
            <a:avLst/>
          </a:prstGeom>
        </p:spPr>
      </p:pic>
      <p:pic>
        <p:nvPicPr>
          <p:cNvPr id="11" name="รูปภาพ 10"/>
          <p:cNvPicPr>
            <a:picLocks noChangeAspect="1"/>
          </p:cNvPicPr>
          <p:nvPr/>
        </p:nvPicPr>
        <p:blipFill>
          <a:blip r:embed="rId2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44871" y="1371598"/>
            <a:ext cx="4414780" cy="320276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82762" y="3183582"/>
            <a:ext cx="14879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ea typeface="+mj-ea"/>
                <a:cs typeface="TH Niramit AS" pitchFamily="2" charset="-34"/>
                <a:hlinkClick r:id="rId3" action="ppaction://hlinksldjump"/>
              </a:rPr>
              <a:t>กรอบอัตรากำลัง</a:t>
            </a:r>
            <a:endParaRPr lang="th-TH" sz="2000" b="1" dirty="0">
              <a:solidFill>
                <a:srgbClr val="0000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Niramit AS" pitchFamily="2" charset="-34"/>
              <a:ea typeface="+mj-ea"/>
              <a:cs typeface="TH Niramit AS" pitchFamily="2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98925" y="1581148"/>
            <a:ext cx="1796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u="sng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ea typeface="+mj-ea"/>
                <a:cs typeface="TH Niramit AS" pitchFamily="2" charset="-34"/>
                <a:hlinkClick r:id="" action="ppaction://hlinkshowjump?jump=nextslide"/>
              </a:rPr>
              <a:t>ข้อมูลพื้นฐานจังหวัด</a:t>
            </a:r>
            <a:endParaRPr lang="th-TH" sz="2000" b="1" u="sng" dirty="0">
              <a:solidFill>
                <a:srgbClr val="0000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Niramit AS" pitchFamily="2" charset="-34"/>
              <a:ea typeface="+mj-ea"/>
              <a:cs typeface="TH Niramit AS" pitchFamily="2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92316" y="2400300"/>
            <a:ext cx="17203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ea typeface="+mj-ea"/>
                <a:cs typeface="TH Niramit AS" pitchFamily="2" charset="-34"/>
                <a:hlinkClick r:id="rId4" action="ppaction://hlinksldjump"/>
              </a:rPr>
              <a:t>โครงสร้างหน่วยงาน</a:t>
            </a:r>
            <a:endParaRPr lang="th-TH" sz="2000" b="1" dirty="0">
              <a:solidFill>
                <a:srgbClr val="0000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Niramit AS" pitchFamily="2" charset="-34"/>
              <a:ea typeface="+mj-ea"/>
              <a:cs typeface="TH Niramit AS" pitchFamily="2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7847" y="3971924"/>
            <a:ext cx="2239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u="sng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ea typeface="+mj-ea"/>
                <a:cs typeface="TH Niramit AS" pitchFamily="2" charset="-34"/>
                <a:hlinkClick r:id="rId5" action="ppaction://hlinksldjump"/>
              </a:rPr>
              <a:t>ผลการดำเนินงาน</a:t>
            </a:r>
            <a:endParaRPr lang="th-TH" sz="2000" b="1" u="sng" dirty="0">
              <a:solidFill>
                <a:srgbClr val="0000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Niramit AS" pitchFamily="2" charset="-34"/>
              <a:ea typeface="+mj-ea"/>
              <a:cs typeface="TH Niramit AS" pitchFamily="2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69910" y="1562099"/>
            <a:ext cx="1783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u="sng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ea typeface="+mj-ea"/>
                <a:cs typeface="TH Niramit AS" pitchFamily="2" charset="-34"/>
                <a:hlinkClick r:id="rId6" action="ppaction://hlinksldjump"/>
              </a:rPr>
              <a:t>ผลการเบิกจ่าย</a:t>
            </a:r>
            <a:endParaRPr lang="th-TH" sz="2000" b="1" u="sng" dirty="0">
              <a:solidFill>
                <a:srgbClr val="0000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Niramit AS" pitchFamily="2" charset="-34"/>
              <a:ea typeface="+mj-ea"/>
              <a:cs typeface="TH Niramit AS" pitchFamily="2" charset="-34"/>
            </a:endParaRPr>
          </a:p>
        </p:txBody>
      </p:sp>
      <p:sp>
        <p:nvSpPr>
          <p:cNvPr id="13" name="TextBox 12">
            <a:hlinkClick r:id="rId7" action="ppaction://hlinksldjump"/>
          </p:cNvPr>
          <p:cNvSpPr txBox="1"/>
          <p:nvPr/>
        </p:nvSpPr>
        <p:spPr>
          <a:xfrm>
            <a:off x="6616723" y="3971924"/>
            <a:ext cx="1783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u="sng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ea typeface="+mj-ea"/>
                <a:cs typeface="TH Niramit AS" pitchFamily="2" charset="-34"/>
              </a:rPr>
              <a:t>งบพัฒนาจังหวัด</a:t>
            </a:r>
            <a:endParaRPr lang="th-TH" sz="2000" b="1" u="sng" dirty="0">
              <a:solidFill>
                <a:srgbClr val="0000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Niramit AS" pitchFamily="2" charset="-34"/>
              <a:ea typeface="+mj-ea"/>
              <a:cs typeface="TH Niramit AS" pitchFamily="2" charset="-34"/>
            </a:endParaRPr>
          </a:p>
        </p:txBody>
      </p:sp>
      <p:sp>
        <p:nvSpPr>
          <p:cNvPr id="14" name="TextBox 13">
            <a:hlinkClick r:id="rId8" action="ppaction://hlinksldjump"/>
          </p:cNvPr>
          <p:cNvSpPr txBox="1"/>
          <p:nvPr/>
        </p:nvSpPr>
        <p:spPr>
          <a:xfrm>
            <a:off x="5663534" y="2321539"/>
            <a:ext cx="230504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th-TH" sz="2000" b="1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ea typeface="+mj-ea"/>
                <a:cs typeface="TH Niramit AS" pitchFamily="2" charset="-34"/>
              </a:rPr>
              <a:t>   </a:t>
            </a:r>
            <a:r>
              <a:rPr lang="th-TH" sz="2000" b="1" u="sng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ea typeface="+mj-ea"/>
                <a:cs typeface="TH Niramit AS" pitchFamily="2" charset="-34"/>
              </a:rPr>
              <a:t>โครงการ</a:t>
            </a:r>
          </a:p>
          <a:p>
            <a:pPr algn="ctr">
              <a:lnSpc>
                <a:spcPct val="80000"/>
              </a:lnSpc>
            </a:pPr>
            <a:r>
              <a:rPr lang="th-TH" sz="2000" b="1" u="sng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ea typeface="+mj-ea"/>
                <a:cs typeface="TH Niramit AS" pitchFamily="2" charset="-34"/>
              </a:rPr>
              <a:t>เพิ่มผลิตภาพแรงงานฯ</a:t>
            </a:r>
            <a:endParaRPr lang="th-TH" sz="2000" b="1" u="sng" dirty="0">
              <a:solidFill>
                <a:srgbClr val="0000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Niramit AS" pitchFamily="2" charset="-34"/>
              <a:ea typeface="+mj-ea"/>
              <a:cs typeface="TH Niramit AS" pitchFamily="2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76401" y="251420"/>
            <a:ext cx="570547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36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Niramit AS" pitchFamily="2" charset="-34"/>
                <a:cs typeface="TH Niramit AS" pitchFamily="2" charset="-34"/>
              </a:rPr>
              <a:t>สำนักงานพัฒนาฝีมือแรงงานแพร่</a:t>
            </a:r>
            <a:endParaRPr lang="en-US" sz="3600" b="1" spc="50" dirty="0" smtClean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16" name="TextBox 15">
            <a:hlinkClick r:id="rId9" action="ppaction://hlinksldjump"/>
          </p:cNvPr>
          <p:cNvSpPr txBox="1"/>
          <p:nvPr/>
        </p:nvSpPr>
        <p:spPr>
          <a:xfrm>
            <a:off x="6183291" y="3152307"/>
            <a:ext cx="23115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u="sng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ea typeface="+mj-ea"/>
                <a:cs typeface="TH Niramit AS" pitchFamily="2" charset="-34"/>
              </a:rPr>
              <a:t>โครงการนักเรียนยากจน</a:t>
            </a:r>
            <a:endParaRPr lang="th-TH" sz="2000" b="1" u="sng" dirty="0">
              <a:solidFill>
                <a:srgbClr val="0000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Niramit AS" pitchFamily="2" charset="-34"/>
              <a:ea typeface="+mj-ea"/>
              <a:cs typeface="TH Niramit AS" pitchFamily="2" charset="-34"/>
            </a:endParaRPr>
          </a:p>
        </p:txBody>
      </p:sp>
      <p:pic>
        <p:nvPicPr>
          <p:cNvPr id="17" name="Picture 2" descr="D:\60 Other\logo dsd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82" y="173401"/>
            <a:ext cx="657271" cy="659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รูปภาพ 17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388" y="3271144"/>
            <a:ext cx="715984" cy="75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2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5" t="12276" r="27576" b="69448"/>
          <a:stretch/>
        </p:blipFill>
        <p:spPr bwMode="auto">
          <a:xfrm>
            <a:off x="4189228" y="8809"/>
            <a:ext cx="5029200" cy="11561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ผลการค้นหารูปภาพสำหรับ แผนที่จังหวัดแพร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961" y="1648507"/>
            <a:ext cx="5406259" cy="3348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กลุ่ม 4"/>
          <p:cNvGrpSpPr/>
          <p:nvPr/>
        </p:nvGrpSpPr>
        <p:grpSpPr>
          <a:xfrm>
            <a:off x="536355" y="2187861"/>
            <a:ext cx="2760278" cy="2270108"/>
            <a:chOff x="-333555" y="3782021"/>
            <a:chExt cx="2760278" cy="2270108"/>
          </a:xfrm>
        </p:grpSpPr>
        <p:graphicFrame>
          <p:nvGraphicFramePr>
            <p:cNvPr id="6" name="ไดอะแกรม 5"/>
            <p:cNvGraphicFramePr/>
            <p:nvPr>
              <p:extLst>
                <p:ext uri="{D42A27DB-BD31-4B8C-83A1-F6EECF244321}">
                  <p14:modId xmlns:p14="http://schemas.microsoft.com/office/powerpoint/2010/main" val="3771890976"/>
                </p:ext>
              </p:extLst>
            </p:nvPr>
          </p:nvGraphicFramePr>
          <p:xfrm>
            <a:off x="-333555" y="3782021"/>
            <a:ext cx="2760278" cy="2186929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pic>
          <p:nvPicPr>
            <p:cNvPr id="7" name="รูปภาพ 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86257" y="5150071"/>
              <a:ext cx="1061245" cy="902058"/>
            </a:xfrm>
            <a:prstGeom prst="rect">
              <a:avLst/>
            </a:prstGeom>
          </p:spPr>
        </p:pic>
      </p:grpSp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2" t="3769" b="75185"/>
          <a:stretch/>
        </p:blipFill>
        <p:spPr>
          <a:xfrm>
            <a:off x="20213" y="1199495"/>
            <a:ext cx="4010899" cy="737948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810732" y="1260658"/>
            <a:ext cx="2914651" cy="56814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3200" b="1" dirty="0" smtClean="0">
                <a:solidFill>
                  <a:schemeClr val="bg1"/>
                </a:solidFill>
                <a:latin typeface="TH Niramit AS" pitchFamily="2" charset="-34"/>
                <a:cs typeface="TH Niramit AS" pitchFamily="2" charset="-34"/>
              </a:rPr>
              <a:t>ข้อมูลพื้นฐานจังหวัด</a:t>
            </a:r>
            <a:endParaRPr lang="en-US" sz="3200" b="1" dirty="0">
              <a:solidFill>
                <a:schemeClr val="bg1"/>
              </a:solidFill>
              <a:latin typeface="TH Niramit AS" pitchFamily="2" charset="-34"/>
              <a:cs typeface="TH Niramit AS" pitchFamily="2" charset="-34"/>
            </a:endParaRPr>
          </a:p>
        </p:txBody>
      </p:sp>
      <p:pic>
        <p:nvPicPr>
          <p:cNvPr id="10" name="Picture 4" descr="ผลการค้นหารูปภาพสำหรับ โลโก้จังหวัดแพร่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39" y="111942"/>
            <a:ext cx="828236" cy="82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69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ตัวเชื่อมต่อตรง 31"/>
          <p:cNvCxnSpPr/>
          <p:nvPr/>
        </p:nvCxnSpPr>
        <p:spPr>
          <a:xfrm>
            <a:off x="3776291" y="3622866"/>
            <a:ext cx="0" cy="188978"/>
          </a:xfrm>
          <a:prstGeom prst="line">
            <a:avLst/>
          </a:prstGeom>
          <a:ln w="127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0" t="10479" r="17035" b="5103"/>
          <a:stretch/>
        </p:blipFill>
        <p:spPr bwMode="auto">
          <a:xfrm>
            <a:off x="0" y="-37179"/>
            <a:ext cx="9144000" cy="5180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6" name="ตัวเชื่อมต่อตรง 35"/>
          <p:cNvCxnSpPr/>
          <p:nvPr/>
        </p:nvCxnSpPr>
        <p:spPr>
          <a:xfrm>
            <a:off x="0" y="443430"/>
            <a:ext cx="9144000" cy="0"/>
          </a:xfrm>
          <a:prstGeom prst="line">
            <a:avLst/>
          </a:prstGeom>
          <a:ln w="57150">
            <a:solidFill>
              <a:srgbClr val="66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894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24" t="13610" r="20138" b="78360"/>
          <a:stretch/>
        </p:blipFill>
        <p:spPr bwMode="auto">
          <a:xfrm>
            <a:off x="-1" y="-15762"/>
            <a:ext cx="9144001" cy="536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2" t="23678" r="51035" b="14713"/>
          <a:stretch/>
        </p:blipFill>
        <p:spPr bwMode="auto">
          <a:xfrm>
            <a:off x="0" y="488730"/>
            <a:ext cx="4666593" cy="4654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59" t="21287" r="50828" b="9195"/>
          <a:stretch/>
        </p:blipFill>
        <p:spPr bwMode="auto">
          <a:xfrm>
            <a:off x="4666592" y="504499"/>
            <a:ext cx="4477405" cy="4639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5" name="ตัวเชื่อมต่อตรง 14"/>
          <p:cNvCxnSpPr/>
          <p:nvPr/>
        </p:nvCxnSpPr>
        <p:spPr>
          <a:xfrm>
            <a:off x="0" y="443430"/>
            <a:ext cx="9144000" cy="0"/>
          </a:xfrm>
          <a:prstGeom prst="line">
            <a:avLst/>
          </a:prstGeom>
          <a:ln w="57150">
            <a:solidFill>
              <a:srgbClr val="66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00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ปุ่มปฏิบัติการ: สิ้นสุด 6">
            <a:hlinkClick r:id="" action="ppaction://hlinkshowjump?jump=nextslide" highlightClick="1"/>
          </p:cNvPr>
          <p:cNvSpPr/>
          <p:nvPr/>
        </p:nvSpPr>
        <p:spPr>
          <a:xfrm>
            <a:off x="8619212" y="4810539"/>
            <a:ext cx="230588" cy="237118"/>
          </a:xfrm>
          <a:prstGeom prst="actionButtonEn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ปุ่มปฏิบัติการ: การเริ่มต้น 7">
            <a:hlinkClick r:id="" action="ppaction://hlinkshowjump?jump=previousslide" highlightClick="1"/>
          </p:cNvPr>
          <p:cNvSpPr/>
          <p:nvPr/>
        </p:nvSpPr>
        <p:spPr>
          <a:xfrm>
            <a:off x="8117880" y="4810539"/>
            <a:ext cx="223426" cy="237118"/>
          </a:xfrm>
          <a:prstGeom prst="actionButtonBeginning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ปุ่มปฏิบัติการ: หน้าแรก 8">
            <a:hlinkClick r:id="rId2" action="ppaction://hlinksldjump" highlightClick="1"/>
          </p:cNvPr>
          <p:cNvSpPr/>
          <p:nvPr/>
        </p:nvSpPr>
        <p:spPr>
          <a:xfrm>
            <a:off x="8372719" y="4810539"/>
            <a:ext cx="214685" cy="237118"/>
          </a:xfrm>
          <a:prstGeom prst="actionButtonHom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62" t="13747" r="20000" b="9195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ตัวเชื่อมต่อตรง 11"/>
          <p:cNvCxnSpPr/>
          <p:nvPr/>
        </p:nvCxnSpPr>
        <p:spPr>
          <a:xfrm>
            <a:off x="0" y="474962"/>
            <a:ext cx="9144000" cy="0"/>
          </a:xfrm>
          <a:prstGeom prst="line">
            <a:avLst/>
          </a:prstGeom>
          <a:ln w="57150">
            <a:solidFill>
              <a:srgbClr val="66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871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0" y="-69095"/>
            <a:ext cx="7584711" cy="5256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รูปภาพ 1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512" t="26481" r="6604" b="53148"/>
          <a:stretch/>
        </p:blipFill>
        <p:spPr>
          <a:xfrm>
            <a:off x="0" y="1202467"/>
            <a:ext cx="3835584" cy="608968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82496" y="1170567"/>
            <a:ext cx="2741979" cy="551909"/>
          </a:xfrm>
        </p:spPr>
        <p:txBody>
          <a:bodyPr>
            <a:noAutofit/>
          </a:bodyPr>
          <a:lstStyle/>
          <a:p>
            <a:r>
              <a:rPr lang="th-TH" sz="3300" b="1" dirty="0" smtClean="0">
                <a:solidFill>
                  <a:schemeClr val="bg1"/>
                </a:solidFill>
                <a:latin typeface="TH Niramit AS" pitchFamily="2" charset="-34"/>
                <a:cs typeface="TH Niramit AS" pitchFamily="2" charset="-34"/>
              </a:rPr>
              <a:t>โครงสร้างหน่วยงาน</a:t>
            </a:r>
            <a:endParaRPr lang="en-US" sz="3300" b="1" dirty="0">
              <a:solidFill>
                <a:schemeClr val="bg1"/>
              </a:solidFill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16" name="ปุ่มปฏิบัติการ: สิ้นสุด 15">
            <a:hlinkClick r:id="" action="ppaction://hlinkshowjump?jump=nextslide" highlightClick="1"/>
          </p:cNvPr>
          <p:cNvSpPr/>
          <p:nvPr/>
        </p:nvSpPr>
        <p:spPr>
          <a:xfrm>
            <a:off x="8619212" y="4810539"/>
            <a:ext cx="230588" cy="237118"/>
          </a:xfrm>
          <a:prstGeom prst="actionButtonEn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ปุ่มปฏิบัติการ: การเริ่มต้น 16">
            <a:hlinkClick r:id="" action="ppaction://hlinkshowjump?jump=previousslide" highlightClick="1"/>
          </p:cNvPr>
          <p:cNvSpPr/>
          <p:nvPr/>
        </p:nvSpPr>
        <p:spPr>
          <a:xfrm>
            <a:off x="8117880" y="4810539"/>
            <a:ext cx="223426" cy="237118"/>
          </a:xfrm>
          <a:prstGeom prst="actionButtonBeginning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ปุ่มปฏิบัติการ: หน้าแรก 17">
            <a:hlinkClick r:id="rId5" action="ppaction://hlinksldjump" highlightClick="1"/>
          </p:cNvPr>
          <p:cNvSpPr/>
          <p:nvPr/>
        </p:nvSpPr>
        <p:spPr>
          <a:xfrm>
            <a:off x="8372719" y="4810539"/>
            <a:ext cx="214685" cy="237118"/>
          </a:xfrm>
          <a:prstGeom prst="actionButtonHom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9457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1" name="Picture 11" descr="ผลการค้นหารูปภาพสำหรับ อินโฟกราฟิก ฟร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83" r="62014"/>
          <a:stretch/>
        </p:blipFill>
        <p:spPr bwMode="auto">
          <a:xfrm>
            <a:off x="6961583" y="2711503"/>
            <a:ext cx="2162125" cy="103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ผลการค้นหารูปภาพสำหรับ อินโฟกราฟิก ฟร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82" t="70926" r="22635"/>
          <a:stretch/>
        </p:blipFill>
        <p:spPr bwMode="auto">
          <a:xfrm>
            <a:off x="7025381" y="3646966"/>
            <a:ext cx="2162125" cy="104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รูปภาพ 1"/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5" t="47037" r="11633" b="31481"/>
          <a:stretch/>
        </p:blipFill>
        <p:spPr>
          <a:xfrm>
            <a:off x="137057" y="1133475"/>
            <a:ext cx="3493247" cy="676275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695324" y="1112899"/>
            <a:ext cx="3086101" cy="76352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3600" b="1" dirty="0" smtClean="0">
                <a:solidFill>
                  <a:schemeClr val="bg1"/>
                </a:solidFill>
                <a:latin typeface="TH Niramit AS" pitchFamily="2" charset="-34"/>
                <a:cs typeface="TH Niramit AS" pitchFamily="2" charset="-34"/>
              </a:rPr>
              <a:t>กรอบอัตรากำลัง</a:t>
            </a:r>
            <a:endParaRPr lang="en-US" sz="3600" b="1" dirty="0">
              <a:solidFill>
                <a:schemeClr val="bg1"/>
              </a:solidFill>
              <a:latin typeface="TH Niramit AS" pitchFamily="2" charset="-34"/>
              <a:cs typeface="TH Niramit AS" pitchFamily="2" charset="-34"/>
            </a:endParaRPr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CFAFA"/>
              </a:clrFrom>
              <a:clrTo>
                <a:srgbClr val="FC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662"/>
          <a:stretch/>
        </p:blipFill>
        <p:spPr>
          <a:xfrm>
            <a:off x="1233377" y="958544"/>
            <a:ext cx="5622351" cy="420023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400256" y="3333232"/>
            <a:ext cx="13361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ลูกจ้างประจำ 5 ราย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03769" y="3751051"/>
            <a:ext cx="16659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พนักงานราชการ 7 ราย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25036" y="4251367"/>
            <a:ext cx="15596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ลูกจ้าง(กองทุน) 1 ราย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127" name="Picture 7" descr="ผลการค้นหารูปภาพสำหรับ อินโฟกราฟิก ฟร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10" t="31199" r="41437" b="31978"/>
          <a:stretch/>
        </p:blipFill>
        <p:spPr bwMode="auto">
          <a:xfrm>
            <a:off x="7466489" y="1117296"/>
            <a:ext cx="1268017" cy="158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706268" y="1574094"/>
            <a:ext cx="858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22 ราย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413324" y="2823901"/>
            <a:ext cx="12368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ข้าราชการ 9 ราย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ปุ่มปฏิบัติการ: สิ้นสุด 15">
            <a:hlinkClick r:id="" action="ppaction://hlinkshowjump?jump=nextslide" highlightClick="1"/>
          </p:cNvPr>
          <p:cNvSpPr/>
          <p:nvPr/>
        </p:nvSpPr>
        <p:spPr>
          <a:xfrm>
            <a:off x="8619212" y="4810539"/>
            <a:ext cx="230588" cy="237118"/>
          </a:xfrm>
          <a:prstGeom prst="actionButtonEn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ปุ่มปฏิบัติการ: การเริ่มต้น 17">
            <a:hlinkClick r:id="" action="ppaction://hlinkshowjump?jump=previousslide" highlightClick="1"/>
          </p:cNvPr>
          <p:cNvSpPr/>
          <p:nvPr/>
        </p:nvSpPr>
        <p:spPr>
          <a:xfrm>
            <a:off x="8117880" y="4810539"/>
            <a:ext cx="223426" cy="237118"/>
          </a:xfrm>
          <a:prstGeom prst="actionButtonBeginning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ปุ่มปฏิบัติการ: หน้าแรก 19">
            <a:hlinkClick r:id="rId6" action="ppaction://hlinksldjump" highlightClick="1"/>
          </p:cNvPr>
          <p:cNvSpPr/>
          <p:nvPr/>
        </p:nvSpPr>
        <p:spPr>
          <a:xfrm>
            <a:off x="8372719" y="4810539"/>
            <a:ext cx="214685" cy="237118"/>
          </a:xfrm>
          <a:prstGeom prst="actionButtonHom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54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รูปภาพ 21"/>
          <p:cNvPicPr>
            <a:picLocks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5" t="69074" r="12152" b="8148"/>
          <a:stretch/>
        </p:blipFill>
        <p:spPr>
          <a:xfrm>
            <a:off x="85723" y="176212"/>
            <a:ext cx="4422482" cy="766762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904874" y="179448"/>
            <a:ext cx="3448051" cy="76352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3600" b="1" dirty="0" smtClean="0">
                <a:solidFill>
                  <a:schemeClr val="bg1"/>
                </a:solidFill>
                <a:latin typeface="TH Niramit AS" pitchFamily="2" charset="-34"/>
                <a:cs typeface="TH Niramit AS" pitchFamily="2" charset="-34"/>
              </a:rPr>
              <a:t>ผลการดำเนินงาน</a:t>
            </a:r>
            <a:endParaRPr lang="en-US" sz="3600" b="1" dirty="0">
              <a:solidFill>
                <a:schemeClr val="bg1"/>
              </a:solidFill>
              <a:latin typeface="TH Niramit AS" pitchFamily="2" charset="-34"/>
              <a:cs typeface="TH Niramit AS" pitchFamily="2" charset="-34"/>
            </a:endParaRPr>
          </a:p>
        </p:txBody>
      </p:sp>
      <p:graphicFrame>
        <p:nvGraphicFramePr>
          <p:cNvPr id="21" name="ตาราง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934497"/>
              </p:ext>
            </p:extLst>
          </p:nvPr>
        </p:nvGraphicFramePr>
        <p:xfrm>
          <a:off x="1746730" y="897120"/>
          <a:ext cx="6777716" cy="39815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40104"/>
                <a:gridCol w="743216"/>
                <a:gridCol w="673599"/>
                <a:gridCol w="673599"/>
                <a:gridCol w="673599"/>
                <a:gridCol w="673599"/>
              </a:tblGrid>
              <a:tr h="276072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7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โครงการ/กิจกรรม/รายการ</a:t>
                      </a:r>
                      <a:endParaRPr lang="en-US" sz="1000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 rowSpan="3">
                  <a:txBody>
                    <a:bodyPr/>
                    <a:lstStyle/>
                    <a:p>
                      <a:pPr indent="-70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 smtClean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เป้าหมาย</a:t>
                      </a:r>
                    </a:p>
                    <a:p>
                      <a:pPr indent="-70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 smtClean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(</a:t>
                      </a:r>
                      <a:r>
                        <a:rPr lang="th-TH" sz="12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คน)</a:t>
                      </a:r>
                      <a:endParaRPr lang="en-US" sz="900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ข้อมูล ณ วันที่ </a:t>
                      </a:r>
                      <a:r>
                        <a:rPr lang="th-TH" sz="1400" b="0" dirty="0" smtClean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24 </a:t>
                      </a:r>
                      <a:r>
                        <a:rPr lang="th-TH" sz="1400" b="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ก.พ. 63</a:t>
                      </a:r>
                      <a:endParaRPr lang="en-US" sz="900" b="0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0687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ผู้เข้า</a:t>
                      </a:r>
                      <a:endParaRPr lang="en-US" sz="8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ผู้ผ่าน</a:t>
                      </a:r>
                      <a:endParaRPr lang="en-US" sz="8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6247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คน</a:t>
                      </a:r>
                      <a:endParaRPr lang="en-US" sz="900" b="0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 </a:t>
                      </a:r>
                      <a:r>
                        <a:rPr lang="th-TH" sz="1400" b="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ร้อยละ</a:t>
                      </a:r>
                      <a:r>
                        <a:rPr lang="en-US" sz="1400" b="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 </a:t>
                      </a:r>
                      <a:endParaRPr lang="en-US" sz="900" b="0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คน</a:t>
                      </a:r>
                      <a:endParaRPr lang="en-US" sz="900" b="0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 </a:t>
                      </a:r>
                      <a:r>
                        <a:rPr lang="th-TH" sz="1400" b="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ร้อยละ</a:t>
                      </a:r>
                      <a:r>
                        <a:rPr lang="en-US" sz="1400" b="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 </a:t>
                      </a:r>
                      <a:endParaRPr lang="en-US" sz="900" b="0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</a:tr>
              <a:tr h="2944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A : ภารกิจหลัก </a:t>
                      </a:r>
                      <a:r>
                        <a:rPr lang="en-US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[</a:t>
                      </a:r>
                      <a:r>
                        <a:rPr lang="th-TH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งบประมาณกรม</a:t>
                      </a:r>
                      <a:r>
                        <a:rPr lang="en-US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] (1-6)</a:t>
                      </a:r>
                      <a:endParaRPr lang="en-US" sz="1000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605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530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87.60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effectLst/>
                          <a:latin typeface="TH Niramit AS" panose="02000506000000020004" pitchFamily="2" charset="-34"/>
                          <a:ea typeface="Calibri"/>
                          <a:cs typeface="TH Niramit AS" panose="02000506000000020004" pitchFamily="2" charset="-34"/>
                        </a:rPr>
                        <a:t>429</a:t>
                      </a:r>
                      <a:endParaRPr lang="en-US" sz="13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80.94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</a:tr>
              <a:tr h="30614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B : </a:t>
                      </a:r>
                      <a:r>
                        <a:rPr lang="th-TH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ภารกิจหลัก </a:t>
                      </a:r>
                      <a:r>
                        <a:rPr lang="en-US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[</a:t>
                      </a:r>
                      <a:r>
                        <a:rPr lang="th-TH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งบประมาณหน่วยงานอื่น</a:t>
                      </a:r>
                      <a:r>
                        <a:rPr lang="en-US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] (7)</a:t>
                      </a:r>
                      <a:endParaRPr lang="en-US" sz="1000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</a:tr>
              <a:tr h="29956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C : </a:t>
                      </a:r>
                      <a:r>
                        <a:rPr lang="th-TH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ภารกิจโครงการพิเศษ </a:t>
                      </a:r>
                      <a:r>
                        <a:rPr lang="en-US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[</a:t>
                      </a:r>
                      <a:r>
                        <a:rPr lang="th-TH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งบประมาณกรม</a:t>
                      </a:r>
                      <a:r>
                        <a:rPr lang="en-US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] (8)</a:t>
                      </a:r>
                      <a:endParaRPr lang="en-US" sz="1000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</a:tr>
              <a:tr h="31064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รวมภารกิจงบประมาณกรม+</a:t>
                      </a:r>
                      <a:r>
                        <a:rPr lang="th-TH" sz="1300" dirty="0" err="1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บูรณา</a:t>
                      </a:r>
                      <a:r>
                        <a:rPr lang="th-TH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การ </a:t>
                      </a:r>
                      <a:r>
                        <a:rPr lang="en-US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ABC (1-8)</a:t>
                      </a:r>
                      <a:endParaRPr lang="en-US" sz="1000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605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effectLst/>
                          <a:latin typeface="TH Niramit AS" panose="02000506000000020004" pitchFamily="2" charset="-34"/>
                          <a:ea typeface="Calibri"/>
                          <a:cs typeface="TH Niramit AS" panose="02000506000000020004" pitchFamily="2" charset="-34"/>
                        </a:rPr>
                        <a:t>530</a:t>
                      </a:r>
                      <a:endParaRPr lang="en-US" sz="13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87.60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429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80.94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</a:tr>
              <a:tr h="26266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bg1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D : ภารกิจหลัก </a:t>
                      </a: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[</a:t>
                      </a:r>
                      <a:r>
                        <a:rPr lang="th-TH" sz="1300" dirty="0">
                          <a:solidFill>
                            <a:schemeClr val="bg1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งบประมาณกองทุนฯ</a:t>
                      </a: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] (9)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solidFill>
                            <a:schemeClr val="tx1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200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solidFill>
                            <a:schemeClr val="tx1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19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solidFill>
                            <a:schemeClr val="tx1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9.50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solidFill>
                            <a:schemeClr val="tx1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19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solidFill>
                            <a:schemeClr val="tx1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100.00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</a:tr>
              <a:tr h="30322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E : </a:t>
                      </a:r>
                      <a:r>
                        <a:rPr lang="th-TH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ภารกิจหลัก </a:t>
                      </a:r>
                      <a:r>
                        <a:rPr lang="en-US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[</a:t>
                      </a:r>
                      <a:r>
                        <a:rPr lang="th-TH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งบประมาณจังหวัด</a:t>
                      </a:r>
                      <a:r>
                        <a:rPr lang="en-US" sz="13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] (10)</a:t>
                      </a:r>
                      <a:endParaRPr lang="en-US" sz="1000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 smtClean="0">
                          <a:effectLst/>
                          <a:latin typeface="TH Niramit AS" panose="02000506000000020004" pitchFamily="2" charset="-34"/>
                          <a:ea typeface="Calibri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-</a:t>
                      </a:r>
                      <a:endParaRPr lang="en-US" sz="10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</a:tr>
              <a:tr h="3068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รวมภารกิจที่ </a:t>
                      </a:r>
                      <a:r>
                        <a:rPr lang="th-TH" sz="1300" dirty="0" err="1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สนพ</a:t>
                      </a:r>
                      <a:r>
                        <a:rPr lang="th-TH" sz="1300" dirty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. ดำเนินการ </a:t>
                      </a:r>
                      <a:r>
                        <a:rPr lang="en-US" sz="1300" dirty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ABC+D+E (1-10)</a:t>
                      </a:r>
                      <a:endParaRPr lang="en-US" sz="1000" dirty="0">
                        <a:solidFill>
                          <a:srgbClr val="0000CC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805</a:t>
                      </a:r>
                      <a:endParaRPr lang="en-US" sz="1000" b="1" dirty="0">
                        <a:solidFill>
                          <a:srgbClr val="0000CC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ea typeface="Calibri"/>
                          <a:cs typeface="TH Niramit AS" panose="02000506000000020004" pitchFamily="2" charset="-34"/>
                        </a:rPr>
                        <a:t>549</a:t>
                      </a:r>
                      <a:endParaRPr lang="en-US" sz="1300" b="1" dirty="0">
                        <a:solidFill>
                          <a:srgbClr val="0000CC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68.20</a:t>
                      </a:r>
                      <a:endParaRPr lang="en-US" sz="1000" b="1" dirty="0">
                        <a:solidFill>
                          <a:srgbClr val="0000CC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ea typeface="Calibri"/>
                          <a:cs typeface="TH Niramit AS" panose="02000506000000020004" pitchFamily="2" charset="-34"/>
                        </a:rPr>
                        <a:t>448</a:t>
                      </a:r>
                      <a:endParaRPr lang="en-US" sz="1300" b="1" dirty="0">
                        <a:solidFill>
                          <a:srgbClr val="0000CC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 smtClean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81.60</a:t>
                      </a:r>
                      <a:endParaRPr lang="en-US" sz="1000" b="1" dirty="0">
                        <a:solidFill>
                          <a:srgbClr val="0000CC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</a:tr>
              <a:tr h="2815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F : ภารกิจส่งเสริมฯ </a:t>
                      </a:r>
                      <a:r>
                        <a:rPr lang="th-TH" sz="1300" dirty="0" err="1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สปก</a:t>
                      </a:r>
                      <a:r>
                        <a:rPr lang="th-TH" sz="1300" dirty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. </a:t>
                      </a:r>
                      <a:r>
                        <a:rPr lang="en-US" sz="1300" dirty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[</a:t>
                      </a:r>
                      <a:r>
                        <a:rPr lang="th-TH" sz="1300" dirty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งบประมาณกองทุน</a:t>
                      </a:r>
                      <a:r>
                        <a:rPr lang="en-US" sz="1300" dirty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] (11)</a:t>
                      </a:r>
                      <a:endParaRPr lang="en-US" sz="1000" dirty="0">
                        <a:solidFill>
                          <a:srgbClr val="0000CC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640</a:t>
                      </a:r>
                      <a:endParaRPr lang="en-US" sz="1000" b="1" dirty="0">
                        <a:solidFill>
                          <a:srgbClr val="0000CC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1</a:t>
                      </a:r>
                      <a:r>
                        <a:rPr lang="en-US" sz="1300" b="1" dirty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,379</a:t>
                      </a:r>
                      <a:endParaRPr lang="en-US" sz="1000" b="1" dirty="0">
                        <a:solidFill>
                          <a:srgbClr val="0000CC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215.47</a:t>
                      </a:r>
                      <a:endParaRPr lang="en-US" sz="1000" b="1">
                        <a:solidFill>
                          <a:srgbClr val="0000CC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1</a:t>
                      </a:r>
                      <a:r>
                        <a:rPr lang="en-US" sz="1300" b="1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,379</a:t>
                      </a:r>
                      <a:endParaRPr lang="en-US" sz="1000" b="1">
                        <a:solidFill>
                          <a:srgbClr val="0000CC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300" b="1" dirty="0">
                          <a:solidFill>
                            <a:srgbClr val="0000CC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100.00</a:t>
                      </a:r>
                      <a:endParaRPr lang="en-US" sz="1000" b="1" dirty="0">
                        <a:solidFill>
                          <a:srgbClr val="0000CC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</a:tr>
              <a:tr h="3468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รวมทั้งสิ้น </a:t>
                      </a:r>
                      <a:r>
                        <a:rPr lang="en-US" sz="1500" dirty="0"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ABCDE+F</a:t>
                      </a:r>
                      <a:endParaRPr lang="en-US" sz="1000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 smtClean="0">
                          <a:solidFill>
                            <a:srgbClr val="FF0000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1,445</a:t>
                      </a:r>
                      <a:endParaRPr lang="en-US" sz="1000" b="1" dirty="0">
                        <a:solidFill>
                          <a:srgbClr val="FF0000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 smtClean="0">
                          <a:solidFill>
                            <a:srgbClr val="FF0000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1,928</a:t>
                      </a:r>
                      <a:endParaRPr lang="en-US" sz="1000" b="1" dirty="0">
                        <a:solidFill>
                          <a:srgbClr val="FF0000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 smtClean="0">
                          <a:solidFill>
                            <a:srgbClr val="FF0000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133.43</a:t>
                      </a:r>
                      <a:endParaRPr lang="en-US" sz="1000" b="1" dirty="0">
                        <a:solidFill>
                          <a:srgbClr val="FF0000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 smtClean="0">
                          <a:solidFill>
                            <a:srgbClr val="FF0000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1,827</a:t>
                      </a:r>
                      <a:endParaRPr lang="en-US" sz="1000" b="1" dirty="0">
                        <a:solidFill>
                          <a:srgbClr val="FF0000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 smtClean="0">
                          <a:solidFill>
                            <a:srgbClr val="FF0000"/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94.76</a:t>
                      </a:r>
                      <a:endParaRPr lang="en-US" sz="1000" b="1" dirty="0">
                        <a:solidFill>
                          <a:srgbClr val="FF0000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/>
                </a:tc>
              </a:tr>
              <a:tr h="424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>
                          <a:solidFill>
                            <a:schemeClr val="bg1"/>
                          </a:solidFill>
                          <a:effectLst/>
                          <a:latin typeface="TH Niramit AS" panose="02000506000000020004" pitchFamily="2" charset="-34"/>
                          <a:ea typeface="Calibri"/>
                          <a:cs typeface="TH Niramit AS" panose="02000506000000020004" pitchFamily="2" charset="-34"/>
                        </a:rPr>
                        <a:t>ผลดำเนินงานเปรียบเทียบทั้งปีงบประมาณ</a:t>
                      </a:r>
                      <a:r>
                        <a:rPr lang="th-TH" sz="1400" baseline="0" dirty="0" smtClean="0">
                          <a:solidFill>
                            <a:schemeClr val="bg1"/>
                          </a:solidFill>
                          <a:effectLst/>
                          <a:latin typeface="TH Niramit AS" panose="02000506000000020004" pitchFamily="2" charset="-34"/>
                          <a:ea typeface="Calibri"/>
                          <a:cs typeface="TH Niramit AS" panose="02000506000000020004" pitchFamily="2" charset="-34"/>
                        </a:rPr>
                        <a:t> (12 เดือน)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chemeClr val="bg1"/>
                          </a:solidFill>
                          <a:effectLst/>
                          <a:latin typeface="TH Niramit AS" panose="02000506000000020004" pitchFamily="2" charset="-34"/>
                          <a:ea typeface="Calibri"/>
                          <a:cs typeface="TH Niramit AS" panose="02000506000000020004" pitchFamily="2" charset="-34"/>
                        </a:rPr>
                        <a:t>2,115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chemeClr val="bg1"/>
                          </a:solidFill>
                          <a:effectLst/>
                          <a:latin typeface="TH Niramit AS" panose="02000506000000020004" pitchFamily="2" charset="-34"/>
                          <a:ea typeface="Calibri"/>
                          <a:cs typeface="TH Niramit AS" panose="02000506000000020004" pitchFamily="2" charset="-34"/>
                        </a:rPr>
                        <a:t>1,928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chemeClr val="bg1"/>
                          </a:solidFill>
                          <a:effectLst/>
                          <a:latin typeface="TH Niramit AS" panose="02000506000000020004" pitchFamily="2" charset="-34"/>
                          <a:ea typeface="Calibri"/>
                          <a:cs typeface="TH Niramit AS" panose="02000506000000020004" pitchFamily="2" charset="-34"/>
                        </a:rPr>
                        <a:t>91.16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chemeClr val="bg1"/>
                          </a:solidFill>
                          <a:effectLst/>
                          <a:latin typeface="TH Niramit AS" panose="02000506000000020004" pitchFamily="2" charset="-34"/>
                          <a:ea typeface="Calibri"/>
                          <a:cs typeface="TH Niramit AS" panose="02000506000000020004" pitchFamily="2" charset="-34"/>
                        </a:rPr>
                        <a:t>1,827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chemeClr val="bg1"/>
                          </a:solidFill>
                          <a:effectLst/>
                          <a:latin typeface="TH Niramit AS" panose="02000506000000020004" pitchFamily="2" charset="-34"/>
                          <a:ea typeface="Calibri"/>
                          <a:cs typeface="TH Niramit AS" panose="02000506000000020004" pitchFamily="2" charset="-34"/>
                        </a:rPr>
                        <a:t>94.76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5106" marR="65106" marT="0" marB="0" anchor="ctr"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sp>
        <p:nvSpPr>
          <p:cNvPr id="2" name="ลูกศรขวา 1"/>
          <p:cNvSpPr/>
          <p:nvPr/>
        </p:nvSpPr>
        <p:spPr>
          <a:xfrm>
            <a:off x="1431977" y="4537502"/>
            <a:ext cx="276045" cy="24154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810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5">
            <a:extLst>
              <a:ext uri="{FF2B5EF4-FFF2-40B4-BE49-F238E27FC236}">
                <a16:creationId xmlns:a16="http://schemas.microsoft.com/office/drawing/2014/main" xmlns="" id="{D27FFF0C-0DA2-4150-8474-04F9050938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4547664"/>
              </p:ext>
            </p:extLst>
          </p:nvPr>
        </p:nvGraphicFramePr>
        <p:xfrm>
          <a:off x="1901384" y="1192057"/>
          <a:ext cx="6328209" cy="3371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" name="รูปภาพ 8"/>
          <p:cNvPicPr>
            <a:picLocks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5" t="69074" r="12152" b="8148"/>
          <a:stretch/>
        </p:blipFill>
        <p:spPr>
          <a:xfrm>
            <a:off x="85723" y="176212"/>
            <a:ext cx="4422482" cy="766762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1000571" y="179448"/>
            <a:ext cx="3597308" cy="76352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3600" b="1" dirty="0" smtClean="0">
                <a:solidFill>
                  <a:schemeClr val="bg1"/>
                </a:solidFill>
                <a:latin typeface="TH Niramit AS" pitchFamily="2" charset="-34"/>
                <a:cs typeface="TH Niramit AS" pitchFamily="2" charset="-34"/>
              </a:rPr>
              <a:t>ผลการดำเนินงาน</a:t>
            </a:r>
            <a:endParaRPr lang="en-US" sz="3600" b="1" dirty="0">
              <a:solidFill>
                <a:schemeClr val="bg1"/>
              </a:solidFill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82887" y="954295"/>
            <a:ext cx="9250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จำนวน (คน)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ปุ่มปฏิบัติการ: สิ้นสุด 12">
            <a:hlinkClick r:id="" action="ppaction://hlinkshowjump?jump=nextslide" highlightClick="1"/>
          </p:cNvPr>
          <p:cNvSpPr/>
          <p:nvPr/>
        </p:nvSpPr>
        <p:spPr>
          <a:xfrm>
            <a:off x="8619212" y="4810539"/>
            <a:ext cx="230588" cy="237118"/>
          </a:xfrm>
          <a:prstGeom prst="actionButtonEn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ปุ่มปฏิบัติการ: การเริ่มต้น 13">
            <a:hlinkClick r:id="" action="ppaction://hlinkshowjump?jump=previousslide" highlightClick="1"/>
          </p:cNvPr>
          <p:cNvSpPr/>
          <p:nvPr/>
        </p:nvSpPr>
        <p:spPr>
          <a:xfrm>
            <a:off x="8117880" y="4810539"/>
            <a:ext cx="223426" cy="237118"/>
          </a:xfrm>
          <a:prstGeom prst="actionButtonBeginning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ปุ่มปฏิบัติการ: หน้าแรก 14">
            <a:hlinkClick r:id="rId4" action="ppaction://hlinksldjump" highlightClick="1"/>
          </p:cNvPr>
          <p:cNvSpPr/>
          <p:nvPr/>
        </p:nvSpPr>
        <p:spPr>
          <a:xfrm>
            <a:off x="8372719" y="4810539"/>
            <a:ext cx="214685" cy="237118"/>
          </a:xfrm>
          <a:prstGeom prst="actionButtonHom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154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3582"/>
              </p:ext>
            </p:extLst>
          </p:nvPr>
        </p:nvGraphicFramePr>
        <p:xfrm>
          <a:off x="48873" y="2277385"/>
          <a:ext cx="5532418" cy="2020202"/>
        </p:xfrm>
        <a:graphic>
          <a:graphicData uri="http://schemas.openxmlformats.org/drawingml/2006/table">
            <a:tbl>
              <a:tblPr firstRow="1" firstCol="1" bandRow="1">
                <a:tableStyleId>{6E25E649-3F16-4E02-A733-19D2CDBF48F0}</a:tableStyleId>
              </a:tblPr>
              <a:tblGrid>
                <a:gridCol w="1185369"/>
                <a:gridCol w="1112483"/>
                <a:gridCol w="1201087"/>
                <a:gridCol w="886048"/>
                <a:gridCol w="1147431"/>
              </a:tblGrid>
              <a:tr h="7268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งบประมาณ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จัดสรร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ผลการ</a:t>
                      </a:r>
                      <a:r>
                        <a:rPr lang="th-TH" sz="16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เบิกจ่าย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คงเหลือ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336676"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งบฟังก์ชั่น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2,407,800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1,494,495.32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 smtClean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62.07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913,304.68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327777"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งบกองทุนฯ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351,860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114,211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 smtClean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32.46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237,649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340808"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en-US" sz="1600" b="1" dirty="0">
                        <a:solidFill>
                          <a:srgbClr val="0000CC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2,759,660</a:t>
                      </a:r>
                      <a:endParaRPr lang="en-US" sz="1600" b="1" dirty="0">
                        <a:solidFill>
                          <a:srgbClr val="0000CC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1,608,706.32</a:t>
                      </a:r>
                      <a:endParaRPr lang="en-US" sz="1600" b="1" dirty="0">
                        <a:solidFill>
                          <a:srgbClr val="0000CC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endParaRPr lang="en-US" sz="1600" b="1" dirty="0">
                        <a:solidFill>
                          <a:srgbClr val="0000CC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1,150,953.68</a:t>
                      </a:r>
                      <a:endParaRPr lang="en-US" sz="1600" b="1" dirty="0">
                        <a:solidFill>
                          <a:srgbClr val="0000CC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288052"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*</a:t>
                      </a:r>
                      <a:r>
                        <a:rPr lang="th-TH" sz="16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งบจังหวัด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r>
                        <a:rPr lang="th-TH" sz="1600" b="1" i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รอการจัดสรร</a:t>
                      </a:r>
                      <a:r>
                        <a:rPr lang="th-TH" sz="1600" b="1" i="1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งบประมาณ</a:t>
                      </a:r>
                      <a:endParaRPr lang="en-US" sz="1600" b="1" i="1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endParaRPr lang="en-US" sz="28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endParaRPr lang="en-US" sz="28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  <a:tabLst>
                          <a:tab pos="630555" algn="l"/>
                        </a:tabLst>
                      </a:pPr>
                      <a:endParaRPr lang="en-US" sz="2800" b="1" dirty="0">
                        <a:effectLst/>
                        <a:latin typeface="TH Niramit AS" panose="02000506000000020004" pitchFamily="2" charset="-34"/>
                        <a:ea typeface="Calibri"/>
                        <a:cs typeface="TH Niramit AS" panose="02000506000000020004" pitchFamily="2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6"/>
          <p:cNvSpPr/>
          <p:nvPr/>
        </p:nvSpPr>
        <p:spPr>
          <a:xfrm>
            <a:off x="48873" y="4821649"/>
            <a:ext cx="154593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200" b="1" spc="-80" dirty="0" smtClean="0">
                <a:latin typeface="TH K2D July8" pitchFamily="2" charset="-34"/>
                <a:cs typeface="TH K2D July8" pitchFamily="2" charset="-34"/>
              </a:rPr>
              <a:t>ข้อมูล ณ 24 กุมภาพันธ์ 2563</a:t>
            </a:r>
            <a:endParaRPr lang="en-US" sz="1200" b="1" dirty="0"/>
          </a:p>
        </p:txBody>
      </p:sp>
      <p:graphicFrame>
        <p:nvGraphicFramePr>
          <p:cNvPr id="7" name="Chart 7">
            <a:extLst>
              <a:ext uri="{FF2B5EF4-FFF2-40B4-BE49-F238E27FC236}">
                <a16:creationId xmlns:a16="http://schemas.microsoft.com/office/drawing/2014/main" xmlns="" id="{2179617B-2BA7-4FB7-957D-4EC2D78C20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348511"/>
              </p:ext>
            </p:extLst>
          </p:nvPr>
        </p:nvGraphicFramePr>
        <p:xfrm>
          <a:off x="5520906" y="881707"/>
          <a:ext cx="3623094" cy="2683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" name="รูปภาพ 8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370"/>
          <a:stretch/>
        </p:blipFill>
        <p:spPr>
          <a:xfrm>
            <a:off x="48874" y="1012511"/>
            <a:ext cx="3289550" cy="91342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51505" y="1264251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05</a:t>
            </a:r>
            <a:endParaRPr lang="th-TH" sz="2800" dirty="0">
              <a:solidFill>
                <a:schemeClr val="accent6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891" y="1125025"/>
            <a:ext cx="2627791" cy="714646"/>
          </a:xfrm>
        </p:spPr>
        <p:txBody>
          <a:bodyPr>
            <a:normAutofit fontScale="90000"/>
          </a:bodyPr>
          <a:lstStyle/>
          <a:p>
            <a:r>
              <a:rPr lang="th-TH" sz="2400" b="1" dirty="0">
                <a:solidFill>
                  <a:schemeClr val="bg1"/>
                </a:solidFill>
                <a:latin typeface="TH Niramit AS" pitchFamily="2" charset="-34"/>
                <a:cs typeface="TH Niramit AS" pitchFamily="2" charset="-34"/>
              </a:rPr>
              <a:t>ผล</a:t>
            </a:r>
            <a:r>
              <a:rPr lang="th-TH" sz="2400" b="1" dirty="0" smtClean="0">
                <a:solidFill>
                  <a:schemeClr val="bg1"/>
                </a:solidFill>
                <a:latin typeface="TH Niramit AS" pitchFamily="2" charset="-34"/>
                <a:cs typeface="TH Niramit AS" pitchFamily="2" charset="-34"/>
              </a:rPr>
              <a:t>การเบิกจ่ายงบประมาณ</a:t>
            </a:r>
            <a:endParaRPr lang="en-US" sz="2400" b="1" dirty="0">
              <a:solidFill>
                <a:schemeClr val="bg1"/>
              </a:solidFill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13" name="ปุ่มปฏิบัติการ: สิ้นสุด 12">
            <a:hlinkClick r:id="" action="ppaction://hlinkshowjump?jump=nextslide" highlightClick="1"/>
          </p:cNvPr>
          <p:cNvSpPr/>
          <p:nvPr/>
        </p:nvSpPr>
        <p:spPr>
          <a:xfrm>
            <a:off x="8619212" y="4810539"/>
            <a:ext cx="230588" cy="237118"/>
          </a:xfrm>
          <a:prstGeom prst="actionButtonEn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ปุ่มปฏิบัติการ: การเริ่มต้น 13">
            <a:hlinkClick r:id="" action="ppaction://hlinkshowjump?jump=previousslide" highlightClick="1"/>
          </p:cNvPr>
          <p:cNvSpPr/>
          <p:nvPr/>
        </p:nvSpPr>
        <p:spPr>
          <a:xfrm>
            <a:off x="8117880" y="4810539"/>
            <a:ext cx="223426" cy="237118"/>
          </a:xfrm>
          <a:prstGeom prst="actionButtonBeginning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ปุ่มปฏิบัติการ: หน้าแรก 14">
            <a:hlinkClick r:id="rId4" action="ppaction://hlinksldjump" highlightClick="1"/>
          </p:cNvPr>
          <p:cNvSpPr/>
          <p:nvPr/>
        </p:nvSpPr>
        <p:spPr>
          <a:xfrm>
            <a:off x="8372719" y="4810539"/>
            <a:ext cx="214685" cy="237118"/>
          </a:xfrm>
          <a:prstGeom prst="actionButtonHom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479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6265"/>
          </a:xfrm>
          <a:solidFill>
            <a:srgbClr val="FF9966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th-TH" sz="2500" b="1" dirty="0" smtClean="0">
                <a:effectLst/>
                <a:latin typeface="TH SarabunPSK" pitchFamily="34" charset="-34"/>
                <a:cs typeface="TH SarabunPSK" pitchFamily="34" charset="-34"/>
              </a:rPr>
              <a:t>นโยบายเร่งด่วนและนโยบายสำคัญกระทรวงแรงงานกับสำนักงานพัฒนาฝีมือแรงงานแพร่</a:t>
            </a:r>
            <a:endParaRPr lang="th-TH" sz="2500" b="1" dirty="0">
              <a:effectLst/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430700"/>
              </p:ext>
            </p:extLst>
          </p:nvPr>
        </p:nvGraphicFramePr>
        <p:xfrm>
          <a:off x="0" y="587267"/>
          <a:ext cx="3693226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32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นโยบายเร่งด่วน (3)</a:t>
                      </a:r>
                      <a:endParaRPr lang="th-TH" sz="1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60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1) การเร่งรัดปฏิรูปกำลังแรงงาน</a:t>
                      </a:r>
                      <a:r>
                        <a:rPr lang="th-TH" sz="140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</a:t>
                      </a:r>
                      <a:endParaRPr lang="en-US" sz="1400" b="1" u="sng" kern="1200" dirty="0" smtClean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40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(</a:t>
                      </a:r>
                      <a:r>
                        <a:rPr lang="en-US" sz="140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Workforce Transformation</a:t>
                      </a:r>
                      <a:r>
                        <a:rPr lang="th-TH" sz="140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)</a:t>
                      </a:r>
                      <a:r>
                        <a:rPr lang="th-TH" sz="160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 </a:t>
                      </a:r>
                      <a:endParaRPr lang="th-TH" sz="1200" b="1" u="sng" dirty="0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2) ส่งเสริมการนำเข้าแรงงานต่างด้าวตามข้อตกลงกับ</a:t>
                      </a:r>
                    </a:p>
                    <a:p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ประเทศต้นทาง</a:t>
                      </a:r>
                      <a:endParaRPr lang="th-TH" sz="12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3) ยกระดับรายได้สำหรับแรงงานแรกเข้าทำงานให้สามารถ</a:t>
                      </a:r>
                    </a:p>
                    <a:p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ดำรงชีพอยู่ได้</a:t>
                      </a:r>
                      <a:endParaRPr lang="th-TH" sz="12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ตาราง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7183869"/>
              </p:ext>
            </p:extLst>
          </p:nvPr>
        </p:nvGraphicFramePr>
        <p:xfrm>
          <a:off x="3693226" y="600317"/>
          <a:ext cx="5450774" cy="451794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450774"/>
              </a:tblGrid>
              <a:tr h="302761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นโยบายสำคัญ</a:t>
                      </a:r>
                      <a:r>
                        <a:rPr lang="th-TH" sz="18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(10)</a:t>
                      </a:r>
                      <a:endParaRPr lang="th-TH" sz="18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83749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1) การเตรียมความพร้อมรองรับการเข้าสู่สังคม</a:t>
                      </a:r>
                      <a:r>
                        <a:rPr lang="th-TH" sz="145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ผู้สูงอายุ</a:t>
                      </a:r>
                      <a:r>
                        <a:rPr lang="th-TH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/ส่งเสริมการจ้างงาน และพัฒนาทักษะอาชีพ</a:t>
                      </a:r>
                      <a:endParaRPr lang="th-TH" sz="1450" b="1" u="sng" dirty="0">
                        <a:solidFill>
                          <a:srgbClr val="0000CC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252300">
                <a:tc>
                  <a:txBody>
                    <a:bodyPr/>
                    <a:lstStyle/>
                    <a:p>
                      <a:r>
                        <a:rPr lang="th-TH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2) </a:t>
                      </a:r>
                      <a:r>
                        <a:rPr lang="th-TH" sz="145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ส่งเสริมการมีงานทำที่มีคุณค่า</a:t>
                      </a:r>
                      <a:r>
                        <a:rPr lang="th-TH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(</a:t>
                      </a:r>
                      <a:r>
                        <a:rPr lang="en-US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Decent Work</a:t>
                      </a:r>
                      <a:r>
                        <a:rPr lang="th-TH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) ให้คนทุกกลุ่ม ทุกช่วงวัย</a:t>
                      </a:r>
                      <a:endParaRPr lang="th-TH" sz="1450" b="1" u="sng" dirty="0">
                        <a:solidFill>
                          <a:srgbClr val="0000CC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32685">
                <a:tc>
                  <a:txBody>
                    <a:bodyPr/>
                    <a:lstStyle/>
                    <a:p>
                      <a:r>
                        <a:rPr lang="th-TH" sz="1450" b="1" kern="12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3) ส่งเสริมและพัฒนาศักยภาพแรงงานไทยให้เดินทางไปทำงานต่างประเทศอย่างถูกต้อง</a:t>
                      </a:r>
                      <a:endParaRPr lang="th-TH" sz="145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31286">
                <a:tc>
                  <a:txBody>
                    <a:bodyPr/>
                    <a:lstStyle/>
                    <a:p>
                      <a:r>
                        <a:rPr lang="th-TH" sz="1450" b="1" kern="12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4) พัฒนาระบบประกันสังคม และสิทธิประโยชน์ สร้างหลักประกันสังคม</a:t>
                      </a:r>
                      <a:endParaRPr lang="th-TH" sz="145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28911">
                <a:tc>
                  <a:txBody>
                    <a:bodyPr/>
                    <a:lstStyle/>
                    <a:p>
                      <a:r>
                        <a:rPr lang="th-TH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5) ขับเคลื่อน </a:t>
                      </a:r>
                      <a:r>
                        <a:rPr lang="en-US" sz="145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Safety Thailand</a:t>
                      </a:r>
                      <a:r>
                        <a:rPr lang="en-US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ใช้มาตรการทางกฎหมาย สร้างเครือข่าย</a:t>
                      </a:r>
                    </a:p>
                    <a:p>
                      <a:r>
                        <a:rPr lang="th-TH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และสร้างวัฒนธรรมความปลอดภัยที่ยั่งยืน</a:t>
                      </a:r>
                      <a:endParaRPr lang="th-TH" sz="1450" b="1" u="sng" dirty="0">
                        <a:solidFill>
                          <a:srgbClr val="0000CC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28911">
                <a:tc>
                  <a:txBody>
                    <a:bodyPr/>
                    <a:lstStyle/>
                    <a:p>
                      <a:r>
                        <a:rPr lang="th-TH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6) ขยายการบูร</a:t>
                      </a:r>
                      <a:r>
                        <a:rPr lang="th-TH" sz="1450" b="1" u="sng" kern="1200" dirty="0" err="1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ณา</a:t>
                      </a:r>
                      <a:r>
                        <a:rPr lang="th-TH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การเครือข่าย ส่งเสริม คุ้มครอง และพัฒนาทักษะฝีมือ</a:t>
                      </a:r>
                      <a:r>
                        <a:rPr lang="th-TH" sz="145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แรงงานอิสระ </a:t>
                      </a:r>
                    </a:p>
                    <a:p>
                      <a:r>
                        <a:rPr lang="th-TH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ให้มีอาชีพมีรายได้มีหลักประกันทางสังคม และมีความปลอดภัยในการทำงาน</a:t>
                      </a:r>
                      <a:endParaRPr lang="th-TH" sz="1450" b="1" u="sng" dirty="0">
                        <a:solidFill>
                          <a:srgbClr val="0000CC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34348">
                <a:tc>
                  <a:txBody>
                    <a:bodyPr/>
                    <a:lstStyle/>
                    <a:p>
                      <a:r>
                        <a:rPr lang="th-TH" sz="1450" b="1" kern="12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7) เพิ่มประสิทธิภาพการป้องกันและแก้ไขปัญหาการบังคับใช้แรงงาน ปัญหาการค้ามนุษย์ด้านแรงงาน</a:t>
                      </a:r>
                      <a:endParaRPr lang="th-TH" sz="145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545077">
                <a:tc>
                  <a:txBody>
                    <a:bodyPr/>
                    <a:lstStyle/>
                    <a:p>
                      <a:r>
                        <a:rPr lang="th-TH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8) พัฒนารูปแบบ ตลอดจนสร้างกลไกการบริหารจัดการแบบมีส่วนร่วมระหว่างภาคเอกชนและหน่วยงานในสังกัดกระทรวงแรงงานเพื่อ</a:t>
                      </a:r>
                      <a:r>
                        <a:rPr lang="th-TH" sz="145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ยกระดับการให้บริการสาธารณะ</a:t>
                      </a:r>
                      <a:r>
                        <a:rPr lang="th-TH" sz="1450" b="1" u="sng" kern="1200" dirty="0" smtClean="0">
                          <a:solidFill>
                            <a:srgbClr val="0000CC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ด้านแรงงานให้สะดวกรวดเร็วและเป็นธรรม</a:t>
                      </a:r>
                      <a:endParaRPr lang="th-TH" sz="1450" b="1" u="sng" dirty="0">
                        <a:solidFill>
                          <a:srgbClr val="0000CC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28911">
                <a:tc>
                  <a:txBody>
                    <a:bodyPr/>
                    <a:lstStyle/>
                    <a:p>
                      <a:r>
                        <a:rPr lang="th-TH" sz="1450" b="1" kern="12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9) เพิ่มศักยภาพการทำงานของอาสาสมัครแรงงานและบัณฑิตแรงงาน เพื่อเป็นกลไกสำคัญในระดับภูมิภาค</a:t>
                      </a:r>
                    </a:p>
                    <a:p>
                      <a:r>
                        <a:rPr lang="th-TH" sz="1450" b="1" kern="12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ในการขับเคลื่อนบริการสาธารณะด้านแรงงาน</a:t>
                      </a:r>
                      <a:endParaRPr lang="th-TH" sz="145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258486">
                <a:tc>
                  <a:txBody>
                    <a:bodyPr/>
                    <a:lstStyle/>
                    <a:p>
                      <a:r>
                        <a:rPr lang="th-TH" sz="1450" b="1" kern="12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10) ยกระดับการให้บริการประชาชนทางอิเล็กทรอนิกส์ เพื่อให้สามารถเข้าถึงบริการได้หลากหลายช่องทาง</a:t>
                      </a:r>
                      <a:endParaRPr lang="th-TH" sz="145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2" name="ตัวเชื่อมต่อตรง 11"/>
          <p:cNvCxnSpPr/>
          <p:nvPr/>
        </p:nvCxnSpPr>
        <p:spPr>
          <a:xfrm>
            <a:off x="0" y="569962"/>
            <a:ext cx="9144000" cy="0"/>
          </a:xfrm>
          <a:prstGeom prst="line">
            <a:avLst/>
          </a:prstGeom>
          <a:ln w="57150">
            <a:solidFill>
              <a:srgbClr val="66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 flipV="1">
            <a:off x="3679371" y="569962"/>
            <a:ext cx="0" cy="4573538"/>
          </a:xfrm>
          <a:prstGeom prst="line">
            <a:avLst/>
          </a:prstGeom>
          <a:ln w="57150">
            <a:solidFill>
              <a:srgbClr val="66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6" name="Picture 6" descr="ผลการค้นหารูปภาพสำหรับ ไอคอนคนรุ่นใหม่ อินโ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66" y="2856731"/>
            <a:ext cx="2066925" cy="221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ลูกศรเชื่อมต่อแบบตรง 14"/>
          <p:cNvCxnSpPr/>
          <p:nvPr/>
        </p:nvCxnSpPr>
        <p:spPr>
          <a:xfrm>
            <a:off x="1770337" y="1388853"/>
            <a:ext cx="17445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916985" y="1224953"/>
            <a:ext cx="10334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Super worker</a:t>
            </a:r>
            <a:endParaRPr lang="th-TH" sz="1400" b="1" dirty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2" name="Picture 4" descr="ผลการค้นหารูปภาพสำหรับ กล่องข้อความ 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41" y="17252"/>
            <a:ext cx="557409" cy="56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90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ผลการค้นหารูปภาพสำหรับ อินโฟกราฟิก ฟรี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7" t="47879" r="4578" b="20202"/>
          <a:stretch/>
        </p:blipFill>
        <p:spPr bwMode="auto">
          <a:xfrm>
            <a:off x="18059" y="-1663"/>
            <a:ext cx="2826703" cy="100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7030" y="191295"/>
            <a:ext cx="5725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06</a:t>
            </a:r>
            <a:endPara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36"/>
          <p:cNvSpPr/>
          <p:nvPr/>
        </p:nvSpPr>
        <p:spPr>
          <a:xfrm>
            <a:off x="1273171" y="212149"/>
            <a:ext cx="7586157" cy="399492"/>
          </a:xfrm>
          <a:prstGeom prst="roundRect">
            <a:avLst/>
          </a:prstGeom>
          <a:solidFill>
            <a:srgbClr val="0033CC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000" b="1" kern="0" dirty="0" smtClean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โครงการเพิ่มผลิตภาพแรงงานสู่ </a:t>
            </a:r>
            <a:r>
              <a:rPr lang="en-US" sz="2000" b="1" kern="0" dirty="0" smtClean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SME 4.0 </a:t>
            </a:r>
            <a:r>
              <a:rPr lang="en-US" b="1" kern="0" dirty="0" smtClean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(STEM Workforce Toward SME 4.0)</a:t>
            </a: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311043"/>
              </p:ext>
            </p:extLst>
          </p:nvPr>
        </p:nvGraphicFramePr>
        <p:xfrm>
          <a:off x="1400521" y="751788"/>
          <a:ext cx="7331456" cy="389119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73083"/>
                <a:gridCol w="2230833"/>
                <a:gridCol w="2527540"/>
              </a:tblGrid>
              <a:tr h="411395"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rgbClr val="0000CC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กิจกรรม</a:t>
                      </a:r>
                      <a:endParaRPr lang="th-TH" b="1" dirty="0">
                        <a:solidFill>
                          <a:srgbClr val="0000CC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rgbClr val="0000CC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เป้าหมาย</a:t>
                      </a:r>
                      <a:endParaRPr lang="th-TH" b="1" dirty="0">
                        <a:solidFill>
                          <a:srgbClr val="0000CC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rgbClr val="0000CC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ผลดำเนินงาน</a:t>
                      </a:r>
                      <a:endParaRPr lang="th-TH" b="1" dirty="0">
                        <a:solidFill>
                          <a:srgbClr val="0000CC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1. การให้คำปรึกษาเชิงลึก </a:t>
                      </a:r>
                    </a:p>
                    <a:p>
                      <a:pPr marL="0" indent="0">
                        <a:buNone/>
                      </a:pP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    (7 ครั้ง/แห่ง)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1.1</a:t>
                      </a:r>
                      <a:r>
                        <a:rPr lang="th-TH" sz="16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บริษัท แสงไทยแพร่ จำกัด</a:t>
                      </a:r>
                    </a:p>
                    <a:p>
                      <a:r>
                        <a:rPr lang="th-TH" sz="16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(ห้างสรรพสินค้าท้องถิ่น)</a:t>
                      </a:r>
                    </a:p>
                    <a:p>
                      <a:endParaRPr lang="th-TH" sz="1600" b="1" baseline="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16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1.2 วิสาหกิจชุมชนข้าวแต๋นน้ำแตงโม</a:t>
                      </a:r>
                    </a:p>
                    <a:p>
                      <a:endParaRPr lang="th-TH" sz="1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1.1 สพร.10</a:t>
                      </a:r>
                      <a:r>
                        <a:rPr lang="th-TH" sz="1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ลำปาง ลงนามในสัญญาจ้าง</a:t>
                      </a:r>
                    </a:p>
                    <a:p>
                      <a:r>
                        <a:rPr lang="th-TH" sz="1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ที่ปรึกษาเมื่อวันที่ 27 ก.พ.63</a:t>
                      </a:r>
                    </a:p>
                    <a:p>
                      <a:endParaRPr lang="th-TH" sz="1600" b="1" baseline="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1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1.2 เข้าให้คำปรึกษาเชิงลึกครั้งที่</a:t>
                      </a:r>
                      <a:r>
                        <a:rPr lang="th-TH" sz="1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1/7 </a:t>
                      </a:r>
                      <a:endParaRPr lang="en-US" sz="1400" b="1" baseline="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1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ในวันที่ 25 ก.พ.63</a:t>
                      </a:r>
                      <a:endParaRPr lang="th-TH" sz="1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2. พัฒนากำลังแรงงานเพื่อเพิ่มผลิตภาพแรงงาน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2.1</a:t>
                      </a:r>
                      <a:r>
                        <a:rPr lang="th-TH" sz="16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6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SME</a:t>
                      </a:r>
                      <a:r>
                        <a:rPr lang="th-TH" sz="16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          80 คน</a:t>
                      </a:r>
                    </a:p>
                    <a:p>
                      <a:r>
                        <a:rPr lang="th-TH" sz="16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2.2 วิสาหกิจ       20 คน</a:t>
                      </a:r>
                      <a:endParaRPr lang="th-TH" sz="1600" b="1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b="1" i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* รอจัดสรรงบประมาณ</a:t>
                      </a:r>
                      <a:endParaRPr lang="th-TH" sz="1600" b="1" i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3. พัฒนาเครือข่ายผลิตภาพแรงงาน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PSK" pitchFamily="34" charset="-34"/>
                          <a:cs typeface="TH SarabunPSK" pitchFamily="34" charset="-34"/>
                        </a:rPr>
                        <a:t>65 คน</a:t>
                      </a:r>
                      <a:endParaRPr lang="th-TH" sz="1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ดำเนินการแล้วเมื่อวันที่ 12 ก.พ.63</a:t>
                      </a:r>
                      <a:endParaRPr lang="th-TH" sz="1400" b="1" baseline="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1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จำนวนผู้เข้าร่วมโครงการฯ 65 คน (100</a:t>
                      </a:r>
                      <a:r>
                        <a:rPr lang="en-US" sz="1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%)</a:t>
                      </a:r>
                      <a:endParaRPr lang="th-TH" sz="1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4. ศูนย์บริการให้คำปรึกษาเพื่อเพิ่มผลิตภาพแรงงาน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PSK" pitchFamily="34" charset="-34"/>
                          <a:cs typeface="TH SarabunPSK" pitchFamily="34" charset="-34"/>
                        </a:rPr>
                        <a:t>640 คน</a:t>
                      </a:r>
                      <a:endParaRPr lang="th-TH" sz="1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ดำเนินการไปแล้ว 1 ครั้ง 15 คน</a:t>
                      </a:r>
                      <a:endParaRPr lang="th-TH" sz="1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600" b="1" dirty="0" smtClean="0">
                          <a:solidFill>
                            <a:srgbClr val="0000CC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งบประมาณโครงการ (ไปพลางก่อน)</a:t>
                      </a:r>
                      <a:endParaRPr lang="th-TH" sz="1600" b="1" dirty="0">
                        <a:solidFill>
                          <a:srgbClr val="0000CC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solidFill>
                            <a:srgbClr val="0000CC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30,000 บาท</a:t>
                      </a:r>
                      <a:endParaRPr lang="th-TH" sz="1600" b="1" dirty="0">
                        <a:solidFill>
                          <a:srgbClr val="0000CC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solidFill>
                            <a:srgbClr val="0000CC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เบิกจ่ายแล้ว 30,000 บาท (100</a:t>
                      </a:r>
                      <a:r>
                        <a:rPr lang="en-US" sz="1400" b="1" dirty="0" smtClean="0">
                          <a:solidFill>
                            <a:srgbClr val="0000CC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%)</a:t>
                      </a:r>
                      <a:endParaRPr lang="th-TH" sz="1400" b="1" dirty="0">
                        <a:solidFill>
                          <a:srgbClr val="0000CC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9" name="ตัวเชื่อมต่อตรง 8"/>
          <p:cNvCxnSpPr/>
          <p:nvPr/>
        </p:nvCxnSpPr>
        <p:spPr>
          <a:xfrm>
            <a:off x="3715635" y="1797880"/>
            <a:ext cx="5156791" cy="0"/>
          </a:xfrm>
          <a:prstGeom prst="line">
            <a:avLst/>
          </a:prstGeom>
          <a:ln w="12700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2" name="ปุ่มปฏิบัติการ: สิ้นสุด 11">
            <a:hlinkClick r:id="" action="ppaction://hlinkshowjump?jump=nextslide" highlightClick="1"/>
          </p:cNvPr>
          <p:cNvSpPr/>
          <p:nvPr/>
        </p:nvSpPr>
        <p:spPr>
          <a:xfrm>
            <a:off x="8647787" y="4848639"/>
            <a:ext cx="230588" cy="237118"/>
          </a:xfrm>
          <a:prstGeom prst="actionButtonEn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ปุ่มปฏิบัติการ: การเริ่มต้น 12">
            <a:hlinkClick r:id="" action="ppaction://hlinkshowjump?jump=previousslide" highlightClick="1"/>
          </p:cNvPr>
          <p:cNvSpPr/>
          <p:nvPr/>
        </p:nvSpPr>
        <p:spPr>
          <a:xfrm>
            <a:off x="8146455" y="4848639"/>
            <a:ext cx="223426" cy="237118"/>
          </a:xfrm>
          <a:prstGeom prst="actionButtonBeginning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ปุ่มปฏิบัติการ: หน้าแรก 13">
            <a:hlinkClick r:id="rId3" action="ppaction://hlinksldjump" highlightClick="1"/>
          </p:cNvPr>
          <p:cNvSpPr/>
          <p:nvPr/>
        </p:nvSpPr>
        <p:spPr>
          <a:xfrm>
            <a:off x="8401294" y="4848639"/>
            <a:ext cx="214685" cy="237118"/>
          </a:xfrm>
          <a:prstGeom prst="actionButtonHom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735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กลุ่ม 22"/>
          <p:cNvGrpSpPr/>
          <p:nvPr/>
        </p:nvGrpSpPr>
        <p:grpSpPr>
          <a:xfrm>
            <a:off x="1" y="3527"/>
            <a:ext cx="1595462" cy="1091626"/>
            <a:chOff x="1" y="3527"/>
            <a:chExt cx="1595462" cy="1091626"/>
          </a:xfrm>
        </p:grpSpPr>
        <p:pic>
          <p:nvPicPr>
            <p:cNvPr id="2050" name="Picture 2" descr="ผลการค้นหารูปภาพสำหรับ อินโฟกราฟิก ฟรี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40" t="15283" r="48491" b="53378"/>
            <a:stretch/>
          </p:blipFill>
          <p:spPr bwMode="auto">
            <a:xfrm>
              <a:off x="1" y="3527"/>
              <a:ext cx="1595462" cy="10916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511916" y="225799"/>
              <a:ext cx="5725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b="1" dirty="0" smtClean="0">
                  <a:solidFill>
                    <a:schemeClr val="bg1"/>
                  </a:solidFill>
                  <a:latin typeface="TH SarabunPSK" pitchFamily="34" charset="-34"/>
                  <a:cs typeface="TH SarabunPSK" pitchFamily="34" charset="-34"/>
                </a:rPr>
                <a:t>07</a:t>
              </a:r>
              <a:endParaRPr lang="th-TH" sz="4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8" name="กลุ่ม 7"/>
          <p:cNvGrpSpPr/>
          <p:nvPr/>
        </p:nvGrpSpPr>
        <p:grpSpPr>
          <a:xfrm>
            <a:off x="317240" y="1329069"/>
            <a:ext cx="7263168" cy="3106014"/>
            <a:chOff x="797732" y="1329069"/>
            <a:chExt cx="7263168" cy="3106014"/>
          </a:xfrm>
        </p:grpSpPr>
        <p:pic>
          <p:nvPicPr>
            <p:cNvPr id="2052" name="Picture 4" descr="ผลการค้นหารูปภาพสำหรับ อินโฟกราฟิก ฟรี"/>
            <p:cNvPicPr>
              <a:picLocks noChangeAspect="1" noChangeArrowheads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38" t="25306" r="6806" b="42420"/>
            <a:stretch/>
          </p:blipFill>
          <p:spPr bwMode="auto">
            <a:xfrm>
              <a:off x="797732" y="1329069"/>
              <a:ext cx="7112891" cy="20520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วงรี 2"/>
            <p:cNvSpPr/>
            <p:nvPr/>
          </p:nvSpPr>
          <p:spPr>
            <a:xfrm>
              <a:off x="1149476" y="1679943"/>
              <a:ext cx="904345" cy="9250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8" name="วงรี 17"/>
            <p:cNvSpPr/>
            <p:nvPr/>
          </p:nvSpPr>
          <p:spPr>
            <a:xfrm>
              <a:off x="2562701" y="1679942"/>
              <a:ext cx="904345" cy="9250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วงรี 18"/>
            <p:cNvSpPr/>
            <p:nvPr/>
          </p:nvSpPr>
          <p:spPr>
            <a:xfrm>
              <a:off x="3926175" y="1690576"/>
              <a:ext cx="904345" cy="9250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0" name="วงรี 19"/>
            <p:cNvSpPr/>
            <p:nvPr/>
          </p:nvSpPr>
          <p:spPr>
            <a:xfrm>
              <a:off x="5310351" y="1678168"/>
              <a:ext cx="904345" cy="9250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1" name="วงรี 20"/>
            <p:cNvSpPr/>
            <p:nvPr/>
          </p:nvSpPr>
          <p:spPr>
            <a:xfrm>
              <a:off x="6696387" y="1685258"/>
              <a:ext cx="904345" cy="9250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091285" y="1850070"/>
              <a:ext cx="102072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1. แต่งตั้งคณะกรรมการ</a:t>
              </a:r>
              <a:endParaRPr lang="th-TH" sz="1600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040174" y="4096529"/>
              <a:ext cx="10207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2.ศึกษาดูงาน</a:t>
              </a:r>
              <a:endParaRPr lang="th-TH" sz="1600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533152" y="1860710"/>
              <a:ext cx="96344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2. ประชุมคณะกรรมการ</a:t>
              </a:r>
              <a:endParaRPr lang="th-TH" sz="1600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956027" y="1860716"/>
              <a:ext cx="7787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3. ชี้แจงครู</a:t>
              </a:r>
            </a:p>
            <a:p>
              <a:pPr algn="ctr"/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แนะแนว</a:t>
              </a:r>
              <a:endParaRPr lang="th-TH" sz="1600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403077" y="1871353"/>
              <a:ext cx="71889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4. สำรวจ</a:t>
              </a:r>
            </a:p>
            <a:p>
              <a:pPr algn="ctr"/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นักเรียน</a:t>
              </a:r>
              <a:endParaRPr lang="th-TH" sz="1600" dirty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pic>
        <p:nvPicPr>
          <p:cNvPr id="2056" name="Picture 8" descr="ผลการค้นหารูปภาพสำหรับ อินโฟกราฟิก ฟรี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0" t="27796" r="20315" b="47109"/>
          <a:stretch/>
        </p:blipFill>
        <p:spPr bwMode="auto">
          <a:xfrm rot="10800000">
            <a:off x="1129349" y="3338643"/>
            <a:ext cx="6988531" cy="170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207270" y="1876668"/>
            <a:ext cx="950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5.พิจารณาเงินสงเคราะห์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8" name="Picture 10" descr="ผลการค้นหารูปภาพสำหรับ เครื่องหมายถูกต้อง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38" y="2349792"/>
            <a:ext cx="328219" cy="32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0" descr="ผลการค้นหารูปภาพสำหรับ เครื่องหมายถูกต้อง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285" y="2363835"/>
            <a:ext cx="328219" cy="32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0" descr="ผลการค้นหารูปภาพสำหรับ เครื่องหมายถูกต้อง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273" y="2369086"/>
            <a:ext cx="328219" cy="32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0" descr="ผลการค้นหารูปภาพสำหรับ เครื่องหมายถูกต้อง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159" y="2363835"/>
            <a:ext cx="328219" cy="32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กลุ่ม 23"/>
          <p:cNvGrpSpPr/>
          <p:nvPr/>
        </p:nvGrpSpPr>
        <p:grpSpPr>
          <a:xfrm>
            <a:off x="1382066" y="3739042"/>
            <a:ext cx="6227712" cy="1015864"/>
            <a:chOff x="1382066" y="3739042"/>
            <a:chExt cx="6227712" cy="1015864"/>
          </a:xfrm>
        </p:grpSpPr>
        <p:sp>
          <p:nvSpPr>
            <p:cNvPr id="25" name="วงรี 24"/>
            <p:cNvSpPr/>
            <p:nvPr/>
          </p:nvSpPr>
          <p:spPr>
            <a:xfrm>
              <a:off x="6705433" y="3829872"/>
              <a:ext cx="904345" cy="9250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6" name="วงรี 25"/>
            <p:cNvSpPr/>
            <p:nvPr/>
          </p:nvSpPr>
          <p:spPr>
            <a:xfrm>
              <a:off x="5369729" y="3803290"/>
              <a:ext cx="904345" cy="9250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7" name="วงรี 26"/>
            <p:cNvSpPr/>
            <p:nvPr/>
          </p:nvSpPr>
          <p:spPr>
            <a:xfrm>
              <a:off x="4052122" y="3803290"/>
              <a:ext cx="904345" cy="9250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8" name="วงรี 27"/>
            <p:cNvSpPr/>
            <p:nvPr/>
          </p:nvSpPr>
          <p:spPr>
            <a:xfrm>
              <a:off x="2700504" y="3803290"/>
              <a:ext cx="904345" cy="9250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9" name="วงรี 28"/>
            <p:cNvSpPr/>
            <p:nvPr/>
          </p:nvSpPr>
          <p:spPr>
            <a:xfrm>
              <a:off x="1382066" y="3829873"/>
              <a:ext cx="904345" cy="9250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798159" y="3973418"/>
              <a:ext cx="71889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b="1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6. ศึกษาดูงาน</a:t>
              </a:r>
              <a:endParaRPr lang="th-TH" sz="1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488378" y="4000000"/>
              <a:ext cx="71889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7. เริ่มฝึกอบรม</a:t>
              </a:r>
              <a:endParaRPr lang="th-TH" sz="1600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995986" y="3914935"/>
              <a:ext cx="9268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8. เตรียมตลาดแรงงาน</a:t>
              </a:r>
              <a:endParaRPr lang="th-TH" sz="1600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793230" y="3973417"/>
              <a:ext cx="81161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9. ติดตาม/ประเมินผล</a:t>
              </a:r>
              <a:endParaRPr lang="th-TH" sz="1600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432260" y="4064185"/>
              <a:ext cx="81161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10. สรุปผล</a:t>
              </a:r>
              <a:endParaRPr lang="th-TH" sz="1600" dirty="0"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39" name="Picture 10" descr="ผลการค้นหารูปภาพสำหรับ เครื่องหมายถูกต้อง 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61419" y="4423576"/>
              <a:ext cx="328219" cy="3223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2" name="Picture 14" descr="ผลการค้นหารูปภาพสำหรับ เครื่องหมายลูกศร 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61540" y="3739042"/>
              <a:ext cx="320722" cy="3207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64" name="Picture 16" descr="ผลการค้นหารูปภาพสำหรับ เครื่องหมายลูกศร 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228" y="1656902"/>
            <a:ext cx="295385" cy="29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2" name="ตาราง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638574"/>
              </p:ext>
            </p:extLst>
          </p:nvPr>
        </p:nvGraphicFramePr>
        <p:xfrm>
          <a:off x="7517050" y="1329067"/>
          <a:ext cx="1464350" cy="178506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21646"/>
                <a:gridCol w="442704"/>
              </a:tblGrid>
              <a:tr h="446267"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กลุ่มเป้าหมาย</a:t>
                      </a:r>
                      <a:endParaRPr lang="th-TH" sz="1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  <a:endParaRPr lang="th-TH" sz="1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46267"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ศึกษาดูงาน</a:t>
                      </a:r>
                      <a:endParaRPr lang="th-TH" sz="1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endParaRPr lang="th-TH" sz="1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46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สมัครเข้าร่วม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th-TH" sz="1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46267"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ยกเลิก</a:t>
                      </a:r>
                      <a:endParaRPr lang="th-TH" sz="1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66" name="Picture 18" descr="ผลการค้นหารูปภาพสำหรับ สวัสดี 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7050" y="4120718"/>
            <a:ext cx="521031" cy="521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xmlns="" id="{7FE21424-10D3-4360-B977-F50FC5C9A727}"/>
              </a:ext>
            </a:extLst>
          </p:cNvPr>
          <p:cNvSpPr/>
          <p:nvPr/>
        </p:nvSpPr>
        <p:spPr>
          <a:xfrm>
            <a:off x="1456353" y="70877"/>
            <a:ext cx="7548537" cy="10567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28575">
            <a:solidFill>
              <a:srgbClr val="0000CC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th-TH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โครงการเพิ่มทักษะด้านอาชีพแก่นักเรียนครอบครัวยากจน</a:t>
            </a:r>
          </a:p>
          <a:p>
            <a:pPr algn="ctr">
              <a:spcAft>
                <a:spcPts val="800"/>
              </a:spcAft>
            </a:pPr>
            <a:r>
              <a:rPr lang="th-TH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ที่ไม่ได้เรียนต่อหลังจบการศึกษาภาคบังคับ ประจำปีงบประมาณ 2563</a:t>
            </a:r>
            <a:endParaRPr lang="en-US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8235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8150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9" t="36542" r="2672" b="5368"/>
          <a:stretch/>
        </p:blipFill>
        <p:spPr bwMode="auto">
          <a:xfrm>
            <a:off x="318980" y="1120314"/>
            <a:ext cx="3423684" cy="4008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กลุ่ม 3"/>
          <p:cNvGrpSpPr>
            <a:grpSpLocks/>
          </p:cNvGrpSpPr>
          <p:nvPr/>
        </p:nvGrpSpPr>
        <p:grpSpPr bwMode="auto">
          <a:xfrm>
            <a:off x="5514533" y="1130947"/>
            <a:ext cx="3331756" cy="3887546"/>
            <a:chOff x="1946" y="6708"/>
            <a:chExt cx="7237" cy="7113"/>
          </a:xfrm>
        </p:grpSpPr>
        <p:pic>
          <p:nvPicPr>
            <p:cNvPr id="5" name="Picture 7" descr="1578494683285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6158"/>
            <a:stretch/>
          </p:blipFill>
          <p:spPr bwMode="auto">
            <a:xfrm>
              <a:off x="1946" y="6708"/>
              <a:ext cx="7237" cy="43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8" descr="16010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" y="11182"/>
              <a:ext cx="3518" cy="26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9" descr="33719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1" y="11182"/>
              <a:ext cx="3512" cy="26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Rectangle 1">
            <a:extLst>
              <a:ext uri="{FF2B5EF4-FFF2-40B4-BE49-F238E27FC236}">
                <a16:creationId xmlns:a16="http://schemas.microsoft.com/office/drawing/2014/main" xmlns="" id="{7FE21424-10D3-4360-B977-F50FC5C9A727}"/>
              </a:ext>
            </a:extLst>
          </p:cNvPr>
          <p:cNvSpPr/>
          <p:nvPr/>
        </p:nvSpPr>
        <p:spPr>
          <a:xfrm>
            <a:off x="1595461" y="19121"/>
            <a:ext cx="7548539" cy="117981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28575">
            <a:solidFill>
              <a:srgbClr val="0000CC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ขั้นตอนการประชุมคณะกรรมการขับเคลื่อนโครงการ</a:t>
            </a:r>
            <a:r>
              <a:rPr lang="th-TH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เพิ่ม</a:t>
            </a: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ทักษะ</a:t>
            </a:r>
          </a:p>
          <a:p>
            <a:pPr algn="ctr">
              <a:spcAft>
                <a:spcPts val="800"/>
              </a:spcAft>
            </a:pP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ด้าน</a:t>
            </a:r>
            <a:r>
              <a:rPr lang="th-TH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อาชีพแก่นักเรียนครอบครัว</a:t>
            </a: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ยากจนฯ </a:t>
            </a:r>
            <a:endParaRPr lang="th-TH" sz="3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</p:txBody>
      </p:sp>
      <p:grpSp>
        <p:nvGrpSpPr>
          <p:cNvPr id="10" name="กลุ่ม 9"/>
          <p:cNvGrpSpPr/>
          <p:nvPr/>
        </p:nvGrpSpPr>
        <p:grpSpPr>
          <a:xfrm>
            <a:off x="1" y="3527"/>
            <a:ext cx="1595462" cy="1091626"/>
            <a:chOff x="1" y="3527"/>
            <a:chExt cx="1595462" cy="1091626"/>
          </a:xfrm>
        </p:grpSpPr>
        <p:pic>
          <p:nvPicPr>
            <p:cNvPr id="11" name="Picture 2" descr="ผลการค้นหารูปภาพสำหรับ อินโฟกราฟิก ฟรี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40" t="15283" r="48491" b="53378"/>
            <a:stretch/>
          </p:blipFill>
          <p:spPr bwMode="auto">
            <a:xfrm>
              <a:off x="1" y="3527"/>
              <a:ext cx="1595462" cy="10916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511916" y="225799"/>
              <a:ext cx="5725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b="1" dirty="0" smtClean="0">
                  <a:solidFill>
                    <a:schemeClr val="bg1"/>
                  </a:solidFill>
                  <a:latin typeface="TH SarabunPSK" pitchFamily="34" charset="-34"/>
                  <a:cs typeface="TH SarabunPSK" pitchFamily="34" charset="-34"/>
                </a:rPr>
                <a:t>07</a:t>
              </a:r>
              <a:endParaRPr lang="th-TH" sz="4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pic>
        <p:nvPicPr>
          <p:cNvPr id="3076" name="Picture 4" descr="ผลการค้นหารูปภาพสำหรับ กล่อง png ข้อความ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121" y="2718292"/>
            <a:ext cx="1115461" cy="1120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ผลการค้นหารูปภาพสำหรับ กล่อง png ข้อความ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233" y="1813139"/>
            <a:ext cx="946297" cy="905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666382" y="1802506"/>
            <a:ext cx="92688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ครั้งที่ 1/2563</a:t>
            </a:r>
            <a:endParaRPr lang="th-TH" sz="1600" b="1" dirty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04410" y="2750972"/>
            <a:ext cx="92688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ครั้งที่ 2/2563</a:t>
            </a:r>
            <a:endParaRPr lang="th-TH" sz="1600" b="1" dirty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41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20841" t="35803" r="61856" b="36391"/>
          <a:stretch/>
        </p:blipFill>
        <p:spPr bwMode="auto">
          <a:xfrm>
            <a:off x="1186171" y="1175565"/>
            <a:ext cx="1215468" cy="882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กลุ่ม 5"/>
          <p:cNvGrpSpPr/>
          <p:nvPr/>
        </p:nvGrpSpPr>
        <p:grpSpPr>
          <a:xfrm>
            <a:off x="107504" y="2107082"/>
            <a:ext cx="8845411" cy="585383"/>
            <a:chOff x="107504" y="2348610"/>
            <a:chExt cx="8845411" cy="585383"/>
          </a:xfrm>
        </p:grpSpPr>
        <p:sp>
          <p:nvSpPr>
            <p:cNvPr id="2" name="สี่เหลี่ยมผืนผ้ามุมมน 1"/>
            <p:cNvSpPr/>
            <p:nvPr/>
          </p:nvSpPr>
          <p:spPr>
            <a:xfrm>
              <a:off x="107504" y="2355111"/>
              <a:ext cx="1686401" cy="578882"/>
            </a:xfrm>
            <a:prstGeom prst="round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 fontAlgn="auto">
                <a:spcAft>
                  <a:spcPts val="0"/>
                </a:spcAft>
              </a:pPr>
              <a:r>
                <a:rPr lang="th-TH" sz="1400" b="0" dirty="0" smtClean="0">
                  <a:solidFill>
                    <a:schemeClr val="tx2">
                      <a:lumMod val="10000"/>
                    </a:schemeClr>
                  </a:solidFill>
                  <a:effectLst/>
                  <a:latin typeface="FreesiaUPC" pitchFamily="34" charset="-34"/>
                  <a:cs typeface="FreesiaUPC" pitchFamily="34" charset="-34"/>
                </a:rPr>
                <a:t>คณะอนุกรรมการเตรียม</a:t>
              </a:r>
            </a:p>
            <a:p>
              <a:pPr algn="ctr" fontAlgn="auto">
                <a:spcAft>
                  <a:spcPts val="0"/>
                </a:spcAft>
              </a:pPr>
              <a:r>
                <a:rPr lang="th-TH" sz="1400" b="0" dirty="0" smtClean="0">
                  <a:solidFill>
                    <a:schemeClr val="tx2">
                      <a:lumMod val="10000"/>
                    </a:schemeClr>
                  </a:solidFill>
                  <a:effectLst/>
                  <a:latin typeface="FreesiaUPC" pitchFamily="34" charset="-34"/>
                  <a:cs typeface="FreesiaUPC" pitchFamily="34" charset="-34"/>
                </a:rPr>
                <a:t>ความพร้อมแก่กำลังแรงงาน</a:t>
              </a:r>
            </a:p>
          </p:txBody>
        </p:sp>
        <p:sp>
          <p:nvSpPr>
            <p:cNvPr id="9" name="สี่เหลี่ยมผืนผ้ามุมมน 8"/>
            <p:cNvSpPr/>
            <p:nvPr/>
          </p:nvSpPr>
          <p:spPr>
            <a:xfrm>
              <a:off x="1835696" y="2355111"/>
              <a:ext cx="1800200" cy="578882"/>
            </a:xfrm>
            <a:prstGeom prst="round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 fontAlgn="auto">
                <a:spcAft>
                  <a:spcPts val="0"/>
                </a:spcAft>
              </a:pPr>
              <a:r>
                <a:rPr lang="th-TH" sz="1400" b="0" dirty="0" smtClean="0">
                  <a:solidFill>
                    <a:schemeClr val="tx2">
                      <a:lumMod val="10000"/>
                    </a:schemeClr>
                  </a:solidFill>
                  <a:effectLst/>
                  <a:latin typeface="FreesiaUPC" pitchFamily="34" charset="-34"/>
                  <a:cs typeface="FreesiaUPC" pitchFamily="34" charset="-34"/>
                </a:rPr>
                <a:t>คณะอนุกรรมการสำรวจและ</a:t>
              </a:r>
            </a:p>
            <a:p>
              <a:pPr algn="ctr" fontAlgn="auto">
                <a:spcAft>
                  <a:spcPts val="0"/>
                </a:spcAft>
              </a:pPr>
              <a:r>
                <a:rPr lang="th-TH" sz="1400" b="0" dirty="0" smtClean="0">
                  <a:solidFill>
                    <a:schemeClr val="tx2">
                      <a:lumMod val="10000"/>
                    </a:schemeClr>
                  </a:solidFill>
                  <a:effectLst/>
                  <a:latin typeface="FreesiaUPC" pitchFamily="34" charset="-34"/>
                  <a:cs typeface="FreesiaUPC" pitchFamily="34" charset="-34"/>
                </a:rPr>
                <a:t>คัดกรองนักเรียนกลุ่มเป้าหมาย</a:t>
              </a:r>
            </a:p>
          </p:txBody>
        </p:sp>
        <p:sp>
          <p:nvSpPr>
            <p:cNvPr id="10" name="สี่เหลี่ยมผืนผ้ามุมมน 9"/>
            <p:cNvSpPr/>
            <p:nvPr/>
          </p:nvSpPr>
          <p:spPr>
            <a:xfrm>
              <a:off x="3749696" y="2355111"/>
              <a:ext cx="1686401" cy="578882"/>
            </a:xfrm>
            <a:prstGeom prst="round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 fontAlgn="auto">
                <a:spcAft>
                  <a:spcPts val="0"/>
                </a:spcAft>
              </a:pPr>
              <a:r>
                <a:rPr lang="th-TH" sz="1400" b="0" dirty="0" smtClean="0">
                  <a:solidFill>
                    <a:schemeClr val="tx2">
                      <a:lumMod val="10000"/>
                    </a:schemeClr>
                  </a:solidFill>
                  <a:effectLst/>
                  <a:latin typeface="FreesiaUPC" pitchFamily="34" charset="-34"/>
                  <a:cs typeface="FreesiaUPC" pitchFamily="34" charset="-34"/>
                </a:rPr>
                <a:t>คณะอนุกรรมการพัฒนาทักษะฝีมือแรงงาน</a:t>
              </a:r>
            </a:p>
          </p:txBody>
        </p:sp>
        <p:sp>
          <p:nvSpPr>
            <p:cNvPr id="11" name="สี่เหลี่ยมผืนผ้ามุมมน 10"/>
            <p:cNvSpPr/>
            <p:nvPr/>
          </p:nvSpPr>
          <p:spPr>
            <a:xfrm>
              <a:off x="7266514" y="2348610"/>
              <a:ext cx="1686401" cy="578882"/>
            </a:xfrm>
            <a:prstGeom prst="round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 fontAlgn="auto">
                <a:spcAft>
                  <a:spcPts val="0"/>
                </a:spcAft>
              </a:pPr>
              <a:r>
                <a:rPr lang="th-TH" sz="1400" b="0" dirty="0" smtClean="0">
                  <a:solidFill>
                    <a:schemeClr val="tx2">
                      <a:lumMod val="10000"/>
                    </a:schemeClr>
                  </a:solidFill>
                  <a:effectLst/>
                  <a:latin typeface="FreesiaUPC" pitchFamily="34" charset="-34"/>
                  <a:cs typeface="FreesiaUPC" pitchFamily="34" charset="-34"/>
                </a:rPr>
                <a:t>คณะอนุกรรมการพัฒนาเครือข่ายการมีส่วนร่วม</a:t>
              </a:r>
            </a:p>
          </p:txBody>
        </p:sp>
        <p:sp>
          <p:nvSpPr>
            <p:cNvPr id="12" name="สี่เหลี่ยมผืนผ้ามุมมน 11"/>
            <p:cNvSpPr/>
            <p:nvPr/>
          </p:nvSpPr>
          <p:spPr>
            <a:xfrm>
              <a:off x="5518738" y="2351269"/>
              <a:ext cx="1686401" cy="578882"/>
            </a:xfrm>
            <a:prstGeom prst="round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 fontAlgn="auto">
                <a:spcAft>
                  <a:spcPts val="0"/>
                </a:spcAft>
              </a:pPr>
              <a:r>
                <a:rPr lang="th-TH" sz="1400" b="0" dirty="0" smtClean="0">
                  <a:solidFill>
                    <a:schemeClr val="tx2">
                      <a:lumMod val="10000"/>
                    </a:schemeClr>
                  </a:solidFill>
                  <a:effectLst/>
                  <a:latin typeface="FreesiaUPC" pitchFamily="34" charset="-34"/>
                  <a:cs typeface="FreesiaUPC" pitchFamily="34" charset="-34"/>
                </a:rPr>
                <a:t>คณะอนุกรรมการจัดหาแหล่งงาน/อาชีพ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389634" y="2766769"/>
            <a:ext cx="1440160" cy="7386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ประสานความร่วมมือการจัดการความรู้+การต่อยอดด้านอาชีพ </a:t>
            </a:r>
            <a:r>
              <a:rPr lang="en-US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Start Up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389634" y="3546482"/>
            <a:ext cx="144016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ช่วยเหลือด้านแหล่งเงินทุน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641858" y="2766770"/>
            <a:ext cx="144016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วิเคราะห์ความต้องการของตลาดแรงงาน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41858" y="3351545"/>
            <a:ext cx="1440160" cy="30777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จัดหาแหล่งงาน/อาชีพ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10952" y="2766770"/>
            <a:ext cx="1440160" cy="30777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จัดหาแหล่งศึกษาดูงาน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10952" y="3136102"/>
            <a:ext cx="1440160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พัฒนาหลักสูตร</a:t>
            </a:r>
          </a:p>
          <a:p>
            <a:pPr algn="ctr"/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การฝึกอบรม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19578" y="3707762"/>
            <a:ext cx="1440160" cy="30777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ดำเนินการจัดฝึกอบรม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015716" y="2766770"/>
            <a:ext cx="1440160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ประชาสัมพันธ์ให้ความรู้ สำรวจและคัดกรองกลุ่มเป้าหมาย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30624" y="2764444"/>
            <a:ext cx="1440160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สร้างเครือข่ายการแนะแนวอาชีพ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30624" y="3346209"/>
            <a:ext cx="1440160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ประชุมชี้แจง ผอ. และครูแนะแนวเกี่ยวกับวัตถุประสงค์ ขั้นตอน การดำเนินการโครงการฯ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019678" y="3546482"/>
            <a:ext cx="1440160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นำกลุ่มเป้าหมายไปศึกษาดูงานและรับสมัครฝึกอบรม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019678" y="4317568"/>
            <a:ext cx="1440160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รวบรวมและจัดทำข้อมูลสารสนเทศ รายงานผลดำเนินงาน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0" y="155276"/>
            <a:ext cx="9144000" cy="454516"/>
          </a:xfrm>
          <a:solidFill>
            <a:srgbClr val="66CCFF"/>
          </a:solidFill>
        </p:spPr>
        <p:txBody>
          <a:bodyPr>
            <a:normAutofit/>
          </a:bodyPr>
          <a:lstStyle/>
          <a:p>
            <a:pPr algn="r"/>
            <a:r>
              <a:rPr lang="en-US" sz="1600" b="1" dirty="0" smtClean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  <a:t>STC Phrae Model</a:t>
            </a:r>
            <a:endParaRPr lang="th-TH" sz="1600" b="1" dirty="0"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2"/>
          <p:cNvSpPr txBox="1">
            <a:spLocks/>
          </p:cNvSpPr>
          <p:nvPr/>
        </p:nvSpPr>
        <p:spPr bwMode="auto">
          <a:xfrm>
            <a:off x="0" y="551776"/>
            <a:ext cx="9144000" cy="540060"/>
          </a:xfrm>
          <a:prstGeom prst="rect">
            <a:avLst/>
          </a:prstGeom>
          <a:solidFill>
            <a:srgbClr val="66CCFF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9pPr>
          </a:lstStyle>
          <a:p>
            <a:pPr algn="ctr"/>
            <a:r>
              <a:rPr lang="th-TH" sz="2000" b="1" dirty="0" smtClean="0">
                <a:solidFill>
                  <a:srgbClr val="0000CC"/>
                </a:solidFill>
                <a:effectLst/>
                <a:latin typeface="TH SarabunPSK" pitchFamily="34" charset="-34"/>
                <a:cs typeface="TH SarabunPSK" pitchFamily="34" charset="-34"/>
              </a:rPr>
              <a:t>คณะอนุกรรมการและคณะทำงานโครงการเพิ่มทักษะด้านอาชีพแก่นักเรียนครอบครัวยากจนจังหวัดแพร่</a:t>
            </a:r>
          </a:p>
          <a:p>
            <a:pPr algn="ctr"/>
            <a:r>
              <a:rPr lang="th-TH" sz="2000" b="1" dirty="0" smtClean="0">
                <a:solidFill>
                  <a:srgbClr val="0000CC"/>
                </a:solidFill>
                <a:effectLst/>
                <a:latin typeface="TH SarabunPSK" pitchFamily="34" charset="-34"/>
                <a:cs typeface="TH SarabunPSK" pitchFamily="34" charset="-34"/>
              </a:rPr>
              <a:t>ที่ไม่ได้เรียนต่อหลังจบการศึกษาภาคบังคับ</a:t>
            </a:r>
            <a:endParaRPr lang="th-TH" sz="2000" b="1" dirty="0">
              <a:solidFill>
                <a:srgbClr val="0000CC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39905" t="35803" r="41031" b="36391"/>
          <a:stretch/>
        </p:blipFill>
        <p:spPr bwMode="auto">
          <a:xfrm>
            <a:off x="4046415" y="1175565"/>
            <a:ext cx="1339201" cy="882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56800" t="35803" r="22460" b="36391"/>
          <a:stretch/>
        </p:blipFill>
        <p:spPr bwMode="auto">
          <a:xfrm>
            <a:off x="7346690" y="1175565"/>
            <a:ext cx="1456928" cy="882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" name="ตัวเชื่อมต่อตรง 30"/>
          <p:cNvCxnSpPr/>
          <p:nvPr/>
        </p:nvCxnSpPr>
        <p:spPr>
          <a:xfrm>
            <a:off x="1981212" y="1175565"/>
            <a:ext cx="60594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82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">
            <a:extLst>
              <a:ext uri="{FF2B5EF4-FFF2-40B4-BE49-F238E27FC236}">
                <a16:creationId xmlns:a16="http://schemas.microsoft.com/office/drawing/2014/main" xmlns="" id="{7FE21424-10D3-4360-B977-F50FC5C9A727}"/>
              </a:ext>
            </a:extLst>
          </p:cNvPr>
          <p:cNvSpPr/>
          <p:nvPr/>
        </p:nvSpPr>
        <p:spPr>
          <a:xfrm>
            <a:off x="1595464" y="342016"/>
            <a:ext cx="7527268" cy="58477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28575">
            <a:solidFill>
              <a:srgbClr val="0000CC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ขั้นตอนการประชุมชี้แจงผู้อำนวยการและครูแนะแนว</a:t>
            </a:r>
          </a:p>
        </p:txBody>
      </p:sp>
      <p:grpSp>
        <p:nvGrpSpPr>
          <p:cNvPr id="10" name="กลุ่ม 9"/>
          <p:cNvGrpSpPr/>
          <p:nvPr/>
        </p:nvGrpSpPr>
        <p:grpSpPr>
          <a:xfrm>
            <a:off x="1" y="3527"/>
            <a:ext cx="1595462" cy="1091626"/>
            <a:chOff x="1" y="3527"/>
            <a:chExt cx="1595462" cy="1091626"/>
          </a:xfrm>
        </p:grpSpPr>
        <p:pic>
          <p:nvPicPr>
            <p:cNvPr id="11" name="Picture 2" descr="ผลการค้นหารูปภาพสำหรับ อินโฟกราฟิก ฟรี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40" t="15283" r="48491" b="53378"/>
            <a:stretch/>
          </p:blipFill>
          <p:spPr bwMode="auto">
            <a:xfrm>
              <a:off x="1" y="3527"/>
              <a:ext cx="1595462" cy="10916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511916" y="225799"/>
              <a:ext cx="5725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b="1" dirty="0" smtClean="0">
                  <a:solidFill>
                    <a:schemeClr val="bg1"/>
                  </a:solidFill>
                  <a:latin typeface="TH SarabunPSK" pitchFamily="34" charset="-34"/>
                  <a:cs typeface="TH SarabunPSK" pitchFamily="34" charset="-34"/>
                </a:rPr>
                <a:t>07</a:t>
              </a:r>
              <a:endParaRPr lang="th-TH" sz="4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5" t="14002" r="35111" b="27704"/>
          <a:stretch/>
        </p:blipFill>
        <p:spPr bwMode="auto">
          <a:xfrm>
            <a:off x="5764265" y="3080597"/>
            <a:ext cx="2939810" cy="1873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8" t="38558" r="32507" b="4550"/>
          <a:stretch/>
        </p:blipFill>
        <p:spPr bwMode="auto">
          <a:xfrm>
            <a:off x="5720421" y="1250894"/>
            <a:ext cx="3105045" cy="180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44" t="13951" r="35556" b="25210"/>
          <a:stretch/>
        </p:blipFill>
        <p:spPr bwMode="auto">
          <a:xfrm>
            <a:off x="3075013" y="1250895"/>
            <a:ext cx="2645409" cy="180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5" t="20666" r="34001" b="10000"/>
          <a:stretch/>
        </p:blipFill>
        <p:spPr bwMode="auto">
          <a:xfrm>
            <a:off x="3096278" y="3048699"/>
            <a:ext cx="2645409" cy="1961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1" t="10000" r="32508" b="67169"/>
          <a:stretch/>
        </p:blipFill>
        <p:spPr bwMode="auto">
          <a:xfrm>
            <a:off x="334534" y="1549013"/>
            <a:ext cx="2676672" cy="60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รูปภาพ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581" y="3772923"/>
            <a:ext cx="919085" cy="71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61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">
            <a:extLst>
              <a:ext uri="{FF2B5EF4-FFF2-40B4-BE49-F238E27FC236}">
                <a16:creationId xmlns:a16="http://schemas.microsoft.com/office/drawing/2014/main" xmlns="" id="{7FE21424-10D3-4360-B977-F50FC5C9A727}"/>
              </a:ext>
            </a:extLst>
          </p:cNvPr>
          <p:cNvSpPr/>
          <p:nvPr/>
        </p:nvSpPr>
        <p:spPr>
          <a:xfrm>
            <a:off x="1595464" y="342016"/>
            <a:ext cx="7527268" cy="58477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28575">
            <a:solidFill>
              <a:srgbClr val="0000CC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ขั้นตอนการศึกษาดูงานของโครงการฯ</a:t>
            </a:r>
          </a:p>
        </p:txBody>
      </p:sp>
      <p:grpSp>
        <p:nvGrpSpPr>
          <p:cNvPr id="10" name="กลุ่ม 9"/>
          <p:cNvGrpSpPr/>
          <p:nvPr/>
        </p:nvGrpSpPr>
        <p:grpSpPr>
          <a:xfrm>
            <a:off x="1" y="3527"/>
            <a:ext cx="1595462" cy="1091626"/>
            <a:chOff x="1" y="3527"/>
            <a:chExt cx="1595462" cy="1091626"/>
          </a:xfrm>
        </p:grpSpPr>
        <p:pic>
          <p:nvPicPr>
            <p:cNvPr id="11" name="Picture 2" descr="ผลการค้นหารูปภาพสำหรับ อินโฟกราฟิก ฟรี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40" t="15283" r="48491" b="53378"/>
            <a:stretch/>
          </p:blipFill>
          <p:spPr bwMode="auto">
            <a:xfrm>
              <a:off x="1" y="3527"/>
              <a:ext cx="1595462" cy="10916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511916" y="225799"/>
              <a:ext cx="5725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b="1" dirty="0" smtClean="0">
                  <a:solidFill>
                    <a:schemeClr val="bg1"/>
                  </a:solidFill>
                  <a:latin typeface="TH SarabunPSK" pitchFamily="34" charset="-34"/>
                  <a:cs typeface="TH SarabunPSK" pitchFamily="34" charset="-34"/>
                </a:rPr>
                <a:t>07</a:t>
              </a:r>
              <a:endParaRPr lang="th-TH" sz="4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" name="กลุ่ม 1"/>
          <p:cNvGrpSpPr/>
          <p:nvPr/>
        </p:nvGrpSpPr>
        <p:grpSpPr>
          <a:xfrm>
            <a:off x="866740" y="1296985"/>
            <a:ext cx="7260191" cy="3642849"/>
            <a:chOff x="866740" y="1296985"/>
            <a:chExt cx="7260191" cy="3642849"/>
          </a:xfrm>
        </p:grpSpPr>
        <p:pic>
          <p:nvPicPr>
            <p:cNvPr id="4098" name="Picture 2" descr="D:\70 MOU\06 ดูงาน\S__111231039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3992" y="1305610"/>
              <a:ext cx="2358508" cy="183709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9" name="Picture 3" descr="D:\70 MOU\06 ดูงาน\S__111231048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740" y="3110144"/>
              <a:ext cx="2358508" cy="182969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0" name="Picture 4" descr="D:\70 MOU\06 ดูงาน\S__111231055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8279" y="3128620"/>
              <a:ext cx="2413878" cy="18095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1" name="Picture 5" descr="D:\70 MOU\06 ดูงาน\S__111231027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5292" y="1309726"/>
              <a:ext cx="2401638" cy="180041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2" name="Picture 6" descr="D:\70 MOU\06 ดูงาน\132271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5531" y="1296985"/>
              <a:ext cx="2413878" cy="181081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3" name="Picture 7" descr="D:\70 MOU\06 ดูงาน\S__111231053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5293" y="3142701"/>
              <a:ext cx="2401638" cy="176808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3631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มุมมน 2"/>
          <p:cNvSpPr/>
          <p:nvPr/>
        </p:nvSpPr>
        <p:spPr>
          <a:xfrm>
            <a:off x="2381365" y="1030542"/>
            <a:ext cx="4666417" cy="59406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2427377" y="1049517"/>
            <a:ext cx="460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สรุปปัญหา</a:t>
            </a:r>
            <a:r>
              <a:rPr lang="en-US" sz="28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28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อุปสรรค และข้อเสนอแนะ</a:t>
            </a:r>
            <a:endParaRPr lang="en-US" sz="28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401499" y="1572737"/>
            <a:ext cx="4646283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th-TH" sz="2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ด้านกระบวนการสำรวจและคัดกรองนักเรียน</a:t>
            </a:r>
            <a:endParaRPr lang="en-US" sz="24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ไดอะแกรม 5"/>
          <p:cNvGraphicFramePr/>
          <p:nvPr>
            <p:extLst>
              <p:ext uri="{D42A27DB-BD31-4B8C-83A1-F6EECF244321}">
                <p14:modId xmlns:p14="http://schemas.microsoft.com/office/powerpoint/2010/main" val="2524557533"/>
              </p:ext>
            </p:extLst>
          </p:nvPr>
        </p:nvGraphicFramePr>
        <p:xfrm>
          <a:off x="2241375" y="2224391"/>
          <a:ext cx="4731459" cy="26333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ปุ่มปฏิบัติการ: สิ้นสุด 9">
            <a:hlinkClick r:id="" action="ppaction://hlinkshowjump?jump=nextslide" highlightClick="1"/>
          </p:cNvPr>
          <p:cNvSpPr/>
          <p:nvPr/>
        </p:nvSpPr>
        <p:spPr>
          <a:xfrm>
            <a:off x="8619212" y="4810539"/>
            <a:ext cx="230588" cy="237118"/>
          </a:xfrm>
          <a:prstGeom prst="actionButtonEn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ปุ่มปฏิบัติการ: การเริ่มต้น 10">
            <a:hlinkClick r:id="" action="ppaction://hlinkshowjump?jump=previousslide" highlightClick="1"/>
          </p:cNvPr>
          <p:cNvSpPr/>
          <p:nvPr/>
        </p:nvSpPr>
        <p:spPr>
          <a:xfrm>
            <a:off x="8117880" y="4810539"/>
            <a:ext cx="223426" cy="237118"/>
          </a:xfrm>
          <a:prstGeom prst="actionButtonBeginning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ปุ่มปฏิบัติการ: หน้าแรก 11">
            <a:hlinkClick r:id="rId7" action="ppaction://hlinksldjump" highlightClick="1"/>
          </p:cNvPr>
          <p:cNvSpPr/>
          <p:nvPr/>
        </p:nvSpPr>
        <p:spPr>
          <a:xfrm>
            <a:off x="8372719" y="4810539"/>
            <a:ext cx="214685" cy="237118"/>
          </a:xfrm>
          <a:prstGeom prst="actionButtonHom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690872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ตัวเชื่อมต่อตรง 2"/>
          <p:cNvCxnSpPr/>
          <p:nvPr/>
        </p:nvCxnSpPr>
        <p:spPr>
          <a:xfrm>
            <a:off x="2020656" y="562328"/>
            <a:ext cx="6854477" cy="0"/>
          </a:xfrm>
          <a:prstGeom prst="line">
            <a:avLst/>
          </a:prstGeom>
          <a:ln w="57150">
            <a:solidFill>
              <a:srgbClr val="66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181C7E-942F-46CA-87BF-8A2ECDFC5E5D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6" name="รูปภาพ 5" descr="pic0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30862" y="2280290"/>
            <a:ext cx="635344" cy="608541"/>
          </a:xfrm>
          <a:prstGeom prst="rect">
            <a:avLst/>
          </a:prstGeom>
        </p:spPr>
      </p:pic>
      <p:pic>
        <p:nvPicPr>
          <p:cNvPr id="7" name="รูปภาพ 6" descr="woo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8146" y="2727819"/>
            <a:ext cx="415727" cy="418442"/>
          </a:xfrm>
          <a:prstGeom prst="rect">
            <a:avLst/>
          </a:prstGeom>
        </p:spPr>
      </p:pic>
      <p:pic>
        <p:nvPicPr>
          <p:cNvPr id="9" name="รูปภาพ 8" descr="Untitled-2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94088" y="1721509"/>
            <a:ext cx="800936" cy="800936"/>
          </a:xfrm>
          <a:prstGeom prst="rect">
            <a:avLst/>
          </a:prstGeom>
        </p:spPr>
      </p:pic>
      <p:pic>
        <p:nvPicPr>
          <p:cNvPr id="10" name="รูปภาพ 9" descr="Phrae0020.gif"/>
          <p:cNvPicPr>
            <a:picLocks noChangeAspect="1"/>
          </p:cNvPicPr>
          <p:nvPr/>
        </p:nvPicPr>
        <p:blipFill rotWithShape="1">
          <a:blip r:embed="rId5" cstate="print"/>
          <a:srcRect b="45555"/>
          <a:stretch/>
        </p:blipFill>
        <p:spPr>
          <a:xfrm>
            <a:off x="457200" y="124766"/>
            <a:ext cx="6858000" cy="43756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95349" y="657578"/>
            <a:ext cx="7999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ea typeface="+mj-ea"/>
                <a:cs typeface="TH Niramit AS" pitchFamily="2" charset="-34"/>
              </a:rPr>
              <a:t>โครงการตามแผนปฏิบัติราชการ ประจำปีงบประมาณ พ.ศ. 2563</a:t>
            </a:r>
            <a:endParaRPr lang="th-TH" sz="2800" b="1" dirty="0">
              <a:solidFill>
                <a:srgbClr val="0000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Niramit AS" pitchFamily="2" charset="-34"/>
              <a:ea typeface="+mj-ea"/>
              <a:cs typeface="TH Niramit AS" pitchFamily="2" charset="-34"/>
            </a:endParaRPr>
          </a:p>
        </p:txBody>
      </p:sp>
      <p:grpSp>
        <p:nvGrpSpPr>
          <p:cNvPr id="2" name="กลุ่ม 1"/>
          <p:cNvGrpSpPr/>
          <p:nvPr/>
        </p:nvGrpSpPr>
        <p:grpSpPr>
          <a:xfrm>
            <a:off x="7753" y="-1"/>
            <a:ext cx="833735" cy="852513"/>
            <a:chOff x="7753" y="-1"/>
            <a:chExt cx="833735" cy="852513"/>
          </a:xfrm>
        </p:grpSpPr>
        <p:pic>
          <p:nvPicPr>
            <p:cNvPr id="5124" name="Picture 4" descr="ผลการค้นหารูปภาพสำหรับ กล่องข้อความ pn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3" y="-1"/>
              <a:ext cx="833735" cy="852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199833" y="28378"/>
              <a:ext cx="58374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 smtClean="0">
                  <a:solidFill>
                    <a:srgbClr val="C80064"/>
                  </a:solidFill>
                  <a:latin typeface="TH SarabunPSK" pitchFamily="34" charset="-34"/>
                  <a:cs typeface="TH SarabunPSK" pitchFamily="34" charset="-34"/>
                </a:rPr>
                <a:t>08</a:t>
              </a:r>
              <a:endParaRPr lang="th-TH" sz="3600" b="1" dirty="0">
                <a:solidFill>
                  <a:srgbClr val="C80064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16" name="ชื่อเรื่อง 1"/>
          <p:cNvSpPr txBox="1">
            <a:spLocks/>
          </p:cNvSpPr>
          <p:nvPr/>
        </p:nvSpPr>
        <p:spPr>
          <a:xfrm>
            <a:off x="447090" y="1154832"/>
            <a:ext cx="8228278" cy="449238"/>
          </a:xfrm>
          <a:prstGeom prst="rect">
            <a:avLst/>
          </a:prstGeom>
          <a:solidFill>
            <a:srgbClr val="CCCC00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th-TH" sz="2400" b="1" dirty="0" smtClean="0">
                <a:latin typeface="TH Niramit AS" pitchFamily="2" charset="-34"/>
                <a:cs typeface="TH Niramit AS" pitchFamily="2" charset="-34"/>
              </a:rPr>
              <a:t>1. โครงการเพิ่มมูลค่าเฟอร์นิเจอร์และผลิตภัณฑ์ไม้สักด้วยนวัตกรรมและเทคโนโลยี  </a:t>
            </a:r>
            <a:endParaRPr lang="th-TH" sz="2400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17" name="ชื่อเรื่องรอง 2"/>
          <p:cNvSpPr txBox="1">
            <a:spLocks/>
          </p:cNvSpPr>
          <p:nvPr/>
        </p:nvSpPr>
        <p:spPr>
          <a:xfrm>
            <a:off x="1248159" y="1720373"/>
            <a:ext cx="7249220" cy="1439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h-TH" sz="2000" b="1" dirty="0" smtClean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  <a:sym typeface="Wingdings"/>
              </a:rPr>
              <a:t></a:t>
            </a:r>
            <a:r>
              <a:rPr lang="th-TH" sz="2000" b="1" dirty="0" smtClean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กิจกรรมพัฒนาศักยภาพผู้ประกอบอาชีพช่างไม้เพื่อรองรับอุตสาหกรรมไม้จังหวัดแพร่ </a:t>
            </a:r>
          </a:p>
          <a:p>
            <a:pPr marL="0" indent="0">
              <a:buNone/>
            </a:pPr>
            <a:r>
              <a:rPr lang="th-TH" sz="2000" b="1" dirty="0" smtClean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(งบประมาณ 850,000 บาท)</a:t>
            </a:r>
          </a:p>
          <a:p>
            <a:pPr marL="0" indent="0">
              <a:buNone/>
            </a:pPr>
            <a:r>
              <a:rPr lang="th-TH" sz="2000" b="1" dirty="0" smtClean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  <a:sym typeface="Wingdings"/>
              </a:rPr>
              <a:t></a:t>
            </a:r>
            <a:r>
              <a:rPr lang="th-TH" sz="2000" b="1" dirty="0" smtClean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กิจกรรมการเพิ่มผลิตภาพแรงงานรองรับอุตสาหกรรมไม้คุณภาพสูง </a:t>
            </a:r>
          </a:p>
          <a:p>
            <a:pPr marL="0" indent="0">
              <a:buNone/>
            </a:pPr>
            <a:r>
              <a:rPr lang="th-TH" sz="2000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2000" b="1" dirty="0" smtClean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(งบประมาณ 992,800 บาท)</a:t>
            </a:r>
            <a:endParaRPr lang="th-TH" sz="2000" b="1" dirty="0">
              <a:solidFill>
                <a:srgbClr val="0000CC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8" name="ชื่อเรื่อง 1"/>
          <p:cNvSpPr txBox="1">
            <a:spLocks/>
          </p:cNvSpPr>
          <p:nvPr/>
        </p:nvSpPr>
        <p:spPr>
          <a:xfrm>
            <a:off x="480692" y="3197577"/>
            <a:ext cx="8133543" cy="504055"/>
          </a:xfrm>
          <a:prstGeom prst="rect">
            <a:avLst/>
          </a:prstGeom>
          <a:solidFill>
            <a:srgbClr val="33CCCC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th-TH" sz="2400" b="1" dirty="0" smtClean="0">
                <a:latin typeface="TH Niramit AS" pitchFamily="2" charset="-34"/>
                <a:cs typeface="TH Niramit AS" pitchFamily="2" charset="-34"/>
              </a:rPr>
              <a:t>2. โครงการเมืองแพร่ เมืองต้นแบบสุขภาวะผู้สูงวัย </a:t>
            </a:r>
            <a:endParaRPr lang="th-TH" sz="2400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19" name="ชื่อเรื่องรอง 2"/>
          <p:cNvSpPr txBox="1">
            <a:spLocks/>
          </p:cNvSpPr>
          <p:nvPr/>
        </p:nvSpPr>
        <p:spPr>
          <a:xfrm>
            <a:off x="1244575" y="3773698"/>
            <a:ext cx="7056784" cy="6572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0000CC"/>
                </a:solidFill>
                <a:latin typeface="TH Niramit AS" pitchFamily="2" charset="-34"/>
                <a:cs typeface="TH Niramit AS" pitchFamily="2" charset="-34"/>
              </a:rPr>
              <a:t>กิจกรรมส่งเสริมการมีงานทำและประกอบอาชีพ “เปลี่ยนภาระให้เป็นพลัง” </a:t>
            </a:r>
          </a:p>
          <a:p>
            <a:pPr marL="0" indent="0">
              <a:buNone/>
            </a:pPr>
            <a:r>
              <a:rPr lang="th-TH" sz="2000" b="1" dirty="0">
                <a:solidFill>
                  <a:srgbClr val="0000CC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sz="2000" b="1" dirty="0" smtClean="0">
                <a:solidFill>
                  <a:srgbClr val="0000CC"/>
                </a:solidFill>
                <a:latin typeface="TH Niramit AS" pitchFamily="2" charset="-34"/>
                <a:cs typeface="TH Niramit AS" pitchFamily="2" charset="-34"/>
              </a:rPr>
              <a:t>      (งบประมาณ 605,000 บาท)</a:t>
            </a:r>
          </a:p>
        </p:txBody>
      </p:sp>
      <p:pic>
        <p:nvPicPr>
          <p:cNvPr id="21" name="Picture 4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873" y="3720869"/>
            <a:ext cx="980683" cy="55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557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37" r="3702" b="61181"/>
          <a:stretch/>
        </p:blipFill>
        <p:spPr bwMode="auto">
          <a:xfrm>
            <a:off x="6860265" y="2124757"/>
            <a:ext cx="1959902" cy="80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ชื่อเรื่องรอง 2"/>
          <p:cNvSpPr txBox="1">
            <a:spLocks/>
          </p:cNvSpPr>
          <p:nvPr/>
        </p:nvSpPr>
        <p:spPr>
          <a:xfrm>
            <a:off x="283644" y="1219770"/>
            <a:ext cx="8576713" cy="54179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h-TH" sz="2000" b="1" dirty="0" smtClean="0">
                <a:solidFill>
                  <a:srgbClr val="0000FF"/>
                </a:solidFill>
                <a:latin typeface="TH Niramit AS" pitchFamily="2" charset="-34"/>
                <a:cs typeface="TH Niramit AS" pitchFamily="2" charset="-34"/>
                <a:sym typeface="Wingdings"/>
              </a:rPr>
              <a:t></a:t>
            </a:r>
            <a:r>
              <a:rPr lang="th-TH" sz="2000" b="1" dirty="0" smtClean="0">
                <a:solidFill>
                  <a:srgbClr val="0000FF"/>
                </a:solidFill>
                <a:latin typeface="TH Niramit AS" pitchFamily="2" charset="-34"/>
                <a:cs typeface="TH Niramit AS" pitchFamily="2" charset="-34"/>
              </a:rPr>
              <a:t> กิจกรรมพัฒนาศักยภาพผู้ประกอบอาชีพช่างไม้เพื่อรองรับอุตสาหกรรมไม้จังหวัดแพร่ (850,000 บาท)</a:t>
            </a:r>
          </a:p>
        </p:txBody>
      </p:sp>
      <p:pic>
        <p:nvPicPr>
          <p:cNvPr id="3080" name="Picture 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9" b="81416"/>
          <a:stretch/>
        </p:blipFill>
        <p:spPr bwMode="auto">
          <a:xfrm>
            <a:off x="7038216" y="3578815"/>
            <a:ext cx="1998280" cy="77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9F5F6"/>
              </a:clrFrom>
              <a:clrTo>
                <a:srgbClr val="F9F5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22" r="3443" b="41581"/>
          <a:stretch/>
        </p:blipFill>
        <p:spPr bwMode="auto">
          <a:xfrm>
            <a:off x="6938439" y="4313881"/>
            <a:ext cx="2224913" cy="829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กลุ่ม 3"/>
          <p:cNvGrpSpPr/>
          <p:nvPr/>
        </p:nvGrpSpPr>
        <p:grpSpPr>
          <a:xfrm>
            <a:off x="827585" y="1388313"/>
            <a:ext cx="8064895" cy="3771761"/>
            <a:chOff x="827584" y="1851084"/>
            <a:chExt cx="8064895" cy="5029014"/>
          </a:xfrm>
        </p:grpSpPr>
        <p:pic>
          <p:nvPicPr>
            <p:cNvPr id="2050" name="Picture 2" descr="à¸à¸¥à¸à¸²à¸£à¸à¹à¸à¸«à¸²à¸£à¸¹à¸à¸ à¸²à¸à¸ªà¸³à¸«à¸£à¸±à¸ infographic"/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11" t="15290" b="12086"/>
            <a:stretch/>
          </p:blipFill>
          <p:spPr bwMode="auto">
            <a:xfrm>
              <a:off x="827584" y="1851084"/>
              <a:ext cx="6551803" cy="4880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4788024" y="2132856"/>
              <a:ext cx="2072241" cy="615553"/>
            </a:xfrm>
            <a:prstGeom prst="rect">
              <a:avLst/>
            </a:prstGeom>
            <a:solidFill>
              <a:srgbClr val="FF9933"/>
            </a:solidFill>
          </p:spPr>
          <p:txBody>
            <a:bodyPr wrap="square" rtlCol="0">
              <a:spAutoFit/>
            </a:bodyPr>
            <a:lstStyle/>
            <a:p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เป้าหมาย </a:t>
              </a:r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 120 </a:t>
              </a:r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คน</a:t>
              </a:r>
              <a:endParaRPr lang="th-TH" sz="800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744153" y="5013176"/>
              <a:ext cx="2116112" cy="615553"/>
            </a:xfrm>
            <a:prstGeom prst="rect">
              <a:avLst/>
            </a:prstGeom>
            <a:solidFill>
              <a:srgbClr val="FF6600"/>
            </a:solidFill>
          </p:spPr>
          <p:txBody>
            <a:bodyPr wrap="square" rtlCol="0">
              <a:spAutoFit/>
            </a:bodyPr>
            <a:lstStyle/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งบประมาณฝึก ต่อรุ่น  </a:t>
              </a:r>
            </a:p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     99,800 บาท</a:t>
              </a:r>
            </a:p>
          </p:txBody>
        </p:sp>
        <p:sp>
          <p:nvSpPr>
            <p:cNvPr id="3" name="สี่เหลี่ยมผืนผ้า 2"/>
            <p:cNvSpPr/>
            <p:nvPr/>
          </p:nvSpPr>
          <p:spPr>
            <a:xfrm>
              <a:off x="7209312" y="4972104"/>
              <a:ext cx="1683167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200" b="1" dirty="0">
                  <a:latin typeface="TH Niramit AS" pitchFamily="2" charset="-34"/>
                  <a:cs typeface="TH Niramit AS" pitchFamily="2" charset="-34"/>
                </a:rPr>
                <a:t>วิทยากร </a:t>
              </a:r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 ชั่วโมงละ 1,200.- </a:t>
              </a:r>
            </a:p>
            <a:p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/ </a:t>
              </a:r>
              <a:r>
                <a:rPr lang="th-TH" sz="1200" b="1" dirty="0">
                  <a:latin typeface="TH Niramit AS" pitchFamily="2" charset="-34"/>
                  <a:cs typeface="TH Niramit AS" pitchFamily="2" charset="-34"/>
                </a:rPr>
                <a:t>อาหาร </a:t>
              </a:r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 มื้อละ 150+35+35</a:t>
              </a:r>
            </a:p>
            <a:p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/วัสดุฝึก รุ่นละ       45,000.-</a:t>
              </a:r>
              <a:endParaRPr lang="th-TH" sz="1200" b="1" dirty="0">
                <a:latin typeface="TH Niramit AS" pitchFamily="2" charset="-34"/>
                <a:cs typeface="TH Niramit AS" pitchFamily="2" charset="-34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744153" y="5949278"/>
              <a:ext cx="2116112" cy="61555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ค่าใช้จ่ายอื่น ๆ</a:t>
              </a:r>
            </a:p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 58,500 บาท</a:t>
              </a:r>
            </a:p>
          </p:txBody>
        </p:sp>
        <p:sp>
          <p:nvSpPr>
            <p:cNvPr id="29" name="สี่เหลี่ยมผืนผ้า 28"/>
            <p:cNvSpPr/>
            <p:nvPr/>
          </p:nvSpPr>
          <p:spPr>
            <a:xfrm>
              <a:off x="7209312" y="5956769"/>
              <a:ext cx="1683167" cy="923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300" b="1" dirty="0" smtClean="0">
                  <a:latin typeface="TH Niramit AS" pitchFamily="2" charset="-34"/>
                  <a:cs typeface="TH Niramit AS" pitchFamily="2" charset="-34"/>
                </a:rPr>
                <a:t>วัสดุ </a:t>
              </a:r>
              <a:r>
                <a:rPr lang="th-TH" sz="1300" b="1" dirty="0" err="1" smtClean="0">
                  <a:latin typeface="TH Niramit AS" pitchFamily="2" charset="-34"/>
                  <a:cs typeface="TH Niramit AS" pitchFamily="2" charset="-34"/>
                </a:rPr>
                <a:t>สนง</a:t>
              </a:r>
              <a:r>
                <a:rPr lang="th-TH" sz="1300" b="1" dirty="0" smtClean="0">
                  <a:latin typeface="TH Niramit AS" pitchFamily="2" charset="-34"/>
                  <a:cs typeface="TH Niramit AS" pitchFamily="2" charset="-34"/>
                </a:rPr>
                <a:t>.          19,500 </a:t>
              </a:r>
            </a:p>
            <a:p>
              <a:r>
                <a:rPr lang="th-TH" sz="1300" b="1" dirty="0" smtClean="0">
                  <a:latin typeface="TH Niramit AS" pitchFamily="2" charset="-34"/>
                  <a:cs typeface="TH Niramit AS" pitchFamily="2" charset="-34"/>
                </a:rPr>
                <a:t>/น้ำมัน              24,000 </a:t>
              </a:r>
            </a:p>
            <a:p>
              <a:r>
                <a:rPr lang="th-TH" sz="1300" b="1" dirty="0" smtClean="0">
                  <a:latin typeface="TH Niramit AS" pitchFamily="2" charset="-34"/>
                  <a:cs typeface="TH Niramit AS" pitchFamily="2" charset="-34"/>
                </a:rPr>
                <a:t>/ประชาสัมพันธ์   15,000 </a:t>
              </a:r>
              <a:endParaRPr lang="th-TH" sz="1300" b="1" dirty="0">
                <a:latin typeface="TH Niramit AS" pitchFamily="2" charset="-34"/>
                <a:cs typeface="TH Niramit AS" pitchFamily="2" charset="-34"/>
              </a:endParaRPr>
            </a:p>
          </p:txBody>
        </p:sp>
      </p:grpSp>
      <p:pic>
        <p:nvPicPr>
          <p:cNvPr id="7170" name="Picture 2" descr="à¸à¸¥à¸à¸²à¸£à¸à¹à¸à¸«à¸²à¸£à¸¹à¸à¸ à¸²à¸à¸ªà¸³à¸«à¸£à¸±à¸ à¸à¹à¸à¹à¸¡à¹ 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042" y="2656784"/>
            <a:ext cx="770643" cy="4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4718283" y="2309695"/>
            <a:ext cx="2220156" cy="461665"/>
          </a:xfrm>
          <a:prstGeom prst="rect">
            <a:avLst/>
          </a:prstGeom>
          <a:solidFill>
            <a:srgbClr val="33CCCC"/>
          </a:solidFill>
        </p:spPr>
        <p:txBody>
          <a:bodyPr wrap="square" rtlCol="0">
            <a:spAutoFit/>
          </a:bodyPr>
          <a:lstStyle/>
          <a:p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หลักสูตรยกระดับฯ  (30 ชม.)</a:t>
            </a:r>
          </a:p>
          <a:p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เกี่ยวกับผลิตภาพแรงงาน (ไม้)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36297" y="2333619"/>
            <a:ext cx="1440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 smtClean="0">
                <a:solidFill>
                  <a:schemeClr val="bg1"/>
                </a:solidFill>
                <a:latin typeface="TH NiramitIT๙" pitchFamily="2" charset="-34"/>
                <a:cs typeface="TH NiramitIT๙" pitchFamily="2" charset="-34"/>
              </a:rPr>
              <a:t>ใช้ทรัพยากรของแรงงานที่มีอยู่ให้เกิดประโยชน์และปลอดภัย</a:t>
            </a:r>
            <a:endParaRPr lang="th-TH" sz="1200" b="1" dirty="0">
              <a:solidFill>
                <a:schemeClr val="bg1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07651" y="3035698"/>
            <a:ext cx="2230788" cy="492443"/>
          </a:xfrm>
          <a:prstGeom prst="rect">
            <a:avLst/>
          </a:prstGeom>
          <a:solidFill>
            <a:srgbClr val="CC66FF"/>
          </a:solidFill>
        </p:spPr>
        <p:txBody>
          <a:bodyPr wrap="square" rtlCol="0">
            <a:spAutoFit/>
          </a:bodyPr>
          <a:lstStyle/>
          <a:p>
            <a:r>
              <a:rPr lang="th-TH" sz="1300" b="1" dirty="0" smtClean="0">
                <a:latin typeface="TH NiramitIT๙" pitchFamily="2" charset="-34"/>
                <a:cs typeface="TH NiramitIT๙" pitchFamily="2" charset="-34"/>
              </a:rPr>
              <a:t>กลุ่มเป้าหมาย</a:t>
            </a:r>
            <a:r>
              <a:rPr lang="th-TH" sz="1300" dirty="0" smtClean="0">
                <a:latin typeface="TH NiramitIT๙" pitchFamily="2" charset="-34"/>
                <a:cs typeface="TH NiramitIT๙" pitchFamily="2" charset="-34"/>
              </a:rPr>
              <a:t> </a:t>
            </a:r>
            <a:r>
              <a:rPr lang="en-US" sz="1300" dirty="0" smtClean="0">
                <a:latin typeface="TH NiramitIT๙" pitchFamily="2" charset="-34"/>
                <a:cs typeface="TH NiramitIT๙" pitchFamily="2" charset="-34"/>
              </a:rPr>
              <a:t>: </a:t>
            </a:r>
            <a:r>
              <a:rPr lang="th-TH" sz="1300" b="1" u="sng" dirty="0" smtClean="0">
                <a:latin typeface="TH NiramitIT๙" pitchFamily="2" charset="-34"/>
                <a:cs typeface="TH NiramitIT๙" pitchFamily="2" charset="-34"/>
              </a:rPr>
              <a:t>ช่างกึ่งฝีมือ</a:t>
            </a:r>
            <a:r>
              <a:rPr lang="th-TH" sz="1300" b="1" dirty="0" smtClean="0">
                <a:latin typeface="TH NiramitIT๙" pitchFamily="2" charset="-34"/>
                <a:cs typeface="TH NiramitIT๙" pitchFamily="2" charset="-34"/>
              </a:rPr>
              <a:t> </a:t>
            </a:r>
            <a:r>
              <a:rPr lang="th-TH" sz="1300" dirty="0" smtClean="0">
                <a:latin typeface="TH NiramitIT๙" pitchFamily="2" charset="-34"/>
                <a:cs typeface="TH NiramitIT๙" pitchFamily="2" charset="-34"/>
              </a:rPr>
              <a:t>ที่เน้นฝึกตามสมรรถนะและความต้องการ</a:t>
            </a:r>
            <a:endParaRPr lang="th-TH" sz="1300" dirty="0"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28" name="ชื่อเรื่อง 1"/>
          <p:cNvSpPr txBox="1">
            <a:spLocks/>
          </p:cNvSpPr>
          <p:nvPr/>
        </p:nvSpPr>
        <p:spPr>
          <a:xfrm>
            <a:off x="7752" y="768731"/>
            <a:ext cx="9136247" cy="449238"/>
          </a:xfrm>
          <a:prstGeom prst="rect">
            <a:avLst/>
          </a:prstGeom>
          <a:solidFill>
            <a:srgbClr val="CCCC00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th-TH" sz="2400" b="1" dirty="0" smtClean="0">
                <a:latin typeface="TH Niramit AS" pitchFamily="2" charset="-34"/>
                <a:cs typeface="TH Niramit AS" pitchFamily="2" charset="-34"/>
              </a:rPr>
              <a:t>1. โครงการเพิ่มมูลค่าเฟอร์นิเจอร์และผลิตภัณฑ์ไม้สักด้วยนวัตกรรมและเทคโนโลยี  </a:t>
            </a:r>
            <a:endParaRPr lang="th-TH" sz="2400" b="1" dirty="0">
              <a:latin typeface="TH Niramit AS" pitchFamily="2" charset="-34"/>
              <a:cs typeface="TH Niramit AS" pitchFamily="2" charset="-34"/>
            </a:endParaRPr>
          </a:p>
        </p:txBody>
      </p:sp>
      <p:pic>
        <p:nvPicPr>
          <p:cNvPr id="30" name="รูปภาพ 29" descr="Phrae0020.gif"/>
          <p:cNvPicPr>
            <a:picLocks noChangeAspect="1"/>
          </p:cNvPicPr>
          <p:nvPr/>
        </p:nvPicPr>
        <p:blipFill rotWithShape="1">
          <a:blip r:embed="rId7" cstate="print"/>
          <a:srcRect b="45555"/>
          <a:stretch/>
        </p:blipFill>
        <p:spPr>
          <a:xfrm>
            <a:off x="466725" y="181916"/>
            <a:ext cx="6858000" cy="437562"/>
          </a:xfrm>
          <a:prstGeom prst="rect">
            <a:avLst/>
          </a:prstGeom>
        </p:spPr>
      </p:pic>
      <p:cxnSp>
        <p:nvCxnSpPr>
          <p:cNvPr id="31" name="ตัวเชื่อมต่อตรง 30"/>
          <p:cNvCxnSpPr/>
          <p:nvPr/>
        </p:nvCxnSpPr>
        <p:spPr>
          <a:xfrm>
            <a:off x="2020656" y="695678"/>
            <a:ext cx="6854477" cy="0"/>
          </a:xfrm>
          <a:prstGeom prst="line">
            <a:avLst/>
          </a:prstGeom>
          <a:ln w="57150">
            <a:solidFill>
              <a:srgbClr val="66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กลุ่ม 31"/>
          <p:cNvGrpSpPr/>
          <p:nvPr/>
        </p:nvGrpSpPr>
        <p:grpSpPr>
          <a:xfrm>
            <a:off x="7753" y="-1"/>
            <a:ext cx="833735" cy="852513"/>
            <a:chOff x="7753" y="-1"/>
            <a:chExt cx="833735" cy="852513"/>
          </a:xfrm>
        </p:grpSpPr>
        <p:pic>
          <p:nvPicPr>
            <p:cNvPr id="33" name="Picture 4" descr="ผลการค้นหารูปภาพสำหรับ กล่องข้อความ pn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3" y="-1"/>
              <a:ext cx="833735" cy="852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33"/>
            <p:cNvSpPr txBox="1"/>
            <p:nvPr/>
          </p:nvSpPr>
          <p:spPr>
            <a:xfrm>
              <a:off x="199833" y="28378"/>
              <a:ext cx="58374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 smtClean="0">
                  <a:solidFill>
                    <a:srgbClr val="C80064"/>
                  </a:solidFill>
                  <a:latin typeface="TH SarabunPSK" pitchFamily="34" charset="-34"/>
                  <a:cs typeface="TH SarabunPSK" pitchFamily="34" charset="-34"/>
                </a:rPr>
                <a:t>08</a:t>
              </a:r>
              <a:endParaRPr lang="th-TH" sz="3600" b="1" dirty="0">
                <a:solidFill>
                  <a:srgbClr val="C80064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937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37" r="3702" b="61181"/>
          <a:stretch/>
        </p:blipFill>
        <p:spPr bwMode="auto">
          <a:xfrm>
            <a:off x="6860265" y="2124757"/>
            <a:ext cx="1959902" cy="80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ชื่อเรื่องรอง 2"/>
          <p:cNvSpPr txBox="1">
            <a:spLocks/>
          </p:cNvSpPr>
          <p:nvPr/>
        </p:nvSpPr>
        <p:spPr>
          <a:xfrm>
            <a:off x="245322" y="1224734"/>
            <a:ext cx="8576713" cy="454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h-TH" sz="2000" b="1" dirty="0" smtClean="0">
                <a:solidFill>
                  <a:srgbClr val="0000CC"/>
                </a:solidFill>
                <a:latin typeface="TH Niramit AS" pitchFamily="2" charset="-34"/>
                <a:cs typeface="TH Niramit AS" pitchFamily="2" charset="-34"/>
                <a:sym typeface="Wingdings"/>
              </a:rPr>
              <a:t></a:t>
            </a:r>
            <a:r>
              <a:rPr lang="th-TH" sz="2000" b="1" dirty="0" smtClean="0">
                <a:solidFill>
                  <a:srgbClr val="0000CC"/>
                </a:solidFill>
                <a:latin typeface="TH Niramit AS" pitchFamily="2" charset="-34"/>
                <a:cs typeface="TH Niramit AS" pitchFamily="2" charset="-34"/>
              </a:rPr>
              <a:t> กิจกรรม</a:t>
            </a:r>
            <a:r>
              <a:rPr lang="th-TH" sz="2000" b="1" dirty="0">
                <a:solidFill>
                  <a:srgbClr val="0000CC"/>
                </a:solidFill>
                <a:latin typeface="TH Niramit AS" pitchFamily="2" charset="-34"/>
                <a:cs typeface="TH Niramit AS" pitchFamily="2" charset="-34"/>
              </a:rPr>
              <a:t>การเพิ่มผลิตภาพแรงงานรองรับอุตสาหกรรมไม้คุณภาพสูง </a:t>
            </a:r>
            <a:r>
              <a:rPr lang="th-TH" sz="2000" b="1" dirty="0" smtClean="0">
                <a:solidFill>
                  <a:srgbClr val="0000CC"/>
                </a:solidFill>
                <a:latin typeface="TH Niramit AS" pitchFamily="2" charset="-34"/>
                <a:cs typeface="TH Niramit AS" pitchFamily="2" charset="-34"/>
              </a:rPr>
              <a:t>(992,800 </a:t>
            </a:r>
            <a:r>
              <a:rPr lang="th-TH" sz="2000" b="1" dirty="0">
                <a:solidFill>
                  <a:srgbClr val="0000CC"/>
                </a:solidFill>
                <a:latin typeface="TH Niramit AS" pitchFamily="2" charset="-34"/>
                <a:cs typeface="TH Niramit AS" pitchFamily="2" charset="-34"/>
              </a:rPr>
              <a:t>บาท)</a:t>
            </a:r>
          </a:p>
        </p:txBody>
      </p:sp>
      <p:pic>
        <p:nvPicPr>
          <p:cNvPr id="3080" name="Picture 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9" b="81416"/>
          <a:stretch/>
        </p:blipFill>
        <p:spPr bwMode="auto">
          <a:xfrm>
            <a:off x="7038216" y="3588340"/>
            <a:ext cx="1998280" cy="77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9F5F6"/>
              </a:clrFrom>
              <a:clrTo>
                <a:srgbClr val="F9F5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22" r="3443" b="41581"/>
          <a:stretch/>
        </p:blipFill>
        <p:spPr bwMode="auto">
          <a:xfrm>
            <a:off x="6938439" y="4313881"/>
            <a:ext cx="2224913" cy="829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กลุ่ม 3"/>
          <p:cNvGrpSpPr/>
          <p:nvPr/>
        </p:nvGrpSpPr>
        <p:grpSpPr>
          <a:xfrm>
            <a:off x="827585" y="1377764"/>
            <a:ext cx="8064895" cy="3832652"/>
            <a:chOff x="827584" y="1837018"/>
            <a:chExt cx="8064895" cy="5110203"/>
          </a:xfrm>
        </p:grpSpPr>
        <p:pic>
          <p:nvPicPr>
            <p:cNvPr id="2050" name="Picture 2" descr="à¸à¸¥à¸à¸²à¸£à¸à¹à¸à¸«à¸²à¸£à¸¹à¸à¸ à¸²à¸à¸ªà¸³à¸«à¸£à¸±à¸ infographic"/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11" t="15290" b="12086"/>
            <a:stretch/>
          </p:blipFill>
          <p:spPr bwMode="auto">
            <a:xfrm>
              <a:off x="827584" y="1837018"/>
              <a:ext cx="6551803" cy="4880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4788024" y="2132855"/>
              <a:ext cx="2072241" cy="615553"/>
            </a:xfrm>
            <a:prstGeom prst="rect">
              <a:avLst/>
            </a:prstGeom>
            <a:solidFill>
              <a:srgbClr val="FFBA75"/>
            </a:solidFill>
          </p:spPr>
          <p:txBody>
            <a:bodyPr wrap="square" rtlCol="0">
              <a:spAutoFit/>
            </a:bodyPr>
            <a:lstStyle/>
            <a:p>
              <a:r>
                <a:rPr lang="th-TH" sz="1800" b="1" dirty="0" smtClean="0">
                  <a:latin typeface="TH Niramit AS" pitchFamily="2" charset="-34"/>
                  <a:cs typeface="TH Niramit AS" pitchFamily="2" charset="-34"/>
                </a:rPr>
                <a:t>เป้าหมาย</a:t>
              </a:r>
              <a:r>
                <a:rPr lang="th-TH" b="1" dirty="0">
                  <a:latin typeface="TH Niramit AS" pitchFamily="2" charset="-34"/>
                  <a:cs typeface="TH Niramit AS" pitchFamily="2" charset="-34"/>
                </a:rPr>
                <a:t> </a:t>
              </a:r>
              <a:r>
                <a:rPr lang="th-TH" b="1" dirty="0" smtClean="0">
                  <a:latin typeface="TH Niramit AS" pitchFamily="2" charset="-34"/>
                  <a:cs typeface="TH Niramit AS" pitchFamily="2" charset="-34"/>
                </a:rPr>
                <a:t> </a:t>
              </a:r>
              <a:r>
                <a:rPr lang="th-TH" sz="2400" b="1" dirty="0" smtClean="0">
                  <a:latin typeface="TH Niramit AS" pitchFamily="2" charset="-34"/>
                  <a:cs typeface="TH Niramit AS" pitchFamily="2" charset="-34"/>
                </a:rPr>
                <a:t>100 </a:t>
              </a:r>
              <a:r>
                <a:rPr lang="th-TH" sz="1800" b="1" dirty="0" smtClean="0">
                  <a:latin typeface="TH Niramit AS" pitchFamily="2" charset="-34"/>
                  <a:cs typeface="TH Niramit AS" pitchFamily="2" charset="-34"/>
                </a:rPr>
                <a:t>คน</a:t>
              </a:r>
              <a:endParaRPr lang="th-TH" sz="1800" b="1" dirty="0">
                <a:latin typeface="TH Niramit AS" pitchFamily="2" charset="-34"/>
                <a:cs typeface="TH Niramit AS" pitchFamily="2" charset="-34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718283" y="4990173"/>
              <a:ext cx="2220155" cy="615553"/>
            </a:xfrm>
            <a:prstGeom prst="rect">
              <a:avLst/>
            </a:prstGeom>
            <a:solidFill>
              <a:srgbClr val="FF9966"/>
            </a:solidFill>
          </p:spPr>
          <p:txBody>
            <a:bodyPr wrap="square" rtlCol="0">
              <a:spAutoFit/>
            </a:bodyPr>
            <a:lstStyle/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งบประมาณฝึก ต่อรุ่น  </a:t>
              </a:r>
            </a:p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111,7000 บาท</a:t>
              </a:r>
            </a:p>
          </p:txBody>
        </p:sp>
        <p:sp>
          <p:nvSpPr>
            <p:cNvPr id="3" name="สี่เหลี่ยมผืนผ้า 2"/>
            <p:cNvSpPr/>
            <p:nvPr/>
          </p:nvSpPr>
          <p:spPr>
            <a:xfrm>
              <a:off x="7209312" y="4972104"/>
              <a:ext cx="1683167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200" b="1" dirty="0">
                  <a:latin typeface="TH Niramit AS" pitchFamily="2" charset="-34"/>
                  <a:cs typeface="TH Niramit AS" pitchFamily="2" charset="-34"/>
                </a:rPr>
                <a:t>วิทยากร </a:t>
              </a:r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 ชั่วโมงละ 1,200.-</a:t>
              </a:r>
            </a:p>
            <a:p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/ </a:t>
              </a:r>
              <a:r>
                <a:rPr lang="th-TH" sz="1200" b="1" dirty="0">
                  <a:latin typeface="TH Niramit AS" pitchFamily="2" charset="-34"/>
                  <a:cs typeface="TH Niramit AS" pitchFamily="2" charset="-34"/>
                </a:rPr>
                <a:t>อาหาร </a:t>
              </a:r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  มื้อละ 150+35+35.-</a:t>
              </a:r>
            </a:p>
            <a:p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/วัสดุฝึก  รุ่นละ  60,000.-</a:t>
              </a:r>
              <a:endParaRPr lang="th-TH" sz="1200" b="1" dirty="0">
                <a:latin typeface="TH Niramit AS" pitchFamily="2" charset="-34"/>
                <a:cs typeface="TH Niramit AS" pitchFamily="2" charset="-34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744153" y="5949280"/>
              <a:ext cx="2307554" cy="61555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ค่าใช้จ่ายอื่น ๆ</a:t>
              </a:r>
            </a:p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 94,300 บาท</a:t>
              </a:r>
            </a:p>
          </p:txBody>
        </p:sp>
        <p:sp>
          <p:nvSpPr>
            <p:cNvPr id="29" name="สี่เหลี่ยมผืนผ้า 28"/>
            <p:cNvSpPr/>
            <p:nvPr/>
          </p:nvSpPr>
          <p:spPr>
            <a:xfrm>
              <a:off x="7209312" y="5962336"/>
              <a:ext cx="1683167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350" b="1" dirty="0" smtClean="0">
                  <a:latin typeface="TH Niramit AS" pitchFamily="2" charset="-34"/>
                  <a:cs typeface="TH Niramit AS" pitchFamily="2" charset="-34"/>
                </a:rPr>
                <a:t>วัสดุ </a:t>
              </a:r>
              <a:r>
                <a:rPr lang="th-TH" sz="1350" b="1" dirty="0" err="1" smtClean="0">
                  <a:latin typeface="TH Niramit AS" pitchFamily="2" charset="-34"/>
                  <a:cs typeface="TH Niramit AS" pitchFamily="2" charset="-34"/>
                </a:rPr>
                <a:t>สนง</a:t>
              </a:r>
              <a:r>
                <a:rPr lang="th-TH" sz="1350" b="1" dirty="0" smtClean="0">
                  <a:latin typeface="TH Niramit AS" pitchFamily="2" charset="-34"/>
                  <a:cs typeface="TH Niramit AS" pitchFamily="2" charset="-34"/>
                </a:rPr>
                <a:t>.   14,720.-</a:t>
              </a:r>
            </a:p>
            <a:p>
              <a:r>
                <a:rPr lang="th-TH" sz="1350" b="1" dirty="0" smtClean="0">
                  <a:latin typeface="TH Niramit AS" pitchFamily="2" charset="-34"/>
                  <a:cs typeface="TH Niramit AS" pitchFamily="2" charset="-34"/>
                </a:rPr>
                <a:t>/น้ำมัน        30,000.-</a:t>
              </a:r>
            </a:p>
            <a:p>
              <a:r>
                <a:rPr lang="th-TH" sz="1350" b="1" dirty="0" smtClean="0">
                  <a:latin typeface="TH Niramit AS" pitchFamily="2" charset="-34"/>
                  <a:cs typeface="TH Niramit AS" pitchFamily="2" charset="-34"/>
                </a:rPr>
                <a:t>อื่น ๆ          49.580.- </a:t>
              </a:r>
            </a:p>
          </p:txBody>
        </p:sp>
      </p:grpSp>
      <p:pic>
        <p:nvPicPr>
          <p:cNvPr id="8194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15"/>
          <a:stretch/>
        </p:blipFill>
        <p:spPr bwMode="auto">
          <a:xfrm>
            <a:off x="1360394" y="2676128"/>
            <a:ext cx="419883" cy="44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4734274" y="2313720"/>
            <a:ext cx="2141982" cy="461665"/>
          </a:xfrm>
          <a:prstGeom prst="rect">
            <a:avLst/>
          </a:prstGeom>
          <a:solidFill>
            <a:srgbClr val="2CB5B2"/>
          </a:solidFill>
        </p:spPr>
        <p:txBody>
          <a:bodyPr wrap="square" rtlCol="0">
            <a:spAutoFit/>
          </a:bodyPr>
          <a:lstStyle/>
          <a:p>
            <a:r>
              <a:rPr lang="th-TH" sz="1200" dirty="0" smtClean="0">
                <a:latin typeface="TH Niramit AS" pitchFamily="2" charset="-34"/>
                <a:cs typeface="TH Niramit AS" pitchFamily="2" charset="-34"/>
              </a:rPr>
              <a:t>หลักสูตรยกระดับฯ (30 ชม.)</a:t>
            </a:r>
          </a:p>
          <a:p>
            <a:r>
              <a:rPr lang="th-TH" sz="1200" b="1" dirty="0" smtClean="0">
                <a:latin typeface="TH Niramit AS" pitchFamily="2" charset="-34"/>
                <a:cs typeface="TH Niramit AS" pitchFamily="2" charset="-34"/>
              </a:rPr>
              <a:t>เกี่ยวกับเทคโนโลยีงานไม้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36298" y="2341788"/>
            <a:ext cx="1440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50" b="1" dirty="0" smtClean="0">
                <a:solidFill>
                  <a:schemeClr val="bg1"/>
                </a:solidFill>
                <a:latin typeface="TH NiramitIT๙" pitchFamily="2" charset="-34"/>
                <a:cs typeface="TH NiramitIT๙" pitchFamily="2" charset="-34"/>
              </a:rPr>
              <a:t>เกี่ยวกับการใช้งานเครื่องจักรที่ได้รับจัดสรรจากจังหวัด</a:t>
            </a:r>
            <a:endParaRPr lang="th-TH" sz="1150" b="1" dirty="0">
              <a:solidFill>
                <a:schemeClr val="bg1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18283" y="3024217"/>
            <a:ext cx="2230788" cy="461665"/>
          </a:xfrm>
          <a:prstGeom prst="rect">
            <a:avLst/>
          </a:prstGeom>
          <a:solidFill>
            <a:srgbClr val="B764FC"/>
          </a:solidFill>
        </p:spPr>
        <p:txBody>
          <a:bodyPr wrap="square" rtlCol="0">
            <a:spAutoFit/>
          </a:bodyPr>
          <a:lstStyle/>
          <a:p>
            <a:r>
              <a:rPr lang="th-TH" sz="1200" dirty="0" smtClean="0">
                <a:latin typeface="TH NiramitIT๙" pitchFamily="2" charset="-34"/>
                <a:cs typeface="TH NiramitIT๙" pitchFamily="2" charset="-34"/>
              </a:rPr>
              <a:t>กลุ่มเป้าหมาย</a:t>
            </a:r>
            <a:r>
              <a:rPr lang="th-TH" sz="1200" b="1" dirty="0" smtClean="0">
                <a:latin typeface="TH NiramitIT๙" pitchFamily="2" charset="-34"/>
                <a:cs typeface="TH NiramitIT๙" pitchFamily="2" charset="-34"/>
              </a:rPr>
              <a:t>เน้นต่อยอดจากกลุ่มที่ได้รับการพัฒนาแล้ว</a:t>
            </a:r>
            <a:endParaRPr lang="th-TH" sz="1200" b="1" dirty="0">
              <a:latin typeface="TH NiramitIT๙" pitchFamily="2" charset="-34"/>
              <a:cs typeface="TH NiramitIT๙" pitchFamily="2" charset="-34"/>
            </a:endParaRPr>
          </a:p>
        </p:txBody>
      </p:sp>
      <p:pic>
        <p:nvPicPr>
          <p:cNvPr id="28" name="รูปภาพ 27" descr="Phrae0020.gif"/>
          <p:cNvPicPr>
            <a:picLocks noChangeAspect="1"/>
          </p:cNvPicPr>
          <p:nvPr/>
        </p:nvPicPr>
        <p:blipFill rotWithShape="1">
          <a:blip r:embed="rId7" cstate="print"/>
          <a:srcRect b="45555"/>
          <a:stretch/>
        </p:blipFill>
        <p:spPr>
          <a:xfrm>
            <a:off x="476250" y="200966"/>
            <a:ext cx="6858000" cy="437562"/>
          </a:xfrm>
          <a:prstGeom prst="rect">
            <a:avLst/>
          </a:prstGeom>
        </p:spPr>
      </p:pic>
      <p:cxnSp>
        <p:nvCxnSpPr>
          <p:cNvPr id="30" name="ตัวเชื่อมต่อตรง 29"/>
          <p:cNvCxnSpPr/>
          <p:nvPr/>
        </p:nvCxnSpPr>
        <p:spPr>
          <a:xfrm>
            <a:off x="2020656" y="695678"/>
            <a:ext cx="6854477" cy="0"/>
          </a:xfrm>
          <a:prstGeom prst="line">
            <a:avLst/>
          </a:prstGeom>
          <a:ln w="57150">
            <a:solidFill>
              <a:srgbClr val="66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ชื่อเรื่อง 1"/>
          <p:cNvSpPr txBox="1">
            <a:spLocks/>
          </p:cNvSpPr>
          <p:nvPr/>
        </p:nvSpPr>
        <p:spPr>
          <a:xfrm>
            <a:off x="10226" y="748782"/>
            <a:ext cx="9133773" cy="449238"/>
          </a:xfrm>
          <a:prstGeom prst="rect">
            <a:avLst/>
          </a:prstGeom>
          <a:solidFill>
            <a:srgbClr val="CCCC00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th-TH" sz="2400" b="1" dirty="0" smtClean="0">
                <a:latin typeface="TH Niramit AS" pitchFamily="2" charset="-34"/>
                <a:cs typeface="TH Niramit AS" pitchFamily="2" charset="-34"/>
              </a:rPr>
              <a:t>1. โครงการเพิ่มมูลค่าเฟอร์นิเจอร์และผลิตภัณฑ์ไม้สักด้วยนวัตกรรมและเทคโนโลยี  </a:t>
            </a:r>
            <a:endParaRPr lang="th-TH" sz="2400" b="1" dirty="0">
              <a:latin typeface="TH Niramit AS" pitchFamily="2" charset="-34"/>
              <a:cs typeface="TH Niramit AS" pitchFamily="2" charset="-34"/>
            </a:endParaRPr>
          </a:p>
        </p:txBody>
      </p:sp>
      <p:grpSp>
        <p:nvGrpSpPr>
          <p:cNvPr id="32" name="กลุ่ม 31"/>
          <p:cNvGrpSpPr/>
          <p:nvPr/>
        </p:nvGrpSpPr>
        <p:grpSpPr>
          <a:xfrm>
            <a:off x="7753" y="-1"/>
            <a:ext cx="833735" cy="852513"/>
            <a:chOff x="7753" y="-1"/>
            <a:chExt cx="833735" cy="852513"/>
          </a:xfrm>
        </p:grpSpPr>
        <p:pic>
          <p:nvPicPr>
            <p:cNvPr id="33" name="Picture 4" descr="ผลการค้นหารูปภาพสำหรับ กล่องข้อความ pn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3" y="-1"/>
              <a:ext cx="833735" cy="852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33"/>
            <p:cNvSpPr txBox="1"/>
            <p:nvPr/>
          </p:nvSpPr>
          <p:spPr>
            <a:xfrm>
              <a:off x="199833" y="28378"/>
              <a:ext cx="58374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 smtClean="0">
                  <a:solidFill>
                    <a:srgbClr val="C80064"/>
                  </a:solidFill>
                  <a:latin typeface="TH SarabunPSK" pitchFamily="34" charset="-34"/>
                  <a:cs typeface="TH SarabunPSK" pitchFamily="34" charset="-34"/>
                </a:rPr>
                <a:t>08</a:t>
              </a:r>
              <a:endParaRPr lang="th-TH" sz="3600" b="1" dirty="0">
                <a:solidFill>
                  <a:srgbClr val="C80064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682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37" r="3702" b="61181"/>
          <a:stretch/>
        </p:blipFill>
        <p:spPr bwMode="auto">
          <a:xfrm>
            <a:off x="7051707" y="2850759"/>
            <a:ext cx="1959902" cy="80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ชื่อเรื่องรอง 2"/>
          <p:cNvSpPr txBox="1">
            <a:spLocks/>
          </p:cNvSpPr>
          <p:nvPr/>
        </p:nvSpPr>
        <p:spPr>
          <a:xfrm>
            <a:off x="243454" y="1194361"/>
            <a:ext cx="8576713" cy="4261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th-TH" sz="2000" b="1" dirty="0" smtClean="0">
                <a:solidFill>
                  <a:srgbClr val="C00000"/>
                </a:solidFill>
                <a:latin typeface="TH Niramit AS" pitchFamily="2" charset="-34"/>
                <a:cs typeface="TH Niramit AS" pitchFamily="2" charset="-34"/>
                <a:sym typeface="Wingdings"/>
              </a:rPr>
              <a:t></a:t>
            </a:r>
            <a:r>
              <a:rPr lang="th-TH" sz="2000" b="1" dirty="0" smtClean="0">
                <a:solidFill>
                  <a:srgbClr val="C00000"/>
                </a:solidFill>
                <a:latin typeface="TH Niramit AS" pitchFamily="2" charset="-34"/>
                <a:cs typeface="TH Niramit AS" pitchFamily="2" charset="-34"/>
              </a:rPr>
              <a:t> กิจกรรมส่งเสริมการมีงานทำและประกอบอาชีพ “เปลี่ยนภาระให้เป็นพลัง”(605,000 </a:t>
            </a:r>
            <a:r>
              <a:rPr lang="th-TH" sz="2000" b="1" dirty="0">
                <a:solidFill>
                  <a:srgbClr val="C00000"/>
                </a:solidFill>
                <a:latin typeface="TH Niramit AS" pitchFamily="2" charset="-34"/>
                <a:cs typeface="TH Niramit AS" pitchFamily="2" charset="-34"/>
              </a:rPr>
              <a:t>บาท)</a:t>
            </a:r>
          </a:p>
        </p:txBody>
      </p:sp>
      <p:pic>
        <p:nvPicPr>
          <p:cNvPr id="3080" name="Picture 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9" b="81416"/>
          <a:stretch/>
        </p:blipFill>
        <p:spPr bwMode="auto">
          <a:xfrm>
            <a:off x="7038216" y="3597865"/>
            <a:ext cx="1998280" cy="71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9F5F6"/>
              </a:clrFrom>
              <a:clrTo>
                <a:srgbClr val="F9F5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22" r="3443" b="41581"/>
          <a:stretch/>
        </p:blipFill>
        <p:spPr bwMode="auto">
          <a:xfrm>
            <a:off x="6938439" y="4313881"/>
            <a:ext cx="2224913" cy="829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กลุ่ม 3"/>
          <p:cNvGrpSpPr/>
          <p:nvPr/>
        </p:nvGrpSpPr>
        <p:grpSpPr>
          <a:xfrm>
            <a:off x="827585" y="1377764"/>
            <a:ext cx="8064895" cy="3736145"/>
            <a:chOff x="827584" y="1837018"/>
            <a:chExt cx="8064895" cy="4981526"/>
          </a:xfrm>
        </p:grpSpPr>
        <p:pic>
          <p:nvPicPr>
            <p:cNvPr id="2050" name="Picture 2" descr="à¸à¸¥à¸à¸²à¸£à¸à¹à¸à¸«à¸²à¸£à¸¹à¸à¸ à¸²à¸à¸ªà¸³à¸«à¸£à¸±à¸ infographic"/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11" t="15290" b="12086"/>
            <a:stretch/>
          </p:blipFill>
          <p:spPr bwMode="auto">
            <a:xfrm>
              <a:off x="827584" y="1837018"/>
              <a:ext cx="6551803" cy="4880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4788025" y="2132857"/>
              <a:ext cx="2072240" cy="615553"/>
            </a:xfrm>
            <a:prstGeom prst="rect">
              <a:avLst/>
            </a:prstGeom>
            <a:solidFill>
              <a:srgbClr val="FF9933"/>
            </a:solidFill>
          </p:spPr>
          <p:txBody>
            <a:bodyPr wrap="square" rtlCol="0">
              <a:spAutoFit/>
            </a:bodyPr>
            <a:lstStyle/>
            <a:p>
              <a:r>
                <a:rPr lang="th-TH" sz="1600" b="1" dirty="0" smtClean="0">
                  <a:latin typeface="TH NiramitIT๙" pitchFamily="2" charset="-34"/>
                  <a:cs typeface="TH NiramitIT๙" pitchFamily="2" charset="-34"/>
                </a:rPr>
                <a:t>เป้าหมาย  </a:t>
              </a:r>
              <a:r>
                <a:rPr lang="th-TH" sz="2400" b="1" dirty="0" smtClean="0">
                  <a:latin typeface="TH Niramit AS" pitchFamily="2" charset="-34"/>
                  <a:cs typeface="TH Niramit AS" pitchFamily="2" charset="-34"/>
                </a:rPr>
                <a:t>200</a:t>
              </a:r>
              <a:r>
                <a:rPr lang="th-TH" sz="2000" dirty="0" smtClean="0">
                  <a:latin typeface="TH NiramitIT๙" pitchFamily="2" charset="-34"/>
                  <a:cs typeface="TH NiramitIT๙" pitchFamily="2" charset="-34"/>
                </a:rPr>
                <a:t> คน</a:t>
              </a:r>
              <a:endParaRPr lang="th-TH" sz="2000" dirty="0">
                <a:latin typeface="TH NiramitIT๙" pitchFamily="2" charset="-34"/>
                <a:cs typeface="TH NiramitIT๙" pitchFamily="2" charset="-34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718283" y="3079593"/>
              <a:ext cx="2307554" cy="615553"/>
            </a:xfrm>
            <a:prstGeom prst="rect">
              <a:avLst/>
            </a:prstGeom>
            <a:solidFill>
              <a:srgbClr val="33CCCC"/>
            </a:solidFill>
          </p:spPr>
          <p:txBody>
            <a:bodyPr wrap="square" rtlCol="0">
              <a:spAutoFit/>
            </a:bodyPr>
            <a:lstStyle/>
            <a:p>
              <a:r>
                <a:rPr lang="th-TH" sz="1200" dirty="0" smtClean="0">
                  <a:latin typeface="TH Niramit AS" pitchFamily="2" charset="-34"/>
                  <a:cs typeface="TH Niramit AS" pitchFamily="2" charset="-34"/>
                </a:rPr>
                <a:t>หลักสูตรเสริมทักษะฯ (30ชม.)</a:t>
              </a:r>
            </a:p>
            <a:p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เน้นการมีอาชีพและมีรายได้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311578" y="4047597"/>
              <a:ext cx="1580901" cy="861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ด้านไม่มีอาชีพและรายได้ จากทั้งหมด  3,556 คน </a:t>
              </a:r>
            </a:p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(มีรายชื่อแล้ว)</a:t>
              </a:r>
              <a:endParaRPr lang="th-TH" sz="1200" b="1" dirty="0">
                <a:solidFill>
                  <a:schemeClr val="bg1"/>
                </a:solidFill>
                <a:latin typeface="TH Niramit AS" pitchFamily="2" charset="-34"/>
                <a:cs typeface="TH Niramit AS" pitchFamily="2" charset="-34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707650" y="4047597"/>
              <a:ext cx="2318187" cy="615553"/>
            </a:xfrm>
            <a:prstGeom prst="rect">
              <a:avLst/>
            </a:prstGeom>
            <a:solidFill>
              <a:srgbClr val="CC66FF"/>
            </a:solidFill>
          </p:spPr>
          <p:txBody>
            <a:bodyPr wrap="square" rtlCol="0">
              <a:spAutoFit/>
            </a:bodyPr>
            <a:lstStyle/>
            <a:p>
              <a:r>
                <a:rPr lang="th-TH" sz="1200" dirty="0" smtClean="0">
                  <a:latin typeface="TH Niramit AS" pitchFamily="2" charset="-34"/>
                  <a:cs typeface="TH Niramit AS" pitchFamily="2" charset="-34"/>
                </a:rPr>
                <a:t>กลุ่มเป้าหมาย </a:t>
              </a:r>
              <a:r>
                <a:rPr lang="en-US" sz="1200" dirty="0" smtClean="0">
                  <a:latin typeface="TH Niramit AS" pitchFamily="2" charset="-34"/>
                  <a:cs typeface="TH Niramit AS" pitchFamily="2" charset="-34"/>
                </a:rPr>
                <a:t>: </a:t>
              </a:r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ผู้สูงอายุที่ตกเกณฑ์ </a:t>
              </a:r>
              <a:r>
                <a:rPr lang="th-TH" sz="1200" b="1" dirty="0" err="1" smtClean="0">
                  <a:latin typeface="TH Niramit AS" pitchFamily="2" charset="-34"/>
                  <a:cs typeface="TH Niramit AS" pitchFamily="2" charset="-34"/>
                </a:rPr>
                <a:t>จปฐ</a:t>
              </a:r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.</a:t>
              </a:r>
            </a:p>
            <a:p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 ปี 2562 (ที่มาจาก </a:t>
              </a:r>
              <a:r>
                <a:rPr lang="th-TH" sz="1200" b="1" dirty="0" err="1" smtClean="0">
                  <a:latin typeface="TH Niramit AS" pitchFamily="2" charset="-34"/>
                  <a:cs typeface="TH Niramit AS" pitchFamily="2" charset="-34"/>
                </a:rPr>
                <a:t>พช</a:t>
              </a:r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.)</a:t>
              </a:r>
              <a:endParaRPr lang="th-TH" sz="1200" b="1" dirty="0">
                <a:latin typeface="TH Niramit AS" pitchFamily="2" charset="-34"/>
                <a:cs typeface="TH Niramit AS" pitchFamily="2" charset="-34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718283" y="5013177"/>
              <a:ext cx="2141982" cy="615553"/>
            </a:xfrm>
            <a:prstGeom prst="rect">
              <a:avLst/>
            </a:prstGeom>
            <a:solidFill>
              <a:srgbClr val="FF6600"/>
            </a:solidFill>
          </p:spPr>
          <p:txBody>
            <a:bodyPr wrap="square" rtlCol="0">
              <a:spAutoFit/>
            </a:bodyPr>
            <a:lstStyle/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งบประมาณฝึก ต่อรุ่น  </a:t>
              </a:r>
            </a:p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58,000 บาท</a:t>
              </a:r>
            </a:p>
          </p:txBody>
        </p:sp>
        <p:sp>
          <p:nvSpPr>
            <p:cNvPr id="3" name="สี่เหลี่ยมผืนผ้า 2"/>
            <p:cNvSpPr/>
            <p:nvPr/>
          </p:nvSpPr>
          <p:spPr>
            <a:xfrm>
              <a:off x="7209312" y="4972105"/>
              <a:ext cx="1683167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200" b="1" dirty="0">
                  <a:latin typeface="TH Niramit AS" pitchFamily="2" charset="-34"/>
                  <a:cs typeface="TH Niramit AS" pitchFamily="2" charset="-34"/>
                </a:rPr>
                <a:t>วิทยากร </a:t>
              </a:r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   ชั่วโมงละ 600.-</a:t>
              </a:r>
            </a:p>
            <a:p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/ </a:t>
              </a:r>
              <a:r>
                <a:rPr lang="th-TH" sz="1200" b="1" dirty="0">
                  <a:latin typeface="TH Niramit AS" pitchFamily="2" charset="-34"/>
                  <a:cs typeface="TH Niramit AS" pitchFamily="2" charset="-34"/>
                </a:rPr>
                <a:t>อาหาร </a:t>
              </a:r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 มื้อละ 150+35+35.-</a:t>
              </a:r>
            </a:p>
            <a:p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/วัสดุฝึก   รุ่นละ   18,000.-</a:t>
              </a:r>
              <a:endParaRPr lang="th-TH" sz="1200" b="1" dirty="0">
                <a:latin typeface="TH Niramit AS" pitchFamily="2" charset="-34"/>
                <a:cs typeface="TH Niramit AS" pitchFamily="2" charset="-34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744153" y="5949281"/>
              <a:ext cx="2116112" cy="61555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ค่าใช้จ่ายอื่น ๆ</a:t>
              </a:r>
            </a:p>
            <a:p>
              <a:r>
                <a:rPr lang="th-TH" sz="1200" b="1" dirty="0" smtClean="0">
                  <a:solidFill>
                    <a:schemeClr val="bg1"/>
                  </a:solidFill>
                  <a:latin typeface="TH Niramit AS" pitchFamily="2" charset="-34"/>
                  <a:cs typeface="TH Niramit AS" pitchFamily="2" charset="-34"/>
                </a:rPr>
                <a:t> 44,000 บาท</a:t>
              </a:r>
            </a:p>
          </p:txBody>
        </p:sp>
        <p:sp>
          <p:nvSpPr>
            <p:cNvPr id="29" name="สี่เหลี่ยมผืนผ้า 28"/>
            <p:cNvSpPr/>
            <p:nvPr/>
          </p:nvSpPr>
          <p:spPr>
            <a:xfrm>
              <a:off x="7209312" y="5956769"/>
              <a:ext cx="1683167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วัสดุ </a:t>
              </a:r>
              <a:r>
                <a:rPr lang="th-TH" sz="1200" b="1" dirty="0" err="1" smtClean="0">
                  <a:latin typeface="TH Niramit AS" pitchFamily="2" charset="-34"/>
                  <a:cs typeface="TH Niramit AS" pitchFamily="2" charset="-34"/>
                </a:rPr>
                <a:t>สนง</a:t>
              </a:r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.    26,000.- </a:t>
              </a:r>
            </a:p>
            <a:p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/น้ำมัน         12,000.- </a:t>
              </a:r>
            </a:p>
            <a:p>
              <a:r>
                <a:rPr lang="th-TH" sz="1200" b="1" dirty="0" smtClean="0">
                  <a:latin typeface="TH Niramit AS" pitchFamily="2" charset="-34"/>
                  <a:cs typeface="TH Niramit AS" pitchFamily="2" charset="-34"/>
                </a:rPr>
                <a:t>/อื่น ๆ          20,800.- </a:t>
              </a:r>
              <a:endParaRPr lang="th-TH" sz="1200" b="1" dirty="0">
                <a:latin typeface="TH Niramit AS" pitchFamily="2" charset="-34"/>
                <a:cs typeface="TH Niramit AS" pitchFamily="2" charset="-34"/>
              </a:endParaRPr>
            </a:p>
          </p:txBody>
        </p:sp>
      </p:grpSp>
      <p:pic>
        <p:nvPicPr>
          <p:cNvPr id="9220" name="Picture 4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356" y="2253440"/>
            <a:ext cx="1235811" cy="697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à¸à¸¥à¸à¸²à¸£à¸à¹à¸à¸«à¸²à¸£à¸¹à¸à¸ à¸²à¸à¸ªà¸³à¸«à¸£à¸±à¸ à¸à¸à¸à¸£à¸² pn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953" y="2562726"/>
            <a:ext cx="1152130" cy="576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รูปภาพ 23" descr="Phrae0020.gif"/>
          <p:cNvPicPr>
            <a:picLocks noChangeAspect="1"/>
          </p:cNvPicPr>
          <p:nvPr/>
        </p:nvPicPr>
        <p:blipFill rotWithShape="1">
          <a:blip r:embed="rId8" cstate="print"/>
          <a:srcRect b="45555"/>
          <a:stretch/>
        </p:blipFill>
        <p:spPr>
          <a:xfrm>
            <a:off x="457200" y="153341"/>
            <a:ext cx="6858000" cy="437562"/>
          </a:xfrm>
          <a:prstGeom prst="rect">
            <a:avLst/>
          </a:prstGeom>
        </p:spPr>
      </p:pic>
      <p:cxnSp>
        <p:nvCxnSpPr>
          <p:cNvPr id="25" name="ตัวเชื่อมต่อตรง 24"/>
          <p:cNvCxnSpPr/>
          <p:nvPr/>
        </p:nvCxnSpPr>
        <p:spPr>
          <a:xfrm>
            <a:off x="2020656" y="657578"/>
            <a:ext cx="6854477" cy="0"/>
          </a:xfrm>
          <a:prstGeom prst="line">
            <a:avLst/>
          </a:prstGeom>
          <a:ln w="57150">
            <a:solidFill>
              <a:srgbClr val="66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ชื่อเรื่อง 1"/>
          <p:cNvSpPr txBox="1">
            <a:spLocks/>
          </p:cNvSpPr>
          <p:nvPr/>
        </p:nvSpPr>
        <p:spPr>
          <a:xfrm>
            <a:off x="-1771" y="702506"/>
            <a:ext cx="9136246" cy="504055"/>
          </a:xfrm>
          <a:prstGeom prst="rect">
            <a:avLst/>
          </a:prstGeom>
          <a:solidFill>
            <a:srgbClr val="33CCCC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th-TH" sz="2400" b="1" dirty="0" smtClean="0">
                <a:latin typeface="TH Niramit AS" pitchFamily="2" charset="-34"/>
                <a:cs typeface="TH Niramit AS" pitchFamily="2" charset="-34"/>
              </a:rPr>
              <a:t>2. โครงการเมืองแพร่ เมืองต้นแบบสุขภาวะผู้สูงวัย </a:t>
            </a:r>
            <a:endParaRPr lang="th-TH" sz="2400" b="1" dirty="0">
              <a:latin typeface="TH Niramit AS" pitchFamily="2" charset="-34"/>
              <a:cs typeface="TH Niramit AS" pitchFamily="2" charset="-34"/>
            </a:endParaRPr>
          </a:p>
        </p:txBody>
      </p:sp>
      <p:grpSp>
        <p:nvGrpSpPr>
          <p:cNvPr id="27" name="กลุ่ม 26"/>
          <p:cNvGrpSpPr/>
          <p:nvPr/>
        </p:nvGrpSpPr>
        <p:grpSpPr>
          <a:xfrm>
            <a:off x="7753" y="-1"/>
            <a:ext cx="833735" cy="852513"/>
            <a:chOff x="7753" y="-1"/>
            <a:chExt cx="833735" cy="852513"/>
          </a:xfrm>
        </p:grpSpPr>
        <p:pic>
          <p:nvPicPr>
            <p:cNvPr id="28" name="Picture 4" descr="ผลการค้นหารูปภาพสำหรับ กล่องข้อความ png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3" y="-1"/>
              <a:ext cx="833735" cy="852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199833" y="28378"/>
              <a:ext cx="58374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 smtClean="0">
                  <a:solidFill>
                    <a:srgbClr val="C80064"/>
                  </a:solidFill>
                  <a:latin typeface="TH SarabunPSK" pitchFamily="34" charset="-34"/>
                  <a:cs typeface="TH SarabunPSK" pitchFamily="34" charset="-34"/>
                </a:rPr>
                <a:t>08</a:t>
              </a:r>
              <a:endParaRPr lang="th-TH" sz="3600" b="1" dirty="0">
                <a:solidFill>
                  <a:srgbClr val="C80064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931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77796" y="307855"/>
            <a:ext cx="2162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ea typeface="+mj-ea"/>
                <a:cs typeface="TH Niramit AS" pitchFamily="2" charset="-34"/>
              </a:rPr>
              <a:t>ปัญหา อุปสรรค</a:t>
            </a:r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903287"/>
              </p:ext>
            </p:extLst>
          </p:nvPr>
        </p:nvGraphicFramePr>
        <p:xfrm>
          <a:off x="564308" y="1266525"/>
          <a:ext cx="7501390" cy="33488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88843"/>
                <a:gridCol w="3312547"/>
              </a:tblGrid>
              <a:tr h="3629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ปัญหา/อุปสรรค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TH Niramit AS" pitchFamily="2" charset="-34"/>
                        <a:ea typeface="+mn-ea"/>
                        <a:cs typeface="TH Niramit AS" pitchFamily="2" charset="-34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r>
                        <a:rPr lang="th-TH" sz="1600" b="1" kern="1200" dirty="0">
                          <a:solidFill>
                            <a:schemeClr val="tx1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แนวทางแก้ไข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TH Niramit AS" pitchFamily="2" charset="-34"/>
                        <a:ea typeface="+mn-ea"/>
                        <a:cs typeface="TH Niramit AS" pitchFamily="2" charset="-34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</a:tr>
              <a:tr h="429919">
                <a:tc>
                  <a:txBody>
                    <a:bodyPr/>
                    <a:lstStyle/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r>
                        <a:rPr lang="th-TH" sz="1400" b="1" kern="1200" dirty="0" smtClean="0">
                          <a:solidFill>
                            <a:schemeClr val="tx1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1. งบประมาณที่ได้รับจัดสรร</a:t>
                      </a: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r>
                        <a:rPr lang="th-TH" sz="1400" b="1" kern="1200" dirty="0" smtClean="0">
                          <a:solidFill>
                            <a:schemeClr val="tx1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ในรอบครึ่งปีแรกถูกรวมค่าเช่าสถานที่ประจำปีไว้</a:t>
                      </a:r>
                      <a:r>
                        <a:rPr lang="th-TH" sz="1400" b="1" kern="1200" baseline="0" dirty="0" smtClean="0">
                          <a:solidFill>
                            <a:schemeClr val="tx1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 ตามกำหนดต้องจ่ายในเดือนกรกฎาคม 2563 ทำให้แผนการเบิกจ่ายงบประมาณอาจไม่เป็นไปตามเป้าหมาย 100</a:t>
                      </a:r>
                      <a:r>
                        <a:rPr lang="en-US" sz="1400" b="1" kern="1200" baseline="0" dirty="0" smtClean="0">
                          <a:solidFill>
                            <a:schemeClr val="tx1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%</a:t>
                      </a:r>
                      <a:endParaRPr lang="th-TH" sz="1400" b="1" kern="1200" dirty="0" smtClean="0">
                        <a:solidFill>
                          <a:schemeClr val="tx1"/>
                        </a:solidFill>
                        <a:latin typeface="TH Niramit AS" pitchFamily="2" charset="-34"/>
                        <a:ea typeface="+mn-ea"/>
                        <a:cs typeface="TH Niramit AS" pitchFamily="2" charset="-34"/>
                      </a:endParaRPr>
                    </a:p>
                  </a:txBody>
                  <a:tcPr marL="68580" marR="68580" marT="0" marB="0">
                    <a:solidFill>
                      <a:srgbClr val="ECE5BE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endParaRPr lang="en-US" sz="1600" kern="1200" dirty="0">
                        <a:solidFill>
                          <a:schemeClr val="tx1"/>
                        </a:solidFill>
                        <a:latin typeface="TH Niramit AS" pitchFamily="2" charset="-34"/>
                        <a:ea typeface="+mn-ea"/>
                        <a:cs typeface="TH Niramit AS" pitchFamily="2" charset="-34"/>
                      </a:endParaRPr>
                    </a:p>
                  </a:txBody>
                  <a:tcPr marL="68580" marR="68580" marT="0" marB="0"/>
                </a:tc>
              </a:tr>
              <a:tr h="439772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r>
                        <a:rPr lang="th-TH" sz="1400" b="1" kern="1200" dirty="0" smtClean="0">
                          <a:solidFill>
                            <a:srgbClr val="0000CC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2. เป้าหมายกิจกรรมรับรองความรู้ความสามารถ </a:t>
                      </a:r>
                    </a:p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r>
                        <a:rPr lang="th-TH" sz="1400" b="1" kern="1200" dirty="0" smtClean="0">
                          <a:solidFill>
                            <a:srgbClr val="0000CC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ซึ่งหน่วยงานได้รับเป้าหมายสูงถึง 200 คน ในขณะที่บริบทของพื้นที่เป็นจังหวัดขนาดเล็กและไม่มีสถานประกอบกิจการขนาดใหญ่หรือแหล่งอุตสาหกรรม</a:t>
                      </a:r>
                      <a:r>
                        <a:rPr lang="th-TH" sz="1400" b="1" kern="1200" baseline="0" dirty="0" smtClean="0">
                          <a:solidFill>
                            <a:srgbClr val="0000CC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 (</a:t>
                      </a:r>
                      <a:r>
                        <a:rPr lang="th-TH" sz="1400" b="1" kern="1200" dirty="0" smtClean="0">
                          <a:solidFill>
                            <a:srgbClr val="0000CC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ช่างที่เพิ่มเติม</a:t>
                      </a:r>
                      <a:r>
                        <a:rPr lang="th-TH" sz="1400" b="1" kern="1200" baseline="0" dirty="0" smtClean="0">
                          <a:solidFill>
                            <a:srgbClr val="0000CC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 เป้าหมาย 110 คน ที่ยังไม่มีการประกาศ) ทำให้ผลดำเนินงานต่ำฉุดรั้งผลงานในภาพรวม</a:t>
                      </a:r>
                      <a:endParaRPr lang="en-US" sz="1400" b="1" kern="1200" dirty="0">
                        <a:solidFill>
                          <a:srgbClr val="0000CC"/>
                        </a:solidFill>
                        <a:latin typeface="TH Niramit AS" pitchFamily="2" charset="-34"/>
                        <a:ea typeface="+mn-ea"/>
                        <a:cs typeface="TH Niramit AS" pitchFamily="2" charset="-34"/>
                      </a:endParaRPr>
                    </a:p>
                  </a:txBody>
                  <a:tcPr marL="68580" marR="68580" marT="0" marB="0">
                    <a:solidFill>
                      <a:srgbClr val="ECE5BE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endParaRPr lang="en-US" sz="1600" kern="1200" dirty="0">
                        <a:solidFill>
                          <a:srgbClr val="0000CC"/>
                        </a:solidFill>
                        <a:latin typeface="TH Niramit AS" pitchFamily="2" charset="-34"/>
                        <a:ea typeface="+mn-ea"/>
                        <a:cs typeface="TH Niramit AS" pitchFamily="2" charset="-34"/>
                      </a:endParaRPr>
                    </a:p>
                  </a:txBody>
                  <a:tcPr marL="68580" marR="68580" marT="0" marB="0"/>
                </a:tc>
              </a:tr>
              <a:tr h="30271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r>
                        <a:rPr lang="th-TH" sz="1400" b="1" kern="1200" dirty="0" smtClean="0">
                          <a:solidFill>
                            <a:schemeClr val="tx1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3. ความชัดเจนโครงการเพิ่มผลิตภาพแรงงาน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TH Niramit AS" pitchFamily="2" charset="-34"/>
                        <a:ea typeface="+mn-ea"/>
                        <a:cs typeface="TH Niramit AS" pitchFamily="2" charset="-34"/>
                      </a:endParaRPr>
                    </a:p>
                  </a:txBody>
                  <a:tcPr marL="68580" marR="68580" marT="0" marB="0">
                    <a:solidFill>
                      <a:srgbClr val="ECE5BE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endParaRPr lang="en-US" sz="1600" kern="1200" dirty="0">
                        <a:solidFill>
                          <a:schemeClr val="tx1"/>
                        </a:solidFill>
                        <a:latin typeface="TH Niramit AS" pitchFamily="2" charset="-34"/>
                        <a:ea typeface="+mn-ea"/>
                        <a:cs typeface="TH Niramit AS" pitchFamily="2" charset="-34"/>
                      </a:endParaRPr>
                    </a:p>
                  </a:txBody>
                  <a:tcPr marL="68580" marR="68580" marT="0" marB="0"/>
                </a:tc>
              </a:tr>
              <a:tr h="276225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r>
                        <a:rPr lang="th-TH" sz="1400" b="1" kern="1200" dirty="0" smtClean="0">
                          <a:solidFill>
                            <a:srgbClr val="0000CC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4. โครงการนักเรียนยากจนฯ </a:t>
                      </a:r>
                      <a:endParaRPr lang="en-US" sz="1400" b="1" kern="1200" dirty="0">
                        <a:solidFill>
                          <a:srgbClr val="0000CC"/>
                        </a:solidFill>
                        <a:latin typeface="TH Niramit AS" pitchFamily="2" charset="-34"/>
                        <a:ea typeface="+mn-ea"/>
                        <a:cs typeface="TH Niramit AS" pitchFamily="2" charset="-34"/>
                      </a:endParaRPr>
                    </a:p>
                  </a:txBody>
                  <a:tcPr marL="68580" marR="68580" marT="0" marB="0">
                    <a:solidFill>
                      <a:srgbClr val="ECE5BE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endParaRPr lang="en-US" sz="1600" kern="1200" dirty="0">
                        <a:solidFill>
                          <a:srgbClr val="0000CC"/>
                        </a:solidFill>
                        <a:latin typeface="TH Niramit AS" pitchFamily="2" charset="-34"/>
                        <a:ea typeface="+mn-ea"/>
                        <a:cs typeface="TH Niramit AS" pitchFamily="2" charset="-34"/>
                      </a:endParaRPr>
                    </a:p>
                  </a:txBody>
                  <a:tcPr marL="68580" marR="68580" marT="0" marB="0"/>
                </a:tc>
              </a:tr>
              <a:tr h="352425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r>
                        <a:rPr lang="th-TH" sz="1400" b="1" kern="1200" dirty="0" smtClean="0">
                          <a:solidFill>
                            <a:schemeClr val="tx1"/>
                          </a:solidFill>
                          <a:latin typeface="TH Niramit AS" pitchFamily="2" charset="-34"/>
                          <a:ea typeface="+mn-ea"/>
                          <a:cs typeface="TH Niramit AS" pitchFamily="2" charset="-34"/>
                        </a:rPr>
                        <a:t>5. การพัฒนาสมรรถนะบุคลากรให้สอดคล้องกับเทคโนโลยี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TH Niramit AS" pitchFamily="2" charset="-34"/>
                        <a:ea typeface="+mn-ea"/>
                        <a:cs typeface="TH Niramit AS" pitchFamily="2" charset="-34"/>
                      </a:endParaRPr>
                    </a:p>
                  </a:txBody>
                  <a:tcPr marL="68580" marR="68580" marT="0" marB="0">
                    <a:solidFill>
                      <a:srgbClr val="ECE5BE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</a:tabLst>
                      </a:pPr>
                      <a:endParaRPr lang="en-US" sz="1600" kern="1200" dirty="0">
                        <a:solidFill>
                          <a:schemeClr val="tx1"/>
                        </a:solidFill>
                        <a:latin typeface="TH Niramit AS" pitchFamily="2" charset="-34"/>
                        <a:ea typeface="+mn-ea"/>
                        <a:cs typeface="TH Niramit AS" pitchFamily="2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8" name="Picture 2" descr="ผลการค้นหารูปภาพสำหรับ เครื่องหมายคําถาม 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660" y="1762746"/>
            <a:ext cx="222316" cy="22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ปุ่มปฏิบัติการ: สิ้นสุด 15">
            <a:hlinkClick r:id="" action="ppaction://hlinkshowjump?jump=nextslide" highlightClick="1"/>
          </p:cNvPr>
          <p:cNvSpPr/>
          <p:nvPr/>
        </p:nvSpPr>
        <p:spPr>
          <a:xfrm>
            <a:off x="8619212" y="4810539"/>
            <a:ext cx="230588" cy="237118"/>
          </a:xfrm>
          <a:prstGeom prst="actionButtonEn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ปุ่มปฏิบัติการ: การเริ่มต้น 16">
            <a:hlinkClick r:id="" action="ppaction://hlinkshowjump?jump=previousslide" highlightClick="1"/>
          </p:cNvPr>
          <p:cNvSpPr/>
          <p:nvPr/>
        </p:nvSpPr>
        <p:spPr>
          <a:xfrm>
            <a:off x="8117880" y="4810539"/>
            <a:ext cx="223426" cy="237118"/>
          </a:xfrm>
          <a:prstGeom prst="actionButtonBeginning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ปุ่มปฏิบัติการ: หน้าแรก 17">
            <a:hlinkClick r:id="rId3" action="ppaction://hlinksldjump" highlightClick="1"/>
          </p:cNvPr>
          <p:cNvSpPr/>
          <p:nvPr/>
        </p:nvSpPr>
        <p:spPr>
          <a:xfrm>
            <a:off x="8372719" y="4810539"/>
            <a:ext cx="214685" cy="237118"/>
          </a:xfrm>
          <a:prstGeom prst="actionButtonHom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4" name="Picture 2" descr="ผลการค้นหารูปภาพสำหรับ เครื่องหมายคําถาม 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190" y="3743043"/>
            <a:ext cx="222316" cy="22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ผลการค้นหารูปภาพสำหรับ เครื่องหมายคําถาม 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190" y="2661792"/>
            <a:ext cx="222316" cy="22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ผลการค้นหารูปภาพสำหรับ เครื่องหมายคําถาม 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857" y="4333419"/>
            <a:ext cx="222316" cy="22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ผลการค้นหารูปภาพสำหรับ เครื่องหมายคําถาม 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297" y="4027631"/>
            <a:ext cx="222316" cy="22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109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btitle 2">
            <a:extLst>
              <a:ext uri="{FF2B5EF4-FFF2-40B4-BE49-F238E27FC236}">
                <a16:creationId xmlns="" xmlns:a16="http://schemas.microsoft.com/office/drawing/2014/main" id="{4EDB0A3F-0AD3-459B-8447-DF05205ABD03}"/>
              </a:ext>
            </a:extLst>
          </p:cNvPr>
          <p:cNvSpPr txBox="1">
            <a:spLocks/>
          </p:cNvSpPr>
          <p:nvPr/>
        </p:nvSpPr>
        <p:spPr>
          <a:xfrm>
            <a:off x="3598410" y="2100447"/>
            <a:ext cx="4251551" cy="1002877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th-TH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                  </a:t>
            </a:r>
            <a:endParaRPr lang="th-TH" sz="27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pic>
        <p:nvPicPr>
          <p:cNvPr id="10242" name="Picture 2" descr="ผลการค้นหารูปภาพสำหรับ ขอบคุณค่ะ รูปภาพ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202" y="1998036"/>
            <a:ext cx="2534999" cy="18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377796" y="1281729"/>
            <a:ext cx="20778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Niramit AS" pitchFamily="2" charset="-34"/>
                <a:ea typeface="+mj-ea"/>
                <a:cs typeface="TH Niramit AS" pitchFamily="2" charset="-34"/>
              </a:rPr>
              <a:t>จบการนำเสนอ</a:t>
            </a:r>
            <a:endParaRPr lang="th-TH" sz="3200" b="1" dirty="0">
              <a:solidFill>
                <a:srgbClr val="0000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Niramit AS" pitchFamily="2" charset="-34"/>
              <a:ea typeface="+mj-ea"/>
              <a:cs typeface="TH Niramit AS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6531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1657</Words>
  <Application>Microsoft Office PowerPoint</Application>
  <PresentationFormat>นำเสนอทางหน้าจอ (16:9)</PresentationFormat>
  <Paragraphs>339</Paragraphs>
  <Slides>26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26</vt:i4>
      </vt:variant>
    </vt:vector>
  </HeadingPairs>
  <TitlesOfParts>
    <vt:vector size="27" baseType="lpstr"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โครงสร้างหน่วยงาน</vt:lpstr>
      <vt:lpstr>งานนำเสนอ PowerPoint</vt:lpstr>
      <vt:lpstr>งานนำเสนอ PowerPoint</vt:lpstr>
      <vt:lpstr>งานนำเสนอ PowerPoint</vt:lpstr>
      <vt:lpstr>ผลการเบิกจ่ายงบประมาณ</vt:lpstr>
      <vt:lpstr>นโยบายเร่งด่วนและนโยบายสำคัญกระทรวงแรงงานกับสำนักงานพัฒนาฝีมือแรงงานแพร่</vt:lpstr>
      <vt:lpstr>งานนำเสนอ PowerPoint</vt:lpstr>
      <vt:lpstr>งานนำเสนอ PowerPoint</vt:lpstr>
      <vt:lpstr>งานนำเสนอ PowerPoint</vt:lpstr>
      <vt:lpstr>STC Phrae Model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2017-08-01T15:40:51Z</dcterms:created>
  <dcterms:modified xsi:type="dcterms:W3CDTF">2020-02-27T14:10:23Z</dcterms:modified>
</cp:coreProperties>
</file>