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24"/>
  </p:notesMasterIdLst>
  <p:handoutMasterIdLst>
    <p:handoutMasterId r:id="rId25"/>
  </p:handoutMasterIdLst>
  <p:sldIdLst>
    <p:sldId id="283" r:id="rId2"/>
    <p:sldId id="686" r:id="rId3"/>
    <p:sldId id="705" r:id="rId4"/>
    <p:sldId id="281" r:id="rId5"/>
    <p:sldId id="473" r:id="rId6"/>
    <p:sldId id="685" r:id="rId7"/>
    <p:sldId id="706" r:id="rId8"/>
    <p:sldId id="707" r:id="rId9"/>
    <p:sldId id="665" r:id="rId10"/>
    <p:sldId id="690" r:id="rId11"/>
    <p:sldId id="697" r:id="rId12"/>
    <p:sldId id="703" r:id="rId13"/>
    <p:sldId id="704" r:id="rId14"/>
    <p:sldId id="677" r:id="rId15"/>
    <p:sldId id="698" r:id="rId16"/>
    <p:sldId id="689" r:id="rId17"/>
    <p:sldId id="691" r:id="rId18"/>
    <p:sldId id="696" r:id="rId19"/>
    <p:sldId id="699" r:id="rId20"/>
    <p:sldId id="683" r:id="rId21"/>
    <p:sldId id="700" r:id="rId22"/>
    <p:sldId id="617" r:id="rId23"/>
  </p:sldIdLst>
  <p:sldSz cx="9144000" cy="6858000" type="screen4x3"/>
  <p:notesSz cx="6807200" cy="9939338"/>
  <p:defaultTextStyle>
    <a:defPPr>
      <a:defRPr lang="th-TH"/>
    </a:defPPr>
    <a:lvl1pPr algn="ctr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33"/>
    <a:srgbClr val="660033"/>
    <a:srgbClr val="000099"/>
    <a:srgbClr val="003300"/>
    <a:srgbClr val="CC3300"/>
    <a:srgbClr val="663300"/>
    <a:srgbClr val="FF0000"/>
    <a:srgbClr val="FFFF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7" autoAdjust="0"/>
    <p:restoredTop sz="98305" autoAdjust="0"/>
  </p:normalViewPr>
  <p:slideViewPr>
    <p:cSldViewPr>
      <p:cViewPr>
        <p:scale>
          <a:sx n="80" d="100"/>
          <a:sy n="80" d="100"/>
        </p:scale>
        <p:origin x="-1638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4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2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t" anchorCtr="0" compatLnSpc="1">
            <a:prstTxWarp prst="textNoShape">
              <a:avLst/>
            </a:prstTxWarp>
          </a:bodyPr>
          <a:lstStyle>
            <a:lvl1pPr algn="l">
              <a:defRPr sz="1300" b="0">
                <a:effectLst/>
              </a:defRPr>
            </a:lvl1pPr>
          </a:lstStyle>
          <a:p>
            <a:endParaRPr lang="th-TH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838" y="2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t" anchorCtr="0" compatLnSpc="1">
            <a:prstTxWarp prst="textNoShape">
              <a:avLst/>
            </a:prstTxWarp>
          </a:bodyPr>
          <a:lstStyle>
            <a:lvl1pPr algn="r">
              <a:defRPr sz="1300" b="0">
                <a:effectLst/>
              </a:defRPr>
            </a:lvl1pPr>
          </a:lstStyle>
          <a:p>
            <a:fld id="{0DCE3E2A-CA00-44B2-B0ED-AEF016FE23D3}" type="datetimeFigureOut">
              <a:rPr lang="th-TH"/>
              <a:pPr/>
              <a:t>07/01/63</a:t>
            </a:fld>
            <a:endParaRPr lang="th-TH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647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b" anchorCtr="0" compatLnSpc="1">
            <a:prstTxWarp prst="textNoShape">
              <a:avLst/>
            </a:prstTxWarp>
          </a:bodyPr>
          <a:lstStyle>
            <a:lvl1pPr algn="l">
              <a:defRPr sz="1300" b="0">
                <a:effectLst/>
              </a:defRPr>
            </a:lvl1pPr>
          </a:lstStyle>
          <a:p>
            <a:endParaRPr lang="th-TH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838" y="9440647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b" anchorCtr="0" compatLnSpc="1">
            <a:prstTxWarp prst="textNoShape">
              <a:avLst/>
            </a:prstTxWarp>
          </a:bodyPr>
          <a:lstStyle>
            <a:lvl1pPr algn="r">
              <a:defRPr sz="1300" b="0">
                <a:effectLst/>
              </a:defRPr>
            </a:lvl1pPr>
          </a:lstStyle>
          <a:p>
            <a:fld id="{A90D5AF8-6F77-422C-87BB-ADEE285C512D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5505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2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t" anchorCtr="0" compatLnSpc="1">
            <a:prstTxWarp prst="textNoShape">
              <a:avLst/>
            </a:prstTxWarp>
          </a:bodyPr>
          <a:lstStyle>
            <a:lvl1pPr algn="l">
              <a:defRPr sz="1300" b="0">
                <a:effectLst/>
              </a:defRPr>
            </a:lvl1pPr>
          </a:lstStyle>
          <a:p>
            <a:endParaRPr lang="th-TH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838" y="2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t" anchorCtr="0" compatLnSpc="1">
            <a:prstTxWarp prst="textNoShape">
              <a:avLst/>
            </a:prstTxWarp>
          </a:bodyPr>
          <a:lstStyle>
            <a:lvl1pPr algn="r">
              <a:defRPr sz="1300" b="0">
                <a:effectLst/>
              </a:defRPr>
            </a:lvl1pPr>
          </a:lstStyle>
          <a:p>
            <a:fld id="{E94887E0-CF47-40FB-B4AA-5FDC24F8F207}" type="datetimeFigureOut">
              <a:rPr lang="th-TH"/>
              <a:pPr/>
              <a:t>07/01/63</a:t>
            </a:fld>
            <a:endParaRPr lang="th-TH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8875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721" y="4721188"/>
            <a:ext cx="5445760" cy="4472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647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b" anchorCtr="0" compatLnSpc="1">
            <a:prstTxWarp prst="textNoShape">
              <a:avLst/>
            </a:prstTxWarp>
          </a:bodyPr>
          <a:lstStyle>
            <a:lvl1pPr algn="l">
              <a:defRPr sz="1300" b="0">
                <a:effectLst/>
              </a:defRPr>
            </a:lvl1pPr>
          </a:lstStyle>
          <a:p>
            <a:endParaRPr lang="th-TH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838" y="9440647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652" tIns="47827" rIns="95652" bIns="47827" numCol="1" anchor="b" anchorCtr="0" compatLnSpc="1">
            <a:prstTxWarp prst="textNoShape">
              <a:avLst/>
            </a:prstTxWarp>
          </a:bodyPr>
          <a:lstStyle>
            <a:lvl1pPr algn="r">
              <a:defRPr sz="1300" b="0">
                <a:effectLst/>
              </a:defRPr>
            </a:lvl1pPr>
          </a:lstStyle>
          <a:p>
            <a:fld id="{F7391AE7-AA83-474A-A739-92A4DAB13FE0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05980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9163" y="744538"/>
            <a:ext cx="4968875" cy="3727450"/>
          </a:xfrm>
          <a:ln/>
        </p:spPr>
      </p:sp>
      <p:sp>
        <p:nvSpPr>
          <p:cNvPr id="229379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th-TH"/>
          </a:p>
        </p:txBody>
      </p:sp>
      <p:sp>
        <p:nvSpPr>
          <p:cNvPr id="229380" name="ตัวยึดหมายเลขภาพนิ่ง 3"/>
          <p:cNvSpPr txBox="1">
            <a:spLocks noGrp="1"/>
          </p:cNvSpPr>
          <p:nvPr/>
        </p:nvSpPr>
        <p:spPr bwMode="auto">
          <a:xfrm>
            <a:off x="3855838" y="9440647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652" tIns="47827" rIns="95652" bIns="47827" anchor="b"/>
          <a:lstStyle/>
          <a:p>
            <a:pPr algn="r" eaLnBrk="1" hangingPunct="1"/>
            <a:fld id="{FE3B630C-B2E4-4F0A-89EC-AEED81CE0C31}" type="slidenum">
              <a:rPr lang="en-US" sz="1300">
                <a:effectLst/>
                <a:latin typeface="Verdana" pitchFamily="34" charset="0"/>
              </a:rPr>
              <a:pPr algn="r" eaLnBrk="1" hangingPunct="1"/>
              <a:t>1</a:t>
            </a:fld>
            <a:endParaRPr lang="th-TH" sz="1300" dirty="0">
              <a:effectLst/>
              <a:latin typeface="Verdan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7027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th-TH"/>
          </a:p>
        </p:txBody>
      </p:sp>
      <p:sp>
        <p:nvSpPr>
          <p:cNvPr id="257028" name="ตัวยึดหมายเลขภาพนิ่ง 3"/>
          <p:cNvSpPr txBox="1">
            <a:spLocks noGrp="1"/>
          </p:cNvSpPr>
          <p:nvPr/>
        </p:nvSpPr>
        <p:spPr bwMode="auto">
          <a:xfrm>
            <a:off x="3855838" y="9440647"/>
            <a:ext cx="2949788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652" tIns="47827" rIns="95652" bIns="47827" anchor="b"/>
          <a:lstStyle/>
          <a:p>
            <a:pPr algn="r" eaLnBrk="1" hangingPunct="1"/>
            <a:fld id="{492A7E82-640D-47F1-9E0B-3A0D21EDD642}" type="slidenum">
              <a:rPr lang="en-US" sz="1300">
                <a:effectLst/>
                <a:latin typeface="Verdana" pitchFamily="34" charset="0"/>
              </a:rPr>
              <a:pPr algn="r" eaLnBrk="1" hangingPunct="1"/>
              <a:t>22</a:t>
            </a:fld>
            <a:endParaRPr lang="th-TH" sz="1300" dirty="0">
              <a:effectLst/>
              <a:latin typeface="Verdana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6AE12E1-F682-4E08-BCBC-52B77385ED17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6E00F02-160A-4DEA-955B-BEC97A4CC5C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EAED756-5BC6-4546-833B-8F7A301F9B86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848F479-208E-4334-ABFB-474080A3D7A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25BF08A-C133-4617-9FFE-8902DB87A109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9016AD-FE89-4085-A09C-9DE63F084E1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935164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935164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383A3B6-CD0D-4984-9930-04D2939E70C2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9F3F808-4446-41C4-99F2-44B94FC318D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343D37D-F8E3-4676-8353-C013344B75DF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7CCAEBA-87DF-4D20-B9E8-1283EC94A89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5D61675-05D5-462D-A028-F723F650224D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5ADB4A-E696-4506-844C-BFF45860333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50FA87-4204-4312-A326-2CFAB2A308A8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F381801-25C1-42FC-A042-11BF1C87EE4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AF68720-03C7-4B25-A099-E62725FB96EC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30B9733-A709-4DE6-A2B4-34AC72EFC2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5ADFCD5-7206-46A0-A55E-ED0D2112A2D5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638D611-72B0-4D92-BEC1-88309DBA93E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01604EC-B967-4E11-882B-338762811D7F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32707FB-D775-4A05-8247-F17857433FC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1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9A3CFCF-27E1-472A-8AD2-A019B55B0962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B9045CB-9D32-496C-ACBB-5165A0340E1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20142D3-A302-4060-83CF-A183AD8F305C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2667000" y="6356351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7924800" y="6356351"/>
            <a:ext cx="7620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5B2A17C-CB22-4001-8482-244B4A91436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6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effectLst/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7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>
              <a:effectLst/>
              <a:latin typeface="+mn-lt"/>
              <a:cs typeface="+mn-cs"/>
            </a:endParaRPr>
          </a:p>
        </p:txBody>
      </p:sp>
      <p:grpSp>
        <p:nvGrpSpPr>
          <p:cNvPr id="181252" name="Group 1"/>
          <p:cNvGrpSpPr>
            <a:grpSpLocks/>
          </p:cNvGrpSpPr>
          <p:nvPr/>
        </p:nvGrpSpPr>
        <p:grpSpPr bwMode="auto">
          <a:xfrm>
            <a:off x="-19050" y="203201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0">
                <a:effectLst/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0">
                <a:effectLst/>
                <a:latin typeface="+mn-lt"/>
                <a:cs typeface="+mn-cs"/>
              </a:endParaRPr>
            </a:p>
          </p:txBody>
        </p:sp>
      </p:grpSp>
      <p:sp>
        <p:nvSpPr>
          <p:cNvPr id="181259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1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81260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4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2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EFCD2E29-FC4F-4DD6-A122-495F18EC9D7D}" type="datetimeFigureOut">
              <a:rPr lang="th-TH"/>
              <a:pPr>
                <a:defRPr/>
              </a:pPr>
              <a:t>07/01/63</a:t>
            </a:fld>
            <a:endParaRPr lang="th-TH"/>
          </a:p>
        </p:txBody>
      </p:sp>
      <p:sp>
        <p:nvSpPr>
          <p:cNvPr id="15" name="Footer Placeholder 18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6" name="Slide Number Placeholder 26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915D5FC3-5BF0-4ADD-B9D7-8971EC95E3B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Cordia New" pitchFamily="34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Cordia New" pitchFamily="34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Cordia New" pitchFamily="34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Cordia New" pitchFamily="34" charset="-34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Cordia New" pitchFamily="34" charset="-34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Cordia New" pitchFamily="34" charset="-34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Cordia New" pitchFamily="34" charset="-34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Cordia New" pitchFamily="34" charset="-34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5AB81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A5AB81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D8B25C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cs typeface="+mn-cs"/>
        </a:defRPr>
      </a:lvl5pPr>
      <a:lvl6pPr marL="1919288" indent="-209550" algn="l" rtl="0" eaLnBrk="0" fontAlgn="base" hangingPunct="0">
        <a:spcBef>
          <a:spcPct val="20000"/>
        </a:spcBef>
        <a:spcAft>
          <a:spcPct val="0"/>
        </a:spcAft>
        <a:buClr>
          <a:srgbClr val="D8B25C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cs typeface="+mn-cs"/>
        </a:defRPr>
      </a:lvl6pPr>
      <a:lvl7pPr marL="2376488" indent="-209550" algn="l" rtl="0" eaLnBrk="0" fontAlgn="base" hangingPunct="0">
        <a:spcBef>
          <a:spcPct val="20000"/>
        </a:spcBef>
        <a:spcAft>
          <a:spcPct val="0"/>
        </a:spcAft>
        <a:buClr>
          <a:srgbClr val="D8B25C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cs typeface="+mn-cs"/>
        </a:defRPr>
      </a:lvl7pPr>
      <a:lvl8pPr marL="2833688" indent="-209550" algn="l" rtl="0" eaLnBrk="0" fontAlgn="base" hangingPunct="0">
        <a:spcBef>
          <a:spcPct val="20000"/>
        </a:spcBef>
        <a:spcAft>
          <a:spcPct val="0"/>
        </a:spcAft>
        <a:buClr>
          <a:srgbClr val="D8B25C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cs typeface="+mn-cs"/>
        </a:defRPr>
      </a:lvl8pPr>
      <a:lvl9pPr marL="3290888" indent="-209550" algn="l" rtl="0" eaLnBrk="0" fontAlgn="base" hangingPunct="0">
        <a:spcBef>
          <a:spcPct val="20000"/>
        </a:spcBef>
        <a:spcAft>
          <a:spcPct val="0"/>
        </a:spcAft>
        <a:buClr>
          <a:srgbClr val="D8B25C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ที่ทันสมัยเมืองพื้นหลังร่วมสมัยสูงขึ้นร่าง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797D7E"/>
              </a:clrFrom>
              <a:clrTo>
                <a:srgbClr val="797D7E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17" b="5889"/>
          <a:stretch/>
        </p:blipFill>
        <p:spPr bwMode="auto">
          <a:xfrm>
            <a:off x="0" y="1614009"/>
            <a:ext cx="9143999" cy="527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0774" name="Rectangle 2"/>
          <p:cNvSpPr>
            <a:spLocks noChangeArrowheads="1"/>
          </p:cNvSpPr>
          <p:nvPr/>
        </p:nvSpPr>
        <p:spPr bwMode="auto">
          <a:xfrm>
            <a:off x="107504" y="1412776"/>
            <a:ext cx="892899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20000"/>
              </a:spcBef>
              <a:buClr>
                <a:srgbClr val="A5AB81"/>
              </a:buClr>
              <a:buSzPct val="95000"/>
              <a:buFont typeface="Wingdings 2" pitchFamily="18" charset="2"/>
              <a:buNone/>
            </a:pPr>
            <a:r>
              <a:rPr lang="th-TH" sz="4000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การประชุมคณะกรรมการ</a:t>
            </a:r>
            <a:r>
              <a:rPr lang="th-TH" sz="4000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ขับเคลื่อนโครงการเพิ่มทักษะด้านอาชีพแก่นักเรียนครอบครัว</a:t>
            </a:r>
            <a:r>
              <a:rPr lang="th-TH" sz="4000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ยากจนของจังหวัดแพร่    </a:t>
            </a:r>
          </a:p>
          <a:p>
            <a:pPr>
              <a:spcBef>
                <a:spcPct val="20000"/>
              </a:spcBef>
              <a:buClr>
                <a:srgbClr val="A5AB81"/>
              </a:buClr>
              <a:buSzPct val="95000"/>
              <a:buFont typeface="Wingdings 2" pitchFamily="18" charset="2"/>
              <a:buNone/>
            </a:pPr>
            <a:r>
              <a:rPr lang="th-TH" sz="4000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ที่</a:t>
            </a:r>
            <a:r>
              <a:rPr lang="th-TH" sz="4000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ไม่ได้เรียนต่อหลังจบการศึกษาภาค</a:t>
            </a:r>
            <a:r>
              <a:rPr lang="th-TH" sz="4000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บังคับ</a:t>
            </a:r>
            <a:endParaRPr lang="en-US" sz="4000" dirty="0" smtClean="0">
              <a:solidFill>
                <a:srgbClr val="0000FF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spcBef>
                <a:spcPct val="20000"/>
              </a:spcBef>
              <a:buClr>
                <a:srgbClr val="A5AB81"/>
              </a:buClr>
              <a:buSzPct val="95000"/>
              <a:buFont typeface="Wingdings 2" pitchFamily="18" charset="2"/>
              <a:buNone/>
            </a:pPr>
            <a:r>
              <a:rPr lang="th-TH" sz="4000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ครั้ง</a:t>
            </a:r>
            <a:r>
              <a:rPr lang="th-TH" sz="4000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ที่ </a:t>
            </a:r>
            <a:r>
              <a:rPr lang="th-TH" sz="4000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๒/2563</a:t>
            </a:r>
          </a:p>
          <a:p>
            <a:pPr>
              <a:spcBef>
                <a:spcPct val="20000"/>
              </a:spcBef>
              <a:buClr>
                <a:srgbClr val="A5AB81"/>
              </a:buClr>
              <a:buSzPct val="95000"/>
              <a:buFont typeface="Wingdings 2" pitchFamily="18" charset="2"/>
              <a:buNone/>
            </a:pPr>
            <a:r>
              <a:rPr lang="th-TH" sz="4400" dirty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4400" dirty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4400" dirty="0" smtClean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  <a:t>วันพุธที่ </a:t>
            </a:r>
            <a:r>
              <a:rPr lang="th-TH" sz="4400" dirty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  <a:t>๘</a:t>
            </a:r>
            <a:r>
              <a:rPr lang="en-US" sz="4400" dirty="0" smtClean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400" dirty="0" smtClean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  <a:t>มกราคม 256๓</a:t>
            </a:r>
            <a:r>
              <a:rPr lang="th-TH" sz="4400" dirty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4400" dirty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4400" dirty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  <a:t>ณ ห้อง</a:t>
            </a:r>
            <a:r>
              <a:rPr lang="th-TH" sz="4400" dirty="0" smtClean="0">
                <a:solidFill>
                  <a:srgbClr val="006600"/>
                </a:solidFill>
                <a:latin typeface="TH SarabunIT๙" pitchFamily="34" charset="-34"/>
                <a:cs typeface="TH SarabunIT๙" pitchFamily="34" charset="-34"/>
              </a:rPr>
              <a:t>ประชุมจดหมายเหตุ ชั้น ๒ ศาลากลางจังหวัดแพร่</a:t>
            </a:r>
            <a:r>
              <a:rPr lang="th-TH" sz="4400" dirty="0" smtClean="0">
                <a:solidFill>
                  <a:srgbClr val="0033CC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endParaRPr lang="th-TH" sz="4400" dirty="0">
              <a:solidFill>
                <a:srgbClr val="0033CC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5" name="รูปภาพ 4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60648"/>
            <a:ext cx="936104" cy="1006508"/>
          </a:xfrm>
          <a:prstGeom prst="rect">
            <a:avLst/>
          </a:prstGeom>
        </p:spPr>
      </p:pic>
      <p:sp>
        <p:nvSpPr>
          <p:cNvPr id="2" name="AutoShape 2" descr="ผลการค้นหารูปภาพสำหรับ โลโก้จังหวัดแพร่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" name="AutoShape 4" descr="ผลการค้นหารูปภาพสำหรับ โลโก้จังหวัดแพร่"/>
          <p:cNvSpPr>
            <a:spLocks noChangeAspect="1" noChangeArrowheads="1"/>
          </p:cNvSpPr>
          <p:nvPr/>
        </p:nvSpPr>
        <p:spPr bwMode="auto">
          <a:xfrm>
            <a:off x="342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0" name="Picture 6" descr="https://cdn.gotoknow.org/assets/media/files/001/211/118/large_20170227143101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9952"/>
            <a:ext cx="869493" cy="869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ที่ทันสมัยเมืองพื้นหลังร่วมสมัยสูงขึ้นร่าง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797D7E"/>
              </a:clrFrom>
              <a:clrTo>
                <a:srgbClr val="797D7E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17" b="5889"/>
          <a:stretch/>
        </p:blipFill>
        <p:spPr bwMode="auto">
          <a:xfrm>
            <a:off x="0" y="1614009"/>
            <a:ext cx="9143999" cy="527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4" t="16661" r="25971" b="22728"/>
          <a:stretch/>
        </p:blipFill>
        <p:spPr bwMode="auto">
          <a:xfrm>
            <a:off x="810208" y="1124744"/>
            <a:ext cx="7704856" cy="53616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179512" y="59447"/>
            <a:ext cx="1008112" cy="1031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331640" y="260648"/>
            <a:ext cx="7704856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1 เรื่องที่ประธานแจ้งให้ที่ประชุมทราบ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79002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Rectangle 2"/>
          <p:cNvSpPr>
            <a:spLocks noChangeArrowheads="1"/>
          </p:cNvSpPr>
          <p:nvPr/>
        </p:nvSpPr>
        <p:spPr bwMode="auto">
          <a:xfrm>
            <a:off x="259345" y="107921"/>
            <a:ext cx="8545513" cy="584775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9525">
            <a:solidFill>
              <a:srgbClr val="00CC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3200" dirty="0" smtClean="0">
                <a:solidFill>
                  <a:srgbClr val="FF0000"/>
                </a:solidFill>
                <a:effectLst/>
                <a:latin typeface="TH SarabunIT๙" pitchFamily="34" charset="-34"/>
                <a:cs typeface="TH SarabunIT๙" pitchFamily="34" charset="-34"/>
              </a:rPr>
              <a:t>ผู้ตรวจการ</a:t>
            </a:r>
            <a:r>
              <a:rPr lang="th-TH" sz="3200" dirty="0">
                <a:solidFill>
                  <a:srgbClr val="FF0000"/>
                </a:solidFill>
                <a:effectLst/>
                <a:latin typeface="TH SarabunIT๙" pitchFamily="34" charset="-34"/>
                <a:cs typeface="TH SarabunIT๙" pitchFamily="34" charset="-34"/>
              </a:rPr>
              <a:t>แผ่นดิน จับมือ 4 กระทรวง เพิ่มทักษะอาชีพนักเรียนยากจน ฟรี</a:t>
            </a:r>
            <a:r>
              <a:rPr lang="th-TH" sz="3200" dirty="0" smtClean="0">
                <a:solidFill>
                  <a:srgbClr val="FF0000"/>
                </a:solidFill>
                <a:effectLst/>
                <a:latin typeface="TH SarabunIT๙" pitchFamily="34" charset="-34"/>
                <a:cs typeface="TH SarabunIT๙" pitchFamily="34" charset="-34"/>
              </a:rPr>
              <a:t>!</a:t>
            </a:r>
            <a:endParaRPr lang="th-TH" sz="32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สี่เหลี่ยมผืนผ้า 8"/>
          <p:cNvSpPr/>
          <p:nvPr/>
        </p:nvSpPr>
        <p:spPr>
          <a:xfrm>
            <a:off x="107504" y="983625"/>
            <a:ext cx="4824536" cy="489364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 lvl="0" algn="thaiDist"/>
            <a:r>
              <a:rPr lang="th-TH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>
                <a:effectLst/>
              </a:rPr>
              <a:t> </a:t>
            </a:r>
            <a:r>
              <a:rPr lang="th-TH" u="sng" dirty="0">
                <a:solidFill>
                  <a:srgbClr val="0000FF"/>
                </a:solidFill>
                <a:effectLst/>
                <a:latin typeface="FreesiaUPC" pitchFamily="34" charset="-34"/>
                <a:cs typeface="FreesiaUPC" pitchFamily="34" charset="-34"/>
              </a:rPr>
              <a:t>พิธีบันทึกข้อตกลงความร่วมมือระหว่างผู้ตรวจการแผ่นดินกับหน่วยงานที่เกี่ยวข้องอัน</a:t>
            </a:r>
            <a:r>
              <a:rPr lang="th-TH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ได้แก่ </a:t>
            </a:r>
            <a:r>
              <a:rPr lang="th-TH" sz="2400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กระทรวงมหาดไทย </a:t>
            </a:r>
            <a:r>
              <a:rPr lang="th-TH" sz="2400" dirty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กระทรวงศึกษาธิการ กระทรวงพัฒนาสังคมและความมั่นคงของมนุษย์ สำนักงานคณะกรรมการการศึกษาขั้นพื้นฐาน กรมส่งเสริมการปกครองท้องถิ่น กรมพัฒนาฝีมือแรงงาน และกรมการจัดหางาน เมื่อวันที่ 13 กันยายน 2562 ณ ห้องคอนเวนชั่นเซ็นเตอร์ โรงแรมรามาการ์เด้นส์ กรุงเทพมหานคร  </a:t>
            </a:r>
            <a:r>
              <a:rPr lang="th-TH" sz="2400" dirty="0">
                <a:solidFill>
                  <a:srgbClr val="0000FF"/>
                </a:solidFill>
                <a:effectLst/>
                <a:latin typeface="FreesiaUPC" pitchFamily="34" charset="-34"/>
                <a:cs typeface="FreesiaUPC" pitchFamily="34" charset="-34"/>
              </a:rPr>
              <a:t>ใ</a:t>
            </a:r>
            <a:r>
              <a:rPr lang="th-TH" sz="2400" u="sng" dirty="0">
                <a:solidFill>
                  <a:srgbClr val="0000FF"/>
                </a:solidFill>
                <a:effectLst/>
                <a:latin typeface="FreesiaUPC" pitchFamily="34" charset="-34"/>
                <a:cs typeface="FreesiaUPC" pitchFamily="34" charset="-34"/>
              </a:rPr>
              <a:t>นการดำเนินโครงการเพิ่มทักษะด้านอาชีพแก่นักเรียนครอบครัวยากจนที่ไม่ได้เรียนต่อหลังจบการศึกษาภาค</a:t>
            </a:r>
            <a:r>
              <a:rPr lang="th-TH" sz="2400" u="sng" dirty="0" smtClean="0">
                <a:solidFill>
                  <a:srgbClr val="0000FF"/>
                </a:solidFill>
                <a:effectLst/>
                <a:latin typeface="FreesiaUPC" pitchFamily="34" charset="-34"/>
                <a:cs typeface="FreesiaUPC" pitchFamily="34" charset="-34"/>
              </a:rPr>
              <a:t>บังคับ</a:t>
            </a:r>
            <a:endParaRPr lang="en-US" sz="2400" u="sng" dirty="0">
              <a:solidFill>
                <a:srgbClr val="0000FF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1" t="11450" r="14665" b="13637"/>
          <a:stretch/>
        </p:blipFill>
        <p:spPr bwMode="auto">
          <a:xfrm>
            <a:off x="5061484" y="923240"/>
            <a:ext cx="3975012" cy="23617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6" t="17482" r="38985" b="16607"/>
          <a:stretch/>
        </p:blipFill>
        <p:spPr bwMode="auto">
          <a:xfrm>
            <a:off x="5091670" y="3346075"/>
            <a:ext cx="3872818" cy="31072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80611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6" descr="ที่ทันสมัยเมืองพื้นหลังร่วมสมัยสูงขึ้นร่าง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797D7E"/>
              </a:clrFrom>
              <a:clrTo>
                <a:srgbClr val="797D7E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17" b="5889"/>
          <a:stretch/>
        </p:blipFill>
        <p:spPr bwMode="auto">
          <a:xfrm>
            <a:off x="0" y="1614009"/>
            <a:ext cx="9143999" cy="527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273280" y="375628"/>
            <a:ext cx="7704856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1 เรื่องที่ประธานแจ้งให้ที่ประชุมทราบ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179512" y="93322"/>
            <a:ext cx="1008112" cy="1031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เนื้อหา 2"/>
          <p:cNvSpPr txBox="1">
            <a:spLocks/>
          </p:cNvSpPr>
          <p:nvPr/>
        </p:nvSpPr>
        <p:spPr>
          <a:xfrm>
            <a:off x="179512" y="2708920"/>
            <a:ext cx="1944216" cy="15841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AB81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AB81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19192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764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8336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908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th-TH" sz="2800" b="1" dirty="0" smtClean="0">
                <a:solidFill>
                  <a:schemeClr val="bg2"/>
                </a:solidFill>
                <a:effectLst/>
                <a:latin typeface="TH K2D July8" pitchFamily="2" charset="-34"/>
                <a:cs typeface="TH K2D July8" pitchFamily="2" charset="-34"/>
              </a:rPr>
              <a:t>ข้อเน้นย้ำของผู้ตรวจการแผ่นดิน</a:t>
            </a:r>
            <a:endParaRPr lang="th-TH" sz="2800" b="1" dirty="0">
              <a:solidFill>
                <a:schemeClr val="bg2"/>
              </a:solidFill>
              <a:effectLst/>
              <a:latin typeface="TH K2D July8" pitchFamily="2" charset="-34"/>
              <a:cs typeface="TH K2D July8" pitchFamily="2" charset="-34"/>
            </a:endParaRPr>
          </a:p>
        </p:txBody>
      </p:sp>
      <p:grpSp>
        <p:nvGrpSpPr>
          <p:cNvPr id="3" name="กลุ่ม 2"/>
          <p:cNvGrpSpPr/>
          <p:nvPr/>
        </p:nvGrpSpPr>
        <p:grpSpPr>
          <a:xfrm>
            <a:off x="2883366" y="1340768"/>
            <a:ext cx="5505058" cy="5134647"/>
            <a:chOff x="1839249" y="1678729"/>
            <a:chExt cx="5505058" cy="5134647"/>
          </a:xfrm>
        </p:grpSpPr>
        <p:pic>
          <p:nvPicPr>
            <p:cNvPr id="4098" name="Picture 2" descr="รูปภาพที่เกี่ยวข้อง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59" t="55059" r="53938" b="16284"/>
            <a:stretch/>
          </p:blipFill>
          <p:spPr bwMode="auto">
            <a:xfrm>
              <a:off x="1907704" y="4278403"/>
              <a:ext cx="2441084" cy="25349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รูปภาพที่เกี่ยวข้อง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483" t="53866" r="16995" b="16836"/>
            <a:stretch/>
          </p:blipFill>
          <p:spPr bwMode="auto">
            <a:xfrm>
              <a:off x="4788024" y="4249696"/>
              <a:ext cx="2482269" cy="2491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รูปภาพที่เกี่ยวข้อง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316" t="23085" r="16995" b="47617"/>
            <a:stretch/>
          </p:blipFill>
          <p:spPr bwMode="auto">
            <a:xfrm>
              <a:off x="4632235" y="1678729"/>
              <a:ext cx="2603598" cy="25996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รูปภาพที่เกี่ยวข้อง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30" t="23085" r="53270" b="47617"/>
            <a:stretch/>
          </p:blipFill>
          <p:spPr bwMode="auto">
            <a:xfrm>
              <a:off x="1839249" y="1705113"/>
              <a:ext cx="2509539" cy="2612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ตัวแทนเนื้อหา 2"/>
            <p:cNvSpPr txBox="1">
              <a:spLocks/>
            </p:cNvSpPr>
            <p:nvPr/>
          </p:nvSpPr>
          <p:spPr>
            <a:xfrm>
              <a:off x="1890641" y="3011138"/>
              <a:ext cx="2321319" cy="1065934"/>
            </a:xfrm>
            <a:prstGeom prst="rect">
              <a:avLst/>
            </a:prstGeom>
            <a:solidFill>
              <a:schemeClr val="tx1"/>
            </a:solidFill>
          </p:spPr>
          <p:txBody>
            <a:bodyPr>
              <a:noAutofit/>
            </a:bodyPr>
            <a:lstStyle>
              <a:lvl1pPr marL="273050" indent="-2730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5AB81"/>
                </a:buClr>
                <a:buSzPct val="95000"/>
                <a:buFont typeface="Wingdings 2" pitchFamily="18" charset="2"/>
                <a:buChar char=""/>
                <a:defRPr sz="26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39763" indent="-246063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85000"/>
                <a:buFont typeface="Wingdings 2" pitchFamily="18" charset="2"/>
                <a:buChar char=""/>
                <a:defRPr sz="2400">
                  <a:solidFill>
                    <a:schemeClr val="tx1"/>
                  </a:solidFill>
                  <a:latin typeface="+mn-lt"/>
                  <a:cs typeface="+mn-cs"/>
                </a:defRPr>
              </a:lvl2pPr>
              <a:lvl3pPr marL="914400" indent="-246063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"/>
                <a:defRPr sz="2100">
                  <a:solidFill>
                    <a:schemeClr val="tx1"/>
                  </a:solidFill>
                  <a:latin typeface="+mn-lt"/>
                  <a:cs typeface="+mn-cs"/>
                </a:defRPr>
              </a:lvl3pPr>
              <a:lvl4pPr marL="1187450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5AB81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4pPr>
              <a:lvl5pPr marL="14620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5pPr>
              <a:lvl6pPr marL="19192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6pPr>
              <a:lvl7pPr marL="23764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7pPr>
              <a:lvl8pPr marL="28336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8pPr>
              <a:lvl9pPr marL="32908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9pPr>
            </a:lstStyle>
            <a:p>
              <a:pPr marL="0" indent="0">
                <a:buFont typeface="Wingdings 2" pitchFamily="18" charset="2"/>
                <a:buNone/>
              </a:pPr>
              <a:r>
                <a:rPr lang="th-TH" sz="1800" b="1" dirty="0" smtClean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กำหนดหลักสูตรควรคำนึงถึง</a:t>
              </a:r>
              <a:r>
                <a:rPr lang="th-TH" sz="1800" b="1" u="sng" dirty="0" smtClean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หลักสูตรที่เป็นทางเลือกสำหรับนักเรียนหญิง</a:t>
              </a:r>
              <a:endParaRPr lang="th-TH" sz="1800" b="1" u="sng" dirty="0">
                <a:solidFill>
                  <a:srgbClr val="0000FF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7" name="ตัวแทนเนื้อหา 2"/>
            <p:cNvSpPr txBox="1">
              <a:spLocks/>
            </p:cNvSpPr>
            <p:nvPr/>
          </p:nvSpPr>
          <p:spPr>
            <a:xfrm>
              <a:off x="4914515" y="2996952"/>
              <a:ext cx="2105758" cy="1065934"/>
            </a:xfrm>
            <a:prstGeom prst="rect">
              <a:avLst/>
            </a:prstGeom>
            <a:solidFill>
              <a:schemeClr val="tx1"/>
            </a:solidFill>
          </p:spPr>
          <p:txBody>
            <a:bodyPr>
              <a:noAutofit/>
            </a:bodyPr>
            <a:lstStyle>
              <a:lvl1pPr marL="273050" indent="-2730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5AB81"/>
                </a:buClr>
                <a:buSzPct val="95000"/>
                <a:buFont typeface="Wingdings 2" pitchFamily="18" charset="2"/>
                <a:buChar char=""/>
                <a:defRPr sz="26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39763" indent="-246063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85000"/>
                <a:buFont typeface="Wingdings 2" pitchFamily="18" charset="2"/>
                <a:buChar char=""/>
                <a:defRPr sz="2400">
                  <a:solidFill>
                    <a:schemeClr val="tx1"/>
                  </a:solidFill>
                  <a:latin typeface="+mn-lt"/>
                  <a:cs typeface="+mn-cs"/>
                </a:defRPr>
              </a:lvl2pPr>
              <a:lvl3pPr marL="914400" indent="-246063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"/>
                <a:defRPr sz="2100">
                  <a:solidFill>
                    <a:schemeClr val="tx1"/>
                  </a:solidFill>
                  <a:latin typeface="+mn-lt"/>
                  <a:cs typeface="+mn-cs"/>
                </a:defRPr>
              </a:lvl3pPr>
              <a:lvl4pPr marL="1187450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5AB81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4pPr>
              <a:lvl5pPr marL="14620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5pPr>
              <a:lvl6pPr marL="19192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6pPr>
              <a:lvl7pPr marL="23764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7pPr>
              <a:lvl8pPr marL="28336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8pPr>
              <a:lvl9pPr marL="32908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9pPr>
            </a:lstStyle>
            <a:p>
              <a:pPr marL="0" indent="0">
                <a:buFont typeface="Wingdings 2" pitchFamily="18" charset="2"/>
                <a:buNone/>
              </a:pPr>
              <a:r>
                <a:rPr lang="th-TH" sz="1800" b="1" dirty="0" smtClean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กำหนดช่วงเวลานำนักเรียนมาศึกษาดู</a:t>
              </a:r>
              <a:r>
                <a:rPr lang="th-TH" sz="1800" dirty="0" smtClean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งาน </a:t>
              </a:r>
              <a:r>
                <a:rPr lang="th-TH" sz="1800" u="sng" dirty="0" smtClean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ช่วงปลายเดือน กุมภาพันธ์  - ต้นเดือนมีนาคม</a:t>
              </a:r>
              <a:endParaRPr lang="th-TH" sz="1800" b="1" u="sng" dirty="0" smtClean="0">
                <a:solidFill>
                  <a:srgbClr val="0000FF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8" name="ตัวแทนเนื้อหา 2"/>
            <p:cNvSpPr txBox="1">
              <a:spLocks/>
            </p:cNvSpPr>
            <p:nvPr/>
          </p:nvSpPr>
          <p:spPr>
            <a:xfrm>
              <a:off x="1998420" y="5517232"/>
              <a:ext cx="2213539" cy="1065934"/>
            </a:xfrm>
            <a:prstGeom prst="rect">
              <a:avLst/>
            </a:prstGeom>
            <a:solidFill>
              <a:schemeClr val="tx1"/>
            </a:solidFill>
          </p:spPr>
          <p:txBody>
            <a:bodyPr>
              <a:noAutofit/>
            </a:bodyPr>
            <a:lstStyle>
              <a:lvl1pPr marL="273050" indent="-2730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5AB81"/>
                </a:buClr>
                <a:buSzPct val="95000"/>
                <a:buFont typeface="Wingdings 2" pitchFamily="18" charset="2"/>
                <a:buChar char=""/>
                <a:defRPr sz="26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39763" indent="-246063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85000"/>
                <a:buFont typeface="Wingdings 2" pitchFamily="18" charset="2"/>
                <a:buChar char=""/>
                <a:defRPr sz="2400">
                  <a:solidFill>
                    <a:schemeClr val="tx1"/>
                  </a:solidFill>
                  <a:latin typeface="+mn-lt"/>
                  <a:cs typeface="+mn-cs"/>
                </a:defRPr>
              </a:lvl2pPr>
              <a:lvl3pPr marL="914400" indent="-246063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"/>
                <a:defRPr sz="2100">
                  <a:solidFill>
                    <a:schemeClr val="tx1"/>
                  </a:solidFill>
                  <a:latin typeface="+mn-lt"/>
                  <a:cs typeface="+mn-cs"/>
                </a:defRPr>
              </a:lvl3pPr>
              <a:lvl4pPr marL="1187450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5AB81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4pPr>
              <a:lvl5pPr marL="14620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5pPr>
              <a:lvl6pPr marL="19192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6pPr>
              <a:lvl7pPr marL="23764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7pPr>
              <a:lvl8pPr marL="28336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8pPr>
              <a:lvl9pPr marL="32908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9pPr>
            </a:lstStyle>
            <a:p>
              <a:pPr marL="0" indent="0">
                <a:buFont typeface="Wingdings 2" pitchFamily="18" charset="2"/>
                <a:buNone/>
              </a:pPr>
              <a:r>
                <a:rPr lang="th-TH" sz="1800" u="sng" dirty="0" smtClean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การประชุมชี้แจงครูแนะแนว</a:t>
              </a:r>
            </a:p>
            <a:p>
              <a:pPr marL="0" indent="0">
                <a:buFont typeface="Wingdings 2" pitchFamily="18" charset="2"/>
                <a:buNone/>
              </a:pPr>
              <a:r>
                <a:rPr lang="th-TH" sz="1600" dirty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600" dirty="0" smtClean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 ๑. ควรแจ้งหลักสูตรให้ทราบ</a:t>
              </a:r>
            </a:p>
            <a:p>
              <a:pPr marL="0" indent="0">
                <a:buFont typeface="Wingdings 2" pitchFamily="18" charset="2"/>
                <a:buNone/>
              </a:pPr>
              <a:r>
                <a:rPr lang="th-TH" sz="1600" dirty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600" dirty="0" smtClean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 ๒. ควรเชิญมาฟังให้ครบทุกโรงเรียน</a:t>
              </a:r>
            </a:p>
          </p:txBody>
        </p:sp>
        <p:sp>
          <p:nvSpPr>
            <p:cNvPr id="19" name="ตัวแทนเนื้อหา 2"/>
            <p:cNvSpPr txBox="1">
              <a:spLocks/>
            </p:cNvSpPr>
            <p:nvPr/>
          </p:nvSpPr>
          <p:spPr>
            <a:xfrm>
              <a:off x="5058530" y="5603426"/>
              <a:ext cx="2105758" cy="1065934"/>
            </a:xfrm>
            <a:prstGeom prst="rect">
              <a:avLst/>
            </a:prstGeom>
            <a:solidFill>
              <a:schemeClr val="tx1"/>
            </a:solidFill>
          </p:spPr>
          <p:txBody>
            <a:bodyPr>
              <a:noAutofit/>
            </a:bodyPr>
            <a:lstStyle>
              <a:lvl1pPr marL="273050" indent="-2730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5AB81"/>
                </a:buClr>
                <a:buSzPct val="95000"/>
                <a:buFont typeface="Wingdings 2" pitchFamily="18" charset="2"/>
                <a:buChar char=""/>
                <a:defRPr sz="26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39763" indent="-246063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85000"/>
                <a:buFont typeface="Wingdings 2" pitchFamily="18" charset="2"/>
                <a:buChar char=""/>
                <a:defRPr sz="2400">
                  <a:solidFill>
                    <a:schemeClr val="tx1"/>
                  </a:solidFill>
                  <a:latin typeface="+mn-lt"/>
                  <a:cs typeface="+mn-cs"/>
                </a:defRPr>
              </a:lvl2pPr>
              <a:lvl3pPr marL="914400" indent="-246063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"/>
                <a:defRPr sz="2100">
                  <a:solidFill>
                    <a:schemeClr val="tx1"/>
                  </a:solidFill>
                  <a:latin typeface="+mn-lt"/>
                  <a:cs typeface="+mn-cs"/>
                </a:defRPr>
              </a:lvl3pPr>
              <a:lvl4pPr marL="1187450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5AB81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4pPr>
              <a:lvl5pPr marL="14620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5pPr>
              <a:lvl6pPr marL="19192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6pPr>
              <a:lvl7pPr marL="23764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7pPr>
              <a:lvl8pPr marL="28336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8pPr>
              <a:lvl9pPr marL="3290888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cs typeface="+mn-cs"/>
                </a:defRPr>
              </a:lvl9pPr>
            </a:lstStyle>
            <a:p>
              <a:pPr marL="0" indent="0">
                <a:buFont typeface="Wingdings 2" pitchFamily="18" charset="2"/>
                <a:buNone/>
              </a:pPr>
              <a:r>
                <a:rPr lang="th-TH" sz="1600" dirty="0" smtClean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๑. แนะนำ </a:t>
              </a:r>
              <a:r>
                <a:rPr lang="en-US" sz="1600" dirty="0" smtClean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website </a:t>
              </a:r>
              <a:r>
                <a:rPr lang="th-TH" sz="1600" dirty="0" smtClean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โครงการฯ ให้ครูแนะแนวทราบ</a:t>
              </a:r>
            </a:p>
            <a:p>
              <a:pPr marL="0" indent="0">
                <a:buFont typeface="Wingdings 2" pitchFamily="18" charset="2"/>
                <a:buNone/>
              </a:pPr>
              <a:r>
                <a:rPr lang="th-TH" sz="1600" dirty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600" dirty="0" smtClean="0">
                  <a:solidFill>
                    <a:schemeClr val="bg2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 ๒. พิจารณาจัดให้มีระบบสื่อสาร ๒ ทาง</a:t>
              </a: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580112" y="5085184"/>
              <a:ext cx="17641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th-TH" sz="1600" u="sng" dirty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รูปแบบการ</a:t>
              </a:r>
              <a:r>
                <a:rPr lang="th-TH" sz="1600" u="sng" dirty="0" smtClean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สื่อสาร</a:t>
              </a:r>
            </a:p>
            <a:p>
              <a:pPr algn="l"/>
              <a:r>
                <a:rPr lang="th-TH" sz="1600" u="sng" dirty="0" smtClean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ระหว่างหน่วยงาน</a:t>
              </a:r>
              <a:r>
                <a:rPr lang="th-TH" sz="1600" u="sng" dirty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/ผู้</a:t>
              </a:r>
              <a:r>
                <a:rPr lang="th-TH" sz="1600" u="sng" dirty="0" smtClean="0">
                  <a:solidFill>
                    <a:srgbClr val="0000FF"/>
                  </a:solidFill>
                  <a:effectLst/>
                  <a:latin typeface="TH SarabunPSK" pitchFamily="34" charset="-34"/>
                  <a:cs typeface="TH SarabunPSK" pitchFamily="34" charset="-34"/>
                </a:rPr>
                <a:t>ปฏิบัติ</a:t>
              </a:r>
              <a:endParaRPr lang="th-TH" sz="1600" u="sng" dirty="0">
                <a:solidFill>
                  <a:srgbClr val="0000FF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4" name="ลูกศรขวา 3"/>
          <p:cNvSpPr/>
          <p:nvPr/>
        </p:nvSpPr>
        <p:spPr>
          <a:xfrm>
            <a:off x="2267744" y="3356992"/>
            <a:ext cx="432048" cy="382119"/>
          </a:xfrm>
          <a:prstGeom prst="rightArrow">
            <a:avLst/>
          </a:prstGeom>
          <a:solidFill>
            <a:srgbClr val="FF9933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331640" y="260648"/>
            <a:ext cx="7240888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</a:t>
            </a:r>
            <a:r>
              <a:rPr lang="en-US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 เรื่องรับรองรายงานการประชุม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51520" y="59447"/>
            <a:ext cx="864096" cy="884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173422" y="1472540"/>
            <a:ext cx="8730535" cy="348558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AB81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AB81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9192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3764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8336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2908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th-TH" sz="2000" b="1" dirty="0" smtClean="0">
                <a:solidFill>
                  <a:schemeClr val="bg2"/>
                </a:solidFill>
                <a:effectLst/>
                <a:cs typeface="TH KoHo" pitchFamily="2" charset="-34"/>
              </a:rPr>
              <a:t>	 </a:t>
            </a:r>
            <a:r>
              <a:rPr lang="th-TH" sz="2800" b="1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  <a:t>รายงานการประชุมคณะกรรมการขับเคลื่อนโครงการเพิ่มทักษะด้านอาชีพแก่นักเรียนครอบครัวยากจนของจังหวัดแพร่ที่ไม่ได้เรียนต่อหลังจบการศึกษาภาคบังคับ   ครั้งที่ ๑/๒๕๖๓  เมื่อวันที่ ๒๒ ตุลาคม ๒๕๖๒     </a:t>
            </a:r>
            <a:br>
              <a:rPr lang="th-TH" sz="2800" b="1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  <a:t>ณ ห้องประชุม อา</a:t>
            </a:r>
            <a:r>
              <a:rPr lang="th-TH" sz="2800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  <a:t>คารฝึกอบรม สำนักงานพัฒนาฝีมือแรงงาน</a:t>
            </a:r>
            <a:r>
              <a:rPr lang="th-TH" sz="2800" b="1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  <a:t>แพร่  </a:t>
            </a:r>
            <a:r>
              <a:rPr lang="th-TH" sz="28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(เอกสารแนบ ๑)</a:t>
            </a:r>
          </a:p>
          <a:p>
            <a:pPr marL="0" indent="0" algn="thaiDist">
              <a:buFont typeface="Wingdings 2" pitchFamily="18" charset="2"/>
              <a:buNone/>
            </a:pPr>
            <a:r>
              <a:rPr lang="th-TH" sz="2800" b="1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  <a:t>	ที่ประชุมมีท่านใดแก้ไขเพิ่มเติมหรือไม่</a:t>
            </a:r>
            <a:r>
              <a:rPr lang="th-TH" sz="2800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  <a:t>.........................................................</a:t>
            </a:r>
          </a:p>
          <a:p>
            <a:pPr marL="0" indent="0" algn="thaiDist">
              <a:buFont typeface="Wingdings 2" pitchFamily="18" charset="2"/>
              <a:buNone/>
            </a:pPr>
            <a:r>
              <a:rPr lang="th-TH" sz="2800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</a:t>
            </a:r>
          </a:p>
          <a:p>
            <a:pPr marL="0" indent="0" algn="thaiDist">
              <a:buFont typeface="Wingdings 2" pitchFamily="18" charset="2"/>
              <a:buNone/>
            </a:pPr>
            <a:r>
              <a:rPr lang="th-TH" sz="2800" dirty="0" smtClean="0">
                <a:solidFill>
                  <a:schemeClr val="bg2"/>
                </a:solidFill>
                <a:effectLst/>
                <a:latin typeface="TH SarabunPSK" pitchFamily="34" charset="-34"/>
                <a:cs typeface="TH SarabunPSK" pitchFamily="34" charset="-34"/>
              </a:rPr>
              <a:t>..................................................................................................................................</a:t>
            </a:r>
          </a:p>
          <a:p>
            <a:pPr marL="0" indent="0">
              <a:buFont typeface="Wingdings 2" pitchFamily="18" charset="2"/>
              <a:buNone/>
            </a:pPr>
            <a:r>
              <a:rPr lang="th-TH" sz="2000" b="1" dirty="0" smtClean="0">
                <a:solidFill>
                  <a:schemeClr val="bg2"/>
                </a:solidFill>
                <a:effectLst/>
                <a:cs typeface="TH KoHo" pitchFamily="2" charset="-34"/>
              </a:rPr>
              <a:t>                 </a:t>
            </a:r>
          </a:p>
          <a:p>
            <a:pPr marL="0" indent="0">
              <a:buFont typeface="Wingdings 2" pitchFamily="18" charset="2"/>
              <a:buNone/>
            </a:pPr>
            <a:r>
              <a:rPr lang="th-TH" sz="2000" dirty="0" smtClean="0">
                <a:solidFill>
                  <a:schemeClr val="bg2"/>
                </a:solidFill>
                <a:effectLst/>
                <a:cs typeface="TH KoHo" pitchFamily="2" charset="-34"/>
              </a:rPr>
              <a:t>                                                          </a:t>
            </a:r>
            <a:r>
              <a:rPr lang="th-TH" sz="2000" b="1" dirty="0" smtClean="0">
                <a:solidFill>
                  <a:schemeClr val="bg2"/>
                </a:solidFill>
                <a:effectLst/>
                <a:cs typeface="TH KoHo" pitchFamily="2" charset="-34"/>
              </a:rPr>
              <a:t> </a:t>
            </a:r>
            <a:endParaRPr lang="th-TH" sz="3600" cap="all" dirty="0" smtClean="0">
              <a:solidFill>
                <a:schemeClr val="bg2"/>
              </a:solidFill>
              <a:effectLst/>
              <a:cs typeface="TH K2D July8" pitchFamily="2" charset="-34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331640" y="260648"/>
            <a:ext cx="7416824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3 เรื่องสืบเนื่อง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 bwMode="auto">
          <a:xfrm>
            <a:off x="1331640" y="1556792"/>
            <a:ext cx="6900079" cy="2478009"/>
          </a:xfrm>
          <a:prstGeom prst="roundRect">
            <a:avLst/>
          </a:prstGeom>
          <a:ln w="57150">
            <a:solidFill>
              <a:srgbClr val="6600CC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84479" tIns="42239" rIns="84479" bIns="42239" rtlCol="0" anchor="ctr">
            <a:spAutoFit/>
          </a:bodyPr>
          <a:lstStyle/>
          <a:p>
            <a:pPr algn="thaiDist" defTabSz="844550" eaLnBrk="1" hangingPunct="1"/>
            <a:r>
              <a:rPr lang="th-TH" dirty="0" smtClean="0">
                <a:solidFill>
                  <a:schemeClr val="bg2"/>
                </a:solidFill>
                <a:latin typeface="TH SarabunIT๙" pitchFamily="34" charset="-34"/>
                <a:cs typeface="TH SarabunIT๙" pitchFamily="34" charset="-34"/>
              </a:rPr>
              <a:t>สืบเนื่องจาก มติที่ประชุมคณะกรรมการขับเคลื่อนโครงการ ฯ ครั้งที่ ๑/๒๕๖๓ </a:t>
            </a:r>
            <a:r>
              <a:rPr lang="th-TH" u="sng" dirty="0" smtClean="0">
                <a:solidFill>
                  <a:srgbClr val="000099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เห็นชอบปฏิทินการดำเนินงานโครงการฯ ของจังหวัดและให้เพิ่มเติมคำสั่งคณะกรรมการ, คณะอนุกรรมการและคณะทำงาน </a:t>
            </a:r>
            <a:r>
              <a:rPr lang="th-TH" dirty="0" smtClean="0">
                <a:solidFill>
                  <a:schemeClr val="bg2"/>
                </a:solidFill>
                <a:latin typeface="TH SarabunIT๙" pitchFamily="34" charset="-34"/>
                <a:cs typeface="TH SarabunIT๙" pitchFamily="34" charset="-34"/>
              </a:rPr>
              <a:t>ในทุกมิติให้มีความสมบูรณ์ จังหวัดแพร่จึงได้มีคำสั่ง (เพิ่มเติม) จำนวน ๒ คำสั่ง มีอำนาจหน้าที่ </a:t>
            </a:r>
            <a:r>
              <a:rPr lang="th-TH" dirty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(เอกสารแนบ 2) </a:t>
            </a:r>
            <a:r>
              <a:rPr lang="th-TH" dirty="0" smtClean="0">
                <a:solidFill>
                  <a:schemeClr val="bg2"/>
                </a:solidFill>
                <a:latin typeface="TH SarabunIT๙" pitchFamily="34" charset="-34"/>
                <a:cs typeface="TH SarabunIT๙" pitchFamily="34" charset="-34"/>
              </a:rPr>
              <a:t>ดังต่อไปนี้</a:t>
            </a: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83908" y="59447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6516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/>
        </p:nvSpPr>
        <p:spPr bwMode="auto">
          <a:xfrm>
            <a:off x="1198866" y="116632"/>
            <a:ext cx="7837630" cy="864096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solidFill>
              <a:srgbClr val="548DD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H K2D July8" pitchFamily="2" charset="-34"/>
                <a:ea typeface="Arial" pitchFamily="34" charset="0"/>
                <a:cs typeface="TH K2D July8" pitchFamily="2" charset="-34"/>
              </a:rPr>
              <a:t>ปฏิทินการดำเนินงาน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H K2D July8" pitchFamily="2" charset="-34"/>
                <a:ea typeface="Arial" pitchFamily="34" charset="0"/>
                <a:cs typeface="TH K2D July8" pitchFamily="2" charset="-34"/>
              </a:rPr>
              <a:t>ของจังหวัด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H K2D July8" pitchFamily="2" charset="-34"/>
                <a:ea typeface="Arial" pitchFamily="34" charset="0"/>
                <a:cs typeface="TH K2D July8" pitchFamily="2" charset="-34"/>
              </a:rPr>
              <a:t>ตามโครงการเพิ่มทักษะด้านวิชาชีพแก่นักเรียนครอบครัวยากจนที่ไม่ได้ศึกษาต่อหลังจบการศึกษาภาคบังคับ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H K2D July8" pitchFamily="2" charset="-34"/>
              <a:ea typeface="Arial" pitchFamily="34" charset="0"/>
              <a:cs typeface="TH K2D July8" pitchFamily="2" charset="-34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83908" y="131455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18895"/>
              </p:ext>
            </p:extLst>
          </p:nvPr>
        </p:nvGraphicFramePr>
        <p:xfrm>
          <a:off x="179512" y="1249888"/>
          <a:ext cx="8856984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7434"/>
                <a:gridCol w="2049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ขั้นตอน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ปฏิทิน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1. การแต่งตั้งคณะกรรมการขับเคลื่อนโครงการฯ</a:t>
                      </a:r>
                      <a:r>
                        <a:rPr lang="th-TH" sz="1800" b="1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เพื่อแต่งตั้งและมอบหมายหน้าที่ความรับผิดชอบให้กับคณะกรรมการขับเคลื่อนโครงการฯ </a:t>
                      </a:r>
                      <a:r>
                        <a:rPr lang="th-TH" sz="1800" b="0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(หน่วยงานรับผิดชอบหลัก สำนักงานพัฒนาฝีมือแรงงานจังหวัด)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ภายใน 15 ตุลาคม 2562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2. การประชุมคณะกรรมการขับเคลื่อนโครงการฯ เพื่อพิจารณา </a:t>
                      </a:r>
                    </a:p>
                    <a:p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 </a:t>
                      </a:r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2.1 จัดทำปฏิทินและกำหนดวันที่ต้องดำเนินการ ได้แก่ การประชุมชี้แจงฯ การศึกษาดูงาน และการเปิดการฝึกอบรม</a:t>
                      </a:r>
                    </a:p>
                    <a:p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 2.2 เห็นชอบหลักสูตรที่จะเปิดอบรม</a:t>
                      </a:r>
                    </a:p>
                    <a:p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 2.3 มอบหมายหน่วยงานต้นสังกัดสถานศึกษาจัดทำแบบสอบถามและแบบสรุปฯ</a:t>
                      </a:r>
                      <a:endParaRPr lang="th-TH" sz="1800" b="0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ครั้งที่ 1 และ</a:t>
                      </a:r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2 ภายใน 31 ตุลาคม 2562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3. การประชุมชี้แจงผู้อำนวยการโรงเรียนและครูแนะแนว</a:t>
                      </a:r>
                      <a:r>
                        <a:rPr lang="th-TH" sz="1800" b="1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เกี่ยวกับวัตถุประสงค์ ขั้นตอน ปฏิทิน ร่วมกับโครงการเตรียมความพร้อมแก่กำลังแรงงานในกิจกรรมสร้างเครือข่ายการ  แนะแนวอาชีพ </a:t>
                      </a:r>
                      <a:r>
                        <a:rPr lang="th-TH" sz="1800" b="0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(หน่วยงานรับผิดชอบหลัก สำนักงานจัดหางานจังหวัด)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ภายใน 15 พฤศจิกายน 2562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4. การสำรวจและจำแนกนักเรียนกลุ่มเป้าหมาย ที่ต้องการฝึกอบรมทักษะอาชีพตามโครงการฯ</a:t>
                      </a:r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และสรุปผลฯ ส่งผลให้หน่วยงานที่เกี่ยวข้องต่อไป</a:t>
                      </a:r>
                      <a:endParaRPr lang="th-TH" sz="1800" b="1" dirty="0" smtClean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b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(หน่วยงานรับผิดชอบหลัก</a:t>
                      </a:r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หน่วยงานต้นสังกัดของโรงเรียนและโรงเรียน)</a:t>
                      </a:r>
                      <a:endParaRPr lang="th-TH" sz="1800" b="0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ภายใน 21 ธันวาคม 2562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5. การสนับสนุนเงินสงเคราะห์ครอบครัวผู้มีรายได้น้อยและไร้ที่พึ่ง</a:t>
                      </a:r>
                      <a:r>
                        <a:rPr lang="th-TH" sz="1800" b="1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เงินสงเคราะห์กองทุนคุ้มครองเด็ก เงินทุนเพื่อการประกอบอาชีพหรือเงินสงเคราะห์อื่นแก่นักเรียนกลุ่มเป้าหมาย </a:t>
                      </a:r>
                      <a:r>
                        <a:rPr lang="th-TH" sz="1800" b="0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เพื่อพิจารณาการสนับสนุนเงินสงเคราะห์ประเภทต่าง ๆ ตามระเบียบและหลักเกณฑ์ที่กำหนด (หน่วยงานรับผิดชอบหลัก สำนักงานพัฒนาสังคมและความมั่นคงของมนุษย์จังหวัด)</a:t>
                      </a:r>
                      <a:endParaRPr lang="th-TH" sz="1800" b="0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ระหว่าง</a:t>
                      </a:r>
                      <a:r>
                        <a:rPr lang="th-TH" sz="1800" b="1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21 ธันวาคม 2562 – 30 กันยายน 2563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99289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/>
        </p:nvSpPr>
        <p:spPr bwMode="auto">
          <a:xfrm>
            <a:off x="1198866" y="116632"/>
            <a:ext cx="7837630" cy="864096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solidFill>
              <a:srgbClr val="548DD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H K2D July8" pitchFamily="2" charset="-34"/>
                <a:ea typeface="Arial" pitchFamily="34" charset="0"/>
                <a:cs typeface="TH K2D July8" pitchFamily="2" charset="-34"/>
              </a:rPr>
              <a:t>ปฏิทินการดำเนินงานของจังหวัดตามโครงการเพิ่มทักษะด้านวิชาชีพแก่นักเรียนครอบครัวยากจนที่ไม่ได้ศึกษาต่อหลังจบการศึกษาภาคบังคับ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H K2D July8" pitchFamily="2" charset="-34"/>
              <a:ea typeface="Arial" pitchFamily="34" charset="0"/>
              <a:cs typeface="TH K2D July8" pitchFamily="2" charset="-34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83908" y="131455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109131"/>
              </p:ext>
            </p:extLst>
          </p:nvPr>
        </p:nvGraphicFramePr>
        <p:xfrm>
          <a:off x="179512" y="1249888"/>
          <a:ext cx="8856984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7434"/>
                <a:gridCol w="2049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ขั้นตอน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ปฏิทิน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6. การนำนักเรียนกลุ่มเป้าหมายไปศึกษาดูงานและรับสมัครเข้าอบรมที่สำนักงานพัฒนาฝีมือแรงงาน</a:t>
                      </a:r>
                      <a:r>
                        <a:rPr lang="th-TH" sz="1800" b="1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หรือสถานที่ที่คณะกรรมการฯ ระดับจังหวัดกำหนด ฯลฯ เพื่อชี้แจงหลักสูตรการฝึกอบรมให้กับนักเรียนกลุ่มเป้าหมาย และให้มาศึกษาดูงาน ณ โรงฝึกงานของแต่ละสาขา รวมทั้งมีการวัดแวว พร้อมเปิดรับสมัครเข้ารับการฝึกอบรม </a:t>
                      </a:r>
                      <a:r>
                        <a:rPr lang="th-TH" sz="1800" b="0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(หน่วยงานรับผิดชอบหลัก โรงเรียน และสำนักงานพัฒนาฝีมือแรงงานจังหวัด)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ภายใน 15 มีนาคม 2563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7. การฝึกอบรมทักษะด้านอาชีพ เพื่อปิดการฝึกอบรมในหลักสูตรเตรียมเข้าทำงาน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</a:t>
                      </a:r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หน่วยงานรับผิดชอบหลัก สำนักงานพัฒนาฝีมือแรงงานจังหวัด)</a:t>
                      </a:r>
                      <a:endParaRPr lang="th-TH" sz="1800" b="0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สัปดาห์แรกของเดือนเมษายน 2563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8. การจัดเตรียมตลาดแรงงาน เพื่อเตรียมข้อมูลตำแหน่งว่างงานให้กับนักเรียนกลุ่มเป้าหมายที่จะจบการฝึกอบรมฯ</a:t>
                      </a:r>
                      <a:r>
                        <a:rPr lang="th-TH" sz="1800" b="1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พร้อมสนับสนุนทุนและอุปกรณ์เพื่อการประกอบอาชีพอิสระ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</a:t>
                      </a:r>
                      <a:r>
                        <a:rPr lang="th-TH" sz="1800" b="0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หน่วยงานรับผิดชอบหลัก สำนักงานจัดหางานจังหวัด)</a:t>
                      </a:r>
                      <a:endParaRPr lang="th-TH" sz="1800" b="0" dirty="0" smtClean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ระหว่างเดือน เมษายน</a:t>
                      </a:r>
                      <a:r>
                        <a:rPr lang="th-TH" sz="1800" b="1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– กันยายน 2563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9. การติดตามและประเมินผลการดำเนินโครงการฯ</a:t>
                      </a:r>
                    </a:p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 9.1 การติดตามผลการดำเนินโครงการฯ</a:t>
                      </a:r>
                    </a:p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 9.2 การประเมินผลการดำเนินโครงการฯ (ภายหลังเสร็จสิ้นโครงการฯ)</a:t>
                      </a:r>
                    </a:p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เพื่อทราบผลการดำเนินงาน</a:t>
                      </a:r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การแก้ไขปัญหา อุปสรรคเป็นระยะ ๆ ทั้งในส่วนของการฝึกอบรมและภาครวมโครงการ ฯ รวมทั้งการติดตามประเมินผลการดำเนินโครงการฯ เมื่อเสร็จสิ้นโครงการฯ</a:t>
                      </a:r>
                      <a:endParaRPr lang="th-TH" sz="1800" b="1" dirty="0" smtClean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</a:t>
                      </a:r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หน่วยงานรับผิดชอบหลัก สำนักงานพัฒนาฝีมือแรงงานจังหวัด)</a:t>
                      </a:r>
                      <a:endParaRPr lang="th-TH" sz="1800" b="0" dirty="0" smtClean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เริ่มโครงการฯ ถึงสิ้นสุดโครงการฯ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10. สรุปรางานผลการดำเนินโครงการฯ ให้กรมพัฒนาฝีมือแรงงาน เพื่อเตรียมเริ่มการดำเนินโครงการฯ</a:t>
                      </a:r>
                      <a:r>
                        <a:rPr lang="th-TH" sz="1800" b="1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ในปีต่อไป </a:t>
                      </a:r>
                      <a:r>
                        <a:rPr lang="th-TH" sz="1800" b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</a:t>
                      </a:r>
                      <a:r>
                        <a:rPr lang="th-TH" sz="1800" b="0" baseline="0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หน่วยงานรับผิดชอบหลัก สำนักงานพัฒนาฝีมือแรงงานจังหวัด ในฐานะเลขานุการคณะกรรมการฯ )</a:t>
                      </a:r>
                      <a:endParaRPr lang="th-TH" sz="1800" b="0" dirty="0" smtClean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0000FF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สิ้นสุดโครงการฯ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79936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สี่เหลี่ยมผืนผ้า 8"/>
          <p:cNvSpPr/>
          <p:nvPr/>
        </p:nvSpPr>
        <p:spPr>
          <a:xfrm>
            <a:off x="499921" y="1628800"/>
            <a:ext cx="3815906" cy="193899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000" u="sng" dirty="0" smtClean="0">
                <a:solidFill>
                  <a:srgbClr val="FF0000"/>
                </a:solidFill>
                <a:effectLst/>
                <a:latin typeface="TH SarabunIT๙" pitchFamily="34" charset="-34"/>
                <a:cs typeface="TH SarabunIT๙" pitchFamily="34" charset="-34"/>
              </a:rPr>
              <a:t>คำสั่งเดิม      </a:t>
            </a:r>
          </a:p>
          <a:p>
            <a:pPr algn="thaiDist"/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 คำสั่งจังหวัดแพร่ </a:t>
            </a:r>
            <a:r>
              <a:rPr lang="th-TH" sz="20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ที่ ๒๗๕๙/2562 </a:t>
            </a:r>
            <a:r>
              <a:rPr lang="th-TH" sz="2000" dirty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ลงวันที่ </a:t>
            </a:r>
            <a:r>
              <a:rPr lang="th-TH" sz="20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๒๑ </a:t>
            </a:r>
            <a:r>
              <a:rPr lang="th-TH" sz="2000" dirty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ตุลาคม 2562  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เรื่องแต่งตั้ง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คณะกรรมการ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ขับเคลื่อนโครงการ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เพิ่มทักษะด้านอาชีพแก่นักเรียนครอบครัวยากจนของ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จังหวัดแพร่ที่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ไม่ได้เรียนต่อหลังจบการศึกษาภาค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บังคั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บ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  </a:t>
            </a:r>
            <a:endParaRPr lang="en-US" sz="2000" dirty="0">
              <a:solidFill>
                <a:srgbClr val="660033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สี่เหลี่ยมผืนผ้า 8"/>
          <p:cNvSpPr/>
          <p:nvPr/>
        </p:nvSpPr>
        <p:spPr>
          <a:xfrm>
            <a:off x="4532101" y="3932065"/>
            <a:ext cx="3815906" cy="224676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000" u="sng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คำสั่งเพิ่มเติม       </a:t>
            </a:r>
          </a:p>
          <a:p>
            <a:pPr algn="thaiDist"/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คำสั่งจังหวัดแพร่ </a:t>
            </a:r>
            <a:r>
              <a:rPr lang="th-TH" sz="20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ที่ ๒๙๘๒/2562 </a:t>
            </a:r>
            <a:r>
              <a:rPr lang="th-TH" sz="2000" dirty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ลงวันที่ </a:t>
            </a:r>
            <a:r>
              <a:rPr lang="th-TH" sz="20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๑๒ พฤศจิกายน </a:t>
            </a:r>
            <a:r>
              <a:rPr lang="th-TH" sz="2000" dirty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2562  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เรื่องแต่งตั้ง</a:t>
            </a:r>
            <a:r>
              <a:rPr lang="th-TH" sz="2000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คณะอนุกรรมการและคณะทำงาน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โครงการ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เพิ่มทักษะด้านอาชีพแก่นักเรียนครอบครัวยากจนของ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จังหวัดแพร่ที่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ไม่ได้เรียนต่อหลังจบการศึกษาภาค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บังคับ </a:t>
            </a:r>
          </a:p>
          <a:p>
            <a:pPr algn="thaiDist"/>
            <a:r>
              <a:rPr lang="th-TH" sz="2000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(ประกอบด้วยคณะทำงานย่อยทั้งสิ้น 5 คณะ)  </a:t>
            </a:r>
            <a:endParaRPr lang="en-US" sz="2000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สี่เหลี่ยมผืนผ้า 8"/>
          <p:cNvSpPr/>
          <p:nvPr/>
        </p:nvSpPr>
        <p:spPr>
          <a:xfrm>
            <a:off x="4549479" y="1628800"/>
            <a:ext cx="3815906" cy="193899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000" u="sng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คำสั่งเพิ่มเติม       </a:t>
            </a:r>
          </a:p>
          <a:p>
            <a:pPr algn="thaiDist"/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คำสั่งจังหวัดแพร่ </a:t>
            </a:r>
            <a:r>
              <a:rPr lang="th-TH" sz="20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ที่ ๒๙๘๑/2562 </a:t>
            </a:r>
            <a:r>
              <a:rPr lang="th-TH" sz="2000" dirty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ลงวันที่ </a:t>
            </a:r>
            <a:r>
              <a:rPr lang="th-TH" sz="20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๑๒ พฤศจิกายน </a:t>
            </a:r>
            <a:r>
              <a:rPr lang="th-TH" sz="2000" dirty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2562  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เรื่องแต่งตั้ง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คณะกรรมการ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ขับเคลื่อนโครงการ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เพิ่มทักษะด้านอาชีพแก่นักเรียนครอบครัวยากจนของ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จังหวัดแพร่ที่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ไม่ได้เรียนต่อหลังจบการศึกษาภาค</a:t>
            </a:r>
            <a:r>
              <a:rPr lang="th-TH" sz="2000" dirty="0" smtClean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บังคับ</a:t>
            </a:r>
            <a:r>
              <a:rPr lang="th-TH" sz="2000" dirty="0">
                <a:solidFill>
                  <a:srgbClr val="660033"/>
                </a:solidFill>
                <a:effectLst/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2000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(แก้ไขเพิ่มเติม) </a:t>
            </a:r>
            <a:endParaRPr lang="en-US" sz="2000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1" b="16595"/>
          <a:stretch>
            <a:fillRect/>
          </a:stretch>
        </p:blipFill>
        <p:spPr bwMode="auto">
          <a:xfrm>
            <a:off x="2397317" y="4337205"/>
            <a:ext cx="996965" cy="798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83908" y="59447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115616" y="159604"/>
            <a:ext cx="7416824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3 เรื่องสืบเนื่อง (ต่อ)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331767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ชื่อเรื่อง 2"/>
          <p:cNvSpPr txBox="1">
            <a:spLocks/>
          </p:cNvSpPr>
          <p:nvPr/>
        </p:nvSpPr>
        <p:spPr bwMode="auto">
          <a:xfrm>
            <a:off x="456911" y="620688"/>
            <a:ext cx="8229600" cy="72008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Arial" pitchFamily="34" charset="0"/>
                <a:cs typeface="Cordia New" pitchFamily="34" charset="-34"/>
              </a:defRPr>
            </a:lvl9pPr>
          </a:lstStyle>
          <a:p>
            <a:pPr algn="ctr"/>
            <a:r>
              <a:rPr lang="th-TH" sz="2000" dirty="0" smtClean="0">
                <a:solidFill>
                  <a:srgbClr val="0000FF"/>
                </a:solidFill>
                <a:effectLst/>
                <a:latin typeface="TH K2D July8" pitchFamily="2" charset="-34"/>
                <a:cs typeface="TH K2D July8" pitchFamily="2" charset="-34"/>
              </a:rPr>
              <a:t>คณะอนุกรรมการและคณะทำงานโครงการเพิ่มทักษะด้านอาชีพแก่นักเรียนครอบครัวยากจนจังหวัดแพร่</a:t>
            </a:r>
          </a:p>
          <a:p>
            <a:pPr algn="ctr"/>
            <a:r>
              <a:rPr lang="th-TH" sz="2000" dirty="0" smtClean="0">
                <a:solidFill>
                  <a:srgbClr val="0000FF"/>
                </a:solidFill>
                <a:effectLst/>
                <a:latin typeface="TH K2D July8" pitchFamily="2" charset="-34"/>
                <a:cs typeface="TH K2D July8" pitchFamily="2" charset="-34"/>
              </a:rPr>
              <a:t>ที่ไม่ได้เรียนต่อหลังจบการศึกษาภาคบังคับ</a:t>
            </a:r>
            <a:endParaRPr lang="th-TH" sz="2000" dirty="0">
              <a:solidFill>
                <a:srgbClr val="0000FF"/>
              </a:solidFill>
              <a:effectLst/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347885"/>
          </a:xfrm>
          <a:solidFill>
            <a:schemeClr val="accent1"/>
          </a:solidFill>
        </p:spPr>
        <p:txBody>
          <a:bodyPr/>
          <a:lstStyle/>
          <a:p>
            <a:pPr algn="r"/>
            <a:r>
              <a:rPr lang="en-US" sz="1600" b="1" dirty="0" smtClean="0">
                <a:solidFill>
                  <a:srgbClr val="000099"/>
                </a:solidFill>
                <a:latin typeface="TH K2D July8" pitchFamily="2" charset="-34"/>
                <a:cs typeface="TH K2D July8" pitchFamily="2" charset="-34"/>
              </a:rPr>
              <a:t>STC Phrae Model</a:t>
            </a:r>
            <a:endParaRPr lang="th-TH" sz="1600" b="1" dirty="0">
              <a:solidFill>
                <a:srgbClr val="000099"/>
              </a:solidFill>
              <a:latin typeface="TH K2D July8" pitchFamily="2" charset="-34"/>
              <a:cs typeface="TH K2D July8" pitchFamily="2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20841" t="35803" r="22460" b="36391"/>
          <a:stretch/>
        </p:blipFill>
        <p:spPr bwMode="auto">
          <a:xfrm>
            <a:off x="827584" y="1354220"/>
            <a:ext cx="7704856" cy="180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สี่เหลี่ยมผืนผ้ามุมมน 1"/>
          <p:cNvSpPr/>
          <p:nvPr/>
        </p:nvSpPr>
        <p:spPr>
          <a:xfrm>
            <a:off x="107504" y="3236628"/>
            <a:ext cx="1686401" cy="57888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th-TH" sz="1400" b="0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คณะอนุกรรมการเตรียม</a:t>
            </a:r>
          </a:p>
          <a:p>
            <a:pPr fontAlgn="auto">
              <a:spcAft>
                <a:spcPts val="0"/>
              </a:spcAft>
            </a:pPr>
            <a:r>
              <a:rPr lang="th-TH" sz="1400" b="0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ความพร้อมแก่กำลังแรงงาน</a:t>
            </a: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1835696" y="3236628"/>
            <a:ext cx="1800200" cy="57888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th-TH" sz="1400" b="0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คณะอนุกรรมการสำรวจและ</a:t>
            </a:r>
          </a:p>
          <a:p>
            <a:pPr fontAlgn="auto">
              <a:spcAft>
                <a:spcPts val="0"/>
              </a:spcAft>
            </a:pPr>
            <a:r>
              <a:rPr lang="th-TH" sz="1400" b="0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คัดกรองนักเรียนกลุ่มเป้าหมาย</a:t>
            </a: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3749695" y="3236628"/>
            <a:ext cx="1686401" cy="57888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th-TH" sz="1400" b="0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คณะอนุกรรมการพัฒนาทักษะฝีมือแรงงาน</a:t>
            </a:r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7266513" y="3227961"/>
            <a:ext cx="1686401" cy="57888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th-TH" sz="1400" b="0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คณะอนุกรรมการพัฒนาเครือข่ายการมีส่วนร่วม</a:t>
            </a: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5518737" y="3231506"/>
            <a:ext cx="1686401" cy="57888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th-TH" sz="1400" b="0" dirty="0" smtClean="0">
                <a:solidFill>
                  <a:schemeClr val="tx2">
                    <a:lumMod val="1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คณะอนุกรรมการจัดหาแหล่งงาน/อาชีพ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80312" y="4149080"/>
            <a:ext cx="1440160" cy="7386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ประสานความร่วมมือการจัดการความรู้+การต่อยอดด้านอาชีพ </a:t>
            </a:r>
            <a:r>
              <a:rPr lang="en-US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Start Up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80312" y="5157192"/>
            <a:ext cx="14401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ช่วยเหลือด้านแหล่งเงินทุน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5" name="ลูกศรลง 4"/>
          <p:cNvSpPr/>
          <p:nvPr/>
        </p:nvSpPr>
        <p:spPr>
          <a:xfrm>
            <a:off x="7956376" y="3933056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ลูกศรลง 13"/>
          <p:cNvSpPr/>
          <p:nvPr/>
        </p:nvSpPr>
        <p:spPr>
          <a:xfrm>
            <a:off x="7956376" y="4913510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64978" y="4149080"/>
            <a:ext cx="14401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วิเคราะห์ความต้องการของตลาดแรงงาน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16" name="ลูกศรลง 15"/>
          <p:cNvSpPr/>
          <p:nvPr/>
        </p:nvSpPr>
        <p:spPr>
          <a:xfrm>
            <a:off x="6347267" y="3977444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24128" y="4913510"/>
            <a:ext cx="1440160" cy="30777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จัดหาแหล่งงาน/อาชีพ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18" name="ลูกศรลง 17"/>
          <p:cNvSpPr/>
          <p:nvPr/>
        </p:nvSpPr>
        <p:spPr>
          <a:xfrm>
            <a:off x="6347267" y="4726166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ลูกศรลง 18"/>
          <p:cNvSpPr/>
          <p:nvPr/>
        </p:nvSpPr>
        <p:spPr>
          <a:xfrm>
            <a:off x="4555306" y="3941012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59932" y="4193468"/>
            <a:ext cx="1440160" cy="30777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จัดหาแหล่งศึกษาดูงาน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59932" y="4777988"/>
            <a:ext cx="1440160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พัฒนาหลักสูตร</a:t>
            </a:r>
          </a:p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การฝึกอบรม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22" name="ลูกศรลง 21"/>
          <p:cNvSpPr/>
          <p:nvPr/>
        </p:nvSpPr>
        <p:spPr>
          <a:xfrm>
            <a:off x="4572000" y="4509120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ลูกศรลง 22"/>
          <p:cNvSpPr/>
          <p:nvPr/>
        </p:nvSpPr>
        <p:spPr>
          <a:xfrm>
            <a:off x="4590206" y="5301208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95936" y="5569495"/>
            <a:ext cx="1440160" cy="30777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ดำเนินการจัดฝึกอบรม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25" name="ลูกศรลง 24"/>
          <p:cNvSpPr/>
          <p:nvPr/>
        </p:nvSpPr>
        <p:spPr>
          <a:xfrm>
            <a:off x="2631746" y="5805264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ลูกศรลง 25"/>
          <p:cNvSpPr/>
          <p:nvPr/>
        </p:nvSpPr>
        <p:spPr>
          <a:xfrm>
            <a:off x="827584" y="4725144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ลูกศรลง 26"/>
          <p:cNvSpPr/>
          <p:nvPr/>
        </p:nvSpPr>
        <p:spPr>
          <a:xfrm>
            <a:off x="2627784" y="4869160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ลูกศรลง 27"/>
          <p:cNvSpPr/>
          <p:nvPr/>
        </p:nvSpPr>
        <p:spPr>
          <a:xfrm>
            <a:off x="842692" y="3958781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ลูกศรลง 28"/>
          <p:cNvSpPr/>
          <p:nvPr/>
        </p:nvSpPr>
        <p:spPr>
          <a:xfrm>
            <a:off x="2627784" y="3992397"/>
            <a:ext cx="216024" cy="216024"/>
          </a:xfrm>
          <a:prstGeom prst="downArrow">
            <a:avLst/>
          </a:prstGeom>
          <a:solidFill>
            <a:srgbClr val="D7F9F4"/>
          </a:solidFill>
          <a:ln>
            <a:solidFill>
              <a:schemeClr val="tx1">
                <a:lumMod val="6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015716" y="4149080"/>
            <a:ext cx="144016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ประชาสัมพันธ์ให้ความรู้ สำรวจและคัดกรองกลุ่มเป้าหมาย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0624" y="4149080"/>
            <a:ext cx="144016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สร้างเครือข่ายการแนะแนวอาชีพ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83937" y="5037648"/>
            <a:ext cx="1440160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ประชุมชี้แจง ผอ. และครูแนะแนวเกี่ยวกับวัตถุประสงค์ ขั้นตอน การดำเนินการโครงการฯ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19678" y="5085184"/>
            <a:ext cx="144016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นำกลุ่มเป้าหมายไปศึกษาดูงานและรับสมัครฝึกอบรม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019678" y="6021288"/>
            <a:ext cx="144016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 smtClean="0">
                <a:solidFill>
                  <a:srgbClr val="0000FF"/>
                </a:solidFill>
                <a:effectLst/>
                <a:latin typeface="TH Chakra Petch" pitchFamily="2" charset="-34"/>
                <a:cs typeface="TH Chakra Petch" pitchFamily="2" charset="-34"/>
              </a:rPr>
              <a:t>รวบรวมและจัดทำข้อมูลสารสนเทศ รายงานผลดำเนินงาน</a:t>
            </a:r>
            <a:endParaRPr lang="th-TH" sz="1400" dirty="0">
              <a:solidFill>
                <a:srgbClr val="0000FF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571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331640" y="260648"/>
            <a:ext cx="7416824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๔ เรื่องเพื่อพิจารณา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 bwMode="auto">
          <a:xfrm>
            <a:off x="899592" y="1412776"/>
            <a:ext cx="6900079" cy="1524557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84479" tIns="42239" rIns="84479" bIns="42239" rtlCol="0" anchor="ctr">
            <a:spAutoFit/>
          </a:bodyPr>
          <a:lstStyle/>
          <a:p>
            <a:pPr algn="thaiDist" defTabSz="844550" eaLnBrk="1" hangingPunct="1"/>
            <a:r>
              <a:rPr lang="th-TH" dirty="0" smtClean="0">
                <a:solidFill>
                  <a:schemeClr val="bg2"/>
                </a:solidFill>
                <a:latin typeface="TH SarabunIT๙" pitchFamily="34" charset="-34"/>
                <a:cs typeface="TH SarabunIT๙" pitchFamily="34" charset="-34"/>
              </a:rPr>
              <a:t>4.1 ความก้าวหน้าการขับเคลื่อนโครงการเพิ่มทักษะด้านอาชีพแก่นักเรียนครอบครัวยากจนจังหวัดแพร่ที่ไม่ได้เรียนต่อหลังจบการศึกษาภาคบังคับ ตามปฏิทินการดำเนินการโครงการฯ</a:t>
            </a: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83908" y="59447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20606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28150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2" t="37045" r="4660" b="4961"/>
          <a:stretch/>
        </p:blipFill>
        <p:spPr bwMode="auto">
          <a:xfrm>
            <a:off x="3995936" y="1212391"/>
            <a:ext cx="4944579" cy="548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28150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" t="9891" r="2296" b="63406"/>
          <a:stretch/>
        </p:blipFill>
        <p:spPr bwMode="auto">
          <a:xfrm>
            <a:off x="129681" y="1340768"/>
            <a:ext cx="3722239" cy="171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th-TH" sz="24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ประชุมคณะกรรมการขับเคลื่อนโครงการเพิ่ม</a:t>
            </a:r>
            <a:r>
              <a:rPr lang="th-TH" sz="2400" dirty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ทักษะด้านอาชีพแก่นักเรียนครอบครัวยากจนจังหวัด</a:t>
            </a:r>
            <a:r>
              <a:rPr lang="th-TH" sz="24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แพร่</a:t>
            </a:r>
          </a:p>
          <a:p>
            <a:r>
              <a:rPr lang="th-TH" sz="24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ที่</a:t>
            </a:r>
            <a:r>
              <a:rPr lang="th-TH" sz="2400" dirty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ไม่ได้เรียนต่อหลังจบการศึกษาภาค</a:t>
            </a:r>
            <a:r>
              <a:rPr lang="th-TH" sz="24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บังคับ </a:t>
            </a:r>
          </a:p>
          <a:p>
            <a:r>
              <a:rPr lang="th-TH" sz="24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ครั้งที่ 1/2563 วันที่ 22 ตุลาคม 2562 ณ สำนักงานพัฒนาฝีมือแรงงานแพร่</a:t>
            </a:r>
            <a:endParaRPr lang="th-TH" sz="2400" dirty="0">
              <a:solidFill>
                <a:schemeClr val="bg2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pic>
        <p:nvPicPr>
          <p:cNvPr id="2055" name="Picture 7" descr="รูปภาพที่เกี่ยวข้อ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7" t="36649" r="2173" b="36338"/>
          <a:stretch/>
        </p:blipFill>
        <p:spPr bwMode="auto">
          <a:xfrm>
            <a:off x="899592" y="3785955"/>
            <a:ext cx="2588821" cy="77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907704" y="404571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ขั้นตอนที่ 2</a:t>
            </a:r>
            <a:endParaRPr lang="th-TH" sz="1800" dirty="0">
              <a:solidFill>
                <a:schemeClr val="bg2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6892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โครงการเตรียมความพร้อมแก่กำลังแรงงาน ประจำปีงบประมาณ พ.ศ.2563  และกิจกรรมสร้างเครือข่ายการแนะแนวอาชีพ” จังหวัดแพร่ โดยบูรณาการร่วมกับโครงการเพิ่มทักษะด้านอาชีพแก่นักเรียนครอบครัว</a:t>
            </a:r>
            <a:r>
              <a:rPr lang="th-TH" sz="20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ยากจน</a:t>
            </a:r>
          </a:p>
          <a:p>
            <a:r>
              <a:rPr lang="th-TH" sz="20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ที่</a:t>
            </a:r>
            <a:r>
              <a:rPr lang="th-TH" sz="2000" dirty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ไม่ได้เรียนต่อหลังจบการศึกษาภาค</a:t>
            </a:r>
            <a:r>
              <a:rPr lang="th-TH" sz="20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บังคับ</a:t>
            </a:r>
          </a:p>
          <a:p>
            <a:r>
              <a:rPr lang="th-TH" sz="2000" dirty="0" smtClean="0">
                <a:solidFill>
                  <a:schemeClr val="bg2"/>
                </a:solidFill>
                <a:effectLst/>
                <a:latin typeface="TH Chakra Petch" pitchFamily="2" charset="-34"/>
                <a:cs typeface="TH Chakra Petch" pitchFamily="2" charset="-34"/>
              </a:rPr>
              <a:t>วันที่ 13 พฤศจิกายน 2562 ณ ห้องมเหสักข์ วิทยาลัยเทคนิคแพร่</a:t>
            </a:r>
            <a:endParaRPr lang="th-TH" sz="2000" dirty="0">
              <a:solidFill>
                <a:schemeClr val="bg2"/>
              </a:solidFill>
              <a:effectLst/>
              <a:latin typeface="TH Chakra Petch" pitchFamily="2" charset="-34"/>
              <a:cs typeface="TH Chakra Petch" pitchFamily="2" charset="-34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1" t="10000" r="32508" b="4550"/>
          <a:stretch/>
        </p:blipFill>
        <p:spPr bwMode="auto">
          <a:xfrm>
            <a:off x="199242" y="1303967"/>
            <a:ext cx="3265991" cy="2886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4" t="13951" r="35556" b="25210"/>
          <a:stretch/>
        </p:blipFill>
        <p:spPr bwMode="auto">
          <a:xfrm>
            <a:off x="3465233" y="2299819"/>
            <a:ext cx="2919767" cy="2081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5" t="20666" r="34001" b="10000"/>
          <a:stretch/>
        </p:blipFill>
        <p:spPr bwMode="auto">
          <a:xfrm>
            <a:off x="3465234" y="4079181"/>
            <a:ext cx="2919767" cy="2257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กลุ่ม 2"/>
          <p:cNvGrpSpPr/>
          <p:nvPr/>
        </p:nvGrpSpPr>
        <p:grpSpPr>
          <a:xfrm>
            <a:off x="372354" y="1303967"/>
            <a:ext cx="6185759" cy="5032567"/>
            <a:chOff x="-13387" y="1303967"/>
            <a:chExt cx="6185759" cy="5032567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55" t="14002" r="35111" b="27704"/>
            <a:stretch/>
          </p:blipFill>
          <p:spPr bwMode="auto">
            <a:xfrm>
              <a:off x="220533" y="4179871"/>
              <a:ext cx="3244701" cy="2156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11" t="10000" r="32508" b="4550"/>
            <a:stretch/>
          </p:blipFill>
          <p:spPr bwMode="auto">
            <a:xfrm>
              <a:off x="-13387" y="1303967"/>
              <a:ext cx="3265991" cy="28867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44" t="13951" r="35556" b="25210"/>
            <a:stretch/>
          </p:blipFill>
          <p:spPr bwMode="auto">
            <a:xfrm>
              <a:off x="3252604" y="2299819"/>
              <a:ext cx="2919767" cy="20816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6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55" t="20666" r="34001" b="10000"/>
            <a:stretch/>
          </p:blipFill>
          <p:spPr bwMode="auto">
            <a:xfrm>
              <a:off x="3252605" y="4079181"/>
              <a:ext cx="2919767" cy="22573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080" name="Picture 8" descr="ผลการค้นหารูปภาพสำหรับ กล่องข้อความ อินโฟกราฟิก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29" r="13528"/>
          <a:stretch/>
        </p:blipFill>
        <p:spPr bwMode="auto">
          <a:xfrm>
            <a:off x="6804248" y="3570369"/>
            <a:ext cx="1996475" cy="78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80312" y="386104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 smtClean="0">
                <a:effectLst/>
                <a:latin typeface="TH Chakra Petch" pitchFamily="2" charset="-34"/>
                <a:cs typeface="TH Chakra Petch" pitchFamily="2" charset="-34"/>
              </a:rPr>
              <a:t>ขั้นตอนที่ 3</a:t>
            </a:r>
            <a:endParaRPr lang="th-TH" sz="1800" dirty="0">
              <a:effectLst/>
              <a:latin typeface="TH Chakra Petch" pitchFamily="2" charset="-34"/>
              <a:cs typeface="TH Chakra Petch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092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/>
        </p:nvSpPr>
        <p:spPr bwMode="auto">
          <a:xfrm>
            <a:off x="1198866" y="116632"/>
            <a:ext cx="7837630" cy="864096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solidFill>
              <a:srgbClr val="548DD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H K2D July8" pitchFamily="2" charset="-34"/>
                <a:ea typeface="Arial" pitchFamily="34" charset="0"/>
                <a:cs typeface="TH K2D July8" pitchFamily="2" charset="-34"/>
              </a:rPr>
              <a:t>ความก้าวหน้าการ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H K2D July8" pitchFamily="2" charset="-34"/>
                <a:ea typeface="Arial" pitchFamily="34" charset="0"/>
                <a:cs typeface="TH K2D July8" pitchFamily="2" charset="-34"/>
              </a:rPr>
              <a:t>ดำเนินงาน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H K2D July8" pitchFamily="2" charset="-34"/>
                <a:ea typeface="Arial" pitchFamily="34" charset="0"/>
                <a:cs typeface="TH K2D July8" pitchFamily="2" charset="-34"/>
              </a:rPr>
              <a:t>ของจังหวัด</a:t>
            </a: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H K2D July8" pitchFamily="2" charset="-34"/>
                <a:ea typeface="Arial" pitchFamily="34" charset="0"/>
                <a:cs typeface="TH K2D July8" pitchFamily="2" charset="-34"/>
              </a:rPr>
              <a:t>ตามโครงการเพิ่มทักษะด้านวิชาชีพแก่นักเรียนครอบครัวยากจนที่ไม่ได้ศึกษาต่อหลังจบการศึกษาภาคบังคับ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H K2D July8" pitchFamily="2" charset="-34"/>
              <a:ea typeface="Arial" pitchFamily="34" charset="0"/>
              <a:cs typeface="TH K2D July8" pitchFamily="2" charset="-34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143148" y="59447"/>
            <a:ext cx="900460" cy="921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990293"/>
              </p:ext>
            </p:extLst>
          </p:nvPr>
        </p:nvGraphicFramePr>
        <p:xfrm>
          <a:off x="179512" y="1249888"/>
          <a:ext cx="8856984" cy="4389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807434"/>
                <a:gridCol w="2049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ขั้นตอน</a:t>
                      </a:r>
                      <a:endParaRPr lang="th-TH" sz="24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ปฏิทิน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1. การแต่งตั้งคณะกรรมการขับเคลื่อนโครงการฯ</a:t>
                      </a:r>
                      <a:r>
                        <a:rPr lang="th-TH" sz="1800" b="1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เพื่อแต่งตั้งและมอบหมายหน้าที่ความรับผิดชอบให้กับคณะกรรมการขับเคลื่อนโครงการฯ (หน่วยงานรับผิดชอบหลัก สำนักงานพัฒนาฝีมือแรงงานจังหวัด)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ดำเนินการแล้ว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2. การประชุมคณะกรรมการขับเคลื่อนโครงการฯ เพื่อพิจารณา </a:t>
                      </a:r>
                    </a:p>
                    <a:p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 2.1 จัดทำปฏิทินและกำหนดวันที่ต้องดำเนินการ ได้แก่ การประชุมชี้แจงฯ การศึกษาดูงาน และการเปิดการฝึกอบรม</a:t>
                      </a:r>
                    </a:p>
                    <a:p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 2.2 เห็นชอบหลักสูตรที่จะเปิดอบรม</a:t>
                      </a:r>
                    </a:p>
                    <a:p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  2.3 มอบหมายหน่วยงานต้นสังกัดสถานศึกษาจัดทำแบบสอบถามและแบบสรุปฯ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วันที่ 22 ตุลาคม 2562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3. การประชุมชี้แจงผู้อำนวยการโรงเรียนและครูแนะแนว</a:t>
                      </a:r>
                      <a:r>
                        <a:rPr lang="th-TH" sz="1800" b="1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เกี่ยวกับวัตถุประสงค์ ขั้นตอน ปฏิทิน ร่วมกับโครงการเตรียมความพร้อมแก่กำลังแรงงานในกิจกรรมสร้างเครือข่ายการ  แนะแนวอาชีพ (หน่วยงานรับผิดชอบหลัก สำนักงานจัดหางานจังหวัด)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วันที่ 13 </a:t>
                      </a:r>
                      <a:r>
                        <a:rPr lang="th-TH" sz="1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พฤศจิกายน 2562</a:t>
                      </a:r>
                      <a:endParaRPr lang="th-TH" sz="1800" b="1" dirty="0">
                        <a:solidFill>
                          <a:srgbClr val="0000FF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4. การสำรวจและจำแนกนักเรียนกลุ่มเป้าหมาย ที่ต้องการฝึกอบรมทักษะอาชีพตามโครงการฯ</a:t>
                      </a:r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และสรุปผลฯ ส่งผลให้หน่วยงานที่เกี่ยวข้องต่อไป</a:t>
                      </a:r>
                      <a:endParaRPr lang="th-TH" sz="1800" b="1" dirty="0" smtClean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(หน่วยงานรับผิดชอบหลัก</a:t>
                      </a:r>
                      <a:r>
                        <a:rPr lang="th-TH" sz="1800" b="1" baseline="0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 หน่วยงานต้นสังกัดของโรงเรียนและโรงเรียน)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วันที่ 19 </a:t>
                      </a:r>
                      <a:r>
                        <a:rPr lang="th-TH" sz="1800" b="1" dirty="0" smtClean="0">
                          <a:solidFill>
                            <a:srgbClr val="FF0000"/>
                          </a:solidFill>
                          <a:latin typeface="TH SarabunIT๙" pitchFamily="34" charset="-34"/>
                          <a:cs typeface="TH SarabunIT๙" pitchFamily="34" charset="-34"/>
                        </a:rPr>
                        <a:t>ธันวาคม 2562</a:t>
                      </a:r>
                      <a:endParaRPr lang="th-TH" sz="1800" b="1" dirty="0">
                        <a:solidFill>
                          <a:srgbClr val="FF0000"/>
                        </a:solidFill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สี่เหลี่ยมผืนผ้ามุมมน 4"/>
          <p:cNvSpPr/>
          <p:nvPr/>
        </p:nvSpPr>
        <p:spPr>
          <a:xfrm>
            <a:off x="133618" y="4653136"/>
            <a:ext cx="8902877" cy="936104"/>
          </a:xfrm>
          <a:prstGeom prst="round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thaiDist" fontAlgn="auto">
              <a:spcAft>
                <a:spcPts val="0"/>
              </a:spcAft>
            </a:pPr>
            <a:endParaRPr lang="th-TH" sz="2700" dirty="0" smtClean="0">
              <a:solidFill>
                <a:schemeClr val="tx2">
                  <a:lumMod val="1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141921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115616" y="159604"/>
            <a:ext cx="7416824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๔ เรื่องเพื่อ</a:t>
            </a: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พิจารณา (ต่อ)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 bwMode="auto">
          <a:xfrm>
            <a:off x="754410" y="1174413"/>
            <a:ext cx="6900079" cy="2001283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84479" tIns="42239" rIns="84479" bIns="42239" rtlCol="0" anchor="ctr">
            <a:spAutoFit/>
          </a:bodyPr>
          <a:lstStyle/>
          <a:p>
            <a:pPr algn="thaiDist" defTabSz="844550" eaLnBrk="1" hangingPunct="1"/>
            <a:r>
              <a:rPr lang="th-TH" dirty="0" smtClean="0">
                <a:solidFill>
                  <a:schemeClr val="bg2"/>
                </a:solidFill>
                <a:latin typeface="TH SarabunIT๙" pitchFamily="34" charset="-34"/>
                <a:cs typeface="TH SarabunIT๙" pitchFamily="34" charset="-34"/>
              </a:rPr>
              <a:t>4.2 การสรุปผลการสำรวจและจำแนกนักเรียนกลุ่มเป้าหมายที่ต้องการฝึกอบรมทักษะอาชีพตามโครงการเพิ่มทักษะด้านอาชีพแก่นักเรียนครอบครัวยากจนจังหวัดแพร่ที่ไม่ได้เรียนต่อหลังจบการศึกษาภาคบังคับ </a:t>
            </a:r>
            <a:r>
              <a:rPr lang="th-TH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โดยสำนักงานศึกษาธิการจังหวัดแพร่</a:t>
            </a: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83908" y="59447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3727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187624" y="188640"/>
            <a:ext cx="7656040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</a:t>
            </a: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๔ </a:t>
            </a: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เรื่องเพื่อ</a:t>
            </a: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พิจารณา (ต่อ)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35496" y="59447"/>
            <a:ext cx="1008112" cy="1031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734509"/>
              </p:ext>
            </p:extLst>
          </p:nvPr>
        </p:nvGraphicFramePr>
        <p:xfrm>
          <a:off x="554111" y="3284984"/>
          <a:ext cx="8280920" cy="1889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จำนวนนักเรียนที่จบมัธยมศึกษาปีที่ ๓ </a:t>
                      </a:r>
                      <a:endParaRPr lang="th-TH" sz="2400" dirty="0" smtClean="0">
                        <a:effectLst/>
                        <a:latin typeface="TH SarabunIT๙" pitchFamily="34" charset="-34"/>
                        <a:ea typeface="SimSun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คน)</a:t>
                      </a:r>
                      <a:endParaRPr lang="en-US" sz="2400" dirty="0"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จำนวนนักเรียนที่เรียนต่อมัธยมศึกษาปีที่ ๔ (คน)</a:t>
                      </a:r>
                      <a:endParaRPr lang="en-US" sz="2400" dirty="0"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จำนวนนักเรียนที่เรียนต่ออาชีวศึกษา </a:t>
                      </a:r>
                      <a:endParaRPr lang="th-TH" sz="2400" dirty="0" smtClean="0">
                        <a:effectLst/>
                        <a:latin typeface="TH SarabunIT๙" pitchFamily="34" charset="-34"/>
                        <a:ea typeface="SimSun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 </a:t>
                      </a:r>
                      <a:r>
                        <a:rPr lang="th-TH" sz="2400" dirty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(คน)</a:t>
                      </a:r>
                      <a:endParaRPr lang="en-US" sz="2400" dirty="0"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จำนวนนักเรียนที่ไม่ได้เรียนต่อหลังจบการศึกษาภาคบังคับ (คน)</a:t>
                      </a:r>
                      <a:endParaRPr lang="en-US" sz="2400" dirty="0">
                        <a:solidFill>
                          <a:srgbClr val="0000FF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3,962</a:t>
                      </a:r>
                      <a:endParaRPr lang="en-US" sz="2800" b="1" dirty="0"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2,355</a:t>
                      </a:r>
                      <a:r>
                        <a:rPr lang="en-US" sz="2800" b="1" dirty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 </a:t>
                      </a:r>
                      <a:endParaRPr lang="en-US" sz="2800" b="1" dirty="0"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1,246</a:t>
                      </a:r>
                      <a:endParaRPr lang="en-US" sz="2800" b="1" dirty="0"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ea typeface="SimSun"/>
                          <a:cs typeface="TH SarabunIT๙" pitchFamily="34" charset="-34"/>
                        </a:rPr>
                        <a:t>361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สี่เหลี่ยมมุมมน 6"/>
          <p:cNvSpPr/>
          <p:nvPr/>
        </p:nvSpPr>
        <p:spPr bwMode="auto">
          <a:xfrm>
            <a:off x="827584" y="1340092"/>
            <a:ext cx="7848872" cy="1728868"/>
          </a:xfrm>
          <a:prstGeom prst="roundRect">
            <a:avLst/>
          </a:prstGeom>
          <a:ln w="57150"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84479" tIns="42239" rIns="84479" bIns="42239" rtlCol="0" anchor="ctr">
            <a:spAutoFit/>
          </a:bodyPr>
          <a:lstStyle/>
          <a:p>
            <a:pPr algn="thaiDist"/>
            <a:r>
              <a:rPr lang="th-TH" sz="2400" dirty="0">
                <a:solidFill>
                  <a:srgbClr val="C00000"/>
                </a:solidFill>
                <a:effectLst/>
                <a:latin typeface="TH SarabunIT๙" pitchFamily="34" charset="-34"/>
                <a:cs typeface="TH SarabunIT๙" pitchFamily="34" charset="-34"/>
              </a:rPr>
              <a:t>สำนักงานปลัดกระทรวงศึกษาธิการได้ดำเนินการประมวลผลข้อมูลนักเรียนที่จบการศึกษาภาคบังคับแล้วไม่ได้เรียนต่อทั่วประเทศทุกสังกัดแยกเป็นรายจังหวัดในปีการศึกษา ๒๕๖๑ จากระบบฐานข้อมูลกลางของกระทรวงเพื่อเตรียมข้อมูลสำหรับการขยายผลการดำเนินงานในปีถัดไป ซึ่งจังหวัดแพร่ </a:t>
            </a:r>
            <a:r>
              <a:rPr lang="th-TH" sz="2400" dirty="0" smtClean="0">
                <a:solidFill>
                  <a:srgbClr val="C00000"/>
                </a:solidFill>
                <a:effectLst/>
                <a:latin typeface="TH SarabunIT๙" pitchFamily="34" charset="-34"/>
                <a:cs typeface="TH SarabunIT๙" pitchFamily="34" charset="-34"/>
              </a:rPr>
              <a:t>ปรากฏ</a:t>
            </a:r>
            <a:r>
              <a:rPr lang="th-TH" sz="2400" dirty="0">
                <a:solidFill>
                  <a:srgbClr val="C00000"/>
                </a:solidFill>
                <a:effectLst/>
                <a:latin typeface="TH SarabunIT๙" pitchFamily="34" charset="-34"/>
                <a:cs typeface="TH SarabunIT๙" pitchFamily="34" charset="-34"/>
              </a:rPr>
              <a:t>ข้อมูลดังนี้</a:t>
            </a:r>
            <a:endParaRPr lang="en-US" sz="2400" dirty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36806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103" name="Picture 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873125"/>
            <a:ext cx="5689600" cy="565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/>
        </p:spPr>
      </p:pic>
      <p:sp>
        <p:nvSpPr>
          <p:cNvPr id="89" name="สี่เหลี่ยมผืนผ้า 9"/>
          <p:cNvSpPr>
            <a:spLocks noChangeArrowheads="1"/>
          </p:cNvSpPr>
          <p:nvPr/>
        </p:nvSpPr>
        <p:spPr bwMode="auto">
          <a:xfrm>
            <a:off x="392113" y="92075"/>
            <a:ext cx="8358187" cy="523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b="1" dirty="0">
                <a:solidFill>
                  <a:schemeClr val="bg2"/>
                </a:solidFill>
                <a:latin typeface="TH SarabunPSK" pitchFamily="34" charset="-34"/>
                <a:cs typeface="TH SarabunPSK" pitchFamily="34" charset="-34"/>
              </a:rPr>
              <a:t>สรุปผังขั้นตอนการสำรวจและสรุปผลนักเรียนกลุ่มเป้าหมาย</a:t>
            </a:r>
          </a:p>
        </p:txBody>
      </p:sp>
      <p:sp>
        <p:nvSpPr>
          <p:cNvPr id="3" name="Right Arrow 2"/>
          <p:cNvSpPr/>
          <p:nvPr/>
        </p:nvSpPr>
        <p:spPr>
          <a:xfrm>
            <a:off x="5762228" y="3212976"/>
            <a:ext cx="288032" cy="288032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pic>
        <p:nvPicPr>
          <p:cNvPr id="45106" name="Picture 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866775"/>
            <a:ext cx="2951162" cy="56578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74491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971600" y="404664"/>
            <a:ext cx="7560840" cy="435075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pPr algn="ctr"/>
            <a:r>
              <a:rPr lang="th-TH" sz="2800" b="1" dirty="0" smtClean="0">
                <a:solidFill>
                  <a:schemeClr val="bg2"/>
                </a:solidFill>
                <a:latin typeface="TH SarabunIT๙" pitchFamily="34" charset="-34"/>
                <a:cs typeface="TH SarabunIT๙" pitchFamily="34" charset="-34"/>
              </a:rPr>
              <a:t>ตารางสรุปผลการสำรวจ (แบบ ง.)</a:t>
            </a:r>
            <a:endParaRPr lang="th-TH" sz="2800" b="1" dirty="0">
              <a:solidFill>
                <a:schemeClr val="bg2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622514"/>
              </p:ext>
            </p:extLst>
          </p:nvPr>
        </p:nvGraphicFramePr>
        <p:xfrm>
          <a:off x="971600" y="836712"/>
          <a:ext cx="7523627" cy="4032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1816"/>
                <a:gridCol w="760241"/>
                <a:gridCol w="760241"/>
                <a:gridCol w="760241"/>
                <a:gridCol w="760241"/>
                <a:gridCol w="1228989"/>
                <a:gridCol w="801207"/>
                <a:gridCol w="940651"/>
              </a:tblGrid>
              <a:tr h="53766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หน่วยงานต้นสังกัด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นักเรียนที่ไม่ศึกษาต่อ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ในระบบใด ๆ (1)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นักเรียนที่จะศึกษาต่อ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ในระบบ กศน. (2)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รวมจำนวนนักเรียน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ที่ไม่ศึกษาต่อ (3)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(1.1) </a:t>
                      </a: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+ </a:t>
                      </a: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(1.2) + (2.1) + (2.2)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นักเรียนที่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จะศึกษา</a:t>
                      </a:r>
                      <a:r>
                        <a:rPr lang="th-TH" sz="1600" spc="-1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ต่อในระบบ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(4)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รวมจำนวนนักเรียนทั้งสิ้น*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(5)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(3) + (4)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80649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เข้าร่วมโครงการฯ (1.1)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ไม่เข้าร่วมโครงการฯ (1.2)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เข้าร่วมโครงการฯ (2.1)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ไม่เข้าร่วมโครงการฯ (2.2)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688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1. สำนักงานเขตพื้นที่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การศึกษาประถมศึกษา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 u="none" strike="noStrike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    แพร่ เขต 1        .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99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101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103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    แพร่ เขต 2            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2. สำนักงานเขตพื้นที่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การศึกษามัธยมศึกษา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เขต 37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6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17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2,415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2,432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3. ท้องถิ่นจังหวัด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4. ศึกษาธิการจังหวัด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0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32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32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  <a:tr h="2688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>
                          <a:solidFill>
                            <a:schemeClr val="bg2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รวมทั้งสิ้น</a:t>
                      </a:r>
                      <a:endParaRPr lang="en-US" sz="1600">
                        <a:solidFill>
                          <a:schemeClr val="bg2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b="1" dirty="0">
                          <a:solidFill>
                            <a:srgbClr val="FF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6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b="1" dirty="0">
                          <a:solidFill>
                            <a:srgbClr val="FF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6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b="1" dirty="0">
                          <a:solidFill>
                            <a:srgbClr val="FF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10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b="1">
                          <a:solidFill>
                            <a:srgbClr val="FF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102</a:t>
                      </a:r>
                      <a:endParaRPr lang="en-US" sz="1600" b="1">
                        <a:solidFill>
                          <a:srgbClr val="FF0000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b="1" dirty="0">
                          <a:solidFill>
                            <a:srgbClr val="FF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22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b="1" dirty="0">
                          <a:solidFill>
                            <a:srgbClr val="FF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2,516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th-TH" sz="1600" b="1" dirty="0">
                          <a:solidFill>
                            <a:srgbClr val="FF0000"/>
                          </a:solidFill>
                          <a:effectLst/>
                          <a:latin typeface="TH SarabunIT๙" pitchFamily="34" charset="-34"/>
                          <a:cs typeface="TH SarabunIT๙" pitchFamily="34" charset="-34"/>
                        </a:rPr>
                        <a:t>2,571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H SarabunIT๙" pitchFamily="34" charset="-34"/>
                        <a:ea typeface="Cordia New"/>
                        <a:cs typeface="TH SarabunIT๙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3608" y="5013176"/>
            <a:ext cx="7272808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th-TH" sz="18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 สรุป</a:t>
            </a:r>
          </a:p>
          <a:p>
            <a:pPr marL="514350" indent="-514350" algn="l">
              <a:buAutoNum type="arabicPeriod"/>
            </a:pPr>
            <a:r>
              <a:rPr lang="th-TH" sz="18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จำนวนนักเรียนที่ต้องการเข้าฝึกอบรมทักษะอาชีพตามโครงการฯ             16 คน</a:t>
            </a:r>
          </a:p>
          <a:p>
            <a:pPr marL="514350" indent="-514350" algn="l">
              <a:buAutoNum type="arabicPeriod"/>
            </a:pPr>
            <a:r>
              <a:rPr lang="th-TH" sz="18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จำนวนนักเรียนที่ไม่ต้องการเข้าฝึกอบรมทักษะอาชีพตามโครงการฯ        108 คน</a:t>
            </a:r>
          </a:p>
          <a:p>
            <a:pPr marL="514350" indent="-514350" algn="l">
              <a:buAutoNum type="arabicPeriod"/>
            </a:pPr>
            <a:r>
              <a:rPr lang="th-TH" sz="1800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จำนวนนักเรียนที่จะศึกษาต่อในระบบ                                             16 คน</a:t>
            </a:r>
          </a:p>
        </p:txBody>
      </p:sp>
    </p:spTree>
    <p:extLst>
      <p:ext uri="{BB962C8B-B14F-4D97-AF65-F5344CB8AC3E}">
        <p14:creationId xmlns:p14="http://schemas.microsoft.com/office/powerpoint/2010/main" val="99659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41900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331640" y="260648"/>
            <a:ext cx="7416824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๔ เรื่องเพื่อ</a:t>
            </a: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พิจารณา (ต่อ)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 bwMode="auto">
          <a:xfrm>
            <a:off x="827584" y="1231656"/>
            <a:ext cx="7848872" cy="4861640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84479" tIns="42239" rIns="84479" bIns="42239" rtlCol="0" anchor="ctr">
            <a:spAutoFit/>
          </a:bodyPr>
          <a:lstStyle/>
          <a:p>
            <a:pPr algn="thaiDist" defTabSz="844550" eaLnBrk="1" hangingPunct="1"/>
            <a:r>
              <a:rPr lang="th-TH" dirty="0" smtClean="0">
                <a:solidFill>
                  <a:schemeClr val="bg2"/>
                </a:solidFill>
                <a:latin typeface="TH SarabunIT๙" pitchFamily="34" charset="-34"/>
                <a:cs typeface="TH SarabunIT๙" pitchFamily="34" charset="-34"/>
              </a:rPr>
              <a:t>4.3 การมอบหมายให้หน่วยงานที่เกี่ยวข้องดำเนินการตามปฏิทินที่จังหวัดต้องดำเนินการในขั้นตอนต่อไป ได้แก่</a:t>
            </a:r>
          </a:p>
          <a:p>
            <a:pPr algn="thaiDist"/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      1</a:t>
            </a:r>
            <a:r>
              <a:rPr lang="th-TH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การพิจารณาให้การสนับสนุนเงินสงเคราะห์ครอบครัวผู้มีรายได้น้อยและไร้ที่พึ่ง/เงินสมทบกองทุนคุ้มครองเด็ก </a:t>
            </a:r>
            <a:r>
              <a:rPr lang="th-TH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(ขั้นตอนที่ ๕)</a:t>
            </a:r>
            <a:endParaRPr lang="en-US" dirty="0">
              <a:solidFill>
                <a:srgbClr val="0000FF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	2) </a:t>
            </a:r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การกำหนดวันเวลาในการนำ</a:t>
            </a:r>
            <a:r>
              <a:rPr lang="th-TH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นักเรียนกลุ่มเป้าหมายไปศึกษาดูงานที่สำนักงานพัฒนาฝีมือ</a:t>
            </a:r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แรงงานแพร่ </a:t>
            </a:r>
            <a:r>
              <a:rPr lang="th-TH" dirty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(ขั้นตอนที่ ๖)</a:t>
            </a:r>
            <a:endParaRPr lang="en-US" dirty="0">
              <a:solidFill>
                <a:srgbClr val="0000FF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และความร่วมมือภาคเอกชน/ตลาดแรงงานเพื่อรองรับนักเรียนหลังจบการฝึกทักษะแล้วเข้าฝึกงานและบรรจุงาน </a:t>
            </a:r>
            <a:r>
              <a:rPr lang="th-TH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endParaRPr lang="th-TH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     3</a:t>
            </a:r>
            <a:r>
              <a:rPr lang="th-TH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) กา</a:t>
            </a:r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รพิจารณาหลักสูตรการฝึกอบรม</a:t>
            </a:r>
            <a:r>
              <a:rPr lang="th-TH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ทักษะด้านอาชีพ (หลักสูตรเตรียมเข้าทำงาน</a:t>
            </a:r>
            <a:r>
              <a:rPr lang="th-TH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)</a:t>
            </a:r>
            <a:endParaRPr lang="th-TH" dirty="0" smtClean="0">
              <a:solidFill>
                <a:srgbClr val="00B050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83908" y="59447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80587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79512" y="277778"/>
            <a:ext cx="8748464" cy="630942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5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3) หลักสูตรที่เหมาะสมกับความต้องการของตลาดแรงงานในพื้นที่</a:t>
            </a:r>
            <a:endParaRPr lang="th-TH" sz="35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95536" y="1037049"/>
            <a:ext cx="835292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1530350" algn="l"/>
              </a:tabLst>
            </a:pPr>
            <a:r>
              <a:rPr lang="th-TH" altLang="zh-CN" dirty="0" smtClean="0">
                <a:solidFill>
                  <a:schemeClr val="bg2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    สำนักงานพัฒนาฝีมือแรงงานแพร่ ได้รับมอบหมายให้ทำหน้าที่เป็นหน่วยฝึก และมีความพร้อมที่จะดำเนินการฝึกอาชีพให้กับนักเรียนครอบครัวยากจนที่ไม่ได้เรียนต่อหลังจบการศึกษาภาคบังคับตามความสนใจ  โดยมีหลักสูตรฝึกเตรียมเข้าทำงานที่เหมาะสมกับความต้องการของตลาดแรงงาน รวมทั้งมีความพร้อมในด้านสถานที่ บุคลากร วัสดุ ครุภัณฑ์  ที่จะสามารถดำเนินการฝึกแจ้งในแบบสอบถามความต้องการให้กับกลุ่มเป้าหมาย (แบบ ก.) ได้แก่</a:t>
            </a:r>
            <a:endParaRPr lang="en-US" altLang="zh-CN" dirty="0" smtClean="0">
              <a:solidFill>
                <a:schemeClr val="bg2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0488" algn="l"/>
                <a:tab pos="1530350" algn="l"/>
              </a:tabLst>
            </a:pPr>
            <a:r>
              <a:rPr lang="th-TH" altLang="zh-CN" dirty="0" smtClean="0">
                <a:solidFill>
                  <a:srgbClr val="7030A0"/>
                </a:solidFill>
                <a:effectLst/>
                <a:latin typeface="TH SarabunIT๙" pitchFamily="34" charset="-34"/>
                <a:cs typeface="TH SarabunIT๙" pitchFamily="34" charset="-34"/>
                <a:sym typeface="Wingdings"/>
              </a:rPr>
              <a:t>         </a:t>
            </a:r>
            <a:r>
              <a:rPr lang="th-TH" altLang="zh-CN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  <a:sym typeface="Wingdings"/>
              </a:rPr>
              <a:t>1. </a:t>
            </a:r>
            <a:r>
              <a:rPr lang="th-TH" altLang="zh-CN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ช่างซ่อมรถจักรยานยนต์</a:t>
            </a:r>
            <a:r>
              <a:rPr lang="en-US" altLang="zh-CN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altLang="zh-CN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(560 + 280 ชั่วโมง)</a:t>
            </a:r>
            <a:endParaRPr lang="en-US" altLang="zh-CN" dirty="0" smtClean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lvl="0" algn="l">
              <a:tabLst>
                <a:tab pos="90488" algn="l"/>
                <a:tab pos="1530350" algn="l"/>
              </a:tabLst>
            </a:pPr>
            <a:r>
              <a:rPr lang="th-TH" altLang="zh-CN" dirty="0" smtClean="0">
                <a:solidFill>
                  <a:srgbClr val="7030A0"/>
                </a:solidFill>
                <a:effectLst/>
                <a:latin typeface="TH SarabunIT๙" pitchFamily="34" charset="-34"/>
                <a:cs typeface="TH SarabunIT๙" pitchFamily="34" charset="-34"/>
                <a:sym typeface="Wingdings"/>
              </a:rPr>
              <a:t>         2. </a:t>
            </a:r>
            <a:r>
              <a:rPr lang="th-TH" altLang="zh-CN" dirty="0" smtClean="0">
                <a:solidFill>
                  <a:srgbClr val="7030A0"/>
                </a:solidFill>
                <a:effectLst/>
                <a:latin typeface="TH SarabunIT๙" pitchFamily="34" charset="-34"/>
                <a:cs typeface="TH SarabunIT๙" pitchFamily="34" charset="-34"/>
              </a:rPr>
              <a:t>ช่างไฟฟ้าภายในอาคาร   (560 + 280 ชั่วโมง)</a:t>
            </a:r>
            <a:endParaRPr lang="en-US" altLang="zh-CN" dirty="0" smtClean="0">
              <a:solidFill>
                <a:srgbClr val="7030A0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0488" algn="l"/>
                <a:tab pos="1530350" algn="l"/>
              </a:tabLst>
            </a:pPr>
            <a:r>
              <a:rPr lang="th-TH" altLang="zh-CN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  <a:sym typeface="Wingdings"/>
              </a:rPr>
              <a:t>         3. ช่างตัดเย็บเสื้อผ้าสตรี</a:t>
            </a:r>
            <a:r>
              <a:rPr lang="th-TH" altLang="zh-CN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(560 + 280 ชั่วโมง)</a:t>
            </a:r>
          </a:p>
          <a:p>
            <a:pPr lvl="0" algn="l">
              <a:tabLst>
                <a:tab pos="90488" algn="l"/>
                <a:tab pos="1530350" algn="l"/>
              </a:tabLst>
            </a:pPr>
            <a:r>
              <a:rPr lang="th-TH" altLang="zh-CN" dirty="0">
                <a:solidFill>
                  <a:srgbClr val="7030A0"/>
                </a:solidFill>
                <a:effectLst/>
                <a:latin typeface="TH SarabunIT๙" pitchFamily="34" charset="-34"/>
                <a:cs typeface="TH SarabunIT๙" pitchFamily="34" charset="-34"/>
                <a:sym typeface="Wingdings"/>
              </a:rPr>
              <a:t> </a:t>
            </a:r>
            <a:r>
              <a:rPr lang="th-TH" altLang="zh-CN" dirty="0" smtClean="0">
                <a:solidFill>
                  <a:srgbClr val="7030A0"/>
                </a:solidFill>
                <a:effectLst/>
                <a:latin typeface="TH SarabunIT๙" pitchFamily="34" charset="-34"/>
                <a:cs typeface="TH SarabunIT๙" pitchFamily="34" charset="-34"/>
                <a:sym typeface="Wingdings"/>
              </a:rPr>
              <a:t>        4. ช่างไม้เครื่องเรือน</a:t>
            </a:r>
            <a:r>
              <a:rPr lang="th-TH" altLang="zh-CN" dirty="0" smtClean="0">
                <a:solidFill>
                  <a:srgbClr val="7030A0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   (</a:t>
            </a:r>
            <a:r>
              <a:rPr lang="th-TH" altLang="zh-CN" dirty="0">
                <a:solidFill>
                  <a:srgbClr val="7030A0"/>
                </a:solidFill>
                <a:effectLst/>
                <a:latin typeface="TH SarabunIT๙" pitchFamily="34" charset="-34"/>
                <a:cs typeface="TH SarabunIT๙" pitchFamily="34" charset="-34"/>
              </a:rPr>
              <a:t>560 + 280 ชั่วโมง</a:t>
            </a:r>
            <a:r>
              <a:rPr lang="th-TH" altLang="zh-CN" dirty="0" smtClean="0">
                <a:solidFill>
                  <a:srgbClr val="7030A0"/>
                </a:solidFill>
                <a:effectLst/>
                <a:latin typeface="TH SarabunIT๙" pitchFamily="34" charset="-34"/>
                <a:cs typeface="TH SarabunIT๙" pitchFamily="34" charset="-34"/>
              </a:rPr>
              <a:t>)</a:t>
            </a:r>
          </a:p>
          <a:p>
            <a:pPr lvl="0" algn="l">
              <a:tabLst>
                <a:tab pos="90488" algn="l"/>
                <a:tab pos="1530350" algn="l"/>
              </a:tabLst>
            </a:pPr>
            <a:r>
              <a:rPr lang="th-TH" altLang="zh-CN" dirty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altLang="zh-CN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  5. อื่น ๆ (ระบุ) ......................................................</a:t>
            </a:r>
            <a:endParaRPr lang="en-US" altLang="zh-CN" dirty="0" smtClean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1530350" algn="l"/>
              </a:tabLst>
            </a:pPr>
            <a:r>
              <a:rPr lang="th-TH" altLang="zh-CN" dirty="0" smtClean="0">
                <a:solidFill>
                  <a:srgbClr val="C00000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   ** </a:t>
            </a:r>
            <a:r>
              <a:rPr lang="th-TH" altLang="zh-CN" sz="2400" dirty="0" smtClean="0">
                <a:solidFill>
                  <a:srgbClr val="C00000"/>
                </a:solidFill>
                <a:effectLst/>
                <a:latin typeface="TH SarabunIT๙" pitchFamily="34" charset="-34"/>
                <a:cs typeface="TH SarabunIT๙" pitchFamily="34" charset="-34"/>
              </a:rPr>
              <a:t>โดยแต่ละหลักสูตรจะฝึกประมาณ 20 คนต่อรุ่น ฝึกในสำนักงานพัฒนาฝีมือแรงงาน จำนวน 4 เดือน (560 ชั่วโมง) และฝากฝึกในสถานประกอบกิจการ 2 เดือน (280 ชั่วโมง) </a:t>
            </a:r>
          </a:p>
        </p:txBody>
      </p:sp>
    </p:spTree>
    <p:extLst>
      <p:ext uri="{BB962C8B-B14F-4D97-AF65-F5344CB8AC3E}">
        <p14:creationId xmlns:p14="http://schemas.microsoft.com/office/powerpoint/2010/main" val="20991153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331640" y="260648"/>
            <a:ext cx="7416824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๔ เรื่องเพื่อ</a:t>
            </a: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พิจารณา (ต่อ)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 bwMode="auto">
          <a:xfrm>
            <a:off x="827584" y="1381307"/>
            <a:ext cx="7704856" cy="3703877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84479" tIns="42239" rIns="84479" bIns="42239" rtlCol="0" anchor="ctr">
            <a:spAutoFit/>
          </a:bodyPr>
          <a:lstStyle/>
          <a:p>
            <a:pPr algn="thaiDist"/>
            <a:r>
              <a:rPr lang="th-TH" sz="3200" dirty="0" smtClean="0">
                <a:solidFill>
                  <a:srgbClr val="660033"/>
                </a:solidFill>
                <a:latin typeface="TH SarabunIT๙" pitchFamily="34" charset="-34"/>
                <a:cs typeface="TH SarabunIT๙" pitchFamily="34" charset="-34"/>
              </a:rPr>
              <a:t>4.4</a:t>
            </a:r>
            <a:r>
              <a:rPr lang="th-TH" sz="3200" dirty="0" smtClean="0">
                <a:solidFill>
                  <a:schemeClr val="bg2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dirty="0">
                <a:solidFill>
                  <a:srgbClr val="660033"/>
                </a:solidFill>
                <a:latin typeface="TH SarabunIT๙" pitchFamily="34" charset="-34"/>
                <a:cs typeface="TH SarabunIT๙" pitchFamily="34" charset="-34"/>
              </a:rPr>
              <a:t>การมอบหมายให้ท้องถิ่นจังหวัดทำหนังสือถึงองค์กรปกครองส่วนท้องถิ่น (</a:t>
            </a:r>
            <a:r>
              <a:rPr lang="th-TH" sz="3200" dirty="0" err="1">
                <a:solidFill>
                  <a:srgbClr val="660033"/>
                </a:solidFill>
                <a:latin typeface="TH SarabunIT๙" pitchFamily="34" charset="-34"/>
                <a:cs typeface="TH SarabunIT๙" pitchFamily="34" charset="-34"/>
              </a:rPr>
              <a:t>อปท</a:t>
            </a:r>
            <a:r>
              <a:rPr lang="th-TH" sz="3200" dirty="0">
                <a:solidFill>
                  <a:srgbClr val="660033"/>
                </a:solidFill>
                <a:latin typeface="TH SarabunIT๙" pitchFamily="34" charset="-34"/>
                <a:cs typeface="TH SarabunIT๙" pitchFamily="34" charset="-34"/>
              </a:rPr>
              <a:t>.) เพื่อซักซ้อมทำความเข้าใจเกี่ยวกับโครงการฯ และขอความร่วมมือในการสนับสนุนและมีส่วนร่วมในการดำเนินกิจกรรมต่างๆ ที่เกี่ยวกับโครงการฯ </a:t>
            </a:r>
            <a:r>
              <a:rPr lang="th-TH" dirty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เช่น การสนับสนุนการเดินทางให้กับครูและนักเรียนกลุ่มเป้าหมาย  ในกิจกรรมการนำนักเรียนกลุ่มเป้าหมายมาดูงาน และนำนักเรียนกลุ่มเป้าหมายมาเข้าฝึกอบรมที่สำนักงานพัฒนาฝีมือแรงงานแพร่</a:t>
            </a:r>
            <a:endParaRPr lang="en-US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283908" y="59447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7701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ไอคอนรถเมืองเบื้องหลังอาคารสูง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7E4C6"/>
              </a:clrFrom>
              <a:clrTo>
                <a:srgbClr val="D7E4C6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3646"/>
            <a:ext cx="6195108" cy="61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259632" y="260648"/>
            <a:ext cx="6912768" cy="67710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50000">
                <a:srgbClr val="FFFFFF"/>
              </a:gs>
              <a:gs pos="100000">
                <a:srgbClr val="CCFF99"/>
              </a:gs>
            </a:gsLst>
            <a:lin ang="5400000" scaled="1"/>
          </a:gradFill>
          <a:ln w="19050">
            <a:solidFill>
              <a:srgbClr val="00FF0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วาระการประชุมที่ </a:t>
            </a:r>
            <a:r>
              <a:rPr lang="th-TH" sz="3800" i="1" dirty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๕</a:t>
            </a:r>
            <a:r>
              <a:rPr lang="en-US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800" i="1" dirty="0" smtClean="0">
                <a:solidFill>
                  <a:srgbClr val="0000FF"/>
                </a:solidFill>
                <a:effectLst/>
                <a:latin typeface="TH SarabunIT๙" pitchFamily="34" charset="-34"/>
                <a:cs typeface="TH SarabunIT๙" pitchFamily="34" charset="-34"/>
              </a:rPr>
              <a:t>เรื่องอื่นๆ</a:t>
            </a:r>
            <a:endParaRPr lang="th-TH" sz="3800" i="1" dirty="0">
              <a:solidFill>
                <a:srgbClr val="0000FF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9552" y="1484784"/>
            <a:ext cx="8208912" cy="286913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5AB81"/>
              </a:buClr>
              <a:buSzPct val="95000"/>
              <a:buFont typeface="Wingdings 2" pitchFamily="18" charset="2"/>
              <a:buNone/>
              <a:tabLst/>
              <a:defRPr/>
            </a:pPr>
            <a:r>
              <a:rPr kumimoji="0" lang="th-TH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IT๙" pitchFamily="34" charset="-34"/>
                <a:cs typeface="TH SarabunIT๙" pitchFamily="34" charset="-34"/>
              </a:rPr>
              <a:t>  </a:t>
            </a:r>
            <a:r>
              <a:rPr kumimoji="0" lang="en-US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IT๙" pitchFamily="34" charset="-34"/>
                <a:cs typeface="TH SarabunIT๙" pitchFamily="34" charset="-34"/>
              </a:rPr>
              <a:t>5</a:t>
            </a:r>
            <a:r>
              <a:rPr kumimoji="0" lang="th-TH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IT๙" pitchFamily="34" charset="-34"/>
                <a:cs typeface="TH SarabunIT๙" pitchFamily="34" charset="-34"/>
              </a:rPr>
              <a:t>.1.........................................................................................................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5AB81"/>
              </a:buClr>
              <a:buSzPct val="95000"/>
              <a:buFont typeface="Wingdings 2" pitchFamily="18" charset="2"/>
              <a:buNone/>
              <a:tabLst/>
              <a:defRPr/>
            </a:pPr>
            <a:r>
              <a:rPr kumimoji="0" lang="th-TH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5AB81"/>
              </a:buClr>
              <a:buSzPct val="95000"/>
              <a:buFont typeface="Wingdings 2" pitchFamily="18" charset="2"/>
              <a:buNone/>
              <a:tabLst/>
              <a:defRPr/>
            </a:pPr>
            <a:r>
              <a:rPr kumimoji="0" lang="th-TH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FF"/>
                </a:solidFill>
                <a:effectLst/>
                <a:uLnTx/>
                <a:uFillTx/>
                <a:latin typeface="TH SarabunIT๙" pitchFamily="34" charset="-34"/>
                <a:cs typeface="TH SarabunIT๙" pitchFamily="34" charset="-34"/>
              </a:rPr>
              <a:t>  </a:t>
            </a:r>
            <a:r>
              <a:rPr kumimoji="0" lang="en-US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FF"/>
                </a:solidFill>
                <a:effectLst/>
                <a:uLnTx/>
                <a:uFillTx/>
                <a:latin typeface="TH SarabunIT๙" pitchFamily="34" charset="-34"/>
                <a:cs typeface="TH SarabunIT๙" pitchFamily="34" charset="-34"/>
              </a:rPr>
              <a:t>5</a:t>
            </a:r>
            <a:r>
              <a:rPr kumimoji="0" lang="th-TH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FF"/>
                </a:solidFill>
                <a:effectLst/>
                <a:uLnTx/>
                <a:uFillTx/>
                <a:latin typeface="TH SarabunIT๙" pitchFamily="34" charset="-34"/>
                <a:cs typeface="TH SarabunIT๙" pitchFamily="34" charset="-34"/>
              </a:rPr>
              <a:t>.2 ........................................................................................................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5AB81"/>
              </a:buClr>
              <a:buSzPct val="95000"/>
              <a:buFont typeface="Wingdings 2" pitchFamily="18" charset="2"/>
              <a:buNone/>
              <a:tabLst/>
              <a:defRPr/>
            </a:pPr>
            <a:r>
              <a:rPr kumimoji="0" lang="th-TH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FF"/>
                </a:solidFill>
                <a:effectLst/>
                <a:uLnTx/>
                <a:uFillTx/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</a:t>
            </a: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000" b="62111" l="73563" r="87750">
                        <a14:backgroundMark x1="74313" y1="42000" x2="74313" y2="42000"/>
                        <a14:backgroundMark x1="75000" y1="41333" x2="75000" y2="41333"/>
                        <a14:backgroundMark x1="74250" y1="43000" x2="74250" y2="43000"/>
                        <a14:backgroundMark x1="74000" y1="44000" x2="74000" y2="44000"/>
                        <a14:backgroundMark x1="82000" y1="36667" x2="86188" y2="38778"/>
                        <a14:backgroundMark x1="86188" y1="39333" x2="87375" y2="44778"/>
                        <a14:backgroundMark x1="87500" y1="44889" x2="87563" y2="46444"/>
                        <a14:backgroundMark x1="73813" y1="45222" x2="73813" y2="45222"/>
                        <a14:backgroundMark x1="73750" y1="52444" x2="74938" y2="57778"/>
                        <a14:backgroundMark x1="75125" y1="57889" x2="77750" y2="60556"/>
                        <a14:backgroundMark x1="77750" y1="60556" x2="79063" y2="61444"/>
                        <a14:backgroundMark x1="79500" y1="61444" x2="79500" y2="61444"/>
                        <a14:backgroundMark x1="87500" y1="50333" x2="87063" y2="56556"/>
                        <a14:backgroundMark x1="87125" y1="56889" x2="82875" y2="60778"/>
                        <a14:backgroundMark x1="79438" y1="36444" x2="75500" y2="38111"/>
                        <a14:backgroundMark x1="81750" y1="36444" x2="81750" y2="36444"/>
                        <a14:backgroundMark x1="82313" y1="61111" x2="82313" y2="61111"/>
                        <a14:backgroundMark x1="81750" y1="61444" x2="81750" y2="61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09" t="36377" r="12461" b="38469"/>
          <a:stretch/>
        </p:blipFill>
        <p:spPr bwMode="auto">
          <a:xfrm>
            <a:off x="355914" y="191268"/>
            <a:ext cx="759699" cy="7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ผลการค้นหารูปภาพสำหรับ จบการนำเสนอ สวัสดีอินโฟกราฟิก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165" y="443711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theme/theme1.xml><?xml version="1.0" encoding="utf-8"?>
<a:theme xmlns:a="http://schemas.openxmlformats.org/drawingml/2006/main" name="2_Flow">
  <a:themeElements>
    <a:clrScheme name="รถไฟใต้ดิน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2_Flow">
      <a:majorFont>
        <a:latin typeface="Arial"/>
        <a:ea typeface=""/>
        <a:cs typeface="Cordi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7F9F4"/>
        </a:solidFill>
        <a:ln>
          <a:solidFill>
            <a:schemeClr val="tx1">
              <a:lumMod val="65000"/>
            </a:schemeClr>
          </a:solidFill>
        </a:ln>
      </a:spPr>
      <a:bodyPr wrap="square">
        <a:spAutoFit/>
      </a:bodyPr>
      <a:lstStyle>
        <a:defPPr algn="thaiDist" fontAlgn="auto">
          <a:spcAft>
            <a:spcPts val="0"/>
          </a:spcAft>
          <a:defRPr sz="2700" dirty="0" smtClean="0">
            <a:solidFill>
              <a:schemeClr val="tx2">
                <a:lumMod val="10000"/>
              </a:schemeClr>
            </a:solidFill>
            <a:effectLst/>
            <a:latin typeface="FreesiaUPC" pitchFamily="34" charset="-34"/>
            <a:cs typeface="FreesiaUPC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50000"/>
          </a:srgbClr>
        </a:solidFill>
        <a:ln w="12700" cap="flat" cmpd="sng" algn="ctr">
          <a:solidFill>
            <a:srgbClr val="3333CC"/>
          </a:solidFill>
          <a:prstDash val="solid"/>
          <a:round/>
          <a:headEnd type="none" w="med" len="med"/>
          <a:tailEnd type="none" w="med" len="med"/>
        </a:ln>
        <a:effectLst>
          <a:outerShdw dist="45791" dir="2021404" algn="ctr" rotWithShape="0">
            <a:srgbClr val="9999FF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2_Flow 1">
        <a:dk1>
          <a:srgbClr val="775F55"/>
        </a:dk1>
        <a:lt1>
          <a:srgbClr val="FFFFFF"/>
        </a:lt1>
        <a:dk2>
          <a:srgbClr val="000000"/>
        </a:dk2>
        <a:lt2>
          <a:srgbClr val="EBDDC3"/>
        </a:lt2>
        <a:accent1>
          <a:srgbClr val="94B6D2"/>
        </a:accent1>
        <a:accent2>
          <a:srgbClr val="DD8047"/>
        </a:accent2>
        <a:accent3>
          <a:srgbClr val="AAAAAA"/>
        </a:accent3>
        <a:accent4>
          <a:srgbClr val="DADADA"/>
        </a:accent4>
        <a:accent5>
          <a:srgbClr val="C8D7E5"/>
        </a:accent5>
        <a:accent6>
          <a:srgbClr val="C8733F"/>
        </a:accent6>
        <a:hlink>
          <a:srgbClr val="F7B615"/>
        </a:hlink>
        <a:folHlink>
          <a:srgbClr val="7044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low 2">
        <a:dk1>
          <a:srgbClr val="775F55"/>
        </a:dk1>
        <a:lt1>
          <a:srgbClr val="FFFFFF"/>
        </a:lt1>
        <a:dk2>
          <a:srgbClr val="000000"/>
        </a:dk2>
        <a:lt2>
          <a:srgbClr val="EBDDC3"/>
        </a:lt2>
        <a:accent1>
          <a:srgbClr val="94B6D2"/>
        </a:accent1>
        <a:accent2>
          <a:srgbClr val="CC00FF"/>
        </a:accent2>
        <a:accent3>
          <a:srgbClr val="AAAAAA"/>
        </a:accent3>
        <a:accent4>
          <a:srgbClr val="DADADA"/>
        </a:accent4>
        <a:accent5>
          <a:srgbClr val="C8D7E5"/>
        </a:accent5>
        <a:accent6>
          <a:srgbClr val="B900E7"/>
        </a:accent6>
        <a:hlink>
          <a:srgbClr val="F7B615"/>
        </a:hlink>
        <a:folHlink>
          <a:srgbClr val="7044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low 3">
        <a:dk1>
          <a:srgbClr val="775F55"/>
        </a:dk1>
        <a:lt1>
          <a:srgbClr val="FFFFFF"/>
        </a:lt1>
        <a:dk2>
          <a:srgbClr val="000000"/>
        </a:dk2>
        <a:lt2>
          <a:srgbClr val="E8B6F8"/>
        </a:lt2>
        <a:accent1>
          <a:srgbClr val="94B6D2"/>
        </a:accent1>
        <a:accent2>
          <a:srgbClr val="CC00FF"/>
        </a:accent2>
        <a:accent3>
          <a:srgbClr val="AAAAAA"/>
        </a:accent3>
        <a:accent4>
          <a:srgbClr val="DADADA"/>
        </a:accent4>
        <a:accent5>
          <a:srgbClr val="C8D7E5"/>
        </a:accent5>
        <a:accent6>
          <a:srgbClr val="B900E7"/>
        </a:accent6>
        <a:hlink>
          <a:srgbClr val="F7B615"/>
        </a:hlink>
        <a:folHlink>
          <a:srgbClr val="704404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11565</TotalTime>
  <Words>2119</Words>
  <Application>Microsoft Office PowerPoint</Application>
  <PresentationFormat>นำเสนอทางหน้าจอ (4:3)</PresentationFormat>
  <Paragraphs>260</Paragraphs>
  <Slides>22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3" baseType="lpstr">
      <vt:lpstr>2_Flow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STC Phrae Model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ตารางสรุปผลการสำรวจ (แบบ ง.)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to….</dc:title>
  <dc:creator>Valued Acer Customer</dc:creator>
  <cp:lastModifiedBy>User</cp:lastModifiedBy>
  <cp:revision>997</cp:revision>
  <cp:lastPrinted>2020-01-07T07:35:32Z</cp:lastPrinted>
  <dcterms:created xsi:type="dcterms:W3CDTF">2009-01-21T03:05:56Z</dcterms:created>
  <dcterms:modified xsi:type="dcterms:W3CDTF">2020-01-07T07:41:55Z</dcterms:modified>
</cp:coreProperties>
</file>