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LEMEL\Desktop\&#3591;&#3634;&#3609;\01.%20&#3650;&#3588;&#3619;&#3591;&#3585;&#3634;&#3619;%20ITA\ita%20&#3611;&#3637;%2063\&#3649;&#3610;&#3610;%20OIT%20&#3611;&#3637;%2063\O31%20&#3586;&#3657;&#3629;&#3617;&#3641;&#3621;&#3626;&#3606;&#3636;&#3605;&#3636;%20&#3648;&#3619;&#3639;&#3656;&#3629;&#3591;%20&#3619;&#3657;&#3629;&#3591;&#3648;&#3619;&#3637;&#3618;&#3609;&#3585;&#3634;&#3619;&#3607;&#3640;&#3592;&#3619;&#3636;&#3605;\&#3586;&#3657;&#3629;&#3617;&#3641;&#3621;&#3585;&#3634;&#3619;&#3619;&#3657;&#3629;&#3591;&#3648;&#3619;&#3637;&#3618;&#3609;&#3631;-&#3611;&#3637;-60-63_16-6-2563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LEMEL\Desktop\&#3591;&#3634;&#3609;\01.%20&#3650;&#3588;&#3619;&#3591;&#3585;&#3634;&#3619;%20ITA\ita%20&#3611;&#3637;%2063\&#3649;&#3610;&#3610;%20OIT%20&#3611;&#3637;%2063\O31%20&#3586;&#3657;&#3629;&#3617;&#3641;&#3621;&#3626;&#3606;&#3636;&#3605;&#3636;%20&#3648;&#3619;&#3639;&#3656;&#3629;&#3591;%20&#3619;&#3657;&#3629;&#3591;&#3648;&#3619;&#3637;&#3618;&#3609;&#3585;&#3634;&#3619;&#3607;&#3640;&#3592;&#3619;&#3636;&#3605;\&#3586;&#3657;&#3629;&#3617;&#3641;&#3621;&#3585;&#3634;&#3619;&#3619;&#3657;&#3629;&#3591;&#3648;&#3619;&#3637;&#3618;&#3609;&#3631;-&#3611;&#3637;-60-63_16-6-2563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LEMEL\Desktop\&#3591;&#3634;&#3609;\01.%20&#3650;&#3588;&#3619;&#3591;&#3585;&#3634;&#3619;%20ITA\ita%20&#3611;&#3637;%2063\&#3649;&#3610;&#3610;%20OIT%20&#3611;&#3637;%2063\O31%20&#3586;&#3657;&#3629;&#3617;&#3641;&#3621;&#3626;&#3606;&#3636;&#3605;&#3636;%20&#3648;&#3619;&#3639;&#3656;&#3629;&#3591;%20&#3619;&#3657;&#3629;&#3591;&#3648;&#3619;&#3637;&#3618;&#3609;&#3585;&#3634;&#3619;&#3607;&#3640;&#3592;&#3619;&#3636;&#3605;\&#3586;&#3657;&#3629;&#3617;&#3641;&#3621;&#3585;&#3634;&#3619;&#3619;&#3657;&#3629;&#3591;&#3648;&#3619;&#3637;&#3618;&#3609;&#3631;-&#3611;&#3637;-60-63_16-6-2563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LEMEL\Desktop\&#3591;&#3634;&#3609;\01.%20&#3650;&#3588;&#3619;&#3591;&#3585;&#3634;&#3619;%20ITA\ita%20&#3611;&#3637;%2063\&#3649;&#3610;&#3610;%20OIT%20&#3611;&#3637;%2063\O31%20&#3586;&#3657;&#3629;&#3617;&#3641;&#3621;&#3626;&#3606;&#3636;&#3605;&#3636;%20&#3648;&#3619;&#3639;&#3656;&#3629;&#3591;%20&#3619;&#3657;&#3629;&#3591;&#3648;&#3619;&#3637;&#3618;&#3609;&#3585;&#3634;&#3619;&#3607;&#3640;&#3592;&#3619;&#3636;&#3605;\&#3586;&#3657;&#3629;&#3617;&#3641;&#3621;&#3585;&#3634;&#3619;&#3619;&#3657;&#3629;&#3591;&#3648;&#3619;&#3637;&#3618;&#3609;&#3631;-&#3611;&#3637;-60-63_16-6-256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sz="1100" u="sng">
                <a:latin typeface="Arial" pitchFamily="34" charset="0"/>
                <a:cs typeface="Arial" pitchFamily="34" charset="0"/>
              </a:defRPr>
            </a:pPr>
            <a:r>
              <a:rPr lang="th-TH" sz="1100" u="sng">
                <a:latin typeface="Arial" pitchFamily="34" charset="0"/>
              </a:rPr>
              <a:t>ข้อร้องทุกข์ ร้องเรียนกรมพัฒนาฝีมือแรงาน ประจำปีงบประมาณ 2560</a:t>
            </a:r>
          </a:p>
        </c:rich>
      </c:tx>
      <c:layout>
        <c:manualLayout>
          <c:xMode val="edge"/>
          <c:yMode val="edge"/>
          <c:x val="0.11532304204481267"/>
          <c:y val="4.7846889952153138E-2"/>
        </c:manualLayout>
      </c:layout>
      <c:overlay val="1"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1427943101117813"/>
          <c:y val="0.14354066985645941"/>
          <c:w val="0.58317456571334458"/>
          <c:h val="0.81658692185007853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6600"/>
              </a:solidFill>
            </c:spPr>
          </c:dPt>
          <c:dPt>
            <c:idx val="2"/>
            <c:spPr>
              <a:solidFill>
                <a:srgbClr val="FA62FA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23356520994316271"/>
                  <c:y val="5.1667106205025813E-2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4.0846903673825534E-3"/>
                  <c:y val="-0.30165266423036902"/>
                </c:manualLayout>
              </c:layout>
              <c:tx>
                <c:rich>
                  <a:bodyPr/>
                  <a:lstStyle/>
                  <a:p>
                    <a:r>
                      <a:rPr lang="th-TH" sz="900" b="1"/>
                      <a:t>ด้านการเสนอแนะ/</a:t>
                    </a:r>
                    <a:endParaRPr lang="en-US" sz="900" b="1"/>
                  </a:p>
                  <a:p>
                    <a:r>
                      <a:rPr lang="th-TH" sz="900" b="1"/>
                      <a:t>ความคิดเห็น
20%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.15997696529192626"/>
                  <c:y val="-9.9069434502505369E-2"/>
                </c:manualLayout>
              </c:layout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8.9010169709712747E-2"/>
                  <c:y val="0.13028513481269427"/>
                </c:manualLayout>
              </c:layout>
              <c:dLblPos val="bestFit"/>
              <c:showCatName val="1"/>
              <c:showPercent val="1"/>
            </c:dLbl>
            <c:txPr>
              <a:bodyPr/>
              <a:lstStyle/>
              <a:p>
                <a:pPr>
                  <a:defRPr sz="900" b="1">
                    <a:latin typeface="Arial" pitchFamily="34" charset="0"/>
                    <a:cs typeface="Arial" pitchFamily="34" charset="0"/>
                  </a:defRPr>
                </a:pPr>
                <a:endParaRPr lang="th-TH"/>
              </a:p>
            </c:txPr>
            <c:dLblPos val="inEnd"/>
            <c:showCatName val="1"/>
            <c:showPercent val="1"/>
            <c:showLeaderLines val="1"/>
          </c:dLbls>
          <c:cat>
            <c:strRef>
              <c:f>'2560 (Graph)'!$A$2:$A$5</c:f>
              <c:strCache>
                <c:ptCount val="4"/>
                <c:pt idx="0">
                  <c:v>ด้านการให้บริการ/ปรับปรุงการให้บริการ</c:v>
                </c:pt>
                <c:pt idx="1">
                  <c:v>ด้านการเสนอแนะ/ความคิดเห็น</c:v>
                </c:pt>
                <c:pt idx="2">
                  <c:v>ด้านการขอรับความช่วยเหลือ</c:v>
                </c:pt>
                <c:pt idx="3">
                  <c:v>ด้านการทุจริต</c:v>
                </c:pt>
              </c:strCache>
            </c:strRef>
          </c:cat>
          <c:val>
            <c:numRef>
              <c:f>'2560 (Graph)'!$C$2:$C$5</c:f>
              <c:numCache>
                <c:formatCode>@</c:formatCode>
                <c:ptCount val="4"/>
                <c:pt idx="0">
                  <c:v>4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530060276207813"/>
          <c:y val="0.6543221929240306"/>
          <c:w val="0.34699397237921992"/>
          <c:h val="0.30845339002381389"/>
        </c:manualLayout>
      </c:layout>
      <c:txPr>
        <a:bodyPr/>
        <a:lstStyle/>
        <a:p>
          <a:pPr>
            <a:defRPr sz="900">
              <a:latin typeface="Arial" pitchFamily="34" charset="0"/>
              <a:cs typeface="Arial" pitchFamily="34" charset="0"/>
            </a:defRPr>
          </a:pPr>
          <a:endParaRPr lang="th-TH"/>
        </a:p>
      </c:txPr>
    </c:legend>
    <c:plotVisOnly val="1"/>
    <c:dispBlanksAs val="zero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tx>
        <c:rich>
          <a:bodyPr/>
          <a:lstStyle/>
          <a:p>
            <a:pPr>
              <a:defRPr sz="1100" u="sng"/>
            </a:pPr>
            <a:r>
              <a:rPr lang="th-TH" sz="1100" u="sng"/>
              <a:t>ข้อร้องทุกข์ ร้องเรียนกรมพัฒนาฝีมือแรงาน ประจำปีงบประมาณ 256</a:t>
            </a:r>
            <a:r>
              <a:rPr lang="en-US" sz="1100" u="sng"/>
              <a:t>1</a:t>
            </a:r>
            <a:endParaRPr lang="th-TH" sz="1100" u="sng"/>
          </a:p>
        </c:rich>
      </c:tx>
      <c:layout/>
      <c:overlay val="1"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3664825046040522E-2"/>
          <c:y val="0.14061207609594706"/>
          <c:w val="0.58611860326851462"/>
          <c:h val="0.81389578163771714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6600"/>
              </a:solidFill>
            </c:spPr>
          </c:dPt>
          <c:dPt>
            <c:idx val="2"/>
            <c:spPr>
              <a:solidFill>
                <a:srgbClr val="FA62FA"/>
              </a:solidFill>
            </c:spPr>
          </c:dPt>
          <c:dLbls>
            <c:dLbl>
              <c:idx val="0"/>
              <c:layout>
                <c:manualLayout>
                  <c:x val="-0.26293974130305531"/>
                  <c:y val="-0.12598881095198089"/>
                </c:manualLayout>
              </c:layout>
              <c:dLblPos val="bestFit"/>
              <c:showCatName val="1"/>
              <c:showPercent val="1"/>
              <c:separator> </c:separator>
            </c:dLbl>
            <c:dLbl>
              <c:idx val="1"/>
              <c:layout>
                <c:manualLayout>
                  <c:x val="0.12871242441379921"/>
                  <c:y val="-0.17006506320704948"/>
                </c:manualLayout>
              </c:layout>
              <c:tx>
                <c:rich>
                  <a:bodyPr/>
                  <a:lstStyle/>
                  <a:p>
                    <a:r>
                      <a:rPr lang="th-TH" sz="900" b="1">
                        <a:latin typeface="Arial" pitchFamily="34" charset="0"/>
                      </a:rPr>
                      <a:t>ด้านการเสนอแนะ/</a:t>
                    </a:r>
                    <a:r>
                      <a:rPr lang="en-US" sz="900" b="1">
                        <a:latin typeface="Arial" pitchFamily="34" charset="0"/>
                        <a:cs typeface="Arial" pitchFamily="34" charset="0"/>
                      </a:rPr>
                      <a:t/>
                    </a:r>
                    <a:br>
                      <a:rPr lang="en-US" sz="900" b="1">
                        <a:latin typeface="Arial" pitchFamily="34" charset="0"/>
                        <a:cs typeface="Arial" pitchFamily="34" charset="0"/>
                      </a:rPr>
                    </a:br>
                    <a:r>
                      <a:rPr lang="th-TH" sz="900" b="1">
                        <a:latin typeface="Arial" pitchFamily="34" charset="0"/>
                      </a:rPr>
                      <a:t>ความคิดเห็น 27%</a:t>
                    </a:r>
                    <a:endParaRPr lang="th-TH" sz="800"/>
                  </a:p>
                </c:rich>
              </c:tx>
              <c:dLblPos val="bestFit"/>
              <c:showCatName val="1"/>
              <c:showPercent val="1"/>
              <c:separator> </c:separator>
            </c:dLbl>
            <c:dLbl>
              <c:idx val="2"/>
              <c:layout>
                <c:manualLayout>
                  <c:x val="0.15035835472223474"/>
                  <c:y val="0.12087167764079118"/>
                </c:manualLayout>
              </c:layout>
              <c:tx>
                <c:rich>
                  <a:bodyPr/>
                  <a:lstStyle/>
                  <a:p>
                    <a:r>
                      <a:rPr lang="th-TH" sz="900" b="1">
                        <a:latin typeface="Arial" pitchFamily="34" charset="0"/>
                      </a:rPr>
                      <a:t>ด้านการขอรับ</a:t>
                    </a:r>
                    <a:endParaRPr lang="en-US" sz="900" b="1">
                      <a:latin typeface="Arial" pitchFamily="34" charset="0"/>
                    </a:endParaRPr>
                  </a:p>
                  <a:p>
                    <a:r>
                      <a:rPr lang="th-TH" sz="900" b="1">
                        <a:latin typeface="Arial" pitchFamily="34" charset="0"/>
                      </a:rPr>
                      <a:t>ความช่วยเหลือ 18%</a:t>
                    </a:r>
                  </a:p>
                </c:rich>
              </c:tx>
              <c:dLblPos val="bestFit"/>
              <c:showCatName val="1"/>
              <c:showPercent val="1"/>
              <c:separator> </c:separator>
            </c:dLbl>
            <c:numFmt formatCode="0%" sourceLinked="0"/>
            <c:txPr>
              <a:bodyPr/>
              <a:lstStyle/>
              <a:p>
                <a:pPr>
                  <a:defRPr sz="900" b="1"/>
                </a:pPr>
                <a:endParaRPr lang="th-TH"/>
              </a:p>
            </c:txPr>
            <c:dLblPos val="inEnd"/>
            <c:showCatName val="1"/>
            <c:showPercent val="1"/>
            <c:separator> </c:separator>
          </c:dLbls>
          <c:cat>
            <c:strRef>
              <c:f>'2561 (Graph)'!$A$2:$A$4</c:f>
              <c:strCache>
                <c:ptCount val="3"/>
                <c:pt idx="0">
                  <c:v>ด้านการให้บริการ/ปรับปรุงการให้บริการ</c:v>
                </c:pt>
                <c:pt idx="1">
                  <c:v>ด้านการเสนอแนะ/ความคิดเห็น</c:v>
                </c:pt>
                <c:pt idx="2">
                  <c:v>ด้านการขอรับความช่วยเหลือ</c:v>
                </c:pt>
              </c:strCache>
            </c:strRef>
          </c:cat>
          <c:val>
            <c:numRef>
              <c:f>'2561 (Graph)'!$C$2:$C$4</c:f>
              <c:numCache>
                <c:formatCode>@</c:formatCode>
                <c:ptCount val="3"/>
                <c:pt idx="0">
                  <c:v>6</c:v>
                </c:pt>
                <c:pt idx="1">
                  <c:v>3</c:v>
                </c:pt>
                <c:pt idx="2">
                  <c:v>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0913886109540172"/>
          <c:y val="0.71154432308864612"/>
          <c:w val="0.37935100999115495"/>
          <c:h val="0.22207264414528827"/>
        </c:manualLayout>
      </c:layout>
      <c:txPr>
        <a:bodyPr/>
        <a:lstStyle/>
        <a:p>
          <a:pPr>
            <a:defRPr sz="900"/>
          </a:pPr>
          <a:endParaRPr lang="th-TH"/>
        </a:p>
      </c:txPr>
    </c:legend>
    <c:plotVisOnly val="1"/>
    <c:dispBlanksAs val="zero"/>
  </c:chart>
  <c:txPr>
    <a:bodyPr/>
    <a:lstStyle/>
    <a:p>
      <a:pPr>
        <a:defRPr sz="1000">
          <a:latin typeface="Arial" pitchFamily="34" charset="0"/>
          <a:cs typeface="Arial" pitchFamily="34" charset="0"/>
        </a:defRPr>
      </a:pPr>
      <a:endParaRPr lang="th-TH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tx>
        <c:rich>
          <a:bodyPr/>
          <a:lstStyle/>
          <a:p>
            <a:pPr>
              <a:defRPr sz="1100" u="sng">
                <a:latin typeface="Arial" pitchFamily="34" charset="0"/>
                <a:cs typeface="Arial" pitchFamily="34" charset="0"/>
              </a:defRPr>
            </a:pPr>
            <a:r>
              <a:rPr lang="th-TH" sz="1100" u="sng">
                <a:latin typeface="Arial" pitchFamily="34" charset="0"/>
              </a:rPr>
              <a:t>ข้อร้องทุกข์ ร้องเรียนกรมพัฒนาฝีมือแรงาน ประจำปีงบประมาณ 2562</a:t>
            </a:r>
          </a:p>
        </c:rich>
      </c:tx>
      <c:layout>
        <c:manualLayout>
          <c:xMode val="edge"/>
          <c:yMode val="edge"/>
          <c:x val="0.39237493084960812"/>
          <c:y val="2.4671916010498698E-2"/>
        </c:manualLayout>
      </c:layout>
      <c:overlay val="1"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142794310111781"/>
          <c:y val="0.14354066985645941"/>
          <c:w val="0.58317456571334436"/>
          <c:h val="0.81658692185007853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6600"/>
              </a:solidFill>
            </c:spPr>
          </c:dPt>
          <c:dPt>
            <c:idx val="2"/>
            <c:spPr>
              <a:solidFill>
                <a:srgbClr val="FA62FA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23356520994316271"/>
                  <c:y val="5.1667106205025806E-2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4.0846903673825517E-3"/>
                  <c:y val="-0.30165266423036902"/>
                </c:manualLayout>
              </c:layout>
              <c:tx>
                <c:rich>
                  <a:bodyPr/>
                  <a:lstStyle/>
                  <a:p>
                    <a:r>
                      <a:rPr lang="th-TH" sz="900" b="1"/>
                      <a:t>ด้านการเสนอแนะ/</a:t>
                    </a:r>
                    <a:endParaRPr lang="en-US" sz="900" b="1"/>
                  </a:p>
                  <a:p>
                    <a:r>
                      <a:rPr lang="th-TH" sz="900" b="1"/>
                      <a:t>ความคิดเห็น
20%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.15997696529192626"/>
                  <c:y val="-9.9069434502505369E-2"/>
                </c:manualLayout>
              </c:layout>
              <c:tx>
                <c:rich>
                  <a:bodyPr/>
                  <a:lstStyle/>
                  <a:p>
                    <a:r>
                      <a:rPr lang="th-TH" dirty="0" smtClean="0"/>
                      <a:t>ด้าน</a:t>
                    </a:r>
                    <a:r>
                      <a:rPr lang="th-TH" dirty="0"/>
                      <a:t>การ</a:t>
                    </a:r>
                    <a:r>
                      <a:rPr lang="th-TH" dirty="0" smtClean="0"/>
                      <a:t>ขอรับ      </a:t>
                    </a:r>
                  </a:p>
                  <a:p>
                    <a:r>
                      <a:rPr lang="th-TH" dirty="0" smtClean="0"/>
                      <a:t>ความช่วยเหลือ</a:t>
                    </a:r>
                    <a:r>
                      <a:rPr lang="th-TH" baseline="0" dirty="0" smtClean="0"/>
                      <a:t> </a:t>
                    </a:r>
                    <a:r>
                      <a:rPr lang="th-TH" dirty="0" smtClean="0"/>
                      <a:t>5%</a:t>
                    </a:r>
                    <a:endParaRPr lang="th-TH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8.9010169709712747E-2"/>
                  <c:y val="0.13028513481269427"/>
                </c:manualLayout>
              </c:layout>
              <c:dLblPos val="bestFit"/>
              <c:showCatName val="1"/>
              <c:showPercent val="1"/>
            </c:dLbl>
            <c:txPr>
              <a:bodyPr/>
              <a:lstStyle/>
              <a:p>
                <a:pPr>
                  <a:defRPr sz="900" b="1">
                    <a:latin typeface="Arial" pitchFamily="34" charset="0"/>
                    <a:cs typeface="Arial" pitchFamily="34" charset="0"/>
                  </a:defRPr>
                </a:pPr>
                <a:endParaRPr lang="th-TH"/>
              </a:p>
            </c:txPr>
            <c:dLblPos val="inEnd"/>
            <c:showCatName val="1"/>
            <c:showPercent val="1"/>
            <c:showLeaderLines val="1"/>
          </c:dLbls>
          <c:cat>
            <c:strRef>
              <c:f>'2562 (Graph)'!$A$2:$A$5</c:f>
              <c:strCache>
                <c:ptCount val="4"/>
                <c:pt idx="0">
                  <c:v>ด้านการให้บริการ/ปรับปรุงการให้บริการ</c:v>
                </c:pt>
                <c:pt idx="1">
                  <c:v>ด้านการเสนอแนะ/ความคิดเห็น</c:v>
                </c:pt>
                <c:pt idx="2">
                  <c:v>ด้านการขอรับความช่วยเหลือ</c:v>
                </c:pt>
                <c:pt idx="3">
                  <c:v>ด้านการทุจริต</c:v>
                </c:pt>
              </c:strCache>
            </c:strRef>
          </c:cat>
          <c:val>
            <c:numRef>
              <c:f>'2562 (Graph)'!$C$2:$C$5</c:f>
              <c:numCache>
                <c:formatCode>0</c:formatCode>
                <c:ptCount val="4"/>
                <c:pt idx="0">
                  <c:v>11</c:v>
                </c:pt>
                <c:pt idx="1">
                  <c:v>7</c:v>
                </c:pt>
                <c:pt idx="2">
                  <c:v>1</c:v>
                </c:pt>
                <c:pt idx="3">
                  <c:v>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8027258683945158"/>
          <c:y val="0.70839706639540978"/>
          <c:w val="0.31972741316054903"/>
          <c:h val="0.25437842996898186"/>
        </c:manualLayout>
      </c:layout>
      <c:txPr>
        <a:bodyPr/>
        <a:lstStyle/>
        <a:p>
          <a:pPr>
            <a:defRPr sz="900">
              <a:latin typeface="Arial" pitchFamily="34" charset="0"/>
              <a:cs typeface="Arial" pitchFamily="34" charset="0"/>
            </a:defRPr>
          </a:pPr>
          <a:endParaRPr lang="th-TH"/>
        </a:p>
      </c:txPr>
    </c:legend>
    <c:plotVisOnly val="1"/>
    <c:dispBlanksAs val="zero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tx>
        <c:rich>
          <a:bodyPr/>
          <a:lstStyle/>
          <a:p>
            <a:pPr>
              <a:defRPr sz="2000">
                <a:latin typeface="TH SarabunPSK" pitchFamily="34" charset="-34"/>
                <a:cs typeface="TH SarabunPSK" pitchFamily="34" charset="-34"/>
              </a:defRPr>
            </a:pPr>
            <a:r>
              <a:rPr lang="th-TH" sz="2000">
                <a:latin typeface="TH SarabunPSK" pitchFamily="34" charset="-34"/>
                <a:cs typeface="TH SarabunPSK" pitchFamily="34" charset="-34"/>
              </a:rPr>
              <a:t>ข้อร้องทุกข์ ร้องเรียนกรมพัฒนาฝีมือแรงาน ประจำปีงบประมาณ 256</a:t>
            </a:r>
            <a:r>
              <a:rPr lang="en-US" sz="2000">
                <a:latin typeface="TH SarabunPSK" pitchFamily="34" charset="-34"/>
                <a:cs typeface="TH SarabunPSK" pitchFamily="34" charset="-34"/>
              </a:rPr>
              <a:t>3</a:t>
            </a:r>
            <a:endParaRPr lang="th-TH" sz="2000">
              <a:latin typeface="TH SarabunPSK" pitchFamily="34" charset="-34"/>
              <a:cs typeface="TH SarabunPSK" pitchFamily="34" charset="-34"/>
            </a:endParaRPr>
          </a:p>
        </c:rich>
      </c:tx>
      <c:layout>
        <c:manualLayout>
          <c:xMode val="edge"/>
          <c:yMode val="edge"/>
          <c:x val="0.17260949177469326"/>
          <c:y val="1.9290197420974552E-2"/>
        </c:manualLayout>
      </c:layout>
      <c:overlay val="1"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1605709480489665E-2"/>
          <c:y val="0.15387129038537709"/>
          <c:w val="0.54445396673482116"/>
          <c:h val="0.76014603005301695"/>
        </c:manualLayout>
      </c:layout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-4.534384658228399E-4"/>
                  <c:y val="-3.7160252666626405E-2"/>
                </c:manualLayout>
              </c:layout>
              <c:tx>
                <c:rich>
                  <a:bodyPr/>
                  <a:lstStyle/>
                  <a:p>
                    <a:r>
                      <a:rPr lang="th-TH"/>
                      <a:t>ด้านการให้บริการ/ปรับปรุง การให้บริการ
25%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-2.2315171768577473E-3"/>
                  <c:y val="5.611105517181196E-2"/>
                </c:manualLayout>
              </c:layout>
              <c:dLblPos val="bestFit"/>
              <c:showCatName val="1"/>
              <c:showPercent val="1"/>
            </c:dLbl>
            <c:txPr>
              <a:bodyPr/>
              <a:lstStyle/>
              <a:p>
                <a:pPr>
                  <a:defRPr sz="1200" b="1">
                    <a:latin typeface="TH SarabunPSK" pitchFamily="34" charset="-34"/>
                    <a:cs typeface="TH SarabunPSK" pitchFamily="34" charset="-34"/>
                  </a:defRPr>
                </a:pPr>
                <a:endParaRPr lang="th-TH"/>
              </a:p>
            </c:txPr>
            <c:dLblPos val="bestFit"/>
            <c:showCatName val="1"/>
            <c:showPercent val="1"/>
            <c:showLeaderLines val="1"/>
          </c:dLbls>
          <c:cat>
            <c:strRef>
              <c:f>'2563 (Graph)'!$A$2:$A$5</c:f>
              <c:strCache>
                <c:ptCount val="4"/>
                <c:pt idx="0">
                  <c:v>ด้านการให้บริการ/ปรับปรุงการให้บริการ</c:v>
                </c:pt>
                <c:pt idx="1">
                  <c:v>ด้านการเสนอแนะ/ความคิดเห็น</c:v>
                </c:pt>
                <c:pt idx="2">
                  <c:v>ด้านการขอรับความช่วยเหลือ</c:v>
                </c:pt>
                <c:pt idx="3">
                  <c:v>ด้านการทุจริต</c:v>
                </c:pt>
              </c:strCache>
            </c:strRef>
          </c:cat>
          <c:val>
            <c:numRef>
              <c:f>'2563 (Graph)'!$C$2:$C$5</c:f>
              <c:numCache>
                <c:formatCode>General</c:formatCode>
                <c:ptCount val="4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</c:numCache>
            </c:numRef>
          </c:val>
        </c:ser>
        <c:dLbls>
          <c:showVal val="1"/>
        </c:dLbls>
      </c:pie3DChart>
    </c:plotArea>
    <c:legend>
      <c:legendPos val="r"/>
      <c:layout>
        <c:manualLayout>
          <c:xMode val="edge"/>
          <c:yMode val="edge"/>
          <c:x val="0.70721494757906644"/>
          <c:y val="0.20409908920747477"/>
          <c:w val="0.27150017041432528"/>
          <c:h val="0.30391370211915925"/>
        </c:manualLayout>
      </c:layout>
      <c:txPr>
        <a:bodyPr/>
        <a:lstStyle/>
        <a:p>
          <a:pPr>
            <a:defRPr sz="1200">
              <a:latin typeface="TH SarabunPSK" pitchFamily="34" charset="-34"/>
              <a:cs typeface="TH SarabunPSK" pitchFamily="34" charset="-34"/>
            </a:defRPr>
          </a:pPr>
          <a:endParaRPr lang="th-TH"/>
        </a:p>
      </c:txPr>
    </c:legend>
    <c:plotVisOnly val="1"/>
    <c:dispBlanksAs val="zero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36716-DB88-40EC-A305-C0037A1CDE53}" type="datetimeFigureOut">
              <a:rPr lang="th-TH" smtClean="0"/>
              <a:pPr/>
              <a:t>08/07/63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739BF-8DFB-4F4D-8C6A-6FBDB5A64E0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แผนภูมิ 6"/>
          <p:cNvGraphicFramePr/>
          <p:nvPr/>
        </p:nvGraphicFramePr>
        <p:xfrm>
          <a:off x="1403648" y="116632"/>
          <a:ext cx="5589270" cy="32880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แผนภูมิ 1"/>
          <p:cNvGraphicFramePr/>
          <p:nvPr/>
        </p:nvGraphicFramePr>
        <p:xfrm>
          <a:off x="1691680" y="3573016"/>
          <a:ext cx="5368290" cy="3107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แผนภูมิ 6"/>
          <p:cNvGraphicFramePr/>
          <p:nvPr/>
        </p:nvGraphicFramePr>
        <p:xfrm>
          <a:off x="1259632" y="404664"/>
          <a:ext cx="6624736" cy="2783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868144" y="530120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AngsanaUPC" pitchFamily="18" charset="-34"/>
                <a:cs typeface="AngsanaUPC" pitchFamily="18" charset="-34"/>
              </a:rPr>
              <a:t>*ข้อร้องทุกข์ ร้องเรียนกรมพัฒนาฝีมือแรงงาน ประจำปีงบประมาณ 2563 เป็นข้อมูลช่วงระยะเวลา 6 เดือนแรก (ตุลาคม 2562 – มีนาคม 2563)</a:t>
            </a:r>
            <a:endParaRPr lang="th-TH" sz="1200" dirty="0"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8" name="แผนภูมิ 6"/>
          <p:cNvGraphicFramePr/>
          <p:nvPr/>
        </p:nvGraphicFramePr>
        <p:xfrm>
          <a:off x="1187624" y="3284984"/>
          <a:ext cx="6867525" cy="3724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67544" y="476672"/>
          <a:ext cx="8280922" cy="3351644"/>
        </p:xfrm>
        <a:graphic>
          <a:graphicData uri="http://schemas.openxmlformats.org/drawingml/2006/table">
            <a:tbl>
              <a:tblPr/>
              <a:tblGrid>
                <a:gridCol w="1705266"/>
                <a:gridCol w="548573"/>
                <a:gridCol w="548573"/>
                <a:gridCol w="546768"/>
                <a:gridCol w="548573"/>
                <a:gridCol w="548573"/>
                <a:gridCol w="546768"/>
                <a:gridCol w="548573"/>
                <a:gridCol w="548573"/>
                <a:gridCol w="546768"/>
                <a:gridCol w="548573"/>
                <a:gridCol w="548573"/>
                <a:gridCol w="546768"/>
              </a:tblGrid>
              <a:tr h="319126">
                <a:tc gridSpan="13"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สรุปข้อมูลสถิติเรื่องร้องเรียนร้องทุกข์และร้องเรียนการทุจริตและประพฤติมิชอบ</a:t>
                      </a:r>
                    </a:p>
                  </a:txBody>
                  <a:tcPr marL="4346" marR="4346" marT="43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19126">
                <a:tc gridSpan="13"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ของกรมพัฒนาฝีมือแรงงาน ประจำปี 2560 - 2563</a:t>
                      </a:r>
                    </a:p>
                  </a:txBody>
                  <a:tcPr marL="4346" marR="4346" marT="43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1912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ด้าน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2560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2562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2563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638254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จำนวน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อยู่ระหว่างดำเนินการ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ดำเนินการแล้วเสร็จ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จำนวน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อยู่ระหว่างดำเนินการ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ดำเนินการแล้วเสร็จ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จำนวน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อยู่ระหว่างดำเนินการ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ดำเนินการแล้วเสร็จ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จำนวน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อยู่ระหว่างดำเนินการ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ดำเนินการแล้วเสร็จ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319126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ด้านการให้บริการ/ปรับปรุงการให้บริการ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4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4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6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6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126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ด้านการเสนอแนะ/ความคิดเห็น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7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7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0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126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ด้านการขอรับความช่วยเหลือ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0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126"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ด้านการทุจริต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-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</a:t>
                      </a: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4346" marR="4346" marT="43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9508">
                <a:tc gridSpan="13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**ข้อร้องทุกข์ ร้องเรียนกรมพัฒนาฝีมือแรงงาน ประจำปีงบประมาณ 2563 เป็นข้อมูลช่วงระยะเวลา 6 เดือนแรก (ตุลาคม 2562 – มีนาคม 2563)</a:t>
                      </a:r>
                      <a:b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</a:br>
                      <a:endParaRPr lang="th-TH" sz="1200" b="0" i="0" u="none" strike="noStrike" dirty="0">
                        <a:solidFill>
                          <a:srgbClr val="000000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4346" marR="4346" marT="434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303</Words>
  <Application>Microsoft Office PowerPoint</Application>
  <PresentationFormat>On-screen Show (4:3)</PresentationFormat>
  <Paragraphs>94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8</cp:revision>
  <dcterms:created xsi:type="dcterms:W3CDTF">2020-06-16T04:10:21Z</dcterms:created>
  <dcterms:modified xsi:type="dcterms:W3CDTF">2020-07-08T06:31:39Z</dcterms:modified>
</cp:coreProperties>
</file>