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"/>
  </p:notesMasterIdLst>
  <p:sldIdLst>
    <p:sldId id="256" r:id="rId2"/>
    <p:sldId id="261" r:id="rId3"/>
    <p:sldId id="262" r:id="rId4"/>
  </p:sldIdLst>
  <p:sldSz cx="18288000" cy="10287000"/>
  <p:notesSz cx="6858000" cy="9144000"/>
  <p:embeddedFontLst>
    <p:embeddedFont>
      <p:font typeface="TH SarabunPSK" panose="020B0500040200020003" pitchFamily="34" charset="-34"/>
      <p:regular r:id="rId6"/>
      <p:bold r:id="rId7"/>
      <p:italic r:id="rId8"/>
      <p:boldItalic r:id="rId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894" autoAdjust="0"/>
    <p:restoredTop sz="94646" autoAdjust="0"/>
  </p:normalViewPr>
  <p:slideViewPr>
    <p:cSldViewPr>
      <p:cViewPr varScale="1">
        <p:scale>
          <a:sx n="81" d="100"/>
          <a:sy n="81" d="100"/>
        </p:scale>
        <p:origin x="208" y="1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viewProps" Target="viewProps.xml"/><Relationship Id="rId5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0E6E97-F082-704C-9C40-7152D1F12189}" type="datetimeFigureOut">
              <a:rPr lang="th-TH" smtClean="0"/>
              <a:t>29/02/67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959078-771B-7C46-9536-0D7A4EFB9D1E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6581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959078-771B-7C46-9536-0D7A4EFB9D1E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61988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959078-771B-7C46-9536-0D7A4EFB9D1E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61389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2A751F-4E7D-1212-4DD9-2BF5D1559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>
            <a:extLst>
              <a:ext uri="{FF2B5EF4-FFF2-40B4-BE49-F238E27FC236}">
                <a16:creationId xmlns:a16="http://schemas.microsoft.com/office/drawing/2014/main" id="{EFCE57C3-D097-CE51-CC95-A74A45F895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>
            <a:extLst>
              <a:ext uri="{FF2B5EF4-FFF2-40B4-BE49-F238E27FC236}">
                <a16:creationId xmlns:a16="http://schemas.microsoft.com/office/drawing/2014/main" id="{2CBEE6B8-3608-8064-4749-282AE4E17D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B8C86A71-548F-9930-3576-A22763B1F8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959078-771B-7C46-9536-0D7A4EFB9D1E}" type="slidenum">
              <a:rPr lang="th-TH" smtClean="0"/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759872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2/29/24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2/29/24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2/29/24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2/29/24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2/29/24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2/29/24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2/29/24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sv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11" Type="http://schemas.openxmlformats.org/officeDocument/2006/relationships/image" Target="../media/image12.png"/><Relationship Id="rId5" Type="http://schemas.openxmlformats.org/officeDocument/2006/relationships/image" Target="../media/image3.png"/><Relationship Id="rId10" Type="http://schemas.openxmlformats.org/officeDocument/2006/relationships/image" Target="../media/image11.png"/><Relationship Id="rId4" Type="http://schemas.openxmlformats.org/officeDocument/2006/relationships/image" Target="../media/image2.sv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.svg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1B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020800" y="7581900"/>
            <a:ext cx="4267200" cy="2680782"/>
          </a:xfrm>
          <a:custGeom>
            <a:avLst/>
            <a:gdLst/>
            <a:ahLst/>
            <a:cxnLst/>
            <a:rect l="l" t="t" r="r" b="b"/>
            <a:pathLst>
              <a:path w="5956446" h="5956446">
                <a:moveTo>
                  <a:pt x="0" y="0"/>
                </a:moveTo>
                <a:lnTo>
                  <a:pt x="5956446" y="0"/>
                </a:lnTo>
                <a:lnTo>
                  <a:pt x="5956446" y="5956447"/>
                </a:lnTo>
                <a:lnTo>
                  <a:pt x="0" y="595644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3" name="Freeform 3"/>
          <p:cNvSpPr/>
          <p:nvPr/>
        </p:nvSpPr>
        <p:spPr>
          <a:xfrm>
            <a:off x="-76200" y="8355191"/>
            <a:ext cx="18364200" cy="2362200"/>
          </a:xfrm>
          <a:custGeom>
            <a:avLst/>
            <a:gdLst/>
            <a:ahLst/>
            <a:cxnLst/>
            <a:rect l="l" t="t" r="r" b="b"/>
            <a:pathLst>
              <a:path w="14208651" h="4921621">
                <a:moveTo>
                  <a:pt x="0" y="0"/>
                </a:moveTo>
                <a:lnTo>
                  <a:pt x="14208651" y="0"/>
                </a:lnTo>
                <a:lnTo>
                  <a:pt x="14208651" y="4921620"/>
                </a:lnTo>
                <a:lnTo>
                  <a:pt x="0" y="492162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4" name="TextBox 4"/>
          <p:cNvSpPr txBox="1"/>
          <p:nvPr/>
        </p:nvSpPr>
        <p:spPr>
          <a:xfrm>
            <a:off x="3162300" y="527350"/>
            <a:ext cx="11887200" cy="8309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th-TH" sz="5400" b="1" dirty="0">
                <a:solidFill>
                  <a:srgbClr val="FFC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en-US" sz="5400" b="1" dirty="0">
              <a:solidFill>
                <a:srgbClr val="FFC000"/>
              </a:solidFill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Freeform 18">
            <a:extLst>
              <a:ext uri="{FF2B5EF4-FFF2-40B4-BE49-F238E27FC236}">
                <a16:creationId xmlns:a16="http://schemas.microsoft.com/office/drawing/2014/main" id="{E9D64832-80F5-317B-0054-E9C1CA3739D6}"/>
              </a:ext>
            </a:extLst>
          </p:cNvPr>
          <p:cNvSpPr/>
          <p:nvPr/>
        </p:nvSpPr>
        <p:spPr>
          <a:xfrm>
            <a:off x="0" y="42627"/>
            <a:ext cx="2362200" cy="2362200"/>
          </a:xfrm>
          <a:custGeom>
            <a:avLst/>
            <a:gdLst/>
            <a:ahLst/>
            <a:cxnLst/>
            <a:rect l="l" t="t" r="r" b="b"/>
            <a:pathLst>
              <a:path w="2489828" h="2489828">
                <a:moveTo>
                  <a:pt x="0" y="0"/>
                </a:moveTo>
                <a:lnTo>
                  <a:pt x="2489828" y="0"/>
                </a:lnTo>
                <a:lnTo>
                  <a:pt x="2489828" y="2489828"/>
                </a:lnTo>
                <a:lnTo>
                  <a:pt x="0" y="248982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grpSp>
        <p:nvGrpSpPr>
          <p:cNvPr id="18" name="กลุ่ม 17">
            <a:extLst>
              <a:ext uri="{FF2B5EF4-FFF2-40B4-BE49-F238E27FC236}">
                <a16:creationId xmlns:a16="http://schemas.microsoft.com/office/drawing/2014/main" id="{8C0E6EA4-71F4-3DD6-2D5F-8E4221D7124A}"/>
              </a:ext>
            </a:extLst>
          </p:cNvPr>
          <p:cNvGrpSpPr/>
          <p:nvPr/>
        </p:nvGrpSpPr>
        <p:grpSpPr>
          <a:xfrm>
            <a:off x="16154400" y="100518"/>
            <a:ext cx="2027964" cy="2071182"/>
            <a:chOff x="13563600" y="1169409"/>
            <a:chExt cx="2027964" cy="2281092"/>
          </a:xfrm>
        </p:grpSpPr>
        <p:pic>
          <p:nvPicPr>
            <p:cNvPr id="16" name="รูปภาพ 15" descr="รูปภาพประกอบด้วย สัญลักษณ์, เครื่องหมาย, เครื่องหมายการค้า, ตัวอักษร&#10;&#10;คำอธิบายที่สร้างโดยอัตโนมัติ">
              <a:extLst>
                <a:ext uri="{FF2B5EF4-FFF2-40B4-BE49-F238E27FC236}">
                  <a16:creationId xmlns:a16="http://schemas.microsoft.com/office/drawing/2014/main" id="{BE6A5CB7-78E7-B844-E591-4A2D9E22DC5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563600" y="1169409"/>
              <a:ext cx="2027964" cy="2281092"/>
            </a:xfrm>
            <a:prstGeom prst="ellipse">
              <a:avLst/>
            </a:prstGeom>
            <a:effectLst>
              <a:glow>
                <a:schemeClr val="accent1"/>
              </a:glow>
              <a:outerShdw sx="1000" sy="1000" algn="ctr" rotWithShape="0">
                <a:schemeClr val="tx1"/>
              </a:outerShdw>
            </a:effectLst>
          </p:spPr>
        </p:pic>
        <p:sp>
          <p:nvSpPr>
            <p:cNvPr id="17" name="วงรี 16">
              <a:extLst>
                <a:ext uri="{FF2B5EF4-FFF2-40B4-BE49-F238E27FC236}">
                  <a16:creationId xmlns:a16="http://schemas.microsoft.com/office/drawing/2014/main" id="{5FCA745A-9C49-1DAA-F055-AAEBC4198D5A}"/>
                </a:ext>
              </a:extLst>
            </p:cNvPr>
            <p:cNvSpPr/>
            <p:nvPr/>
          </p:nvSpPr>
          <p:spPr>
            <a:xfrm>
              <a:off x="13563600" y="1169409"/>
              <a:ext cx="2027964" cy="2281092"/>
            </a:xfrm>
            <a:prstGeom prst="ellipse">
              <a:avLst/>
            </a:prstGeom>
            <a:noFill/>
            <a:ln w="38100">
              <a:solidFill>
                <a:srgbClr val="FFDB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19" name="TextBox 5">
            <a:extLst>
              <a:ext uri="{FF2B5EF4-FFF2-40B4-BE49-F238E27FC236}">
                <a16:creationId xmlns:a16="http://schemas.microsoft.com/office/drawing/2014/main" id="{165D6F98-3905-9101-D490-20B35DAEDA67}"/>
              </a:ext>
            </a:extLst>
          </p:cNvPr>
          <p:cNvSpPr txBox="1"/>
          <p:nvPr/>
        </p:nvSpPr>
        <p:spPr>
          <a:xfrm>
            <a:off x="13620602" y="9697095"/>
            <a:ext cx="4663387" cy="5899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550"/>
              </a:lnSpc>
              <a:spcBef>
                <a:spcPct val="0"/>
              </a:spcBef>
            </a:pPr>
            <a:r>
              <a:rPr lang="th-TH" sz="35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สำนักงานรับรองความรู้ความสามารถ</a:t>
            </a:r>
            <a:r>
              <a:rPr lang="en-US" sz="3500" b="1" u="none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</a:p>
        </p:txBody>
      </p:sp>
      <p:sp>
        <p:nvSpPr>
          <p:cNvPr id="6" name="ชื่อเรื่องรอง 2">
            <a:extLst>
              <a:ext uri="{FF2B5EF4-FFF2-40B4-BE49-F238E27FC236}">
                <a16:creationId xmlns:a16="http://schemas.microsoft.com/office/drawing/2014/main" id="{0A7960CF-9B63-1E9D-EE57-1A0848CB2142}"/>
              </a:ext>
            </a:extLst>
          </p:cNvPr>
          <p:cNvSpPr txBox="1">
            <a:spLocks/>
          </p:cNvSpPr>
          <p:nvPr/>
        </p:nvSpPr>
        <p:spPr>
          <a:xfrm>
            <a:off x="427184" y="2911416"/>
            <a:ext cx="8183416" cy="6194612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thaiDist"/>
            <a:endParaRPr lang="en-US" sz="1800" b="1" dirty="0">
              <a:latin typeface="Times New Roman" panose="02020603050405020304" pitchFamily="18" charset="0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marL="0" indent="0" algn="thaiDist">
              <a:buNone/>
            </a:pPr>
            <a:r>
              <a:rPr lang="en-US" sz="5200" b="1" u="sng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A</a:t>
            </a:r>
            <a:r>
              <a:rPr lang="en-US" sz="4000" b="1" u="sng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: </a:t>
            </a:r>
            <a:r>
              <a:rPr lang="th-TH" sz="4000" b="1" u="sng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เอกสารหลักฐานประกอบการยื่นคำขอ</a:t>
            </a:r>
          </a:p>
          <a:p>
            <a:pPr marL="0" indent="0" algn="thaiDist">
              <a:buNone/>
            </a:pPr>
            <a:endParaRPr lang="th-TH" b="1" u="sng" dirty="0">
              <a:solidFill>
                <a:schemeClr val="bg1"/>
              </a:solidFill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algn="thaiDist"/>
            <a:r>
              <a:rPr lang="th-TH" sz="2800" spc="-3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(1) รูปถ่ายหน้าตรง ขนาด </a:t>
            </a:r>
            <a:r>
              <a:rPr lang="en-US" sz="2800" spc="-3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1</a:t>
            </a:r>
            <a:r>
              <a:rPr lang="th-TH" sz="2800" spc="-3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</a:t>
            </a:r>
            <a:r>
              <a:rPr lang="en-US" sz="2800" spc="-3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X 1</a:t>
            </a:r>
            <a:r>
              <a:rPr lang="th-TH" sz="2800" spc="-3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.</a:t>
            </a:r>
            <a:r>
              <a:rPr lang="en-US" sz="2800" spc="-3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5</a:t>
            </a:r>
            <a:r>
              <a:rPr lang="th-TH" sz="2800" spc="-3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นิ้ว ซึ่งถ่ายมาแล้วไม่เกินหกเดือน จำนวน </a:t>
            </a:r>
            <a:r>
              <a:rPr lang="en-US" sz="2800" spc="-3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3</a:t>
            </a:r>
            <a:r>
              <a:rPr lang="th-TH" sz="2800" spc="-3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รูป</a:t>
            </a:r>
            <a:endParaRPr lang="en-US" sz="2800" dirty="0">
              <a:solidFill>
                <a:schemeClr val="bg1"/>
              </a:solidFill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algn="thaiDist"/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(2) สมุดประจำตัวตามพระราชบัญญัติส่งเสริมการพัฒนาฝีมือแรงงาน พ.ศ. </a:t>
            </a:r>
            <a:r>
              <a:rPr lang="en-US" sz="280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2545</a:t>
            </a: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(ถ้ามี)</a:t>
            </a:r>
            <a:endParaRPr lang="en-US" sz="2800" dirty="0">
              <a:solidFill>
                <a:schemeClr val="bg1"/>
              </a:solidFill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algn="thaiDist"/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(3) เอกสารหรือหลักฐานเกี่ยวกับการทดสอบมาตรฐานฝีมือแรงงานแห่งชาติ</a:t>
            </a:r>
          </a:p>
          <a:p>
            <a:pPr algn="thaiDist"/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(4) เอกสารเกี่ยวกับการศึกษา</a:t>
            </a:r>
          </a:p>
          <a:p>
            <a:pPr algn="thaiDist"/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(5) เอกสารเกี่ยวกับการฝึกอบรม</a:t>
            </a:r>
            <a:endParaRPr lang="en-US" sz="2800" dirty="0">
              <a:solidFill>
                <a:schemeClr val="bg1"/>
              </a:solidFill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algn="thaiDist">
              <a:tabLst>
                <a:tab pos="5760085" algn="l"/>
              </a:tabLst>
            </a:pP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(6) เอกสารหรือหลักฐานเกี่ยวกับการทำงานในสาขาที่เกี่ยวข้องกับการประเมิน </a:t>
            </a:r>
          </a:p>
          <a:p>
            <a:pPr algn="thaiDist">
              <a:tabLst>
                <a:tab pos="5760085" algn="l"/>
              </a:tabLst>
            </a:pP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*** </a:t>
            </a:r>
            <a:r>
              <a:rPr lang="th-TH" sz="2800" b="1" dirty="0">
                <a:solidFill>
                  <a:srgbClr val="FF0000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ค่าธรรมเนียม 1,000 บาท</a:t>
            </a:r>
            <a:endParaRPr lang="en-US" sz="2800" b="1" dirty="0">
              <a:solidFill>
                <a:srgbClr val="FF0000"/>
              </a:solidFill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endParaRPr lang="th-TH" dirty="0"/>
          </a:p>
        </p:txBody>
      </p:sp>
      <p:grpSp>
        <p:nvGrpSpPr>
          <p:cNvPr id="32" name="กลุ่ม 31">
            <a:extLst>
              <a:ext uri="{FF2B5EF4-FFF2-40B4-BE49-F238E27FC236}">
                <a16:creationId xmlns:a16="http://schemas.microsoft.com/office/drawing/2014/main" id="{52EBD809-437F-BE96-0FF8-3828F687430C}"/>
              </a:ext>
            </a:extLst>
          </p:cNvPr>
          <p:cNvGrpSpPr/>
          <p:nvPr/>
        </p:nvGrpSpPr>
        <p:grpSpPr>
          <a:xfrm>
            <a:off x="9521183" y="4478945"/>
            <a:ext cx="4163884" cy="4641827"/>
            <a:chOff x="8595024" y="4439521"/>
            <a:chExt cx="4712860" cy="5041006"/>
          </a:xfrm>
        </p:grpSpPr>
        <p:pic>
          <p:nvPicPr>
            <p:cNvPr id="22" name="รูปภาพ 21">
              <a:extLst>
                <a:ext uri="{FF2B5EF4-FFF2-40B4-BE49-F238E27FC236}">
                  <a16:creationId xmlns:a16="http://schemas.microsoft.com/office/drawing/2014/main" id="{1435B97C-426D-6BC3-4241-FDABAB5FF9E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8595024" y="4439521"/>
              <a:ext cx="4712860" cy="5041006"/>
            </a:xfrm>
            <a:prstGeom prst="rect">
              <a:avLst/>
            </a:prstGeom>
          </p:spPr>
        </p:pic>
        <p:sp>
          <p:nvSpPr>
            <p:cNvPr id="25" name="ลูกศรขวา 24">
              <a:extLst>
                <a:ext uri="{FF2B5EF4-FFF2-40B4-BE49-F238E27FC236}">
                  <a16:creationId xmlns:a16="http://schemas.microsoft.com/office/drawing/2014/main" id="{1050887D-5688-20E0-7DE6-2BE5C515BCEA}"/>
                </a:ext>
              </a:extLst>
            </p:cNvPr>
            <p:cNvSpPr/>
            <p:nvPr/>
          </p:nvSpPr>
          <p:spPr>
            <a:xfrm>
              <a:off x="8696529" y="5362112"/>
              <a:ext cx="409371" cy="323446"/>
            </a:xfrm>
            <a:prstGeom prst="rightArrow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dirty="0"/>
            </a:p>
          </p:txBody>
        </p:sp>
        <p:sp>
          <p:nvSpPr>
            <p:cNvPr id="27" name="สี่เหลี่ยมผืนผ้า 26">
              <a:extLst>
                <a:ext uri="{FF2B5EF4-FFF2-40B4-BE49-F238E27FC236}">
                  <a16:creationId xmlns:a16="http://schemas.microsoft.com/office/drawing/2014/main" id="{36B88151-73C3-B9B8-8ED7-58CE0275A27C}"/>
                </a:ext>
              </a:extLst>
            </p:cNvPr>
            <p:cNvSpPr/>
            <p:nvPr/>
          </p:nvSpPr>
          <p:spPr>
            <a:xfrm>
              <a:off x="9250754" y="5283952"/>
              <a:ext cx="3322246" cy="44302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33" name="กลุ่ม 32">
            <a:extLst>
              <a:ext uri="{FF2B5EF4-FFF2-40B4-BE49-F238E27FC236}">
                <a16:creationId xmlns:a16="http://schemas.microsoft.com/office/drawing/2014/main" id="{4803ADFA-244C-F908-75FF-851C1B08C267}"/>
              </a:ext>
            </a:extLst>
          </p:cNvPr>
          <p:cNvGrpSpPr/>
          <p:nvPr/>
        </p:nvGrpSpPr>
        <p:grpSpPr>
          <a:xfrm>
            <a:off x="13950574" y="2533698"/>
            <a:ext cx="4209922" cy="5041007"/>
            <a:chOff x="13768651" y="2518991"/>
            <a:chExt cx="4488310" cy="5621469"/>
          </a:xfrm>
        </p:grpSpPr>
        <p:pic>
          <p:nvPicPr>
            <p:cNvPr id="20" name="รูปภาพ 19" descr="รูปภาพประกอบด้วย ข้อความ, ภาพหน้าจอ, ตัวอักษร, เอกสาร&#10;&#10;คำอธิบายที่สร้างโดยอัตโนมัติ">
              <a:extLst>
                <a:ext uri="{FF2B5EF4-FFF2-40B4-BE49-F238E27FC236}">
                  <a16:creationId xmlns:a16="http://schemas.microsoft.com/office/drawing/2014/main" id="{3270BA5A-7D55-3BB5-5E5C-4988537430D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68651" y="2518991"/>
              <a:ext cx="4488310" cy="5621469"/>
            </a:xfrm>
            <a:prstGeom prst="rect">
              <a:avLst/>
            </a:prstGeom>
          </p:spPr>
        </p:pic>
        <p:sp>
          <p:nvSpPr>
            <p:cNvPr id="28" name="สี่เหลี่ยมผืนผ้า 27">
              <a:extLst>
                <a:ext uri="{FF2B5EF4-FFF2-40B4-BE49-F238E27FC236}">
                  <a16:creationId xmlns:a16="http://schemas.microsoft.com/office/drawing/2014/main" id="{77472FD6-E62A-B516-3B2C-D7C1730DD805}"/>
                </a:ext>
              </a:extLst>
            </p:cNvPr>
            <p:cNvSpPr/>
            <p:nvPr/>
          </p:nvSpPr>
          <p:spPr>
            <a:xfrm>
              <a:off x="14435340" y="3457155"/>
              <a:ext cx="3145169" cy="594163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29" name="ลูกศรขวา 28">
              <a:extLst>
                <a:ext uri="{FF2B5EF4-FFF2-40B4-BE49-F238E27FC236}">
                  <a16:creationId xmlns:a16="http://schemas.microsoft.com/office/drawing/2014/main" id="{9E4F3478-323A-D630-A192-74928005C231}"/>
                </a:ext>
              </a:extLst>
            </p:cNvPr>
            <p:cNvSpPr/>
            <p:nvPr/>
          </p:nvSpPr>
          <p:spPr>
            <a:xfrm>
              <a:off x="13877740" y="3511212"/>
              <a:ext cx="448512" cy="419101"/>
            </a:xfrm>
            <a:prstGeom prst="rightArrow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dirty="0"/>
            </a:p>
          </p:txBody>
        </p:sp>
      </p:grpSp>
      <p:grpSp>
        <p:nvGrpSpPr>
          <p:cNvPr id="31" name="กลุ่ม 30">
            <a:extLst>
              <a:ext uri="{FF2B5EF4-FFF2-40B4-BE49-F238E27FC236}">
                <a16:creationId xmlns:a16="http://schemas.microsoft.com/office/drawing/2014/main" id="{3FC437FB-6FC1-B507-0652-24F6E4AF248C}"/>
              </a:ext>
            </a:extLst>
          </p:cNvPr>
          <p:cNvGrpSpPr/>
          <p:nvPr/>
        </p:nvGrpSpPr>
        <p:grpSpPr>
          <a:xfrm>
            <a:off x="9520705" y="2273236"/>
            <a:ext cx="3941492" cy="2071182"/>
            <a:chOff x="7084352" y="1592581"/>
            <a:chExt cx="5912792" cy="2362200"/>
          </a:xfrm>
        </p:grpSpPr>
        <p:pic>
          <p:nvPicPr>
            <p:cNvPr id="24" name="รูปภาพ 23" descr="รูปภาพประกอบด้วย ข้อความ, ภาพหน้าจอ, ตัวอักษร, ใบเสร็จรับเงิน&#10;&#10;คำอธิบายที่สร้างโดยอัตโนมัติ">
              <a:extLst>
                <a:ext uri="{FF2B5EF4-FFF2-40B4-BE49-F238E27FC236}">
                  <a16:creationId xmlns:a16="http://schemas.microsoft.com/office/drawing/2014/main" id="{F625504B-E488-E624-449F-A80C65BDE341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84352" y="1592581"/>
              <a:ext cx="5912792" cy="2362200"/>
            </a:xfrm>
            <a:prstGeom prst="rect">
              <a:avLst/>
            </a:prstGeom>
          </p:spPr>
        </p:pic>
        <p:grpSp>
          <p:nvGrpSpPr>
            <p:cNvPr id="30" name="กลุ่ม 29">
              <a:extLst>
                <a:ext uri="{FF2B5EF4-FFF2-40B4-BE49-F238E27FC236}">
                  <a16:creationId xmlns:a16="http://schemas.microsoft.com/office/drawing/2014/main" id="{1FC16795-222E-4164-EAB4-E6CA834C9C99}"/>
                </a:ext>
              </a:extLst>
            </p:cNvPr>
            <p:cNvGrpSpPr/>
            <p:nvPr/>
          </p:nvGrpSpPr>
          <p:grpSpPr>
            <a:xfrm>
              <a:off x="10959264" y="1674566"/>
              <a:ext cx="1779074" cy="448401"/>
              <a:chOff x="10959264" y="1674566"/>
              <a:chExt cx="1779074" cy="448401"/>
            </a:xfrm>
          </p:grpSpPr>
          <p:sp>
            <p:nvSpPr>
              <p:cNvPr id="26" name="สี่เหลี่ยมผืนผ้า 25">
                <a:extLst>
                  <a:ext uri="{FF2B5EF4-FFF2-40B4-BE49-F238E27FC236}">
                    <a16:creationId xmlns:a16="http://schemas.microsoft.com/office/drawing/2014/main" id="{262F92DC-FC43-AA6B-BA37-B5DFE4C16822}"/>
                  </a:ext>
                </a:extLst>
              </p:cNvPr>
              <p:cNvSpPr/>
              <p:nvPr/>
            </p:nvSpPr>
            <p:spPr>
              <a:xfrm>
                <a:off x="11734800" y="1679944"/>
                <a:ext cx="1003538" cy="443023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/>
              </a:p>
            </p:txBody>
          </p:sp>
          <p:sp>
            <p:nvSpPr>
              <p:cNvPr id="13" name="ลูกศรขวา 12">
                <a:extLst>
                  <a:ext uri="{FF2B5EF4-FFF2-40B4-BE49-F238E27FC236}">
                    <a16:creationId xmlns:a16="http://schemas.microsoft.com/office/drawing/2014/main" id="{159EAC93-E30D-E9E6-4ECB-BFEC05E77168}"/>
                  </a:ext>
                </a:extLst>
              </p:cNvPr>
              <p:cNvSpPr/>
              <p:nvPr/>
            </p:nvSpPr>
            <p:spPr>
              <a:xfrm>
                <a:off x="10959264" y="1674566"/>
                <a:ext cx="574614" cy="443023"/>
              </a:xfrm>
              <a:prstGeom prst="rightArrow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th-TH" dirty="0"/>
              </a:p>
            </p:txBody>
          </p:sp>
        </p:grpSp>
      </p:grpSp>
      <p:sp>
        <p:nvSpPr>
          <p:cNvPr id="34" name="TextBox 4">
            <a:extLst>
              <a:ext uri="{FF2B5EF4-FFF2-40B4-BE49-F238E27FC236}">
                <a16:creationId xmlns:a16="http://schemas.microsoft.com/office/drawing/2014/main" id="{E0781AE6-B779-43B9-BC53-538C9E6B6E49}"/>
              </a:ext>
            </a:extLst>
          </p:cNvPr>
          <p:cNvSpPr txBox="1"/>
          <p:nvPr/>
        </p:nvSpPr>
        <p:spPr>
          <a:xfrm>
            <a:off x="567791" y="2273236"/>
            <a:ext cx="8929266" cy="7386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Q</a:t>
            </a:r>
            <a:r>
              <a:rPr lang="en-US" sz="40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: </a:t>
            </a:r>
            <a:r>
              <a:rPr lang="th-TH" sz="40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การประเมินความรู้ความสามารถต้องใช้เอกสารอะไรบ้าง</a:t>
            </a:r>
            <a:r>
              <a:rPr lang="en-US" sz="40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?</a:t>
            </a:r>
            <a:endParaRPr lang="en-US" sz="4000" b="1" dirty="0">
              <a:solidFill>
                <a:schemeClr val="bg1"/>
              </a:solidFill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1B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020800" y="7581900"/>
            <a:ext cx="4267200" cy="2680782"/>
          </a:xfrm>
          <a:custGeom>
            <a:avLst/>
            <a:gdLst/>
            <a:ahLst/>
            <a:cxnLst/>
            <a:rect l="l" t="t" r="r" b="b"/>
            <a:pathLst>
              <a:path w="5956446" h="5956446">
                <a:moveTo>
                  <a:pt x="0" y="0"/>
                </a:moveTo>
                <a:lnTo>
                  <a:pt x="5956446" y="0"/>
                </a:lnTo>
                <a:lnTo>
                  <a:pt x="5956446" y="5956447"/>
                </a:lnTo>
                <a:lnTo>
                  <a:pt x="0" y="595644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3" name="Freeform 3"/>
          <p:cNvSpPr/>
          <p:nvPr/>
        </p:nvSpPr>
        <p:spPr>
          <a:xfrm>
            <a:off x="-76200" y="8343900"/>
            <a:ext cx="18364200" cy="2362200"/>
          </a:xfrm>
          <a:custGeom>
            <a:avLst/>
            <a:gdLst/>
            <a:ahLst/>
            <a:cxnLst/>
            <a:rect l="l" t="t" r="r" b="b"/>
            <a:pathLst>
              <a:path w="14208651" h="4921621">
                <a:moveTo>
                  <a:pt x="0" y="0"/>
                </a:moveTo>
                <a:lnTo>
                  <a:pt x="14208651" y="0"/>
                </a:lnTo>
                <a:lnTo>
                  <a:pt x="14208651" y="4921620"/>
                </a:lnTo>
                <a:lnTo>
                  <a:pt x="0" y="492162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7" name="Freeform 18">
            <a:extLst>
              <a:ext uri="{FF2B5EF4-FFF2-40B4-BE49-F238E27FC236}">
                <a16:creationId xmlns:a16="http://schemas.microsoft.com/office/drawing/2014/main" id="{E9D64832-80F5-317B-0054-E9C1CA3739D6}"/>
              </a:ext>
            </a:extLst>
          </p:cNvPr>
          <p:cNvSpPr/>
          <p:nvPr/>
        </p:nvSpPr>
        <p:spPr>
          <a:xfrm>
            <a:off x="0" y="42627"/>
            <a:ext cx="2362200" cy="2362200"/>
          </a:xfrm>
          <a:custGeom>
            <a:avLst/>
            <a:gdLst/>
            <a:ahLst/>
            <a:cxnLst/>
            <a:rect l="l" t="t" r="r" b="b"/>
            <a:pathLst>
              <a:path w="2489828" h="2489828">
                <a:moveTo>
                  <a:pt x="0" y="0"/>
                </a:moveTo>
                <a:lnTo>
                  <a:pt x="2489828" y="0"/>
                </a:lnTo>
                <a:lnTo>
                  <a:pt x="2489828" y="2489828"/>
                </a:lnTo>
                <a:lnTo>
                  <a:pt x="0" y="248982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grpSp>
        <p:nvGrpSpPr>
          <p:cNvPr id="18" name="กลุ่ม 17">
            <a:extLst>
              <a:ext uri="{FF2B5EF4-FFF2-40B4-BE49-F238E27FC236}">
                <a16:creationId xmlns:a16="http://schemas.microsoft.com/office/drawing/2014/main" id="{8C0E6EA4-71F4-3DD6-2D5F-8E4221D7124A}"/>
              </a:ext>
            </a:extLst>
          </p:cNvPr>
          <p:cNvGrpSpPr/>
          <p:nvPr/>
        </p:nvGrpSpPr>
        <p:grpSpPr>
          <a:xfrm>
            <a:off x="16154400" y="100518"/>
            <a:ext cx="2027964" cy="2071182"/>
            <a:chOff x="13563600" y="1169409"/>
            <a:chExt cx="2027964" cy="2281092"/>
          </a:xfrm>
        </p:grpSpPr>
        <p:pic>
          <p:nvPicPr>
            <p:cNvPr id="16" name="รูปภาพ 15" descr="รูปภาพประกอบด้วย สัญลักษณ์, เครื่องหมาย, เครื่องหมายการค้า, ตัวอักษร&#10;&#10;คำอธิบายที่สร้างโดยอัตโนมัติ">
              <a:extLst>
                <a:ext uri="{FF2B5EF4-FFF2-40B4-BE49-F238E27FC236}">
                  <a16:creationId xmlns:a16="http://schemas.microsoft.com/office/drawing/2014/main" id="{BE6A5CB7-78E7-B844-E591-4A2D9E22DC5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563600" y="1169409"/>
              <a:ext cx="2027964" cy="2281092"/>
            </a:xfrm>
            <a:prstGeom prst="ellipse">
              <a:avLst/>
            </a:prstGeom>
            <a:effectLst>
              <a:glow>
                <a:schemeClr val="accent1"/>
              </a:glow>
              <a:outerShdw sx="1000" sy="1000" algn="ctr" rotWithShape="0">
                <a:schemeClr val="tx1"/>
              </a:outerShdw>
            </a:effectLst>
          </p:spPr>
        </p:pic>
        <p:sp>
          <p:nvSpPr>
            <p:cNvPr id="17" name="วงรี 16">
              <a:extLst>
                <a:ext uri="{FF2B5EF4-FFF2-40B4-BE49-F238E27FC236}">
                  <a16:creationId xmlns:a16="http://schemas.microsoft.com/office/drawing/2014/main" id="{5FCA745A-9C49-1DAA-F055-AAEBC4198D5A}"/>
                </a:ext>
              </a:extLst>
            </p:cNvPr>
            <p:cNvSpPr/>
            <p:nvPr/>
          </p:nvSpPr>
          <p:spPr>
            <a:xfrm>
              <a:off x="13563600" y="1169409"/>
              <a:ext cx="2027964" cy="2281092"/>
            </a:xfrm>
            <a:prstGeom prst="ellipse">
              <a:avLst/>
            </a:prstGeom>
            <a:noFill/>
            <a:ln w="38100">
              <a:solidFill>
                <a:srgbClr val="FFDB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19" name="TextBox 5">
            <a:extLst>
              <a:ext uri="{FF2B5EF4-FFF2-40B4-BE49-F238E27FC236}">
                <a16:creationId xmlns:a16="http://schemas.microsoft.com/office/drawing/2014/main" id="{165D6F98-3905-9101-D490-20B35DAEDA67}"/>
              </a:ext>
            </a:extLst>
          </p:cNvPr>
          <p:cNvSpPr txBox="1"/>
          <p:nvPr/>
        </p:nvSpPr>
        <p:spPr>
          <a:xfrm>
            <a:off x="13620602" y="9697095"/>
            <a:ext cx="4663387" cy="5899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550"/>
              </a:lnSpc>
              <a:spcBef>
                <a:spcPct val="0"/>
              </a:spcBef>
            </a:pPr>
            <a:r>
              <a:rPr lang="th-TH" sz="35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สำนักงานรับรองความรู้ความสามารถ</a:t>
            </a:r>
            <a:r>
              <a:rPr lang="en-US" sz="3500" b="1" u="none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</a:p>
        </p:txBody>
      </p:sp>
      <p:sp>
        <p:nvSpPr>
          <p:cNvPr id="6" name="ชื่อเรื่องรอง 2">
            <a:extLst>
              <a:ext uri="{FF2B5EF4-FFF2-40B4-BE49-F238E27FC236}">
                <a16:creationId xmlns:a16="http://schemas.microsoft.com/office/drawing/2014/main" id="{04F1156D-5AC6-512F-4A32-A38AE66983A1}"/>
              </a:ext>
            </a:extLst>
          </p:cNvPr>
          <p:cNvSpPr txBox="1">
            <a:spLocks/>
          </p:cNvSpPr>
          <p:nvPr/>
        </p:nvSpPr>
        <p:spPr>
          <a:xfrm>
            <a:off x="685800" y="2441758"/>
            <a:ext cx="9144000" cy="6816541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sz="4800" b="1" u="sng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A </a:t>
            </a:r>
            <a:r>
              <a:rPr lang="en-US" sz="4000" b="1" u="sng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: </a:t>
            </a:r>
            <a:r>
              <a:rPr lang="th-TH" sz="4000" b="1" u="sng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หลักเกณฑ์การประเมินเพื่อขอหนังสือรับรอง</a:t>
            </a:r>
            <a:r>
              <a:rPr lang="th-TH" sz="4000" b="1" u="sng" kern="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ความรู้ความสามารถ</a:t>
            </a:r>
            <a:r>
              <a:rPr lang="en-US" sz="4000" u="sng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4000" b="1" u="sng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ดังนี้</a:t>
            </a:r>
          </a:p>
          <a:p>
            <a:pPr algn="l">
              <a:buClr>
                <a:schemeClr val="bg1"/>
              </a:buClr>
            </a:pP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</a:t>
            </a:r>
            <a:r>
              <a:rPr lang="th-TH" sz="2800" spc="-3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(1) </a:t>
            </a:r>
            <a:r>
              <a:rPr lang="th-TH" sz="2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ผลผ่านการทดสอบมาตรฐาน</a:t>
            </a:r>
            <a:r>
              <a:rPr lang="th-TH" sz="2800" kern="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ฝีมือแรงงานแห่งชาติ</a:t>
            </a:r>
            <a:r>
              <a:rPr lang="en-US" sz="2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2800" b="1" kern="0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50</a:t>
            </a:r>
            <a:r>
              <a:rPr lang="en-US" sz="2800" b="1" kern="0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% </a:t>
            </a:r>
            <a:endParaRPr lang="en-US" sz="2800" b="1" dirty="0">
              <a:solidFill>
                <a:srgbClr val="FF0000"/>
              </a:solidFill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algn="thaiDist">
              <a:buClr>
                <a:schemeClr val="bg1"/>
              </a:buClr>
            </a:pP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(2) </a:t>
            </a:r>
            <a:r>
              <a:rPr lang="th-TH" sz="2800" kern="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ประสบการณ์</a:t>
            </a:r>
            <a:r>
              <a:rPr lang="en-US" sz="2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2800" b="1" kern="0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25</a:t>
            </a:r>
            <a:r>
              <a:rPr lang="en-US" sz="2800" b="1" kern="0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%</a:t>
            </a:r>
            <a:r>
              <a:rPr lang="en-US" sz="2800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2800" dirty="0">
              <a:solidFill>
                <a:srgbClr val="FF0000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lvl="0" indent="-342900" algn="l">
              <a:buClr>
                <a:schemeClr val="bg1"/>
              </a:buClr>
              <a:buFont typeface="Symbol" pitchFamily="2" charset="2"/>
              <a:buChar char=""/>
            </a:pPr>
            <a:r>
              <a:rPr lang="th-TH" sz="2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ด้านการประกอบอาชีพ</a:t>
            </a:r>
            <a:endParaRPr lang="en-US" sz="2800" dirty="0">
              <a:solidFill>
                <a:schemeClr val="bg1"/>
              </a:solidFill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marL="342900" lvl="0" indent="-342900" algn="l">
              <a:buClr>
                <a:schemeClr val="bg1"/>
              </a:buClr>
              <a:buFont typeface="Symbol" pitchFamily="2" charset="2"/>
              <a:buChar char=""/>
            </a:pPr>
            <a:r>
              <a:rPr lang="th-TH" sz="2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ด้านการศึกษา</a:t>
            </a:r>
            <a:endParaRPr lang="en-US" sz="2800" dirty="0">
              <a:solidFill>
                <a:schemeClr val="bg1"/>
              </a:solidFill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marL="342900" lvl="0" indent="-342900" algn="l">
              <a:buClr>
                <a:schemeClr val="bg1"/>
              </a:buClr>
              <a:buFont typeface="Symbol" pitchFamily="2" charset="2"/>
              <a:buChar char=""/>
            </a:pPr>
            <a:r>
              <a:rPr lang="th-TH" sz="2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ด้านการฝึกอบรม/สัมมนา</a:t>
            </a:r>
            <a:endParaRPr lang="en-US" sz="2800" dirty="0">
              <a:solidFill>
                <a:schemeClr val="bg1"/>
              </a:solidFill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marL="342900" lvl="0" indent="-342900" algn="l">
              <a:buClr>
                <a:schemeClr val="bg1"/>
              </a:buClr>
              <a:buFont typeface="Symbol" pitchFamily="2" charset="2"/>
              <a:buChar char=""/>
            </a:pPr>
            <a:r>
              <a:rPr lang="th-TH" sz="2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ด้านอื่นๆ</a:t>
            </a:r>
            <a:endParaRPr lang="en-US" sz="2800" dirty="0">
              <a:solidFill>
                <a:schemeClr val="bg1"/>
              </a:solidFill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l">
              <a:buClr>
                <a:schemeClr val="bg1"/>
              </a:buClr>
            </a:pP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(3) </a:t>
            </a:r>
            <a:r>
              <a:rPr lang="th-TH" sz="2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คุณลักษณะส่วนบุคคลที่แสดงถึง</a:t>
            </a:r>
            <a:r>
              <a:rPr lang="th-TH" sz="2800" kern="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ศักยภาพในการ</a:t>
            </a:r>
            <a:br>
              <a:rPr lang="en-US" sz="2800" kern="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</a:br>
            <a:r>
              <a:rPr lang="th-TH" sz="2800" kern="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ประกอบอาชีพหรือการทำงาน (การสัมภาษณ์)</a:t>
            </a:r>
            <a:r>
              <a:rPr lang="en-US" sz="2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kern="0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25</a:t>
            </a:r>
            <a:r>
              <a:rPr lang="en-US" sz="2800" b="1" kern="0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%</a:t>
            </a:r>
            <a:r>
              <a:rPr lang="th-TH" sz="2800" kern="0" dirty="0">
                <a:solidFill>
                  <a:srgbClr val="FF0000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</a:t>
            </a:r>
          </a:p>
          <a:p>
            <a:pPr marL="342900" lvl="0" indent="-342900" algn="l">
              <a:buClr>
                <a:schemeClr val="bg1"/>
              </a:buClr>
              <a:buFont typeface="Symbol" pitchFamily="2" charset="2"/>
              <a:buChar char=""/>
            </a:pPr>
            <a:r>
              <a:rPr lang="th-TH" sz="2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การจัดการเกี่ยวกับการปฏิบัติงาน</a:t>
            </a:r>
            <a:endParaRPr lang="en-US" sz="2800" dirty="0">
              <a:solidFill>
                <a:schemeClr val="bg1"/>
              </a:solidFill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marL="342900" lvl="0" indent="-342900" algn="l">
              <a:buClr>
                <a:schemeClr val="bg1"/>
              </a:buClr>
              <a:buFont typeface="Symbol" pitchFamily="2" charset="2"/>
              <a:buChar char=""/>
            </a:pPr>
            <a:r>
              <a:rPr lang="th-TH" sz="2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สภาพแวดล้อมในการทำงาน</a:t>
            </a:r>
            <a:endParaRPr lang="en-US" sz="2800" dirty="0">
              <a:solidFill>
                <a:schemeClr val="bg1"/>
              </a:solidFill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marL="342900" lvl="0" indent="-342900" algn="l">
              <a:buClr>
                <a:schemeClr val="bg1"/>
              </a:buClr>
              <a:buFont typeface="Symbol" pitchFamily="2" charset="2"/>
              <a:buChar char=""/>
            </a:pPr>
            <a:r>
              <a:rPr lang="th-TH" sz="2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การเรียนรู้เกี่ยวกับสถานที่</a:t>
            </a:r>
            <a:r>
              <a:rPr lang="th-TH" sz="2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ปฏิบัติงาน</a:t>
            </a:r>
            <a:endParaRPr lang="en-US" sz="2800" dirty="0">
              <a:solidFill>
                <a:schemeClr val="bg1"/>
              </a:solidFill>
              <a:effectLst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marL="342900" lvl="0" indent="-342900" algn="l">
              <a:buClr>
                <a:schemeClr val="bg1"/>
              </a:buClr>
              <a:buFont typeface="Symbol" pitchFamily="2" charset="2"/>
              <a:buChar char=""/>
            </a:pPr>
            <a:r>
              <a:rPr lang="th-TH" sz="2800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การสร้างความสัมพันธ์ในหน่วยงาน</a:t>
            </a:r>
            <a:endParaRPr lang="en-US" sz="2800" dirty="0">
              <a:solidFill>
                <a:schemeClr val="bg1"/>
              </a:solidFill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l"/>
            <a:endParaRPr lang="th-TH" dirty="0"/>
          </a:p>
        </p:txBody>
      </p:sp>
      <p:sp>
        <p:nvSpPr>
          <p:cNvPr id="8" name="ชื่อเรื่อง 1">
            <a:extLst>
              <a:ext uri="{FF2B5EF4-FFF2-40B4-BE49-F238E27FC236}">
                <a16:creationId xmlns:a16="http://schemas.microsoft.com/office/drawing/2014/main" id="{506ADA66-2846-9F0D-3732-5F9F44647CB8}"/>
              </a:ext>
            </a:extLst>
          </p:cNvPr>
          <p:cNvSpPr txBox="1">
            <a:spLocks/>
          </p:cNvSpPr>
          <p:nvPr/>
        </p:nvSpPr>
        <p:spPr>
          <a:xfrm>
            <a:off x="10911894" y="1968421"/>
            <a:ext cx="6463862" cy="220487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ผลการผ่านต้องได้ 85 </a:t>
            </a:r>
            <a:r>
              <a:rPr lang="en-US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% </a:t>
            </a:r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ขึ้นไป</a:t>
            </a:r>
            <a:r>
              <a:rPr lang="en-US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4000" b="1" dirty="0">
                <a:solidFill>
                  <a:srgbClr val="FFC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จึงจะได้รับหนังสือรับรองความรู้ความสามารถและบัตรประจำตัว</a:t>
            </a:r>
            <a:r>
              <a:rPr lang="th-TH" sz="4000" b="1" dirty="0" err="1">
                <a:solidFill>
                  <a:srgbClr val="FFC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ฯ</a:t>
            </a:r>
            <a:endParaRPr lang="th-TH" sz="4000" b="1" dirty="0">
              <a:solidFill>
                <a:srgbClr val="FFC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ลูกศรขวา 8">
            <a:extLst>
              <a:ext uri="{FF2B5EF4-FFF2-40B4-BE49-F238E27FC236}">
                <a16:creationId xmlns:a16="http://schemas.microsoft.com/office/drawing/2014/main" id="{842ABF9E-CBC0-6F9E-F1E3-6E6D9BC8886A}"/>
              </a:ext>
            </a:extLst>
          </p:cNvPr>
          <p:cNvSpPr/>
          <p:nvPr/>
        </p:nvSpPr>
        <p:spPr>
          <a:xfrm>
            <a:off x="10059552" y="2442852"/>
            <a:ext cx="849034" cy="528873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id="{CB66CEDE-55EB-96A5-9F14-0628E1B9F85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79214" y="3972309"/>
            <a:ext cx="4812586" cy="5104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2FEA827B-F948-B1D9-7709-8A5BEE0DFB5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127215" y="4373799"/>
            <a:ext cx="3391077" cy="4746493"/>
          </a:xfrm>
          <a:prstGeom prst="rect">
            <a:avLst/>
          </a:prstGeom>
        </p:spPr>
      </p:pic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386BA6DA-5A81-B350-D53D-EB419C02532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4747644" y="4677132"/>
            <a:ext cx="3311004" cy="3871506"/>
          </a:xfrm>
          <a:prstGeom prst="rect">
            <a:avLst/>
          </a:prstGeom>
        </p:spPr>
      </p:pic>
      <p:sp>
        <p:nvSpPr>
          <p:cNvPr id="13" name="ลูกศรขวา 12">
            <a:extLst>
              <a:ext uri="{FF2B5EF4-FFF2-40B4-BE49-F238E27FC236}">
                <a16:creationId xmlns:a16="http://schemas.microsoft.com/office/drawing/2014/main" id="{BC2DBE66-D165-D3BE-DFB3-92ABCE0E8B9C}"/>
              </a:ext>
            </a:extLst>
          </p:cNvPr>
          <p:cNvSpPr/>
          <p:nvPr/>
        </p:nvSpPr>
        <p:spPr>
          <a:xfrm>
            <a:off x="11135098" y="5287472"/>
            <a:ext cx="849034" cy="528873"/>
          </a:xfrm>
          <a:prstGeom prst="rightArrow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ลูกศรขวา 13">
            <a:extLst>
              <a:ext uri="{FF2B5EF4-FFF2-40B4-BE49-F238E27FC236}">
                <a16:creationId xmlns:a16="http://schemas.microsoft.com/office/drawing/2014/main" id="{5CEA094A-194D-9188-4EBC-75C648FAB57E}"/>
              </a:ext>
            </a:extLst>
          </p:cNvPr>
          <p:cNvSpPr/>
          <p:nvPr/>
        </p:nvSpPr>
        <p:spPr>
          <a:xfrm>
            <a:off x="14747644" y="6169006"/>
            <a:ext cx="644756" cy="528873"/>
          </a:xfrm>
          <a:prstGeom prst="rightArrow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C91A8C39-4687-6FE6-F497-2A8C24792F78}"/>
              </a:ext>
            </a:extLst>
          </p:cNvPr>
          <p:cNvSpPr txBox="1"/>
          <p:nvPr/>
        </p:nvSpPr>
        <p:spPr>
          <a:xfrm>
            <a:off x="4642333" y="837566"/>
            <a:ext cx="646386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b="1" u="sng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Q </a:t>
            </a:r>
            <a:r>
              <a:rPr lang="en-US" sz="4000" b="1" u="sng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: </a:t>
            </a:r>
            <a:r>
              <a:rPr lang="th-TH" sz="4000" b="1" u="sng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มีหลักเกณฑ์การประเมินอย่างไร</a:t>
            </a:r>
            <a:r>
              <a:rPr lang="en-US" sz="4000" b="1" u="sng" dirty="0">
                <a:solidFill>
                  <a:schemeClr val="bg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</a:t>
            </a:r>
            <a:r>
              <a:rPr lang="en-US" sz="4000" b="1" u="sng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?</a:t>
            </a:r>
            <a:endParaRPr lang="th-TH" sz="4000" dirty="0"/>
          </a:p>
        </p:txBody>
      </p:sp>
    </p:spTree>
    <p:extLst>
      <p:ext uri="{BB962C8B-B14F-4D97-AF65-F5344CB8AC3E}">
        <p14:creationId xmlns:p14="http://schemas.microsoft.com/office/powerpoint/2010/main" val="1306906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1B4D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7457F3-CB90-C7C5-7E48-27F140BFE5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4E8621D4-DBA9-D9E0-2BA3-EBFDF406D40C}"/>
              </a:ext>
            </a:extLst>
          </p:cNvPr>
          <p:cNvSpPr/>
          <p:nvPr/>
        </p:nvSpPr>
        <p:spPr>
          <a:xfrm>
            <a:off x="14020800" y="7581900"/>
            <a:ext cx="4267200" cy="2680782"/>
          </a:xfrm>
          <a:custGeom>
            <a:avLst/>
            <a:gdLst/>
            <a:ahLst/>
            <a:cxnLst/>
            <a:rect l="l" t="t" r="r" b="b"/>
            <a:pathLst>
              <a:path w="5956446" h="5956446">
                <a:moveTo>
                  <a:pt x="0" y="0"/>
                </a:moveTo>
                <a:lnTo>
                  <a:pt x="5956446" y="0"/>
                </a:lnTo>
                <a:lnTo>
                  <a:pt x="5956446" y="5956447"/>
                </a:lnTo>
                <a:lnTo>
                  <a:pt x="0" y="595644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192C17C5-B37E-6903-C664-492C9176ECB5}"/>
              </a:ext>
            </a:extLst>
          </p:cNvPr>
          <p:cNvSpPr/>
          <p:nvPr/>
        </p:nvSpPr>
        <p:spPr>
          <a:xfrm>
            <a:off x="-76200" y="8393239"/>
            <a:ext cx="18364200" cy="2362200"/>
          </a:xfrm>
          <a:custGeom>
            <a:avLst/>
            <a:gdLst/>
            <a:ahLst/>
            <a:cxnLst/>
            <a:rect l="l" t="t" r="r" b="b"/>
            <a:pathLst>
              <a:path w="14208651" h="4921621">
                <a:moveTo>
                  <a:pt x="0" y="0"/>
                </a:moveTo>
                <a:lnTo>
                  <a:pt x="14208651" y="0"/>
                </a:lnTo>
                <a:lnTo>
                  <a:pt x="14208651" y="4921620"/>
                </a:lnTo>
                <a:lnTo>
                  <a:pt x="0" y="492162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sp>
        <p:nvSpPr>
          <p:cNvPr id="7" name="Freeform 18">
            <a:extLst>
              <a:ext uri="{FF2B5EF4-FFF2-40B4-BE49-F238E27FC236}">
                <a16:creationId xmlns:a16="http://schemas.microsoft.com/office/drawing/2014/main" id="{842D8DD3-F551-BF44-8093-88266D25CDD1}"/>
              </a:ext>
            </a:extLst>
          </p:cNvPr>
          <p:cNvSpPr/>
          <p:nvPr/>
        </p:nvSpPr>
        <p:spPr>
          <a:xfrm>
            <a:off x="0" y="42627"/>
            <a:ext cx="2362200" cy="2362200"/>
          </a:xfrm>
          <a:custGeom>
            <a:avLst/>
            <a:gdLst/>
            <a:ahLst/>
            <a:cxnLst/>
            <a:rect l="l" t="t" r="r" b="b"/>
            <a:pathLst>
              <a:path w="2489828" h="2489828">
                <a:moveTo>
                  <a:pt x="0" y="0"/>
                </a:moveTo>
                <a:lnTo>
                  <a:pt x="2489828" y="0"/>
                </a:lnTo>
                <a:lnTo>
                  <a:pt x="2489828" y="2489828"/>
                </a:lnTo>
                <a:lnTo>
                  <a:pt x="0" y="248982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th-TH"/>
          </a:p>
        </p:txBody>
      </p:sp>
      <p:grpSp>
        <p:nvGrpSpPr>
          <p:cNvPr id="18" name="กลุ่ม 17">
            <a:extLst>
              <a:ext uri="{FF2B5EF4-FFF2-40B4-BE49-F238E27FC236}">
                <a16:creationId xmlns:a16="http://schemas.microsoft.com/office/drawing/2014/main" id="{0254D29C-36EF-3F14-E781-2B2674DFC17D}"/>
              </a:ext>
            </a:extLst>
          </p:cNvPr>
          <p:cNvGrpSpPr/>
          <p:nvPr/>
        </p:nvGrpSpPr>
        <p:grpSpPr>
          <a:xfrm>
            <a:off x="16154400" y="100518"/>
            <a:ext cx="2027964" cy="2071182"/>
            <a:chOff x="13563600" y="1169409"/>
            <a:chExt cx="2027964" cy="2281092"/>
          </a:xfrm>
        </p:grpSpPr>
        <p:pic>
          <p:nvPicPr>
            <p:cNvPr id="16" name="รูปภาพ 15" descr="รูปภาพประกอบด้วย สัญลักษณ์, เครื่องหมาย, เครื่องหมายการค้า, ตัวอักษร&#10;&#10;คำอธิบายที่สร้างโดยอัตโนมัติ">
              <a:extLst>
                <a:ext uri="{FF2B5EF4-FFF2-40B4-BE49-F238E27FC236}">
                  <a16:creationId xmlns:a16="http://schemas.microsoft.com/office/drawing/2014/main" id="{5AA31BCD-04DC-039F-15A9-10693373FDE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563600" y="1169409"/>
              <a:ext cx="2027964" cy="2281092"/>
            </a:xfrm>
            <a:prstGeom prst="ellipse">
              <a:avLst/>
            </a:prstGeom>
            <a:effectLst>
              <a:glow>
                <a:schemeClr val="accent1"/>
              </a:glow>
              <a:outerShdw sx="1000" sy="1000" algn="ctr" rotWithShape="0">
                <a:schemeClr val="tx1"/>
              </a:outerShdw>
            </a:effectLst>
          </p:spPr>
        </p:pic>
        <p:sp>
          <p:nvSpPr>
            <p:cNvPr id="17" name="วงรี 16">
              <a:extLst>
                <a:ext uri="{FF2B5EF4-FFF2-40B4-BE49-F238E27FC236}">
                  <a16:creationId xmlns:a16="http://schemas.microsoft.com/office/drawing/2014/main" id="{30CC4766-5881-0DBF-08AE-6C375D1A8C05}"/>
                </a:ext>
              </a:extLst>
            </p:cNvPr>
            <p:cNvSpPr/>
            <p:nvPr/>
          </p:nvSpPr>
          <p:spPr>
            <a:xfrm>
              <a:off x="13563600" y="1169409"/>
              <a:ext cx="2027964" cy="2281092"/>
            </a:xfrm>
            <a:prstGeom prst="ellipse">
              <a:avLst/>
            </a:prstGeom>
            <a:noFill/>
            <a:ln w="38100">
              <a:solidFill>
                <a:srgbClr val="FFDB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19" name="TextBox 5">
            <a:extLst>
              <a:ext uri="{FF2B5EF4-FFF2-40B4-BE49-F238E27FC236}">
                <a16:creationId xmlns:a16="http://schemas.microsoft.com/office/drawing/2014/main" id="{91831BB1-DF99-3D98-9B73-73C2B13CC0D5}"/>
              </a:ext>
            </a:extLst>
          </p:cNvPr>
          <p:cNvSpPr txBox="1"/>
          <p:nvPr/>
        </p:nvSpPr>
        <p:spPr>
          <a:xfrm>
            <a:off x="13620602" y="9697095"/>
            <a:ext cx="4663387" cy="5899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l">
              <a:lnSpc>
                <a:spcPts val="4550"/>
              </a:lnSpc>
              <a:spcBef>
                <a:spcPct val="0"/>
              </a:spcBef>
            </a:pPr>
            <a:r>
              <a:rPr lang="th-TH" sz="3500" b="1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สำนักงานรับรองความรู้ความสามารถ</a:t>
            </a:r>
            <a:r>
              <a:rPr lang="en-US" sz="3500" b="1" u="none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</a:p>
        </p:txBody>
      </p:sp>
      <p:sp>
        <p:nvSpPr>
          <p:cNvPr id="6" name="ชื่อเรื่องรอง 2">
            <a:extLst>
              <a:ext uri="{FF2B5EF4-FFF2-40B4-BE49-F238E27FC236}">
                <a16:creationId xmlns:a16="http://schemas.microsoft.com/office/drawing/2014/main" id="{B4BDC51C-5672-C309-2890-790854141BB5}"/>
              </a:ext>
            </a:extLst>
          </p:cNvPr>
          <p:cNvSpPr txBox="1">
            <a:spLocks/>
          </p:cNvSpPr>
          <p:nvPr/>
        </p:nvSpPr>
        <p:spPr>
          <a:xfrm>
            <a:off x="7701455" y="2909599"/>
            <a:ext cx="10312286" cy="4831712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sz="4800" b="1" u="sng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</a:t>
            </a:r>
            <a:r>
              <a:rPr lang="en-US" sz="4000" b="1" u="sng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: </a:t>
            </a:r>
            <a:r>
              <a:rPr lang="th-TH" sz="4000" b="1" u="sng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การยื่นคำขอ (แบบ </a:t>
            </a:r>
            <a:r>
              <a:rPr lang="th-TH" sz="4000" b="1" u="sng" dirty="0" err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</a:t>
            </a:r>
            <a:r>
              <a:rPr lang="th-TH" sz="4000" b="1" u="sng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10) </a:t>
            </a:r>
            <a:endParaRPr lang="en-US" sz="4000" b="1" u="sng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buClr>
                <a:schemeClr val="bg1"/>
              </a:buClr>
            </a:pPr>
            <a:endParaRPr lang="th-TH" sz="4000" b="1" u="sng" dirty="0">
              <a:solidFill>
                <a:schemeClr val="bg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indent="-4572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</a:t>
            </a:r>
            <a:r>
              <a:rPr lang="th-TH" sz="3200" b="1" spc="-3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กรุงเทพมหานคร ณ สถาบันพัฒนาฝีมือแรงงาน 13 กรุงเทพมหานคร (วัดธาตุทอง)</a:t>
            </a:r>
          </a:p>
          <a:p>
            <a:pPr marL="457200" indent="-4572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th-TH" sz="3200" b="1" spc="-3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จังหวัดอื่น ณ สถาบันพัฒนาฝีมือแรงงาน หรือสำนักงานพัฒนาฝีมือแรงงาน</a:t>
            </a:r>
          </a:p>
          <a:p>
            <a:pPr marL="457200" indent="-4572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th-TH" sz="3200" b="1" spc="-3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ผ่านระบบรับรองความรู้ความสามารถ </a:t>
            </a:r>
            <a:r>
              <a:rPr lang="en-US" sz="3200" b="1" spc="-3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Http://e-</a:t>
            </a:r>
            <a:r>
              <a:rPr lang="en-US" sz="3200" b="1" spc="-30" dirty="0" err="1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service.dsd.go.th</a:t>
            </a:r>
            <a:endParaRPr lang="en-US" sz="3200" b="1" spc="-30" dirty="0">
              <a:solidFill>
                <a:schemeClr val="bg1"/>
              </a:solidFill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marL="457200" indent="-4572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th-TH" sz="3200" b="1" spc="-3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ณ ศูนย์ประเมินความรู้ความสามารถที่ได้รับอนุญาตจากกรมพัฒนาฝีมือแรงงาน</a:t>
            </a:r>
            <a:endParaRPr lang="en-US" sz="3200" b="1" dirty="0">
              <a:solidFill>
                <a:srgbClr val="FF0000"/>
              </a:solidFill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algn="thaiDist">
              <a:buClr>
                <a:schemeClr val="bg1"/>
              </a:buClr>
            </a:pP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</a:t>
            </a:r>
            <a:endParaRPr lang="th-TH" dirty="0"/>
          </a:p>
        </p:txBody>
      </p:sp>
      <p:sp>
        <p:nvSpPr>
          <p:cNvPr id="5" name="ชื่อเรื่องรอง 2">
            <a:extLst>
              <a:ext uri="{FF2B5EF4-FFF2-40B4-BE49-F238E27FC236}">
                <a16:creationId xmlns:a16="http://schemas.microsoft.com/office/drawing/2014/main" id="{A0EFE098-F1D1-5261-CEB9-02D3D6C03772}"/>
              </a:ext>
            </a:extLst>
          </p:cNvPr>
          <p:cNvSpPr txBox="1">
            <a:spLocks/>
          </p:cNvSpPr>
          <p:nvPr/>
        </p:nvSpPr>
        <p:spPr>
          <a:xfrm>
            <a:off x="3383504" y="963765"/>
            <a:ext cx="8458200" cy="1717157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endParaRPr lang="en-US" sz="4000" b="1" u="sng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buClr>
                <a:schemeClr val="bg1"/>
              </a:buClr>
            </a:pPr>
            <a:r>
              <a:rPr lang="en-US" sz="52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Q</a:t>
            </a:r>
            <a:r>
              <a:rPr lang="en-US" sz="43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: </a:t>
            </a:r>
            <a:r>
              <a:rPr lang="th-TH" sz="43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การสมัครยื่นคำขอ (แบบ </a:t>
            </a:r>
            <a:r>
              <a:rPr lang="th-TH" sz="4300" b="1" dirty="0" err="1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</a:t>
            </a:r>
            <a:r>
              <a:rPr lang="th-TH" sz="43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10) ยื่นที่ไหน </a:t>
            </a:r>
            <a:r>
              <a:rPr lang="en-US" sz="43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?</a:t>
            </a:r>
            <a:endParaRPr lang="th-TH" sz="4300" b="1" dirty="0">
              <a:solidFill>
                <a:schemeClr val="bg1"/>
              </a:solidFill>
              <a:effectLst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l">
              <a:buClr>
                <a:schemeClr val="bg1"/>
              </a:buClr>
            </a:pPr>
            <a:r>
              <a:rPr lang="th-TH" sz="2800" dirty="0">
                <a:solidFill>
                  <a:schemeClr val="bg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</a:t>
            </a:r>
            <a:endParaRPr lang="th-TH" dirty="0"/>
          </a:p>
        </p:txBody>
      </p:sp>
      <p:sp>
        <p:nvSpPr>
          <p:cNvPr id="9" name="ลูกศรขวา 8">
            <a:extLst>
              <a:ext uri="{FF2B5EF4-FFF2-40B4-BE49-F238E27FC236}">
                <a16:creationId xmlns:a16="http://schemas.microsoft.com/office/drawing/2014/main" id="{319136DA-C81E-8EDB-8BE6-26957EAB3F16}"/>
              </a:ext>
            </a:extLst>
          </p:cNvPr>
          <p:cNvSpPr/>
          <p:nvPr/>
        </p:nvSpPr>
        <p:spPr>
          <a:xfrm>
            <a:off x="6763570" y="4457700"/>
            <a:ext cx="849034" cy="528873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id="{D0B6DC3D-6763-3CC0-A17C-20503AD4B14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7200" y="3238500"/>
            <a:ext cx="6157408" cy="4343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915011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506</TotalTime>
  <Words>328</Words>
  <Application>Microsoft Macintosh PowerPoint</Application>
  <PresentationFormat>กำหนดเอง</PresentationFormat>
  <Paragraphs>42</Paragraphs>
  <Slides>3</Slides>
  <Notes>3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9" baseType="lpstr">
      <vt:lpstr>TH SarabunPSK</vt:lpstr>
      <vt:lpstr>Symbol</vt:lpstr>
      <vt:lpstr>Arial</vt:lpstr>
      <vt:lpstr>Times New Roman</vt:lpstr>
      <vt:lpstr>Calibri</vt:lpstr>
      <vt:lpstr>Office Theme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สีน้ำเงิน สีเหลือง รายงานประจำเดือน เรียบง่าย งานนำเสนอ</dc:title>
  <cp:lastModifiedBy>OLOC. DSD</cp:lastModifiedBy>
  <cp:revision>4</cp:revision>
  <dcterms:created xsi:type="dcterms:W3CDTF">2006-08-16T00:00:00Z</dcterms:created>
  <dcterms:modified xsi:type="dcterms:W3CDTF">2024-02-29T03:50:43Z</dcterms:modified>
  <dc:identifier>DAF6Mu2w2Fw</dc:identifier>
</cp:coreProperties>
</file>