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126.xml" ContentType="application/vnd.openxmlformats-officedocument.presentationml.notesSlide+xml"/>
  <Override PartName="/ppt/notesSlides/notesSlide127.xml" ContentType="application/vnd.openxmlformats-officedocument.presentationml.notesSlide+xml"/>
  <Override PartName="/ppt/notesSlides/notesSlide128.xml" ContentType="application/vnd.openxmlformats-officedocument.presentationml.notesSlide+xml"/>
  <Override PartName="/ppt/notesSlides/notesSlide129.xml" ContentType="application/vnd.openxmlformats-officedocument.presentationml.notesSlide+xml"/>
  <Override PartName="/ppt/notesSlides/notesSlide130.xml" ContentType="application/vnd.openxmlformats-officedocument.presentationml.notesSlide+xml"/>
  <Override PartName="/ppt/notesSlides/notesSlide131.xml" ContentType="application/vnd.openxmlformats-officedocument.presentationml.notesSlide+xml"/>
  <Override PartName="/ppt/notesSlides/notesSlide132.xml" ContentType="application/vnd.openxmlformats-officedocument.presentationml.notesSlide+xml"/>
  <Override PartName="/ppt/notesSlides/notesSlide133.xml" ContentType="application/vnd.openxmlformats-officedocument.presentationml.notesSlide+xml"/>
  <Override PartName="/ppt/notesSlides/notesSlide134.xml" ContentType="application/vnd.openxmlformats-officedocument.presentationml.notesSlide+xml"/>
  <Override PartName="/ppt/notesSlides/notesSlide135.xml" ContentType="application/vnd.openxmlformats-officedocument.presentationml.notesSlide+xml"/>
  <Override PartName="/ppt/notesSlides/notesSlide136.xml" ContentType="application/vnd.openxmlformats-officedocument.presentationml.notesSlide+xml"/>
  <Override PartName="/ppt/notesSlides/notesSlide137.xml" ContentType="application/vnd.openxmlformats-officedocument.presentationml.notesSlide+xml"/>
  <Override PartName="/ppt/notesSlides/notesSlide138.xml" ContentType="application/vnd.openxmlformats-officedocument.presentationml.notesSlide+xml"/>
  <Override PartName="/ppt/notesSlides/notesSlide139.xml" ContentType="application/vnd.openxmlformats-officedocument.presentationml.notesSlide+xml"/>
  <Override PartName="/ppt/notesSlides/notesSlide140.xml" ContentType="application/vnd.openxmlformats-officedocument.presentationml.notesSlide+xml"/>
  <Override PartName="/ppt/notesSlides/notesSlide141.xml" ContentType="application/vnd.openxmlformats-officedocument.presentationml.notesSlide+xml"/>
  <Override PartName="/ppt/notesSlides/notesSlide142.xml" ContentType="application/vnd.openxmlformats-officedocument.presentationml.notesSlide+xml"/>
  <Override PartName="/ppt/notesSlides/notesSlide143.xml" ContentType="application/vnd.openxmlformats-officedocument.presentationml.notesSlide+xml"/>
  <Override PartName="/ppt/notesSlides/notesSlide144.xml" ContentType="application/vnd.openxmlformats-officedocument.presentationml.notesSlide+xml"/>
  <Override PartName="/ppt/notesSlides/notesSlide145.xml" ContentType="application/vnd.openxmlformats-officedocument.presentationml.notesSlide+xml"/>
  <Override PartName="/ppt/notesSlides/notesSlide146.xml" ContentType="application/vnd.openxmlformats-officedocument.presentationml.notesSlide+xml"/>
  <Override PartName="/ppt/notesSlides/notesSlide147.xml" ContentType="application/vnd.openxmlformats-officedocument.presentationml.notesSlide+xml"/>
  <Override PartName="/ppt/notesSlides/notesSlide148.xml" ContentType="application/vnd.openxmlformats-officedocument.presentationml.notesSlide+xml"/>
  <Override PartName="/ppt/notesSlides/notesSlide149.xml" ContentType="application/vnd.openxmlformats-officedocument.presentationml.notesSlide+xml"/>
  <Override PartName="/ppt/notesSlides/notesSlide150.xml" ContentType="application/vnd.openxmlformats-officedocument.presentationml.notesSlide+xml"/>
  <Override PartName="/ppt/notesSlides/notesSlide151.xml" ContentType="application/vnd.openxmlformats-officedocument.presentationml.notesSlide+xml"/>
  <Override PartName="/ppt/notesSlides/notesSlide152.xml" ContentType="application/vnd.openxmlformats-officedocument.presentationml.notesSlide+xml"/>
  <Override PartName="/ppt/notesSlides/notesSlide153.xml" ContentType="application/vnd.openxmlformats-officedocument.presentationml.notesSlide+xml"/>
  <Override PartName="/ppt/notesSlides/notesSlide154.xml" ContentType="application/vnd.openxmlformats-officedocument.presentationml.notesSlide+xml"/>
  <Override PartName="/ppt/notesSlides/notesSlide155.xml" ContentType="application/vnd.openxmlformats-officedocument.presentationml.notesSlide+xml"/>
  <Override PartName="/ppt/notesSlides/notesSlide156.xml" ContentType="application/vnd.openxmlformats-officedocument.presentationml.notesSlide+xml"/>
  <Override PartName="/ppt/notesSlides/notesSlide157.xml" ContentType="application/vnd.openxmlformats-officedocument.presentationml.notesSlide+xml"/>
  <Override PartName="/ppt/notesSlides/notesSlide158.xml" ContentType="application/vnd.openxmlformats-officedocument.presentationml.notesSlide+xml"/>
  <Override PartName="/ppt/notesSlides/notesSlide159.xml" ContentType="application/vnd.openxmlformats-officedocument.presentationml.notesSlide+xml"/>
  <Override PartName="/ppt/notesSlides/notesSlide160.xml" ContentType="application/vnd.openxmlformats-officedocument.presentationml.notesSlide+xml"/>
  <Override PartName="/ppt/notesSlides/notesSlide161.xml" ContentType="application/vnd.openxmlformats-officedocument.presentationml.notesSlide+xml"/>
  <Override PartName="/ppt/notesSlides/notesSlide162.xml" ContentType="application/vnd.openxmlformats-officedocument.presentationml.notesSlide+xml"/>
  <Override PartName="/ppt/notesSlides/notesSlide163.xml" ContentType="application/vnd.openxmlformats-officedocument.presentationml.notesSlide+xml"/>
  <Override PartName="/ppt/notesSlides/notesSlide164.xml" ContentType="application/vnd.openxmlformats-officedocument.presentationml.notesSlide+xml"/>
  <Override PartName="/ppt/notesSlides/notesSlide165.xml" ContentType="application/vnd.openxmlformats-officedocument.presentationml.notesSlide+xml"/>
  <Override PartName="/ppt/notesSlides/notesSlide166.xml" ContentType="application/vnd.openxmlformats-officedocument.presentationml.notesSlide+xml"/>
  <Override PartName="/ppt/notesSlides/notesSlide167.xml" ContentType="application/vnd.openxmlformats-officedocument.presentationml.notesSlide+xml"/>
  <Override PartName="/ppt/notesSlides/notesSlide168.xml" ContentType="application/vnd.openxmlformats-officedocument.presentationml.notesSlide+xml"/>
  <Override PartName="/ppt/notesSlides/notesSlide169.xml" ContentType="application/vnd.openxmlformats-officedocument.presentationml.notesSlide+xml"/>
  <Override PartName="/ppt/notesSlides/notesSlide170.xml" ContentType="application/vnd.openxmlformats-officedocument.presentationml.notesSlide+xml"/>
  <Override PartName="/ppt/notesSlides/notesSlide171.xml" ContentType="application/vnd.openxmlformats-officedocument.presentationml.notesSlide+xml"/>
  <Override PartName="/ppt/notesSlides/notesSlide172.xml" ContentType="application/vnd.openxmlformats-officedocument.presentationml.notesSlide+xml"/>
  <Override PartName="/ppt/notesSlides/notesSlide173.xml" ContentType="application/vnd.openxmlformats-officedocument.presentationml.notesSlide+xml"/>
  <Override PartName="/ppt/notesSlides/notesSlide174.xml" ContentType="application/vnd.openxmlformats-officedocument.presentationml.notesSlide+xml"/>
  <Override PartName="/ppt/notesSlides/notesSlide175.xml" ContentType="application/vnd.openxmlformats-officedocument.presentationml.notesSlide+xml"/>
  <Override PartName="/ppt/notesSlides/notesSlide176.xml" ContentType="application/vnd.openxmlformats-officedocument.presentationml.notesSlide+xml"/>
  <Override PartName="/ppt/notesSlides/notesSlide177.xml" ContentType="application/vnd.openxmlformats-officedocument.presentationml.notesSlide+xml"/>
  <Override PartName="/ppt/notesSlides/notesSlide178.xml" ContentType="application/vnd.openxmlformats-officedocument.presentationml.notesSlide+xml"/>
  <Override PartName="/ppt/notesSlides/notesSlide179.xml" ContentType="application/vnd.openxmlformats-officedocument.presentationml.notesSlide+xml"/>
  <Override PartName="/ppt/notesSlides/notesSlide180.xml" ContentType="application/vnd.openxmlformats-officedocument.presentationml.notesSlide+xml"/>
  <Override PartName="/ppt/notesSlides/notesSlide181.xml" ContentType="application/vnd.openxmlformats-officedocument.presentationml.notesSlide+xml"/>
  <Override PartName="/ppt/notesSlides/notesSlide182.xml" ContentType="application/vnd.openxmlformats-officedocument.presentationml.notesSlide+xml"/>
  <Override PartName="/ppt/notesSlides/notesSlide183.xml" ContentType="application/vnd.openxmlformats-officedocument.presentationml.notesSlide+xml"/>
  <Override PartName="/ppt/notesSlides/notesSlide184.xml" ContentType="application/vnd.openxmlformats-officedocument.presentationml.notesSlide+xml"/>
  <Override PartName="/ppt/notesSlides/notesSlide185.xml" ContentType="application/vnd.openxmlformats-officedocument.presentationml.notesSlide+xml"/>
  <Override PartName="/ppt/notesSlides/notesSlide186.xml" ContentType="application/vnd.openxmlformats-officedocument.presentationml.notesSlide+xml"/>
  <Override PartName="/ppt/notesSlides/notesSlide187.xml" ContentType="application/vnd.openxmlformats-officedocument.presentationml.notesSlide+xml"/>
  <Override PartName="/ppt/notesSlides/notesSlide18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199"/>
  </p:notesMasterIdLst>
  <p:handoutMasterIdLst>
    <p:handoutMasterId r:id="rId200"/>
  </p:handoutMasterIdLst>
  <p:sldIdLst>
    <p:sldId id="256" r:id="rId2"/>
    <p:sldId id="257" r:id="rId3"/>
    <p:sldId id="296" r:id="rId4"/>
    <p:sldId id="366" r:id="rId5"/>
    <p:sldId id="297" r:id="rId6"/>
    <p:sldId id="437" r:id="rId7"/>
    <p:sldId id="300" r:id="rId8"/>
    <p:sldId id="438" r:id="rId9"/>
    <p:sldId id="439" r:id="rId10"/>
    <p:sldId id="440" r:id="rId11"/>
    <p:sldId id="441" r:id="rId12"/>
    <p:sldId id="442" r:id="rId13"/>
    <p:sldId id="443" r:id="rId14"/>
    <p:sldId id="444" r:id="rId15"/>
    <p:sldId id="445" r:id="rId16"/>
    <p:sldId id="446" r:id="rId17"/>
    <p:sldId id="447" r:id="rId18"/>
    <p:sldId id="448" r:id="rId19"/>
    <p:sldId id="449" r:id="rId20"/>
    <p:sldId id="621" r:id="rId21"/>
    <p:sldId id="450" r:id="rId22"/>
    <p:sldId id="451" r:id="rId23"/>
    <p:sldId id="452" r:id="rId24"/>
    <p:sldId id="453" r:id="rId25"/>
    <p:sldId id="454" r:id="rId26"/>
    <p:sldId id="455" r:id="rId27"/>
    <p:sldId id="456" r:id="rId28"/>
    <p:sldId id="457" r:id="rId29"/>
    <p:sldId id="458" r:id="rId30"/>
    <p:sldId id="459" r:id="rId31"/>
    <p:sldId id="460" r:id="rId32"/>
    <p:sldId id="461" r:id="rId33"/>
    <p:sldId id="620" r:id="rId34"/>
    <p:sldId id="464" r:id="rId35"/>
    <p:sldId id="463" r:id="rId36"/>
    <p:sldId id="465" r:id="rId37"/>
    <p:sldId id="466" r:id="rId38"/>
    <p:sldId id="467" r:id="rId39"/>
    <p:sldId id="468" r:id="rId40"/>
    <p:sldId id="469" r:id="rId41"/>
    <p:sldId id="470" r:id="rId42"/>
    <p:sldId id="471" r:id="rId43"/>
    <p:sldId id="472" r:id="rId44"/>
    <p:sldId id="473" r:id="rId45"/>
    <p:sldId id="474" r:id="rId46"/>
    <p:sldId id="475" r:id="rId47"/>
    <p:sldId id="476" r:id="rId48"/>
    <p:sldId id="477" r:id="rId49"/>
    <p:sldId id="478" r:id="rId50"/>
    <p:sldId id="479" r:id="rId51"/>
    <p:sldId id="480" r:id="rId52"/>
    <p:sldId id="481" r:id="rId53"/>
    <p:sldId id="482" r:id="rId54"/>
    <p:sldId id="483" r:id="rId55"/>
    <p:sldId id="484" r:id="rId56"/>
    <p:sldId id="485" r:id="rId57"/>
    <p:sldId id="486" r:id="rId58"/>
    <p:sldId id="487" r:id="rId59"/>
    <p:sldId id="489" r:id="rId60"/>
    <p:sldId id="488" r:id="rId61"/>
    <p:sldId id="491" r:id="rId62"/>
    <p:sldId id="490" r:id="rId63"/>
    <p:sldId id="492" r:id="rId64"/>
    <p:sldId id="493" r:id="rId65"/>
    <p:sldId id="494" r:id="rId66"/>
    <p:sldId id="495" r:id="rId67"/>
    <p:sldId id="496" r:id="rId68"/>
    <p:sldId id="497" r:id="rId69"/>
    <p:sldId id="622" r:id="rId70"/>
    <p:sldId id="498" r:id="rId71"/>
    <p:sldId id="500" r:id="rId72"/>
    <p:sldId id="623" r:id="rId73"/>
    <p:sldId id="501" r:id="rId74"/>
    <p:sldId id="502" r:id="rId75"/>
    <p:sldId id="499" r:id="rId76"/>
    <p:sldId id="503" r:id="rId77"/>
    <p:sldId id="504" r:id="rId78"/>
    <p:sldId id="505" r:id="rId79"/>
    <p:sldId id="506" r:id="rId80"/>
    <p:sldId id="507" r:id="rId81"/>
    <p:sldId id="508" r:id="rId82"/>
    <p:sldId id="509" r:id="rId83"/>
    <p:sldId id="510" r:id="rId84"/>
    <p:sldId id="511" r:id="rId85"/>
    <p:sldId id="512" r:id="rId86"/>
    <p:sldId id="624" r:id="rId87"/>
    <p:sldId id="513" r:id="rId88"/>
    <p:sldId id="514" r:id="rId89"/>
    <p:sldId id="515" r:id="rId90"/>
    <p:sldId id="516" r:id="rId91"/>
    <p:sldId id="517" r:id="rId92"/>
    <p:sldId id="518" r:id="rId93"/>
    <p:sldId id="519" r:id="rId94"/>
    <p:sldId id="520" r:id="rId95"/>
    <p:sldId id="521" r:id="rId96"/>
    <p:sldId id="522" r:id="rId97"/>
    <p:sldId id="523" r:id="rId98"/>
    <p:sldId id="524" r:id="rId99"/>
    <p:sldId id="525" r:id="rId100"/>
    <p:sldId id="526" r:id="rId101"/>
    <p:sldId id="527" r:id="rId102"/>
    <p:sldId id="528" r:id="rId103"/>
    <p:sldId id="529" r:id="rId104"/>
    <p:sldId id="530" r:id="rId105"/>
    <p:sldId id="532" r:id="rId106"/>
    <p:sldId id="531" r:id="rId107"/>
    <p:sldId id="626" r:id="rId108"/>
    <p:sldId id="533" r:id="rId109"/>
    <p:sldId id="628" r:id="rId110"/>
    <p:sldId id="534" r:id="rId111"/>
    <p:sldId id="535" r:id="rId112"/>
    <p:sldId id="536" r:id="rId113"/>
    <p:sldId id="537" r:id="rId114"/>
    <p:sldId id="538" r:id="rId115"/>
    <p:sldId id="539" r:id="rId116"/>
    <p:sldId id="540" r:id="rId117"/>
    <p:sldId id="541" r:id="rId118"/>
    <p:sldId id="542" r:id="rId119"/>
    <p:sldId id="543" r:id="rId120"/>
    <p:sldId id="544" r:id="rId121"/>
    <p:sldId id="545" r:id="rId122"/>
    <p:sldId id="546" r:id="rId123"/>
    <p:sldId id="547" r:id="rId124"/>
    <p:sldId id="548" r:id="rId125"/>
    <p:sldId id="549" r:id="rId126"/>
    <p:sldId id="550" r:id="rId127"/>
    <p:sldId id="551" r:id="rId128"/>
    <p:sldId id="552" r:id="rId129"/>
    <p:sldId id="553" r:id="rId130"/>
    <p:sldId id="554" r:id="rId131"/>
    <p:sldId id="555" r:id="rId132"/>
    <p:sldId id="556" r:id="rId133"/>
    <p:sldId id="629" r:id="rId134"/>
    <p:sldId id="557" r:id="rId135"/>
    <p:sldId id="558" r:id="rId136"/>
    <p:sldId id="559" r:id="rId137"/>
    <p:sldId id="630" r:id="rId138"/>
    <p:sldId id="560" r:id="rId139"/>
    <p:sldId id="561" r:id="rId140"/>
    <p:sldId id="562" r:id="rId141"/>
    <p:sldId id="563" r:id="rId142"/>
    <p:sldId id="564" r:id="rId143"/>
    <p:sldId id="565" r:id="rId144"/>
    <p:sldId id="566" r:id="rId145"/>
    <p:sldId id="567" r:id="rId146"/>
    <p:sldId id="569" r:id="rId147"/>
    <p:sldId id="570" r:id="rId148"/>
    <p:sldId id="568" r:id="rId149"/>
    <p:sldId id="571" r:id="rId150"/>
    <p:sldId id="572" r:id="rId151"/>
    <p:sldId id="573" r:id="rId152"/>
    <p:sldId id="574" r:id="rId153"/>
    <p:sldId id="575" r:id="rId154"/>
    <p:sldId id="577" r:id="rId155"/>
    <p:sldId id="578" r:id="rId156"/>
    <p:sldId id="579" r:id="rId157"/>
    <p:sldId id="580" r:id="rId158"/>
    <p:sldId id="581" r:id="rId159"/>
    <p:sldId id="582" r:id="rId160"/>
    <p:sldId id="583" r:id="rId161"/>
    <p:sldId id="584" r:id="rId162"/>
    <p:sldId id="585" r:id="rId163"/>
    <p:sldId id="586" r:id="rId164"/>
    <p:sldId id="587" r:id="rId165"/>
    <p:sldId id="588" r:id="rId166"/>
    <p:sldId id="589" r:id="rId167"/>
    <p:sldId id="631" r:id="rId168"/>
    <p:sldId id="590" r:id="rId169"/>
    <p:sldId id="591" r:id="rId170"/>
    <p:sldId id="592" r:id="rId171"/>
    <p:sldId id="593" r:id="rId172"/>
    <p:sldId id="594" r:id="rId173"/>
    <p:sldId id="595" r:id="rId174"/>
    <p:sldId id="596" r:id="rId175"/>
    <p:sldId id="597" r:id="rId176"/>
    <p:sldId id="598" r:id="rId177"/>
    <p:sldId id="599" r:id="rId178"/>
    <p:sldId id="600" r:id="rId179"/>
    <p:sldId id="601" r:id="rId180"/>
    <p:sldId id="602" r:id="rId181"/>
    <p:sldId id="603" r:id="rId182"/>
    <p:sldId id="604" r:id="rId183"/>
    <p:sldId id="606" r:id="rId184"/>
    <p:sldId id="605" r:id="rId185"/>
    <p:sldId id="607" r:id="rId186"/>
    <p:sldId id="608" r:id="rId187"/>
    <p:sldId id="609" r:id="rId188"/>
    <p:sldId id="610" r:id="rId189"/>
    <p:sldId id="611" r:id="rId190"/>
    <p:sldId id="612" r:id="rId191"/>
    <p:sldId id="613" r:id="rId192"/>
    <p:sldId id="614" r:id="rId193"/>
    <p:sldId id="615" r:id="rId194"/>
    <p:sldId id="616" r:id="rId195"/>
    <p:sldId id="617" r:id="rId196"/>
    <p:sldId id="618" r:id="rId197"/>
    <p:sldId id="619" r:id="rId198"/>
  </p:sldIdLst>
  <p:sldSz cx="9144000" cy="6858000" type="screen4x3"/>
  <p:notesSz cx="7099300" cy="102346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00"/>
    <a:srgbClr val="996633"/>
    <a:srgbClr val="996600"/>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6531" autoAdjust="0"/>
    <p:restoredTop sz="73369" autoAdjust="0"/>
  </p:normalViewPr>
  <p:slideViewPr>
    <p:cSldViewPr>
      <p:cViewPr>
        <p:scale>
          <a:sx n="100" d="100"/>
          <a:sy n="100" d="100"/>
        </p:scale>
        <p:origin x="-516" y="-17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196" Type="http://schemas.openxmlformats.org/officeDocument/2006/relationships/slide" Target="slides/slide195.xml"/><Relationship Id="rId200" Type="http://schemas.openxmlformats.org/officeDocument/2006/relationships/handoutMaster" Target="handoutMasters/handoutMaster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60" Type="http://schemas.openxmlformats.org/officeDocument/2006/relationships/slide" Target="slides/slide159.xml"/><Relationship Id="rId165" Type="http://schemas.openxmlformats.org/officeDocument/2006/relationships/slide" Target="slides/slide164.xml"/><Relationship Id="rId181" Type="http://schemas.openxmlformats.org/officeDocument/2006/relationships/slide" Target="slides/slide180.xml"/><Relationship Id="rId186" Type="http://schemas.openxmlformats.org/officeDocument/2006/relationships/slide" Target="slides/slide185.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71" Type="http://schemas.openxmlformats.org/officeDocument/2006/relationships/slide" Target="slides/slide170.xml"/><Relationship Id="rId176" Type="http://schemas.openxmlformats.org/officeDocument/2006/relationships/slide" Target="slides/slide175.xml"/><Relationship Id="rId192" Type="http://schemas.openxmlformats.org/officeDocument/2006/relationships/slide" Target="slides/slide191.xml"/><Relationship Id="rId197" Type="http://schemas.openxmlformats.org/officeDocument/2006/relationships/slide" Target="slides/slide196.xml"/><Relationship Id="rId201" Type="http://schemas.openxmlformats.org/officeDocument/2006/relationships/presProps" Target="presProps.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slide" Target="slides/slide165.xml"/><Relationship Id="rId182" Type="http://schemas.openxmlformats.org/officeDocument/2006/relationships/slide" Target="slides/slide181.xml"/><Relationship Id="rId187" Type="http://schemas.openxmlformats.org/officeDocument/2006/relationships/slide" Target="slides/slide186.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172" Type="http://schemas.openxmlformats.org/officeDocument/2006/relationships/slide" Target="slides/slide171.xml"/><Relationship Id="rId193" Type="http://schemas.openxmlformats.org/officeDocument/2006/relationships/slide" Target="slides/slide192.xml"/><Relationship Id="rId202" Type="http://schemas.openxmlformats.org/officeDocument/2006/relationships/viewProps" Target="viewProps.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slide" Target="slides/slide182.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199" Type="http://schemas.openxmlformats.org/officeDocument/2006/relationships/notesMaster" Target="notesMasters/notesMaster1.xml"/><Relationship Id="rId203"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190" Type="http://schemas.openxmlformats.org/officeDocument/2006/relationships/slide" Target="slides/slide189.xml"/><Relationship Id="rId204" Type="http://schemas.openxmlformats.org/officeDocument/2006/relationships/tableStyles" Target="tableStyles.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076363" cy="511313"/>
          </a:xfrm>
          <a:prstGeom prst="rect">
            <a:avLst/>
          </a:prstGeom>
        </p:spPr>
        <p:txBody>
          <a:bodyPr vert="horz" lIns="94759" tIns="47380" rIns="94759" bIns="47380" rtlCol="0"/>
          <a:lstStyle>
            <a:lvl1pPr algn="l">
              <a:defRPr sz="1200"/>
            </a:lvl1pPr>
          </a:lstStyle>
          <a:p>
            <a:endParaRPr lang="en-GB" dirty="0">
              <a:latin typeface="Helvetica" pitchFamily="34" charset="0"/>
            </a:endParaRPr>
          </a:p>
        </p:txBody>
      </p:sp>
      <p:sp>
        <p:nvSpPr>
          <p:cNvPr id="3" name="Date Placeholder 2"/>
          <p:cNvSpPr>
            <a:spLocks noGrp="1"/>
          </p:cNvSpPr>
          <p:nvPr>
            <p:ph type="dt" sz="quarter" idx="1"/>
          </p:nvPr>
        </p:nvSpPr>
        <p:spPr>
          <a:xfrm>
            <a:off x="4021295" y="1"/>
            <a:ext cx="3076363" cy="511313"/>
          </a:xfrm>
          <a:prstGeom prst="rect">
            <a:avLst/>
          </a:prstGeom>
        </p:spPr>
        <p:txBody>
          <a:bodyPr vert="horz" lIns="94759" tIns="47380" rIns="94759" bIns="47380" rtlCol="0"/>
          <a:lstStyle>
            <a:lvl1pPr algn="r">
              <a:defRPr sz="1200"/>
            </a:lvl1pPr>
          </a:lstStyle>
          <a:p>
            <a:fld id="{E6916107-BD3A-45E2-B124-A5ED60630F4B}" type="datetimeFigureOut">
              <a:rPr lang="en-US" smtClean="0">
                <a:latin typeface="Helvetica" pitchFamily="34" charset="0"/>
              </a:rPr>
              <a:pPr/>
              <a:t>5/26/2016</a:t>
            </a:fld>
            <a:endParaRPr lang="en-GB" dirty="0">
              <a:latin typeface="Helvetica" pitchFamily="34" charset="0"/>
            </a:endParaRPr>
          </a:p>
        </p:txBody>
      </p:sp>
      <p:sp>
        <p:nvSpPr>
          <p:cNvPr id="4" name="Footer Placeholder 3"/>
          <p:cNvSpPr>
            <a:spLocks noGrp="1"/>
          </p:cNvSpPr>
          <p:nvPr>
            <p:ph type="ftr" sz="quarter" idx="2"/>
          </p:nvPr>
        </p:nvSpPr>
        <p:spPr>
          <a:xfrm>
            <a:off x="1" y="9721629"/>
            <a:ext cx="3076363" cy="511313"/>
          </a:xfrm>
          <a:prstGeom prst="rect">
            <a:avLst/>
          </a:prstGeom>
        </p:spPr>
        <p:txBody>
          <a:bodyPr vert="horz" lIns="94759" tIns="47380" rIns="94759" bIns="47380" rtlCol="0" anchor="b"/>
          <a:lstStyle>
            <a:lvl1pPr algn="l">
              <a:defRPr sz="1200"/>
            </a:lvl1pPr>
          </a:lstStyle>
          <a:p>
            <a:endParaRPr lang="en-GB" dirty="0">
              <a:latin typeface="Helvetica" pitchFamily="34" charset="0"/>
            </a:endParaRPr>
          </a:p>
        </p:txBody>
      </p:sp>
      <p:sp>
        <p:nvSpPr>
          <p:cNvPr id="5" name="Slide Number Placeholder 4"/>
          <p:cNvSpPr>
            <a:spLocks noGrp="1"/>
          </p:cNvSpPr>
          <p:nvPr>
            <p:ph type="sldNum" sz="quarter" idx="3"/>
          </p:nvPr>
        </p:nvSpPr>
        <p:spPr>
          <a:xfrm>
            <a:off x="4021295" y="9721629"/>
            <a:ext cx="3076363" cy="511313"/>
          </a:xfrm>
          <a:prstGeom prst="rect">
            <a:avLst/>
          </a:prstGeom>
        </p:spPr>
        <p:txBody>
          <a:bodyPr vert="horz" lIns="94759" tIns="47380" rIns="94759" bIns="47380" rtlCol="0" anchor="b"/>
          <a:lstStyle>
            <a:lvl1pPr algn="r">
              <a:defRPr sz="1200"/>
            </a:lvl1pPr>
          </a:lstStyle>
          <a:p>
            <a:fld id="{5905CC0A-F53C-4267-913E-3202B6ED95E3}" type="slidenum">
              <a:rPr lang="en-GB" smtClean="0">
                <a:latin typeface="Helvetica" pitchFamily="34" charset="0"/>
              </a:rPr>
              <a:pPr/>
              <a:t>‹#›</a:t>
            </a:fld>
            <a:endParaRPr lang="en-GB" dirty="0">
              <a:latin typeface="Helvetica" pitchFamily="34" charset="0"/>
            </a:endParaRPr>
          </a:p>
        </p:txBody>
      </p:sp>
    </p:spTree>
    <p:extLst>
      <p:ext uri="{BB962C8B-B14F-4D97-AF65-F5344CB8AC3E}">
        <p14:creationId xmlns:p14="http://schemas.microsoft.com/office/powerpoint/2010/main" val="418519270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076363" cy="511730"/>
          </a:xfrm>
          <a:prstGeom prst="rect">
            <a:avLst/>
          </a:prstGeom>
        </p:spPr>
        <p:txBody>
          <a:bodyPr vert="horz" lIns="94759" tIns="47380" rIns="94759" bIns="47380" rtlCol="0"/>
          <a:lstStyle>
            <a:lvl1pPr algn="l">
              <a:defRPr sz="1200">
                <a:latin typeface="Helvetica" pitchFamily="34" charset="0"/>
              </a:defRPr>
            </a:lvl1pPr>
          </a:lstStyle>
          <a:p>
            <a:endParaRPr lang="en-US" dirty="0"/>
          </a:p>
        </p:txBody>
      </p:sp>
      <p:sp>
        <p:nvSpPr>
          <p:cNvPr id="3" name="Date Placeholder 2"/>
          <p:cNvSpPr>
            <a:spLocks noGrp="1"/>
          </p:cNvSpPr>
          <p:nvPr>
            <p:ph type="dt" idx="1"/>
          </p:nvPr>
        </p:nvSpPr>
        <p:spPr>
          <a:xfrm>
            <a:off x="4021295" y="1"/>
            <a:ext cx="3076363" cy="511730"/>
          </a:xfrm>
          <a:prstGeom prst="rect">
            <a:avLst/>
          </a:prstGeom>
        </p:spPr>
        <p:txBody>
          <a:bodyPr vert="horz" lIns="94759" tIns="47380" rIns="94759" bIns="47380" rtlCol="0"/>
          <a:lstStyle>
            <a:lvl1pPr algn="r">
              <a:defRPr sz="1200">
                <a:latin typeface="Helvetica" pitchFamily="34" charset="0"/>
              </a:defRPr>
            </a:lvl1pPr>
          </a:lstStyle>
          <a:p>
            <a:fld id="{BC34F173-2430-41D6-9CA5-C9CD3BDF7E96}" type="datetimeFigureOut">
              <a:rPr lang="en-US" smtClean="0"/>
              <a:pPr/>
              <a:t>5/26/2016</a:t>
            </a:fld>
            <a:endParaRPr lang="en-US" dirty="0"/>
          </a:p>
        </p:txBody>
      </p:sp>
      <p:sp>
        <p:nvSpPr>
          <p:cNvPr id="4" name="Slide Image Placeholder 3"/>
          <p:cNvSpPr>
            <a:spLocks noGrp="1" noRot="1" noChangeAspect="1"/>
          </p:cNvSpPr>
          <p:nvPr>
            <p:ph type="sldImg" idx="2"/>
          </p:nvPr>
        </p:nvSpPr>
        <p:spPr>
          <a:xfrm>
            <a:off x="990600" y="766763"/>
            <a:ext cx="5118100" cy="3838575"/>
          </a:xfrm>
          <a:prstGeom prst="rect">
            <a:avLst/>
          </a:prstGeom>
          <a:noFill/>
          <a:ln w="12700">
            <a:solidFill>
              <a:prstClr val="black"/>
            </a:solidFill>
          </a:ln>
        </p:spPr>
        <p:txBody>
          <a:bodyPr vert="horz" lIns="94759" tIns="47380" rIns="94759" bIns="47380" rtlCol="0" anchor="ctr"/>
          <a:lstStyle/>
          <a:p>
            <a:endParaRPr lang="en-US" dirty="0"/>
          </a:p>
        </p:txBody>
      </p:sp>
      <p:sp>
        <p:nvSpPr>
          <p:cNvPr id="5" name="Notes Placeholder 4"/>
          <p:cNvSpPr>
            <a:spLocks noGrp="1"/>
          </p:cNvSpPr>
          <p:nvPr>
            <p:ph type="body" sz="quarter" idx="3"/>
          </p:nvPr>
        </p:nvSpPr>
        <p:spPr>
          <a:xfrm>
            <a:off x="709931" y="4861442"/>
            <a:ext cx="5679440" cy="4605576"/>
          </a:xfrm>
          <a:prstGeom prst="rect">
            <a:avLst/>
          </a:prstGeom>
        </p:spPr>
        <p:txBody>
          <a:bodyPr vert="horz" lIns="94759" tIns="47380" rIns="94759" bIns="4738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Footer Placeholder 5"/>
          <p:cNvSpPr>
            <a:spLocks noGrp="1"/>
          </p:cNvSpPr>
          <p:nvPr>
            <p:ph type="ftr" sz="quarter" idx="4"/>
          </p:nvPr>
        </p:nvSpPr>
        <p:spPr>
          <a:xfrm>
            <a:off x="1" y="9721106"/>
            <a:ext cx="3076363" cy="511730"/>
          </a:xfrm>
          <a:prstGeom prst="rect">
            <a:avLst/>
          </a:prstGeom>
        </p:spPr>
        <p:txBody>
          <a:bodyPr vert="horz" lIns="94759" tIns="47380" rIns="94759" bIns="47380" rtlCol="0" anchor="b"/>
          <a:lstStyle>
            <a:lvl1pPr algn="l">
              <a:defRPr sz="1200">
                <a:latin typeface="Helvetica" pitchFamily="34" charset="0"/>
              </a:defRPr>
            </a:lvl1pPr>
          </a:lstStyle>
          <a:p>
            <a:endParaRPr lang="en-US" dirty="0"/>
          </a:p>
        </p:txBody>
      </p:sp>
      <p:sp>
        <p:nvSpPr>
          <p:cNvPr id="7" name="Slide Number Placeholder 6"/>
          <p:cNvSpPr>
            <a:spLocks noGrp="1"/>
          </p:cNvSpPr>
          <p:nvPr>
            <p:ph type="sldNum" sz="quarter" idx="5"/>
          </p:nvPr>
        </p:nvSpPr>
        <p:spPr>
          <a:xfrm>
            <a:off x="4021295" y="9721106"/>
            <a:ext cx="3076363" cy="511730"/>
          </a:xfrm>
          <a:prstGeom prst="rect">
            <a:avLst/>
          </a:prstGeom>
        </p:spPr>
        <p:txBody>
          <a:bodyPr vert="horz" lIns="94759" tIns="47380" rIns="94759" bIns="47380" rtlCol="0" anchor="b"/>
          <a:lstStyle>
            <a:lvl1pPr algn="r">
              <a:defRPr sz="1200">
                <a:latin typeface="Helvetica" pitchFamily="34" charset="0"/>
              </a:defRPr>
            </a:lvl1pPr>
          </a:lstStyle>
          <a:p>
            <a:fld id="{006CD3C9-0AF2-437D-9D2F-7B6B298CC32F}" type="slidenum">
              <a:rPr lang="en-US" smtClean="0"/>
              <a:pPr/>
              <a:t>‹#›</a:t>
            </a:fld>
            <a:endParaRPr lang="en-US" dirty="0"/>
          </a:p>
        </p:txBody>
      </p:sp>
    </p:spTree>
    <p:extLst>
      <p:ext uri="{BB962C8B-B14F-4D97-AF65-F5344CB8AC3E}">
        <p14:creationId xmlns:p14="http://schemas.microsoft.com/office/powerpoint/2010/main" val="23625565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Helvetica" pitchFamily="34" charset="0"/>
        <a:ea typeface="+mn-ea"/>
        <a:cs typeface="+mn-cs"/>
      </a:defRPr>
    </a:lvl1pPr>
    <a:lvl2pPr marL="457200" algn="l" defTabSz="914400" rtl="0" eaLnBrk="1" latinLnBrk="0" hangingPunct="1">
      <a:defRPr sz="1200" kern="1200">
        <a:solidFill>
          <a:schemeClr val="tx1"/>
        </a:solidFill>
        <a:latin typeface="Helvetica" pitchFamily="34" charset="0"/>
        <a:ea typeface="+mn-ea"/>
        <a:cs typeface="+mn-cs"/>
      </a:defRPr>
    </a:lvl2pPr>
    <a:lvl3pPr marL="914400" algn="l" defTabSz="914400" rtl="0" eaLnBrk="1" latinLnBrk="0" hangingPunct="1">
      <a:defRPr sz="1200" kern="1200">
        <a:solidFill>
          <a:schemeClr val="tx1"/>
        </a:solidFill>
        <a:latin typeface="Helvetica" pitchFamily="34" charset="0"/>
        <a:ea typeface="+mn-ea"/>
        <a:cs typeface="+mn-cs"/>
      </a:defRPr>
    </a:lvl3pPr>
    <a:lvl4pPr marL="1371600" algn="l" defTabSz="914400" rtl="0" eaLnBrk="1" latinLnBrk="0" hangingPunct="1">
      <a:defRPr sz="1200" kern="1200">
        <a:solidFill>
          <a:schemeClr val="tx1"/>
        </a:solidFill>
        <a:latin typeface="Helvetica" pitchFamily="34" charset="0"/>
        <a:ea typeface="+mn-ea"/>
        <a:cs typeface="+mn-cs"/>
      </a:defRPr>
    </a:lvl4pPr>
    <a:lvl5pPr marL="1828800" algn="l" defTabSz="914400" rtl="0" eaLnBrk="1" latinLnBrk="0" hangingPunct="1">
      <a:defRPr sz="1200" kern="1200">
        <a:solidFill>
          <a:schemeClr val="tx1"/>
        </a:solidFill>
        <a:latin typeface="Helvetica"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135.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136.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137.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138.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139.xml.rels><?xml version="1.0" encoding="UTF-8" standalone="yes"?>
<Relationships xmlns="http://schemas.openxmlformats.org/package/2006/relationships"><Relationship Id="rId2" Type="http://schemas.openxmlformats.org/officeDocument/2006/relationships/slide" Target="../slides/slide147.xml"/><Relationship Id="rId1" Type="http://schemas.openxmlformats.org/officeDocument/2006/relationships/notesMaster" Target="../notesMasters/notesMaster1.xml"/></Relationships>
</file>

<file path=ppt/notesSlides/_rels/notesSlide140.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141.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142.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143.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144.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145.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146.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_rels/notesSlide147.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148.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149.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150.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151.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152.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153.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154.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_rels/notesSlide155.xml.rels><?xml version="1.0" encoding="UTF-8" standalone="yes"?>
<Relationships xmlns="http://schemas.openxmlformats.org/package/2006/relationships"><Relationship Id="rId2" Type="http://schemas.openxmlformats.org/officeDocument/2006/relationships/slide" Target="../slides/slide163.xml"/><Relationship Id="rId1" Type="http://schemas.openxmlformats.org/officeDocument/2006/relationships/notesMaster" Target="../notesMasters/notesMaster1.xml"/></Relationships>
</file>

<file path=ppt/notesSlides/_rels/notesSlide156.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157.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_rels/notesSlide158.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159.xml.rels><?xml version="1.0" encoding="UTF-8" standalone="yes"?>
<Relationships xmlns="http://schemas.openxmlformats.org/package/2006/relationships"><Relationship Id="rId2" Type="http://schemas.openxmlformats.org/officeDocument/2006/relationships/slide" Target="../slides/slide168.xml"/><Relationship Id="rId1" Type="http://schemas.openxmlformats.org/officeDocument/2006/relationships/notesMaster" Target="../notesMasters/notesMaster1.xml"/></Relationships>
</file>

<file path=ppt/notesSlides/_rels/notesSlide160.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_rels/notesSlide161.xml.rels><?xml version="1.0" encoding="UTF-8" standalone="yes"?>
<Relationships xmlns="http://schemas.openxmlformats.org/package/2006/relationships"><Relationship Id="rId2" Type="http://schemas.openxmlformats.org/officeDocument/2006/relationships/slide" Target="../slides/slide170.xml"/><Relationship Id="rId1" Type="http://schemas.openxmlformats.org/officeDocument/2006/relationships/notesMaster" Target="../notesMasters/notesMaster1.xml"/></Relationships>
</file>

<file path=ppt/notesSlides/_rels/notesSlide162.xml.rels><?xml version="1.0" encoding="UTF-8" standalone="yes"?>
<Relationships xmlns="http://schemas.openxmlformats.org/package/2006/relationships"><Relationship Id="rId2" Type="http://schemas.openxmlformats.org/officeDocument/2006/relationships/slide" Target="../slides/slide171.xml"/><Relationship Id="rId1" Type="http://schemas.openxmlformats.org/officeDocument/2006/relationships/notesMaster" Target="../notesMasters/notesMaster1.xml"/></Relationships>
</file>

<file path=ppt/notesSlides/_rels/notesSlide163.xml.rels><?xml version="1.0" encoding="UTF-8" standalone="yes"?>
<Relationships xmlns="http://schemas.openxmlformats.org/package/2006/relationships"><Relationship Id="rId2" Type="http://schemas.openxmlformats.org/officeDocument/2006/relationships/slide" Target="../slides/slide172.xml"/><Relationship Id="rId1" Type="http://schemas.openxmlformats.org/officeDocument/2006/relationships/notesMaster" Target="../notesMasters/notesMaster1.xml"/></Relationships>
</file>

<file path=ppt/notesSlides/_rels/notesSlide164.xml.rels><?xml version="1.0" encoding="UTF-8" standalone="yes"?>
<Relationships xmlns="http://schemas.openxmlformats.org/package/2006/relationships"><Relationship Id="rId2" Type="http://schemas.openxmlformats.org/officeDocument/2006/relationships/slide" Target="../slides/slide173.xml"/><Relationship Id="rId1" Type="http://schemas.openxmlformats.org/officeDocument/2006/relationships/notesMaster" Target="../notesMasters/notesMaster1.xml"/></Relationships>
</file>

<file path=ppt/notesSlides/_rels/notesSlide165.xml.rels><?xml version="1.0" encoding="UTF-8" standalone="yes"?>
<Relationships xmlns="http://schemas.openxmlformats.org/package/2006/relationships"><Relationship Id="rId2" Type="http://schemas.openxmlformats.org/officeDocument/2006/relationships/slide" Target="../slides/slide174.xml"/><Relationship Id="rId1" Type="http://schemas.openxmlformats.org/officeDocument/2006/relationships/notesMaster" Target="../notesMasters/notesMaster1.xml"/></Relationships>
</file>

<file path=ppt/notesSlides/_rels/notesSlide166.xml.rels><?xml version="1.0" encoding="UTF-8" standalone="yes"?>
<Relationships xmlns="http://schemas.openxmlformats.org/package/2006/relationships"><Relationship Id="rId2" Type="http://schemas.openxmlformats.org/officeDocument/2006/relationships/slide" Target="../slides/slide175.xml"/><Relationship Id="rId1" Type="http://schemas.openxmlformats.org/officeDocument/2006/relationships/notesMaster" Target="../notesMasters/notesMaster1.xml"/></Relationships>
</file>

<file path=ppt/notesSlides/_rels/notesSlide167.xml.rels><?xml version="1.0" encoding="UTF-8" standalone="yes"?>
<Relationships xmlns="http://schemas.openxmlformats.org/package/2006/relationships"><Relationship Id="rId2" Type="http://schemas.openxmlformats.org/officeDocument/2006/relationships/slide" Target="../slides/slide176.xml"/><Relationship Id="rId1" Type="http://schemas.openxmlformats.org/officeDocument/2006/relationships/notesMaster" Target="../notesMasters/notesMaster1.xml"/></Relationships>
</file>

<file path=ppt/notesSlides/_rels/notesSlide168.xml.rels><?xml version="1.0" encoding="UTF-8" standalone="yes"?>
<Relationships xmlns="http://schemas.openxmlformats.org/package/2006/relationships"><Relationship Id="rId2" Type="http://schemas.openxmlformats.org/officeDocument/2006/relationships/slide" Target="../slides/slide177.xml"/><Relationship Id="rId1" Type="http://schemas.openxmlformats.org/officeDocument/2006/relationships/notesMaster" Target="../notesMasters/notesMaster1.xml"/></Relationships>
</file>

<file path=ppt/notesSlides/_rels/notesSlide169.xml.rels><?xml version="1.0" encoding="UTF-8" standalone="yes"?>
<Relationships xmlns="http://schemas.openxmlformats.org/package/2006/relationships"><Relationship Id="rId2" Type="http://schemas.openxmlformats.org/officeDocument/2006/relationships/slide" Target="../slides/slide178.xml"/><Relationship Id="rId1" Type="http://schemas.openxmlformats.org/officeDocument/2006/relationships/notesMaster" Target="../notesMasters/notesMaster1.xml"/></Relationships>
</file>

<file path=ppt/notesSlides/_rels/notesSlide170.xml.rels><?xml version="1.0" encoding="UTF-8" standalone="yes"?>
<Relationships xmlns="http://schemas.openxmlformats.org/package/2006/relationships"><Relationship Id="rId2" Type="http://schemas.openxmlformats.org/officeDocument/2006/relationships/slide" Target="../slides/slide179.xml"/><Relationship Id="rId1" Type="http://schemas.openxmlformats.org/officeDocument/2006/relationships/notesMaster" Target="../notesMasters/notesMaster1.xml"/></Relationships>
</file>

<file path=ppt/notesSlides/_rels/notesSlide171.xml.rels><?xml version="1.0" encoding="UTF-8" standalone="yes"?>
<Relationships xmlns="http://schemas.openxmlformats.org/package/2006/relationships"><Relationship Id="rId2" Type="http://schemas.openxmlformats.org/officeDocument/2006/relationships/slide" Target="../slides/slide180.xml"/><Relationship Id="rId1" Type="http://schemas.openxmlformats.org/officeDocument/2006/relationships/notesMaster" Target="../notesMasters/notesMaster1.xml"/></Relationships>
</file>

<file path=ppt/notesSlides/_rels/notesSlide172.xml.rels><?xml version="1.0" encoding="UTF-8" standalone="yes"?>
<Relationships xmlns="http://schemas.openxmlformats.org/package/2006/relationships"><Relationship Id="rId2" Type="http://schemas.openxmlformats.org/officeDocument/2006/relationships/slide" Target="../slides/slide181.xml"/><Relationship Id="rId1" Type="http://schemas.openxmlformats.org/officeDocument/2006/relationships/notesMaster" Target="../notesMasters/notesMaster1.xml"/></Relationships>
</file>

<file path=ppt/notesSlides/_rels/notesSlide173.xml.rels><?xml version="1.0" encoding="UTF-8" standalone="yes"?>
<Relationships xmlns="http://schemas.openxmlformats.org/package/2006/relationships"><Relationship Id="rId2" Type="http://schemas.openxmlformats.org/officeDocument/2006/relationships/slide" Target="../slides/slide182.xml"/><Relationship Id="rId1" Type="http://schemas.openxmlformats.org/officeDocument/2006/relationships/notesMaster" Target="../notesMasters/notesMaster1.xml"/></Relationships>
</file>

<file path=ppt/notesSlides/_rels/notesSlide174.xml.rels><?xml version="1.0" encoding="UTF-8" standalone="yes"?>
<Relationships xmlns="http://schemas.openxmlformats.org/package/2006/relationships"><Relationship Id="rId2" Type="http://schemas.openxmlformats.org/officeDocument/2006/relationships/slide" Target="../slides/slide183.xml"/><Relationship Id="rId1" Type="http://schemas.openxmlformats.org/officeDocument/2006/relationships/notesMaster" Target="../notesMasters/notesMaster1.xml"/></Relationships>
</file>

<file path=ppt/notesSlides/_rels/notesSlide175.xml.rels><?xml version="1.0" encoding="UTF-8" standalone="yes"?>
<Relationships xmlns="http://schemas.openxmlformats.org/package/2006/relationships"><Relationship Id="rId2" Type="http://schemas.openxmlformats.org/officeDocument/2006/relationships/slide" Target="../slides/slide184.xml"/><Relationship Id="rId1" Type="http://schemas.openxmlformats.org/officeDocument/2006/relationships/notesMaster" Target="../notesMasters/notesMaster1.xml"/></Relationships>
</file>

<file path=ppt/notesSlides/_rels/notesSlide176.xml.rels><?xml version="1.0" encoding="UTF-8" standalone="yes"?>
<Relationships xmlns="http://schemas.openxmlformats.org/package/2006/relationships"><Relationship Id="rId2" Type="http://schemas.openxmlformats.org/officeDocument/2006/relationships/slide" Target="../slides/slide185.xml"/><Relationship Id="rId1" Type="http://schemas.openxmlformats.org/officeDocument/2006/relationships/notesMaster" Target="../notesMasters/notesMaster1.xml"/></Relationships>
</file>

<file path=ppt/notesSlides/_rels/notesSlide177.xml.rels><?xml version="1.0" encoding="UTF-8" standalone="yes"?>
<Relationships xmlns="http://schemas.openxmlformats.org/package/2006/relationships"><Relationship Id="rId2" Type="http://schemas.openxmlformats.org/officeDocument/2006/relationships/slide" Target="../slides/slide186.xml"/><Relationship Id="rId1" Type="http://schemas.openxmlformats.org/officeDocument/2006/relationships/notesMaster" Target="../notesMasters/notesMaster1.xml"/></Relationships>
</file>

<file path=ppt/notesSlides/_rels/notesSlide178.xml.rels><?xml version="1.0" encoding="UTF-8" standalone="yes"?>
<Relationships xmlns="http://schemas.openxmlformats.org/package/2006/relationships"><Relationship Id="rId2" Type="http://schemas.openxmlformats.org/officeDocument/2006/relationships/slide" Target="../slides/slide187.xml"/><Relationship Id="rId1" Type="http://schemas.openxmlformats.org/officeDocument/2006/relationships/notesMaster" Target="../notesMasters/notesMaster1.xml"/></Relationships>
</file>

<file path=ppt/notesSlides/_rels/notesSlide179.xml.rels><?xml version="1.0" encoding="UTF-8" standalone="yes"?>
<Relationships xmlns="http://schemas.openxmlformats.org/package/2006/relationships"><Relationship Id="rId2" Type="http://schemas.openxmlformats.org/officeDocument/2006/relationships/slide" Target="../slides/slide188.xml"/><Relationship Id="rId1" Type="http://schemas.openxmlformats.org/officeDocument/2006/relationships/notesMaster" Target="../notesMasters/notesMaster1.xml"/></Relationships>
</file>

<file path=ppt/notesSlides/_rels/notesSlide180.xml.rels><?xml version="1.0" encoding="UTF-8" standalone="yes"?>
<Relationships xmlns="http://schemas.openxmlformats.org/package/2006/relationships"><Relationship Id="rId2" Type="http://schemas.openxmlformats.org/officeDocument/2006/relationships/slide" Target="../slides/slide189.xml"/><Relationship Id="rId1" Type="http://schemas.openxmlformats.org/officeDocument/2006/relationships/notesMaster" Target="../notesMasters/notesMaster1.xml"/></Relationships>
</file>

<file path=ppt/notesSlides/_rels/notesSlide181.xml.rels><?xml version="1.0" encoding="UTF-8" standalone="yes"?>
<Relationships xmlns="http://schemas.openxmlformats.org/package/2006/relationships"><Relationship Id="rId2" Type="http://schemas.openxmlformats.org/officeDocument/2006/relationships/slide" Target="../slides/slide190.xml"/><Relationship Id="rId1" Type="http://schemas.openxmlformats.org/officeDocument/2006/relationships/notesMaster" Target="../notesMasters/notesMaster1.xml"/></Relationships>
</file>

<file path=ppt/notesSlides/_rels/notesSlide182.xml.rels><?xml version="1.0" encoding="UTF-8" standalone="yes"?>
<Relationships xmlns="http://schemas.openxmlformats.org/package/2006/relationships"><Relationship Id="rId2" Type="http://schemas.openxmlformats.org/officeDocument/2006/relationships/slide" Target="../slides/slide191.xml"/><Relationship Id="rId1" Type="http://schemas.openxmlformats.org/officeDocument/2006/relationships/notesMaster" Target="../notesMasters/notesMaster1.xml"/></Relationships>
</file>

<file path=ppt/notesSlides/_rels/notesSlide183.xml.rels><?xml version="1.0" encoding="UTF-8" standalone="yes"?>
<Relationships xmlns="http://schemas.openxmlformats.org/package/2006/relationships"><Relationship Id="rId2" Type="http://schemas.openxmlformats.org/officeDocument/2006/relationships/slide" Target="../slides/slide192.xml"/><Relationship Id="rId1" Type="http://schemas.openxmlformats.org/officeDocument/2006/relationships/notesMaster" Target="../notesMasters/notesMaster1.xml"/></Relationships>
</file>

<file path=ppt/notesSlides/_rels/notesSlide184.xml.rels><?xml version="1.0" encoding="UTF-8" standalone="yes"?>
<Relationships xmlns="http://schemas.openxmlformats.org/package/2006/relationships"><Relationship Id="rId2" Type="http://schemas.openxmlformats.org/officeDocument/2006/relationships/slide" Target="../slides/slide193.xml"/><Relationship Id="rId1" Type="http://schemas.openxmlformats.org/officeDocument/2006/relationships/notesMaster" Target="../notesMasters/notesMaster1.xml"/></Relationships>
</file>

<file path=ppt/notesSlides/_rels/notesSlide185.xml.rels><?xml version="1.0" encoding="UTF-8" standalone="yes"?>
<Relationships xmlns="http://schemas.openxmlformats.org/package/2006/relationships"><Relationship Id="rId2" Type="http://schemas.openxmlformats.org/officeDocument/2006/relationships/slide" Target="../slides/slide194.xml"/><Relationship Id="rId1" Type="http://schemas.openxmlformats.org/officeDocument/2006/relationships/notesMaster" Target="../notesMasters/notesMaster1.xml"/></Relationships>
</file>

<file path=ppt/notesSlides/_rels/notesSlide186.xml.rels><?xml version="1.0" encoding="UTF-8" standalone="yes"?>
<Relationships xmlns="http://schemas.openxmlformats.org/package/2006/relationships"><Relationship Id="rId2" Type="http://schemas.openxmlformats.org/officeDocument/2006/relationships/slide" Target="../slides/slide195.xml"/><Relationship Id="rId1" Type="http://schemas.openxmlformats.org/officeDocument/2006/relationships/notesMaster" Target="../notesMasters/notesMaster1.xml"/></Relationships>
</file>

<file path=ppt/notesSlides/_rels/notesSlide187.xml.rels><?xml version="1.0" encoding="UTF-8" standalone="yes"?>
<Relationships xmlns="http://schemas.openxmlformats.org/package/2006/relationships"><Relationship Id="rId2" Type="http://schemas.openxmlformats.org/officeDocument/2006/relationships/slide" Target="../slides/slide196.xml"/><Relationship Id="rId1" Type="http://schemas.openxmlformats.org/officeDocument/2006/relationships/notesMaster" Target="../notesMasters/notesMaster1.xml"/></Relationships>
</file>

<file path=ppt/notesSlides/_rels/notesSlide188.xml.rels><?xml version="1.0" encoding="UTF-8" standalone="yes"?>
<Relationships xmlns="http://schemas.openxmlformats.org/package/2006/relationships"><Relationship Id="rId2" Type="http://schemas.openxmlformats.org/officeDocument/2006/relationships/slide" Target="../slides/slide19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Trainer welcomes trainees to class.</a:t>
            </a:r>
          </a:p>
        </p:txBody>
      </p:sp>
      <p:sp>
        <p:nvSpPr>
          <p:cNvPr id="4" name="Slide Number Placeholder 3"/>
          <p:cNvSpPr>
            <a:spLocks noGrp="1"/>
          </p:cNvSpPr>
          <p:nvPr>
            <p:ph type="sldNum" sz="quarter" idx="10"/>
          </p:nvPr>
        </p:nvSpPr>
        <p:spPr/>
        <p:txBody>
          <a:bodyPr/>
          <a:lstStyle/>
          <a:p>
            <a:fld id="{006CD3C9-0AF2-437D-9D2F-7B6B298CC32F}"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kern="1200" baseline="0" dirty="0" smtClean="0">
                <a:solidFill>
                  <a:schemeClr val="tx1"/>
                </a:solidFill>
                <a:ea typeface="+mn-ea"/>
                <a:cs typeface="+mn-cs"/>
              </a:rPr>
              <a:t>Trainer advises this Unit comprises seven Elements, as listed on this slide explaining:</a:t>
            </a:r>
          </a:p>
          <a:p>
            <a:r>
              <a:rPr lang="en-AU" sz="1200" kern="1200" baseline="0" dirty="0" smtClean="0">
                <a:solidFill>
                  <a:schemeClr val="tx1"/>
                </a:solidFill>
                <a:ea typeface="+mn-ea"/>
                <a:cs typeface="+mn-cs"/>
              </a:rPr>
              <a:t>• Each Element comprises a number of Performance Criteria which will be identified throughout the class and explained in detail</a:t>
            </a:r>
          </a:p>
          <a:p>
            <a:r>
              <a:rPr lang="en-AU" sz="1200" kern="1200" baseline="0" dirty="0" smtClean="0">
                <a:solidFill>
                  <a:schemeClr val="tx1"/>
                </a:solidFill>
                <a:ea typeface="+mn-ea"/>
                <a:cs typeface="+mn-cs"/>
              </a:rPr>
              <a:t>• Trainees can obtain more detail from their Trainee Manual</a:t>
            </a:r>
          </a:p>
          <a:p>
            <a:r>
              <a:rPr lang="en-AU" sz="1200" kern="1200" baseline="0" dirty="0" smtClean="0">
                <a:solidFill>
                  <a:schemeClr val="tx1"/>
                </a:solidFill>
                <a:ea typeface="+mn-ea"/>
                <a:cs typeface="+mn-cs"/>
              </a:rPr>
              <a:t>• At times the course presents advice and information about various protocols but where their workplace requirements differ to what is presented, the workplace practices and standards, as well as policies and procedures must be observed.</a:t>
            </a:r>
            <a:endParaRPr lang="en-US" dirty="0" smtClean="0"/>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kern="1200" baseline="0" dirty="0" smtClean="0">
                <a:solidFill>
                  <a:schemeClr val="tx1"/>
                </a:solidFill>
                <a:ea typeface="+mn-ea"/>
                <a:cs typeface="+mn-cs"/>
              </a:rPr>
              <a:t>Trainer advises that assessment for this Unit may take several forms all of which are aimed at verifying they have achieved competency for the Unit as required.</a:t>
            </a:r>
          </a:p>
          <a:p>
            <a:endParaRPr lang="en-AU" sz="1200" kern="1200" baseline="0" dirty="0" smtClean="0">
              <a:solidFill>
                <a:schemeClr val="tx1"/>
              </a:solidFill>
              <a:ea typeface="+mn-ea"/>
              <a:cs typeface="+mn-cs"/>
            </a:endParaRPr>
          </a:p>
          <a:p>
            <a:r>
              <a:rPr lang="en-AU" sz="1200" kern="1200" baseline="0" dirty="0" smtClean="0">
                <a:solidFill>
                  <a:schemeClr val="tx1"/>
                </a:solidFill>
                <a:ea typeface="+mn-ea"/>
                <a:cs typeface="+mn-cs"/>
              </a:rPr>
              <a:t>Trainer indicates the methods of assessment that will be applied to them for this Unit.</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kern="1200" dirty="0" smtClean="0">
                <a:solidFill>
                  <a:schemeClr val="tx1"/>
                </a:solidFill>
                <a:ea typeface="+mn-ea"/>
                <a:cs typeface="+mn-cs"/>
              </a:rPr>
              <a:t>Introduce</a:t>
            </a:r>
            <a:r>
              <a:rPr lang="en-AU" sz="1200" kern="1200" baseline="0" dirty="0" smtClean="0">
                <a:solidFill>
                  <a:schemeClr val="tx1"/>
                </a:solidFill>
                <a:ea typeface="+mn-ea"/>
                <a:cs typeface="+mn-cs"/>
              </a:rPr>
              <a:t> topic.</a:t>
            </a:r>
          </a:p>
          <a:p>
            <a:pPr marL="0" marR="0" indent="0" algn="l" defTabSz="914400" rtl="0" eaLnBrk="1" fontAlgn="auto" latinLnBrk="0" hangingPunct="1">
              <a:lnSpc>
                <a:spcPct val="100000"/>
              </a:lnSpc>
              <a:spcBef>
                <a:spcPts val="0"/>
              </a:spcBef>
              <a:spcAft>
                <a:spcPts val="0"/>
              </a:spcAft>
              <a:buClrTx/>
              <a:buSzTx/>
              <a:buFontTx/>
              <a:buNone/>
              <a:tabLst/>
              <a:defRPr/>
            </a:pPr>
            <a:endParaRPr lang="en-AU" sz="1200" b="1" kern="1200" baseline="0" dirty="0" smtClean="0">
              <a:solidFill>
                <a:schemeClr val="tx1"/>
              </a:solidFill>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AU" sz="1200" b="1" kern="1200" baseline="0" dirty="0" smtClean="0">
                <a:solidFill>
                  <a:schemeClr val="tx1"/>
                </a:solidFill>
                <a:ea typeface="+mn-ea"/>
                <a:cs typeface="+mn-cs"/>
              </a:rPr>
              <a:t>Class Activity – General Discussion</a:t>
            </a:r>
          </a:p>
          <a:p>
            <a:endParaRPr lang="en-AU" sz="1200" kern="1200" baseline="0" dirty="0" smtClean="0">
              <a:solidFill>
                <a:schemeClr val="tx1"/>
              </a:solidFill>
              <a:ea typeface="+mn-ea"/>
              <a:cs typeface="+mn-cs"/>
            </a:endParaRPr>
          </a:p>
          <a:p>
            <a:r>
              <a:rPr lang="en-AU" sz="1200" kern="1200" baseline="0" dirty="0" smtClean="0">
                <a:solidFill>
                  <a:schemeClr val="tx1"/>
                </a:solidFill>
                <a:ea typeface="+mn-ea"/>
                <a:cs typeface="+mn-cs"/>
              </a:rPr>
              <a:t>Ask general questions:</a:t>
            </a:r>
          </a:p>
          <a:p>
            <a:pPr>
              <a:buFont typeface="Arial" pitchFamily="34" charset="0"/>
              <a:buChar char="•"/>
            </a:pPr>
            <a:r>
              <a:rPr lang="en-AU" sz="1200" kern="1200" baseline="0" dirty="0" smtClean="0">
                <a:solidFill>
                  <a:schemeClr val="tx1"/>
                </a:solidFill>
                <a:ea typeface="+mn-ea"/>
                <a:cs typeface="+mn-cs"/>
              </a:rPr>
              <a:t>What does a room attendant do?</a:t>
            </a:r>
          </a:p>
          <a:p>
            <a:pPr>
              <a:buFont typeface="Arial" pitchFamily="34" charset="0"/>
              <a:buChar char="•"/>
            </a:pPr>
            <a:r>
              <a:rPr lang="en-AU" sz="1200" kern="1200" baseline="0" dirty="0" smtClean="0">
                <a:solidFill>
                  <a:schemeClr val="tx1"/>
                </a:solidFill>
                <a:ea typeface="+mn-ea"/>
                <a:cs typeface="+mn-cs"/>
              </a:rPr>
              <a:t>Why is the role of a room attendant important in a hotel?</a:t>
            </a:r>
            <a:endParaRPr lang="en-AU" sz="1200" kern="1200" dirty="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AU" sz="1200" kern="1200" baseline="0" dirty="0" smtClean="0">
                <a:solidFill>
                  <a:schemeClr val="tx1"/>
                </a:solidFill>
                <a:ea typeface="+mn-ea"/>
                <a:cs typeface="+mn-cs"/>
              </a:rPr>
              <a:t>Trainer identifies the Performance Criteria for this Element, as listed on the slide.</a:t>
            </a: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5</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AU" sz="1200" kern="1200" baseline="0" dirty="0" smtClean="0">
                <a:solidFill>
                  <a:schemeClr val="tx1"/>
                </a:solidFill>
                <a:ea typeface="+mn-ea"/>
                <a:cs typeface="+mn-cs"/>
              </a:rPr>
              <a:t>Trainer identifies the Performance Criteria for this Element, as listed on the slide.</a:t>
            </a:r>
          </a:p>
        </p:txBody>
      </p:sp>
      <p:sp>
        <p:nvSpPr>
          <p:cNvPr id="4" name="Slide Number Placeholder 3"/>
          <p:cNvSpPr>
            <a:spLocks noGrp="1"/>
          </p:cNvSpPr>
          <p:nvPr>
            <p:ph type="sldNum" sz="quarter" idx="10"/>
          </p:nvPr>
        </p:nvSpPr>
        <p:spPr/>
        <p:txBody>
          <a:bodyPr/>
          <a:lstStyle/>
          <a:p>
            <a:fld id="{006CD3C9-0AF2-437D-9D2F-7B6B298CC32F}" type="slidenum">
              <a:rPr lang="en-US" smtClean="0"/>
              <a:pPr/>
              <a:t>6</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buFont typeface="Arial" pitchFamily="34" charset="0"/>
              <a:buChar char="•"/>
            </a:pPr>
            <a:r>
              <a:rPr lang="en-AU" sz="1200" b="0" kern="1200" baseline="0" dirty="0" smtClean="0">
                <a:solidFill>
                  <a:schemeClr val="tx1"/>
                </a:solidFill>
                <a:ea typeface="+mn-ea"/>
                <a:cs typeface="+mn-cs"/>
              </a:rPr>
              <a:t>Why are there more room attendants employed than in other positions within a hotel?</a:t>
            </a:r>
          </a:p>
          <a:p>
            <a:pPr>
              <a:buFont typeface="Arial" pitchFamily="34" charset="0"/>
              <a:buChar char="•"/>
            </a:pPr>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7</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marL="0">
              <a:buFont typeface="Arial" pitchFamily="34" charset="0"/>
              <a:buChar char="•"/>
            </a:pPr>
            <a:r>
              <a:rPr lang="en-AU" sz="1200" dirty="0" smtClean="0">
                <a:latin typeface="Helvetica" pitchFamily="34" charset="0"/>
              </a:rPr>
              <a:t>How can you make a room appealing?</a:t>
            </a:r>
          </a:p>
        </p:txBody>
      </p:sp>
      <p:sp>
        <p:nvSpPr>
          <p:cNvPr id="4" name="Slide Number Placeholder 3"/>
          <p:cNvSpPr>
            <a:spLocks noGrp="1"/>
          </p:cNvSpPr>
          <p:nvPr>
            <p:ph type="sldNum" sz="quarter" idx="10"/>
          </p:nvPr>
        </p:nvSpPr>
        <p:spPr/>
        <p:txBody>
          <a:bodyPr/>
          <a:lstStyle/>
          <a:p>
            <a:fld id="{006CD3C9-0AF2-437D-9D2F-7B6B298CC32F}" type="slidenum">
              <a:rPr lang="en-US" smtClean="0"/>
              <a:pPr/>
              <a:t>8</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marL="0">
              <a:buFont typeface="Arial" pitchFamily="34" charset="0"/>
              <a:buNone/>
            </a:pPr>
            <a:r>
              <a:rPr lang="en-AU" sz="1200" dirty="0" smtClean="0">
                <a:latin typeface="Helvetica" pitchFamily="34" charset="0"/>
              </a:rPr>
              <a:t>How can a room attendant:</a:t>
            </a:r>
          </a:p>
          <a:p>
            <a:pPr marL="0">
              <a:buFont typeface="Arial" pitchFamily="34" charset="0"/>
              <a:buChar char="•"/>
            </a:pPr>
            <a:r>
              <a:rPr lang="en-AU" sz="1200" dirty="0" smtClean="0">
                <a:latin typeface="Helvetica" pitchFamily="34" charset="0"/>
              </a:rPr>
              <a:t>Be friendly?</a:t>
            </a:r>
          </a:p>
          <a:p>
            <a:pPr marL="0">
              <a:buFont typeface="Arial" pitchFamily="34" charset="0"/>
              <a:buChar char="•"/>
            </a:pPr>
            <a:r>
              <a:rPr lang="en-AU" sz="1200" dirty="0" smtClean="0">
                <a:latin typeface="Helvetica" pitchFamily="34" charset="0"/>
              </a:rPr>
              <a:t>Be</a:t>
            </a:r>
            <a:r>
              <a:rPr lang="en-AU" sz="1200" baseline="0" dirty="0" smtClean="0">
                <a:latin typeface="Helvetica" pitchFamily="34" charset="0"/>
              </a:rPr>
              <a:t> informative – what information do they need to give the guest about the room?</a:t>
            </a:r>
          </a:p>
          <a:p>
            <a:pPr marL="0">
              <a:buFont typeface="Arial" pitchFamily="34" charset="0"/>
              <a:buChar char="•"/>
            </a:pPr>
            <a:r>
              <a:rPr lang="en-AU" sz="1200" baseline="0" dirty="0" smtClean="0">
                <a:latin typeface="Helvetica" pitchFamily="34" charset="0"/>
              </a:rPr>
              <a:t>Be discreet – what does this mean and how do they do it?</a:t>
            </a:r>
          </a:p>
          <a:p>
            <a:pPr marL="0">
              <a:buFont typeface="Arial" pitchFamily="34" charset="0"/>
              <a:buChar char="•"/>
            </a:pPr>
            <a:r>
              <a:rPr lang="en-AU" sz="1200" baseline="0" dirty="0" smtClean="0">
                <a:latin typeface="Helvetica" pitchFamily="34" charset="0"/>
              </a:rPr>
              <a:t>What are common requests?</a:t>
            </a:r>
          </a:p>
          <a:p>
            <a:pPr marL="0">
              <a:buFont typeface="Arial" pitchFamily="34" charset="0"/>
              <a:buChar char="•"/>
            </a:pPr>
            <a:r>
              <a:rPr lang="en-AU" sz="1200" baseline="0" dirty="0" smtClean="0">
                <a:latin typeface="Helvetica" pitchFamily="34" charset="0"/>
              </a:rPr>
              <a:t>What are common problems?</a:t>
            </a:r>
            <a:endParaRPr lang="en-AU" sz="1200" dirty="0" smtClean="0">
              <a:latin typeface="Helvetica" pitchFamily="34" charset="0"/>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9</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marL="0">
              <a:buFont typeface="Arial" pitchFamily="34" charset="0"/>
              <a:buNone/>
            </a:pPr>
            <a:r>
              <a:rPr lang="en-AU" sz="1200" dirty="0" smtClean="0">
                <a:latin typeface="Helvetica" pitchFamily="34" charset="0"/>
              </a:rPr>
              <a:t>How can a room attendant:</a:t>
            </a:r>
          </a:p>
          <a:p>
            <a:pPr marL="0">
              <a:buFont typeface="Arial" pitchFamily="34" charset="0"/>
              <a:buChar char="•"/>
            </a:pPr>
            <a:r>
              <a:rPr lang="en-AU" sz="1200" dirty="0" smtClean="0">
                <a:latin typeface="Helvetica" pitchFamily="34" charset="0"/>
              </a:rPr>
              <a:t>Make a room clean?</a:t>
            </a:r>
          </a:p>
          <a:p>
            <a:pPr marL="0">
              <a:buFont typeface="Arial" pitchFamily="34" charset="0"/>
              <a:buChar char="•"/>
            </a:pPr>
            <a:r>
              <a:rPr lang="en-AU" sz="1200" dirty="0" smtClean="0">
                <a:latin typeface="Helvetica" pitchFamily="34" charset="0"/>
              </a:rPr>
              <a:t>Improve the appearance of a room?</a:t>
            </a:r>
            <a:endParaRPr lang="en-AU" sz="1200" baseline="0" dirty="0" smtClean="0">
              <a:latin typeface="Helvetica" pitchFamily="34" charset="0"/>
            </a:endParaRPr>
          </a:p>
          <a:p>
            <a:pPr marL="0">
              <a:buFont typeface="Arial" pitchFamily="34" charset="0"/>
              <a:buChar char="•"/>
            </a:pPr>
            <a:r>
              <a:rPr lang="en-AU" sz="1200" baseline="0" dirty="0" smtClean="0">
                <a:latin typeface="Helvetica" pitchFamily="34" charset="0"/>
              </a:rPr>
              <a:t>Improve the security of guests and their property in a room?</a:t>
            </a:r>
          </a:p>
          <a:p>
            <a:pPr marL="0">
              <a:buFont typeface="Arial" pitchFamily="34" charset="0"/>
              <a:buChar char="•"/>
            </a:pPr>
            <a:r>
              <a:rPr lang="en-AU" sz="1200" baseline="0" dirty="0" smtClean="0">
                <a:latin typeface="Helvetica" pitchFamily="34" charset="0"/>
              </a:rPr>
              <a:t>Ensure the privacy of guests and their actions?</a:t>
            </a:r>
            <a:endParaRPr lang="en-AU" sz="1200" dirty="0" smtClean="0">
              <a:latin typeface="Helvetica" pitchFamily="34" charset="0"/>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10</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1" kern="1200" dirty="0" smtClean="0">
                <a:solidFill>
                  <a:schemeClr val="tx1"/>
                </a:solidFill>
                <a:ea typeface="+mn-ea"/>
                <a:cs typeface="+mn-cs"/>
              </a:rPr>
              <a:t>Guest Relations</a:t>
            </a:r>
            <a:endParaRPr lang="en-AU" sz="1200" kern="1200" dirty="0" smtClean="0">
              <a:solidFill>
                <a:schemeClr val="tx1"/>
              </a:solidFill>
              <a:ea typeface="+mn-ea"/>
              <a:cs typeface="+mn-cs"/>
            </a:endParaRPr>
          </a:p>
          <a:p>
            <a:r>
              <a:rPr lang="en-US" sz="1200" kern="1200" dirty="0" smtClean="0">
                <a:solidFill>
                  <a:schemeClr val="tx1"/>
                </a:solidFill>
                <a:ea typeface="+mn-ea"/>
                <a:cs typeface="+mn-cs"/>
              </a:rPr>
              <a:t>Every employee of a hotel, including the room attendant, is expected to warmly greet guests and to be friendly and professional.</a:t>
            </a:r>
            <a:endParaRPr lang="en-AU" sz="1200" kern="1200" dirty="0" smtClean="0">
              <a:solidFill>
                <a:schemeClr val="tx1"/>
              </a:solidFill>
              <a:ea typeface="+mn-ea"/>
              <a:cs typeface="+mn-cs"/>
            </a:endParaRPr>
          </a:p>
          <a:p>
            <a:r>
              <a:rPr lang="en-US" sz="1200" kern="1200" dirty="0" smtClean="0">
                <a:solidFill>
                  <a:schemeClr val="tx1"/>
                </a:solidFill>
                <a:ea typeface="+mn-ea"/>
                <a:cs typeface="+mn-cs"/>
              </a:rPr>
              <a:t>In many cases they need to work independently from other colleagues and must handle any problems that arise, without the assistance or guidance of others.</a:t>
            </a:r>
            <a:endParaRPr lang="en-AU" sz="1200" kern="1200" dirty="0" smtClean="0">
              <a:solidFill>
                <a:schemeClr val="tx1"/>
              </a:solidFill>
              <a:ea typeface="+mn-ea"/>
              <a:cs typeface="+mn-cs"/>
            </a:endParaRPr>
          </a:p>
          <a:p>
            <a:r>
              <a:rPr lang="en-US" sz="1200" kern="1200" dirty="0" smtClean="0">
                <a:solidFill>
                  <a:schemeClr val="tx1"/>
                </a:solidFill>
                <a:ea typeface="+mn-ea"/>
                <a:cs typeface="+mn-cs"/>
              </a:rPr>
              <a:t>If there is a complaint about the room or its furnishings or fixtures, in many cases the room attendant must not only handle to issue, but take ownership to ensure it is resolved in a timely manner.</a:t>
            </a:r>
            <a:endParaRPr lang="en-AU" sz="1200" kern="1200" dirty="0" smtClean="0">
              <a:solidFill>
                <a:schemeClr val="tx1"/>
              </a:solidFill>
              <a:ea typeface="+mn-ea"/>
              <a:cs typeface="+mn-cs"/>
            </a:endParaRPr>
          </a:p>
          <a:p>
            <a:endParaRPr lang="en-US" sz="1200" b="1" kern="1200" dirty="0" smtClean="0">
              <a:solidFill>
                <a:schemeClr val="tx1"/>
              </a:solidFill>
              <a:ea typeface="+mn-ea"/>
              <a:cs typeface="+mn-cs"/>
            </a:endParaRPr>
          </a:p>
          <a:p>
            <a:r>
              <a:rPr lang="en-US" sz="1200" b="1" kern="1200" dirty="0" smtClean="0">
                <a:solidFill>
                  <a:schemeClr val="tx1"/>
                </a:solidFill>
                <a:ea typeface="+mn-ea"/>
                <a:cs typeface="+mn-cs"/>
              </a:rPr>
              <a:t>Guest Safety</a:t>
            </a:r>
            <a:endParaRPr lang="en-AU" sz="1200" kern="1200" dirty="0" smtClean="0">
              <a:solidFill>
                <a:schemeClr val="tx1"/>
              </a:solidFill>
              <a:ea typeface="+mn-ea"/>
              <a:cs typeface="+mn-cs"/>
            </a:endParaRPr>
          </a:p>
          <a:p>
            <a:r>
              <a:rPr lang="en-US" sz="1200" kern="1200" dirty="0" smtClean="0">
                <a:solidFill>
                  <a:schemeClr val="tx1"/>
                </a:solidFill>
                <a:ea typeface="+mn-ea"/>
                <a:cs typeface="+mn-cs"/>
              </a:rPr>
              <a:t>The job description of a room attendant includes ensuring the safety and well being of guests and their property. </a:t>
            </a:r>
            <a:endParaRPr lang="en-AU" sz="1200" kern="1200" dirty="0" smtClean="0">
              <a:solidFill>
                <a:schemeClr val="tx1"/>
              </a:solidFill>
              <a:ea typeface="+mn-ea"/>
              <a:cs typeface="+mn-cs"/>
            </a:endParaRPr>
          </a:p>
          <a:p>
            <a:endParaRPr lang="en-US" sz="1200" b="1" kern="1200" dirty="0" smtClean="0">
              <a:solidFill>
                <a:schemeClr val="tx1"/>
              </a:solidFill>
              <a:ea typeface="+mn-ea"/>
              <a:cs typeface="+mn-cs"/>
            </a:endParaRPr>
          </a:p>
          <a:p>
            <a:r>
              <a:rPr lang="en-US" sz="1200" b="1" kern="1200" dirty="0" smtClean="0">
                <a:solidFill>
                  <a:schemeClr val="tx1"/>
                </a:solidFill>
                <a:ea typeface="+mn-ea"/>
                <a:cs typeface="+mn-cs"/>
              </a:rPr>
              <a:t>Cleaning</a:t>
            </a:r>
            <a:endParaRPr lang="en-AU" sz="1200" kern="1200" dirty="0" smtClean="0">
              <a:solidFill>
                <a:schemeClr val="tx1"/>
              </a:solidFill>
              <a:ea typeface="+mn-ea"/>
              <a:cs typeface="+mn-cs"/>
            </a:endParaRPr>
          </a:p>
          <a:p>
            <a:r>
              <a:rPr lang="en-US" sz="1200" kern="1200" dirty="0" smtClean="0">
                <a:solidFill>
                  <a:schemeClr val="tx1"/>
                </a:solidFill>
                <a:ea typeface="+mn-ea"/>
                <a:cs typeface="+mn-cs"/>
              </a:rPr>
              <a:t>They are required to ensure all aspects of a guest room is clean and tidy.</a:t>
            </a:r>
            <a:endParaRPr lang="en-AU" sz="1200" kern="1200" dirty="0" smtClean="0">
              <a:solidFill>
                <a:schemeClr val="tx1"/>
              </a:solidFill>
              <a:ea typeface="+mn-ea"/>
              <a:cs typeface="+mn-cs"/>
            </a:endParaRPr>
          </a:p>
          <a:p>
            <a:endParaRPr lang="en-US" sz="1200" b="1" kern="1200" dirty="0" smtClean="0">
              <a:solidFill>
                <a:schemeClr val="tx1"/>
              </a:solidFill>
              <a:ea typeface="+mn-ea"/>
              <a:cs typeface="+mn-cs"/>
            </a:endParaRPr>
          </a:p>
          <a:p>
            <a:r>
              <a:rPr lang="en-US" sz="1200" b="1" kern="1200" dirty="0" smtClean="0">
                <a:solidFill>
                  <a:schemeClr val="tx1"/>
                </a:solidFill>
                <a:ea typeface="+mn-ea"/>
                <a:cs typeface="+mn-cs"/>
              </a:rPr>
              <a:t>Administration and Communication</a:t>
            </a:r>
            <a:endParaRPr lang="en-AU" sz="1200" kern="1200" dirty="0" smtClean="0">
              <a:solidFill>
                <a:schemeClr val="tx1"/>
              </a:solidFill>
              <a:ea typeface="+mn-ea"/>
              <a:cs typeface="+mn-cs"/>
            </a:endParaRPr>
          </a:p>
          <a:p>
            <a:r>
              <a:rPr lang="en-US" sz="1200" kern="1200" dirty="0" smtClean="0">
                <a:solidFill>
                  <a:schemeClr val="tx1"/>
                </a:solidFill>
                <a:ea typeface="+mn-ea"/>
                <a:cs typeface="+mn-cs"/>
              </a:rPr>
              <a:t>Room attendants must ensure they understand what rooms they are to clean and in which order. Administration and communication is vital to ensure rooms are returned ‘clean’ ready for new guests. </a:t>
            </a:r>
            <a:endParaRPr lang="en-AU" sz="1200" kern="1200" dirty="0" smtClean="0">
              <a:solidFill>
                <a:schemeClr val="tx1"/>
              </a:solidFill>
              <a:ea typeface="+mn-ea"/>
              <a:cs typeface="+mn-cs"/>
            </a:endParaRPr>
          </a:p>
          <a:p>
            <a:pPr>
              <a:buFont typeface="Arial" pitchFamily="34" charset="0"/>
              <a:buChar char="•"/>
            </a:pPr>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11</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Group work</a:t>
            </a:r>
          </a:p>
          <a:p>
            <a:endParaRPr lang="en-AU" sz="1200" b="1" kern="1200" baseline="0" dirty="0" smtClean="0">
              <a:solidFill>
                <a:schemeClr val="tx1"/>
              </a:solidFill>
              <a:ea typeface="+mn-ea"/>
              <a:cs typeface="+mn-cs"/>
            </a:endParaRPr>
          </a:p>
          <a:p>
            <a:pPr marL="0">
              <a:buFont typeface="Arial" pitchFamily="34" charset="0"/>
              <a:buNone/>
            </a:pPr>
            <a:r>
              <a:rPr lang="en-AU" sz="1200" dirty="0" smtClean="0">
                <a:latin typeface="Helvetica" pitchFamily="34" charset="0"/>
              </a:rPr>
              <a:t>The trainer should get the trainees</a:t>
            </a:r>
            <a:r>
              <a:rPr lang="en-AU" sz="1200" baseline="0" dirty="0" smtClean="0">
                <a:latin typeface="Helvetica" pitchFamily="34" charset="0"/>
              </a:rPr>
              <a:t> into small groups. </a:t>
            </a:r>
          </a:p>
          <a:p>
            <a:pPr marL="0">
              <a:buFont typeface="Arial" pitchFamily="34" charset="0"/>
              <a:buNone/>
            </a:pPr>
            <a:r>
              <a:rPr lang="en-AU" sz="1200" baseline="0" dirty="0" smtClean="0">
                <a:latin typeface="Helvetica" pitchFamily="34" charset="0"/>
              </a:rPr>
              <a:t>Allocate one of the topics in this slide to each group.</a:t>
            </a:r>
          </a:p>
          <a:p>
            <a:pPr marL="0">
              <a:buFont typeface="Arial" pitchFamily="34" charset="0"/>
              <a:buNone/>
            </a:pPr>
            <a:r>
              <a:rPr lang="en-AU" sz="1200" baseline="0" dirty="0" smtClean="0">
                <a:latin typeface="Helvetica" pitchFamily="34" charset="0"/>
              </a:rPr>
              <a:t>Get them to identify all the activities that would be completed in a normal day.</a:t>
            </a:r>
          </a:p>
          <a:p>
            <a:pPr marL="0">
              <a:buFont typeface="Arial" pitchFamily="34" charset="0"/>
              <a:buNone/>
            </a:pPr>
            <a:r>
              <a:rPr lang="en-AU" sz="1200" baseline="0" dirty="0" smtClean="0">
                <a:latin typeface="Helvetica" pitchFamily="34" charset="0"/>
              </a:rPr>
              <a:t>Get the trainees to discuss or list on board.</a:t>
            </a:r>
          </a:p>
          <a:p>
            <a:pPr marL="0">
              <a:buFont typeface="Arial" pitchFamily="34" charset="0"/>
              <a:buNone/>
            </a:pPr>
            <a:endParaRPr lang="en-AU" sz="1200" baseline="0" dirty="0" smtClean="0">
              <a:latin typeface="Helvetica" pitchFamily="34" charset="0"/>
            </a:endParaRPr>
          </a:p>
          <a:p>
            <a:pPr marL="0">
              <a:buFont typeface="Arial" pitchFamily="34" charset="0"/>
              <a:buNone/>
            </a:pPr>
            <a:r>
              <a:rPr lang="en-AU" sz="1200" baseline="0" dirty="0" smtClean="0">
                <a:latin typeface="Helvetica" pitchFamily="34" charset="0"/>
              </a:rPr>
              <a:t>This activity is designed to get people thinking about the diversity of the role of room attendant. Each of these topics will be discussed in more detail over the next few slides.</a:t>
            </a:r>
            <a:endParaRPr lang="en-AU" sz="1200" dirty="0" smtClean="0">
              <a:latin typeface="Helvetica" pitchFamily="34" charset="0"/>
            </a:endParaRPr>
          </a:p>
          <a:p>
            <a:pPr>
              <a:buFont typeface="Arial" pitchFamily="34" charset="0"/>
              <a:buChar char="•"/>
            </a:pPr>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12</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marL="0">
              <a:buFont typeface="Arial" pitchFamily="34" charset="0"/>
              <a:buNone/>
            </a:pPr>
            <a:r>
              <a:rPr lang="en-AU" sz="1200" dirty="0" smtClean="0">
                <a:latin typeface="Helvetica" pitchFamily="34" charset="0"/>
              </a:rPr>
              <a:t>Trainer to discuss topics in slide, providing examples</a:t>
            </a:r>
            <a:r>
              <a:rPr lang="en-AU" sz="1200" baseline="0" dirty="0" smtClean="0">
                <a:latin typeface="Helvetica" pitchFamily="34" charset="0"/>
              </a:rPr>
              <a:t> where possible.</a:t>
            </a:r>
            <a:endParaRPr lang="en-AU" sz="1200" dirty="0" smtClean="0">
              <a:latin typeface="Helvetica" pitchFamily="34" charset="0"/>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13</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marL="0">
              <a:buFont typeface="Arial" pitchFamily="34" charset="0"/>
              <a:buNone/>
            </a:pPr>
            <a:r>
              <a:rPr lang="en-AU" sz="1200" dirty="0" smtClean="0">
                <a:latin typeface="Helvetica" pitchFamily="34" charset="0"/>
              </a:rPr>
              <a:t>Trainer to discuss topics in slide, providing examples</a:t>
            </a:r>
            <a:r>
              <a:rPr lang="en-AU" sz="1200" baseline="0" dirty="0" smtClean="0">
                <a:latin typeface="Helvetica" pitchFamily="34" charset="0"/>
              </a:rPr>
              <a:t> where possible.</a:t>
            </a:r>
            <a:endParaRPr lang="en-AU" sz="1200" dirty="0" smtClean="0">
              <a:latin typeface="Helvetica" pitchFamily="34" charset="0"/>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14</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marL="0">
              <a:buFont typeface="Arial" pitchFamily="34" charset="0"/>
              <a:buNone/>
            </a:pPr>
            <a:r>
              <a:rPr lang="en-AU" sz="1200" dirty="0" smtClean="0">
                <a:latin typeface="Helvetica" pitchFamily="34" charset="0"/>
              </a:rPr>
              <a:t>Trainer to discuss topics in slide, providing examples</a:t>
            </a:r>
            <a:r>
              <a:rPr lang="en-AU" sz="1200" baseline="0" dirty="0" smtClean="0">
                <a:latin typeface="Helvetica" pitchFamily="34" charset="0"/>
              </a:rPr>
              <a:t> where possible.</a:t>
            </a:r>
            <a:endParaRPr lang="en-AU" sz="1200" dirty="0" smtClean="0">
              <a:latin typeface="Helvetica" pitchFamily="34" charset="0"/>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15</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marL="0">
              <a:buFont typeface="Arial" pitchFamily="34" charset="0"/>
              <a:buNone/>
            </a:pPr>
            <a:r>
              <a:rPr lang="en-AU" sz="1200" dirty="0" smtClean="0">
                <a:latin typeface="Helvetica" pitchFamily="34" charset="0"/>
              </a:rPr>
              <a:t>Trainer to discuss topics in slide, providing examples</a:t>
            </a:r>
            <a:r>
              <a:rPr lang="en-AU" sz="1200" baseline="0" dirty="0" smtClean="0">
                <a:latin typeface="Helvetica" pitchFamily="34" charset="0"/>
              </a:rPr>
              <a:t> where possible.</a:t>
            </a:r>
            <a:endParaRPr lang="en-AU" sz="1200" dirty="0" smtClean="0">
              <a:latin typeface="Helvetica" pitchFamily="34" charset="0"/>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16</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marL="0">
              <a:buFont typeface="Arial" pitchFamily="34" charset="0"/>
              <a:buNone/>
            </a:pPr>
            <a:r>
              <a:rPr lang="en-AU" sz="1200" dirty="0" smtClean="0">
                <a:latin typeface="Helvetica" pitchFamily="34" charset="0"/>
              </a:rPr>
              <a:t>Trainer to discuss topics in slide, providing examples</a:t>
            </a:r>
            <a:r>
              <a:rPr lang="en-AU" sz="1200" baseline="0" dirty="0" smtClean="0">
                <a:latin typeface="Helvetica" pitchFamily="34" charset="0"/>
              </a:rPr>
              <a:t> where possible.</a:t>
            </a:r>
            <a:endParaRPr lang="en-AU" sz="1200" dirty="0" smtClean="0">
              <a:latin typeface="Helvetica" pitchFamily="34" charset="0"/>
            </a:endParaRPr>
          </a:p>
          <a:p>
            <a:pPr>
              <a:buFont typeface="Arial" pitchFamily="34" charset="0"/>
              <a:buChar char="•"/>
            </a:pPr>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17</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marL="0">
              <a:buFont typeface="Arial" pitchFamily="34" charset="0"/>
              <a:buNone/>
            </a:pPr>
            <a:r>
              <a:rPr lang="en-AU" sz="1200" dirty="0" smtClean="0">
                <a:latin typeface="Helvetica" pitchFamily="34" charset="0"/>
              </a:rPr>
              <a:t>Trainer to discuss topics in slide, providing examples</a:t>
            </a:r>
            <a:r>
              <a:rPr lang="en-AU" sz="1200" baseline="0" dirty="0" smtClean="0">
                <a:latin typeface="Helvetica" pitchFamily="34" charset="0"/>
              </a:rPr>
              <a:t> where possible.</a:t>
            </a:r>
            <a:endParaRPr lang="en-AU" sz="1200" dirty="0" smtClean="0">
              <a:latin typeface="Helvetica" pitchFamily="34" charset="0"/>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18</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marL="0">
              <a:buFont typeface="Arial" pitchFamily="34" charset="0"/>
              <a:buNone/>
            </a:pPr>
            <a:r>
              <a:rPr lang="en-AU" sz="1200" dirty="0" smtClean="0">
                <a:latin typeface="Helvetica" pitchFamily="34" charset="0"/>
              </a:rPr>
              <a:t>Trainer to discuss topics in slide, providing examples</a:t>
            </a:r>
            <a:r>
              <a:rPr lang="en-AU" sz="1200" baseline="0" dirty="0" smtClean="0">
                <a:latin typeface="Helvetica" pitchFamily="34" charset="0"/>
              </a:rPr>
              <a:t> where possible.</a:t>
            </a:r>
            <a:endParaRPr lang="en-AU" sz="1200" dirty="0" smtClean="0">
              <a:latin typeface="Helvetica" pitchFamily="34" charset="0"/>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19</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marL="0">
              <a:buFont typeface="Arial" pitchFamily="34" charset="0"/>
              <a:buNone/>
            </a:pPr>
            <a:r>
              <a:rPr lang="en-AU" sz="1200" dirty="0" smtClean="0">
                <a:latin typeface="Helvetica" pitchFamily="34" charset="0"/>
              </a:rPr>
              <a:t>Trainer to discuss topics in slide, providing examples</a:t>
            </a:r>
            <a:r>
              <a:rPr lang="en-AU" sz="1200" baseline="0" dirty="0" smtClean="0">
                <a:latin typeface="Helvetica" pitchFamily="34" charset="0"/>
              </a:rPr>
              <a:t> where possible.</a:t>
            </a:r>
            <a:endParaRPr lang="en-AU" sz="1200" dirty="0" smtClean="0">
              <a:latin typeface="Helvetica" pitchFamily="34" charset="0"/>
            </a:endParaRPr>
          </a:p>
          <a:p>
            <a:pPr>
              <a:buFont typeface="Arial" pitchFamily="34" charset="0"/>
              <a:buChar char="•"/>
            </a:pPr>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21</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marL="0">
              <a:buFont typeface="Arial" pitchFamily="34" charset="0"/>
              <a:buNone/>
            </a:pPr>
            <a:r>
              <a:rPr lang="en-AU" sz="1200" dirty="0" smtClean="0">
                <a:latin typeface="Helvetica" pitchFamily="34" charset="0"/>
              </a:rPr>
              <a:t>Trainer to discuss topics in slide, providing examples</a:t>
            </a:r>
            <a:r>
              <a:rPr lang="en-AU" sz="1200" baseline="0" dirty="0" smtClean="0">
                <a:latin typeface="Helvetica" pitchFamily="34" charset="0"/>
              </a:rPr>
              <a:t> where possible.</a:t>
            </a:r>
            <a:endParaRPr lang="en-AU" sz="1200" dirty="0" smtClean="0">
              <a:latin typeface="Helvetica" pitchFamily="34" charset="0"/>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22</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marL="0">
              <a:buFont typeface="Arial" pitchFamily="34" charset="0"/>
              <a:buNone/>
            </a:pPr>
            <a:r>
              <a:rPr lang="en-AU" sz="1200" dirty="0" smtClean="0">
                <a:latin typeface="Helvetica" pitchFamily="34" charset="0"/>
              </a:rPr>
              <a:t>Trainer to discuss topics in slide, providing examples</a:t>
            </a:r>
            <a:r>
              <a:rPr lang="en-AU" sz="1200" baseline="0" dirty="0" smtClean="0">
                <a:latin typeface="Helvetica" pitchFamily="34" charset="0"/>
              </a:rPr>
              <a:t> where possible.</a:t>
            </a:r>
            <a:endParaRPr lang="en-AU" sz="1200" dirty="0" smtClean="0">
              <a:latin typeface="Helvetica" pitchFamily="34" charset="0"/>
            </a:endParaRPr>
          </a:p>
          <a:p>
            <a:pPr>
              <a:buFont typeface="Arial" pitchFamily="34" charset="0"/>
              <a:buChar char="•"/>
            </a:pPr>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23</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marL="0">
              <a:buFont typeface="Arial" pitchFamily="34" charset="0"/>
              <a:buChar char="•"/>
            </a:pPr>
            <a:r>
              <a:rPr lang="en-AU" sz="1200" dirty="0" smtClean="0">
                <a:latin typeface="Helvetica" pitchFamily="34" charset="0"/>
              </a:rPr>
              <a:t>Where does a room attendant work</a:t>
            </a:r>
            <a:r>
              <a:rPr lang="en-AU" sz="1200" baseline="0" dirty="0" smtClean="0">
                <a:latin typeface="Helvetica" pitchFamily="34" charset="0"/>
              </a:rPr>
              <a:t> in a hotel?</a:t>
            </a:r>
          </a:p>
          <a:p>
            <a:pPr marL="0">
              <a:buFont typeface="Arial" pitchFamily="34" charset="0"/>
              <a:buChar char="•"/>
            </a:pPr>
            <a:r>
              <a:rPr lang="en-AU" sz="1200" baseline="0" dirty="0" smtClean="0">
                <a:latin typeface="Helvetica" pitchFamily="34" charset="0"/>
              </a:rPr>
              <a:t>Who is their manager?</a:t>
            </a:r>
          </a:p>
          <a:p>
            <a:pPr marL="0">
              <a:buFont typeface="Arial" pitchFamily="34" charset="0"/>
              <a:buChar char="•"/>
            </a:pPr>
            <a:r>
              <a:rPr lang="en-AU" sz="1200" baseline="0" dirty="0" smtClean="0">
                <a:latin typeface="Helvetica" pitchFamily="34" charset="0"/>
              </a:rPr>
              <a:t>Who are their colleagues?</a:t>
            </a:r>
          </a:p>
          <a:p>
            <a:pPr marL="0">
              <a:buFont typeface="Arial" pitchFamily="34" charset="0"/>
              <a:buChar char="•"/>
            </a:pPr>
            <a:r>
              <a:rPr lang="en-AU" sz="1200" baseline="0" dirty="0" smtClean="0">
                <a:latin typeface="Helvetica" pitchFamily="34" charset="0"/>
              </a:rPr>
              <a:t>Are they managers of anyone?</a:t>
            </a:r>
            <a:endParaRPr lang="en-AU" sz="1200" dirty="0" smtClean="0">
              <a:latin typeface="Helvetica" pitchFamily="34" charset="0"/>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24</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marL="0">
              <a:buFont typeface="Arial" pitchFamily="34" charset="0"/>
              <a:buChar char="•"/>
            </a:pPr>
            <a:r>
              <a:rPr lang="en-AU" sz="1200" dirty="0" smtClean="0">
                <a:latin typeface="Helvetica" pitchFamily="34" charset="0"/>
              </a:rPr>
              <a:t>What are all the activities housekeeping perform under these three categories?</a:t>
            </a:r>
          </a:p>
        </p:txBody>
      </p:sp>
      <p:sp>
        <p:nvSpPr>
          <p:cNvPr id="4" name="Slide Number Placeholder 3"/>
          <p:cNvSpPr>
            <a:spLocks noGrp="1"/>
          </p:cNvSpPr>
          <p:nvPr>
            <p:ph type="sldNum" sz="quarter" idx="10"/>
          </p:nvPr>
        </p:nvSpPr>
        <p:spPr/>
        <p:txBody>
          <a:bodyPr/>
          <a:lstStyle/>
          <a:p>
            <a:fld id="{006CD3C9-0AF2-437D-9D2F-7B6B298CC32F}" type="slidenum">
              <a:rPr lang="en-US" smtClean="0"/>
              <a:pPr/>
              <a:t>25</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marL="0">
              <a:buFont typeface="Arial" pitchFamily="34" charset="0"/>
              <a:buChar char="•"/>
            </a:pPr>
            <a:r>
              <a:rPr lang="en-AU" sz="1200" dirty="0" smtClean="0">
                <a:latin typeface="Helvetica" pitchFamily="34" charset="0"/>
              </a:rPr>
              <a:t>What are all the activities perform under these categories?</a:t>
            </a:r>
          </a:p>
          <a:p>
            <a:pPr>
              <a:buFont typeface="Arial" pitchFamily="34" charset="0"/>
              <a:buChar char="•"/>
            </a:pPr>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26</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buFont typeface="Arial" pitchFamily="34" charset="0"/>
              <a:buChar char="•"/>
            </a:pPr>
            <a:r>
              <a:rPr lang="en-AU" sz="1200" dirty="0" smtClean="0"/>
              <a:t>What do each of these people do?</a:t>
            </a:r>
          </a:p>
          <a:p>
            <a:pPr>
              <a:buFont typeface="Arial" pitchFamily="34" charset="0"/>
              <a:buChar char="•"/>
            </a:pPr>
            <a:endParaRPr lang="en-AU" sz="1200" dirty="0" smtClean="0"/>
          </a:p>
          <a:p>
            <a:pPr>
              <a:buFont typeface="Arial" pitchFamily="34" charset="0"/>
              <a:buNone/>
            </a:pPr>
            <a:r>
              <a:rPr lang="en-AU" sz="1200" dirty="0" smtClean="0"/>
              <a:t>A senior room attendant or Housekeeping supervisor</a:t>
            </a:r>
            <a:r>
              <a:rPr lang="en-AU" sz="1200" baseline="0" dirty="0" smtClean="0"/>
              <a:t> - </a:t>
            </a:r>
            <a:r>
              <a:rPr lang="en-AU" sz="1200" dirty="0" smtClean="0"/>
              <a:t>This person is normally responsible for the allocation of rooms and to check rooms up on completion of cleaning by room attendants.</a:t>
            </a:r>
          </a:p>
          <a:p>
            <a:pPr>
              <a:buFont typeface="Arial" pitchFamily="34" charset="0"/>
              <a:buNone/>
            </a:pPr>
            <a:endParaRPr lang="en-AU" sz="1200" b="1" dirty="0" smtClean="0"/>
          </a:p>
          <a:p>
            <a:r>
              <a:rPr lang="en-AU" sz="1200" dirty="0" smtClean="0"/>
              <a:t>The head of Housekeeping is called the Executive Housekeeper</a:t>
            </a:r>
            <a:r>
              <a:rPr lang="en-AU" sz="1200" baseline="0" dirty="0" smtClean="0"/>
              <a:t> – responsible for Housekeeping department. </a:t>
            </a:r>
            <a:r>
              <a:rPr lang="en-AU" sz="1200" dirty="0" smtClean="0"/>
              <a:t>This person will report to the Rooms Division Manager</a:t>
            </a:r>
            <a:r>
              <a:rPr lang="en-AU" sz="1200" baseline="0" dirty="0" smtClean="0"/>
              <a:t> – responsible for Front Office and Housekeeping departments.</a:t>
            </a:r>
            <a:endParaRPr lang="en-AU" sz="1200" b="1" dirty="0" smtClean="0"/>
          </a:p>
          <a:p>
            <a:pPr>
              <a:buFont typeface="Arial" pitchFamily="34" charset="0"/>
              <a:buChar char="•"/>
            </a:pPr>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27</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dirty="0" smtClean="0">
                <a:latin typeface="Helvetica" pitchFamily="34" charset="0"/>
              </a:rPr>
              <a:t>What characteristics are important for a room attendant to have?</a:t>
            </a:r>
          </a:p>
          <a:p>
            <a:pPr>
              <a:buFont typeface="Arial" pitchFamily="34" charset="0"/>
              <a:buNone/>
            </a:pPr>
            <a:endParaRPr lang="en-AU" sz="1200" b="1" dirty="0" smtClean="0"/>
          </a:p>
          <a:p>
            <a:pPr>
              <a:buFont typeface="Arial" pitchFamily="34" charset="0"/>
              <a:buNone/>
            </a:pPr>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28</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dirty="0" smtClean="0">
                <a:latin typeface="Helvetica" pitchFamily="34" charset="0"/>
              </a:rPr>
              <a:t>What information</a:t>
            </a:r>
            <a:r>
              <a:rPr lang="en-AU" sz="1200" baseline="0" dirty="0" smtClean="0">
                <a:latin typeface="Helvetica" pitchFamily="34" charset="0"/>
              </a:rPr>
              <a:t> do they need to know about the hotel?</a:t>
            </a:r>
          </a:p>
          <a:p>
            <a:pPr marL="0" marR="0" indent="0" algn="l" defTabSz="914400" rtl="0" eaLnBrk="1" fontAlgn="auto" latinLnBrk="0" hangingPunct="1">
              <a:lnSpc>
                <a:spcPct val="100000"/>
              </a:lnSpc>
              <a:spcBef>
                <a:spcPts val="600"/>
              </a:spcBef>
              <a:spcAft>
                <a:spcPts val="1200"/>
              </a:spcAft>
              <a:buClrTx/>
              <a:buSzTx/>
              <a:buFont typeface="Arial" pitchFamily="34" charset="0"/>
              <a:buChar char="•"/>
              <a:tabLst/>
              <a:defRPr/>
            </a:pPr>
            <a:r>
              <a:rPr lang="en-AU" sz="1200" dirty="0" smtClean="0">
                <a:latin typeface="Helvetica" pitchFamily="34" charset="0"/>
              </a:rPr>
              <a:t>What information</a:t>
            </a:r>
            <a:r>
              <a:rPr lang="en-AU" sz="1200" baseline="0" dirty="0" smtClean="0">
                <a:latin typeface="Helvetica" pitchFamily="34" charset="0"/>
              </a:rPr>
              <a:t> do they need to know about the hotel?</a:t>
            </a:r>
          </a:p>
          <a:p>
            <a:pPr marL="0" marR="0" indent="0" algn="l" defTabSz="914400" rtl="0" eaLnBrk="1" fontAlgn="auto" latinLnBrk="0" hangingPunct="1">
              <a:lnSpc>
                <a:spcPct val="100000"/>
              </a:lnSpc>
              <a:spcBef>
                <a:spcPts val="600"/>
              </a:spcBef>
              <a:spcAft>
                <a:spcPts val="1200"/>
              </a:spcAft>
              <a:buClrTx/>
              <a:buSzTx/>
              <a:buFont typeface="Arial" pitchFamily="34" charset="0"/>
              <a:buChar char="•"/>
              <a:tabLst/>
              <a:defRPr/>
            </a:pPr>
            <a:r>
              <a:rPr lang="en-AU" sz="1200" dirty="0" smtClean="0">
                <a:latin typeface="Helvetica" pitchFamily="34" charset="0"/>
              </a:rPr>
              <a:t>What cleaning products do they use?</a:t>
            </a: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dirty="0" smtClean="0">
              <a:latin typeface="Helvetica" pitchFamily="34" charset="0"/>
            </a:endParaRPr>
          </a:p>
          <a:p>
            <a:pPr>
              <a:buFont typeface="Arial" pitchFamily="34" charset="0"/>
              <a:buNone/>
            </a:pPr>
            <a:endParaRPr lang="en-AU" sz="1200" b="1" dirty="0" smtClean="0"/>
          </a:p>
          <a:p>
            <a:pPr>
              <a:buFont typeface="Arial" pitchFamily="34" charset="0"/>
              <a:buNone/>
            </a:pPr>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29</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dirty="0" smtClean="0">
                <a:latin typeface="Helvetica" pitchFamily="34" charset="0"/>
              </a:rPr>
              <a:t>What is manual handling?</a:t>
            </a:r>
          </a:p>
          <a:p>
            <a:pPr>
              <a:spcBef>
                <a:spcPts val="600"/>
              </a:spcBef>
              <a:spcAft>
                <a:spcPts val="1200"/>
              </a:spcAft>
              <a:buFont typeface="Arial" pitchFamily="34" charset="0"/>
              <a:buNone/>
            </a:pPr>
            <a:endParaRPr lang="en-AU" sz="1200" dirty="0" smtClean="0">
              <a:latin typeface="Helvetica" pitchFamily="34" charset="0"/>
            </a:endParaRPr>
          </a:p>
          <a:p>
            <a:pPr>
              <a:buFont typeface="Arial" pitchFamily="34" charset="0"/>
              <a:buNone/>
            </a:pPr>
            <a:endParaRPr lang="en-AU" sz="1200" b="1" dirty="0" smtClean="0"/>
          </a:p>
          <a:p>
            <a:pPr>
              <a:buFont typeface="Arial" pitchFamily="34" charset="0"/>
              <a:buNone/>
            </a:pPr>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30</a:t>
            </a:fld>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lvl="0">
              <a:buFont typeface="Arial" pitchFamily="34" charset="0"/>
              <a:buChar char="•"/>
            </a:pPr>
            <a:r>
              <a:rPr lang="en-AU" sz="1200" dirty="0" smtClean="0"/>
              <a:t>Hard working</a:t>
            </a:r>
          </a:p>
          <a:p>
            <a:pPr lvl="0">
              <a:buFont typeface="Arial" pitchFamily="34" charset="0"/>
              <a:buChar char="•"/>
            </a:pPr>
            <a:r>
              <a:rPr lang="en-AU" sz="1200" dirty="0" smtClean="0"/>
              <a:t>Physical strength - mobility and stamina required to clean for large periods of time</a:t>
            </a:r>
          </a:p>
          <a:p>
            <a:pPr lvl="0">
              <a:buFont typeface="Arial" pitchFamily="34" charset="0"/>
              <a:buChar char="•"/>
            </a:pPr>
            <a:r>
              <a:rPr lang="en-AU" sz="1200" dirty="0" smtClean="0"/>
              <a:t>Ability to follow instruction – most activities follow strict procedures</a:t>
            </a:r>
          </a:p>
          <a:p>
            <a:pPr lvl="0">
              <a:buFont typeface="Arial" pitchFamily="34" charset="0"/>
              <a:buChar char="•"/>
            </a:pPr>
            <a:r>
              <a:rPr lang="en-AU" sz="1200" dirty="0" smtClean="0"/>
              <a:t>Good time management – most room attendants will need to clean approximately 12-20 rooms per shift, with no supervision</a:t>
            </a:r>
          </a:p>
          <a:p>
            <a:pPr lvl="0">
              <a:buFont typeface="Arial" pitchFamily="34" charset="0"/>
              <a:buChar char="•"/>
            </a:pPr>
            <a:r>
              <a:rPr lang="en-AU" sz="1200" dirty="0" smtClean="0"/>
              <a:t>Attention to detail – ability to ensure cleaning is performed to an extremely high standard.</a:t>
            </a:r>
          </a:p>
          <a:p>
            <a:pPr>
              <a:spcBef>
                <a:spcPts val="600"/>
              </a:spcBef>
              <a:spcAft>
                <a:spcPts val="1200"/>
              </a:spcAft>
              <a:buFont typeface="Arial" pitchFamily="34" charset="0"/>
              <a:buNone/>
            </a:pPr>
            <a:endParaRPr lang="en-AU" sz="1200" dirty="0" smtClean="0">
              <a:latin typeface="Helvetica" pitchFamily="34" charset="0"/>
            </a:endParaRPr>
          </a:p>
          <a:p>
            <a:pPr>
              <a:buFont typeface="Arial" pitchFamily="34" charset="0"/>
              <a:buNone/>
            </a:pPr>
            <a:endParaRPr lang="en-AU" sz="1200" b="1" dirty="0" smtClean="0"/>
          </a:p>
          <a:p>
            <a:pPr>
              <a:buFont typeface="Arial" pitchFamily="34" charset="0"/>
              <a:buNone/>
            </a:pPr>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31</a:t>
            </a:fld>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dirty="0" smtClean="0">
                <a:latin typeface="Helvetica" pitchFamily="34" charset="0"/>
              </a:rPr>
              <a:t>Why</a:t>
            </a:r>
            <a:r>
              <a:rPr lang="en-AU" sz="1200" baseline="0" dirty="0" smtClean="0">
                <a:latin typeface="Helvetica" pitchFamily="34" charset="0"/>
              </a:rPr>
              <a:t> is organisational skills important?</a:t>
            </a: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None/>
            </a:pPr>
            <a:r>
              <a:rPr lang="en-AU" sz="1200" baseline="0" dirty="0" smtClean="0">
                <a:latin typeface="Helvetica" pitchFamily="34" charset="0"/>
              </a:rPr>
              <a:t>The trainer may want to mention organisational skills are vital because room attendants work by themselves, in remote locations and under strict timeframes.</a:t>
            </a:r>
            <a:endParaRPr lang="en-AU" sz="1200" dirty="0" smtClean="0">
              <a:latin typeface="Helvetica" pitchFamily="34" charset="0"/>
            </a:endParaRPr>
          </a:p>
          <a:p>
            <a:pPr>
              <a:buFont typeface="Arial" pitchFamily="34" charset="0"/>
              <a:buNone/>
            </a:pPr>
            <a:endParaRPr lang="en-AU" sz="1200" b="1" dirty="0" smtClean="0"/>
          </a:p>
          <a:p>
            <a:pPr>
              <a:buFont typeface="Arial" pitchFamily="34" charset="0"/>
              <a:buNone/>
            </a:pPr>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32</a:t>
            </a:fld>
            <a:endParaRPr lang="en-US"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rgbClr val="FF0000"/>
                </a:solidFill>
                <a:ea typeface="+mn-ea"/>
                <a:cs typeface="+mn-cs"/>
              </a:rPr>
              <a:t>Class Activity – General Discussion</a:t>
            </a:r>
          </a:p>
          <a:p>
            <a:endParaRPr lang="en-AU" sz="1200" b="1" kern="1200" baseline="0" dirty="0" smtClean="0">
              <a:solidFill>
                <a:srgbClr val="FF0000"/>
              </a:solidFill>
              <a:ea typeface="+mn-ea"/>
              <a:cs typeface="+mn-cs"/>
            </a:endParaRPr>
          </a:p>
          <a:p>
            <a:pPr>
              <a:spcBef>
                <a:spcPts val="600"/>
              </a:spcBef>
              <a:spcAft>
                <a:spcPts val="1200"/>
              </a:spcAft>
              <a:buFont typeface="Arial" pitchFamily="34" charset="0"/>
              <a:buNone/>
            </a:pPr>
            <a:r>
              <a:rPr lang="en-AU" sz="1200" dirty="0" smtClean="0">
                <a:solidFill>
                  <a:srgbClr val="FF0000"/>
                </a:solidFill>
                <a:latin typeface="Helvetica" pitchFamily="34" charset="0"/>
              </a:rPr>
              <a:t>Discuss in pairs:</a:t>
            </a:r>
          </a:p>
          <a:p>
            <a:pPr>
              <a:spcBef>
                <a:spcPts val="600"/>
              </a:spcBef>
              <a:spcAft>
                <a:spcPts val="1200"/>
              </a:spcAft>
              <a:buFont typeface="Arial" pitchFamily="34" charset="0"/>
              <a:buNone/>
            </a:pPr>
            <a:endParaRPr lang="en-AU" sz="1200" dirty="0" smtClean="0">
              <a:solidFill>
                <a:srgbClr val="FF0000"/>
              </a:solidFill>
              <a:latin typeface="Helvetica" pitchFamily="34" charset="0"/>
            </a:endParaRPr>
          </a:p>
          <a:p>
            <a:pPr marL="228600" indent="-228600">
              <a:spcBef>
                <a:spcPts val="600"/>
              </a:spcBef>
              <a:spcAft>
                <a:spcPts val="1200"/>
              </a:spcAft>
              <a:buFont typeface="Arial" pitchFamily="34" charset="0"/>
              <a:buAutoNum type="alphaLcParenBoth"/>
            </a:pPr>
            <a:r>
              <a:rPr lang="en-AU" sz="1200" dirty="0" smtClean="0">
                <a:solidFill>
                  <a:srgbClr val="FF0000"/>
                </a:solidFill>
                <a:latin typeface="Helvetica" pitchFamily="34" charset="0"/>
              </a:rPr>
              <a:t>What are some of the ‘temptations’ a room attendant needs to resist when he/she has access to a guest’s room?</a:t>
            </a:r>
          </a:p>
          <a:p>
            <a:pPr marL="228600" indent="-228600">
              <a:spcBef>
                <a:spcPts val="600"/>
              </a:spcBef>
              <a:spcAft>
                <a:spcPts val="1200"/>
              </a:spcAft>
              <a:buFont typeface="Arial" pitchFamily="34" charset="0"/>
              <a:buAutoNum type="alphaLcParenBoth"/>
            </a:pPr>
            <a:r>
              <a:rPr lang="en-AU" sz="1200" dirty="0" smtClean="0">
                <a:solidFill>
                  <a:srgbClr val="FF0000"/>
                </a:solidFill>
                <a:latin typeface="Helvetica" pitchFamily="34" charset="0"/>
              </a:rPr>
              <a:t>Should a room attendant share information with others about a guest if he/she thinks what</a:t>
            </a:r>
            <a:r>
              <a:rPr lang="en-AU" sz="1200" baseline="0" dirty="0" smtClean="0">
                <a:solidFill>
                  <a:srgbClr val="FF0000"/>
                </a:solidFill>
                <a:latin typeface="Helvetica" pitchFamily="34" charset="0"/>
              </a:rPr>
              <a:t> the guest is doing is morally wrong?</a:t>
            </a:r>
          </a:p>
          <a:p>
            <a:pPr marL="228600" indent="-228600">
              <a:spcBef>
                <a:spcPts val="600"/>
              </a:spcBef>
              <a:spcAft>
                <a:spcPts val="1200"/>
              </a:spcAft>
              <a:buFont typeface="Arial" pitchFamily="34" charset="0"/>
              <a:buAutoNum type="alphaLcParenBoth"/>
            </a:pPr>
            <a:r>
              <a:rPr lang="en-AU" sz="1200" baseline="0" dirty="0" smtClean="0">
                <a:solidFill>
                  <a:srgbClr val="FF0000"/>
                </a:solidFill>
                <a:latin typeface="Helvetica" pitchFamily="34" charset="0"/>
              </a:rPr>
              <a:t>In what instances can a room attendant report to management on a guest’s activities in their room?</a:t>
            </a:r>
            <a:endParaRPr lang="en-AU" sz="1200" dirty="0" smtClean="0">
              <a:solidFill>
                <a:srgbClr val="FF0000"/>
              </a:solidFill>
              <a:latin typeface="Helvetica" pitchFamily="34" charset="0"/>
            </a:endParaRPr>
          </a:p>
          <a:p>
            <a:pPr>
              <a:buFont typeface="Arial" pitchFamily="34" charset="0"/>
              <a:buNone/>
            </a:pPr>
            <a:endParaRPr lang="en-AU" sz="1200" b="1" dirty="0" smtClean="0">
              <a:solidFill>
                <a:srgbClr val="FF0000"/>
              </a:solidFill>
            </a:endParaRPr>
          </a:p>
          <a:p>
            <a:pPr>
              <a:buFont typeface="Arial" pitchFamily="34" charset="0"/>
              <a:buNone/>
            </a:pPr>
            <a:endParaRPr lang="en-AU" sz="1200" kern="1200" dirty="0" smtClean="0">
              <a:solidFill>
                <a:srgbClr val="FF0000"/>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33</a:t>
            </a:fld>
            <a:endParaRPr lang="en-US"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dirty="0" smtClean="0">
                <a:latin typeface="Helvetica" pitchFamily="34" charset="0"/>
              </a:rPr>
              <a:t>Why</a:t>
            </a:r>
            <a:r>
              <a:rPr lang="en-AU" sz="1200" baseline="0" dirty="0" smtClean="0">
                <a:latin typeface="Helvetica" pitchFamily="34" charset="0"/>
              </a:rPr>
              <a:t> are having grooming standards important?</a:t>
            </a:r>
          </a:p>
          <a:p>
            <a:pPr>
              <a:spcBef>
                <a:spcPts val="600"/>
              </a:spcBef>
              <a:spcAft>
                <a:spcPts val="1200"/>
              </a:spcAft>
              <a:buFont typeface="Arial" pitchFamily="34" charset="0"/>
              <a:buChar char="•"/>
            </a:pPr>
            <a:r>
              <a:rPr lang="en-AU" sz="1200" baseline="0" dirty="0" smtClean="0">
                <a:latin typeface="Helvetica" pitchFamily="34" charset="0"/>
              </a:rPr>
              <a:t>What are common grooming standards?</a:t>
            </a:r>
          </a:p>
          <a:p>
            <a:pPr>
              <a:spcBef>
                <a:spcPts val="600"/>
              </a:spcBef>
              <a:spcAft>
                <a:spcPts val="1200"/>
              </a:spcAft>
              <a:buFont typeface="Arial" pitchFamily="34" charset="0"/>
              <a:buChar char="•"/>
            </a:pPr>
            <a:r>
              <a:rPr lang="en-AU" sz="1200" baseline="0" dirty="0" smtClean="0">
                <a:latin typeface="Helvetica" pitchFamily="34" charset="0"/>
              </a:rPr>
              <a:t>Why is it harder to maintain grooming standards as a room attendant compared with other jobs?</a:t>
            </a:r>
          </a:p>
          <a:p>
            <a:pPr>
              <a:spcBef>
                <a:spcPts val="600"/>
              </a:spcBef>
              <a:spcAft>
                <a:spcPts val="1200"/>
              </a:spcAft>
              <a:buFont typeface="Arial" pitchFamily="34" charset="0"/>
              <a:buChar char="•"/>
            </a:pPr>
            <a:r>
              <a:rPr lang="en-AU" sz="1200" baseline="0" dirty="0" smtClean="0">
                <a:latin typeface="Helvetica" pitchFamily="34" charset="0"/>
              </a:rPr>
              <a:t>How can you combat this?</a:t>
            </a:r>
            <a:endParaRPr lang="en-AU" sz="1200" dirty="0" smtClean="0">
              <a:latin typeface="Helvetica" pitchFamily="34" charset="0"/>
            </a:endParaRPr>
          </a:p>
          <a:p>
            <a:pPr>
              <a:buFont typeface="Arial" pitchFamily="34" charset="0"/>
              <a:buNone/>
            </a:pPr>
            <a:endParaRPr lang="en-AU" sz="1200" b="1" dirty="0" smtClean="0"/>
          </a:p>
          <a:p>
            <a:pPr>
              <a:buFont typeface="Arial" pitchFamily="34" charset="0"/>
              <a:buNone/>
            </a:pPr>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34</a:t>
            </a:fld>
            <a:endParaRPr lang="en-US"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AU" sz="1200" b="1" kern="1200" dirty="0" smtClean="0">
                <a:solidFill>
                  <a:schemeClr val="tx1"/>
                </a:solidFill>
                <a:ea typeface="+mn-ea"/>
                <a:cs typeface="+mn-cs"/>
              </a:rPr>
              <a:t>Clothing</a:t>
            </a:r>
            <a:endParaRPr lang="en-AU" sz="1200" kern="1200" dirty="0" smtClean="0">
              <a:solidFill>
                <a:schemeClr val="tx1"/>
              </a:solidFill>
              <a:ea typeface="+mn-ea"/>
              <a:cs typeface="+mn-cs"/>
            </a:endParaRPr>
          </a:p>
          <a:p>
            <a:r>
              <a:rPr lang="en-AU" sz="1200" kern="1200" dirty="0" smtClean="0">
                <a:solidFill>
                  <a:schemeClr val="tx1"/>
                </a:solidFill>
                <a:ea typeface="+mn-ea"/>
                <a:cs typeface="+mn-cs"/>
              </a:rPr>
              <a:t>All clothes should be:</a:t>
            </a:r>
          </a:p>
          <a:p>
            <a:pPr lvl="0">
              <a:buFont typeface="Arial" pitchFamily="34" charset="0"/>
              <a:buChar char="•"/>
            </a:pPr>
            <a:r>
              <a:rPr lang="en-AU" sz="1200" kern="1200" dirty="0" smtClean="0">
                <a:solidFill>
                  <a:schemeClr val="tx1"/>
                </a:solidFill>
                <a:ea typeface="+mn-ea"/>
                <a:cs typeface="+mn-cs"/>
              </a:rPr>
              <a:t>Clean at the start of each day</a:t>
            </a:r>
          </a:p>
          <a:p>
            <a:pPr lvl="0">
              <a:buFont typeface="Arial" pitchFamily="34" charset="0"/>
              <a:buChar char="•"/>
            </a:pPr>
            <a:r>
              <a:rPr lang="en-AU" sz="1200" kern="1200" dirty="0" smtClean="0">
                <a:solidFill>
                  <a:schemeClr val="tx1"/>
                </a:solidFill>
                <a:ea typeface="+mn-ea"/>
                <a:cs typeface="+mn-cs"/>
              </a:rPr>
              <a:t>Replaced if soiled to a unsuitable standard</a:t>
            </a:r>
          </a:p>
          <a:p>
            <a:pPr lvl="0">
              <a:buFont typeface="Arial" pitchFamily="34" charset="0"/>
              <a:buChar char="•"/>
            </a:pPr>
            <a:r>
              <a:rPr lang="en-AU" sz="1200" kern="1200" dirty="0" smtClean="0">
                <a:solidFill>
                  <a:schemeClr val="tx1"/>
                </a:solidFill>
                <a:ea typeface="+mn-ea"/>
                <a:cs typeface="+mn-cs"/>
              </a:rPr>
              <a:t>Worn in its correct manner</a:t>
            </a:r>
          </a:p>
          <a:p>
            <a:pPr lvl="0">
              <a:buFont typeface="Arial" pitchFamily="34" charset="0"/>
              <a:buChar char="•"/>
            </a:pPr>
            <a:r>
              <a:rPr lang="en-AU" sz="1200" kern="1200" dirty="0" smtClean="0">
                <a:solidFill>
                  <a:schemeClr val="tx1"/>
                </a:solidFill>
                <a:ea typeface="+mn-ea"/>
                <a:cs typeface="+mn-cs"/>
              </a:rPr>
              <a:t>Shoes to be suitable for the role.</a:t>
            </a:r>
          </a:p>
          <a:p>
            <a:endParaRPr lang="en-AU" sz="1200" b="1" kern="1200" dirty="0" smtClean="0">
              <a:solidFill>
                <a:schemeClr val="tx1"/>
              </a:solidFill>
              <a:ea typeface="+mn-ea"/>
              <a:cs typeface="+mn-cs"/>
            </a:endParaRPr>
          </a:p>
          <a:p>
            <a:r>
              <a:rPr lang="en-AU" sz="1200" b="1" kern="1200" dirty="0" smtClean="0">
                <a:solidFill>
                  <a:schemeClr val="tx1"/>
                </a:solidFill>
                <a:ea typeface="+mn-ea"/>
                <a:cs typeface="+mn-cs"/>
              </a:rPr>
              <a:t>Name Badge</a:t>
            </a:r>
          </a:p>
          <a:p>
            <a:pPr lvl="0">
              <a:buFont typeface="Arial" pitchFamily="34" charset="0"/>
              <a:buChar char="•"/>
            </a:pPr>
            <a:r>
              <a:rPr lang="en-US" sz="1200" kern="1200" dirty="0" smtClean="0">
                <a:solidFill>
                  <a:schemeClr val="tx1"/>
                </a:solidFill>
                <a:ea typeface="+mn-ea"/>
                <a:cs typeface="+mn-cs"/>
              </a:rPr>
              <a:t>A staff member must wear their name badge at all times</a:t>
            </a:r>
            <a:endParaRPr lang="en-AU" sz="1200" kern="1200" dirty="0" smtClean="0">
              <a:solidFill>
                <a:schemeClr val="tx1"/>
              </a:solidFill>
              <a:ea typeface="+mn-ea"/>
              <a:cs typeface="+mn-cs"/>
            </a:endParaRPr>
          </a:p>
          <a:p>
            <a:pPr lvl="0">
              <a:buFont typeface="Arial" pitchFamily="34" charset="0"/>
              <a:buChar char="•"/>
            </a:pPr>
            <a:r>
              <a:rPr lang="en-US" sz="1200" kern="1200" dirty="0" smtClean="0">
                <a:solidFill>
                  <a:schemeClr val="tx1"/>
                </a:solidFill>
                <a:ea typeface="+mn-ea"/>
                <a:cs typeface="+mn-cs"/>
              </a:rPr>
              <a:t>This is normally in a particular position on each staff member.</a:t>
            </a:r>
            <a:endParaRPr lang="en-AU" sz="1200" kern="1200" dirty="0" smtClean="0">
              <a:solidFill>
                <a:schemeClr val="tx1"/>
              </a:solidFill>
              <a:ea typeface="+mn-ea"/>
              <a:cs typeface="+mn-cs"/>
            </a:endParaRPr>
          </a:p>
          <a:p>
            <a:pPr>
              <a:buFont typeface="Arial" pitchFamily="34" charset="0"/>
              <a:buNone/>
            </a:pPr>
            <a:endParaRPr lang="en-AU" sz="1200" b="1" dirty="0" smtClean="0"/>
          </a:p>
          <a:p>
            <a:r>
              <a:rPr lang="en-AU" sz="1200" b="1" kern="1200" dirty="0" smtClean="0">
                <a:solidFill>
                  <a:schemeClr val="tx1"/>
                </a:solidFill>
                <a:ea typeface="+mn-ea"/>
                <a:cs typeface="+mn-cs"/>
              </a:rPr>
              <a:t>Hair</a:t>
            </a:r>
          </a:p>
          <a:p>
            <a:pPr lvl="0">
              <a:buFont typeface="Arial" pitchFamily="34" charset="0"/>
              <a:buChar char="•"/>
            </a:pPr>
            <a:r>
              <a:rPr lang="en-US" sz="1200" kern="1200" dirty="0" smtClean="0">
                <a:solidFill>
                  <a:schemeClr val="tx1"/>
                </a:solidFill>
                <a:ea typeface="+mn-ea"/>
                <a:cs typeface="+mn-cs"/>
              </a:rPr>
              <a:t>Short and neat cut hair for men</a:t>
            </a:r>
            <a:endParaRPr lang="en-AU" sz="1200" kern="1200" dirty="0" smtClean="0">
              <a:solidFill>
                <a:schemeClr val="tx1"/>
              </a:solidFill>
              <a:ea typeface="+mn-ea"/>
              <a:cs typeface="+mn-cs"/>
            </a:endParaRPr>
          </a:p>
          <a:p>
            <a:pPr lvl="0">
              <a:buFont typeface="Arial" pitchFamily="34" charset="0"/>
              <a:buChar char="•"/>
            </a:pPr>
            <a:r>
              <a:rPr lang="en-US" sz="1200" kern="1200" dirty="0" smtClean="0">
                <a:solidFill>
                  <a:schemeClr val="tx1"/>
                </a:solidFill>
                <a:ea typeface="+mn-ea"/>
                <a:cs typeface="+mn-cs"/>
              </a:rPr>
              <a:t>Tight or pulled back hair for women</a:t>
            </a:r>
            <a:endParaRPr lang="en-AU" sz="1200" kern="1200" dirty="0" smtClean="0">
              <a:solidFill>
                <a:schemeClr val="tx1"/>
              </a:solidFill>
              <a:ea typeface="+mn-ea"/>
              <a:cs typeface="+mn-cs"/>
            </a:endParaRPr>
          </a:p>
          <a:p>
            <a:pPr lvl="0">
              <a:buFont typeface="Arial" pitchFamily="34" charset="0"/>
              <a:buChar char="•"/>
            </a:pPr>
            <a:r>
              <a:rPr lang="en-US" sz="1200" kern="1200" dirty="0" smtClean="0">
                <a:solidFill>
                  <a:schemeClr val="tx1"/>
                </a:solidFill>
                <a:ea typeface="+mn-ea"/>
                <a:cs typeface="+mn-cs"/>
              </a:rPr>
              <a:t>Natural hair color</a:t>
            </a:r>
            <a:endParaRPr lang="en-AU" sz="1200" kern="1200" dirty="0" smtClean="0">
              <a:solidFill>
                <a:schemeClr val="tx1"/>
              </a:solidFill>
              <a:ea typeface="+mn-ea"/>
              <a:cs typeface="+mn-cs"/>
            </a:endParaRPr>
          </a:p>
          <a:p>
            <a:pPr lvl="0">
              <a:buFont typeface="Arial" pitchFamily="34" charset="0"/>
              <a:buChar char="•"/>
            </a:pPr>
            <a:r>
              <a:rPr lang="en-US" sz="1200" kern="1200" dirty="0" smtClean="0">
                <a:solidFill>
                  <a:schemeClr val="tx1"/>
                </a:solidFill>
                <a:ea typeface="+mn-ea"/>
                <a:cs typeface="+mn-cs"/>
              </a:rPr>
              <a:t>Men to have well trimmed facial hair or to be clean shaved.</a:t>
            </a:r>
            <a:endParaRPr lang="en-AU" sz="1200" kern="1200" dirty="0" smtClean="0">
              <a:solidFill>
                <a:schemeClr val="tx1"/>
              </a:solidFill>
              <a:ea typeface="+mn-ea"/>
              <a:cs typeface="+mn-cs"/>
            </a:endParaRPr>
          </a:p>
          <a:p>
            <a:endParaRPr lang="en-AU" sz="1200" b="1" kern="1200" dirty="0" smtClean="0">
              <a:solidFill>
                <a:schemeClr val="tx1"/>
              </a:solidFill>
              <a:ea typeface="+mn-ea"/>
              <a:cs typeface="+mn-cs"/>
            </a:endParaRPr>
          </a:p>
          <a:p>
            <a:r>
              <a:rPr lang="en-AU" sz="1200" b="1" kern="1200" dirty="0" smtClean="0">
                <a:solidFill>
                  <a:schemeClr val="tx1"/>
                </a:solidFill>
                <a:ea typeface="+mn-ea"/>
                <a:cs typeface="+mn-cs"/>
              </a:rPr>
              <a:t>Nails</a:t>
            </a:r>
          </a:p>
          <a:p>
            <a:pPr lvl="0">
              <a:buFont typeface="Arial" pitchFamily="34" charset="0"/>
              <a:buChar char="•"/>
            </a:pPr>
            <a:r>
              <a:rPr lang="en-US" sz="1200" kern="1200" dirty="0" smtClean="0">
                <a:solidFill>
                  <a:schemeClr val="tx1"/>
                </a:solidFill>
                <a:ea typeface="+mn-ea"/>
                <a:cs typeface="+mn-cs"/>
              </a:rPr>
              <a:t>Short and well trimmed</a:t>
            </a:r>
            <a:endParaRPr lang="en-AU" sz="1200" kern="1200" dirty="0" smtClean="0">
              <a:solidFill>
                <a:schemeClr val="tx1"/>
              </a:solidFill>
              <a:ea typeface="+mn-ea"/>
              <a:cs typeface="+mn-cs"/>
            </a:endParaRPr>
          </a:p>
          <a:p>
            <a:pPr lvl="0">
              <a:buFont typeface="Arial" pitchFamily="34" charset="0"/>
              <a:buChar char="•"/>
            </a:pPr>
            <a:r>
              <a:rPr lang="en-US" sz="1200" kern="1200" dirty="0" smtClean="0">
                <a:solidFill>
                  <a:schemeClr val="tx1"/>
                </a:solidFill>
                <a:ea typeface="+mn-ea"/>
                <a:cs typeface="+mn-cs"/>
              </a:rPr>
              <a:t>No bright nail polish</a:t>
            </a:r>
            <a:endParaRPr lang="en-AU" sz="1200" kern="1200" dirty="0" smtClean="0">
              <a:solidFill>
                <a:schemeClr val="tx1"/>
              </a:solidFill>
              <a:ea typeface="+mn-ea"/>
              <a:cs typeface="+mn-cs"/>
            </a:endParaRPr>
          </a:p>
          <a:p>
            <a:pPr lvl="0">
              <a:buFont typeface="Arial" pitchFamily="34" charset="0"/>
              <a:buChar char="•"/>
            </a:pPr>
            <a:r>
              <a:rPr lang="en-US" sz="1200" kern="1200" dirty="0" smtClean="0">
                <a:solidFill>
                  <a:schemeClr val="tx1"/>
                </a:solidFill>
                <a:ea typeface="+mn-ea"/>
                <a:cs typeface="+mn-cs"/>
              </a:rPr>
              <a:t>Cleaned on a regular basis.</a:t>
            </a:r>
            <a:endParaRPr lang="en-AU" sz="1200" kern="1200" dirty="0" smtClean="0">
              <a:solidFill>
                <a:schemeClr val="tx1"/>
              </a:solidFill>
              <a:ea typeface="+mn-ea"/>
              <a:cs typeface="+mn-cs"/>
            </a:endParaRPr>
          </a:p>
          <a:p>
            <a:endParaRPr lang="en-AU" sz="1200" b="1" kern="1200" dirty="0" smtClean="0">
              <a:solidFill>
                <a:schemeClr val="tx1"/>
              </a:solidFill>
              <a:ea typeface="+mn-ea"/>
              <a:cs typeface="+mn-cs"/>
            </a:endParaRPr>
          </a:p>
          <a:p>
            <a:r>
              <a:rPr lang="en-AU" sz="1200" b="1" kern="1200" dirty="0" smtClean="0">
                <a:solidFill>
                  <a:schemeClr val="tx1"/>
                </a:solidFill>
                <a:ea typeface="+mn-ea"/>
                <a:cs typeface="+mn-cs"/>
              </a:rPr>
              <a:t>Jewellery</a:t>
            </a:r>
          </a:p>
          <a:p>
            <a:pPr lvl="0">
              <a:buFont typeface="Arial" pitchFamily="34" charset="0"/>
              <a:buChar char="•"/>
            </a:pPr>
            <a:r>
              <a:rPr lang="en-US" sz="1200" kern="1200" dirty="0" smtClean="0">
                <a:solidFill>
                  <a:schemeClr val="tx1"/>
                </a:solidFill>
                <a:ea typeface="+mn-ea"/>
                <a:cs typeface="+mn-cs"/>
              </a:rPr>
              <a:t>One dress ring or wedding ring</a:t>
            </a:r>
            <a:endParaRPr lang="en-AU" sz="1200" kern="1200" dirty="0" smtClean="0">
              <a:solidFill>
                <a:schemeClr val="tx1"/>
              </a:solidFill>
              <a:ea typeface="+mn-ea"/>
              <a:cs typeface="+mn-cs"/>
            </a:endParaRPr>
          </a:p>
          <a:p>
            <a:pPr lvl="0">
              <a:buFont typeface="Arial" pitchFamily="34" charset="0"/>
              <a:buChar char="•"/>
            </a:pPr>
            <a:r>
              <a:rPr lang="en-US" sz="1200" kern="1200" dirty="0" smtClean="0">
                <a:solidFill>
                  <a:schemeClr val="tx1"/>
                </a:solidFill>
                <a:ea typeface="+mn-ea"/>
                <a:cs typeface="+mn-cs"/>
              </a:rPr>
              <a:t>Suitable watches</a:t>
            </a:r>
            <a:endParaRPr lang="en-AU" sz="1200" kern="1200" dirty="0" smtClean="0">
              <a:solidFill>
                <a:schemeClr val="tx1"/>
              </a:solidFill>
              <a:ea typeface="+mn-ea"/>
              <a:cs typeface="+mn-cs"/>
            </a:endParaRPr>
          </a:p>
          <a:p>
            <a:pPr lvl="0">
              <a:buFont typeface="Arial" pitchFamily="34" charset="0"/>
              <a:buChar char="•"/>
            </a:pPr>
            <a:r>
              <a:rPr lang="en-US" sz="1200" kern="1200" dirty="0" smtClean="0">
                <a:solidFill>
                  <a:schemeClr val="tx1"/>
                </a:solidFill>
                <a:ea typeface="+mn-ea"/>
                <a:cs typeface="+mn-cs"/>
              </a:rPr>
              <a:t>No other jewelry including bracelets, earrings, nose rings or necklaces.</a:t>
            </a:r>
            <a:endParaRPr lang="en-AU" sz="1200" kern="1200" dirty="0" smtClean="0">
              <a:solidFill>
                <a:schemeClr val="tx1"/>
              </a:solidFill>
              <a:ea typeface="+mn-ea"/>
              <a:cs typeface="+mn-cs"/>
            </a:endParaRPr>
          </a:p>
          <a:p>
            <a:endParaRPr lang="en-AU" sz="1200" b="1" kern="1200" dirty="0" smtClean="0">
              <a:solidFill>
                <a:schemeClr val="tx1"/>
              </a:solidFill>
              <a:ea typeface="+mn-ea"/>
              <a:cs typeface="+mn-cs"/>
            </a:endParaRPr>
          </a:p>
          <a:p>
            <a:r>
              <a:rPr lang="en-AU" sz="1200" b="1" kern="1200" dirty="0" smtClean="0">
                <a:solidFill>
                  <a:schemeClr val="tx1"/>
                </a:solidFill>
                <a:ea typeface="+mn-ea"/>
                <a:cs typeface="+mn-cs"/>
              </a:rPr>
              <a:t>Make up</a:t>
            </a:r>
          </a:p>
          <a:p>
            <a:pPr lvl="0">
              <a:buFont typeface="Arial" pitchFamily="34" charset="0"/>
              <a:buChar char="•"/>
            </a:pPr>
            <a:r>
              <a:rPr lang="en-US" sz="1200" kern="1200" dirty="0" smtClean="0">
                <a:solidFill>
                  <a:schemeClr val="tx1"/>
                </a:solidFill>
                <a:ea typeface="+mn-ea"/>
                <a:cs typeface="+mn-cs"/>
              </a:rPr>
              <a:t>No excessive make up</a:t>
            </a:r>
            <a:endParaRPr lang="en-AU" sz="1200" kern="1200" dirty="0" smtClean="0">
              <a:solidFill>
                <a:schemeClr val="tx1"/>
              </a:solidFill>
              <a:ea typeface="+mn-ea"/>
              <a:cs typeface="+mn-cs"/>
            </a:endParaRPr>
          </a:p>
          <a:p>
            <a:pPr lvl="0">
              <a:buFont typeface="Arial" pitchFamily="34" charset="0"/>
              <a:buChar char="•"/>
            </a:pPr>
            <a:r>
              <a:rPr lang="en-US" sz="1200" kern="1200" dirty="0" smtClean="0">
                <a:solidFill>
                  <a:schemeClr val="tx1"/>
                </a:solidFill>
                <a:ea typeface="+mn-ea"/>
                <a:cs typeface="+mn-cs"/>
              </a:rPr>
              <a:t>No visible tattoos.</a:t>
            </a:r>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35</a:t>
            </a:fld>
            <a:endParaRPr lang="en-US"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dirty="0" smtClean="0">
                <a:solidFill>
                  <a:schemeClr val="tx1"/>
                </a:solidFill>
                <a:ea typeface="+mn-ea"/>
                <a:cs typeface="+mn-cs"/>
              </a:rPr>
              <a:t>Odour</a:t>
            </a:r>
          </a:p>
          <a:p>
            <a:pPr lvl="0">
              <a:buFont typeface="Arial" pitchFamily="34" charset="0"/>
              <a:buChar char="•"/>
            </a:pPr>
            <a:r>
              <a:rPr lang="en-US" sz="1200" kern="1200" dirty="0" smtClean="0">
                <a:solidFill>
                  <a:schemeClr val="tx1"/>
                </a:solidFill>
                <a:ea typeface="+mn-ea"/>
                <a:cs typeface="+mn-cs"/>
              </a:rPr>
              <a:t>No excessive perfumes</a:t>
            </a:r>
            <a:endParaRPr lang="en-AU" sz="1200" kern="1200" dirty="0" smtClean="0">
              <a:solidFill>
                <a:schemeClr val="tx1"/>
              </a:solidFill>
              <a:ea typeface="+mn-ea"/>
              <a:cs typeface="+mn-cs"/>
            </a:endParaRPr>
          </a:p>
          <a:p>
            <a:pPr lvl="0">
              <a:buFont typeface="Arial" pitchFamily="34" charset="0"/>
              <a:buChar char="•"/>
            </a:pPr>
            <a:r>
              <a:rPr lang="en-US" sz="1200" kern="1200" dirty="0" smtClean="0">
                <a:solidFill>
                  <a:schemeClr val="tx1"/>
                </a:solidFill>
                <a:ea typeface="+mn-ea"/>
                <a:cs typeface="+mn-cs"/>
              </a:rPr>
              <a:t>Staff should use deodorant on a regular basis. This is important in a labour intensive role like cleaning rooms.</a:t>
            </a:r>
          </a:p>
          <a:p>
            <a:pPr lvl="0"/>
            <a:endParaRPr lang="en-AU" sz="1200" kern="1200" dirty="0" smtClean="0">
              <a:solidFill>
                <a:schemeClr val="tx1"/>
              </a:solidFill>
              <a:ea typeface="+mn-ea"/>
              <a:cs typeface="+mn-cs"/>
            </a:endParaRPr>
          </a:p>
          <a:p>
            <a:r>
              <a:rPr lang="en-AU" sz="1200" b="1" kern="1200" dirty="0" smtClean="0">
                <a:solidFill>
                  <a:schemeClr val="tx1"/>
                </a:solidFill>
                <a:ea typeface="+mn-ea"/>
                <a:cs typeface="+mn-cs"/>
              </a:rPr>
              <a:t>Personal hygiene</a:t>
            </a:r>
          </a:p>
          <a:p>
            <a:pPr lvl="0">
              <a:buFont typeface="Arial" pitchFamily="34" charset="0"/>
              <a:buChar char="•"/>
            </a:pPr>
            <a:r>
              <a:rPr lang="en-US" sz="1200" kern="1200" dirty="0" smtClean="0">
                <a:solidFill>
                  <a:schemeClr val="tx1"/>
                </a:solidFill>
                <a:ea typeface="+mn-ea"/>
                <a:cs typeface="+mn-cs"/>
              </a:rPr>
              <a:t>Bath or shower before work</a:t>
            </a:r>
            <a:endParaRPr lang="en-AU" sz="1200" kern="1200" dirty="0" smtClean="0">
              <a:solidFill>
                <a:schemeClr val="tx1"/>
              </a:solidFill>
              <a:ea typeface="+mn-ea"/>
              <a:cs typeface="+mn-cs"/>
            </a:endParaRPr>
          </a:p>
          <a:p>
            <a:pPr lvl="0">
              <a:buFont typeface="Arial" pitchFamily="34" charset="0"/>
              <a:buChar char="•"/>
            </a:pPr>
            <a:r>
              <a:rPr lang="en-US" sz="1200" kern="1200" dirty="0" smtClean="0">
                <a:solidFill>
                  <a:schemeClr val="tx1"/>
                </a:solidFill>
                <a:ea typeface="+mn-ea"/>
                <a:cs typeface="+mn-cs"/>
              </a:rPr>
              <a:t>Teeth must be brushed</a:t>
            </a:r>
            <a:endParaRPr lang="en-AU" sz="1200" kern="1200" dirty="0" smtClean="0">
              <a:solidFill>
                <a:schemeClr val="tx1"/>
              </a:solidFill>
              <a:ea typeface="+mn-ea"/>
              <a:cs typeface="+mn-cs"/>
            </a:endParaRPr>
          </a:p>
          <a:p>
            <a:pPr lvl="0">
              <a:buFont typeface="Arial" pitchFamily="34" charset="0"/>
              <a:buChar char="•"/>
            </a:pPr>
            <a:r>
              <a:rPr lang="en-US" sz="1200" kern="1200" dirty="0" smtClean="0">
                <a:solidFill>
                  <a:schemeClr val="tx1"/>
                </a:solidFill>
                <a:ea typeface="+mn-ea"/>
                <a:cs typeface="+mn-cs"/>
              </a:rPr>
              <a:t>Hands and face must be washed and cleaned.</a:t>
            </a:r>
            <a:endParaRPr lang="en-AU" sz="1200" kern="1200" dirty="0" smtClean="0">
              <a:solidFill>
                <a:schemeClr val="tx1"/>
              </a:solidFill>
              <a:ea typeface="+mn-ea"/>
              <a:cs typeface="+mn-cs"/>
            </a:endParaRPr>
          </a:p>
          <a:p>
            <a:endParaRPr lang="en-AU" sz="1200" b="1" kern="1200" dirty="0" smtClean="0">
              <a:solidFill>
                <a:schemeClr val="tx1"/>
              </a:solidFill>
              <a:ea typeface="+mn-ea"/>
              <a:cs typeface="+mn-cs"/>
            </a:endParaRPr>
          </a:p>
          <a:p>
            <a:r>
              <a:rPr lang="en-AU" sz="1200" b="1" kern="1200" dirty="0" smtClean="0">
                <a:solidFill>
                  <a:schemeClr val="tx1"/>
                </a:solidFill>
                <a:ea typeface="+mn-ea"/>
                <a:cs typeface="+mn-cs"/>
              </a:rPr>
              <a:t>Personal belongings</a:t>
            </a:r>
          </a:p>
          <a:p>
            <a:pPr lvl="0">
              <a:buFont typeface="Arial" pitchFamily="34" charset="0"/>
              <a:buChar char="•"/>
            </a:pPr>
            <a:r>
              <a:rPr lang="en-US" sz="1200" kern="1200" dirty="0" smtClean="0">
                <a:solidFill>
                  <a:schemeClr val="tx1"/>
                </a:solidFill>
                <a:ea typeface="+mn-ea"/>
                <a:cs typeface="+mn-cs"/>
              </a:rPr>
              <a:t>No personal bags in work areas – to reduce chance of theft</a:t>
            </a:r>
            <a:endParaRPr lang="en-AU" sz="1200" kern="1200" dirty="0" smtClean="0">
              <a:solidFill>
                <a:schemeClr val="tx1"/>
              </a:solidFill>
              <a:ea typeface="+mn-ea"/>
              <a:cs typeface="+mn-cs"/>
            </a:endParaRPr>
          </a:p>
          <a:p>
            <a:pPr>
              <a:buFont typeface="Arial" pitchFamily="34" charset="0"/>
              <a:buChar char="•"/>
            </a:pPr>
            <a:r>
              <a:rPr lang="en-AU" sz="1200" kern="1200" dirty="0" smtClean="0">
                <a:solidFill>
                  <a:schemeClr val="tx1"/>
                </a:solidFill>
                <a:ea typeface="+mn-ea"/>
                <a:cs typeface="+mn-cs"/>
              </a:rPr>
              <a:t>No mobile phones.</a:t>
            </a:r>
          </a:p>
        </p:txBody>
      </p:sp>
      <p:sp>
        <p:nvSpPr>
          <p:cNvPr id="4" name="Slide Number Placeholder 3"/>
          <p:cNvSpPr>
            <a:spLocks noGrp="1"/>
          </p:cNvSpPr>
          <p:nvPr>
            <p:ph type="sldNum" sz="quarter" idx="10"/>
          </p:nvPr>
        </p:nvSpPr>
        <p:spPr/>
        <p:txBody>
          <a:bodyPr/>
          <a:lstStyle/>
          <a:p>
            <a:fld id="{006CD3C9-0AF2-437D-9D2F-7B6B298CC32F}" type="slidenum">
              <a:rPr lang="en-US" smtClean="0"/>
              <a:pPr/>
              <a:t>36</a:t>
            </a:fld>
            <a:endParaRPr lang="en-US"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dirty="0" smtClean="0">
                <a:latin typeface="Helvetica" pitchFamily="34" charset="0"/>
              </a:rPr>
              <a:t>What are common</a:t>
            </a:r>
            <a:r>
              <a:rPr lang="en-AU" sz="1200" baseline="0" dirty="0" smtClean="0">
                <a:latin typeface="Helvetica" pitchFamily="34" charset="0"/>
              </a:rPr>
              <a:t> policies and procedures in any work place regardless of position?</a:t>
            </a:r>
          </a:p>
          <a:p>
            <a:pPr marL="0" marR="0" indent="0" algn="l" defTabSz="914400" rtl="0" eaLnBrk="1" fontAlgn="auto" latinLnBrk="0" hangingPunct="1">
              <a:lnSpc>
                <a:spcPct val="100000"/>
              </a:lnSpc>
              <a:spcBef>
                <a:spcPts val="600"/>
              </a:spcBef>
              <a:spcAft>
                <a:spcPts val="1200"/>
              </a:spcAft>
              <a:buClrTx/>
              <a:buSzTx/>
              <a:buFont typeface="Arial" pitchFamily="34" charset="0"/>
              <a:buChar char="•"/>
              <a:tabLst/>
              <a:defRPr/>
            </a:pPr>
            <a:r>
              <a:rPr lang="en-AU" sz="1200" dirty="0" smtClean="0">
                <a:latin typeface="Helvetica" pitchFamily="34" charset="0"/>
              </a:rPr>
              <a:t>What are common</a:t>
            </a:r>
            <a:r>
              <a:rPr lang="en-AU" sz="1200" baseline="0" dirty="0" smtClean="0">
                <a:latin typeface="Helvetica" pitchFamily="34" charset="0"/>
              </a:rPr>
              <a:t> policies and procedures specific to room attendants?</a:t>
            </a: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37</a:t>
            </a:fld>
            <a:endParaRPr lang="en-US"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dirty="0" smtClean="0">
                <a:latin typeface="Helvetica" pitchFamily="34" charset="0"/>
              </a:rPr>
              <a:t>Get the trainees to think of other policies</a:t>
            </a:r>
            <a:r>
              <a:rPr lang="en-AU" sz="1200" baseline="0" dirty="0" smtClean="0">
                <a:latin typeface="Helvetica" pitchFamily="34" charset="0"/>
              </a:rPr>
              <a:t> that are directly related to room attendants.</a:t>
            </a: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38</a:t>
            </a:fld>
            <a:endParaRPr lang="en-US"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dirty="0" smtClean="0">
                <a:latin typeface="Helvetica" pitchFamily="34" charset="0"/>
              </a:rPr>
              <a:t>Get the trainees to think of other procedures</a:t>
            </a:r>
            <a:r>
              <a:rPr lang="en-AU" sz="1200" baseline="0" dirty="0" smtClean="0">
                <a:latin typeface="Helvetica" pitchFamily="34" charset="0"/>
              </a:rPr>
              <a:t> that are directly related to room attendants.</a:t>
            </a: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39</a:t>
            </a:fld>
            <a:endParaRPr lang="en-US"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dirty="0" smtClean="0">
                <a:latin typeface="Helvetica" pitchFamily="34" charset="0"/>
              </a:rPr>
              <a:t>Get the trainees to identify different policies</a:t>
            </a:r>
            <a:r>
              <a:rPr lang="en-AU" sz="1200" baseline="0" dirty="0" smtClean="0">
                <a:latin typeface="Helvetica" pitchFamily="34" charset="0"/>
              </a:rPr>
              <a:t> and procedures that would come from each area identified in the slide.</a:t>
            </a: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40</a:t>
            </a:fld>
            <a:endParaRPr lang="en-US"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dirty="0" smtClean="0">
                <a:solidFill>
                  <a:schemeClr val="tx1"/>
                </a:solidFill>
                <a:ea typeface="+mn-ea"/>
                <a:cs typeface="+mn-cs"/>
              </a:rPr>
              <a:t>Types of policies and procedures</a:t>
            </a:r>
          </a:p>
          <a:p>
            <a:endParaRPr lang="en-AU" sz="1200" b="1" kern="1200" dirty="0" smtClean="0">
              <a:solidFill>
                <a:schemeClr val="tx1"/>
              </a:solidFill>
              <a:ea typeface="+mn-ea"/>
              <a:cs typeface="+mn-cs"/>
            </a:endParaRPr>
          </a:p>
          <a:p>
            <a:r>
              <a:rPr lang="en-AU" sz="1200" kern="1200" dirty="0" smtClean="0">
                <a:solidFill>
                  <a:schemeClr val="tx1"/>
                </a:solidFill>
                <a:ea typeface="+mn-ea"/>
                <a:cs typeface="+mn-cs"/>
              </a:rPr>
              <a:t>Policies and procedures in housekeeping normally relate to the correct handling, use, cleaning, storage and protective items relating to:</a:t>
            </a:r>
          </a:p>
          <a:p>
            <a:endParaRPr lang="en-AU" sz="1200" kern="1200" dirty="0" smtClean="0">
              <a:solidFill>
                <a:schemeClr val="tx1"/>
              </a:solidFill>
              <a:ea typeface="+mn-ea"/>
              <a:cs typeface="+mn-cs"/>
            </a:endParaRPr>
          </a:p>
          <a:p>
            <a:pPr lvl="0">
              <a:buFont typeface="Arial" pitchFamily="34" charset="0"/>
              <a:buChar char="•"/>
            </a:pPr>
            <a:r>
              <a:rPr lang="en-AU" sz="1200" kern="1200" dirty="0" smtClean="0">
                <a:solidFill>
                  <a:schemeClr val="tx1"/>
                </a:solidFill>
                <a:ea typeface="+mn-ea"/>
                <a:cs typeface="+mn-cs"/>
              </a:rPr>
              <a:t>Equipment – housekeeping cleaning equipment including vacuum cleaners, waxing machines, trolleys</a:t>
            </a:r>
          </a:p>
          <a:p>
            <a:pPr lvl="0">
              <a:buFont typeface="Arial" pitchFamily="34" charset="0"/>
              <a:buChar char="•"/>
            </a:pPr>
            <a:r>
              <a:rPr lang="en-AU" sz="1200" kern="1200" dirty="0" smtClean="0">
                <a:solidFill>
                  <a:schemeClr val="tx1"/>
                </a:solidFill>
                <a:ea typeface="+mn-ea"/>
                <a:cs typeface="+mn-cs"/>
              </a:rPr>
              <a:t>Chemicals – including all cleaning products and items used to clean including cloths, rags, mops</a:t>
            </a:r>
          </a:p>
          <a:p>
            <a:pPr lvl="0">
              <a:buFont typeface="Arial" pitchFamily="34" charset="0"/>
              <a:buChar char="•"/>
            </a:pPr>
            <a:r>
              <a:rPr lang="en-AU" sz="1200" kern="1200" dirty="0" smtClean="0">
                <a:solidFill>
                  <a:schemeClr val="tx1"/>
                </a:solidFill>
                <a:ea typeface="+mn-ea"/>
                <a:cs typeface="+mn-cs"/>
              </a:rPr>
              <a:t>Furnishings – bedding, tables, couches, kitchens, televisions, carpets</a:t>
            </a:r>
          </a:p>
          <a:p>
            <a:pPr lvl="0">
              <a:buFont typeface="Arial" pitchFamily="34" charset="0"/>
              <a:buChar char="•"/>
            </a:pPr>
            <a:r>
              <a:rPr lang="en-AU" sz="1200" kern="1200" dirty="0" smtClean="0">
                <a:solidFill>
                  <a:schemeClr val="tx1"/>
                </a:solidFill>
                <a:ea typeface="+mn-ea"/>
                <a:cs typeface="+mn-cs"/>
              </a:rPr>
              <a:t>Fittings – lights, electricals, air conditioners</a:t>
            </a:r>
          </a:p>
          <a:p>
            <a:pPr lvl="0">
              <a:buFont typeface="Arial" pitchFamily="34" charset="0"/>
              <a:buChar char="•"/>
            </a:pPr>
            <a:r>
              <a:rPr lang="en-AU" sz="1200" kern="1200" dirty="0" smtClean="0">
                <a:solidFill>
                  <a:schemeClr val="tx1"/>
                </a:solidFill>
                <a:ea typeface="+mn-ea"/>
                <a:cs typeface="+mn-cs"/>
              </a:rPr>
              <a:t>Clothing – uniforms and protective clothing.</a:t>
            </a: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41</a:t>
            </a:fld>
            <a:endParaRPr lang="en-US"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In your point of view, what is the best way to ensure staff know and understand policies and procedures?</a:t>
            </a:r>
          </a:p>
          <a:p>
            <a:endParaRPr lang="en-AU" sz="1200" b="1" kern="1200" dirty="0" smtClean="0">
              <a:solidFill>
                <a:schemeClr val="tx1"/>
              </a:solidFill>
              <a:ea typeface="+mn-ea"/>
              <a:cs typeface="+mn-cs"/>
            </a:endParaRPr>
          </a:p>
          <a:p>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42</a:t>
            </a:fld>
            <a:endParaRPr lang="en-US"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What types of information are communicated by room attendants?</a:t>
            </a:r>
          </a:p>
          <a:p>
            <a:pPr>
              <a:spcBef>
                <a:spcPts val="600"/>
              </a:spcBef>
              <a:spcAft>
                <a:spcPts val="1200"/>
              </a:spcAft>
              <a:buFont typeface="Arial" pitchFamily="34" charset="0"/>
              <a:buChar char="•"/>
            </a:pPr>
            <a:r>
              <a:rPr lang="en-AU" sz="1200" baseline="0" dirty="0" smtClean="0">
                <a:latin typeface="Helvetica" pitchFamily="34" charset="0"/>
              </a:rPr>
              <a:t>Who do they communicate with?</a:t>
            </a:r>
          </a:p>
          <a:p>
            <a:endParaRPr lang="en-AU" sz="1200" b="1" kern="1200" dirty="0" smtClean="0">
              <a:solidFill>
                <a:schemeClr val="tx1"/>
              </a:solidFill>
              <a:ea typeface="+mn-ea"/>
              <a:cs typeface="+mn-cs"/>
            </a:endParaRPr>
          </a:p>
          <a:p>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43</a:t>
            </a:fld>
            <a:endParaRPr lang="en-US"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For each of these positions what information is communicated?</a:t>
            </a:r>
          </a:p>
          <a:p>
            <a:endParaRPr lang="en-AU" sz="1200" b="1" kern="1200" dirty="0" smtClean="0">
              <a:solidFill>
                <a:schemeClr val="tx1"/>
              </a:solidFill>
              <a:ea typeface="+mn-ea"/>
              <a:cs typeface="+mn-cs"/>
            </a:endParaRPr>
          </a:p>
          <a:p>
            <a:r>
              <a:rPr lang="en-AU" sz="1200" b="1" kern="1200" dirty="0" smtClean="0">
                <a:solidFill>
                  <a:schemeClr val="tx1"/>
                </a:solidFill>
                <a:ea typeface="+mn-ea"/>
                <a:cs typeface="+mn-cs"/>
              </a:rPr>
              <a:t>Receptionists </a:t>
            </a:r>
          </a:p>
          <a:p>
            <a:r>
              <a:rPr lang="en-AU" sz="1200" b="0" kern="1200" dirty="0" smtClean="0">
                <a:solidFill>
                  <a:schemeClr val="tx1"/>
                </a:solidFill>
                <a:ea typeface="+mn-ea"/>
                <a:cs typeface="+mn-cs"/>
              </a:rPr>
              <a:t>Room attendants work closely with reception for a number of reasons including:</a:t>
            </a:r>
            <a:endParaRPr lang="en-AU" sz="1200" b="1" kern="1200" dirty="0" smtClean="0">
              <a:solidFill>
                <a:schemeClr val="tx1"/>
              </a:solidFill>
              <a:ea typeface="+mn-ea"/>
              <a:cs typeface="+mn-cs"/>
            </a:endParaRPr>
          </a:p>
          <a:p>
            <a:pPr lvl="0">
              <a:buFont typeface="Arial" pitchFamily="34" charset="0"/>
              <a:buChar char="•"/>
            </a:pPr>
            <a:r>
              <a:rPr lang="en-AU" sz="1200" b="0" kern="1200" dirty="0" smtClean="0">
                <a:solidFill>
                  <a:schemeClr val="tx1"/>
                </a:solidFill>
                <a:ea typeface="+mn-ea"/>
                <a:cs typeface="+mn-cs"/>
              </a:rPr>
              <a:t>Identify vacant rooms - to find out when guests have checked out so they can start cleaning vacant dirty rooms</a:t>
            </a:r>
            <a:endParaRPr lang="en-AU" sz="1200" b="1" kern="1200" dirty="0" smtClean="0">
              <a:solidFill>
                <a:schemeClr val="tx1"/>
              </a:solidFill>
              <a:ea typeface="+mn-ea"/>
              <a:cs typeface="+mn-cs"/>
            </a:endParaRPr>
          </a:p>
          <a:p>
            <a:pPr lvl="0">
              <a:buFont typeface="Arial" pitchFamily="34" charset="0"/>
              <a:buChar char="•"/>
            </a:pPr>
            <a:r>
              <a:rPr lang="en-AU" sz="1200" b="0" kern="1200" dirty="0" smtClean="0">
                <a:solidFill>
                  <a:schemeClr val="tx1"/>
                </a:solidFill>
                <a:ea typeface="+mn-ea"/>
                <a:cs typeface="+mn-cs"/>
              </a:rPr>
              <a:t>Report clean rooms - when rooms are clean and ready for new guests</a:t>
            </a:r>
            <a:endParaRPr lang="en-AU" sz="1200" b="1" kern="1200" dirty="0" smtClean="0">
              <a:solidFill>
                <a:schemeClr val="tx1"/>
              </a:solidFill>
              <a:ea typeface="+mn-ea"/>
              <a:cs typeface="+mn-cs"/>
            </a:endParaRPr>
          </a:p>
          <a:p>
            <a:pPr lvl="0">
              <a:buFont typeface="Arial" pitchFamily="34" charset="0"/>
              <a:buChar char="•"/>
            </a:pPr>
            <a:r>
              <a:rPr lang="en-AU" sz="1200" b="0" kern="1200" dirty="0" smtClean="0">
                <a:solidFill>
                  <a:schemeClr val="tx1"/>
                </a:solidFill>
                <a:ea typeface="+mn-ea"/>
                <a:cs typeface="+mn-cs"/>
              </a:rPr>
              <a:t>Handle special requirements - for incoming guests including VIP’s</a:t>
            </a:r>
            <a:endParaRPr lang="en-AU" sz="1200" b="1" kern="1200" dirty="0" smtClean="0">
              <a:solidFill>
                <a:schemeClr val="tx1"/>
              </a:solidFill>
              <a:ea typeface="+mn-ea"/>
              <a:cs typeface="+mn-cs"/>
            </a:endParaRPr>
          </a:p>
          <a:p>
            <a:pPr lvl="0">
              <a:buFont typeface="Arial" pitchFamily="34" charset="0"/>
              <a:buChar char="•"/>
            </a:pPr>
            <a:r>
              <a:rPr lang="en-AU" sz="1200" b="0" kern="1200" dirty="0" smtClean="0">
                <a:solidFill>
                  <a:schemeClr val="tx1"/>
                </a:solidFill>
                <a:ea typeface="+mn-ea"/>
                <a:cs typeface="+mn-cs"/>
              </a:rPr>
              <a:t>Handle guest requests -  relating to the room including additional towels and pillows, buckets of ice and for laundry to collected</a:t>
            </a:r>
            <a:endParaRPr lang="en-AU" sz="1200" b="1" kern="1200" dirty="0" smtClean="0">
              <a:solidFill>
                <a:schemeClr val="tx1"/>
              </a:solidFill>
              <a:ea typeface="+mn-ea"/>
              <a:cs typeface="+mn-cs"/>
            </a:endParaRPr>
          </a:p>
          <a:p>
            <a:pPr lvl="0">
              <a:buFont typeface="Arial" pitchFamily="34" charset="0"/>
              <a:buChar char="•"/>
            </a:pPr>
            <a:r>
              <a:rPr lang="en-AU" sz="1200" b="0" kern="1200" dirty="0" smtClean="0">
                <a:solidFill>
                  <a:schemeClr val="tx1"/>
                </a:solidFill>
                <a:ea typeface="+mn-ea"/>
                <a:cs typeface="+mn-cs"/>
              </a:rPr>
              <a:t>Co-ordinate internet access.</a:t>
            </a:r>
            <a:endParaRPr lang="en-AU" sz="1200" b="1" kern="1200" dirty="0" smtClean="0">
              <a:solidFill>
                <a:schemeClr val="tx1"/>
              </a:solidFill>
              <a:ea typeface="+mn-ea"/>
              <a:cs typeface="+mn-cs"/>
            </a:endParaRPr>
          </a:p>
          <a:p>
            <a:endParaRPr lang="en-AU" sz="1200" b="1" kern="1200" dirty="0" smtClean="0">
              <a:solidFill>
                <a:schemeClr val="tx1"/>
              </a:solidFill>
              <a:ea typeface="+mn-ea"/>
              <a:cs typeface="+mn-cs"/>
            </a:endParaRPr>
          </a:p>
          <a:p>
            <a:r>
              <a:rPr lang="en-AU" sz="1200" b="1" kern="1200" dirty="0" smtClean="0">
                <a:solidFill>
                  <a:schemeClr val="tx1"/>
                </a:solidFill>
                <a:ea typeface="+mn-ea"/>
                <a:cs typeface="+mn-cs"/>
              </a:rPr>
              <a:t>House Attendants</a:t>
            </a:r>
          </a:p>
          <a:p>
            <a:r>
              <a:rPr lang="en-AU" sz="1200" b="0" kern="1200" dirty="0" smtClean="0">
                <a:solidFill>
                  <a:schemeClr val="tx1"/>
                </a:solidFill>
                <a:ea typeface="+mn-ea"/>
                <a:cs typeface="+mn-cs"/>
              </a:rPr>
              <a:t>These people will normally be responsible for the distribution of items to/from the housekeeping office to the store rooms on each floor, for easier access by room attendants.</a:t>
            </a:r>
            <a:endParaRPr lang="en-AU" sz="1200" b="1" kern="1200" dirty="0" smtClean="0">
              <a:solidFill>
                <a:schemeClr val="tx1"/>
              </a:solidFill>
              <a:ea typeface="+mn-ea"/>
              <a:cs typeface="+mn-cs"/>
            </a:endParaRPr>
          </a:p>
          <a:p>
            <a:r>
              <a:rPr lang="en-AU" sz="1200" b="0" kern="1200" dirty="0" smtClean="0">
                <a:solidFill>
                  <a:schemeClr val="tx1"/>
                </a:solidFill>
                <a:ea typeface="+mn-ea"/>
                <a:cs typeface="+mn-cs"/>
              </a:rPr>
              <a:t>These items include:</a:t>
            </a:r>
            <a:endParaRPr lang="en-AU" sz="1200" b="1" kern="1200" dirty="0" smtClean="0">
              <a:solidFill>
                <a:schemeClr val="tx1"/>
              </a:solidFill>
              <a:ea typeface="+mn-ea"/>
              <a:cs typeface="+mn-cs"/>
            </a:endParaRPr>
          </a:p>
          <a:p>
            <a:pPr lvl="0">
              <a:buFont typeface="Arial" pitchFamily="34" charset="0"/>
              <a:buChar char="•"/>
            </a:pPr>
            <a:r>
              <a:rPr lang="en-AU" sz="1200" b="0" kern="1200" dirty="0" smtClean="0">
                <a:solidFill>
                  <a:schemeClr val="tx1"/>
                </a:solidFill>
                <a:ea typeface="+mn-ea"/>
                <a:cs typeface="+mn-cs"/>
              </a:rPr>
              <a:t>Cleaning products  - sprays, agents and cleaning clothes</a:t>
            </a:r>
            <a:endParaRPr lang="en-AU" sz="1200" b="1" kern="1200" dirty="0" smtClean="0">
              <a:solidFill>
                <a:schemeClr val="tx1"/>
              </a:solidFill>
              <a:ea typeface="+mn-ea"/>
              <a:cs typeface="+mn-cs"/>
            </a:endParaRPr>
          </a:p>
          <a:p>
            <a:pPr lvl="0">
              <a:buFont typeface="Arial" pitchFamily="34" charset="0"/>
              <a:buChar char="•"/>
            </a:pPr>
            <a:r>
              <a:rPr lang="en-AU" sz="1200" b="0" kern="1200" dirty="0" smtClean="0">
                <a:solidFill>
                  <a:schemeClr val="tx1"/>
                </a:solidFill>
                <a:ea typeface="+mn-ea"/>
                <a:cs typeface="+mn-cs"/>
              </a:rPr>
              <a:t>Equipment – buckets and mops</a:t>
            </a:r>
            <a:endParaRPr lang="en-AU" sz="1200" b="1" kern="1200" dirty="0" smtClean="0">
              <a:solidFill>
                <a:schemeClr val="tx1"/>
              </a:solidFill>
              <a:ea typeface="+mn-ea"/>
              <a:cs typeface="+mn-cs"/>
            </a:endParaRPr>
          </a:p>
          <a:p>
            <a:pPr lvl="0">
              <a:buFont typeface="Arial" pitchFamily="34" charset="0"/>
              <a:buChar char="•"/>
            </a:pPr>
            <a:r>
              <a:rPr lang="en-AU" sz="1200" b="0" kern="1200" dirty="0" smtClean="0">
                <a:solidFill>
                  <a:schemeClr val="tx1"/>
                </a:solidFill>
                <a:ea typeface="+mn-ea"/>
                <a:cs typeface="+mn-cs"/>
              </a:rPr>
              <a:t>Linen – bed sheets, pillow cases, blankets, bath towels, floor mats, hand towels and face cloths</a:t>
            </a:r>
            <a:endParaRPr lang="en-AU" sz="1200" b="1" kern="1200" dirty="0" smtClean="0">
              <a:solidFill>
                <a:schemeClr val="tx1"/>
              </a:solidFill>
              <a:ea typeface="+mn-ea"/>
              <a:cs typeface="+mn-cs"/>
            </a:endParaRPr>
          </a:p>
          <a:p>
            <a:pPr lvl="0">
              <a:buFont typeface="Arial" pitchFamily="34" charset="0"/>
              <a:buChar char="•"/>
            </a:pPr>
            <a:r>
              <a:rPr lang="en-AU" sz="1200" b="0" kern="1200" dirty="0" smtClean="0">
                <a:solidFill>
                  <a:schemeClr val="tx1"/>
                </a:solidFill>
                <a:ea typeface="+mn-ea"/>
                <a:cs typeface="+mn-cs"/>
              </a:rPr>
              <a:t>Room supplies – including shampoo, conditioners, stationery, matches, soaps etc</a:t>
            </a:r>
            <a:endParaRPr lang="en-AU" sz="1200" b="1" kern="1200" dirty="0" smtClean="0">
              <a:solidFill>
                <a:schemeClr val="tx1"/>
              </a:solidFill>
              <a:ea typeface="+mn-ea"/>
              <a:cs typeface="+mn-cs"/>
            </a:endParaRPr>
          </a:p>
          <a:p>
            <a:pPr lvl="0">
              <a:buFont typeface="Arial" pitchFamily="34" charset="0"/>
              <a:buChar char="•"/>
            </a:pPr>
            <a:r>
              <a:rPr lang="en-AU" sz="1200" b="0" kern="1200" dirty="0" smtClean="0">
                <a:solidFill>
                  <a:schemeClr val="tx1"/>
                </a:solidFill>
                <a:ea typeface="+mn-ea"/>
                <a:cs typeface="+mn-cs"/>
              </a:rPr>
              <a:t>Fresh produce – milk and biscuits for tea and coffee facilities</a:t>
            </a:r>
            <a:endParaRPr lang="en-AU" sz="1200" b="1" kern="1200" dirty="0" smtClean="0">
              <a:solidFill>
                <a:schemeClr val="tx1"/>
              </a:solidFill>
              <a:ea typeface="+mn-ea"/>
              <a:cs typeface="+mn-cs"/>
            </a:endParaRPr>
          </a:p>
          <a:p>
            <a:pPr lvl="0">
              <a:buFont typeface="Arial" pitchFamily="34" charset="0"/>
              <a:buChar char="•"/>
            </a:pPr>
            <a:r>
              <a:rPr lang="en-AU" sz="1200" b="0" kern="1200" dirty="0" smtClean="0">
                <a:solidFill>
                  <a:schemeClr val="tx1"/>
                </a:solidFill>
                <a:ea typeface="+mn-ea"/>
                <a:cs typeface="+mn-cs"/>
              </a:rPr>
              <a:t>Removal of dirty items – soiled bedding and rubbish</a:t>
            </a:r>
            <a:endParaRPr lang="en-AU" sz="1200" b="1" kern="1200" dirty="0" smtClean="0">
              <a:solidFill>
                <a:schemeClr val="tx1"/>
              </a:solidFill>
              <a:ea typeface="+mn-ea"/>
              <a:cs typeface="+mn-cs"/>
            </a:endParaRPr>
          </a:p>
          <a:p>
            <a:pPr lvl="0">
              <a:buFont typeface="Arial" pitchFamily="34" charset="0"/>
              <a:buChar char="•"/>
            </a:pPr>
            <a:r>
              <a:rPr lang="en-AU" sz="1200" b="0" kern="1200" dirty="0" smtClean="0">
                <a:solidFill>
                  <a:schemeClr val="tx1"/>
                </a:solidFill>
                <a:ea typeface="+mn-ea"/>
                <a:cs typeface="+mn-cs"/>
              </a:rPr>
              <a:t>Collection of return of laundry or dry cleaning</a:t>
            </a:r>
            <a:endParaRPr lang="en-AU" sz="1200" b="1" kern="1200" dirty="0" smtClean="0">
              <a:solidFill>
                <a:schemeClr val="tx1"/>
              </a:solidFill>
              <a:ea typeface="+mn-ea"/>
              <a:cs typeface="+mn-cs"/>
            </a:endParaRPr>
          </a:p>
          <a:p>
            <a:pPr>
              <a:buFont typeface="Arial" pitchFamily="34" charset="0"/>
              <a:buChar char="•"/>
            </a:pPr>
            <a:r>
              <a:rPr lang="en-AU" sz="1200" b="0" kern="1200" dirty="0" smtClean="0">
                <a:solidFill>
                  <a:schemeClr val="tx1"/>
                </a:solidFill>
                <a:ea typeface="+mn-ea"/>
                <a:cs typeface="+mn-cs"/>
              </a:rPr>
              <a:t>As a room attendant will normally be stationed on a selected floor, they will communicate with house attendants if items need to replenished.</a:t>
            </a:r>
            <a:endParaRPr lang="en-AU" sz="1200" b="1" kern="1200" dirty="0" smtClean="0">
              <a:solidFill>
                <a:schemeClr val="tx1"/>
              </a:solidFill>
              <a:ea typeface="+mn-ea"/>
              <a:cs typeface="+mn-cs"/>
            </a:endParaRPr>
          </a:p>
          <a:p>
            <a:endParaRPr lang="en-AU" sz="1200" b="1" kern="1200" dirty="0" smtClean="0">
              <a:solidFill>
                <a:schemeClr val="tx1"/>
              </a:solidFill>
              <a:ea typeface="+mn-ea"/>
              <a:cs typeface="+mn-cs"/>
            </a:endParaRPr>
          </a:p>
          <a:p>
            <a:r>
              <a:rPr lang="en-AU" sz="1200" b="1" kern="1200" dirty="0" smtClean="0">
                <a:solidFill>
                  <a:schemeClr val="tx1"/>
                </a:solidFill>
                <a:ea typeface="+mn-ea"/>
                <a:cs typeface="+mn-cs"/>
              </a:rPr>
              <a:t>Maintenance</a:t>
            </a:r>
          </a:p>
          <a:p>
            <a:r>
              <a:rPr lang="en-AU" sz="1200" b="0" kern="1200" dirty="0" smtClean="0">
                <a:solidFill>
                  <a:schemeClr val="tx1"/>
                </a:solidFill>
                <a:ea typeface="+mn-ea"/>
                <a:cs typeface="+mn-cs"/>
              </a:rPr>
              <a:t>Room attendants will often call maintenance to fix or replace light bulbs and any faulty furnishings or equipment. In most cases any calls will be made relating to faulty televisions and air conditions.</a:t>
            </a:r>
            <a:endParaRPr lang="en-AU" sz="1200" b="1" kern="1200" dirty="0" smtClean="0">
              <a:solidFill>
                <a:schemeClr val="tx1"/>
              </a:solidFill>
              <a:ea typeface="+mn-ea"/>
              <a:cs typeface="+mn-cs"/>
            </a:endParaRPr>
          </a:p>
          <a:p>
            <a:endParaRPr lang="en-AU" sz="1200" b="1" kern="1200" dirty="0" smtClean="0">
              <a:solidFill>
                <a:schemeClr val="tx1"/>
              </a:solidFill>
              <a:ea typeface="+mn-ea"/>
              <a:cs typeface="+mn-cs"/>
            </a:endParaRPr>
          </a:p>
          <a:p>
            <a:r>
              <a:rPr lang="en-AU" sz="1200" b="1" kern="1200" dirty="0" smtClean="0">
                <a:solidFill>
                  <a:schemeClr val="tx1"/>
                </a:solidFill>
                <a:ea typeface="+mn-ea"/>
                <a:cs typeface="+mn-cs"/>
              </a:rPr>
              <a:t>Mini Bar</a:t>
            </a:r>
          </a:p>
          <a:p>
            <a:r>
              <a:rPr lang="en-AU" sz="1200" b="0" kern="1200" dirty="0" smtClean="0">
                <a:solidFill>
                  <a:schemeClr val="tx1"/>
                </a:solidFill>
                <a:ea typeface="+mn-ea"/>
                <a:cs typeface="+mn-cs"/>
              </a:rPr>
              <a:t>In some organisations, the room attendant may be responsible for replenishing mini bar items and charging them to the guest rooms themselves or may contact mini bar for this service to be performed.</a:t>
            </a:r>
            <a:endParaRPr lang="en-AU" sz="1200" b="1" kern="1200" dirty="0" smtClean="0">
              <a:solidFill>
                <a:schemeClr val="tx1"/>
              </a:solidFill>
              <a:ea typeface="+mn-ea"/>
              <a:cs typeface="+mn-cs"/>
            </a:endParaRPr>
          </a:p>
          <a:p>
            <a:endParaRPr lang="en-AU" sz="1200" b="1" kern="1200" dirty="0" smtClean="0">
              <a:solidFill>
                <a:schemeClr val="tx1"/>
              </a:solidFill>
              <a:ea typeface="+mn-ea"/>
              <a:cs typeface="+mn-cs"/>
            </a:endParaRPr>
          </a:p>
          <a:p>
            <a:r>
              <a:rPr lang="en-AU" sz="1200" b="1" kern="1200" dirty="0" smtClean="0">
                <a:solidFill>
                  <a:schemeClr val="tx1"/>
                </a:solidFill>
                <a:ea typeface="+mn-ea"/>
                <a:cs typeface="+mn-cs"/>
              </a:rPr>
              <a:t>Room Service</a:t>
            </a:r>
          </a:p>
          <a:p>
            <a:r>
              <a:rPr lang="en-AU" sz="1200" b="0" kern="1200" dirty="0" smtClean="0">
                <a:solidFill>
                  <a:schemeClr val="tx1"/>
                </a:solidFill>
                <a:ea typeface="+mn-ea"/>
                <a:cs typeface="+mn-cs"/>
              </a:rPr>
              <a:t>When cleaning rooms, room attendants will remove used room service trays which must be placed out of guest sight and placed in the appropriate storage area on each guest floor. They will communicate with room service for the  trays to be collected from the storage areas.</a:t>
            </a:r>
            <a:endParaRPr lang="en-AU" sz="1200" b="1" kern="1200" dirty="0" smtClean="0">
              <a:solidFill>
                <a:schemeClr val="tx1"/>
              </a:solidFill>
              <a:ea typeface="+mn-ea"/>
              <a:cs typeface="+mn-cs"/>
            </a:endParaRPr>
          </a:p>
          <a:p>
            <a:endParaRPr lang="en-AU" sz="1200" b="1" kern="1200" dirty="0" smtClean="0">
              <a:solidFill>
                <a:schemeClr val="tx1"/>
              </a:solidFill>
              <a:ea typeface="+mn-ea"/>
              <a:cs typeface="+mn-cs"/>
            </a:endParaRPr>
          </a:p>
          <a:p>
            <a:r>
              <a:rPr lang="en-AU" sz="1200" b="1" kern="1200" dirty="0" smtClean="0">
                <a:solidFill>
                  <a:schemeClr val="tx1"/>
                </a:solidFill>
                <a:ea typeface="+mn-ea"/>
                <a:cs typeface="+mn-cs"/>
              </a:rPr>
              <a:t>Security</a:t>
            </a:r>
          </a:p>
          <a:p>
            <a:r>
              <a:rPr lang="en-AU" sz="1200" b="0" kern="1200" dirty="0" smtClean="0">
                <a:solidFill>
                  <a:schemeClr val="tx1"/>
                </a:solidFill>
                <a:ea typeface="+mn-ea"/>
                <a:cs typeface="+mn-cs"/>
              </a:rPr>
              <a:t>With room attendants spending the majority of their shift working on guest floors, it is their responsibility to observe activities that take place around them. They must constantly listen and watch to ensure guest activities are conducted in a safe and secure manner. If there are any issues which they cannot resolve, security must be contacted quickly.</a:t>
            </a:r>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44</a:t>
            </a:fld>
            <a:endParaRPr lang="en-US"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kern="1200" dirty="0" smtClean="0">
                <a:solidFill>
                  <a:schemeClr val="tx1"/>
                </a:solidFill>
                <a:ea typeface="+mn-ea"/>
                <a:cs typeface="+mn-cs"/>
              </a:rPr>
              <a:t>Introduce</a:t>
            </a:r>
            <a:r>
              <a:rPr lang="en-AU" sz="1200" kern="1200" baseline="0" dirty="0" smtClean="0">
                <a:solidFill>
                  <a:schemeClr val="tx1"/>
                </a:solidFill>
                <a:ea typeface="+mn-ea"/>
                <a:cs typeface="+mn-cs"/>
              </a:rPr>
              <a:t> topic.</a:t>
            </a:r>
          </a:p>
          <a:p>
            <a:pPr marL="0" marR="0" indent="0" algn="l" defTabSz="914400" rtl="0" eaLnBrk="1" fontAlgn="auto" latinLnBrk="0" hangingPunct="1">
              <a:lnSpc>
                <a:spcPct val="100000"/>
              </a:lnSpc>
              <a:spcBef>
                <a:spcPts val="0"/>
              </a:spcBef>
              <a:spcAft>
                <a:spcPts val="0"/>
              </a:spcAft>
              <a:buClrTx/>
              <a:buSzTx/>
              <a:buFontTx/>
              <a:buNone/>
              <a:tabLst/>
              <a:defRPr/>
            </a:pPr>
            <a:endParaRPr lang="en-AU" sz="1200" b="1" kern="1200" baseline="0" dirty="0" smtClean="0">
              <a:solidFill>
                <a:schemeClr val="tx1"/>
              </a:solidFill>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AU" sz="1200" b="1" kern="1200" baseline="0" dirty="0" smtClean="0">
                <a:solidFill>
                  <a:schemeClr val="tx1"/>
                </a:solidFill>
                <a:ea typeface="+mn-ea"/>
                <a:cs typeface="+mn-cs"/>
              </a:rPr>
              <a:t>Class Activity – General Discussion</a:t>
            </a:r>
          </a:p>
          <a:p>
            <a:endParaRPr lang="en-AU" sz="1200" kern="1200" baseline="0" dirty="0" smtClean="0">
              <a:solidFill>
                <a:schemeClr val="tx1"/>
              </a:solidFill>
              <a:ea typeface="+mn-ea"/>
              <a:cs typeface="+mn-cs"/>
            </a:endParaRPr>
          </a:p>
          <a:p>
            <a:r>
              <a:rPr lang="en-AU" sz="1200" kern="1200" baseline="0" dirty="0" smtClean="0">
                <a:solidFill>
                  <a:schemeClr val="tx1"/>
                </a:solidFill>
                <a:ea typeface="+mn-ea"/>
                <a:cs typeface="+mn-cs"/>
              </a:rPr>
              <a:t>Ask general questions:</a:t>
            </a:r>
          </a:p>
          <a:p>
            <a:pPr>
              <a:buFont typeface="Arial" pitchFamily="34" charset="0"/>
              <a:buChar char="•"/>
            </a:pPr>
            <a:r>
              <a:rPr lang="en-AU" sz="1200" kern="1200" baseline="0" dirty="0" smtClean="0">
                <a:solidFill>
                  <a:schemeClr val="tx1"/>
                </a:solidFill>
                <a:ea typeface="+mn-ea"/>
                <a:cs typeface="+mn-cs"/>
              </a:rPr>
              <a:t>What cleaning duties are performed?</a:t>
            </a:r>
          </a:p>
          <a:p>
            <a:pPr>
              <a:buFont typeface="Arial" pitchFamily="34" charset="0"/>
              <a:buChar char="•"/>
            </a:pPr>
            <a:r>
              <a:rPr lang="en-AU" sz="1200" kern="1200" baseline="0" dirty="0" smtClean="0">
                <a:solidFill>
                  <a:schemeClr val="tx1"/>
                </a:solidFill>
                <a:ea typeface="+mn-ea"/>
                <a:cs typeface="+mn-cs"/>
              </a:rPr>
              <a:t>What preparation do they need to do before they can start cleaning?</a:t>
            </a:r>
            <a:endParaRPr lang="en-AU" sz="1200" kern="1200" dirty="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45</a:t>
            </a:fld>
            <a:endParaRPr lang="en-US"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AU" sz="1200" kern="1200" baseline="0" dirty="0" smtClean="0">
                <a:solidFill>
                  <a:schemeClr val="tx1"/>
                </a:solidFill>
                <a:ea typeface="+mn-ea"/>
                <a:cs typeface="+mn-cs"/>
              </a:rPr>
              <a:t>Trainer identifies the Performance Criteria for this Element, as listed on the slide.</a:t>
            </a: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46</a:t>
            </a:fld>
            <a:endParaRPr lang="en-US"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What items need to be replenished?</a:t>
            </a:r>
          </a:p>
          <a:p>
            <a:pPr>
              <a:spcBef>
                <a:spcPts val="600"/>
              </a:spcBef>
              <a:spcAft>
                <a:spcPts val="1200"/>
              </a:spcAft>
              <a:buFont typeface="Arial" pitchFamily="34" charset="0"/>
              <a:buChar char="•"/>
            </a:pPr>
            <a:r>
              <a:rPr lang="en-AU" sz="1200" baseline="0" dirty="0" smtClean="0">
                <a:latin typeface="Helvetica" pitchFamily="34" charset="0"/>
              </a:rPr>
              <a:t>For each item: Where do they go – in a linen store or straight on a trolley?</a:t>
            </a: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47</a:t>
            </a:fld>
            <a:endParaRPr lang="en-US"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What is the purpose of each piece of equipment identified in this slide?</a:t>
            </a:r>
          </a:p>
          <a:p>
            <a:pPr>
              <a:spcBef>
                <a:spcPts val="600"/>
              </a:spcBef>
              <a:spcAft>
                <a:spcPts val="1200"/>
              </a:spcAft>
              <a:buFont typeface="Arial" pitchFamily="34" charset="0"/>
              <a:buChar char="•"/>
            </a:pPr>
            <a:r>
              <a:rPr lang="en-AU" sz="1200" baseline="0" dirty="0" smtClean="0">
                <a:latin typeface="Helvetica" pitchFamily="34" charset="0"/>
              </a:rPr>
              <a:t>When preparing the equipment what would you need to do?</a:t>
            </a:r>
          </a:p>
        </p:txBody>
      </p:sp>
      <p:sp>
        <p:nvSpPr>
          <p:cNvPr id="4" name="Slide Number Placeholder 3"/>
          <p:cNvSpPr>
            <a:spLocks noGrp="1"/>
          </p:cNvSpPr>
          <p:nvPr>
            <p:ph type="sldNum" sz="quarter" idx="10"/>
          </p:nvPr>
        </p:nvSpPr>
        <p:spPr/>
        <p:txBody>
          <a:bodyPr/>
          <a:lstStyle/>
          <a:p>
            <a:fld id="{006CD3C9-0AF2-437D-9D2F-7B6B298CC32F}" type="slidenum">
              <a:rPr lang="en-US" smtClean="0"/>
              <a:pPr/>
              <a:t>48</a:t>
            </a:fld>
            <a:endParaRPr lang="en-US"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What is the purpose of each piece of equipment identified in this slide?</a:t>
            </a:r>
          </a:p>
          <a:p>
            <a:pPr>
              <a:spcBef>
                <a:spcPts val="600"/>
              </a:spcBef>
              <a:spcAft>
                <a:spcPts val="1200"/>
              </a:spcAft>
              <a:buFont typeface="Arial" pitchFamily="34" charset="0"/>
              <a:buChar char="•"/>
            </a:pPr>
            <a:r>
              <a:rPr lang="en-AU" sz="1200" baseline="0" dirty="0" smtClean="0">
                <a:latin typeface="Helvetica" pitchFamily="34" charset="0"/>
              </a:rPr>
              <a:t>When preparing the equipment what would you need to do?</a:t>
            </a:r>
          </a:p>
          <a:p>
            <a:endParaRPr lang="en-AU" sz="1200" b="1" kern="1200" dirty="0" smtClean="0">
              <a:solidFill>
                <a:schemeClr val="tx1"/>
              </a:solidFill>
              <a:ea typeface="+mn-ea"/>
              <a:cs typeface="+mn-cs"/>
            </a:endParaRPr>
          </a:p>
          <a:p>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49</a:t>
            </a:fld>
            <a:endParaRPr lang="en-US"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What is the purpose of each of the cleaning supplies identified in this slide?</a:t>
            </a:r>
          </a:p>
          <a:p>
            <a:endParaRPr lang="en-AU" sz="1200" b="1" kern="1200" dirty="0" smtClean="0">
              <a:solidFill>
                <a:schemeClr val="tx1"/>
              </a:solidFill>
              <a:ea typeface="+mn-ea"/>
              <a:cs typeface="+mn-cs"/>
            </a:endParaRPr>
          </a:p>
          <a:p>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50</a:t>
            </a:fld>
            <a:endParaRPr lang="en-US"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What is the purpose of each of the cleaning supplies identified in this slide?</a:t>
            </a:r>
          </a:p>
          <a:p>
            <a:endParaRPr lang="en-AU" sz="1200" b="1" kern="1200" dirty="0" smtClean="0">
              <a:solidFill>
                <a:schemeClr val="tx1"/>
              </a:solidFill>
              <a:ea typeface="+mn-ea"/>
              <a:cs typeface="+mn-cs"/>
            </a:endParaRPr>
          </a:p>
          <a:p>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51</a:t>
            </a:fld>
            <a:endParaRPr lang="en-US"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Group work</a:t>
            </a:r>
          </a:p>
          <a:p>
            <a:endParaRPr lang="en-AU" sz="1200" b="1" kern="1200" baseline="0" dirty="0" smtClean="0">
              <a:solidFill>
                <a:schemeClr val="tx1"/>
              </a:solidFill>
              <a:ea typeface="+mn-ea"/>
              <a:cs typeface="+mn-cs"/>
            </a:endParaRPr>
          </a:p>
          <a:p>
            <a:pPr marL="0">
              <a:buFont typeface="Arial" pitchFamily="34" charset="0"/>
              <a:buNone/>
            </a:pPr>
            <a:r>
              <a:rPr lang="en-AU" sz="1200" dirty="0" smtClean="0">
                <a:latin typeface="Helvetica" pitchFamily="34" charset="0"/>
              </a:rPr>
              <a:t>The trainer arrange the trainees</a:t>
            </a:r>
            <a:r>
              <a:rPr lang="en-AU" sz="1200" baseline="0" dirty="0" smtClean="0">
                <a:latin typeface="Helvetica" pitchFamily="34" charset="0"/>
              </a:rPr>
              <a:t> into small groups. </a:t>
            </a:r>
          </a:p>
          <a:p>
            <a:pPr marL="0">
              <a:buFont typeface="Arial" pitchFamily="34" charset="0"/>
              <a:buNone/>
            </a:pPr>
            <a:r>
              <a:rPr lang="en-AU" sz="1200" baseline="0" dirty="0" smtClean="0">
                <a:latin typeface="Helvetica" pitchFamily="34" charset="0"/>
              </a:rPr>
              <a:t>Allocate one of the topics in this slide to each group.</a:t>
            </a:r>
          </a:p>
          <a:p>
            <a:pPr marL="0">
              <a:buFont typeface="Arial" pitchFamily="34" charset="0"/>
              <a:buNone/>
            </a:pPr>
            <a:r>
              <a:rPr lang="en-AU" sz="1200" baseline="0" dirty="0" smtClean="0">
                <a:latin typeface="Helvetica" pitchFamily="34" charset="0"/>
              </a:rPr>
              <a:t>Get them to identify all the supplies that would be allocated to each section.</a:t>
            </a:r>
          </a:p>
          <a:p>
            <a:pPr marL="0">
              <a:buFont typeface="Arial" pitchFamily="34" charset="0"/>
              <a:buNone/>
            </a:pPr>
            <a:r>
              <a:rPr lang="en-AU" sz="1200" baseline="0" dirty="0" smtClean="0">
                <a:latin typeface="Helvetica" pitchFamily="34" charset="0"/>
              </a:rPr>
              <a:t>Get the trainees to discuss or list on board.</a:t>
            </a:r>
          </a:p>
          <a:p>
            <a:endParaRPr lang="en-AU" sz="1200" b="1" kern="1200" dirty="0" smtClean="0">
              <a:solidFill>
                <a:schemeClr val="tx1"/>
              </a:solidFill>
              <a:ea typeface="+mn-ea"/>
              <a:cs typeface="+mn-cs"/>
            </a:endParaRPr>
          </a:p>
          <a:p>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52</a:t>
            </a:fld>
            <a:endParaRPr lang="en-US"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Review documents</a:t>
            </a:r>
          </a:p>
          <a:p>
            <a:endParaRPr lang="en-AU" sz="1200" b="1" kern="1200" baseline="0" dirty="0" smtClean="0">
              <a:solidFill>
                <a:schemeClr val="tx1"/>
              </a:solidFill>
              <a:ea typeface="+mn-ea"/>
              <a:cs typeface="+mn-cs"/>
            </a:endParaRPr>
          </a:p>
          <a:p>
            <a:pPr marL="0">
              <a:buFont typeface="Arial" pitchFamily="34" charset="0"/>
              <a:buNone/>
            </a:pPr>
            <a:r>
              <a:rPr lang="en-AU" sz="1200" dirty="0" smtClean="0">
                <a:latin typeface="Helvetica" pitchFamily="34" charset="0"/>
              </a:rPr>
              <a:t>The trainer should get a copy of a ordering</a:t>
            </a:r>
            <a:r>
              <a:rPr lang="en-AU" sz="1200" baseline="0" dirty="0" smtClean="0">
                <a:latin typeface="Helvetica" pitchFamily="34" charset="0"/>
              </a:rPr>
              <a:t> or requisitioning document and explain it to the class.</a:t>
            </a:r>
          </a:p>
          <a:p>
            <a:endParaRPr lang="en-AU" sz="1200" b="1" kern="1200" dirty="0" smtClean="0">
              <a:solidFill>
                <a:schemeClr val="tx1"/>
              </a:solidFill>
              <a:ea typeface="+mn-ea"/>
              <a:cs typeface="+mn-cs"/>
            </a:endParaRPr>
          </a:p>
          <a:p>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53</a:t>
            </a:fld>
            <a:endParaRPr lang="en-US"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What is manual handling?</a:t>
            </a:r>
          </a:p>
          <a:p>
            <a:pPr>
              <a:spcBef>
                <a:spcPts val="600"/>
              </a:spcBef>
              <a:spcAft>
                <a:spcPts val="1200"/>
              </a:spcAft>
              <a:buFont typeface="Arial" pitchFamily="34" charset="0"/>
              <a:buChar char="•"/>
            </a:pPr>
            <a:r>
              <a:rPr lang="en-AU" sz="1200" baseline="0" dirty="0" smtClean="0">
                <a:latin typeface="Helvetica" pitchFamily="34" charset="0"/>
              </a:rPr>
              <a:t>Why is it important not just in loading trolleys, but when completing all tasks as a room attendant?</a:t>
            </a:r>
          </a:p>
          <a:p>
            <a:endParaRPr lang="en-AU" sz="1200" b="1" kern="1200" dirty="0" smtClean="0">
              <a:solidFill>
                <a:schemeClr val="tx1"/>
              </a:solidFill>
              <a:ea typeface="+mn-ea"/>
              <a:cs typeface="+mn-cs"/>
            </a:endParaRPr>
          </a:p>
          <a:p>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54</a:t>
            </a:fld>
            <a:endParaRPr lang="en-US"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What items do room attendants normally:</a:t>
            </a:r>
          </a:p>
          <a:p>
            <a:pPr marL="228600" indent="-228600">
              <a:spcBef>
                <a:spcPts val="600"/>
              </a:spcBef>
              <a:spcAft>
                <a:spcPts val="1200"/>
              </a:spcAft>
              <a:buFont typeface="Arial" pitchFamily="34" charset="0"/>
              <a:buAutoNum type="alphaLcParenR"/>
            </a:pPr>
            <a:r>
              <a:rPr lang="en-AU" sz="1200" baseline="0" dirty="0" smtClean="0">
                <a:latin typeface="Helvetica" pitchFamily="34" charset="0"/>
              </a:rPr>
              <a:t>Lift</a:t>
            </a:r>
          </a:p>
          <a:p>
            <a:pPr marL="228600" indent="-228600">
              <a:spcBef>
                <a:spcPts val="600"/>
              </a:spcBef>
              <a:spcAft>
                <a:spcPts val="1200"/>
              </a:spcAft>
              <a:buFont typeface="Arial" pitchFamily="34" charset="0"/>
              <a:buAutoNum type="alphaLcParenR"/>
            </a:pPr>
            <a:r>
              <a:rPr lang="en-AU" sz="1200" baseline="0" dirty="0" smtClean="0">
                <a:latin typeface="Helvetica" pitchFamily="34" charset="0"/>
              </a:rPr>
              <a:t>Carry</a:t>
            </a:r>
          </a:p>
          <a:p>
            <a:pPr marL="228600" indent="-228600">
              <a:spcBef>
                <a:spcPts val="600"/>
              </a:spcBef>
              <a:spcAft>
                <a:spcPts val="1200"/>
              </a:spcAft>
              <a:buFont typeface="Arial" pitchFamily="34" charset="0"/>
              <a:buAutoNum type="alphaLcParenR"/>
            </a:pPr>
            <a:r>
              <a:rPr lang="en-AU" sz="1200" baseline="0" dirty="0" smtClean="0">
                <a:latin typeface="Helvetica" pitchFamily="34" charset="0"/>
              </a:rPr>
              <a:t>Pull</a:t>
            </a:r>
          </a:p>
          <a:p>
            <a:pPr marL="228600" indent="-228600">
              <a:spcBef>
                <a:spcPts val="600"/>
              </a:spcBef>
              <a:spcAft>
                <a:spcPts val="1200"/>
              </a:spcAft>
              <a:buFont typeface="Arial" pitchFamily="34" charset="0"/>
              <a:buAutoNum type="alphaLcParenR"/>
            </a:pPr>
            <a:r>
              <a:rPr lang="en-AU" sz="1200" baseline="0" dirty="0" smtClean="0">
                <a:latin typeface="Helvetica" pitchFamily="34" charset="0"/>
              </a:rPr>
              <a:t>Push.</a:t>
            </a:r>
          </a:p>
          <a:p>
            <a:pPr marL="228600" indent="-228600">
              <a:spcBef>
                <a:spcPts val="600"/>
              </a:spcBef>
              <a:spcAft>
                <a:spcPts val="1200"/>
              </a:spcAft>
              <a:buFont typeface="Arial" pitchFamily="34" charset="0"/>
              <a:buAutoNum type="alphaLcParenR"/>
            </a:pPr>
            <a:endParaRPr lang="en-AU" sz="1200" baseline="0" dirty="0" smtClean="0">
              <a:latin typeface="Helvetica" pitchFamily="34" charset="0"/>
            </a:endParaRPr>
          </a:p>
          <a:p>
            <a:pPr marL="228600" indent="-228600">
              <a:spcBef>
                <a:spcPts val="600"/>
              </a:spcBef>
              <a:spcAft>
                <a:spcPts val="1200"/>
              </a:spcAft>
              <a:buFont typeface="Arial" pitchFamily="34" charset="0"/>
              <a:buNone/>
            </a:pPr>
            <a:r>
              <a:rPr lang="en-AU" sz="1200" baseline="0" dirty="0" smtClean="0">
                <a:latin typeface="Helvetica" pitchFamily="34" charset="0"/>
              </a:rPr>
              <a:t>The trainer should demonstrate the best way to do these movements.</a:t>
            </a:r>
          </a:p>
          <a:p>
            <a:pPr marL="228600" indent="-228600">
              <a:spcBef>
                <a:spcPts val="600"/>
              </a:spcBef>
              <a:spcAft>
                <a:spcPts val="1200"/>
              </a:spcAft>
              <a:buFont typeface="Arial" pitchFamily="34" charset="0"/>
              <a:buNone/>
            </a:pPr>
            <a:r>
              <a:rPr lang="en-AU" sz="1200" baseline="0" dirty="0" smtClean="0">
                <a:latin typeface="Helvetica" pitchFamily="34" charset="0"/>
              </a:rPr>
              <a:t>Also get the audience to think of strategies to prevent injury (use of specific equipment etc) when using these range of movements.</a:t>
            </a:r>
          </a:p>
          <a:p>
            <a:endParaRPr lang="en-AU" sz="1200" b="1" kern="1200" dirty="0" smtClean="0">
              <a:solidFill>
                <a:schemeClr val="tx1"/>
              </a:solidFill>
              <a:ea typeface="+mn-ea"/>
              <a:cs typeface="+mn-cs"/>
            </a:endParaRPr>
          </a:p>
          <a:p>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55</a:t>
            </a:fld>
            <a:endParaRPr lang="en-US" dirty="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Discuss the points in the slide and why they are important.</a:t>
            </a:r>
          </a:p>
          <a:p>
            <a:pPr marL="228600" indent="-228600">
              <a:spcBef>
                <a:spcPts val="600"/>
              </a:spcBef>
              <a:spcAft>
                <a:spcPts val="1200"/>
              </a:spcAft>
              <a:buFont typeface="Arial" pitchFamily="34" charset="0"/>
              <a:buAutoNum type="alphaLcParenR"/>
            </a:pPr>
            <a:endParaRPr lang="en-AU" sz="1200" baseline="0" dirty="0" smtClean="0">
              <a:latin typeface="Helvetica" pitchFamily="34" charset="0"/>
            </a:endParaRPr>
          </a:p>
          <a:p>
            <a:endParaRPr lang="en-AU" sz="1200" b="1" kern="1200" dirty="0" smtClean="0">
              <a:solidFill>
                <a:schemeClr val="tx1"/>
              </a:solidFill>
              <a:ea typeface="+mn-ea"/>
              <a:cs typeface="+mn-cs"/>
            </a:endParaRPr>
          </a:p>
          <a:p>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56</a:t>
            </a:fld>
            <a:endParaRPr lang="en-US" dirty="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Discuss the points in the slide and why they are important</a:t>
            </a:r>
          </a:p>
          <a:p>
            <a:pPr>
              <a:spcBef>
                <a:spcPts val="600"/>
              </a:spcBef>
              <a:spcAft>
                <a:spcPts val="1200"/>
              </a:spcAft>
              <a:buFont typeface="Arial" pitchFamily="34" charset="0"/>
              <a:buChar char="•"/>
            </a:pPr>
            <a:r>
              <a:rPr lang="en-AU" sz="1200" baseline="0" dirty="0" smtClean="0">
                <a:latin typeface="Helvetica" pitchFamily="34" charset="0"/>
              </a:rPr>
              <a:t>These are not considered as supplies, but are vital.</a:t>
            </a:r>
          </a:p>
          <a:p>
            <a:pPr marL="228600" indent="-228600">
              <a:spcBef>
                <a:spcPts val="600"/>
              </a:spcBef>
              <a:spcAft>
                <a:spcPts val="1200"/>
              </a:spcAft>
              <a:buFont typeface="Arial" pitchFamily="34" charset="0"/>
              <a:buAutoNum type="alphaLcParenR"/>
            </a:pPr>
            <a:endParaRPr lang="en-AU" sz="1200" baseline="0" dirty="0" smtClean="0">
              <a:latin typeface="Helvetica" pitchFamily="34" charset="0"/>
            </a:endParaRPr>
          </a:p>
          <a:p>
            <a:endParaRPr lang="en-AU" sz="1200" b="1" kern="1200" dirty="0" smtClean="0">
              <a:solidFill>
                <a:schemeClr val="tx1"/>
              </a:solidFill>
              <a:ea typeface="+mn-ea"/>
              <a:cs typeface="+mn-cs"/>
            </a:endParaRPr>
          </a:p>
          <a:p>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57</a:t>
            </a:fld>
            <a:endParaRPr lang="en-US" dirty="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Why is it easy for guests to steal from trolleys? If you were a guest how could you do it?</a:t>
            </a:r>
          </a:p>
          <a:p>
            <a:pPr>
              <a:spcBef>
                <a:spcPts val="600"/>
              </a:spcBef>
              <a:spcAft>
                <a:spcPts val="1200"/>
              </a:spcAft>
              <a:buFont typeface="Arial" pitchFamily="34" charset="0"/>
              <a:buChar char="•"/>
            </a:pPr>
            <a:r>
              <a:rPr lang="en-AU" sz="1200" baseline="0" dirty="0" smtClean="0">
                <a:latin typeface="Helvetica" pitchFamily="34" charset="0"/>
              </a:rPr>
              <a:t>What would you steal?</a:t>
            </a:r>
          </a:p>
          <a:p>
            <a:pPr>
              <a:spcBef>
                <a:spcPts val="600"/>
              </a:spcBef>
              <a:spcAft>
                <a:spcPts val="1200"/>
              </a:spcAft>
              <a:buFont typeface="Arial" pitchFamily="34" charset="0"/>
              <a:buChar char="•"/>
            </a:pPr>
            <a:r>
              <a:rPr lang="en-AU" sz="1200" baseline="0" dirty="0" smtClean="0">
                <a:latin typeface="Helvetica" pitchFamily="34" charset="0"/>
              </a:rPr>
              <a:t>How can staff prevent this?</a:t>
            </a:r>
          </a:p>
          <a:p>
            <a:pPr marL="228600" indent="-228600">
              <a:spcBef>
                <a:spcPts val="600"/>
              </a:spcBef>
              <a:spcAft>
                <a:spcPts val="1200"/>
              </a:spcAft>
              <a:buFont typeface="Arial" pitchFamily="34" charset="0"/>
              <a:buAutoNum type="alphaLcParenR"/>
            </a:pPr>
            <a:endParaRPr lang="en-AU" sz="1200" baseline="0" dirty="0" smtClean="0">
              <a:latin typeface="Helvetica" pitchFamily="34" charset="0"/>
            </a:endParaRPr>
          </a:p>
          <a:p>
            <a:endParaRPr lang="en-AU" sz="1200" b="1" kern="1200" dirty="0" smtClean="0">
              <a:solidFill>
                <a:schemeClr val="tx1"/>
              </a:solidFill>
              <a:ea typeface="+mn-ea"/>
              <a:cs typeface="+mn-cs"/>
            </a:endParaRPr>
          </a:p>
          <a:p>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58</a:t>
            </a:fld>
            <a:endParaRPr lang="en-US" dirty="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baseline="0" dirty="0" smtClean="0">
                <a:latin typeface="Helvetica" pitchFamily="34" charset="0"/>
              </a:rPr>
              <a:t>Most organisations require trolleys to be placed in front of the open door to the room they are cleaning</a:t>
            </a:r>
          </a:p>
          <a:p>
            <a:pPr>
              <a:spcBef>
                <a:spcPts val="600"/>
              </a:spcBef>
              <a:spcAft>
                <a:spcPts val="1200"/>
              </a:spcAft>
              <a:buFont typeface="Arial" pitchFamily="34" charset="0"/>
              <a:buChar char="•"/>
            </a:pPr>
            <a:r>
              <a:rPr lang="en-AU" sz="1200" baseline="0" dirty="0" smtClean="0">
                <a:latin typeface="Helvetica" pitchFamily="34" charset="0"/>
              </a:rPr>
              <a:t>What are the reasons for this?</a:t>
            </a:r>
          </a:p>
          <a:p>
            <a:pPr marL="228600" indent="-228600">
              <a:spcBef>
                <a:spcPts val="600"/>
              </a:spcBef>
              <a:spcAft>
                <a:spcPts val="1200"/>
              </a:spcAft>
              <a:buFont typeface="Arial" pitchFamily="34" charset="0"/>
              <a:buAutoNum type="alphaLcParenR"/>
            </a:pPr>
            <a:endParaRPr lang="en-AU" sz="1200" baseline="0" dirty="0" smtClean="0">
              <a:latin typeface="Helvetica" pitchFamily="34" charset="0"/>
            </a:endParaRPr>
          </a:p>
          <a:p>
            <a:endParaRPr lang="en-AU" sz="1200" b="1" kern="1200" dirty="0" smtClean="0">
              <a:solidFill>
                <a:schemeClr val="tx1"/>
              </a:solidFill>
              <a:ea typeface="+mn-ea"/>
              <a:cs typeface="+mn-cs"/>
            </a:endParaRPr>
          </a:p>
          <a:p>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59</a:t>
            </a:fld>
            <a:endParaRPr lang="en-US" dirty="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What needs to be considered when identifying rooms to be cleaned, and in what order?</a:t>
            </a:r>
          </a:p>
          <a:p>
            <a:pPr marL="228600" indent="-228600">
              <a:spcBef>
                <a:spcPts val="600"/>
              </a:spcBef>
              <a:spcAft>
                <a:spcPts val="1200"/>
              </a:spcAft>
              <a:buFont typeface="Arial" pitchFamily="34" charset="0"/>
              <a:buAutoNum type="alphaLcParenR"/>
            </a:pPr>
            <a:endParaRPr lang="en-AU" sz="1200" baseline="0" dirty="0" smtClean="0">
              <a:latin typeface="Helvetica" pitchFamily="34" charset="0"/>
            </a:endParaRPr>
          </a:p>
          <a:p>
            <a:endParaRPr lang="en-AU" sz="1200" b="1" kern="1200" dirty="0" smtClean="0">
              <a:solidFill>
                <a:schemeClr val="tx1"/>
              </a:solidFill>
              <a:ea typeface="+mn-ea"/>
              <a:cs typeface="+mn-cs"/>
            </a:endParaRPr>
          </a:p>
          <a:p>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60</a:t>
            </a:fld>
            <a:endParaRPr lang="en-US" dirty="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When do briefings normally take place?</a:t>
            </a:r>
          </a:p>
          <a:p>
            <a:pPr>
              <a:spcBef>
                <a:spcPts val="600"/>
              </a:spcBef>
              <a:spcAft>
                <a:spcPts val="1200"/>
              </a:spcAft>
              <a:buFont typeface="Arial" pitchFamily="34" charset="0"/>
              <a:buChar char="•"/>
            </a:pPr>
            <a:r>
              <a:rPr lang="en-AU" sz="1200" baseline="0" dirty="0" smtClean="0">
                <a:latin typeface="Helvetica" pitchFamily="34" charset="0"/>
              </a:rPr>
              <a:t>Who normally directs these sessions?</a:t>
            </a:r>
          </a:p>
          <a:p>
            <a:pPr>
              <a:spcBef>
                <a:spcPts val="600"/>
              </a:spcBef>
              <a:spcAft>
                <a:spcPts val="1200"/>
              </a:spcAft>
              <a:buFont typeface="Arial" pitchFamily="34" charset="0"/>
              <a:buChar char="•"/>
            </a:pPr>
            <a:r>
              <a:rPr lang="en-AU" sz="1200" baseline="0" dirty="0" smtClean="0">
                <a:latin typeface="Helvetica" pitchFamily="34" charset="0"/>
              </a:rPr>
              <a:t>How long do they usually take?</a:t>
            </a: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61</a:t>
            </a:fld>
            <a:endParaRPr lang="en-US" dirty="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What influences do each of the points in this slide have?</a:t>
            </a:r>
          </a:p>
          <a:p>
            <a:pPr marL="228600" indent="-228600">
              <a:spcBef>
                <a:spcPts val="600"/>
              </a:spcBef>
              <a:spcAft>
                <a:spcPts val="1200"/>
              </a:spcAft>
              <a:buFont typeface="Arial" pitchFamily="34" charset="0"/>
              <a:buAutoNum type="alphaLcParenR"/>
            </a:pPr>
            <a:endParaRPr lang="en-AU" sz="1200" baseline="0" dirty="0" smtClean="0">
              <a:latin typeface="Helvetica" pitchFamily="34" charset="0"/>
            </a:endParaRPr>
          </a:p>
          <a:p>
            <a:endParaRPr lang="en-AU" sz="1200" b="1" kern="1200" dirty="0" smtClean="0">
              <a:solidFill>
                <a:schemeClr val="tx1"/>
              </a:solidFill>
              <a:ea typeface="+mn-ea"/>
              <a:cs typeface="+mn-cs"/>
            </a:endParaRPr>
          </a:p>
          <a:p>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62</a:t>
            </a:fld>
            <a:endParaRPr lang="en-US" dirty="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What is the difference between each type of room?</a:t>
            </a:r>
          </a:p>
          <a:p>
            <a:pPr>
              <a:spcBef>
                <a:spcPts val="600"/>
              </a:spcBef>
              <a:spcAft>
                <a:spcPts val="1200"/>
              </a:spcAft>
              <a:buFont typeface="Arial" pitchFamily="34" charset="0"/>
              <a:buChar char="•"/>
            </a:pPr>
            <a:r>
              <a:rPr lang="en-AU" sz="1200" baseline="0" dirty="0" smtClean="0">
                <a:latin typeface="Helvetica" pitchFamily="34" charset="0"/>
              </a:rPr>
              <a:t>Who are these rooms normally allocated to?</a:t>
            </a:r>
          </a:p>
          <a:p>
            <a:pPr>
              <a:spcBef>
                <a:spcPts val="600"/>
              </a:spcBef>
              <a:spcAft>
                <a:spcPts val="1200"/>
              </a:spcAft>
              <a:buFont typeface="Arial" pitchFamily="34" charset="0"/>
              <a:buChar char="•"/>
            </a:pPr>
            <a:r>
              <a:rPr lang="en-AU" sz="1200" baseline="0" dirty="0" smtClean="0">
                <a:latin typeface="Helvetica" pitchFamily="34" charset="0"/>
              </a:rPr>
              <a:t>As a cleaner, which rooms take longer to clean and why?</a:t>
            </a:r>
          </a:p>
          <a:p>
            <a:pPr marL="228600" indent="-228600">
              <a:spcBef>
                <a:spcPts val="600"/>
              </a:spcBef>
              <a:spcAft>
                <a:spcPts val="1200"/>
              </a:spcAft>
              <a:buFont typeface="Arial" pitchFamily="34" charset="0"/>
              <a:buAutoNum type="alphaLcParenR"/>
            </a:pPr>
            <a:endParaRPr lang="en-AU" sz="1200" baseline="0" dirty="0" smtClean="0">
              <a:latin typeface="Helvetica" pitchFamily="34" charset="0"/>
            </a:endParaRPr>
          </a:p>
          <a:p>
            <a:endParaRPr lang="en-AU" sz="1200" b="1" kern="1200" dirty="0" smtClean="0">
              <a:solidFill>
                <a:schemeClr val="tx1"/>
              </a:solidFill>
              <a:ea typeface="+mn-ea"/>
              <a:cs typeface="+mn-cs"/>
            </a:endParaRPr>
          </a:p>
          <a:p>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63</a:t>
            </a:fld>
            <a:endParaRPr lang="en-US" dirty="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Which inclusions are found in a ‘normal’ room?</a:t>
            </a:r>
          </a:p>
          <a:p>
            <a:pPr>
              <a:spcBef>
                <a:spcPts val="600"/>
              </a:spcBef>
              <a:spcAft>
                <a:spcPts val="1200"/>
              </a:spcAft>
              <a:buFont typeface="Arial" pitchFamily="34" charset="0"/>
              <a:buChar char="•"/>
            </a:pPr>
            <a:r>
              <a:rPr lang="en-AU" sz="1200" baseline="0" dirty="0" smtClean="0">
                <a:latin typeface="Helvetica" pitchFamily="34" charset="0"/>
              </a:rPr>
              <a:t>As an exercise get the trainees to identify an approximate time it would take to clean each point identified in this slide providing explanation for the timing.</a:t>
            </a:r>
          </a:p>
          <a:p>
            <a:pPr marL="228600" indent="-228600">
              <a:spcBef>
                <a:spcPts val="600"/>
              </a:spcBef>
              <a:spcAft>
                <a:spcPts val="1200"/>
              </a:spcAft>
              <a:buFont typeface="Arial" pitchFamily="34" charset="0"/>
              <a:buAutoNum type="alphaLcParenR"/>
            </a:pPr>
            <a:endParaRPr lang="en-AU" sz="1200" baseline="0" dirty="0" smtClean="0">
              <a:latin typeface="Helvetica" pitchFamily="34" charset="0"/>
            </a:endParaRPr>
          </a:p>
          <a:p>
            <a:endParaRPr lang="en-AU" sz="1200" b="1" kern="1200" dirty="0" smtClean="0">
              <a:solidFill>
                <a:schemeClr val="tx1"/>
              </a:solidFill>
              <a:ea typeface="+mn-ea"/>
              <a:cs typeface="+mn-cs"/>
            </a:endParaRPr>
          </a:p>
          <a:p>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64</a:t>
            </a:fld>
            <a:endParaRPr lang="en-US" dirty="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dirty="0" smtClean="0">
                <a:solidFill>
                  <a:schemeClr val="tx1"/>
                </a:solidFill>
                <a:ea typeface="+mn-ea"/>
                <a:cs typeface="+mn-cs"/>
              </a:rPr>
              <a:t>Check out rooms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These are the rooms where guests are expected to check-out. They may be known as ‘departing rooms’, ‘going rooms’ or ‘vacated rooms’</a:t>
            </a:r>
            <a:endParaRPr lang="en-AU" sz="1200" kern="1200" dirty="0" smtClean="0">
              <a:solidFill>
                <a:schemeClr val="tx1"/>
              </a:solidFill>
              <a:ea typeface="+mn-ea"/>
              <a:cs typeface="+mn-cs"/>
            </a:endParaRPr>
          </a:p>
          <a:p>
            <a:pPr>
              <a:buFont typeface="Arial" pitchFamily="34" charset="0"/>
              <a:buChar char="•"/>
            </a:pPr>
            <a:r>
              <a:rPr lang="en-GB" sz="1200" kern="1200" dirty="0" smtClean="0">
                <a:solidFill>
                  <a:schemeClr val="tx1"/>
                </a:solidFill>
                <a:ea typeface="+mn-ea"/>
                <a:cs typeface="+mn-cs"/>
              </a:rPr>
              <a:t>These rooms will take longer to clean than a room that continues to be occupied because a full service is required. Approximately thirty minutes is allocated. </a:t>
            </a:r>
            <a:endParaRPr lang="en-AU" sz="1200" kern="1200" dirty="0" smtClean="0">
              <a:solidFill>
                <a:schemeClr val="tx1"/>
              </a:solidFill>
              <a:ea typeface="+mn-ea"/>
              <a:cs typeface="+mn-cs"/>
            </a:endParaRPr>
          </a:p>
          <a:p>
            <a:endParaRPr lang="en-US" sz="1200" b="1" kern="1200" dirty="0" smtClean="0">
              <a:solidFill>
                <a:schemeClr val="tx1"/>
              </a:solidFill>
              <a:ea typeface="+mn-ea"/>
              <a:cs typeface="+mn-cs"/>
            </a:endParaRPr>
          </a:p>
          <a:p>
            <a:r>
              <a:rPr lang="en-US" sz="1200" b="1" kern="1200" dirty="0" smtClean="0">
                <a:solidFill>
                  <a:schemeClr val="tx1"/>
                </a:solidFill>
                <a:ea typeface="+mn-ea"/>
                <a:cs typeface="+mn-cs"/>
              </a:rPr>
              <a:t>Occupied rooms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These are rooms where the guest will be staying for another night. They may also be known as ‘stay rooms’</a:t>
            </a:r>
            <a:endParaRPr lang="en-AU" sz="1200" kern="1200" dirty="0" smtClean="0">
              <a:solidFill>
                <a:schemeClr val="tx1"/>
              </a:solidFill>
              <a:ea typeface="+mn-ea"/>
              <a:cs typeface="+mn-cs"/>
            </a:endParaRPr>
          </a:p>
          <a:p>
            <a:pPr>
              <a:buFont typeface="Arial" pitchFamily="34" charset="0"/>
              <a:buChar char="•"/>
            </a:pPr>
            <a:r>
              <a:rPr lang="en-GB" sz="1200" kern="1200" dirty="0" smtClean="0">
                <a:solidFill>
                  <a:schemeClr val="tx1"/>
                </a:solidFill>
                <a:ea typeface="+mn-ea"/>
                <a:cs typeface="+mn-cs"/>
              </a:rPr>
              <a:t>Generally these rooms won’t take as long to clean as a check-out room, and approximately twenty minutes will be allocated.</a:t>
            </a:r>
          </a:p>
          <a:p>
            <a:endParaRPr lang="en-AU" sz="1200" kern="1200" dirty="0" smtClean="0">
              <a:solidFill>
                <a:schemeClr val="tx1"/>
              </a:solidFill>
              <a:ea typeface="+mn-ea"/>
              <a:cs typeface="+mn-cs"/>
            </a:endParaRPr>
          </a:p>
          <a:p>
            <a:r>
              <a:rPr lang="en-AU" sz="1200" b="1" kern="1200" dirty="0" smtClean="0">
                <a:solidFill>
                  <a:schemeClr val="tx1"/>
                </a:solidFill>
                <a:ea typeface="+mn-ea"/>
                <a:cs typeface="+mn-cs"/>
              </a:rPr>
              <a:t>Vacant rooms</a:t>
            </a:r>
          </a:p>
          <a:p>
            <a:r>
              <a:rPr lang="en-AU" sz="1200" kern="1200" dirty="0" smtClean="0">
                <a:solidFill>
                  <a:schemeClr val="tx1"/>
                </a:solidFill>
                <a:ea typeface="+mn-ea"/>
                <a:cs typeface="+mn-cs"/>
              </a:rPr>
              <a:t>You will also be required to inspect and provide basic service to vacant rooms.</a:t>
            </a:r>
            <a:endParaRPr lang="en-AU" sz="1000" kern="1200" dirty="0" smtClean="0">
              <a:solidFill>
                <a:schemeClr val="tx1"/>
              </a:solidFill>
              <a:ea typeface="+mn-ea"/>
              <a:cs typeface="+mn-cs"/>
            </a:endParaRPr>
          </a:p>
          <a:p>
            <a:r>
              <a:rPr lang="en-AU" sz="1000" kern="1200" dirty="0" smtClean="0">
                <a:solidFill>
                  <a:schemeClr val="tx1"/>
                </a:solidFill>
                <a:ea typeface="+mn-ea"/>
                <a:cs typeface="+mn-cs"/>
              </a:rPr>
              <a:t>These rooms, even though not being used, still require some attention such as:</a:t>
            </a:r>
          </a:p>
          <a:p>
            <a:pPr lvl="0">
              <a:buFont typeface="Arial" pitchFamily="34" charset="0"/>
              <a:buChar char="•"/>
            </a:pPr>
            <a:r>
              <a:rPr lang="en-US" sz="1000" kern="1200" dirty="0" smtClean="0">
                <a:solidFill>
                  <a:schemeClr val="tx1"/>
                </a:solidFill>
                <a:ea typeface="+mn-ea"/>
                <a:cs typeface="+mn-cs"/>
              </a:rPr>
              <a:t>Inspection – to identify anything that might have happened or gone wrong with or in </a:t>
            </a:r>
            <a:r>
              <a:rPr lang="en-US" sz="1200" kern="1200" dirty="0" smtClean="0">
                <a:solidFill>
                  <a:schemeClr val="tx1"/>
                </a:solidFill>
                <a:ea typeface="+mn-ea"/>
                <a:cs typeface="+mn-cs"/>
              </a:rPr>
              <a:t>the room</a:t>
            </a:r>
            <a:endParaRPr lang="en-AU" sz="1200" kern="1200" dirty="0" smtClean="0">
              <a:solidFill>
                <a:schemeClr val="tx1"/>
              </a:solidFill>
              <a:ea typeface="+mn-ea"/>
              <a:cs typeface="+mn-cs"/>
            </a:endParaRPr>
          </a:p>
          <a:p>
            <a:pPr lvl="0">
              <a:buFont typeface="Arial" pitchFamily="34" charset="0"/>
              <a:buChar char="•"/>
            </a:pPr>
            <a:r>
              <a:rPr lang="en-US" sz="1200" kern="1200" dirty="0" smtClean="0">
                <a:solidFill>
                  <a:schemeClr val="tx1"/>
                </a:solidFill>
                <a:ea typeface="+mn-ea"/>
                <a:cs typeface="+mn-cs"/>
              </a:rPr>
              <a:t>General dusting</a:t>
            </a:r>
            <a:endParaRPr lang="en-AU" sz="1200" kern="1200" dirty="0" smtClean="0">
              <a:solidFill>
                <a:schemeClr val="tx1"/>
              </a:solidFill>
              <a:ea typeface="+mn-ea"/>
              <a:cs typeface="+mn-cs"/>
            </a:endParaRPr>
          </a:p>
          <a:p>
            <a:pPr lvl="0">
              <a:buFont typeface="Arial" pitchFamily="34" charset="0"/>
              <a:buChar char="•"/>
            </a:pPr>
            <a:r>
              <a:rPr lang="en-US" sz="1200" kern="1200" dirty="0" smtClean="0">
                <a:solidFill>
                  <a:schemeClr val="tx1"/>
                </a:solidFill>
                <a:ea typeface="+mn-ea"/>
                <a:cs typeface="+mn-cs"/>
              </a:rPr>
              <a:t>Flushing of the toilet</a:t>
            </a:r>
            <a:endParaRPr lang="en-AU" sz="1200" kern="1200" dirty="0" smtClean="0">
              <a:solidFill>
                <a:schemeClr val="tx1"/>
              </a:solidFill>
              <a:ea typeface="+mn-ea"/>
              <a:cs typeface="+mn-cs"/>
            </a:endParaRPr>
          </a:p>
          <a:p>
            <a:pPr lvl="0">
              <a:buFont typeface="Arial" pitchFamily="34" charset="0"/>
              <a:buChar char="•"/>
            </a:pPr>
            <a:r>
              <a:rPr lang="en-US" sz="1200" kern="1200" dirty="0" smtClean="0">
                <a:solidFill>
                  <a:schemeClr val="tx1"/>
                </a:solidFill>
                <a:ea typeface="+mn-ea"/>
                <a:cs typeface="+mn-cs"/>
              </a:rPr>
              <a:t>Checking that the refrigerator is working properly</a:t>
            </a:r>
            <a:endParaRPr lang="en-AU" sz="1200" kern="1200" dirty="0" smtClean="0">
              <a:solidFill>
                <a:schemeClr val="tx1"/>
              </a:solidFill>
              <a:ea typeface="+mn-ea"/>
              <a:cs typeface="+mn-cs"/>
            </a:endParaRPr>
          </a:p>
          <a:p>
            <a:pPr lvl="0">
              <a:buFont typeface="Arial" pitchFamily="34" charset="0"/>
              <a:buChar char="•"/>
            </a:pPr>
            <a:r>
              <a:rPr lang="en-US" sz="1200" kern="1200" dirty="0" smtClean="0">
                <a:solidFill>
                  <a:schemeClr val="tx1"/>
                </a:solidFill>
                <a:ea typeface="+mn-ea"/>
                <a:cs typeface="+mn-cs"/>
              </a:rPr>
              <a:t>Ensuring the room has not been occupied by a guest for whom no information exists.</a:t>
            </a:r>
            <a:endParaRPr lang="en-AU" sz="1200" kern="1200" dirty="0" smtClean="0">
              <a:solidFill>
                <a:schemeClr val="tx1"/>
              </a:solidFill>
              <a:ea typeface="+mn-ea"/>
              <a:cs typeface="+mn-cs"/>
            </a:endParaRPr>
          </a:p>
          <a:p>
            <a:pPr marL="228600" indent="-228600">
              <a:spcBef>
                <a:spcPts val="600"/>
              </a:spcBef>
              <a:spcAft>
                <a:spcPts val="1200"/>
              </a:spcAft>
              <a:buFont typeface="Arial" pitchFamily="34" charset="0"/>
              <a:buAutoNum type="alphaLcParenR"/>
            </a:pPr>
            <a:endParaRPr lang="en-AU" sz="1200" baseline="0" dirty="0" smtClean="0">
              <a:latin typeface="Helvetica" pitchFamily="34" charset="0"/>
            </a:endParaRPr>
          </a:p>
          <a:p>
            <a:endParaRPr lang="en-AU" sz="1200" b="1" kern="1200" dirty="0" smtClean="0">
              <a:solidFill>
                <a:schemeClr val="tx1"/>
              </a:solidFill>
              <a:ea typeface="+mn-ea"/>
              <a:cs typeface="+mn-cs"/>
            </a:endParaRPr>
          </a:p>
          <a:p>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65</a:t>
            </a:fld>
            <a:endParaRPr lang="en-US" dirty="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Which rooms normally need to be cleaned first?</a:t>
            </a:r>
          </a:p>
          <a:p>
            <a:pPr>
              <a:spcBef>
                <a:spcPts val="600"/>
              </a:spcBef>
              <a:spcAft>
                <a:spcPts val="1200"/>
              </a:spcAft>
              <a:buFont typeface="Arial" pitchFamily="34" charset="0"/>
              <a:buChar char="•"/>
            </a:pPr>
            <a:r>
              <a:rPr lang="en-AU" sz="1200" baseline="0" dirty="0" smtClean="0">
                <a:latin typeface="Helvetica" pitchFamily="34" charset="0"/>
              </a:rPr>
              <a:t>What time constraints exist?</a:t>
            </a:r>
          </a:p>
          <a:p>
            <a:pPr>
              <a:spcBef>
                <a:spcPts val="600"/>
              </a:spcBef>
              <a:spcAft>
                <a:spcPts val="1200"/>
              </a:spcAft>
              <a:buFont typeface="Arial" pitchFamily="34" charset="0"/>
              <a:buChar char="•"/>
            </a:pPr>
            <a:r>
              <a:rPr lang="en-AU" sz="1200" baseline="0" dirty="0" smtClean="0">
                <a:latin typeface="Helvetica" pitchFamily="34" charset="0"/>
              </a:rPr>
              <a:t>What other areas do room attendants have to clean?</a:t>
            </a:r>
          </a:p>
          <a:p>
            <a:pPr>
              <a:spcBef>
                <a:spcPts val="600"/>
              </a:spcBef>
              <a:spcAft>
                <a:spcPts val="1200"/>
              </a:spcAft>
              <a:buFont typeface="Arial" pitchFamily="34" charset="0"/>
              <a:buChar char="•"/>
            </a:pPr>
            <a:r>
              <a:rPr lang="en-AU" sz="1200" baseline="0" dirty="0" smtClean="0">
                <a:latin typeface="Helvetica" pitchFamily="34" charset="0"/>
              </a:rPr>
              <a:t> Is this part of their normal job?</a:t>
            </a:r>
          </a:p>
          <a:p>
            <a:pPr>
              <a:spcBef>
                <a:spcPts val="600"/>
              </a:spcBef>
              <a:spcAft>
                <a:spcPts val="1200"/>
              </a:spcAft>
              <a:buFont typeface="Arial" pitchFamily="34" charset="0"/>
              <a:buChar char="•"/>
            </a:pPr>
            <a:r>
              <a:rPr lang="en-AU" sz="1200" baseline="0" dirty="0" smtClean="0">
                <a:latin typeface="Helvetica" pitchFamily="34" charset="0"/>
              </a:rPr>
              <a:t>If not, who does it and why would room attendants be required to help?</a:t>
            </a:r>
          </a:p>
          <a:p>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66</a:t>
            </a:fld>
            <a:endParaRPr lang="en-US" dirty="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What is the normal procedure for accessing and entering a room?</a:t>
            </a:r>
          </a:p>
          <a:p>
            <a:pPr>
              <a:spcBef>
                <a:spcPts val="600"/>
              </a:spcBef>
              <a:spcAft>
                <a:spcPts val="1200"/>
              </a:spcAft>
              <a:buFont typeface="Arial" pitchFamily="34" charset="0"/>
              <a:buChar char="•"/>
            </a:pPr>
            <a:r>
              <a:rPr lang="en-AU" sz="1200" kern="1200" baseline="0" dirty="0" smtClean="0">
                <a:solidFill>
                  <a:schemeClr val="tx1"/>
                </a:solidFill>
                <a:latin typeface="Helvetica" pitchFamily="34" charset="0"/>
                <a:ea typeface="+mn-ea"/>
                <a:cs typeface="+mn-cs"/>
              </a:rPr>
              <a:t>Why is it done this way?</a:t>
            </a:r>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67</a:t>
            </a:fld>
            <a:endParaRPr lang="en-US" dirty="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Role Play</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role play accessing and entering a room.</a:t>
            </a:r>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68</a:t>
            </a:fld>
            <a:endParaRPr lang="en-US" dirty="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Role Play</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role play accessing and entering a room.</a:t>
            </a:r>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70</a:t>
            </a:fld>
            <a:endParaRPr lang="en-US" dirty="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Role Play</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role play accessing and entering a room.</a:t>
            </a:r>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71</a:t>
            </a:fld>
            <a:endParaRPr lang="en-US" dirty="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kern="1200" dirty="0" smtClean="0">
                <a:solidFill>
                  <a:schemeClr val="tx1"/>
                </a:solidFill>
                <a:ea typeface="+mn-ea"/>
                <a:cs typeface="+mn-cs"/>
              </a:rPr>
              <a:t>Introduce</a:t>
            </a:r>
            <a:r>
              <a:rPr lang="en-AU" sz="1200" kern="1200" baseline="0" dirty="0" smtClean="0">
                <a:solidFill>
                  <a:schemeClr val="tx1"/>
                </a:solidFill>
                <a:ea typeface="+mn-ea"/>
                <a:cs typeface="+mn-cs"/>
              </a:rPr>
              <a:t> topic.</a:t>
            </a:r>
          </a:p>
          <a:p>
            <a:pPr marL="0" marR="0" indent="0" algn="l" defTabSz="914400" rtl="0" eaLnBrk="1" fontAlgn="auto" latinLnBrk="0" hangingPunct="1">
              <a:lnSpc>
                <a:spcPct val="100000"/>
              </a:lnSpc>
              <a:spcBef>
                <a:spcPts val="0"/>
              </a:spcBef>
              <a:spcAft>
                <a:spcPts val="0"/>
              </a:spcAft>
              <a:buClrTx/>
              <a:buSzTx/>
              <a:buFontTx/>
              <a:buNone/>
              <a:tabLst/>
              <a:defRPr/>
            </a:pPr>
            <a:endParaRPr lang="en-AU" sz="1200" b="1" kern="1200" baseline="0" dirty="0" smtClean="0">
              <a:solidFill>
                <a:schemeClr val="tx1"/>
              </a:solidFill>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AU" sz="1200" b="1" kern="1200" baseline="0" dirty="0" smtClean="0">
                <a:solidFill>
                  <a:schemeClr val="tx1"/>
                </a:solidFill>
                <a:ea typeface="+mn-ea"/>
                <a:cs typeface="+mn-cs"/>
              </a:rPr>
              <a:t>Class Activity – General Discussion</a:t>
            </a:r>
          </a:p>
          <a:p>
            <a:endParaRPr lang="en-AU" sz="1200" kern="1200" baseline="0" dirty="0" smtClean="0">
              <a:solidFill>
                <a:schemeClr val="tx1"/>
              </a:solidFill>
              <a:ea typeface="+mn-ea"/>
              <a:cs typeface="+mn-cs"/>
            </a:endParaRPr>
          </a:p>
          <a:p>
            <a:r>
              <a:rPr lang="en-AU" sz="1200" kern="1200" baseline="0" dirty="0" smtClean="0">
                <a:solidFill>
                  <a:schemeClr val="tx1"/>
                </a:solidFill>
                <a:ea typeface="+mn-ea"/>
                <a:cs typeface="+mn-cs"/>
              </a:rPr>
              <a:t>Ask general questions:</a:t>
            </a:r>
          </a:p>
          <a:p>
            <a:pPr>
              <a:buFont typeface="Arial" pitchFamily="34" charset="0"/>
              <a:buChar char="•"/>
            </a:pPr>
            <a:r>
              <a:rPr lang="en-AU" sz="1200" kern="1200" baseline="0" dirty="0" smtClean="0">
                <a:solidFill>
                  <a:schemeClr val="tx1"/>
                </a:solidFill>
                <a:ea typeface="+mn-ea"/>
                <a:cs typeface="+mn-cs"/>
              </a:rPr>
              <a:t>What activities occur when making a bed?</a:t>
            </a:r>
          </a:p>
          <a:p>
            <a:pPr>
              <a:buFont typeface="Arial" pitchFamily="34" charset="0"/>
              <a:buChar char="•"/>
            </a:pPr>
            <a:r>
              <a:rPr lang="en-AU" sz="1200" kern="1200" baseline="0" dirty="0" smtClean="0">
                <a:solidFill>
                  <a:schemeClr val="tx1"/>
                </a:solidFill>
                <a:ea typeface="+mn-ea"/>
                <a:cs typeface="+mn-cs"/>
              </a:rPr>
              <a:t>Does this differ for a new guest compared with an existing guest?</a:t>
            </a:r>
            <a:endParaRPr lang="en-AU" sz="1200" kern="1200" dirty="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73</a:t>
            </a:fld>
            <a:endParaRPr lang="en-US" dirty="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AU" sz="1200" kern="1200" baseline="0" dirty="0" smtClean="0">
                <a:solidFill>
                  <a:schemeClr val="tx1"/>
                </a:solidFill>
                <a:ea typeface="+mn-ea"/>
                <a:cs typeface="+mn-cs"/>
              </a:rPr>
              <a:t>Trainer identifies the Performance Criteria for this Element, as listed on the slide.</a:t>
            </a: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74</a:t>
            </a:fld>
            <a:endParaRPr lang="en-US" dirty="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What does stripping a bed involve?</a:t>
            </a:r>
          </a:p>
          <a:p>
            <a:pPr>
              <a:spcBef>
                <a:spcPts val="600"/>
              </a:spcBef>
              <a:spcAft>
                <a:spcPts val="1200"/>
              </a:spcAft>
              <a:buFont typeface="Arial" pitchFamily="34" charset="0"/>
              <a:buChar char="•"/>
            </a:pPr>
            <a:r>
              <a:rPr lang="en-AU" sz="1200" baseline="0" dirty="0" smtClean="0">
                <a:latin typeface="Helvetica" pitchFamily="34" charset="0"/>
              </a:rPr>
              <a:t>Where should you place the items you have stripped?</a:t>
            </a: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75</a:t>
            </a:fld>
            <a:endParaRPr lang="en-US" dirty="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What do you think is a suitable time frame?</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76</a:t>
            </a:fld>
            <a:endParaRPr lang="en-US" dirty="0"/>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stripping a bed.</a:t>
            </a:r>
            <a:endParaRPr lang="en-AU" sz="1200" kern="1200" dirty="0" smtClean="0">
              <a:solidFill>
                <a:schemeClr val="tx1"/>
              </a:solidFill>
              <a:ea typeface="+mn-ea"/>
              <a:cs typeface="+mn-cs"/>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77</a:t>
            </a:fld>
            <a:endParaRPr lang="en-US" dirty="0"/>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stripping a bed.</a:t>
            </a:r>
            <a:endParaRPr lang="en-AU" sz="1200" kern="1200" dirty="0" smtClean="0">
              <a:solidFill>
                <a:schemeClr val="tx1"/>
              </a:solidFill>
              <a:ea typeface="+mn-ea"/>
              <a:cs typeface="+mn-cs"/>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78</a:t>
            </a:fld>
            <a:endParaRPr lang="en-US" dirty="0"/>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kern="1200" baseline="0" dirty="0" smtClean="0">
                <a:solidFill>
                  <a:schemeClr val="tx1"/>
                </a:solidFill>
                <a:latin typeface="Helvetica" pitchFamily="34" charset="0"/>
                <a:ea typeface="+mn-ea"/>
                <a:cs typeface="+mn-cs"/>
              </a:rPr>
              <a:t>What are common stains on bed items?</a:t>
            </a:r>
            <a:endParaRPr lang="en-AU" sz="1200" kern="1200" dirty="0" smtClean="0">
              <a:solidFill>
                <a:schemeClr val="tx1"/>
              </a:solidFill>
              <a:ea typeface="+mn-ea"/>
              <a:cs typeface="+mn-cs"/>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79</a:t>
            </a:fld>
            <a:endParaRPr lang="en-US" dirty="0"/>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kern="1200" baseline="0" dirty="0" smtClean="0">
                <a:solidFill>
                  <a:schemeClr val="tx1"/>
                </a:solidFill>
                <a:latin typeface="Helvetica" pitchFamily="34" charset="0"/>
                <a:ea typeface="+mn-ea"/>
                <a:cs typeface="+mn-cs"/>
              </a:rPr>
              <a:t>What is involved in making a bed?</a:t>
            </a:r>
            <a:endParaRPr lang="en-AU" sz="1200" kern="1200" dirty="0" smtClean="0">
              <a:solidFill>
                <a:schemeClr val="tx1"/>
              </a:solidFill>
              <a:ea typeface="+mn-ea"/>
              <a:cs typeface="+mn-cs"/>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80</a:t>
            </a:fld>
            <a:endParaRPr lang="en-US" dirty="0"/>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kern="1200" baseline="0" dirty="0" smtClean="0">
                <a:solidFill>
                  <a:schemeClr val="tx1"/>
                </a:solidFill>
                <a:latin typeface="Helvetica" pitchFamily="34" charset="0"/>
                <a:ea typeface="+mn-ea"/>
                <a:cs typeface="+mn-cs"/>
              </a:rPr>
              <a:t>What is the purpose of each bedding item?</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explain how the </a:t>
            </a:r>
            <a:r>
              <a:rPr lang="en-AU" sz="1200" dirty="0" smtClean="0">
                <a:latin typeface="Helvetica" pitchFamily="34" charset="0"/>
              </a:rPr>
              <a:t>‘American’ and ‘Norwegian’ (refer to notes) styles differ and why they</a:t>
            </a:r>
            <a:r>
              <a:rPr lang="en-AU" sz="1200" baseline="0" dirty="0" smtClean="0">
                <a:latin typeface="Helvetica" pitchFamily="34" charset="0"/>
              </a:rPr>
              <a:t> are used.</a:t>
            </a:r>
            <a:endParaRPr lang="en-AU" sz="1200" kern="1200" dirty="0" smtClean="0">
              <a:solidFill>
                <a:schemeClr val="tx1"/>
              </a:solidFill>
              <a:ea typeface="+mn-ea"/>
              <a:cs typeface="+mn-cs"/>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81</a:t>
            </a:fld>
            <a:endParaRPr lang="en-US" dirty="0"/>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making a bed.</a:t>
            </a:r>
            <a:endParaRPr lang="en-AU" sz="1200" kern="1200" dirty="0" smtClean="0">
              <a:solidFill>
                <a:schemeClr val="tx1"/>
              </a:solidFill>
              <a:ea typeface="+mn-ea"/>
              <a:cs typeface="+mn-cs"/>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82</a:t>
            </a:fld>
            <a:endParaRPr lang="en-US" dirty="0"/>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making a bed.</a:t>
            </a:r>
            <a:endParaRPr lang="en-AU" sz="1200" kern="1200" dirty="0" smtClean="0">
              <a:solidFill>
                <a:schemeClr val="tx1"/>
              </a:solidFill>
              <a:ea typeface="+mn-ea"/>
              <a:cs typeface="+mn-cs"/>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83</a:t>
            </a:fld>
            <a:endParaRPr lang="en-US" dirty="0"/>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making a bed.</a:t>
            </a:r>
            <a:endParaRPr lang="en-AU" sz="1200" kern="1200" dirty="0" smtClean="0">
              <a:solidFill>
                <a:schemeClr val="tx1"/>
              </a:solidFill>
              <a:ea typeface="+mn-ea"/>
              <a:cs typeface="+mn-cs"/>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84</a:t>
            </a:fld>
            <a:endParaRPr lang="en-US" dirty="0"/>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dirty="0" smtClean="0">
                <a:solidFill>
                  <a:schemeClr val="tx1"/>
                </a:solidFill>
                <a:ea typeface="+mn-ea"/>
                <a:cs typeface="+mn-cs"/>
              </a:rPr>
              <a:t>Remaking a bed using existing bed linen</a:t>
            </a:r>
          </a:p>
          <a:p>
            <a:r>
              <a:rPr lang="en-AU" sz="1200" kern="1200" dirty="0" smtClean="0">
                <a:solidFill>
                  <a:schemeClr val="tx1"/>
                </a:solidFill>
                <a:ea typeface="+mn-ea"/>
                <a:cs typeface="+mn-cs"/>
              </a:rPr>
              <a:t>Whilst the instructions may reflect those previously given in Section 3.1, it is important that clear procedures are identified when making a bed for an occupied room.</a:t>
            </a:r>
          </a:p>
          <a:p>
            <a:r>
              <a:rPr lang="en-GB" sz="1200" kern="1200" dirty="0" smtClean="0">
                <a:solidFill>
                  <a:schemeClr val="tx1"/>
                </a:solidFill>
                <a:ea typeface="+mn-ea"/>
                <a:cs typeface="+mn-cs"/>
              </a:rPr>
              <a:t>1.</a:t>
            </a:r>
            <a:r>
              <a:rPr lang="en-GB" sz="1200" kern="1200" baseline="0" dirty="0" smtClean="0">
                <a:solidFill>
                  <a:schemeClr val="tx1"/>
                </a:solidFill>
                <a:ea typeface="+mn-ea"/>
                <a:cs typeface="+mn-cs"/>
              </a:rPr>
              <a:t> </a:t>
            </a:r>
            <a:r>
              <a:rPr lang="en-GB" sz="1200" kern="1200" dirty="0" smtClean="0">
                <a:solidFill>
                  <a:schemeClr val="tx1"/>
                </a:solidFill>
                <a:ea typeface="+mn-ea"/>
                <a:cs typeface="+mn-cs"/>
              </a:rPr>
              <a:t>Remove pillows and place them on a clean surface, checking for stains or need for replacement</a:t>
            </a:r>
            <a:endParaRPr lang="en-AU" sz="1200" kern="1200" dirty="0" smtClean="0">
              <a:solidFill>
                <a:schemeClr val="tx1"/>
              </a:solidFill>
              <a:ea typeface="+mn-ea"/>
              <a:cs typeface="+mn-cs"/>
            </a:endParaRPr>
          </a:p>
          <a:p>
            <a:r>
              <a:rPr lang="en-GB" sz="1200" kern="1200" dirty="0" smtClean="0">
                <a:solidFill>
                  <a:schemeClr val="tx1"/>
                </a:solidFill>
                <a:ea typeface="+mn-ea"/>
                <a:cs typeface="+mn-cs"/>
              </a:rPr>
              <a:t>2.</a:t>
            </a:r>
            <a:r>
              <a:rPr lang="en-GB" sz="1200" kern="1200" baseline="0" dirty="0" smtClean="0">
                <a:solidFill>
                  <a:schemeClr val="tx1"/>
                </a:solidFill>
                <a:ea typeface="+mn-ea"/>
                <a:cs typeface="+mn-cs"/>
              </a:rPr>
              <a:t> </a:t>
            </a:r>
            <a:r>
              <a:rPr lang="en-GB" sz="1200" kern="1200" dirty="0" smtClean="0">
                <a:solidFill>
                  <a:schemeClr val="tx1"/>
                </a:solidFill>
                <a:ea typeface="+mn-ea"/>
                <a:cs typeface="+mn-cs"/>
              </a:rPr>
              <a:t>Remove or pull back any blankets or duvets, again checking for stains or need for replacement</a:t>
            </a:r>
            <a:endParaRPr lang="en-AU" sz="1200" kern="1200" dirty="0" smtClean="0">
              <a:solidFill>
                <a:schemeClr val="tx1"/>
              </a:solidFill>
              <a:ea typeface="+mn-ea"/>
              <a:cs typeface="+mn-cs"/>
            </a:endParaRPr>
          </a:p>
          <a:p>
            <a:r>
              <a:rPr lang="en-GB" sz="1200" kern="1200" dirty="0" smtClean="0">
                <a:solidFill>
                  <a:schemeClr val="tx1"/>
                </a:solidFill>
                <a:ea typeface="+mn-ea"/>
                <a:cs typeface="+mn-cs"/>
              </a:rPr>
              <a:t>3.</a:t>
            </a:r>
            <a:r>
              <a:rPr lang="en-GB" sz="1200" kern="1200" baseline="0" dirty="0" smtClean="0">
                <a:solidFill>
                  <a:schemeClr val="tx1"/>
                </a:solidFill>
                <a:ea typeface="+mn-ea"/>
                <a:cs typeface="+mn-cs"/>
              </a:rPr>
              <a:t> </a:t>
            </a:r>
            <a:r>
              <a:rPr lang="en-GB" sz="1200" kern="1200" dirty="0" smtClean="0">
                <a:solidFill>
                  <a:schemeClr val="tx1"/>
                </a:solidFill>
                <a:ea typeface="+mn-ea"/>
                <a:cs typeface="+mn-cs"/>
              </a:rPr>
              <a:t>Straighten bottom sheet, again checking for stains or need for replacement. If a new sheet is required, change accordingly.</a:t>
            </a:r>
            <a:endParaRPr lang="en-AU" sz="1200" kern="1200" dirty="0" smtClean="0">
              <a:solidFill>
                <a:schemeClr val="tx1"/>
              </a:solidFill>
              <a:ea typeface="+mn-ea"/>
              <a:cs typeface="+mn-cs"/>
            </a:endParaRPr>
          </a:p>
          <a:p>
            <a:r>
              <a:rPr lang="en-GB" sz="1200" kern="1200" dirty="0" smtClean="0">
                <a:solidFill>
                  <a:schemeClr val="tx1"/>
                </a:solidFill>
                <a:ea typeface="+mn-ea"/>
                <a:cs typeface="+mn-cs"/>
              </a:rPr>
              <a:t>4. </a:t>
            </a:r>
            <a:r>
              <a:rPr lang="en-GB" sz="1200" kern="1200" baseline="0" dirty="0" smtClean="0">
                <a:solidFill>
                  <a:schemeClr val="tx1"/>
                </a:solidFill>
                <a:ea typeface="+mn-ea"/>
                <a:cs typeface="+mn-cs"/>
              </a:rPr>
              <a:t> </a:t>
            </a:r>
            <a:r>
              <a:rPr lang="en-GB" sz="1200" kern="1200" dirty="0" smtClean="0">
                <a:solidFill>
                  <a:schemeClr val="tx1"/>
                </a:solidFill>
                <a:ea typeface="+mn-ea"/>
                <a:cs typeface="+mn-cs"/>
              </a:rPr>
              <a:t>Re-tuck in sheet</a:t>
            </a:r>
            <a:endParaRPr lang="en-AU" sz="1200" kern="1200" dirty="0" smtClean="0">
              <a:solidFill>
                <a:schemeClr val="tx1"/>
              </a:solidFill>
              <a:ea typeface="+mn-ea"/>
              <a:cs typeface="+mn-cs"/>
            </a:endParaRPr>
          </a:p>
          <a:p>
            <a:r>
              <a:rPr lang="en-GB" sz="1200" kern="1200" dirty="0" smtClean="0">
                <a:solidFill>
                  <a:schemeClr val="tx1"/>
                </a:solidFill>
                <a:ea typeface="+mn-ea"/>
                <a:cs typeface="+mn-cs"/>
              </a:rPr>
              <a:t>5.</a:t>
            </a:r>
            <a:r>
              <a:rPr lang="en-GB" sz="1200" kern="1200" baseline="0" dirty="0" smtClean="0">
                <a:solidFill>
                  <a:schemeClr val="tx1"/>
                </a:solidFill>
                <a:ea typeface="+mn-ea"/>
                <a:cs typeface="+mn-cs"/>
              </a:rPr>
              <a:t> </a:t>
            </a:r>
            <a:r>
              <a:rPr lang="en-GB" sz="1200" kern="1200" dirty="0" smtClean="0">
                <a:solidFill>
                  <a:schemeClr val="tx1"/>
                </a:solidFill>
                <a:ea typeface="+mn-ea"/>
                <a:cs typeface="+mn-cs"/>
              </a:rPr>
              <a:t>Smooth out creases</a:t>
            </a:r>
            <a:endParaRPr lang="en-AU" sz="1200" kern="1200" dirty="0" smtClean="0">
              <a:solidFill>
                <a:schemeClr val="tx1"/>
              </a:solidFill>
              <a:ea typeface="+mn-ea"/>
              <a:cs typeface="+mn-cs"/>
            </a:endParaRPr>
          </a:p>
          <a:p>
            <a:r>
              <a:rPr lang="en-GB" sz="1200" kern="1200" dirty="0" smtClean="0">
                <a:solidFill>
                  <a:schemeClr val="tx1"/>
                </a:solidFill>
                <a:ea typeface="+mn-ea"/>
                <a:cs typeface="+mn-cs"/>
              </a:rPr>
              <a:t>6.</a:t>
            </a:r>
            <a:r>
              <a:rPr lang="en-GB" sz="1200" kern="1200" baseline="0" dirty="0" smtClean="0">
                <a:solidFill>
                  <a:schemeClr val="tx1"/>
                </a:solidFill>
                <a:ea typeface="+mn-ea"/>
                <a:cs typeface="+mn-cs"/>
              </a:rPr>
              <a:t> </a:t>
            </a:r>
            <a:r>
              <a:rPr lang="en-GB" sz="1200" kern="1200" dirty="0" smtClean="0">
                <a:solidFill>
                  <a:schemeClr val="tx1"/>
                </a:solidFill>
                <a:ea typeface="+mn-ea"/>
                <a:cs typeface="+mn-cs"/>
              </a:rPr>
              <a:t>With seams up, position top sheet – top edge even with mattress at bed head</a:t>
            </a:r>
            <a:endParaRPr lang="en-AU" sz="1200" kern="1200" dirty="0" smtClean="0">
              <a:solidFill>
                <a:schemeClr val="tx1"/>
              </a:solidFill>
              <a:ea typeface="+mn-ea"/>
              <a:cs typeface="+mn-cs"/>
            </a:endParaRPr>
          </a:p>
          <a:p>
            <a:r>
              <a:rPr lang="en-GB" sz="1200" kern="1200" dirty="0" smtClean="0">
                <a:solidFill>
                  <a:schemeClr val="tx1"/>
                </a:solidFill>
                <a:ea typeface="+mn-ea"/>
                <a:cs typeface="+mn-cs"/>
              </a:rPr>
              <a:t>7.</a:t>
            </a:r>
            <a:r>
              <a:rPr lang="en-GB" sz="1200" kern="1200" baseline="0" dirty="0" smtClean="0">
                <a:solidFill>
                  <a:schemeClr val="tx1"/>
                </a:solidFill>
                <a:ea typeface="+mn-ea"/>
                <a:cs typeface="+mn-cs"/>
              </a:rPr>
              <a:t> </a:t>
            </a:r>
            <a:r>
              <a:rPr lang="en-GB" sz="1200" kern="1200" dirty="0" smtClean="0">
                <a:solidFill>
                  <a:schemeClr val="tx1"/>
                </a:solidFill>
                <a:ea typeface="+mn-ea"/>
                <a:cs typeface="+mn-cs"/>
              </a:rPr>
              <a:t>Position blanket – seams up</a:t>
            </a:r>
            <a:endParaRPr lang="en-AU" sz="1200" kern="1200" dirty="0" smtClean="0">
              <a:solidFill>
                <a:schemeClr val="tx1"/>
              </a:solidFill>
              <a:ea typeface="+mn-ea"/>
              <a:cs typeface="+mn-cs"/>
            </a:endParaRPr>
          </a:p>
          <a:p>
            <a:r>
              <a:rPr lang="en-GB" sz="1200" kern="1200" dirty="0" smtClean="0">
                <a:solidFill>
                  <a:schemeClr val="tx1"/>
                </a:solidFill>
                <a:ea typeface="+mn-ea"/>
                <a:cs typeface="+mn-cs"/>
              </a:rPr>
              <a:t>8.</a:t>
            </a:r>
            <a:r>
              <a:rPr lang="en-GB" sz="1200" kern="1200" baseline="0" dirty="0" smtClean="0">
                <a:solidFill>
                  <a:schemeClr val="tx1"/>
                </a:solidFill>
                <a:ea typeface="+mn-ea"/>
                <a:cs typeface="+mn-cs"/>
              </a:rPr>
              <a:t> </a:t>
            </a:r>
            <a:r>
              <a:rPr lang="en-GB" sz="1200" kern="1200" dirty="0" smtClean="0">
                <a:solidFill>
                  <a:schemeClr val="tx1"/>
                </a:solidFill>
                <a:ea typeface="+mn-ea"/>
                <a:cs typeface="+mn-cs"/>
              </a:rPr>
              <a:t>Turn head of top sheet over blanket</a:t>
            </a:r>
            <a:endParaRPr lang="en-AU" sz="1200" kern="1200" dirty="0" smtClean="0">
              <a:solidFill>
                <a:schemeClr val="tx1"/>
              </a:solidFill>
              <a:ea typeface="+mn-ea"/>
              <a:cs typeface="+mn-cs"/>
            </a:endParaRPr>
          </a:p>
          <a:p>
            <a:r>
              <a:rPr lang="en-GB" sz="1200" kern="1200" dirty="0" smtClean="0">
                <a:solidFill>
                  <a:schemeClr val="tx1"/>
                </a:solidFill>
                <a:ea typeface="+mn-ea"/>
                <a:cs typeface="+mn-cs"/>
              </a:rPr>
              <a:t>9.</a:t>
            </a:r>
            <a:r>
              <a:rPr lang="en-GB" sz="1200" kern="1200" baseline="0" dirty="0" smtClean="0">
                <a:solidFill>
                  <a:schemeClr val="tx1"/>
                </a:solidFill>
                <a:ea typeface="+mn-ea"/>
                <a:cs typeface="+mn-cs"/>
              </a:rPr>
              <a:t> </a:t>
            </a:r>
            <a:r>
              <a:rPr lang="en-GB" sz="1200" kern="1200" dirty="0" smtClean="0">
                <a:solidFill>
                  <a:schemeClr val="tx1"/>
                </a:solidFill>
                <a:ea typeface="+mn-ea"/>
                <a:cs typeface="+mn-cs"/>
              </a:rPr>
              <a:t>Smooth out creases</a:t>
            </a:r>
            <a:endParaRPr lang="en-AU" sz="1200" kern="1200" dirty="0" smtClean="0">
              <a:solidFill>
                <a:schemeClr val="tx1"/>
              </a:solidFill>
              <a:ea typeface="+mn-ea"/>
              <a:cs typeface="+mn-cs"/>
            </a:endParaRPr>
          </a:p>
          <a:p>
            <a:r>
              <a:rPr lang="en-GB" sz="1200" kern="1200" dirty="0" smtClean="0">
                <a:solidFill>
                  <a:schemeClr val="tx1"/>
                </a:solidFill>
                <a:ea typeface="+mn-ea"/>
                <a:cs typeface="+mn-cs"/>
              </a:rPr>
              <a:t>10.</a:t>
            </a:r>
            <a:r>
              <a:rPr lang="en-GB" sz="1200" kern="1200" baseline="0" dirty="0" smtClean="0">
                <a:solidFill>
                  <a:schemeClr val="tx1"/>
                </a:solidFill>
                <a:ea typeface="+mn-ea"/>
                <a:cs typeface="+mn-cs"/>
              </a:rPr>
              <a:t> </a:t>
            </a:r>
            <a:r>
              <a:rPr lang="en-GB" sz="1200" kern="1200" dirty="0" smtClean="0">
                <a:solidFill>
                  <a:schemeClr val="tx1"/>
                </a:solidFill>
                <a:ea typeface="+mn-ea"/>
                <a:cs typeface="+mn-cs"/>
              </a:rPr>
              <a:t>Tuck in top sheet and blanket on sides</a:t>
            </a:r>
            <a:endParaRPr lang="en-AU" sz="1200" kern="1200" dirty="0" smtClean="0">
              <a:solidFill>
                <a:schemeClr val="tx1"/>
              </a:solidFill>
              <a:ea typeface="+mn-ea"/>
              <a:cs typeface="+mn-cs"/>
            </a:endParaRPr>
          </a:p>
          <a:p>
            <a:r>
              <a:rPr lang="en-GB" sz="1200" kern="1200" dirty="0" smtClean="0">
                <a:solidFill>
                  <a:schemeClr val="tx1"/>
                </a:solidFill>
                <a:ea typeface="+mn-ea"/>
                <a:cs typeface="+mn-cs"/>
              </a:rPr>
              <a:t>11.</a:t>
            </a:r>
            <a:r>
              <a:rPr lang="en-GB" sz="1200" kern="1200" baseline="0" dirty="0" smtClean="0">
                <a:solidFill>
                  <a:schemeClr val="tx1"/>
                </a:solidFill>
                <a:ea typeface="+mn-ea"/>
                <a:cs typeface="+mn-cs"/>
              </a:rPr>
              <a:t> </a:t>
            </a:r>
            <a:r>
              <a:rPr lang="en-GB" sz="1200" kern="1200" dirty="0" smtClean="0">
                <a:solidFill>
                  <a:schemeClr val="tx1"/>
                </a:solidFill>
                <a:ea typeface="+mn-ea"/>
                <a:cs typeface="+mn-cs"/>
              </a:rPr>
              <a:t>Mitre all corners, top sheet and blanket together</a:t>
            </a:r>
            <a:endParaRPr lang="en-AU" sz="1200" kern="1200" dirty="0" smtClean="0">
              <a:solidFill>
                <a:schemeClr val="tx1"/>
              </a:solidFill>
              <a:ea typeface="+mn-ea"/>
              <a:cs typeface="+mn-cs"/>
            </a:endParaRPr>
          </a:p>
          <a:p>
            <a:r>
              <a:rPr lang="en-GB" sz="1200" kern="1200" dirty="0" smtClean="0">
                <a:solidFill>
                  <a:schemeClr val="tx1"/>
                </a:solidFill>
                <a:ea typeface="+mn-ea"/>
                <a:cs typeface="+mn-cs"/>
              </a:rPr>
              <a:t>12.</a:t>
            </a:r>
            <a:r>
              <a:rPr lang="en-GB" sz="1200" kern="1200" baseline="0" dirty="0" smtClean="0">
                <a:solidFill>
                  <a:schemeClr val="tx1"/>
                </a:solidFill>
                <a:ea typeface="+mn-ea"/>
                <a:cs typeface="+mn-cs"/>
              </a:rPr>
              <a:t> </a:t>
            </a:r>
            <a:r>
              <a:rPr lang="en-GB" sz="1200" kern="1200" dirty="0" smtClean="0">
                <a:solidFill>
                  <a:schemeClr val="tx1"/>
                </a:solidFill>
                <a:ea typeface="+mn-ea"/>
                <a:cs typeface="+mn-cs"/>
              </a:rPr>
              <a:t>Smooth out creases</a:t>
            </a:r>
            <a:endParaRPr lang="en-AU" sz="1200" kern="1200" dirty="0" smtClean="0">
              <a:solidFill>
                <a:schemeClr val="tx1"/>
              </a:solidFill>
              <a:ea typeface="+mn-ea"/>
              <a:cs typeface="+mn-cs"/>
            </a:endParaRPr>
          </a:p>
          <a:p>
            <a:r>
              <a:rPr lang="en-GB" sz="1200" kern="1200" dirty="0" smtClean="0">
                <a:solidFill>
                  <a:schemeClr val="tx1"/>
                </a:solidFill>
                <a:ea typeface="+mn-ea"/>
                <a:cs typeface="+mn-cs"/>
              </a:rPr>
              <a:t>13.</a:t>
            </a:r>
            <a:r>
              <a:rPr lang="en-GB" sz="1200" kern="1200" baseline="0" dirty="0" smtClean="0">
                <a:solidFill>
                  <a:schemeClr val="tx1"/>
                </a:solidFill>
                <a:ea typeface="+mn-ea"/>
                <a:cs typeface="+mn-cs"/>
              </a:rPr>
              <a:t> </a:t>
            </a:r>
            <a:r>
              <a:rPr lang="en-GB" sz="1200" kern="1200" dirty="0" smtClean="0">
                <a:solidFill>
                  <a:schemeClr val="tx1"/>
                </a:solidFill>
                <a:ea typeface="+mn-ea"/>
                <a:cs typeface="+mn-cs"/>
              </a:rPr>
              <a:t>Position bedspread so it is straight and all corners are even</a:t>
            </a:r>
            <a:endParaRPr lang="en-AU" sz="1200" kern="1200" dirty="0" smtClean="0">
              <a:solidFill>
                <a:schemeClr val="tx1"/>
              </a:solidFill>
              <a:ea typeface="+mn-ea"/>
              <a:cs typeface="+mn-cs"/>
            </a:endParaRPr>
          </a:p>
          <a:p>
            <a:r>
              <a:rPr lang="en-GB" sz="1200" kern="1200" dirty="0" smtClean="0">
                <a:solidFill>
                  <a:schemeClr val="tx1"/>
                </a:solidFill>
                <a:ea typeface="+mn-ea"/>
                <a:cs typeface="+mn-cs"/>
              </a:rPr>
              <a:t>14.</a:t>
            </a:r>
            <a:r>
              <a:rPr lang="en-GB" sz="1200" kern="1200" baseline="0" dirty="0" smtClean="0">
                <a:solidFill>
                  <a:schemeClr val="tx1"/>
                </a:solidFill>
                <a:ea typeface="+mn-ea"/>
                <a:cs typeface="+mn-cs"/>
              </a:rPr>
              <a:t> </a:t>
            </a:r>
            <a:r>
              <a:rPr lang="en-GB" sz="1200" kern="1200" dirty="0" smtClean="0">
                <a:solidFill>
                  <a:schemeClr val="tx1"/>
                </a:solidFill>
                <a:ea typeface="+mn-ea"/>
                <a:cs typeface="+mn-cs"/>
              </a:rPr>
              <a:t>Fold back bedspread at </a:t>
            </a:r>
            <a:r>
              <a:rPr lang="en-GB" sz="1200" kern="1200" dirty="0" err="1" smtClean="0">
                <a:solidFill>
                  <a:schemeClr val="tx1"/>
                </a:solidFill>
                <a:ea typeface="+mn-ea"/>
                <a:cs typeface="+mn-cs"/>
              </a:rPr>
              <a:t>bedhead</a:t>
            </a:r>
            <a:r>
              <a:rPr lang="en-GB" sz="1200" kern="1200" dirty="0" smtClean="0">
                <a:solidFill>
                  <a:schemeClr val="tx1"/>
                </a:solidFill>
                <a:ea typeface="+mn-ea"/>
                <a:cs typeface="+mn-cs"/>
              </a:rPr>
              <a:t> end</a:t>
            </a:r>
            <a:endParaRPr lang="en-AU" sz="1200" kern="1200" dirty="0" smtClean="0">
              <a:solidFill>
                <a:schemeClr val="tx1"/>
              </a:solidFill>
              <a:ea typeface="+mn-ea"/>
              <a:cs typeface="+mn-cs"/>
            </a:endParaRPr>
          </a:p>
          <a:p>
            <a:r>
              <a:rPr lang="en-GB" sz="1200" kern="1200" dirty="0" smtClean="0">
                <a:solidFill>
                  <a:schemeClr val="tx1"/>
                </a:solidFill>
                <a:ea typeface="+mn-ea"/>
                <a:cs typeface="+mn-cs"/>
              </a:rPr>
              <a:t>15.</a:t>
            </a:r>
            <a:r>
              <a:rPr lang="en-GB" sz="1200" kern="1200" baseline="0" dirty="0" smtClean="0">
                <a:solidFill>
                  <a:schemeClr val="tx1"/>
                </a:solidFill>
                <a:ea typeface="+mn-ea"/>
                <a:cs typeface="+mn-cs"/>
              </a:rPr>
              <a:t> </a:t>
            </a:r>
            <a:r>
              <a:rPr lang="en-GB" sz="1200" kern="1200" dirty="0" smtClean="0">
                <a:solidFill>
                  <a:schemeClr val="tx1"/>
                </a:solidFill>
                <a:ea typeface="+mn-ea"/>
                <a:cs typeface="+mn-cs"/>
              </a:rPr>
              <a:t>Place pillowcases on fluffed up pillows</a:t>
            </a:r>
            <a:endParaRPr lang="en-AU" sz="1200" kern="1200" dirty="0" smtClean="0">
              <a:solidFill>
                <a:schemeClr val="tx1"/>
              </a:solidFill>
              <a:ea typeface="+mn-ea"/>
              <a:cs typeface="+mn-cs"/>
            </a:endParaRPr>
          </a:p>
          <a:p>
            <a:r>
              <a:rPr lang="en-GB" sz="1200" kern="1200" dirty="0" smtClean="0">
                <a:solidFill>
                  <a:schemeClr val="tx1"/>
                </a:solidFill>
                <a:ea typeface="+mn-ea"/>
                <a:cs typeface="+mn-cs"/>
              </a:rPr>
              <a:t>16.</a:t>
            </a:r>
            <a:r>
              <a:rPr lang="en-GB" sz="1200" kern="1200" baseline="0" dirty="0" smtClean="0">
                <a:solidFill>
                  <a:schemeClr val="tx1"/>
                </a:solidFill>
                <a:ea typeface="+mn-ea"/>
                <a:cs typeface="+mn-cs"/>
              </a:rPr>
              <a:t> </a:t>
            </a:r>
            <a:r>
              <a:rPr lang="en-GB" sz="1200" kern="1200" dirty="0" smtClean="0">
                <a:solidFill>
                  <a:schemeClr val="tx1"/>
                </a:solidFill>
                <a:ea typeface="+mn-ea"/>
                <a:cs typeface="+mn-cs"/>
              </a:rPr>
              <a:t>Position pillows on the bed as required</a:t>
            </a:r>
            <a:endParaRPr lang="en-AU" sz="1200" kern="1200" dirty="0" smtClean="0">
              <a:solidFill>
                <a:schemeClr val="tx1"/>
              </a:solidFill>
              <a:ea typeface="+mn-ea"/>
              <a:cs typeface="+mn-cs"/>
            </a:endParaRPr>
          </a:p>
          <a:p>
            <a:r>
              <a:rPr lang="en-GB" sz="1200" kern="1200" dirty="0" smtClean="0">
                <a:solidFill>
                  <a:schemeClr val="tx1"/>
                </a:solidFill>
                <a:ea typeface="+mn-ea"/>
                <a:cs typeface="+mn-cs"/>
              </a:rPr>
              <a:t>17.</a:t>
            </a:r>
            <a:r>
              <a:rPr lang="en-GB" sz="1200" kern="1200" baseline="0" dirty="0" smtClean="0">
                <a:solidFill>
                  <a:schemeClr val="tx1"/>
                </a:solidFill>
                <a:ea typeface="+mn-ea"/>
                <a:cs typeface="+mn-cs"/>
              </a:rPr>
              <a:t> </a:t>
            </a:r>
            <a:r>
              <a:rPr lang="en-GB" sz="1200" kern="1200" dirty="0" smtClean="0">
                <a:solidFill>
                  <a:schemeClr val="tx1"/>
                </a:solidFill>
                <a:ea typeface="+mn-ea"/>
                <a:cs typeface="+mn-cs"/>
              </a:rPr>
              <a:t>Fold bedspread over pillow and neatly tuck in.</a:t>
            </a:r>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85</a:t>
            </a:fld>
            <a:endParaRPr lang="en-US" dirty="0"/>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kern="1200" dirty="0" smtClean="0">
                <a:solidFill>
                  <a:schemeClr val="tx1"/>
                </a:solidFill>
                <a:ea typeface="+mn-ea"/>
                <a:cs typeface="+mn-cs"/>
              </a:rPr>
              <a:t>Introduce</a:t>
            </a:r>
            <a:r>
              <a:rPr lang="en-AU" sz="1200" kern="1200" baseline="0" dirty="0" smtClean="0">
                <a:solidFill>
                  <a:schemeClr val="tx1"/>
                </a:solidFill>
                <a:ea typeface="+mn-ea"/>
                <a:cs typeface="+mn-cs"/>
              </a:rPr>
              <a:t> topic.</a:t>
            </a:r>
          </a:p>
          <a:p>
            <a:pPr marL="0" marR="0" indent="0" algn="l" defTabSz="914400" rtl="0" eaLnBrk="1" fontAlgn="auto" latinLnBrk="0" hangingPunct="1">
              <a:lnSpc>
                <a:spcPct val="100000"/>
              </a:lnSpc>
              <a:spcBef>
                <a:spcPts val="0"/>
              </a:spcBef>
              <a:spcAft>
                <a:spcPts val="0"/>
              </a:spcAft>
              <a:buClrTx/>
              <a:buSzTx/>
              <a:buFontTx/>
              <a:buNone/>
              <a:tabLst/>
              <a:defRPr/>
            </a:pPr>
            <a:endParaRPr lang="en-AU" sz="1200" b="1" kern="1200" baseline="0" dirty="0" smtClean="0">
              <a:solidFill>
                <a:schemeClr val="tx1"/>
              </a:solidFill>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AU" sz="1200" b="1" kern="1200" baseline="0" dirty="0" smtClean="0">
                <a:solidFill>
                  <a:schemeClr val="tx1"/>
                </a:solidFill>
                <a:ea typeface="+mn-ea"/>
                <a:cs typeface="+mn-cs"/>
              </a:rPr>
              <a:t>Class Activity – General Discussion</a:t>
            </a:r>
          </a:p>
          <a:p>
            <a:endParaRPr lang="en-AU" sz="1200" kern="1200" baseline="0" dirty="0" smtClean="0">
              <a:solidFill>
                <a:schemeClr val="tx1"/>
              </a:solidFill>
              <a:ea typeface="+mn-ea"/>
              <a:cs typeface="+mn-cs"/>
            </a:endParaRPr>
          </a:p>
          <a:p>
            <a:r>
              <a:rPr lang="en-AU" sz="1200" kern="1200" baseline="0" dirty="0" smtClean="0">
                <a:solidFill>
                  <a:schemeClr val="tx1"/>
                </a:solidFill>
                <a:ea typeface="+mn-ea"/>
                <a:cs typeface="+mn-cs"/>
              </a:rPr>
              <a:t>Ask general questions:</a:t>
            </a:r>
          </a:p>
          <a:p>
            <a:pPr>
              <a:buFont typeface="Arial" pitchFamily="34" charset="0"/>
              <a:buChar char="•"/>
            </a:pPr>
            <a:r>
              <a:rPr lang="en-AU" sz="1200" kern="1200" baseline="0" dirty="0" smtClean="0">
                <a:solidFill>
                  <a:schemeClr val="tx1"/>
                </a:solidFill>
                <a:ea typeface="+mn-ea"/>
                <a:cs typeface="+mn-cs"/>
              </a:rPr>
              <a:t>What activities occur when cleaning a bathroom?</a:t>
            </a:r>
          </a:p>
          <a:p>
            <a:pPr>
              <a:buFont typeface="Arial" pitchFamily="34" charset="0"/>
              <a:buChar char="•"/>
            </a:pPr>
            <a:r>
              <a:rPr lang="en-AU" sz="1200" kern="1200" baseline="0" dirty="0" smtClean="0">
                <a:solidFill>
                  <a:schemeClr val="tx1"/>
                </a:solidFill>
                <a:ea typeface="+mn-ea"/>
                <a:cs typeface="+mn-cs"/>
              </a:rPr>
              <a:t>How long should it take to clean a bathroom?</a:t>
            </a:r>
            <a:endParaRPr lang="en-AU" sz="1200" kern="1200" dirty="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87</a:t>
            </a:fld>
            <a:endParaRPr lang="en-US" dirty="0"/>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AU" sz="1200" kern="1200" baseline="0" dirty="0" smtClean="0">
                <a:solidFill>
                  <a:schemeClr val="tx1"/>
                </a:solidFill>
                <a:ea typeface="+mn-ea"/>
                <a:cs typeface="+mn-cs"/>
              </a:rPr>
              <a:t>Trainer identifies the Performance Criteria for this Element, as listed on the slide.</a:t>
            </a: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88</a:t>
            </a:fld>
            <a:endParaRPr lang="en-US" dirty="0"/>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Discuss the points explaining why they are important to undertake.</a:t>
            </a:r>
          </a:p>
        </p:txBody>
      </p:sp>
      <p:sp>
        <p:nvSpPr>
          <p:cNvPr id="4" name="Slide Number Placeholder 3"/>
          <p:cNvSpPr>
            <a:spLocks noGrp="1"/>
          </p:cNvSpPr>
          <p:nvPr>
            <p:ph type="sldNum" sz="quarter" idx="10"/>
          </p:nvPr>
        </p:nvSpPr>
        <p:spPr/>
        <p:txBody>
          <a:bodyPr/>
          <a:lstStyle/>
          <a:p>
            <a:fld id="{006CD3C9-0AF2-437D-9D2F-7B6B298CC32F}" type="slidenum">
              <a:rPr lang="en-US" smtClean="0"/>
              <a:pPr/>
              <a:t>89</a:t>
            </a:fld>
            <a:endParaRPr lang="en-US" dirty="0"/>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Why is it so important to handle syringes in the right manner?</a:t>
            </a:r>
          </a:p>
          <a:p>
            <a:pPr>
              <a:spcBef>
                <a:spcPts val="600"/>
              </a:spcBef>
              <a:spcAft>
                <a:spcPts val="1200"/>
              </a:spcAft>
              <a:buFont typeface="Arial" pitchFamily="34" charset="0"/>
              <a:buChar char="•"/>
            </a:pPr>
            <a:r>
              <a:rPr lang="en-AU" sz="1200" baseline="0" dirty="0" smtClean="0">
                <a:latin typeface="Helvetica" pitchFamily="34" charset="0"/>
              </a:rPr>
              <a:t>Why are syringes commonly found in rooms?</a:t>
            </a: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90</a:t>
            </a:fld>
            <a:endParaRPr lang="en-US" dirty="0"/>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cleaning a bath.</a:t>
            </a:r>
            <a:endParaRPr lang="en-AU" sz="1200" kern="1200" dirty="0" smtClean="0">
              <a:solidFill>
                <a:schemeClr val="tx1"/>
              </a:solidFill>
              <a:ea typeface="+mn-ea"/>
              <a:cs typeface="+mn-cs"/>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91</a:t>
            </a:fld>
            <a:endParaRPr lang="en-US" dirty="0"/>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cleaning a shower.</a:t>
            </a:r>
            <a:endParaRPr lang="en-AU" sz="1200" kern="1200" dirty="0" smtClean="0">
              <a:solidFill>
                <a:schemeClr val="tx1"/>
              </a:solidFill>
              <a:ea typeface="+mn-ea"/>
              <a:cs typeface="+mn-cs"/>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92</a:t>
            </a:fld>
            <a:endParaRPr lang="en-US" dirty="0"/>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cleaning a toilet.</a:t>
            </a:r>
            <a:endParaRPr lang="en-AU" sz="1200" kern="1200" dirty="0" smtClean="0">
              <a:solidFill>
                <a:schemeClr val="tx1"/>
              </a:solidFill>
              <a:ea typeface="+mn-ea"/>
              <a:cs typeface="+mn-cs"/>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93</a:t>
            </a:fld>
            <a:endParaRPr lang="en-US" dirty="0"/>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cleaning a toilet.</a:t>
            </a:r>
            <a:endParaRPr lang="en-AU" sz="1200" kern="1200" dirty="0" smtClean="0">
              <a:solidFill>
                <a:schemeClr val="tx1"/>
              </a:solidFill>
              <a:ea typeface="+mn-ea"/>
              <a:cs typeface="+mn-cs"/>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94</a:t>
            </a:fld>
            <a:endParaRPr lang="en-US" dirty="0"/>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Types of towels are used in a bathroom?</a:t>
            </a:r>
          </a:p>
          <a:p>
            <a:pPr>
              <a:spcBef>
                <a:spcPts val="600"/>
              </a:spcBef>
              <a:spcAft>
                <a:spcPts val="1200"/>
              </a:spcAft>
              <a:buFont typeface="Arial" pitchFamily="34" charset="0"/>
              <a:buChar char="•"/>
            </a:pPr>
            <a:r>
              <a:rPr lang="en-AU" sz="1200" baseline="0" dirty="0" smtClean="0">
                <a:latin typeface="Helvetica" pitchFamily="34" charset="0"/>
              </a:rPr>
              <a:t>What amenities are normally supplied in the vanity area?</a:t>
            </a:r>
          </a:p>
          <a:p>
            <a:pPr>
              <a:spcBef>
                <a:spcPts val="600"/>
              </a:spcBef>
              <a:spcAft>
                <a:spcPts val="1200"/>
              </a:spcAft>
              <a:buFont typeface="Arial" pitchFamily="34" charset="0"/>
              <a:buChar char="•"/>
            </a:pPr>
            <a:r>
              <a:rPr lang="en-AU" sz="1200" baseline="0" dirty="0" smtClean="0">
                <a:latin typeface="Helvetica" pitchFamily="34" charset="0"/>
              </a:rPr>
              <a:t>What are appropriate amenities for men?</a:t>
            </a:r>
          </a:p>
          <a:p>
            <a:pPr marL="0" marR="0" indent="0" algn="l" defTabSz="914400" rtl="0" eaLnBrk="1" fontAlgn="auto" latinLnBrk="0" hangingPunct="1">
              <a:lnSpc>
                <a:spcPct val="100000"/>
              </a:lnSpc>
              <a:spcBef>
                <a:spcPts val="600"/>
              </a:spcBef>
              <a:spcAft>
                <a:spcPts val="1200"/>
              </a:spcAft>
              <a:buClrTx/>
              <a:buSzTx/>
              <a:buFont typeface="Arial" pitchFamily="34" charset="0"/>
              <a:buChar char="•"/>
              <a:tabLst/>
              <a:defRPr/>
            </a:pPr>
            <a:r>
              <a:rPr lang="en-AU" sz="1200" baseline="0" dirty="0" smtClean="0">
                <a:latin typeface="Helvetica" pitchFamily="34" charset="0"/>
              </a:rPr>
              <a:t>What are appropriate amenities for women?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95</a:t>
            </a:fld>
            <a:endParaRPr lang="en-US" dirty="0"/>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cleaning a vanity area.</a:t>
            </a:r>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96</a:t>
            </a:fld>
            <a:endParaRPr lang="en-US" dirty="0"/>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cleaning a vanity area.</a:t>
            </a:r>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97</a:t>
            </a:fld>
            <a:endParaRPr lang="en-US" dirty="0"/>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cleaning the bathroom floor.</a:t>
            </a:r>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98</a:t>
            </a:fld>
            <a:endParaRPr lang="en-US" dirty="0"/>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cleaning the bathroom floor.</a:t>
            </a:r>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99</a:t>
            </a:fld>
            <a:endParaRPr lang="en-US" dirty="0"/>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ts val="600"/>
              </a:spcBef>
              <a:spcAft>
                <a:spcPts val="1200"/>
              </a:spcAft>
              <a:buFont typeface="Arial" pitchFamily="34" charset="0"/>
              <a:buNone/>
            </a:pPr>
            <a:r>
              <a:rPr lang="en-AU" sz="1200" baseline="0" dirty="0" smtClean="0">
                <a:latin typeface="Helvetica" pitchFamily="34" charset="0"/>
              </a:rPr>
              <a:t>Discuss why each of these amenities are included. </a:t>
            </a: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100</a:t>
            </a:fld>
            <a:endParaRPr lang="en-US" dirty="0"/>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ts val="600"/>
              </a:spcBef>
              <a:spcAft>
                <a:spcPts val="1200"/>
              </a:spcAft>
              <a:buFont typeface="Arial" pitchFamily="34" charset="0"/>
              <a:buChar char="•"/>
            </a:pPr>
            <a:r>
              <a:rPr lang="en-AU" sz="1200" baseline="0" dirty="0" smtClean="0">
                <a:latin typeface="Helvetica" pitchFamily="34" charset="0"/>
              </a:rPr>
              <a:t>Discuss why each of these amenities are included. </a:t>
            </a:r>
          </a:p>
          <a:p>
            <a:pPr>
              <a:spcBef>
                <a:spcPts val="600"/>
              </a:spcBef>
              <a:spcAft>
                <a:spcPts val="1200"/>
              </a:spcAft>
              <a:buFont typeface="Arial" pitchFamily="34" charset="0"/>
              <a:buChar char="•"/>
            </a:pPr>
            <a:r>
              <a:rPr lang="en-AU" sz="1200" baseline="0" dirty="0" smtClean="0">
                <a:latin typeface="Helvetica" pitchFamily="34" charset="0"/>
              </a:rPr>
              <a:t>Are there any additional amenities that would be beneficial for guests?</a:t>
            </a: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101</a:t>
            </a:fld>
            <a:endParaRPr lang="en-US" dirty="0"/>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ts val="600"/>
              </a:spcBef>
              <a:spcAft>
                <a:spcPts val="1200"/>
              </a:spcAft>
              <a:buFont typeface="Arial" pitchFamily="34" charset="0"/>
              <a:buNone/>
            </a:pPr>
            <a:r>
              <a:rPr lang="en-AU" sz="1200" baseline="0" dirty="0" smtClean="0">
                <a:latin typeface="Helvetica" pitchFamily="34" charset="0"/>
              </a:rPr>
              <a:t>Discuss why it is important to ensure the bathroom is completely clean before moving onto other tasks.</a:t>
            </a: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102</a:t>
            </a:fld>
            <a:endParaRPr lang="en-US" dirty="0"/>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kern="1200" dirty="0" smtClean="0">
                <a:solidFill>
                  <a:schemeClr val="tx1"/>
                </a:solidFill>
                <a:ea typeface="+mn-ea"/>
                <a:cs typeface="+mn-cs"/>
              </a:rPr>
              <a:t>Introduce</a:t>
            </a:r>
            <a:r>
              <a:rPr lang="en-AU" sz="1200" kern="1200" baseline="0" dirty="0" smtClean="0">
                <a:solidFill>
                  <a:schemeClr val="tx1"/>
                </a:solidFill>
                <a:ea typeface="+mn-ea"/>
                <a:cs typeface="+mn-cs"/>
              </a:rPr>
              <a:t> topic.</a:t>
            </a:r>
          </a:p>
          <a:p>
            <a:pPr marL="0" marR="0" indent="0" algn="l" defTabSz="914400" rtl="0" eaLnBrk="1" fontAlgn="auto" latinLnBrk="0" hangingPunct="1">
              <a:lnSpc>
                <a:spcPct val="100000"/>
              </a:lnSpc>
              <a:spcBef>
                <a:spcPts val="0"/>
              </a:spcBef>
              <a:spcAft>
                <a:spcPts val="0"/>
              </a:spcAft>
              <a:buClrTx/>
              <a:buSzTx/>
              <a:buFontTx/>
              <a:buNone/>
              <a:tabLst/>
              <a:defRPr/>
            </a:pPr>
            <a:endParaRPr lang="en-AU" sz="1200" b="1" kern="1200" baseline="0" dirty="0" smtClean="0">
              <a:solidFill>
                <a:schemeClr val="tx1"/>
              </a:solidFill>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AU" sz="1200" b="1" kern="1200" baseline="0" dirty="0" smtClean="0">
                <a:solidFill>
                  <a:schemeClr val="tx1"/>
                </a:solidFill>
                <a:ea typeface="+mn-ea"/>
                <a:cs typeface="+mn-cs"/>
              </a:rPr>
              <a:t>Class Activity – General Discussion</a:t>
            </a:r>
          </a:p>
          <a:p>
            <a:endParaRPr lang="en-AU" sz="1200" kern="1200" baseline="0" dirty="0" smtClean="0">
              <a:solidFill>
                <a:schemeClr val="tx1"/>
              </a:solidFill>
              <a:ea typeface="+mn-ea"/>
              <a:cs typeface="+mn-cs"/>
            </a:endParaRPr>
          </a:p>
          <a:p>
            <a:r>
              <a:rPr lang="en-AU" sz="1200" kern="1200" baseline="0" dirty="0" smtClean="0">
                <a:solidFill>
                  <a:schemeClr val="tx1"/>
                </a:solidFill>
                <a:ea typeface="+mn-ea"/>
                <a:cs typeface="+mn-cs"/>
              </a:rPr>
              <a:t>Ask general questions:</a:t>
            </a:r>
          </a:p>
          <a:p>
            <a:pPr>
              <a:buFont typeface="Arial" pitchFamily="34" charset="0"/>
              <a:buChar char="•"/>
            </a:pPr>
            <a:r>
              <a:rPr lang="en-AU" sz="1200" kern="1200" baseline="0" dirty="0" smtClean="0">
                <a:solidFill>
                  <a:schemeClr val="tx1"/>
                </a:solidFill>
                <a:ea typeface="+mn-ea"/>
                <a:cs typeface="+mn-cs"/>
              </a:rPr>
              <a:t>What activities occur when cleaning a room?</a:t>
            </a:r>
          </a:p>
          <a:p>
            <a:pPr>
              <a:buFont typeface="Arial" pitchFamily="34" charset="0"/>
              <a:buChar char="•"/>
            </a:pPr>
            <a:r>
              <a:rPr lang="en-AU" sz="1200" kern="1200" baseline="0" dirty="0" smtClean="0">
                <a:solidFill>
                  <a:schemeClr val="tx1"/>
                </a:solidFill>
                <a:ea typeface="+mn-ea"/>
                <a:cs typeface="+mn-cs"/>
              </a:rPr>
              <a:t>How long should it take to clean a room?</a:t>
            </a:r>
            <a:endParaRPr lang="en-AU" sz="1200" kern="1200" dirty="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103</a:t>
            </a:fld>
            <a:endParaRPr lang="en-US" dirty="0"/>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AU" sz="1200" kern="1200" baseline="0" dirty="0" smtClean="0">
                <a:solidFill>
                  <a:schemeClr val="tx1"/>
                </a:solidFill>
                <a:ea typeface="+mn-ea"/>
                <a:cs typeface="+mn-cs"/>
              </a:rPr>
              <a:t>Trainer identifies the Performance Criteria for this Element, as listed on the slide.</a:t>
            </a:r>
          </a:p>
        </p:txBody>
      </p:sp>
      <p:sp>
        <p:nvSpPr>
          <p:cNvPr id="4" name="Slide Number Placeholder 3"/>
          <p:cNvSpPr>
            <a:spLocks noGrp="1"/>
          </p:cNvSpPr>
          <p:nvPr>
            <p:ph type="sldNum" sz="quarter" idx="10"/>
          </p:nvPr>
        </p:nvSpPr>
        <p:spPr/>
        <p:txBody>
          <a:bodyPr/>
          <a:lstStyle/>
          <a:p>
            <a:fld id="{006CD3C9-0AF2-437D-9D2F-7B6B298CC32F}" type="slidenum">
              <a:rPr lang="en-US" smtClean="0"/>
              <a:pPr/>
              <a:t>104</a:t>
            </a:fld>
            <a:endParaRPr lang="en-US" dirty="0"/>
          </a:p>
        </p:txBody>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AU" sz="1200" kern="1200" baseline="0" dirty="0" smtClean="0">
                <a:solidFill>
                  <a:schemeClr val="tx1"/>
                </a:solidFill>
                <a:ea typeface="+mn-ea"/>
                <a:cs typeface="+mn-cs"/>
              </a:rPr>
              <a:t>Trainer identifies the Performance Criteria for this Element, as listed on the slide.</a:t>
            </a: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105</a:t>
            </a:fld>
            <a:endParaRPr lang="en-US" dirty="0"/>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The steps to cleaning a room may have already been clarified but it is good to revise and to be able to explain to trainees what we have currently covered to date. </a:t>
            </a: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106</a:t>
            </a:fld>
            <a:endParaRPr lang="en-US" dirty="0"/>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Discuss the reasons why certain protocols exist when cleaning an occupied room.</a:t>
            </a: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108</a:t>
            </a:fld>
            <a:endParaRPr lang="en-US" dirty="0"/>
          </a:p>
        </p:txBody>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What other furniture items are there in a room?</a:t>
            </a:r>
          </a:p>
          <a:p>
            <a:pPr marL="0" marR="0" indent="0" algn="l" defTabSz="914400" rtl="0" eaLnBrk="1" fontAlgn="auto" latinLnBrk="0" hangingPunct="1">
              <a:lnSpc>
                <a:spcPct val="100000"/>
              </a:lnSpc>
              <a:spcBef>
                <a:spcPts val="600"/>
              </a:spcBef>
              <a:spcAft>
                <a:spcPts val="1200"/>
              </a:spcAft>
              <a:buClrTx/>
              <a:buSzTx/>
              <a:buFont typeface="Arial" pitchFamily="34" charset="0"/>
              <a:buChar char="•"/>
              <a:tabLst/>
              <a:defRPr/>
            </a:pPr>
            <a:r>
              <a:rPr lang="en-AU" sz="1200" baseline="0" dirty="0" smtClean="0">
                <a:latin typeface="Helvetica" pitchFamily="34" charset="0"/>
              </a:rPr>
              <a:t>What other fixture items are there in a room?</a:t>
            </a:r>
          </a:p>
          <a:p>
            <a:pPr marL="0" marR="0" indent="0" algn="l" defTabSz="914400" rtl="0" eaLnBrk="1" fontAlgn="auto" latinLnBrk="0" hangingPunct="1">
              <a:lnSpc>
                <a:spcPct val="100000"/>
              </a:lnSpc>
              <a:spcBef>
                <a:spcPts val="600"/>
              </a:spcBef>
              <a:spcAft>
                <a:spcPts val="1200"/>
              </a:spcAft>
              <a:buClrTx/>
              <a:buSzTx/>
              <a:buFont typeface="Arial" pitchFamily="34" charset="0"/>
              <a:buChar char="•"/>
              <a:tabLst/>
              <a:defRPr/>
            </a:pPr>
            <a:r>
              <a:rPr lang="en-AU" sz="1200" baseline="0" dirty="0" smtClean="0">
                <a:latin typeface="Helvetica" pitchFamily="34" charset="0"/>
              </a:rPr>
              <a:t>What other fitting items are there in a room?</a:t>
            </a:r>
          </a:p>
          <a:p>
            <a:pPr marL="0" marR="0" indent="0" algn="l" defTabSz="914400" rtl="0" eaLnBrk="1" fontAlgn="auto" latinLnBrk="0" hangingPunct="1">
              <a:lnSpc>
                <a:spcPct val="100000"/>
              </a:lnSpc>
              <a:spcBef>
                <a:spcPts val="600"/>
              </a:spcBef>
              <a:spcAft>
                <a:spcPts val="1200"/>
              </a:spcAft>
              <a:buClrTx/>
              <a:buSzTx/>
              <a:buFont typeface="Arial" pitchFamily="34" charset="0"/>
              <a:buChar char="•"/>
              <a:tabLst/>
              <a:defRPr/>
            </a:pPr>
            <a:r>
              <a:rPr lang="en-AU" sz="1200" baseline="0" dirty="0" smtClean="0">
                <a:latin typeface="Helvetica" pitchFamily="34" charset="0"/>
              </a:rPr>
              <a:t>How do you clean these?</a:t>
            </a: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110</a:t>
            </a:fld>
            <a:endParaRPr lang="en-US" dirty="0"/>
          </a:p>
        </p:txBody>
      </p:sp>
    </p:spTree>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What items do you dust and polish?</a:t>
            </a:r>
          </a:p>
          <a:p>
            <a:pPr>
              <a:spcBef>
                <a:spcPts val="600"/>
              </a:spcBef>
              <a:spcAft>
                <a:spcPts val="1200"/>
              </a:spcAft>
              <a:buFont typeface="Arial" pitchFamily="34" charset="0"/>
              <a:buChar char="•"/>
            </a:pPr>
            <a:r>
              <a:rPr lang="en-AU" sz="1200" baseline="0" dirty="0" smtClean="0">
                <a:latin typeface="Helvetica" pitchFamily="34" charset="0"/>
              </a:rPr>
              <a:t>What is the difference between dusting and polishing?</a:t>
            </a:r>
          </a:p>
          <a:p>
            <a:pPr>
              <a:spcBef>
                <a:spcPts val="600"/>
              </a:spcBef>
              <a:spcAft>
                <a:spcPts val="1200"/>
              </a:spcAft>
              <a:buFont typeface="Arial" pitchFamily="34" charset="0"/>
              <a:buChar char="•"/>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111</a:t>
            </a:fld>
            <a:endParaRPr lang="en-US" dirty="0"/>
          </a:p>
        </p:txBody>
      </p:sp>
    </p:spTree>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polishing and dusting some items identified in the slide.</a:t>
            </a:r>
            <a:endParaRPr lang="en-AU" sz="1200" kern="1200" dirty="0" smtClean="0">
              <a:solidFill>
                <a:schemeClr val="tx1"/>
              </a:solidFill>
              <a:ea typeface="+mn-ea"/>
              <a:cs typeface="+mn-cs"/>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112</a:t>
            </a:fld>
            <a:endParaRPr lang="en-US" dirty="0"/>
          </a:p>
        </p:txBody>
      </p:sp>
    </p:spTree>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polishing and dusting some items identified in the slide.</a:t>
            </a:r>
            <a:endParaRPr lang="en-AU" sz="1200" kern="1200" dirty="0" smtClean="0">
              <a:solidFill>
                <a:schemeClr val="tx1"/>
              </a:solidFill>
              <a:ea typeface="+mn-ea"/>
              <a:cs typeface="+mn-cs"/>
            </a:endParaRPr>
          </a:p>
          <a:p>
            <a:pPr lvl="0">
              <a:spcBef>
                <a:spcPts val="600"/>
              </a:spcBef>
              <a:spcAft>
                <a:spcPts val="600"/>
              </a:spcAft>
            </a:pPr>
            <a:endParaRPr lang="en-US" sz="1200" dirty="0" smtClean="0">
              <a:latin typeface="Helvetica" pitchFamily="34" charset="0"/>
            </a:endParaRPr>
          </a:p>
          <a:p>
            <a:pPr lvl="0">
              <a:spcBef>
                <a:spcPts val="600"/>
              </a:spcBef>
              <a:spcAft>
                <a:spcPts val="600"/>
              </a:spcAft>
              <a:buFont typeface="Arial" pitchFamily="34" charset="0"/>
              <a:buChar char="•"/>
            </a:pPr>
            <a:r>
              <a:rPr lang="en-US" sz="1200" dirty="0" smtClean="0">
                <a:latin typeface="Helvetica" pitchFamily="34" charset="0"/>
              </a:rPr>
              <a:t>Window sills</a:t>
            </a:r>
            <a:endParaRPr lang="en-AU" sz="1200" dirty="0" smtClean="0">
              <a:latin typeface="Helvetica" pitchFamily="34" charset="0"/>
            </a:endParaRPr>
          </a:p>
          <a:p>
            <a:pPr lvl="0">
              <a:spcBef>
                <a:spcPts val="600"/>
              </a:spcBef>
              <a:spcAft>
                <a:spcPts val="600"/>
              </a:spcAft>
              <a:buFont typeface="Arial" pitchFamily="34" charset="0"/>
              <a:buChar char="•"/>
            </a:pPr>
            <a:r>
              <a:rPr lang="en-US" sz="1200" dirty="0" smtClean="0">
                <a:latin typeface="Helvetica" pitchFamily="34" charset="0"/>
              </a:rPr>
              <a:t>Walls – check for cobwebs and marks</a:t>
            </a:r>
            <a:endParaRPr lang="en-AU" sz="1200" dirty="0" smtClean="0">
              <a:latin typeface="Helvetica" pitchFamily="34" charset="0"/>
            </a:endParaRPr>
          </a:p>
          <a:p>
            <a:pPr lvl="0">
              <a:spcBef>
                <a:spcPts val="600"/>
              </a:spcBef>
              <a:spcAft>
                <a:spcPts val="600"/>
              </a:spcAft>
              <a:buFont typeface="Arial" pitchFamily="34" charset="0"/>
              <a:buChar char="•"/>
            </a:pPr>
            <a:r>
              <a:rPr lang="en-US" sz="1200" dirty="0" smtClean="0">
                <a:latin typeface="Helvetica" pitchFamily="34" charset="0"/>
              </a:rPr>
              <a:t>Lamps – base, shade and cord</a:t>
            </a:r>
            <a:endParaRPr lang="en-AU" sz="1200" dirty="0" smtClean="0">
              <a:latin typeface="Helvetica" pitchFamily="34" charset="0"/>
            </a:endParaRPr>
          </a:p>
          <a:p>
            <a:pPr lvl="0">
              <a:spcBef>
                <a:spcPts val="600"/>
              </a:spcBef>
              <a:spcAft>
                <a:spcPts val="600"/>
              </a:spcAft>
              <a:buFont typeface="Arial" pitchFamily="34" charset="0"/>
              <a:buChar char="•"/>
            </a:pPr>
            <a:r>
              <a:rPr lang="en-US" sz="1200" dirty="0" smtClean="0">
                <a:latin typeface="Helvetica" pitchFamily="34" charset="0"/>
              </a:rPr>
              <a:t>Telephone – main unit and hand receiver</a:t>
            </a:r>
            <a:endParaRPr lang="en-AU" sz="1200" dirty="0" smtClean="0">
              <a:latin typeface="Helvetica" pitchFamily="34" charset="0"/>
            </a:endParaRPr>
          </a:p>
          <a:p>
            <a:pPr lvl="0">
              <a:spcBef>
                <a:spcPts val="600"/>
              </a:spcBef>
              <a:spcAft>
                <a:spcPts val="600"/>
              </a:spcAft>
              <a:buFont typeface="Arial" pitchFamily="34" charset="0"/>
              <a:buChar char="•"/>
            </a:pPr>
            <a:r>
              <a:rPr lang="en-US" sz="1200" dirty="0" smtClean="0">
                <a:latin typeface="Helvetica" pitchFamily="34" charset="0"/>
              </a:rPr>
              <a:t>Seat furniture – don’t forget to remove cushions and check sides, legs, back and underneath</a:t>
            </a:r>
            <a:endParaRPr lang="en-AU" sz="1200" dirty="0" smtClean="0">
              <a:latin typeface="Helvetica" pitchFamily="34" charset="0"/>
            </a:endParaRPr>
          </a:p>
          <a:p>
            <a:pPr lvl="0">
              <a:spcBef>
                <a:spcPts val="600"/>
              </a:spcBef>
              <a:spcAft>
                <a:spcPts val="600"/>
              </a:spcAft>
              <a:buFont typeface="Arial" pitchFamily="34" charset="0"/>
              <a:buChar char="•"/>
            </a:pPr>
            <a:r>
              <a:rPr lang="en-US" sz="1200" dirty="0" smtClean="0">
                <a:latin typeface="Helvetica" pitchFamily="34" charset="0"/>
              </a:rPr>
              <a:t>All furniture – top, sides, legs, and underneath each item; don’t forget to clean inside the drawers</a:t>
            </a:r>
            <a:endParaRPr lang="en-AU" sz="1200" dirty="0" smtClean="0">
              <a:latin typeface="Helvetica" pitchFamily="34" charset="0"/>
            </a:endParaRPr>
          </a:p>
          <a:p>
            <a:pPr lvl="0">
              <a:spcBef>
                <a:spcPts val="600"/>
              </a:spcBef>
              <a:spcAft>
                <a:spcPts val="600"/>
              </a:spcAft>
              <a:buFont typeface="Arial" pitchFamily="34" charset="0"/>
              <a:buChar char="•"/>
            </a:pPr>
            <a:r>
              <a:rPr lang="en-US" sz="1200" dirty="0" smtClean="0">
                <a:latin typeface="Helvetica" pitchFamily="34" charset="0"/>
              </a:rPr>
              <a:t>Outside/balcony areas – furniture, ash trays.</a:t>
            </a:r>
            <a:endParaRPr lang="en-AU"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113</a:t>
            </a:fld>
            <a:endParaRPr lang="en-US" dirty="0"/>
          </a:p>
        </p:txBody>
      </p:sp>
    </p:spTree>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clean a bin.</a:t>
            </a:r>
            <a:endParaRPr lang="en-AU" sz="1200" kern="1200" dirty="0" smtClean="0">
              <a:solidFill>
                <a:schemeClr val="tx1"/>
              </a:solidFill>
              <a:ea typeface="+mn-ea"/>
              <a:cs typeface="+mn-cs"/>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114</a:t>
            </a:fld>
            <a:endParaRPr lang="en-US" dirty="0"/>
          </a:p>
        </p:txBody>
      </p:sp>
    </p:spTree>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What is the purpose of vacuuming?</a:t>
            </a: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115</a:t>
            </a:fld>
            <a:endParaRPr lang="en-US" dirty="0"/>
          </a:p>
        </p:txBody>
      </p:sp>
    </p:spTree>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vacuuming.</a:t>
            </a:r>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116</a:t>
            </a:fld>
            <a:endParaRPr lang="en-US" dirty="0"/>
          </a:p>
        </p:txBody>
      </p:sp>
    </p:spTree>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What other items are often found in a kitchenette?</a:t>
            </a:r>
          </a:p>
          <a:p>
            <a:pPr>
              <a:spcBef>
                <a:spcPts val="600"/>
              </a:spcBef>
              <a:spcAft>
                <a:spcPts val="1200"/>
              </a:spcAft>
              <a:buFont typeface="Arial" pitchFamily="34" charset="0"/>
              <a:buChar char="•"/>
            </a:pPr>
            <a:r>
              <a:rPr lang="en-AU" sz="1200" baseline="0" dirty="0" smtClean="0">
                <a:latin typeface="Helvetica" pitchFamily="34" charset="0"/>
              </a:rPr>
              <a:t>How long should it take to clean?</a:t>
            </a:r>
          </a:p>
          <a:p>
            <a:pPr>
              <a:spcBef>
                <a:spcPts val="600"/>
              </a:spcBef>
              <a:spcAft>
                <a:spcPts val="1200"/>
              </a:spcAft>
              <a:buFont typeface="Arial" pitchFamily="34" charset="0"/>
              <a:buChar char="•"/>
            </a:pPr>
            <a:r>
              <a:rPr lang="en-AU" sz="1200" baseline="0" dirty="0" smtClean="0">
                <a:latin typeface="Helvetica" pitchFamily="34" charset="0"/>
              </a:rPr>
              <a:t>What steps are involved?</a:t>
            </a:r>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117</a:t>
            </a:fld>
            <a:endParaRPr lang="en-US" dirty="0"/>
          </a:p>
        </p:txBody>
      </p:sp>
    </p:spTree>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cleaning a refrigerator.</a:t>
            </a: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118</a:t>
            </a:fld>
            <a:endParaRPr lang="en-US" dirty="0"/>
          </a:p>
        </p:txBody>
      </p:sp>
    </p:spTree>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cleaning a gas stove.</a:t>
            </a: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119</a:t>
            </a:fld>
            <a:endParaRPr lang="en-US" dirty="0"/>
          </a:p>
        </p:txBody>
      </p:sp>
    </p:spTree>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cleaning an electric stove.</a:t>
            </a: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120</a:t>
            </a:fld>
            <a:endParaRPr lang="en-US" dirty="0"/>
          </a:p>
        </p:txBody>
      </p:sp>
    </p:spTree>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cleaning an oven.</a:t>
            </a: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121</a:t>
            </a:fld>
            <a:endParaRPr lang="en-US" dirty="0"/>
          </a:p>
        </p:txBody>
      </p:sp>
    </p:spTree>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cleaning an oven glass window.</a:t>
            </a:r>
            <a:endParaRPr lang="en-AU" sz="1200" kern="1200" dirty="0" smtClean="0">
              <a:solidFill>
                <a:schemeClr val="tx1"/>
              </a:solidFill>
              <a:ea typeface="+mn-ea"/>
              <a:cs typeface="+mn-cs"/>
            </a:endParaRPr>
          </a:p>
          <a:p>
            <a:pPr>
              <a:spcBef>
                <a:spcPts val="600"/>
              </a:spcBef>
              <a:spcAft>
                <a:spcPts val="1200"/>
              </a:spcAft>
              <a:buFont typeface="Arial" pitchFamily="34" charset="0"/>
              <a:buNone/>
            </a:pPr>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122</a:t>
            </a:fld>
            <a:endParaRPr lang="en-US" dirty="0"/>
          </a:p>
        </p:txBody>
      </p:sp>
    </p:spTree>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cleaning a dishwasher.</a:t>
            </a:r>
            <a:endParaRPr lang="en-AU" sz="1200" kern="1200" dirty="0" smtClean="0">
              <a:solidFill>
                <a:schemeClr val="tx1"/>
              </a:solidFill>
              <a:ea typeface="+mn-ea"/>
              <a:cs typeface="+mn-cs"/>
            </a:endParaRPr>
          </a:p>
          <a:p>
            <a:pPr>
              <a:spcBef>
                <a:spcPts val="600"/>
              </a:spcBef>
              <a:spcAft>
                <a:spcPts val="1200"/>
              </a:spcAft>
              <a:buFont typeface="Arial" pitchFamily="34" charset="0"/>
              <a:buNone/>
            </a:pPr>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123</a:t>
            </a:fld>
            <a:endParaRPr lang="en-US" dirty="0"/>
          </a:p>
        </p:txBody>
      </p:sp>
    </p:spTree>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cleaning a washing machine.</a:t>
            </a: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124</a:t>
            </a:fld>
            <a:endParaRPr lang="en-US" dirty="0"/>
          </a:p>
        </p:txBody>
      </p:sp>
    </p:spTree>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cleaning a dryer.</a:t>
            </a: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125</a:t>
            </a:fld>
            <a:endParaRPr lang="en-US" dirty="0"/>
          </a:p>
        </p:txBody>
      </p:sp>
    </p:spTree>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cleaning other items.</a:t>
            </a: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126</a:t>
            </a:fld>
            <a:endParaRPr lang="en-US" dirty="0"/>
          </a:p>
        </p:txBody>
      </p:sp>
    </p:spTree>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cleaning other items.</a:t>
            </a: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127</a:t>
            </a:fld>
            <a:endParaRPr lang="en-US" dirty="0"/>
          </a:p>
        </p:txBody>
      </p:sp>
    </p:spTree>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What guest supplies are there?</a:t>
            </a:r>
          </a:p>
          <a:p>
            <a:pPr>
              <a:spcBef>
                <a:spcPts val="600"/>
              </a:spcBef>
              <a:spcAft>
                <a:spcPts val="1200"/>
              </a:spcAft>
              <a:buFont typeface="Arial" pitchFamily="34" charset="0"/>
              <a:buChar char="•"/>
            </a:pPr>
            <a:r>
              <a:rPr lang="en-AU" sz="1200" baseline="0" dirty="0" smtClean="0">
                <a:latin typeface="Helvetica" pitchFamily="34" charset="0"/>
              </a:rPr>
              <a:t>Which ones do we allow guests to take?</a:t>
            </a:r>
          </a:p>
          <a:p>
            <a:pPr>
              <a:spcBef>
                <a:spcPts val="600"/>
              </a:spcBef>
              <a:spcAft>
                <a:spcPts val="1200"/>
              </a:spcAft>
              <a:buFont typeface="Arial" pitchFamily="34" charset="0"/>
              <a:buChar char="•"/>
            </a:pPr>
            <a:r>
              <a:rPr lang="en-AU" sz="1200" baseline="0" dirty="0" smtClean="0">
                <a:latin typeface="Helvetica" pitchFamily="34" charset="0"/>
              </a:rPr>
              <a:t>Which ones do we charge for?</a:t>
            </a: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128</a:t>
            </a:fld>
            <a:endParaRPr lang="en-US" dirty="0"/>
          </a:p>
        </p:txBody>
      </p:sp>
    </p:spTree>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baseline="0" dirty="0" smtClean="0">
                <a:latin typeface="Helvetica" pitchFamily="34" charset="0"/>
              </a:rPr>
              <a:t>Discuss the guest supplies in the slide:</a:t>
            </a:r>
          </a:p>
          <a:p>
            <a:pPr>
              <a:spcBef>
                <a:spcPts val="600"/>
              </a:spcBef>
              <a:spcAft>
                <a:spcPts val="1200"/>
              </a:spcAft>
              <a:buFont typeface="Arial" pitchFamily="34" charset="0"/>
              <a:buChar char="•"/>
            </a:pPr>
            <a:r>
              <a:rPr lang="en-AU" sz="1200" baseline="0" dirty="0" smtClean="0">
                <a:latin typeface="Helvetica" pitchFamily="34" charset="0"/>
              </a:rPr>
              <a:t>Where are they located?</a:t>
            </a:r>
          </a:p>
          <a:p>
            <a:pPr>
              <a:spcBef>
                <a:spcPts val="600"/>
              </a:spcBef>
              <a:spcAft>
                <a:spcPts val="1200"/>
              </a:spcAft>
              <a:buFont typeface="Arial" pitchFamily="34" charset="0"/>
              <a:buChar char="•"/>
            </a:pPr>
            <a:r>
              <a:rPr lang="en-AU" sz="1200" baseline="0" dirty="0" smtClean="0">
                <a:latin typeface="Helvetica" pitchFamily="34" charset="0"/>
              </a:rPr>
              <a:t>What is their quantity?</a:t>
            </a:r>
          </a:p>
          <a:p>
            <a:pPr>
              <a:spcBef>
                <a:spcPts val="600"/>
              </a:spcBef>
              <a:spcAft>
                <a:spcPts val="1200"/>
              </a:spcAft>
              <a:buFont typeface="Arial" pitchFamily="34" charset="0"/>
              <a:buChar char="•"/>
            </a:pPr>
            <a:r>
              <a:rPr lang="en-AU" sz="1200" baseline="0" dirty="0" smtClean="0">
                <a:latin typeface="Helvetica" pitchFamily="34" charset="0"/>
              </a:rPr>
              <a:t>How should they be presented?</a:t>
            </a:r>
          </a:p>
          <a:p>
            <a:pPr>
              <a:spcBef>
                <a:spcPts val="600"/>
              </a:spcBef>
              <a:spcAft>
                <a:spcPts val="1200"/>
              </a:spcAft>
              <a:buFont typeface="Arial" pitchFamily="34" charset="0"/>
              <a:buChar char="•"/>
            </a:pPr>
            <a:r>
              <a:rPr lang="en-AU" sz="1200" baseline="0" dirty="0" smtClean="0">
                <a:latin typeface="Helvetica" pitchFamily="34" charset="0"/>
              </a:rPr>
              <a:t>Do they expire? If so, how can you check they are still within the expiry date?</a:t>
            </a: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129</a:t>
            </a:fld>
            <a:endParaRPr lang="en-US" dirty="0"/>
          </a:p>
        </p:txBody>
      </p:sp>
    </p:spTree>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baseline="0" dirty="0" smtClean="0">
                <a:latin typeface="Helvetica" pitchFamily="34" charset="0"/>
              </a:rPr>
              <a:t>Discuss the guest supplies in the slide:</a:t>
            </a:r>
          </a:p>
          <a:p>
            <a:pPr>
              <a:spcBef>
                <a:spcPts val="600"/>
              </a:spcBef>
              <a:spcAft>
                <a:spcPts val="1200"/>
              </a:spcAft>
              <a:buFont typeface="Arial" pitchFamily="34" charset="0"/>
              <a:buChar char="•"/>
            </a:pPr>
            <a:r>
              <a:rPr lang="en-AU" sz="1200" baseline="0" dirty="0" smtClean="0">
                <a:latin typeface="Helvetica" pitchFamily="34" charset="0"/>
              </a:rPr>
              <a:t>Where are they located?</a:t>
            </a:r>
          </a:p>
          <a:p>
            <a:pPr>
              <a:spcBef>
                <a:spcPts val="600"/>
              </a:spcBef>
              <a:spcAft>
                <a:spcPts val="1200"/>
              </a:spcAft>
              <a:buFont typeface="Arial" pitchFamily="34" charset="0"/>
              <a:buChar char="•"/>
            </a:pPr>
            <a:r>
              <a:rPr lang="en-AU" sz="1200" baseline="0" dirty="0" smtClean="0">
                <a:latin typeface="Helvetica" pitchFamily="34" charset="0"/>
              </a:rPr>
              <a:t>What is their quantity?</a:t>
            </a:r>
          </a:p>
          <a:p>
            <a:pPr>
              <a:spcBef>
                <a:spcPts val="600"/>
              </a:spcBef>
              <a:spcAft>
                <a:spcPts val="1200"/>
              </a:spcAft>
              <a:buFont typeface="Arial" pitchFamily="34" charset="0"/>
              <a:buChar char="•"/>
            </a:pPr>
            <a:r>
              <a:rPr lang="en-AU" sz="1200" baseline="0" dirty="0" smtClean="0">
                <a:latin typeface="Helvetica" pitchFamily="34" charset="0"/>
              </a:rPr>
              <a:t>How should they be presented?</a:t>
            </a:r>
          </a:p>
          <a:p>
            <a:pPr>
              <a:spcBef>
                <a:spcPts val="600"/>
              </a:spcBef>
              <a:spcAft>
                <a:spcPts val="1200"/>
              </a:spcAft>
              <a:buFont typeface="Arial" pitchFamily="34" charset="0"/>
              <a:buChar char="•"/>
            </a:pPr>
            <a:r>
              <a:rPr lang="en-AU" sz="1200" baseline="0" dirty="0" smtClean="0">
                <a:latin typeface="Helvetica" pitchFamily="34" charset="0"/>
              </a:rPr>
              <a:t>Do they expire? If so, how can you check they are still within the expiry date?</a:t>
            </a: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130</a:t>
            </a:fld>
            <a:endParaRPr lang="en-US" dirty="0"/>
          </a:p>
        </p:txBody>
      </p:sp>
    </p:spTree>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checking the operational readiness of items.</a:t>
            </a:r>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131</a:t>
            </a:fld>
            <a:endParaRPr lang="en-US" dirty="0"/>
          </a:p>
        </p:txBody>
      </p:sp>
    </p:spTree>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What is the difference between a defect and damage?</a:t>
            </a:r>
          </a:p>
          <a:p>
            <a:pPr>
              <a:spcBef>
                <a:spcPts val="600"/>
              </a:spcBef>
              <a:spcAft>
                <a:spcPts val="1200"/>
              </a:spcAft>
              <a:buFont typeface="Arial" pitchFamily="34" charset="0"/>
              <a:buChar char="•"/>
            </a:pPr>
            <a:r>
              <a:rPr lang="en-AU" sz="1200" baseline="0" dirty="0" smtClean="0">
                <a:latin typeface="Helvetica" pitchFamily="34" charset="0"/>
              </a:rPr>
              <a:t>What items normally have defects?</a:t>
            </a:r>
          </a:p>
          <a:p>
            <a:pPr>
              <a:spcBef>
                <a:spcPts val="600"/>
              </a:spcBef>
              <a:spcAft>
                <a:spcPts val="1200"/>
              </a:spcAft>
              <a:buFont typeface="Arial" pitchFamily="34" charset="0"/>
              <a:buChar char="•"/>
            </a:pPr>
            <a:r>
              <a:rPr lang="en-AU" sz="1200" baseline="0" dirty="0" smtClean="0">
                <a:latin typeface="Helvetica" pitchFamily="34" charset="0"/>
              </a:rPr>
              <a:t>What items normally have damage?</a:t>
            </a: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132</a:t>
            </a:fld>
            <a:endParaRPr lang="en-US" dirty="0"/>
          </a:p>
        </p:txBody>
      </p:sp>
    </p:spTree>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What causes it?</a:t>
            </a:r>
          </a:p>
          <a:p>
            <a:pPr>
              <a:spcBef>
                <a:spcPts val="600"/>
              </a:spcBef>
              <a:spcAft>
                <a:spcPts val="1200"/>
              </a:spcAft>
              <a:buFont typeface="Arial" pitchFamily="34" charset="0"/>
              <a:buChar char="•"/>
            </a:pPr>
            <a:r>
              <a:rPr lang="en-AU" sz="1200" baseline="0" dirty="0" smtClean="0">
                <a:latin typeface="Helvetica" pitchFamily="34" charset="0"/>
              </a:rPr>
              <a:t>What can you do about it?</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134</a:t>
            </a:fld>
            <a:endParaRPr lang="en-US" dirty="0"/>
          </a:p>
        </p:txBody>
      </p:sp>
    </p:spTree>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What causes it?</a:t>
            </a:r>
          </a:p>
          <a:p>
            <a:pPr>
              <a:spcBef>
                <a:spcPts val="600"/>
              </a:spcBef>
              <a:spcAft>
                <a:spcPts val="1200"/>
              </a:spcAft>
              <a:buFont typeface="Arial" pitchFamily="34" charset="0"/>
              <a:buChar char="•"/>
            </a:pPr>
            <a:r>
              <a:rPr lang="en-AU" sz="1200" baseline="0" dirty="0" smtClean="0">
                <a:latin typeface="Helvetica" pitchFamily="34" charset="0"/>
              </a:rPr>
              <a:t>What can you do about it?</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135</a:t>
            </a:fld>
            <a:endParaRPr lang="en-US" dirty="0"/>
          </a:p>
        </p:txBody>
      </p:sp>
    </p:spTree>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baseline="0" dirty="0" smtClean="0">
                <a:latin typeface="Helvetica" pitchFamily="34" charset="0"/>
              </a:rPr>
              <a:t>Go back the list on the last 2 pages and identify which items can be:</a:t>
            </a:r>
          </a:p>
          <a:p>
            <a:pPr marL="228600" indent="-228600">
              <a:spcBef>
                <a:spcPts val="600"/>
              </a:spcBef>
              <a:spcAft>
                <a:spcPts val="1200"/>
              </a:spcAft>
              <a:buFont typeface="Arial" pitchFamily="34" charset="0"/>
              <a:buAutoNum type="alphaLcParenR"/>
            </a:pPr>
            <a:r>
              <a:rPr lang="en-AU" sz="1200" baseline="0" dirty="0" smtClean="0">
                <a:latin typeface="Helvetica" pitchFamily="34" charset="0"/>
              </a:rPr>
              <a:t>Replaced</a:t>
            </a:r>
          </a:p>
          <a:p>
            <a:pPr marL="228600" indent="-228600">
              <a:spcBef>
                <a:spcPts val="600"/>
              </a:spcBef>
              <a:spcAft>
                <a:spcPts val="1200"/>
              </a:spcAft>
              <a:buFont typeface="Arial" pitchFamily="34" charset="0"/>
              <a:buAutoNum type="alphaLcParenR"/>
            </a:pPr>
            <a:r>
              <a:rPr lang="en-AU" sz="1200" baseline="0" dirty="0" smtClean="0">
                <a:latin typeface="Helvetica" pitchFamily="34" charset="0"/>
              </a:rPr>
              <a:t>Will need to be repaired in the room.</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136</a:t>
            </a:fld>
            <a:endParaRPr lang="en-US" dirty="0"/>
          </a:p>
        </p:txBody>
      </p:sp>
    </p:spTree>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baseline="0" dirty="0" smtClean="0">
                <a:latin typeface="Helvetica" pitchFamily="34" charset="0"/>
              </a:rPr>
              <a:t>Personal observation and guest comments are the two common ways.</a:t>
            </a:r>
          </a:p>
          <a:p>
            <a:pPr>
              <a:spcBef>
                <a:spcPts val="600"/>
              </a:spcBef>
              <a:spcAft>
                <a:spcPts val="1200"/>
              </a:spcAft>
              <a:buFont typeface="Arial" pitchFamily="34" charset="0"/>
              <a:buChar char="•"/>
            </a:pPr>
            <a:r>
              <a:rPr lang="en-AU" sz="1200" baseline="0" dirty="0" smtClean="0">
                <a:latin typeface="Helvetica" pitchFamily="34" charset="0"/>
              </a:rPr>
              <a:t>When can you observe?</a:t>
            </a:r>
          </a:p>
          <a:p>
            <a:pPr>
              <a:spcBef>
                <a:spcPts val="600"/>
              </a:spcBef>
              <a:spcAft>
                <a:spcPts val="1200"/>
              </a:spcAft>
              <a:buFont typeface="Arial" pitchFamily="34" charset="0"/>
              <a:buChar char="•"/>
            </a:pPr>
            <a:r>
              <a:rPr lang="en-AU" sz="1200" baseline="0" dirty="0" smtClean="0">
                <a:latin typeface="Helvetica" pitchFamily="34" charset="0"/>
              </a:rPr>
              <a:t>How do guests normally advise staff of problems?</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138</a:t>
            </a:fld>
            <a:endParaRPr lang="en-US" dirty="0"/>
          </a:p>
        </p:txBody>
      </p:sp>
    </p:spTree>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r>
              <a:rPr lang="en-AU" sz="1200" baseline="0" dirty="0" smtClean="0">
                <a:latin typeface="Helvetica" pitchFamily="34" charset="0"/>
              </a:rPr>
              <a:t>Which is the best way and why?</a:t>
            </a:r>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139</a:t>
            </a:fld>
            <a:endParaRPr lang="en-US" dirty="0"/>
          </a:p>
        </p:txBody>
      </p:sp>
    </p:spTree>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r>
              <a:rPr lang="en-AU" sz="1200" baseline="0" dirty="0" smtClean="0">
                <a:latin typeface="Helvetica" pitchFamily="34" charset="0"/>
              </a:rPr>
              <a:t>What are common pests and how do you eliminate their presence?</a:t>
            </a:r>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140</a:t>
            </a:fld>
            <a:endParaRPr lang="en-US" dirty="0"/>
          </a:p>
        </p:txBody>
      </p:sp>
    </p:spTree>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r>
              <a:rPr lang="en-AU" sz="1200" baseline="0" dirty="0" smtClean="0">
                <a:latin typeface="Helvetica" pitchFamily="34" charset="0"/>
              </a:rPr>
              <a:t>What is the best way to prevent them?</a:t>
            </a:r>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141</a:t>
            </a:fld>
            <a:endParaRPr lang="en-US" dirty="0"/>
          </a:p>
        </p:txBody>
      </p:sp>
    </p:spTree>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r>
              <a:rPr lang="en-AU" sz="1200" baseline="0" dirty="0" smtClean="0">
                <a:latin typeface="Helvetica" pitchFamily="34" charset="0"/>
              </a:rPr>
              <a:t>What are other ways to keep food and beverage away?</a:t>
            </a:r>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142</a:t>
            </a:fld>
            <a:endParaRPr lang="en-US" dirty="0"/>
          </a:p>
        </p:txBody>
      </p:sp>
    </p:spTree>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r>
              <a:rPr lang="en-AU" sz="1200" baseline="0" dirty="0" smtClean="0">
                <a:latin typeface="Helvetica" pitchFamily="34" charset="0"/>
              </a:rPr>
              <a:t>What are illegal activities that commonly take place in hotel rooms?</a:t>
            </a:r>
          </a:p>
          <a:p>
            <a:pPr>
              <a:spcBef>
                <a:spcPts val="600"/>
              </a:spcBef>
              <a:spcAft>
                <a:spcPts val="1200"/>
              </a:spcAft>
              <a:buFont typeface="Arial" pitchFamily="34" charset="0"/>
              <a:buChar char="•"/>
            </a:pPr>
            <a:r>
              <a:rPr lang="en-AU" sz="1200" b="0" kern="1200" baseline="0" dirty="0" smtClean="0">
                <a:solidFill>
                  <a:schemeClr val="tx1"/>
                </a:solidFill>
                <a:latin typeface="Helvetica" pitchFamily="34" charset="0"/>
                <a:ea typeface="+mn-ea"/>
                <a:cs typeface="+mn-cs"/>
              </a:rPr>
              <a:t>How do you know they are happening?</a:t>
            </a:r>
          </a:p>
          <a:p>
            <a:pPr>
              <a:spcBef>
                <a:spcPts val="600"/>
              </a:spcBef>
              <a:spcAft>
                <a:spcPts val="1200"/>
              </a:spcAft>
              <a:buFont typeface="Arial" pitchFamily="34" charset="0"/>
              <a:buChar char="•"/>
            </a:pPr>
            <a:r>
              <a:rPr lang="en-AU" sz="1200" b="0" kern="1200" baseline="0" dirty="0" smtClean="0">
                <a:solidFill>
                  <a:schemeClr val="tx1"/>
                </a:solidFill>
                <a:latin typeface="Helvetica" pitchFamily="34" charset="0"/>
                <a:ea typeface="+mn-ea"/>
                <a:cs typeface="+mn-cs"/>
              </a:rPr>
              <a:t>What can you do about it?</a:t>
            </a:r>
            <a:endParaRPr lang="en-AU" sz="1200" b="0" kern="1200" baseline="0" dirty="0" smtClean="0">
              <a:solidFill>
                <a:schemeClr val="tx1"/>
              </a:solidFill>
              <a:ea typeface="+mn-ea"/>
              <a:cs typeface="+mn-cs"/>
            </a:endParaRPr>
          </a:p>
          <a:p>
            <a:pPr>
              <a:spcBef>
                <a:spcPts val="600"/>
              </a:spcBef>
              <a:spcAft>
                <a:spcPts val="1200"/>
              </a:spcAft>
              <a:buFont typeface="Arial" pitchFamily="34" charset="0"/>
              <a:buNone/>
            </a:pPr>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143</a:t>
            </a:fld>
            <a:endParaRPr lang="en-US" dirty="0"/>
          </a:p>
        </p:txBody>
      </p:sp>
    </p:spTree>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r>
              <a:rPr lang="en-AU" sz="1200" baseline="0" dirty="0" smtClean="0">
                <a:latin typeface="Helvetica" pitchFamily="34" charset="0"/>
              </a:rPr>
              <a:t>What are common immoral activities that takes place in guest rooms?</a:t>
            </a:r>
          </a:p>
          <a:p>
            <a:pPr>
              <a:spcBef>
                <a:spcPts val="600"/>
              </a:spcBef>
              <a:spcAft>
                <a:spcPts val="1200"/>
              </a:spcAft>
              <a:buFont typeface="Arial" pitchFamily="34" charset="0"/>
              <a:buChar char="•"/>
            </a:pPr>
            <a:r>
              <a:rPr lang="en-AU" sz="1200" b="0" kern="1200" baseline="0" dirty="0" smtClean="0">
                <a:solidFill>
                  <a:schemeClr val="tx1"/>
                </a:solidFill>
                <a:latin typeface="Helvetica" pitchFamily="34" charset="0"/>
                <a:ea typeface="+mn-ea"/>
                <a:cs typeface="+mn-cs"/>
              </a:rPr>
              <a:t>What can you do about it?</a:t>
            </a:r>
            <a:endParaRPr lang="en-AU" sz="1200" b="0" kern="1200" baseline="0" dirty="0" smtClean="0">
              <a:solidFill>
                <a:schemeClr val="tx1"/>
              </a:solidFill>
              <a:ea typeface="+mn-ea"/>
              <a:cs typeface="+mn-cs"/>
            </a:endParaRPr>
          </a:p>
          <a:p>
            <a:pPr>
              <a:spcBef>
                <a:spcPts val="600"/>
              </a:spcBef>
              <a:spcAft>
                <a:spcPts val="1200"/>
              </a:spcAft>
              <a:buFont typeface="Arial" pitchFamily="34" charset="0"/>
              <a:buNone/>
            </a:pPr>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144</a:t>
            </a:fld>
            <a:endParaRPr lang="en-US" dirty="0"/>
          </a:p>
        </p:txBody>
      </p:sp>
    </p:spTree>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r>
              <a:rPr lang="en-AU" sz="1200" baseline="0" dirty="0" smtClean="0">
                <a:latin typeface="Helvetica" pitchFamily="34" charset="0"/>
              </a:rPr>
              <a:t>What are common items found?</a:t>
            </a:r>
            <a:endParaRPr lang="en-AU" sz="1200" b="0" kern="1200" baseline="0" dirty="0" smtClean="0">
              <a:solidFill>
                <a:schemeClr val="tx1"/>
              </a:solidFill>
              <a:ea typeface="+mn-ea"/>
              <a:cs typeface="+mn-cs"/>
            </a:endParaRPr>
          </a:p>
          <a:p>
            <a:pPr>
              <a:spcBef>
                <a:spcPts val="600"/>
              </a:spcBef>
              <a:spcAft>
                <a:spcPts val="1200"/>
              </a:spcAft>
              <a:buFont typeface="Arial" pitchFamily="34" charset="0"/>
              <a:buNone/>
            </a:pPr>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145</a:t>
            </a:fld>
            <a:endParaRPr lang="en-US" dirty="0"/>
          </a:p>
        </p:txBody>
      </p:sp>
    </p:spTree>
  </p:cSld>
  <p:clrMapOvr>
    <a:masterClrMapping/>
  </p:clrMapOvr>
</p:notes>
</file>

<file path=ppt/notesSlides/notesSlide1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marL="0" marR="0" indent="0" algn="l" defTabSz="914400" rtl="0" eaLnBrk="1" fontAlgn="auto" latinLnBrk="0" hangingPunct="1">
              <a:lnSpc>
                <a:spcPct val="100000"/>
              </a:lnSpc>
              <a:spcBef>
                <a:spcPts val="600"/>
              </a:spcBef>
              <a:spcAft>
                <a:spcPts val="1200"/>
              </a:spcAft>
              <a:buClrTx/>
              <a:buSzTx/>
              <a:buFont typeface="Arial" pitchFamily="34" charset="0"/>
              <a:buChar char="•"/>
              <a:tabLst/>
              <a:defRPr/>
            </a:pPr>
            <a:r>
              <a:rPr lang="en-AU" sz="1200" baseline="0" dirty="0" smtClean="0">
                <a:latin typeface="Helvetica" pitchFamily="34" charset="0"/>
              </a:rPr>
              <a:t>What are common s</a:t>
            </a:r>
            <a:r>
              <a:rPr lang="en-AU" sz="1200" dirty="0" smtClean="0">
                <a:latin typeface="Helvetica" pitchFamily="34" charset="0"/>
              </a:rPr>
              <a:t>uspicious occurrences or people?</a:t>
            </a:r>
          </a:p>
          <a:p>
            <a:pPr>
              <a:spcBef>
                <a:spcPts val="600"/>
              </a:spcBef>
              <a:spcAft>
                <a:spcPts val="1200"/>
              </a:spcAft>
              <a:buFont typeface="Arial" pitchFamily="34" charset="0"/>
              <a:buChar char="•"/>
            </a:pPr>
            <a:endParaRPr lang="en-AU" sz="1200" b="0" kern="1200" baseline="0" dirty="0" smtClean="0">
              <a:solidFill>
                <a:schemeClr val="tx1"/>
              </a:solidFill>
              <a:ea typeface="+mn-ea"/>
              <a:cs typeface="+mn-cs"/>
            </a:endParaRPr>
          </a:p>
          <a:p>
            <a:pPr>
              <a:spcBef>
                <a:spcPts val="600"/>
              </a:spcBef>
              <a:spcAft>
                <a:spcPts val="1200"/>
              </a:spcAft>
              <a:buFont typeface="Arial" pitchFamily="34" charset="0"/>
              <a:buNone/>
            </a:pPr>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146</a:t>
            </a:fld>
            <a:endParaRPr lang="en-US" dirty="0"/>
          </a:p>
        </p:txBody>
      </p:sp>
    </p:spTree>
  </p:cSld>
  <p:clrMapOvr>
    <a:masterClrMapping/>
  </p:clrMapOvr>
</p:notes>
</file>

<file path=ppt/notesSlides/notesSlide1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marL="0" marR="0" indent="0" algn="l" defTabSz="914400" rtl="0" eaLnBrk="1" fontAlgn="auto" latinLnBrk="0" hangingPunct="1">
              <a:lnSpc>
                <a:spcPct val="100000"/>
              </a:lnSpc>
              <a:spcBef>
                <a:spcPts val="600"/>
              </a:spcBef>
              <a:spcAft>
                <a:spcPts val="1200"/>
              </a:spcAft>
              <a:buClrTx/>
              <a:buSzTx/>
              <a:buFont typeface="Arial" pitchFamily="34" charset="0"/>
              <a:buChar char="•"/>
              <a:tabLst/>
              <a:defRPr/>
            </a:pPr>
            <a:r>
              <a:rPr lang="en-AU" sz="1200" baseline="0" dirty="0" smtClean="0">
                <a:latin typeface="Helvetica" pitchFamily="34" charset="0"/>
              </a:rPr>
              <a:t>What do you normally do?</a:t>
            </a:r>
            <a:endParaRPr lang="en-AU" sz="1200" dirty="0" smtClean="0">
              <a:latin typeface="Helvetica" pitchFamily="34" charset="0"/>
            </a:endParaRPr>
          </a:p>
          <a:p>
            <a:pPr>
              <a:spcBef>
                <a:spcPts val="600"/>
              </a:spcBef>
              <a:spcAft>
                <a:spcPts val="1200"/>
              </a:spcAft>
              <a:buFont typeface="Arial" pitchFamily="34" charset="0"/>
              <a:buChar char="•"/>
            </a:pPr>
            <a:endParaRPr lang="en-AU" sz="1200" b="0" kern="1200" baseline="0" dirty="0" smtClean="0">
              <a:solidFill>
                <a:schemeClr val="tx1"/>
              </a:solidFill>
              <a:ea typeface="+mn-ea"/>
              <a:cs typeface="+mn-cs"/>
            </a:endParaRPr>
          </a:p>
          <a:p>
            <a:pPr>
              <a:spcBef>
                <a:spcPts val="600"/>
              </a:spcBef>
              <a:spcAft>
                <a:spcPts val="1200"/>
              </a:spcAft>
              <a:buFont typeface="Arial" pitchFamily="34" charset="0"/>
              <a:buNone/>
            </a:pPr>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147</a:t>
            </a:fld>
            <a:endParaRPr lang="en-US" dirty="0"/>
          </a:p>
        </p:txBody>
      </p:sp>
    </p:spTree>
  </p:cSld>
  <p:clrMapOvr>
    <a:masterClrMapping/>
  </p:clrMapOvr>
</p:notes>
</file>

<file path=ppt/notesSlides/notesSlide1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r>
              <a:rPr lang="en-AU" sz="1200" baseline="0" dirty="0" smtClean="0">
                <a:latin typeface="Helvetica" pitchFamily="34" charset="0"/>
              </a:rPr>
              <a:t>In what cases would you contact security directly?</a:t>
            </a:r>
            <a:endParaRPr lang="en-AU" sz="1200" b="0" kern="1200" baseline="0" dirty="0" smtClean="0">
              <a:solidFill>
                <a:schemeClr val="tx1"/>
              </a:solidFill>
              <a:ea typeface="+mn-ea"/>
              <a:cs typeface="+mn-cs"/>
            </a:endParaRPr>
          </a:p>
          <a:p>
            <a:pPr>
              <a:spcBef>
                <a:spcPts val="600"/>
              </a:spcBef>
              <a:spcAft>
                <a:spcPts val="1200"/>
              </a:spcAft>
              <a:buFont typeface="Arial" pitchFamily="34" charset="0"/>
              <a:buNone/>
            </a:pPr>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148</a:t>
            </a:fld>
            <a:endParaRPr lang="en-US" dirty="0"/>
          </a:p>
        </p:txBody>
      </p:sp>
    </p:spTree>
  </p:cSld>
  <p:clrMapOvr>
    <a:masterClrMapping/>
  </p:clrMapOvr>
</p:notes>
</file>

<file path=ppt/notesSlides/notesSlide1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r>
              <a:rPr lang="en-AU" sz="1200" baseline="0" dirty="0" smtClean="0">
                <a:latin typeface="Helvetica" pitchFamily="34" charset="0"/>
              </a:rPr>
              <a:t>What items are usually left in rooms?</a:t>
            </a:r>
          </a:p>
          <a:p>
            <a:pPr>
              <a:spcBef>
                <a:spcPts val="600"/>
              </a:spcBef>
              <a:spcAft>
                <a:spcPts val="1200"/>
              </a:spcAft>
              <a:buFont typeface="Arial" pitchFamily="34" charset="0"/>
              <a:buChar char="•"/>
            </a:pPr>
            <a:r>
              <a:rPr lang="en-AU" sz="1200" b="0" kern="1200" baseline="0" dirty="0" smtClean="0">
                <a:solidFill>
                  <a:schemeClr val="tx1"/>
                </a:solidFill>
                <a:latin typeface="Helvetica" pitchFamily="34" charset="0"/>
                <a:ea typeface="+mn-ea"/>
                <a:cs typeface="+mn-cs"/>
              </a:rPr>
              <a:t>Where are they normally located?</a:t>
            </a:r>
          </a:p>
          <a:p>
            <a:pPr>
              <a:spcBef>
                <a:spcPts val="600"/>
              </a:spcBef>
              <a:spcAft>
                <a:spcPts val="1200"/>
              </a:spcAft>
              <a:buFont typeface="Arial" pitchFamily="34" charset="0"/>
              <a:buChar char="•"/>
            </a:pPr>
            <a:r>
              <a:rPr lang="en-AU" sz="1200" b="0" kern="1200" baseline="0" dirty="0" smtClean="0">
                <a:solidFill>
                  <a:schemeClr val="tx1"/>
                </a:solidFill>
                <a:latin typeface="Helvetica" pitchFamily="34" charset="0"/>
                <a:ea typeface="+mn-ea"/>
                <a:cs typeface="+mn-cs"/>
              </a:rPr>
              <a:t>Are they left there intentionally?</a:t>
            </a:r>
            <a:endParaRPr lang="en-AU" sz="1200" b="0" kern="1200" baseline="0" dirty="0" smtClean="0">
              <a:solidFill>
                <a:schemeClr val="tx1"/>
              </a:solidFill>
              <a:ea typeface="+mn-ea"/>
              <a:cs typeface="+mn-cs"/>
            </a:endParaRPr>
          </a:p>
          <a:p>
            <a:pPr>
              <a:spcBef>
                <a:spcPts val="600"/>
              </a:spcBef>
              <a:spcAft>
                <a:spcPts val="1200"/>
              </a:spcAft>
              <a:buFont typeface="Arial" pitchFamily="34" charset="0"/>
              <a:buNone/>
            </a:pPr>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149</a:t>
            </a:fld>
            <a:endParaRPr lang="en-US" dirty="0"/>
          </a:p>
        </p:txBody>
      </p:sp>
    </p:spTree>
  </p:cSld>
  <p:clrMapOvr>
    <a:masterClrMapping/>
  </p:clrMapOvr>
</p:notes>
</file>

<file path=ppt/notesSlides/notesSlide1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r>
              <a:rPr lang="en-AU" sz="1200" baseline="0" dirty="0" smtClean="0">
                <a:latin typeface="Helvetica" pitchFamily="34" charset="0"/>
              </a:rPr>
              <a:t>What it the procedure in most hotels?</a:t>
            </a:r>
            <a:endParaRPr lang="en-AU" sz="1200" b="0" kern="1200" baseline="0" dirty="0" smtClean="0">
              <a:solidFill>
                <a:schemeClr val="tx1"/>
              </a:solidFill>
              <a:ea typeface="+mn-ea"/>
              <a:cs typeface="+mn-cs"/>
            </a:endParaRPr>
          </a:p>
          <a:p>
            <a:pPr>
              <a:spcBef>
                <a:spcPts val="600"/>
              </a:spcBef>
              <a:spcAft>
                <a:spcPts val="1200"/>
              </a:spcAft>
              <a:buFont typeface="Arial" pitchFamily="34" charset="0"/>
              <a:buNone/>
            </a:pPr>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150</a:t>
            </a:fld>
            <a:endParaRPr lang="en-US" dirty="0"/>
          </a:p>
        </p:txBody>
      </p:sp>
    </p:spTree>
  </p:cSld>
  <p:clrMapOvr>
    <a:masterClrMapping/>
  </p:clrMapOvr>
</p:notes>
</file>

<file path=ppt/notesSlides/notesSlide1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r>
              <a:rPr lang="en-AU" sz="1200" baseline="0" smtClean="0">
                <a:latin typeface="Helvetica" pitchFamily="34" charset="0"/>
              </a:rPr>
              <a:t>What is </a:t>
            </a:r>
            <a:r>
              <a:rPr lang="en-AU" sz="1200" baseline="0" dirty="0" smtClean="0">
                <a:latin typeface="Helvetica" pitchFamily="34" charset="0"/>
              </a:rPr>
              <a:t>the procedure in most hotels for handling items that are considered to be left on purpose?</a:t>
            </a:r>
            <a:endParaRPr lang="en-AU" sz="1200" b="0" kern="1200" baseline="0" dirty="0" smtClean="0">
              <a:solidFill>
                <a:schemeClr val="tx1"/>
              </a:solidFill>
              <a:ea typeface="+mn-ea"/>
              <a:cs typeface="+mn-cs"/>
            </a:endParaRPr>
          </a:p>
          <a:p>
            <a:pPr>
              <a:spcBef>
                <a:spcPts val="600"/>
              </a:spcBef>
              <a:spcAft>
                <a:spcPts val="1200"/>
              </a:spcAft>
              <a:buFont typeface="Arial" pitchFamily="34" charset="0"/>
              <a:buNone/>
            </a:pPr>
            <a:endParaRPr lang="en-AU" sz="1200" kern="1200" dirty="0" smtClean="0">
              <a:solidFill>
                <a:schemeClr val="tx1"/>
              </a:solidFill>
              <a:ea typeface="+mn-ea"/>
              <a:cs typeface="+mn-cs"/>
            </a:endParaRPr>
          </a:p>
          <a:p>
            <a:pPr>
              <a:spcBef>
                <a:spcPts val="600"/>
              </a:spcBef>
              <a:spcAft>
                <a:spcPts val="1200"/>
              </a:spcAft>
              <a:buFont typeface="Arial" pitchFamily="34" charset="0"/>
              <a:buChar char="•"/>
            </a:pPr>
            <a:endParaRPr lang="en-AU" sz="1200" baseline="0" dirty="0" smtClean="0">
              <a:latin typeface="Helvetica" pitchFamily="34" charset="0"/>
            </a:endParaRPr>
          </a:p>
          <a:p>
            <a:pPr lvl="0">
              <a:spcBef>
                <a:spcPts val="600"/>
              </a:spcBef>
              <a:spcAft>
                <a:spcPts val="600"/>
              </a:spcAft>
            </a:pPr>
            <a:endParaRPr lang="en-US" sz="1200" dirty="0" smtClean="0">
              <a:latin typeface="Helvetica" pitchFamily="34" charset="0"/>
            </a:endParaRP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endParaRPr lang="en-AU" sz="1200" baseline="0" dirty="0" smtClean="0">
              <a:latin typeface="Helvetica" pitchFamily="34" charset="0"/>
            </a:endParaRPr>
          </a:p>
          <a:p>
            <a:endParaRPr lang="en-AU" sz="1200" kern="1200" dirty="0" smtClean="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151</a:t>
            </a:fld>
            <a:endParaRPr lang="en-US" dirty="0"/>
          </a:p>
        </p:txBody>
      </p:sp>
    </p:spTree>
  </p:cSld>
  <p:clrMapOvr>
    <a:masterClrMapping/>
  </p:clrMapOvr>
</p:notes>
</file>

<file path=ppt/notesSlides/notesSlide1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kern="1200" dirty="0" smtClean="0">
                <a:solidFill>
                  <a:schemeClr val="tx1"/>
                </a:solidFill>
                <a:ea typeface="+mn-ea"/>
                <a:cs typeface="+mn-cs"/>
              </a:rPr>
              <a:t>Introduce</a:t>
            </a:r>
            <a:r>
              <a:rPr lang="en-AU" sz="1200" kern="1200" baseline="0" dirty="0" smtClean="0">
                <a:solidFill>
                  <a:schemeClr val="tx1"/>
                </a:solidFill>
                <a:ea typeface="+mn-ea"/>
                <a:cs typeface="+mn-cs"/>
              </a:rPr>
              <a:t> topic.</a:t>
            </a:r>
          </a:p>
          <a:p>
            <a:pPr marL="0" marR="0" indent="0" algn="l" defTabSz="914400" rtl="0" eaLnBrk="1" fontAlgn="auto" latinLnBrk="0" hangingPunct="1">
              <a:lnSpc>
                <a:spcPct val="100000"/>
              </a:lnSpc>
              <a:spcBef>
                <a:spcPts val="0"/>
              </a:spcBef>
              <a:spcAft>
                <a:spcPts val="0"/>
              </a:spcAft>
              <a:buClrTx/>
              <a:buSzTx/>
              <a:buFontTx/>
              <a:buNone/>
              <a:tabLst/>
              <a:defRPr/>
            </a:pPr>
            <a:endParaRPr lang="en-AU" sz="1200" b="1" kern="1200" baseline="0" dirty="0" smtClean="0">
              <a:solidFill>
                <a:schemeClr val="tx1"/>
              </a:solidFill>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AU" sz="1200" b="1" kern="1200" baseline="0" dirty="0" smtClean="0">
                <a:solidFill>
                  <a:schemeClr val="tx1"/>
                </a:solidFill>
                <a:ea typeface="+mn-ea"/>
                <a:cs typeface="+mn-cs"/>
              </a:rPr>
              <a:t>Class Activity – General Discussion</a:t>
            </a:r>
          </a:p>
          <a:p>
            <a:endParaRPr lang="en-AU" sz="1200" kern="1200" baseline="0" dirty="0" smtClean="0">
              <a:solidFill>
                <a:schemeClr val="tx1"/>
              </a:solidFill>
              <a:ea typeface="+mn-ea"/>
              <a:cs typeface="+mn-cs"/>
            </a:endParaRPr>
          </a:p>
          <a:p>
            <a:r>
              <a:rPr lang="en-AU" sz="1200" kern="1200" baseline="0" dirty="0" smtClean="0">
                <a:solidFill>
                  <a:schemeClr val="tx1"/>
                </a:solidFill>
                <a:ea typeface="+mn-ea"/>
                <a:cs typeface="+mn-cs"/>
              </a:rPr>
              <a:t>Ask general questions:</a:t>
            </a:r>
          </a:p>
          <a:p>
            <a:pPr>
              <a:buFont typeface="Arial" pitchFamily="34" charset="0"/>
              <a:buChar char="•"/>
            </a:pPr>
            <a:r>
              <a:rPr lang="en-AU" sz="1200" kern="1200" baseline="0" dirty="0" smtClean="0">
                <a:solidFill>
                  <a:schemeClr val="tx1"/>
                </a:solidFill>
                <a:ea typeface="+mn-ea"/>
                <a:cs typeface="+mn-cs"/>
              </a:rPr>
              <a:t>What are additional housekeeping services?</a:t>
            </a:r>
          </a:p>
          <a:p>
            <a:pPr>
              <a:buFont typeface="Arial" pitchFamily="34" charset="0"/>
              <a:buChar char="•"/>
            </a:pPr>
            <a:r>
              <a:rPr lang="en-AU" sz="1200" kern="1200" baseline="0" dirty="0" smtClean="0">
                <a:solidFill>
                  <a:schemeClr val="tx1"/>
                </a:solidFill>
                <a:ea typeface="+mn-ea"/>
                <a:cs typeface="+mn-cs"/>
              </a:rPr>
              <a:t>When would these be done?</a:t>
            </a:r>
            <a:endParaRPr lang="en-AU" sz="1200" kern="1200" dirty="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152</a:t>
            </a:fld>
            <a:endParaRPr lang="en-US" dirty="0"/>
          </a:p>
        </p:txBody>
      </p:sp>
    </p:spTree>
  </p:cSld>
  <p:clrMapOvr>
    <a:masterClrMapping/>
  </p:clrMapOvr>
</p:notes>
</file>

<file path=ppt/notesSlides/notesSlide1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AU" sz="1200" kern="1200" baseline="0" dirty="0" smtClean="0">
                <a:solidFill>
                  <a:schemeClr val="tx1"/>
                </a:solidFill>
                <a:ea typeface="+mn-ea"/>
                <a:cs typeface="+mn-cs"/>
              </a:rPr>
              <a:t>Trainer identifies the Performance Criteria for this Element, as listed on the slide.</a:t>
            </a: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153</a:t>
            </a:fld>
            <a:endParaRPr lang="en-US" dirty="0"/>
          </a:p>
        </p:txBody>
      </p:sp>
    </p:spTree>
  </p:cSld>
  <p:clrMapOvr>
    <a:masterClrMapping/>
  </p:clrMapOvr>
</p:notes>
</file>

<file path=ppt/notesSlides/notesSlide1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r>
              <a:rPr lang="en-AU" sz="1200" baseline="0" dirty="0" smtClean="0">
                <a:latin typeface="Helvetica" pitchFamily="34" charset="0"/>
              </a:rPr>
              <a:t>What activities are involved in turn-down service?</a:t>
            </a:r>
          </a:p>
          <a:p>
            <a:pPr>
              <a:spcBef>
                <a:spcPts val="600"/>
              </a:spcBef>
              <a:spcAft>
                <a:spcPts val="1200"/>
              </a:spcAft>
              <a:buFont typeface="Arial" pitchFamily="34" charset="0"/>
              <a:buChar char="•"/>
            </a:pPr>
            <a:r>
              <a:rPr lang="en-AU" sz="1200" b="0" kern="1200" baseline="0" dirty="0" smtClean="0">
                <a:solidFill>
                  <a:schemeClr val="tx1"/>
                </a:solidFill>
                <a:latin typeface="Helvetica" pitchFamily="34" charset="0"/>
                <a:ea typeface="+mn-ea"/>
                <a:cs typeface="+mn-cs"/>
              </a:rPr>
              <a:t>When should it take place?</a:t>
            </a:r>
          </a:p>
          <a:p>
            <a:pPr>
              <a:spcBef>
                <a:spcPts val="600"/>
              </a:spcBef>
              <a:spcAft>
                <a:spcPts val="1200"/>
              </a:spcAft>
              <a:buFont typeface="Arial" pitchFamily="34" charset="0"/>
              <a:buChar char="•"/>
            </a:pPr>
            <a:r>
              <a:rPr lang="en-AU" sz="1200" b="0" kern="1200" baseline="0" dirty="0" smtClean="0">
                <a:solidFill>
                  <a:schemeClr val="tx1"/>
                </a:solidFill>
                <a:latin typeface="Helvetica" pitchFamily="34" charset="0"/>
                <a:ea typeface="+mn-ea"/>
                <a:cs typeface="+mn-cs"/>
              </a:rPr>
              <a:t>How long should it take?</a:t>
            </a:r>
            <a:endParaRPr lang="en-AU" sz="1200" b="0" kern="1200" baseline="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154</a:t>
            </a:fld>
            <a:endParaRPr lang="en-US" dirty="0"/>
          </a:p>
        </p:txBody>
      </p:sp>
    </p:spTree>
  </p:cSld>
  <p:clrMapOvr>
    <a:masterClrMapping/>
  </p:clrMapOvr>
</p:notes>
</file>

<file path=ppt/notesSlides/notesSlide1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turning down a room.</a:t>
            </a: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155</a:t>
            </a:fld>
            <a:endParaRPr lang="en-US" dirty="0"/>
          </a:p>
        </p:txBody>
      </p:sp>
    </p:spTree>
  </p:cSld>
  <p:clrMapOvr>
    <a:masterClrMapping/>
  </p:clrMapOvr>
</p:notes>
</file>

<file path=ppt/notesSlides/notesSlide1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turning down a room.</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Char char="•"/>
            </a:pPr>
            <a:r>
              <a:rPr lang="en-AU" sz="1200" kern="1200" baseline="0" dirty="0" smtClean="0">
                <a:solidFill>
                  <a:schemeClr val="tx1"/>
                </a:solidFill>
                <a:latin typeface="Helvetica" pitchFamily="34" charset="0"/>
                <a:ea typeface="+mn-ea"/>
                <a:cs typeface="+mn-cs"/>
              </a:rPr>
              <a:t>What are common supplies a guest would normally ask for?</a:t>
            </a: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156</a:t>
            </a:fld>
            <a:endParaRPr lang="en-US" dirty="0"/>
          </a:p>
        </p:txBody>
      </p:sp>
    </p:spTree>
  </p:cSld>
  <p:clrMapOvr>
    <a:masterClrMapping/>
  </p:clrMapOvr>
</p:notes>
</file>

<file path=ppt/notesSlides/notesSlide1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turning down a room.</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157</a:t>
            </a:fld>
            <a:endParaRPr lang="en-US" dirty="0"/>
          </a:p>
        </p:txBody>
      </p:sp>
    </p:spTree>
  </p:cSld>
  <p:clrMapOvr>
    <a:masterClrMapping/>
  </p:clrMapOvr>
</p:notes>
</file>

<file path=ppt/notesSlides/notesSlide1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turning down a room.</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158</a:t>
            </a:fld>
            <a:endParaRPr lang="en-US" dirty="0"/>
          </a:p>
        </p:txBody>
      </p:sp>
    </p:spTree>
  </p:cSld>
  <p:clrMapOvr>
    <a:masterClrMapping/>
  </p:clrMapOvr>
</p:notes>
</file>

<file path=ppt/notesSlides/notesSlide1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turning down a room.</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159</a:t>
            </a:fld>
            <a:endParaRPr lang="en-US" dirty="0"/>
          </a:p>
        </p:txBody>
      </p:sp>
    </p:spTree>
  </p:cSld>
  <p:clrMapOvr>
    <a:masterClrMapping/>
  </p:clrMapOvr>
</p:notes>
</file>

<file path=ppt/notesSlides/notesSlide1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r>
              <a:rPr lang="en-AU" sz="1200" baseline="0" dirty="0" smtClean="0">
                <a:latin typeface="Helvetica" pitchFamily="34" charset="0"/>
              </a:rPr>
              <a:t>What it the procedure in most hotels?</a:t>
            </a:r>
            <a:endParaRPr lang="en-AU" sz="1200" b="0" kern="1200" baseline="0" dirty="0" smtClean="0">
              <a:solidFill>
                <a:schemeClr val="tx1"/>
              </a:solidFill>
              <a:ea typeface="+mn-ea"/>
              <a:cs typeface="+mn-cs"/>
            </a:endParaRP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160</a:t>
            </a:fld>
            <a:endParaRPr lang="en-US" dirty="0"/>
          </a:p>
        </p:txBody>
      </p:sp>
    </p:spTree>
  </p:cSld>
  <p:clrMapOvr>
    <a:masterClrMapping/>
  </p:clrMapOvr>
</p:notes>
</file>

<file path=ppt/notesSlides/notesSlide1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r>
              <a:rPr lang="en-AU" sz="1200" baseline="0" dirty="0" smtClean="0">
                <a:latin typeface="Helvetica" pitchFamily="34" charset="0"/>
              </a:rPr>
              <a:t>What are examples of preventative maintenance?</a:t>
            </a:r>
          </a:p>
          <a:p>
            <a:pPr marL="0" marR="0" indent="0" algn="l" defTabSz="914400" rtl="0" eaLnBrk="1" fontAlgn="auto" latinLnBrk="0" hangingPunct="1">
              <a:lnSpc>
                <a:spcPct val="100000"/>
              </a:lnSpc>
              <a:spcBef>
                <a:spcPts val="600"/>
              </a:spcBef>
              <a:spcAft>
                <a:spcPts val="1200"/>
              </a:spcAft>
              <a:buClrTx/>
              <a:buSzTx/>
              <a:buFont typeface="Arial" pitchFamily="34" charset="0"/>
              <a:buChar char="•"/>
              <a:tabLst/>
              <a:defRPr/>
            </a:pPr>
            <a:r>
              <a:rPr lang="en-AU" sz="1200" baseline="0" dirty="0" smtClean="0">
                <a:latin typeface="Helvetica" pitchFamily="34" charset="0"/>
              </a:rPr>
              <a:t>What are examples of deep cleaning?</a:t>
            </a:r>
          </a:p>
          <a:p>
            <a:pPr>
              <a:spcBef>
                <a:spcPts val="600"/>
              </a:spcBef>
              <a:spcAft>
                <a:spcPts val="1200"/>
              </a:spcAft>
              <a:buFont typeface="Arial" pitchFamily="34" charset="0"/>
              <a:buChar char="•"/>
            </a:pPr>
            <a:endParaRPr lang="en-AU" sz="1200" b="0" kern="1200" baseline="0" dirty="0" smtClean="0">
              <a:solidFill>
                <a:schemeClr val="tx1"/>
              </a:solidFill>
              <a:ea typeface="+mn-ea"/>
              <a:cs typeface="+mn-cs"/>
            </a:endParaRP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161</a:t>
            </a:fld>
            <a:endParaRPr lang="en-US" dirty="0"/>
          </a:p>
        </p:txBody>
      </p:sp>
    </p:spTree>
  </p:cSld>
  <p:clrMapOvr>
    <a:masterClrMapping/>
  </p:clrMapOvr>
</p:notes>
</file>

<file path=ppt/notesSlides/notesSlide1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r>
              <a:rPr lang="en-AU" sz="1200" baseline="0" dirty="0" smtClean="0">
                <a:latin typeface="Helvetica" pitchFamily="34" charset="0"/>
              </a:rPr>
              <a:t>Why do mattresses need to be turned?</a:t>
            </a:r>
          </a:p>
          <a:p>
            <a:pPr marL="0" marR="0" indent="0" algn="l" defTabSz="914400" rtl="0" eaLnBrk="1" fontAlgn="auto" latinLnBrk="0" hangingPunct="1">
              <a:lnSpc>
                <a:spcPct val="100000"/>
              </a:lnSpc>
              <a:spcBef>
                <a:spcPts val="600"/>
              </a:spcBef>
              <a:spcAft>
                <a:spcPts val="1200"/>
              </a:spcAft>
              <a:buClrTx/>
              <a:buSzTx/>
              <a:buFont typeface="Arial" pitchFamily="34" charset="0"/>
              <a:buChar char="•"/>
              <a:tabLst/>
              <a:defRPr/>
            </a:pPr>
            <a:r>
              <a:rPr lang="en-AU" sz="1200" baseline="0" dirty="0" smtClean="0">
                <a:latin typeface="Helvetica" pitchFamily="34" charset="0"/>
              </a:rPr>
              <a:t>What items need to be replaced on a regular basis? Why?</a:t>
            </a:r>
          </a:p>
          <a:p>
            <a:pPr>
              <a:spcBef>
                <a:spcPts val="600"/>
              </a:spcBef>
              <a:spcAft>
                <a:spcPts val="1200"/>
              </a:spcAft>
              <a:buFont typeface="Arial" pitchFamily="34" charset="0"/>
              <a:buChar char="•"/>
            </a:pPr>
            <a:endParaRPr lang="en-AU" sz="1200" b="0" kern="1200" baseline="0" dirty="0" smtClean="0">
              <a:solidFill>
                <a:schemeClr val="tx1"/>
              </a:solidFill>
              <a:ea typeface="+mn-ea"/>
              <a:cs typeface="+mn-cs"/>
            </a:endParaRP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162</a:t>
            </a:fld>
            <a:endParaRPr lang="en-US" dirty="0"/>
          </a:p>
        </p:txBody>
      </p:sp>
    </p:spTree>
  </p:cSld>
  <p:clrMapOvr>
    <a:masterClrMapping/>
  </p:clrMapOvr>
</p:notes>
</file>

<file path=ppt/notesSlides/notesSlide1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r>
              <a:rPr lang="en-AU" sz="1200" baseline="0" dirty="0" smtClean="0">
                <a:latin typeface="Helvetica" pitchFamily="34" charset="0"/>
              </a:rPr>
              <a:t>What areas of a room need deep cleaning?</a:t>
            </a:r>
          </a:p>
          <a:p>
            <a:pPr>
              <a:spcBef>
                <a:spcPts val="600"/>
              </a:spcBef>
              <a:spcAft>
                <a:spcPts val="1200"/>
              </a:spcAft>
              <a:buFont typeface="Arial" pitchFamily="34" charset="0"/>
              <a:buChar char="•"/>
            </a:pPr>
            <a:r>
              <a:rPr lang="en-AU" sz="1200" baseline="0" dirty="0" smtClean="0">
                <a:latin typeface="Helvetica" pitchFamily="34" charset="0"/>
              </a:rPr>
              <a:t>Why?</a:t>
            </a:r>
          </a:p>
          <a:p>
            <a:pPr>
              <a:spcBef>
                <a:spcPts val="600"/>
              </a:spcBef>
              <a:spcAft>
                <a:spcPts val="1200"/>
              </a:spcAft>
              <a:buFont typeface="Arial" pitchFamily="34" charset="0"/>
              <a:buChar char="•"/>
            </a:pPr>
            <a:r>
              <a:rPr lang="en-AU" sz="1200" baseline="0" dirty="0" smtClean="0">
                <a:latin typeface="Helvetica" pitchFamily="34" charset="0"/>
              </a:rPr>
              <a:t>When should it be done?</a:t>
            </a:r>
          </a:p>
        </p:txBody>
      </p:sp>
      <p:sp>
        <p:nvSpPr>
          <p:cNvPr id="4" name="Slide Number Placeholder 3"/>
          <p:cNvSpPr>
            <a:spLocks noGrp="1"/>
          </p:cNvSpPr>
          <p:nvPr>
            <p:ph type="sldNum" sz="quarter" idx="10"/>
          </p:nvPr>
        </p:nvSpPr>
        <p:spPr/>
        <p:txBody>
          <a:bodyPr/>
          <a:lstStyle/>
          <a:p>
            <a:fld id="{006CD3C9-0AF2-437D-9D2F-7B6B298CC32F}" type="slidenum">
              <a:rPr lang="en-US" smtClean="0"/>
              <a:pPr/>
              <a:t>163</a:t>
            </a:fld>
            <a:endParaRPr lang="en-US" dirty="0"/>
          </a:p>
        </p:txBody>
      </p:sp>
    </p:spTree>
  </p:cSld>
  <p:clrMapOvr>
    <a:masterClrMapping/>
  </p:clrMapOvr>
</p:notes>
</file>

<file path=ppt/notesSlides/notesSlide1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None/>
            </a:pPr>
            <a:r>
              <a:rPr lang="en-AU" sz="1200" baseline="0" dirty="0" smtClean="0">
                <a:latin typeface="Helvetica" pitchFamily="34" charset="0"/>
              </a:rPr>
              <a:t>For each of the items needing deep cleaning provide an explanation of the exact cleaning to take place.</a:t>
            </a:r>
          </a:p>
        </p:txBody>
      </p:sp>
      <p:sp>
        <p:nvSpPr>
          <p:cNvPr id="4" name="Slide Number Placeholder 3"/>
          <p:cNvSpPr>
            <a:spLocks noGrp="1"/>
          </p:cNvSpPr>
          <p:nvPr>
            <p:ph type="sldNum" sz="quarter" idx="10"/>
          </p:nvPr>
        </p:nvSpPr>
        <p:spPr/>
        <p:txBody>
          <a:bodyPr/>
          <a:lstStyle/>
          <a:p>
            <a:fld id="{006CD3C9-0AF2-437D-9D2F-7B6B298CC32F}" type="slidenum">
              <a:rPr lang="en-US" smtClean="0"/>
              <a:pPr/>
              <a:t>164</a:t>
            </a:fld>
            <a:endParaRPr lang="en-US" dirty="0"/>
          </a:p>
        </p:txBody>
      </p:sp>
    </p:spTree>
  </p:cSld>
  <p:clrMapOvr>
    <a:masterClrMapping/>
  </p:clrMapOvr>
</p:notes>
</file>

<file path=ppt/notesSlides/notesSlide1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None/>
            </a:pPr>
            <a:r>
              <a:rPr lang="en-AU" sz="1200" baseline="0" dirty="0" smtClean="0">
                <a:latin typeface="Helvetica" pitchFamily="34" charset="0"/>
              </a:rPr>
              <a:t>For each of the items needing deep cleaning provide an explanation of the exact cleaning to take place.</a:t>
            </a:r>
          </a:p>
          <a:p>
            <a:pPr>
              <a:spcBef>
                <a:spcPts val="600"/>
              </a:spcBef>
              <a:spcAft>
                <a:spcPts val="1200"/>
              </a:spcAft>
              <a:buFont typeface="Arial" pitchFamily="34" charset="0"/>
              <a:buNone/>
            </a:pPr>
            <a:endParaRPr lang="en-AU" sz="1200" b="0" kern="1200" baseline="0" dirty="0" smtClean="0">
              <a:solidFill>
                <a:schemeClr val="tx1"/>
              </a:solidFill>
              <a:ea typeface="+mn-ea"/>
              <a:cs typeface="+mn-cs"/>
            </a:endParaRP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165</a:t>
            </a:fld>
            <a:endParaRPr lang="en-US" dirty="0"/>
          </a:p>
        </p:txBody>
      </p:sp>
    </p:spTree>
  </p:cSld>
  <p:clrMapOvr>
    <a:masterClrMapping/>
  </p:clrMapOvr>
</p:notes>
</file>

<file path=ppt/notesSlides/notesSlide1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None/>
            </a:pPr>
            <a:r>
              <a:rPr lang="en-AU" sz="1200" baseline="0" dirty="0" smtClean="0">
                <a:latin typeface="Helvetica" pitchFamily="34" charset="0"/>
              </a:rPr>
              <a:t>For each of the items needing deep cleaning provide an explanation of the exact cleaning to take place.</a:t>
            </a:r>
          </a:p>
          <a:p>
            <a:pPr>
              <a:spcBef>
                <a:spcPts val="600"/>
              </a:spcBef>
              <a:spcAft>
                <a:spcPts val="1200"/>
              </a:spcAft>
              <a:buFont typeface="Arial" pitchFamily="34" charset="0"/>
              <a:buNone/>
            </a:pPr>
            <a:endParaRPr lang="en-AU" sz="1200" b="0" kern="1200" baseline="0" dirty="0" smtClean="0">
              <a:solidFill>
                <a:schemeClr val="tx1"/>
              </a:solidFill>
              <a:ea typeface="+mn-ea"/>
              <a:cs typeface="+mn-cs"/>
            </a:endParaRP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166</a:t>
            </a:fld>
            <a:endParaRPr lang="en-US" dirty="0"/>
          </a:p>
        </p:txBody>
      </p:sp>
    </p:spTree>
  </p:cSld>
  <p:clrMapOvr>
    <a:masterClrMapping/>
  </p:clrMapOvr>
</p:notes>
</file>

<file path=ppt/notesSlides/notesSlide1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None/>
            </a:pPr>
            <a:r>
              <a:rPr lang="en-AU" sz="1200" baseline="0" dirty="0" smtClean="0">
                <a:latin typeface="Helvetica" pitchFamily="34" charset="0"/>
              </a:rPr>
              <a:t>For each of the items needing inspection provide an explanation of the exact cleaning to take place.</a:t>
            </a:r>
          </a:p>
          <a:p>
            <a:pPr>
              <a:spcBef>
                <a:spcPts val="600"/>
              </a:spcBef>
              <a:spcAft>
                <a:spcPts val="1200"/>
              </a:spcAft>
              <a:buFont typeface="Arial" pitchFamily="34" charset="0"/>
              <a:buNone/>
            </a:pPr>
            <a:endParaRPr lang="en-AU" sz="1200" b="0" kern="1200" baseline="0" dirty="0" smtClean="0">
              <a:solidFill>
                <a:schemeClr val="tx1"/>
              </a:solidFill>
              <a:ea typeface="+mn-ea"/>
              <a:cs typeface="+mn-cs"/>
            </a:endParaRP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168</a:t>
            </a:fld>
            <a:endParaRPr lang="en-US" dirty="0"/>
          </a:p>
        </p:txBody>
      </p:sp>
    </p:spTree>
  </p:cSld>
  <p:clrMapOvr>
    <a:masterClrMapping/>
  </p:clrMapOvr>
</p:notes>
</file>

<file path=ppt/notesSlides/notesSlide1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None/>
            </a:pPr>
            <a:r>
              <a:rPr lang="en-AU" sz="1200" baseline="0" dirty="0" smtClean="0">
                <a:latin typeface="Helvetica" pitchFamily="34" charset="0"/>
              </a:rPr>
              <a:t>For each of the items needing inspection provide an explanation of the exact cleaning to take place.</a:t>
            </a:r>
          </a:p>
          <a:p>
            <a:pPr>
              <a:spcBef>
                <a:spcPts val="600"/>
              </a:spcBef>
              <a:spcAft>
                <a:spcPts val="1200"/>
              </a:spcAft>
              <a:buFont typeface="Arial" pitchFamily="34" charset="0"/>
              <a:buNone/>
            </a:pPr>
            <a:endParaRPr lang="en-AU" sz="1200" b="0" kern="1200" baseline="0" dirty="0" smtClean="0">
              <a:solidFill>
                <a:schemeClr val="tx1"/>
              </a:solidFill>
              <a:ea typeface="+mn-ea"/>
              <a:cs typeface="+mn-cs"/>
            </a:endParaRP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169</a:t>
            </a:fld>
            <a:endParaRPr lang="en-US" dirty="0"/>
          </a:p>
        </p:txBody>
      </p:sp>
    </p:spTree>
  </p:cSld>
  <p:clrMapOvr>
    <a:masterClrMapping/>
  </p:clrMapOvr>
</p:notes>
</file>

<file path=ppt/notesSlides/notesSlide1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baseline="0" dirty="0" smtClean="0">
                <a:latin typeface="Helvetica" pitchFamily="34" charset="0"/>
              </a:rPr>
              <a:t>What items are normally loaned to guests?</a:t>
            </a:r>
          </a:p>
          <a:p>
            <a:pPr>
              <a:spcBef>
                <a:spcPts val="600"/>
              </a:spcBef>
              <a:spcAft>
                <a:spcPts val="1200"/>
              </a:spcAft>
              <a:buFont typeface="Arial" pitchFamily="34" charset="0"/>
              <a:buChar char="•"/>
            </a:pPr>
            <a:r>
              <a:rPr lang="en-AU" sz="1200" baseline="0" dirty="0" smtClean="0">
                <a:latin typeface="Helvetica" pitchFamily="34" charset="0"/>
              </a:rPr>
              <a:t>Is there a charge?</a:t>
            </a:r>
          </a:p>
          <a:p>
            <a:pPr>
              <a:spcBef>
                <a:spcPts val="600"/>
              </a:spcBef>
              <a:spcAft>
                <a:spcPts val="1200"/>
              </a:spcAft>
              <a:buFont typeface="Arial" pitchFamily="34" charset="0"/>
              <a:buChar char="•"/>
            </a:pPr>
            <a:r>
              <a:rPr lang="en-AU" sz="1200" baseline="0" dirty="0" smtClean="0">
                <a:latin typeface="Helvetica" pitchFamily="34" charset="0"/>
              </a:rPr>
              <a:t>What procedures take place when loaning items?</a:t>
            </a:r>
          </a:p>
          <a:p>
            <a:pPr>
              <a:spcBef>
                <a:spcPts val="600"/>
              </a:spcBef>
              <a:spcAft>
                <a:spcPts val="1200"/>
              </a:spcAft>
              <a:buFont typeface="Arial" pitchFamily="34" charset="0"/>
              <a:buNone/>
            </a:pPr>
            <a:endParaRPr lang="en-AU" sz="1200" b="0" kern="1200" baseline="0" dirty="0" smtClean="0">
              <a:solidFill>
                <a:schemeClr val="tx1"/>
              </a:solidFill>
              <a:ea typeface="+mn-ea"/>
              <a:cs typeface="+mn-cs"/>
            </a:endParaRP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170</a:t>
            </a:fld>
            <a:endParaRPr lang="en-US" dirty="0"/>
          </a:p>
        </p:txBody>
      </p:sp>
    </p:spTree>
  </p:cSld>
  <p:clrMapOvr>
    <a:masterClrMapping/>
  </p:clrMapOvr>
</p:notes>
</file>

<file path=ppt/notesSlides/notesSlide1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baseline="0" dirty="0" smtClean="0">
                <a:latin typeface="Helvetica" pitchFamily="34" charset="0"/>
              </a:rPr>
              <a:t>For each of the loan items, identify:</a:t>
            </a:r>
          </a:p>
          <a:p>
            <a:pPr>
              <a:spcBef>
                <a:spcPts val="600"/>
              </a:spcBef>
              <a:spcAft>
                <a:spcPts val="1200"/>
              </a:spcAft>
              <a:buFont typeface="Arial" pitchFamily="34" charset="0"/>
              <a:buChar char="•"/>
            </a:pPr>
            <a:r>
              <a:rPr lang="en-AU" sz="1200" baseline="0" dirty="0" smtClean="0">
                <a:latin typeface="Helvetica" pitchFamily="34" charset="0"/>
              </a:rPr>
              <a:t>Is there a charge?</a:t>
            </a:r>
          </a:p>
          <a:p>
            <a:pPr>
              <a:spcBef>
                <a:spcPts val="600"/>
              </a:spcBef>
              <a:spcAft>
                <a:spcPts val="1200"/>
              </a:spcAft>
              <a:buFont typeface="Arial" pitchFamily="34" charset="0"/>
              <a:buChar char="•"/>
            </a:pPr>
            <a:r>
              <a:rPr lang="en-AU" sz="1200" baseline="0" dirty="0" smtClean="0">
                <a:latin typeface="Helvetica" pitchFamily="34" charset="0"/>
              </a:rPr>
              <a:t>What procedures take place when loaning items?</a:t>
            </a:r>
          </a:p>
          <a:p>
            <a:pPr>
              <a:spcBef>
                <a:spcPts val="600"/>
              </a:spcBef>
              <a:spcAft>
                <a:spcPts val="1200"/>
              </a:spcAft>
              <a:buFont typeface="Arial" pitchFamily="34" charset="0"/>
              <a:buNone/>
            </a:pPr>
            <a:endParaRPr lang="en-AU" sz="1200" b="0" kern="1200" baseline="0" dirty="0" smtClean="0">
              <a:solidFill>
                <a:schemeClr val="tx1"/>
              </a:solidFill>
              <a:ea typeface="+mn-ea"/>
              <a:cs typeface="+mn-cs"/>
            </a:endParaRP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171</a:t>
            </a:fld>
            <a:endParaRPr lang="en-US" dirty="0"/>
          </a:p>
        </p:txBody>
      </p:sp>
    </p:spTree>
  </p:cSld>
  <p:clrMapOvr>
    <a:masterClrMapping/>
  </p:clrMapOvr>
</p:notes>
</file>

<file path=ppt/notesSlides/notesSlide1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baseline="0" dirty="0" smtClean="0">
                <a:latin typeface="Helvetica" pitchFamily="34" charset="0"/>
              </a:rPr>
              <a:t>For each of the loan items, identify:</a:t>
            </a:r>
          </a:p>
          <a:p>
            <a:pPr>
              <a:spcBef>
                <a:spcPts val="600"/>
              </a:spcBef>
              <a:spcAft>
                <a:spcPts val="1200"/>
              </a:spcAft>
              <a:buFont typeface="Arial" pitchFamily="34" charset="0"/>
              <a:buChar char="•"/>
            </a:pPr>
            <a:r>
              <a:rPr lang="en-AU" sz="1200" baseline="0" dirty="0" smtClean="0">
                <a:latin typeface="Helvetica" pitchFamily="34" charset="0"/>
              </a:rPr>
              <a:t>Is there a charge?</a:t>
            </a:r>
          </a:p>
          <a:p>
            <a:pPr>
              <a:spcBef>
                <a:spcPts val="600"/>
              </a:spcBef>
              <a:spcAft>
                <a:spcPts val="1200"/>
              </a:spcAft>
              <a:buFont typeface="Arial" pitchFamily="34" charset="0"/>
              <a:buChar char="•"/>
            </a:pPr>
            <a:r>
              <a:rPr lang="en-AU" sz="1200" baseline="0" dirty="0" smtClean="0">
                <a:latin typeface="Helvetica" pitchFamily="34" charset="0"/>
              </a:rPr>
              <a:t>What procedures take place when loaning items?</a:t>
            </a:r>
          </a:p>
          <a:p>
            <a:pPr>
              <a:spcBef>
                <a:spcPts val="600"/>
              </a:spcBef>
              <a:spcAft>
                <a:spcPts val="1200"/>
              </a:spcAft>
              <a:buFont typeface="Arial" pitchFamily="34" charset="0"/>
              <a:buNone/>
            </a:pPr>
            <a:endParaRPr lang="en-AU" sz="1200" b="0" kern="1200" baseline="0" dirty="0" smtClean="0">
              <a:solidFill>
                <a:schemeClr val="tx1"/>
              </a:solidFill>
              <a:ea typeface="+mn-ea"/>
              <a:cs typeface="+mn-cs"/>
            </a:endParaRP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172</a:t>
            </a:fld>
            <a:endParaRPr lang="en-US" dirty="0"/>
          </a:p>
        </p:txBody>
      </p:sp>
    </p:spTree>
  </p:cSld>
  <p:clrMapOvr>
    <a:masterClrMapping/>
  </p:clrMapOvr>
</p:notes>
</file>

<file path=ppt/notesSlides/notesSlide1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AU" sz="1200" dirty="0" smtClean="0"/>
              <a:t>Record item – this is to ensure that once the guest has departed the item is still in the room and accounted for and that the appropriate action is taken to return it to its appropriate storage location</a:t>
            </a:r>
          </a:p>
          <a:p>
            <a:pPr>
              <a:buFont typeface="Arial" pitchFamily="34" charset="0"/>
              <a:buChar char="•"/>
            </a:pPr>
            <a:r>
              <a:rPr lang="en-AU" sz="1200" dirty="0" smtClean="0"/>
              <a:t>Give the item in a timely manner – this is the most important aspect. It is important to get the item as soon as possible to the guest</a:t>
            </a:r>
          </a:p>
          <a:p>
            <a:pPr>
              <a:buFont typeface="Arial" pitchFamily="34" charset="0"/>
              <a:buChar char="•"/>
            </a:pPr>
            <a:r>
              <a:rPr lang="en-AU" sz="1200" dirty="0" smtClean="0"/>
              <a:t>Get signature – at times a guest signature may be required if an item is expensive or if there is a charge involved</a:t>
            </a:r>
          </a:p>
          <a:p>
            <a:pPr>
              <a:buFont typeface="Arial" pitchFamily="34" charset="0"/>
              <a:buChar char="•"/>
            </a:pPr>
            <a:r>
              <a:rPr lang="en-AU" sz="1200" dirty="0" smtClean="0"/>
              <a:t>Record charges where appropriate – this is often completed at Front Office</a:t>
            </a:r>
          </a:p>
          <a:p>
            <a:pPr>
              <a:buFont typeface="Arial" pitchFamily="34" charset="0"/>
              <a:buChar char="•"/>
            </a:pPr>
            <a:r>
              <a:rPr lang="en-AU" sz="1200" dirty="0" smtClean="0"/>
              <a:t>Ensure items have been returned.</a:t>
            </a:r>
          </a:p>
          <a:p>
            <a:pPr>
              <a:spcBef>
                <a:spcPts val="600"/>
              </a:spcBef>
              <a:spcAft>
                <a:spcPts val="1200"/>
              </a:spcAft>
              <a:buFont typeface="Arial" pitchFamily="34" charset="0"/>
              <a:buNone/>
            </a:pPr>
            <a:endParaRPr lang="en-AU" sz="1200" b="0" kern="1200" baseline="0" dirty="0" smtClean="0">
              <a:solidFill>
                <a:schemeClr val="tx1"/>
              </a:solidFill>
              <a:ea typeface="+mn-ea"/>
              <a:cs typeface="+mn-cs"/>
            </a:endParaRP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173</a:t>
            </a:fld>
            <a:endParaRPr lang="en-US" dirty="0"/>
          </a:p>
        </p:txBody>
      </p:sp>
    </p:spTree>
  </p:cSld>
  <p:clrMapOvr>
    <a:masterClrMapping/>
  </p:clrMapOvr>
</p:notes>
</file>

<file path=ppt/notesSlides/notesSlide1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kern="1200" dirty="0" smtClean="0">
                <a:solidFill>
                  <a:schemeClr val="tx1"/>
                </a:solidFill>
                <a:ea typeface="+mn-ea"/>
                <a:cs typeface="+mn-cs"/>
              </a:rPr>
              <a:t>Introduce</a:t>
            </a:r>
            <a:r>
              <a:rPr lang="en-AU" sz="1200" kern="1200" baseline="0" dirty="0" smtClean="0">
                <a:solidFill>
                  <a:schemeClr val="tx1"/>
                </a:solidFill>
                <a:ea typeface="+mn-ea"/>
                <a:cs typeface="+mn-cs"/>
              </a:rPr>
              <a:t> topic.</a:t>
            </a:r>
          </a:p>
          <a:p>
            <a:pPr marL="0" marR="0" indent="0" algn="l" defTabSz="914400" rtl="0" eaLnBrk="1" fontAlgn="auto" latinLnBrk="0" hangingPunct="1">
              <a:lnSpc>
                <a:spcPct val="100000"/>
              </a:lnSpc>
              <a:spcBef>
                <a:spcPts val="0"/>
              </a:spcBef>
              <a:spcAft>
                <a:spcPts val="0"/>
              </a:spcAft>
              <a:buClrTx/>
              <a:buSzTx/>
              <a:buFontTx/>
              <a:buNone/>
              <a:tabLst/>
              <a:defRPr/>
            </a:pPr>
            <a:endParaRPr lang="en-AU" sz="1200" b="1" kern="1200" baseline="0" dirty="0" smtClean="0">
              <a:solidFill>
                <a:schemeClr val="tx1"/>
              </a:solidFill>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AU" sz="1200" b="1" kern="1200" baseline="0" dirty="0" smtClean="0">
                <a:solidFill>
                  <a:schemeClr val="tx1"/>
                </a:solidFill>
                <a:ea typeface="+mn-ea"/>
                <a:cs typeface="+mn-cs"/>
              </a:rPr>
              <a:t>Class Activity – General Discussion</a:t>
            </a:r>
          </a:p>
          <a:p>
            <a:endParaRPr lang="en-AU" sz="1200" kern="1200" baseline="0" dirty="0" smtClean="0">
              <a:solidFill>
                <a:schemeClr val="tx1"/>
              </a:solidFill>
              <a:ea typeface="+mn-ea"/>
              <a:cs typeface="+mn-cs"/>
            </a:endParaRPr>
          </a:p>
          <a:p>
            <a:r>
              <a:rPr lang="en-AU" sz="1200" kern="1200" baseline="0" dirty="0" smtClean="0">
                <a:solidFill>
                  <a:schemeClr val="tx1"/>
                </a:solidFill>
                <a:ea typeface="+mn-ea"/>
                <a:cs typeface="+mn-cs"/>
              </a:rPr>
              <a:t>Ask general questions:</a:t>
            </a:r>
          </a:p>
          <a:p>
            <a:pPr>
              <a:buFont typeface="Arial" pitchFamily="34" charset="0"/>
              <a:buChar char="•"/>
            </a:pPr>
            <a:r>
              <a:rPr lang="en-AU" sz="1200" kern="1200" baseline="0" dirty="0" smtClean="0">
                <a:solidFill>
                  <a:schemeClr val="tx1"/>
                </a:solidFill>
                <a:ea typeface="+mn-ea"/>
                <a:cs typeface="+mn-cs"/>
              </a:rPr>
              <a:t>What do you need to do to prepare for the next shift?</a:t>
            </a:r>
          </a:p>
          <a:p>
            <a:pPr>
              <a:buFont typeface="Arial" pitchFamily="34" charset="0"/>
              <a:buChar char="•"/>
            </a:pPr>
            <a:r>
              <a:rPr lang="en-AU" sz="1200" kern="1200" baseline="0" dirty="0" smtClean="0">
                <a:solidFill>
                  <a:schemeClr val="tx1"/>
                </a:solidFill>
                <a:ea typeface="+mn-ea"/>
                <a:cs typeface="+mn-cs"/>
              </a:rPr>
              <a:t>When would these be done?</a:t>
            </a:r>
            <a:endParaRPr lang="en-AU" sz="1200" kern="1200" dirty="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174</a:t>
            </a:fld>
            <a:endParaRPr lang="en-US" dirty="0"/>
          </a:p>
        </p:txBody>
      </p:sp>
    </p:spTree>
  </p:cSld>
  <p:clrMapOvr>
    <a:masterClrMapping/>
  </p:clrMapOvr>
</p:notes>
</file>

<file path=ppt/notesSlides/notesSlide1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AU" sz="1200" kern="1200" baseline="0" dirty="0" smtClean="0">
                <a:solidFill>
                  <a:schemeClr val="tx1"/>
                </a:solidFill>
                <a:ea typeface="+mn-ea"/>
                <a:cs typeface="+mn-cs"/>
              </a:rPr>
              <a:t>Trainer identifies the Performance Criteria for this Element, as listed on the slide.</a:t>
            </a: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175</a:t>
            </a:fld>
            <a:endParaRPr lang="en-US" dirty="0"/>
          </a:p>
        </p:txBody>
      </p:sp>
    </p:spTree>
  </p:cSld>
  <p:clrMapOvr>
    <a:masterClrMapping/>
  </p:clrMapOvr>
</p:notes>
</file>

<file path=ppt/notesSlides/notesSlide1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r>
              <a:rPr lang="en-AU" sz="1200" baseline="0" dirty="0" smtClean="0">
                <a:latin typeface="Helvetica" pitchFamily="34" charset="0"/>
              </a:rPr>
              <a:t>What other documents may a room attendant be required to fill out?</a:t>
            </a:r>
          </a:p>
          <a:p>
            <a:pPr>
              <a:spcBef>
                <a:spcPts val="600"/>
              </a:spcBef>
              <a:spcAft>
                <a:spcPts val="1200"/>
              </a:spcAft>
              <a:buFont typeface="Arial" pitchFamily="34" charset="0"/>
              <a:buNone/>
            </a:pPr>
            <a:endParaRPr lang="en-AU" sz="1200" b="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b="0" kern="1200" baseline="0" dirty="0" smtClean="0">
                <a:solidFill>
                  <a:schemeClr val="tx1"/>
                </a:solidFill>
                <a:latin typeface="Helvetica" pitchFamily="34" charset="0"/>
                <a:ea typeface="+mn-ea"/>
                <a:cs typeface="+mn-cs"/>
              </a:rPr>
              <a:t>For the examples in this slide, the Trainer should try to get examples of them and demonstrate how to fill them out.</a:t>
            </a:r>
            <a:endParaRPr lang="en-AU" sz="1200" b="0" kern="1200" baseline="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176</a:t>
            </a:fld>
            <a:endParaRPr lang="en-US" dirty="0"/>
          </a:p>
        </p:txBody>
      </p:sp>
    </p:spTree>
  </p:cSld>
  <p:clrMapOvr>
    <a:masterClrMapping/>
  </p:clrMapOvr>
</p:notes>
</file>

<file path=ppt/notesSlides/notesSlide1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r>
              <a:rPr lang="en-AU" sz="1200" baseline="0" dirty="0" smtClean="0">
                <a:latin typeface="Helvetica" pitchFamily="34" charset="0"/>
              </a:rPr>
              <a:t>What is considered to be rubbish?</a:t>
            </a:r>
          </a:p>
          <a:p>
            <a:pPr>
              <a:spcBef>
                <a:spcPts val="600"/>
              </a:spcBef>
              <a:spcAft>
                <a:spcPts val="1200"/>
              </a:spcAft>
              <a:buFont typeface="Arial" pitchFamily="34" charset="0"/>
              <a:buChar char="•"/>
            </a:pPr>
            <a:r>
              <a:rPr lang="en-AU" sz="1200" baseline="0" dirty="0" smtClean="0">
                <a:latin typeface="Helvetica" pitchFamily="34" charset="0"/>
              </a:rPr>
              <a:t>Where is rubbish kept during a shift, considering a room attendant works on a guest floor?</a:t>
            </a:r>
          </a:p>
          <a:p>
            <a:pPr>
              <a:spcBef>
                <a:spcPts val="600"/>
              </a:spcBef>
              <a:spcAft>
                <a:spcPts val="1200"/>
              </a:spcAft>
              <a:buFont typeface="Arial" pitchFamily="34" charset="0"/>
              <a:buChar char="•"/>
            </a:pPr>
            <a:r>
              <a:rPr lang="en-AU" sz="1200" b="0" kern="1200" baseline="0" dirty="0" smtClean="0">
                <a:solidFill>
                  <a:schemeClr val="tx1"/>
                </a:solidFill>
                <a:latin typeface="Helvetica" pitchFamily="34" charset="0"/>
                <a:ea typeface="+mn-ea"/>
                <a:cs typeface="+mn-cs"/>
              </a:rPr>
              <a:t>What is the procedure for disposing of rubbish?</a:t>
            </a:r>
            <a:endParaRPr lang="en-AU" sz="1200" b="0" kern="1200" baseline="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177</a:t>
            </a:fld>
            <a:endParaRPr lang="en-US" dirty="0"/>
          </a:p>
        </p:txBody>
      </p:sp>
    </p:spTree>
  </p:cSld>
  <p:clrMapOvr>
    <a:masterClrMapping/>
  </p:clrMapOvr>
</p:notes>
</file>

<file path=ppt/notesSlides/notesSlide1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r>
              <a:rPr lang="en-AU" sz="1200" baseline="0" dirty="0" smtClean="0">
                <a:latin typeface="Helvetica" pitchFamily="34" charset="0"/>
              </a:rPr>
              <a:t>Discuss the benefits of proper waste management.</a:t>
            </a:r>
          </a:p>
          <a:p>
            <a:pPr>
              <a:spcBef>
                <a:spcPts val="600"/>
              </a:spcBef>
              <a:spcAft>
                <a:spcPts val="1200"/>
              </a:spcAft>
              <a:buFont typeface="Arial" pitchFamily="34" charset="0"/>
              <a:buChar char="•"/>
            </a:pPr>
            <a:r>
              <a:rPr lang="en-AU" sz="1200" b="0" kern="1200" baseline="0" dirty="0" smtClean="0">
                <a:solidFill>
                  <a:schemeClr val="tx1"/>
                </a:solidFill>
                <a:latin typeface="Helvetica" pitchFamily="34" charset="0"/>
                <a:ea typeface="+mn-ea"/>
                <a:cs typeface="+mn-cs"/>
              </a:rPr>
              <a:t>Get the trainees to think about why it is important to clean at their own home. What happens if you don’t clean?</a:t>
            </a:r>
            <a:endParaRPr lang="en-AU" sz="1200" b="0" kern="1200" baseline="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178</a:t>
            </a:fld>
            <a:endParaRPr lang="en-US" dirty="0"/>
          </a:p>
        </p:txBody>
      </p:sp>
    </p:spTree>
  </p:cSld>
  <p:clrMapOvr>
    <a:masterClrMapping/>
  </p:clrMapOvr>
</p:notes>
</file>

<file path=ppt/notesSlides/notesSlide1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r>
              <a:rPr lang="en-AU" sz="1200" baseline="0" dirty="0" smtClean="0">
                <a:latin typeface="Helvetica" pitchFamily="34" charset="0"/>
              </a:rPr>
              <a:t>Answer questions in the slide.</a:t>
            </a:r>
            <a:endParaRPr lang="en-AU" sz="1200" b="0" kern="1200" baseline="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179</a:t>
            </a:fld>
            <a:endParaRPr lang="en-US" dirty="0"/>
          </a:p>
        </p:txBody>
      </p:sp>
    </p:spTree>
  </p:cSld>
  <p:clrMapOvr>
    <a:masterClrMapping/>
  </p:clrMapOvr>
</p:notes>
</file>

<file path=ppt/notesSlides/notesSlide1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r>
              <a:rPr lang="en-AU" sz="1200" baseline="0" dirty="0" smtClean="0">
                <a:latin typeface="Helvetica" pitchFamily="34" charset="0"/>
              </a:rPr>
              <a:t>How do you handle this rubbish?</a:t>
            </a:r>
            <a:endParaRPr lang="en-AU" sz="1200" b="0" kern="1200" baseline="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180</a:t>
            </a:fld>
            <a:endParaRPr lang="en-US" dirty="0"/>
          </a:p>
        </p:txBody>
      </p:sp>
    </p:spTree>
  </p:cSld>
  <p:clrMapOvr>
    <a:masterClrMapping/>
  </p:clrMapOvr>
</p:notes>
</file>

<file path=ppt/notesSlides/notesSlide1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r>
              <a:rPr lang="en-AU" sz="1200" baseline="0" dirty="0" smtClean="0">
                <a:latin typeface="Helvetica" pitchFamily="34" charset="0"/>
              </a:rPr>
              <a:t>How do you handle this rubbish?</a:t>
            </a:r>
            <a:endParaRPr lang="en-AU" sz="1200" b="0" kern="1200" baseline="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181</a:t>
            </a:fld>
            <a:endParaRPr lang="en-US" dirty="0"/>
          </a:p>
        </p:txBody>
      </p:sp>
    </p:spTree>
  </p:cSld>
  <p:clrMapOvr>
    <a:masterClrMapping/>
  </p:clrMapOvr>
</p:notes>
</file>

<file path=ppt/notesSlides/notesSlide1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r>
              <a:rPr lang="en-AU" sz="1200" baseline="0" dirty="0" smtClean="0">
                <a:latin typeface="Helvetica" pitchFamily="34" charset="0"/>
              </a:rPr>
              <a:t>Discuss each point and the importance of each step.</a:t>
            </a:r>
            <a:endParaRPr lang="en-AU" sz="1200" b="0" kern="1200" baseline="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182</a:t>
            </a:fld>
            <a:endParaRPr lang="en-US" dirty="0"/>
          </a:p>
        </p:txBody>
      </p:sp>
    </p:spTree>
  </p:cSld>
  <p:clrMapOvr>
    <a:masterClrMapping/>
  </p:clrMapOvr>
</p:notes>
</file>

<file path=ppt/notesSlides/notesSlide1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buFont typeface="Arial" pitchFamily="34" charset="0"/>
              <a:buChar char="•"/>
            </a:pPr>
            <a:r>
              <a:rPr lang="en-US" dirty="0" smtClean="0"/>
              <a:t>Answer</a:t>
            </a:r>
            <a:r>
              <a:rPr lang="en-US" baseline="0" dirty="0" smtClean="0"/>
              <a:t> question in the slide.</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183</a:t>
            </a:fld>
            <a:endParaRPr lang="en-US" dirty="0"/>
          </a:p>
        </p:txBody>
      </p:sp>
    </p:spTree>
  </p:cSld>
  <p:clrMapOvr>
    <a:masterClrMapping/>
  </p:clrMapOvr>
</p:notes>
</file>

<file path=ppt/notesSlides/notesSlide1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cleaning and storing trolleys.</a:t>
            </a: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184</a:t>
            </a:fld>
            <a:endParaRPr lang="en-US" dirty="0"/>
          </a:p>
        </p:txBody>
      </p:sp>
    </p:spTree>
  </p:cSld>
  <p:clrMapOvr>
    <a:masterClrMapping/>
  </p:clrMapOvr>
</p:notes>
</file>

<file path=ppt/notesSlides/notesSlide1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what needs to be re-stocked on a trolley.</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re-stocking trolleys.</a:t>
            </a: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185</a:t>
            </a:fld>
            <a:endParaRPr lang="en-US" dirty="0"/>
          </a:p>
        </p:txBody>
      </p:sp>
    </p:spTree>
  </p:cSld>
  <p:clrMapOvr>
    <a:masterClrMapping/>
  </p:clrMapOvr>
</p:notes>
</file>

<file path=ppt/notesSlides/notesSlide1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Char char="•"/>
            </a:pPr>
            <a:r>
              <a:rPr lang="en-AU" sz="1200" kern="1200" baseline="0" dirty="0" smtClean="0">
                <a:solidFill>
                  <a:schemeClr val="tx1"/>
                </a:solidFill>
                <a:latin typeface="Helvetica" pitchFamily="34" charset="0"/>
                <a:ea typeface="+mn-ea"/>
                <a:cs typeface="+mn-cs"/>
              </a:rPr>
              <a:t>What is the normal procedure for the movement of stock before, during and after a shift?</a:t>
            </a:r>
          </a:p>
          <a:p>
            <a:pPr>
              <a:spcBef>
                <a:spcPts val="600"/>
              </a:spcBef>
              <a:spcAft>
                <a:spcPts val="1200"/>
              </a:spcAft>
              <a:buFont typeface="Arial" pitchFamily="34" charset="0"/>
              <a:buChar char="•"/>
            </a:pPr>
            <a:r>
              <a:rPr lang="en-AU" sz="1200" kern="1200" baseline="0" dirty="0" smtClean="0">
                <a:solidFill>
                  <a:schemeClr val="tx1"/>
                </a:solidFill>
                <a:latin typeface="Helvetica" pitchFamily="34" charset="0"/>
                <a:ea typeface="+mn-ea"/>
                <a:cs typeface="+mn-cs"/>
              </a:rPr>
              <a:t>How normally does this?</a:t>
            </a: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186</a:t>
            </a:fld>
            <a:endParaRPr lang="en-US" dirty="0"/>
          </a:p>
        </p:txBody>
      </p:sp>
    </p:spTree>
  </p:cSld>
  <p:clrMapOvr>
    <a:masterClrMapping/>
  </p:clrMapOvr>
</p:notes>
</file>

<file path=ppt/notesSlides/notesSlide1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r>
              <a:rPr lang="en-AU" sz="1200" baseline="0" dirty="0" smtClean="0">
                <a:latin typeface="Helvetica" pitchFamily="34" charset="0"/>
              </a:rPr>
              <a:t>How do you fill out a requisition form?</a:t>
            </a:r>
          </a:p>
          <a:p>
            <a:pPr>
              <a:spcBef>
                <a:spcPts val="600"/>
              </a:spcBef>
              <a:spcAft>
                <a:spcPts val="1200"/>
              </a:spcAft>
              <a:buFont typeface="Arial" pitchFamily="34" charset="0"/>
              <a:buNone/>
            </a:pPr>
            <a:endParaRPr lang="en-AU" sz="1200" b="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b="0" kern="1200" baseline="0" dirty="0" smtClean="0">
                <a:solidFill>
                  <a:schemeClr val="tx1"/>
                </a:solidFill>
                <a:latin typeface="Helvetica" pitchFamily="34" charset="0"/>
                <a:ea typeface="+mn-ea"/>
                <a:cs typeface="+mn-cs"/>
              </a:rPr>
              <a:t>Trainer should try to get examples of them and demonstrate how to fill them out.</a:t>
            </a:r>
            <a:endParaRPr lang="en-AU" sz="1200" b="0" kern="1200" baseline="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187</a:t>
            </a:fld>
            <a:endParaRPr lang="en-US" dirty="0"/>
          </a:p>
        </p:txBody>
      </p:sp>
    </p:spTree>
  </p:cSld>
  <p:clrMapOvr>
    <a:masterClrMapping/>
  </p:clrMapOvr>
</p:notes>
</file>

<file path=ppt/notesSlides/notesSlide1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a:t>
            </a:r>
          </a:p>
          <a:p>
            <a:pPr>
              <a:spcBef>
                <a:spcPts val="600"/>
              </a:spcBef>
              <a:spcAft>
                <a:spcPts val="1200"/>
              </a:spcAft>
              <a:buFont typeface="Arial" pitchFamily="34" charset="0"/>
              <a:buNone/>
            </a:pPr>
            <a:endParaRPr lang="en-AU" sz="1200" baseline="0" dirty="0" smtClean="0">
              <a:latin typeface="Helvetica" pitchFamily="34" charset="0"/>
            </a:endParaRPr>
          </a:p>
          <a:p>
            <a:pPr>
              <a:spcBef>
                <a:spcPts val="600"/>
              </a:spcBef>
              <a:spcAft>
                <a:spcPts val="1200"/>
              </a:spcAft>
              <a:buFont typeface="Arial" pitchFamily="34" charset="0"/>
              <a:buChar char="•"/>
            </a:pPr>
            <a:r>
              <a:rPr lang="en-AU" sz="1200" baseline="0" dirty="0" smtClean="0">
                <a:latin typeface="Helvetica" pitchFamily="34" charset="0"/>
              </a:rPr>
              <a:t>Discuss points</a:t>
            </a:r>
            <a:endParaRPr lang="en-AU" sz="1200" b="0" kern="1200" baseline="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188</a:t>
            </a:fld>
            <a:endParaRPr lang="en-US" dirty="0"/>
          </a:p>
        </p:txBody>
      </p:sp>
    </p:spTree>
  </p:cSld>
  <p:clrMapOvr>
    <a:masterClrMapping/>
  </p:clrMapOvr>
</p:notes>
</file>

<file path=ppt/notesSlides/notesSlide1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cleaning equipment.</a:t>
            </a:r>
          </a:p>
          <a:p>
            <a:pPr lvl="0"/>
            <a:endParaRPr lang="en-US" sz="1200" dirty="0" smtClean="0">
              <a:latin typeface="Helvetica" pitchFamily="34" charset="0"/>
            </a:endParaRPr>
          </a:p>
          <a:p>
            <a:pPr lvl="0">
              <a:buFont typeface="Arial" pitchFamily="34" charset="0"/>
              <a:buChar char="•"/>
            </a:pPr>
            <a:r>
              <a:rPr lang="en-US" sz="1200" dirty="0" smtClean="0">
                <a:latin typeface="Helvetica" pitchFamily="34" charset="0"/>
              </a:rPr>
              <a:t>Dusting mops – after use, shake thoroughly in appropriate location (outside) then wash in hot soapy water, and hang out to air dry</a:t>
            </a:r>
            <a:endParaRPr lang="en-AU" sz="1200" dirty="0" smtClean="0">
              <a:latin typeface="Helvetica" pitchFamily="34" charset="0"/>
            </a:endParaRPr>
          </a:p>
          <a:p>
            <a:pPr lvl="0">
              <a:buFont typeface="Arial" pitchFamily="34" charset="0"/>
              <a:buChar char="•"/>
            </a:pPr>
            <a:r>
              <a:rPr lang="en-US" sz="1200" dirty="0" smtClean="0">
                <a:latin typeface="Helvetica" pitchFamily="34" charset="0"/>
              </a:rPr>
              <a:t>Polishing mops – on a regular basis, remove fluff and rinse mop in turpentine, which will remove the polish – after the mop has been squeeze-dried, re-coat with polish</a:t>
            </a:r>
            <a:endParaRPr lang="en-AU" sz="1200" dirty="0" smtClean="0">
              <a:latin typeface="Helvetica" pitchFamily="34" charset="0"/>
            </a:endParaRPr>
          </a:p>
          <a:p>
            <a:pPr lvl="0">
              <a:buFont typeface="Arial" pitchFamily="34" charset="0"/>
              <a:buChar char="•"/>
            </a:pPr>
            <a:r>
              <a:rPr lang="en-US" sz="1200" dirty="0" smtClean="0">
                <a:latin typeface="Helvetica" pitchFamily="34" charset="0"/>
              </a:rPr>
              <a:t>Washing mops – on a regular basis mops should be washed in hot soapy water, rinsed thoroughly, squeeze-dried, then hung up to air dry.</a:t>
            </a:r>
            <a:endParaRPr lang="en-AU" sz="1200" dirty="0" smtClean="0">
              <a:latin typeface="Helvetica" pitchFamily="34" charset="0"/>
            </a:endParaRPr>
          </a:p>
          <a:p>
            <a:pPr>
              <a:spcBef>
                <a:spcPts val="600"/>
              </a:spcBef>
              <a:spcAft>
                <a:spcPts val="1200"/>
              </a:spcAft>
              <a:buFont typeface="Arial" pitchFamily="34" charset="0"/>
              <a:buNone/>
            </a:pP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189</a:t>
            </a:fld>
            <a:endParaRPr lang="en-US" dirty="0"/>
          </a:p>
        </p:txBody>
      </p:sp>
    </p:spTree>
  </p:cSld>
  <p:clrMapOvr>
    <a:masterClrMapping/>
  </p:clrMapOvr>
</p:notes>
</file>

<file path=ppt/notesSlides/notesSlide1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cleaning equipment.</a:t>
            </a: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190</a:t>
            </a:fld>
            <a:endParaRPr lang="en-US" dirty="0"/>
          </a:p>
        </p:txBody>
      </p:sp>
    </p:spTree>
  </p:cSld>
  <p:clrMapOvr>
    <a:masterClrMapping/>
  </p:clrMapOvr>
</p:notes>
</file>

<file path=ppt/notesSlides/notesSlide1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cleaning equipment.</a:t>
            </a: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191</a:t>
            </a:fld>
            <a:endParaRPr lang="en-US" dirty="0"/>
          </a:p>
        </p:txBody>
      </p:sp>
    </p:spTree>
  </p:cSld>
  <p:clrMapOvr>
    <a:masterClrMapping/>
  </p:clrMapOvr>
</p:notes>
</file>

<file path=ppt/notesSlides/notesSlide1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cleaning equipment.</a:t>
            </a: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192</a:t>
            </a:fld>
            <a:endParaRPr lang="en-US" dirty="0"/>
          </a:p>
        </p:txBody>
      </p:sp>
    </p:spTree>
  </p:cSld>
  <p:clrMapOvr>
    <a:masterClrMapping/>
  </p:clrMapOvr>
</p:notes>
</file>

<file path=ppt/notesSlides/notesSlide1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cleaning equipment.</a:t>
            </a: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193</a:t>
            </a:fld>
            <a:endParaRPr lang="en-US" dirty="0"/>
          </a:p>
        </p:txBody>
      </p:sp>
    </p:spTree>
  </p:cSld>
  <p:clrMapOvr>
    <a:masterClrMapping/>
  </p:clrMapOvr>
</p:notes>
</file>

<file path=ppt/notesSlides/notesSlide1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demonstrate and explain why steps are done as identified in the slide.</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Trainees to practice cleaning equipment.</a:t>
            </a: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194</a:t>
            </a:fld>
            <a:endParaRPr lang="en-US" dirty="0"/>
          </a:p>
        </p:txBody>
      </p:sp>
    </p:spTree>
  </p:cSld>
  <p:clrMapOvr>
    <a:masterClrMapping/>
  </p:clrMapOvr>
</p:notes>
</file>

<file path=ppt/notesSlides/notesSlide1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Trainer to show where items are stored in a storage area.</a:t>
            </a: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195</a:t>
            </a:fld>
            <a:endParaRPr lang="en-US" dirty="0"/>
          </a:p>
        </p:txBody>
      </p:sp>
    </p:spTree>
  </p:cSld>
  <p:clrMapOvr>
    <a:masterClrMapping/>
  </p:clrMapOvr>
</p:notes>
</file>

<file path=ppt/notesSlides/notesSlide1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Discuss points.</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spcBef>
                <a:spcPts val="600"/>
              </a:spcBef>
              <a:spcAft>
                <a:spcPts val="1200"/>
              </a:spcAft>
              <a:buFont typeface="Arial" pitchFamily="34" charset="0"/>
              <a:buChar char="•"/>
            </a:pPr>
            <a:r>
              <a:rPr lang="en-AU" sz="1200" kern="1200" baseline="0" dirty="0" smtClean="0">
                <a:solidFill>
                  <a:schemeClr val="tx1"/>
                </a:solidFill>
                <a:latin typeface="Helvetica" pitchFamily="34" charset="0"/>
                <a:ea typeface="+mn-ea"/>
                <a:cs typeface="+mn-cs"/>
              </a:rPr>
              <a:t>What happens now that all equipment has been cleaned and stored away?</a:t>
            </a: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196</a:t>
            </a:fld>
            <a:endParaRPr lang="en-US" dirty="0"/>
          </a:p>
        </p:txBody>
      </p:sp>
    </p:spTree>
  </p:cSld>
  <p:clrMapOvr>
    <a:masterClrMapping/>
  </p:clrMapOvr>
</p:notes>
</file>

<file path=ppt/notesSlides/notesSlide1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baseline="0" dirty="0" smtClean="0">
                <a:solidFill>
                  <a:schemeClr val="tx1"/>
                </a:solidFill>
                <a:ea typeface="+mn-ea"/>
                <a:cs typeface="+mn-cs"/>
              </a:rPr>
              <a:t>Class Activity – General Discussion and Demonstration</a:t>
            </a:r>
          </a:p>
          <a:p>
            <a:endParaRPr lang="en-AU" sz="1200" b="1" kern="1200" baseline="0" dirty="0" smtClean="0">
              <a:solidFill>
                <a:schemeClr val="tx1"/>
              </a:solidFill>
              <a:ea typeface="+mn-ea"/>
              <a:cs typeface="+mn-cs"/>
            </a:endParaRPr>
          </a:p>
          <a:p>
            <a:pPr>
              <a:spcBef>
                <a:spcPts val="600"/>
              </a:spcBef>
              <a:spcAft>
                <a:spcPts val="1200"/>
              </a:spcAft>
              <a:buFont typeface="Arial" pitchFamily="34" charset="0"/>
              <a:buNone/>
            </a:pPr>
            <a:r>
              <a:rPr lang="en-AU" sz="1200" kern="1200" baseline="0" dirty="0" smtClean="0">
                <a:solidFill>
                  <a:schemeClr val="tx1"/>
                </a:solidFill>
                <a:latin typeface="Helvetica" pitchFamily="34" charset="0"/>
                <a:ea typeface="+mn-ea"/>
                <a:cs typeface="+mn-cs"/>
              </a:rPr>
              <a:t>Discuss points.</a:t>
            </a:r>
          </a:p>
          <a:p>
            <a:pPr>
              <a:spcBef>
                <a:spcPts val="600"/>
              </a:spcBef>
              <a:spcAft>
                <a:spcPts val="1200"/>
              </a:spcAft>
              <a:buFont typeface="Arial" pitchFamily="34" charset="0"/>
              <a:buNone/>
            </a:pPr>
            <a:endParaRPr lang="en-AU" sz="1200" kern="1200" baseline="0" dirty="0" smtClean="0">
              <a:solidFill>
                <a:schemeClr val="tx1"/>
              </a:solidFill>
              <a:latin typeface="Helvetica" pitchFamily="34" charset="0"/>
              <a:ea typeface="+mn-ea"/>
              <a:cs typeface="+mn-cs"/>
            </a:endParaRPr>
          </a:p>
          <a:p>
            <a:pPr>
              <a:buFont typeface="Arial" pitchFamily="34" charset="0"/>
              <a:buNone/>
            </a:pPr>
            <a:endParaRPr lang="en-AU" noProof="0"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197</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dirty="0">
              <a:latin typeface="Helvetica" pitchFamily="34" charset="0"/>
            </a:endParaRPr>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dirty="0">
              <a:latin typeface="Helvetica" pitchFamily="34" charset="0"/>
            </a:endParaRPr>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3F96675B-16CB-449C-AA64-20E2E057E166}" type="datetime1">
              <a:rPr lang="en-US" smtClean="0"/>
              <a:pPr/>
              <a:t>5/26/2016</a:t>
            </a:fld>
            <a:endParaRPr lang="en-US" dirty="0"/>
          </a:p>
        </p:txBody>
      </p:sp>
      <p:sp>
        <p:nvSpPr>
          <p:cNvPr id="19" name="Footer Placeholder 18"/>
          <p:cNvSpPr>
            <a:spLocks noGrp="1"/>
          </p:cNvSpPr>
          <p:nvPr>
            <p:ph type="ftr" sz="quarter" idx="11"/>
          </p:nvPr>
        </p:nvSpPr>
        <p:spPr/>
        <p:txBody>
          <a:bodyPr/>
          <a:lstStyle/>
          <a:p>
            <a:endParaRPr lang="en-US" dirty="0"/>
          </a:p>
        </p:txBody>
      </p:sp>
      <p:sp>
        <p:nvSpPr>
          <p:cNvPr id="27" name="Slide Number Placeholder 26"/>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646F223-D3A2-44F5-8051-829B2F23C0D4}" type="datetime1">
              <a:rPr lang="en-US" smtClean="0"/>
              <a:pPr/>
              <a:t>5/26/2016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dirty="0">
              <a:latin typeface="Helvetica" pitchFamily="34" charset="0"/>
            </a:endParaRPr>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dirty="0">
              <a:latin typeface="Helvetica" pitchFamily="34" charset="0"/>
            </a:endParaRPr>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9A33FE7D-417D-483E-A327-7AED21196679}" type="datetime1">
              <a:rPr lang="en-US" smtClean="0"/>
              <a:pPr/>
              <a:t>5/26/2016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BBE8DDC-366E-4D96-B475-59755FBFA064}" type="datetime1">
              <a:rPr lang="en-US" smtClean="0"/>
              <a:pPr/>
              <a:t>5/26/2016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AFB5C968-0B16-4ADF-91B3-C8ECABCFDA29}" type="datetime1">
              <a:rPr lang="en-US" smtClean="0"/>
              <a:pPr/>
              <a:t>5/26/2016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F3921DEA-061C-49D7-974B-38721BC66A5F}" type="datetime1">
              <a:rPr lang="en-US" smtClean="0"/>
              <a:pPr/>
              <a:t>5/26/2016</a:t>
            </a:fld>
            <a:endParaRPr lang="en-US" dirty="0"/>
          </a:p>
        </p:txBody>
      </p:sp>
      <p:sp>
        <p:nvSpPr>
          <p:cNvPr id="8" name="Slide Number Placeholder 7"/>
          <p:cNvSpPr>
            <a:spLocks noGrp="1"/>
          </p:cNvSpPr>
          <p:nvPr>
            <p:ph type="sldNum" sz="quarter" idx="11"/>
          </p:nvPr>
        </p:nvSpPr>
        <p:spPr/>
        <p:txBody>
          <a:bodyPr/>
          <a:lstStyle/>
          <a:p>
            <a:fld id="{90BDF71C-F485-43AE-8825-5070AF1EA8C9}" type="slidenum">
              <a:rPr lang="en-US" smtClean="0"/>
              <a:pPr/>
              <a:t>‹#›</a:t>
            </a:fld>
            <a:endParaRPr lang="en-US" dirty="0"/>
          </a:p>
        </p:txBody>
      </p:sp>
      <p:sp>
        <p:nvSpPr>
          <p:cNvPr id="9" name="Footer Placeholder 8"/>
          <p:cNvSpPr>
            <a:spLocks noGrp="1"/>
          </p:cNvSpPr>
          <p:nvPr>
            <p:ph type="ftr" sz="quarter" idx="12"/>
          </p:nvPr>
        </p:nvSpPr>
        <p:spPr/>
        <p:txBody>
          <a:bodyPr/>
          <a:lstStyle/>
          <a:p>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7EFC2B-FC2E-46FA-B53A-48A270754B05}" type="datetime1">
              <a:rPr lang="en-US" smtClean="0"/>
              <a:pPr/>
              <a:t>5/26/2016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71873B9F-1886-41EB-8596-DFD2474565B7}" type="datetime1">
              <a:rPr lang="en-US" smtClean="0"/>
              <a:pPr/>
              <a:t>5/26/2016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8156448" y="6422064"/>
            <a:ext cx="762000" cy="365125"/>
          </a:xfrm>
        </p:spPr>
        <p:txBody>
          <a:bodyPr/>
          <a:lstStyle/>
          <a:p>
            <a:fld id="{90BDF71C-F485-43AE-8825-5070AF1EA8C9}"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dirty="0" smtClean="0"/>
              <a:t>Click icon to add picture</a:t>
            </a:r>
            <a:endParaRPr kumimoji="0" lang="en-US" dirty="0"/>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5A6D77F6-049E-4E03-BBEC-9C9525B9448E}" type="datetime1">
              <a:rPr lang="en-US" smtClean="0"/>
              <a:pPr/>
              <a:t>5/26/2016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C8BABC8-BFBF-4030-9C7D-70F812C9AAE4}" type="datetime1">
              <a:rPr lang="en-US" smtClean="0"/>
              <a:pPr/>
              <a:t>5/26/2016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8CF46A6-0262-42FF-B093-039AED07B7AD}" type="datetime1">
              <a:rPr lang="en-US" smtClean="0"/>
              <a:pPr/>
              <a:t>5/26/2016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dirty="0">
              <a:latin typeface="Helvetica" pitchFamily="34" charset="0"/>
            </a:endParaRPr>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dirty="0">
              <a:latin typeface="Helvetica" pitchFamily="34" charset="0"/>
            </a:endParaRPr>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dirty="0" smtClean="0"/>
              <a:t>Click to edit Master title style</a:t>
            </a:r>
            <a:endParaRPr kumimoji="0" lang="en-US" dirty="0"/>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dirty="0" smtClean="0"/>
              <a:t>Click to edit Master text styles</a:t>
            </a:r>
          </a:p>
          <a:p>
            <a:pPr lvl="1" eaLnBrk="1" latinLnBrk="0" hangingPunct="1"/>
            <a:r>
              <a:rPr kumimoji="0" lang="en-US" dirty="0" smtClean="0"/>
              <a:t>Second level</a:t>
            </a:r>
          </a:p>
          <a:p>
            <a:pPr lvl="2" eaLnBrk="1" latinLnBrk="0" hangingPunct="1"/>
            <a:r>
              <a:rPr kumimoji="0" lang="en-US" dirty="0" smtClean="0"/>
              <a:t>Third level</a:t>
            </a:r>
          </a:p>
          <a:p>
            <a:pPr lvl="3" eaLnBrk="1" latinLnBrk="0" hangingPunct="1"/>
            <a:r>
              <a:rPr kumimoji="0" lang="en-US" dirty="0" smtClean="0"/>
              <a:t>Fourth level</a:t>
            </a:r>
          </a:p>
          <a:p>
            <a:pPr lvl="4" eaLnBrk="1" latinLnBrk="0" hangingPunct="1"/>
            <a:r>
              <a:rPr kumimoji="0" lang="en-US" dirty="0" smtClean="0"/>
              <a:t>Fifth level</a:t>
            </a:r>
            <a:endParaRPr kumimoji="0" lang="en-US" dirty="0"/>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latin typeface="Helvetica" pitchFamily="34" charset="0"/>
              </a:defRPr>
            </a:lvl1pPr>
          </a:lstStyle>
          <a:p>
            <a:fld id="{60B9F9CF-7D2C-460C-8F3E-F6213A54EF65}" type="datetime1">
              <a:rPr lang="en-US" smtClean="0"/>
              <a:pPr/>
              <a:t>5/26/2016</a:t>
            </a:fld>
            <a:endParaRPr lang="en-US" dirty="0"/>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latin typeface="Helvetica" pitchFamily="34" charset="0"/>
              </a:defRPr>
            </a:lvl1pPr>
          </a:lstStyle>
          <a:p>
            <a:endParaRPr lang="en-US" dirty="0"/>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latin typeface="Helvetica" pitchFamily="34" charset="0"/>
              </a:defRPr>
            </a:lvl1pPr>
          </a:lstStyle>
          <a:p>
            <a:fld id="{90BDF71C-F485-43AE-8825-5070AF1EA8C9}"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hdr="0" ftr="0" dt="0"/>
  <p:txStyles>
    <p:titleStyle>
      <a:lvl1pPr algn="l" rtl="0" eaLnBrk="1" latinLnBrk="0" hangingPunct="1">
        <a:spcBef>
          <a:spcPct val="0"/>
        </a:spcBef>
        <a:buNone/>
        <a:defRPr kumimoji="0" sz="4600" kern="1200">
          <a:solidFill>
            <a:schemeClr val="tx1"/>
          </a:solidFill>
          <a:latin typeface="Helvetica" pitchFamily="34" charset="0"/>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sxc.hu/browse.phtml?f=download&amp;id=1260927"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2.wmf"/><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53.xml"/><Relationship Id="rId1" Type="http://schemas.openxmlformats.org/officeDocument/2006/relationships/slideLayout" Target="../slideLayouts/slideLayout2.xml"/><Relationship Id="rId4" Type="http://schemas.openxmlformats.org/officeDocument/2006/relationships/image" Target="../media/image54.png"/></Relationships>
</file>

<file path=ppt/slides/_rels/slide5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notesSlide" Target="../notesSlides/notesSlide84.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notesSlide" Target="../notesSlides/notesSlide85.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86.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notesSlide" Target="../notesSlides/notesSlide87.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88.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notesSlide" Target="../notesSlides/notesSlide89.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notesSlide" Target="../notesSlides/notesSlide90.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notesSlide" Target="../notesSlides/notesSlide91.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notesSlide" Target="../notesSlides/notesSlide92.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notesSlide" Target="../notesSlides/notesSlide93.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notesSlide" Target="../notesSlides/notesSlide95.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notesSlide" Target="../notesSlides/notesSlide96.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notesSlide" Target="../notesSlides/notesSlide97.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notesSlide" Target="../notesSlides/notesSlide98.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9.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notesSlide" Target="../notesSlides/notesSlide100.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notesSlide" Target="../notesSlides/notesSlide101.xml"/><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2.xml"/><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image" Target="../media/image98.pn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notesSlide" Target="../notesSlides/notesSlide104.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notesSlide" Target="../notesSlides/notesSlide105.xml"/><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notesSlide" Target="../notesSlides/notesSlide106.xml"/><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notesSlide" Target="../notesSlides/notesSlide107.xml"/><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notesSlide" Target="../notesSlides/notesSlide108.xml"/><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3" Type="http://schemas.openxmlformats.org/officeDocument/2006/relationships/image" Target="../media/image105.wmf"/><Relationship Id="rId2" Type="http://schemas.openxmlformats.org/officeDocument/2006/relationships/notesSlide" Target="../notesSlides/notesSlide109.xml"/><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notesSlide" Target="../notesSlides/notesSlide110.xml"/><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notesSlide" Target="../notesSlides/notesSlide111.xml"/><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112.xml"/><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113.xml"/><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3" Type="http://schemas.openxmlformats.org/officeDocument/2006/relationships/image" Target="../media/image108.wmf"/><Relationship Id="rId2" Type="http://schemas.openxmlformats.org/officeDocument/2006/relationships/notesSlide" Target="../notesSlides/notesSlide114.xml"/><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notesSlide" Target="../notesSlides/notesSlide115.xml"/><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notesSlide" Target="../notesSlides/notesSlide116.xml"/><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notesSlide" Target="../notesSlides/notesSlide117.xml"/><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notesSlide" Target="../notesSlides/notesSlide118.xml"/><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notesSlide" Target="../notesSlides/notesSlide119.xml"/><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3" Type="http://schemas.openxmlformats.org/officeDocument/2006/relationships/image" Target="../media/image113.jpeg"/><Relationship Id="rId2" Type="http://schemas.openxmlformats.org/officeDocument/2006/relationships/notesSlide" Target="../notesSlides/notesSlide120.xml"/><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3" Type="http://schemas.openxmlformats.org/officeDocument/2006/relationships/image" Target="../media/image114.jpeg"/><Relationship Id="rId2" Type="http://schemas.openxmlformats.org/officeDocument/2006/relationships/notesSlide" Target="../notesSlides/notesSlide121.xml"/><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notesSlide" Target="../notesSlides/notesSlide122.xml"/><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3" Type="http://schemas.openxmlformats.org/officeDocument/2006/relationships/image" Target="../media/image116.jpeg"/><Relationship Id="rId2" Type="http://schemas.openxmlformats.org/officeDocument/2006/relationships/notesSlide" Target="../notesSlides/notesSlide123.xml"/><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3" Type="http://schemas.openxmlformats.org/officeDocument/2006/relationships/image" Target="../media/image117.jpeg"/><Relationship Id="rId2" Type="http://schemas.openxmlformats.org/officeDocument/2006/relationships/notesSlide" Target="../notesSlides/notesSlide124.xml"/><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notesSlide" Target="../notesSlides/notesSlide125.xml"/><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notesSlide" Target="../notesSlides/notesSlide126.xml"/><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image" Target="../media/image120.png"/><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3" Type="http://schemas.openxmlformats.org/officeDocument/2006/relationships/image" Target="../media/image121.wmf"/><Relationship Id="rId2" Type="http://schemas.openxmlformats.org/officeDocument/2006/relationships/notesSlide" Target="../notesSlides/notesSlide127.xml"/><Relationship Id="rId1" Type="http://schemas.openxmlformats.org/officeDocument/2006/relationships/slideLayout" Target="../slideLayouts/slideLayout2.xml"/><Relationship Id="rId4" Type="http://schemas.openxmlformats.org/officeDocument/2006/relationships/image" Target="../media/image122.wmf"/></Relationships>
</file>

<file path=ppt/slides/_rels/slide135.xml.rels><?xml version="1.0" encoding="UTF-8" standalone="yes"?>
<Relationships xmlns="http://schemas.openxmlformats.org/package/2006/relationships"><Relationship Id="rId2" Type="http://schemas.openxmlformats.org/officeDocument/2006/relationships/notesSlide" Target="../notesSlides/notesSlide128.xml"/><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3" Type="http://schemas.openxmlformats.org/officeDocument/2006/relationships/image" Target="../media/image123.jpeg"/><Relationship Id="rId2" Type="http://schemas.openxmlformats.org/officeDocument/2006/relationships/notesSlide" Target="../notesSlides/notesSlide129.xml"/><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3" Type="http://schemas.openxmlformats.org/officeDocument/2006/relationships/image" Target="../media/image124.wmf"/><Relationship Id="rId2" Type="http://schemas.openxmlformats.org/officeDocument/2006/relationships/notesSlide" Target="../notesSlides/notesSlide130.xml"/><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3" Type="http://schemas.openxmlformats.org/officeDocument/2006/relationships/image" Target="../media/image125.jpeg"/><Relationship Id="rId2" Type="http://schemas.openxmlformats.org/officeDocument/2006/relationships/notesSlide" Target="../notesSlides/notesSlide131.xml"/><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3" Type="http://schemas.openxmlformats.org/officeDocument/2006/relationships/image" Target="../media/image126.wmf"/><Relationship Id="rId2" Type="http://schemas.openxmlformats.org/officeDocument/2006/relationships/notesSlide" Target="../notesSlides/notesSlide132.xml"/><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3" Type="http://schemas.openxmlformats.org/officeDocument/2006/relationships/image" Target="../media/image127.jpeg"/><Relationship Id="rId2" Type="http://schemas.openxmlformats.org/officeDocument/2006/relationships/notesSlide" Target="../notesSlides/notesSlide133.xml"/><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3" Type="http://schemas.openxmlformats.org/officeDocument/2006/relationships/image" Target="../media/image128.jpeg"/><Relationship Id="rId2" Type="http://schemas.openxmlformats.org/officeDocument/2006/relationships/notesSlide" Target="../notesSlides/notesSlide134.xml"/><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3" Type="http://schemas.openxmlformats.org/officeDocument/2006/relationships/image" Target="../media/image129.jpeg"/><Relationship Id="rId2" Type="http://schemas.openxmlformats.org/officeDocument/2006/relationships/notesSlide" Target="../notesSlides/notesSlide135.xml"/><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3" Type="http://schemas.openxmlformats.org/officeDocument/2006/relationships/image" Target="../media/image130.jpeg"/><Relationship Id="rId2" Type="http://schemas.openxmlformats.org/officeDocument/2006/relationships/notesSlide" Target="../notesSlides/notesSlide136.xml"/><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3" Type="http://schemas.openxmlformats.org/officeDocument/2006/relationships/image" Target="../media/image131.jpeg"/><Relationship Id="rId2" Type="http://schemas.openxmlformats.org/officeDocument/2006/relationships/notesSlide" Target="../notesSlides/notesSlide137.xml"/><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3" Type="http://schemas.openxmlformats.org/officeDocument/2006/relationships/image" Target="../media/image132.jpeg"/><Relationship Id="rId2" Type="http://schemas.openxmlformats.org/officeDocument/2006/relationships/notesSlide" Target="../notesSlides/notesSlide138.xml"/><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3" Type="http://schemas.openxmlformats.org/officeDocument/2006/relationships/image" Target="../media/image133.jpeg"/><Relationship Id="rId2" Type="http://schemas.openxmlformats.org/officeDocument/2006/relationships/notesSlide" Target="../notesSlides/notesSlide139.xml"/><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3" Type="http://schemas.openxmlformats.org/officeDocument/2006/relationships/image" Target="../media/image134.jpeg"/><Relationship Id="rId2" Type="http://schemas.openxmlformats.org/officeDocument/2006/relationships/notesSlide" Target="../notesSlides/notesSlide140.xml"/><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3" Type="http://schemas.openxmlformats.org/officeDocument/2006/relationships/image" Target="../media/image135.jpeg"/><Relationship Id="rId2" Type="http://schemas.openxmlformats.org/officeDocument/2006/relationships/notesSlide" Target="../notesSlides/notesSlide141.xml"/><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3" Type="http://schemas.openxmlformats.org/officeDocument/2006/relationships/image" Target="../media/image136.jpeg"/><Relationship Id="rId2" Type="http://schemas.openxmlformats.org/officeDocument/2006/relationships/notesSlide" Target="../notesSlides/notesSlide142.xml"/><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3" Type="http://schemas.openxmlformats.org/officeDocument/2006/relationships/image" Target="../media/image137.jpeg"/><Relationship Id="rId2" Type="http://schemas.openxmlformats.org/officeDocument/2006/relationships/notesSlide" Target="../notesSlides/notesSlide143.xml"/><Relationship Id="rId1" Type="http://schemas.openxmlformats.org/officeDocument/2006/relationships/slideLayout" Target="../slideLayouts/slideLayout2.xml"/><Relationship Id="rId5" Type="http://schemas.openxmlformats.org/officeDocument/2006/relationships/image" Target="../media/image139.wmf"/><Relationship Id="rId4" Type="http://schemas.openxmlformats.org/officeDocument/2006/relationships/image" Target="../media/image138.jpeg"/></Relationships>
</file>

<file path=ppt/slides/_rels/slide15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4.xml"/><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3" Type="http://schemas.openxmlformats.org/officeDocument/2006/relationships/image" Target="../media/image140.jpeg"/><Relationship Id="rId2" Type="http://schemas.openxmlformats.org/officeDocument/2006/relationships/notesSlide" Target="../notesSlides/notesSlide145.xml"/><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3" Type="http://schemas.openxmlformats.org/officeDocument/2006/relationships/image" Target="../media/image141.wmf"/><Relationship Id="rId2" Type="http://schemas.openxmlformats.org/officeDocument/2006/relationships/notesSlide" Target="../notesSlides/notesSlide146.xml"/><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3" Type="http://schemas.openxmlformats.org/officeDocument/2006/relationships/image" Target="../media/image142.jpeg"/><Relationship Id="rId2" Type="http://schemas.openxmlformats.org/officeDocument/2006/relationships/notesSlide" Target="../notesSlides/notesSlide147.xml"/><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3" Type="http://schemas.openxmlformats.org/officeDocument/2006/relationships/image" Target="../media/image143.jpeg"/><Relationship Id="rId2" Type="http://schemas.openxmlformats.org/officeDocument/2006/relationships/notesSlide" Target="../notesSlides/notesSlide148.xml"/><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3" Type="http://schemas.openxmlformats.org/officeDocument/2006/relationships/image" Target="../media/image144.jpeg"/><Relationship Id="rId2" Type="http://schemas.openxmlformats.org/officeDocument/2006/relationships/notesSlide" Target="../notesSlides/notesSlide149.xml"/><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3" Type="http://schemas.openxmlformats.org/officeDocument/2006/relationships/image" Target="../media/image145.jpeg"/><Relationship Id="rId2" Type="http://schemas.openxmlformats.org/officeDocument/2006/relationships/notesSlide" Target="../notesSlides/notesSlide150.xml"/><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3" Type="http://schemas.openxmlformats.org/officeDocument/2006/relationships/image" Target="../media/image146.jpeg"/><Relationship Id="rId2" Type="http://schemas.openxmlformats.org/officeDocument/2006/relationships/notesSlide" Target="../notesSlides/notesSlide151.xml"/><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3" Type="http://schemas.openxmlformats.org/officeDocument/2006/relationships/image" Target="../media/image147.jpeg"/><Relationship Id="rId2" Type="http://schemas.openxmlformats.org/officeDocument/2006/relationships/notesSlide" Target="../notesSlides/notesSlide152.xml"/><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3" Type="http://schemas.openxmlformats.org/officeDocument/2006/relationships/image" Target="../media/image148.jpeg"/><Relationship Id="rId2" Type="http://schemas.openxmlformats.org/officeDocument/2006/relationships/notesSlide" Target="../notesSlides/notesSlide153.xml"/><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3" Type="http://schemas.openxmlformats.org/officeDocument/2006/relationships/image" Target="../media/image149.wmf"/><Relationship Id="rId2" Type="http://schemas.openxmlformats.org/officeDocument/2006/relationships/notesSlide" Target="../notesSlides/notesSlide154.xml"/><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3" Type="http://schemas.openxmlformats.org/officeDocument/2006/relationships/image" Target="../media/image150.jpeg"/><Relationship Id="rId2" Type="http://schemas.openxmlformats.org/officeDocument/2006/relationships/notesSlide" Target="../notesSlides/notesSlide155.xml"/><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2" Type="http://schemas.openxmlformats.org/officeDocument/2006/relationships/notesSlide" Target="../notesSlides/notesSlide156.xml"/><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3" Type="http://schemas.openxmlformats.org/officeDocument/2006/relationships/image" Target="../media/image151.jpeg"/><Relationship Id="rId2" Type="http://schemas.openxmlformats.org/officeDocument/2006/relationships/notesSlide" Target="../notesSlides/notesSlide157.xml"/><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2" Type="http://schemas.openxmlformats.org/officeDocument/2006/relationships/notesSlide" Target="../notesSlides/notesSlide158.xml"/><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3" Type="http://schemas.openxmlformats.org/officeDocument/2006/relationships/image" Target="../media/image152.jpeg"/><Relationship Id="rId2" Type="http://schemas.openxmlformats.org/officeDocument/2006/relationships/notesSlide" Target="../notesSlides/notesSlide159.xml"/><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3" Type="http://schemas.openxmlformats.org/officeDocument/2006/relationships/image" Target="../media/image153.jpeg"/><Relationship Id="rId2" Type="http://schemas.openxmlformats.org/officeDocument/2006/relationships/notesSlide" Target="../notesSlides/notesSlide160.xml"/><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3" Type="http://schemas.openxmlformats.org/officeDocument/2006/relationships/image" Target="../media/image154.jpeg"/><Relationship Id="rId2" Type="http://schemas.openxmlformats.org/officeDocument/2006/relationships/notesSlide" Target="../notesSlides/notesSlide161.xml"/><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3" Type="http://schemas.openxmlformats.org/officeDocument/2006/relationships/image" Target="../media/image155.jpeg"/><Relationship Id="rId2" Type="http://schemas.openxmlformats.org/officeDocument/2006/relationships/notesSlide" Target="../notesSlides/notesSlide162.xml"/><Relationship Id="rId1" Type="http://schemas.openxmlformats.org/officeDocument/2006/relationships/slideLayout" Target="../slideLayouts/slideLayout2.xml"/><Relationship Id="rId4" Type="http://schemas.openxmlformats.org/officeDocument/2006/relationships/image" Target="../media/image156.jpeg"/></Relationships>
</file>

<file path=ppt/slides/_rels/slide172.xml.rels><?xml version="1.0" encoding="UTF-8" standalone="yes"?>
<Relationships xmlns="http://schemas.openxmlformats.org/package/2006/relationships"><Relationship Id="rId3" Type="http://schemas.openxmlformats.org/officeDocument/2006/relationships/image" Target="../media/image157.jpeg"/><Relationship Id="rId2" Type="http://schemas.openxmlformats.org/officeDocument/2006/relationships/notesSlide" Target="../notesSlides/notesSlide163.xml"/><Relationship Id="rId1" Type="http://schemas.openxmlformats.org/officeDocument/2006/relationships/slideLayout" Target="../slideLayouts/slideLayout2.xml"/><Relationship Id="rId4" Type="http://schemas.openxmlformats.org/officeDocument/2006/relationships/image" Target="../media/image158.wmf"/></Relationships>
</file>

<file path=ppt/slides/_rels/slide173.xml.rels><?xml version="1.0" encoding="UTF-8" standalone="yes"?>
<Relationships xmlns="http://schemas.openxmlformats.org/package/2006/relationships"><Relationship Id="rId3" Type="http://schemas.openxmlformats.org/officeDocument/2006/relationships/image" Target="../media/image159.wmf"/><Relationship Id="rId2" Type="http://schemas.openxmlformats.org/officeDocument/2006/relationships/notesSlide" Target="../notesSlides/notesSlide164.xml"/><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5.xml"/><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3" Type="http://schemas.openxmlformats.org/officeDocument/2006/relationships/image" Target="../media/image160.wmf"/><Relationship Id="rId2" Type="http://schemas.openxmlformats.org/officeDocument/2006/relationships/notesSlide" Target="../notesSlides/notesSlide166.xml"/><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3" Type="http://schemas.openxmlformats.org/officeDocument/2006/relationships/image" Target="../media/image161.jpeg"/><Relationship Id="rId2" Type="http://schemas.openxmlformats.org/officeDocument/2006/relationships/notesSlide" Target="../notesSlides/notesSlide167.xml"/><Relationship Id="rId1"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3" Type="http://schemas.openxmlformats.org/officeDocument/2006/relationships/image" Target="../media/image162.jpeg"/><Relationship Id="rId2" Type="http://schemas.openxmlformats.org/officeDocument/2006/relationships/notesSlide" Target="../notesSlides/notesSlide168.xml"/><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3" Type="http://schemas.openxmlformats.org/officeDocument/2006/relationships/image" Target="../media/image163.jpeg"/><Relationship Id="rId2" Type="http://schemas.openxmlformats.org/officeDocument/2006/relationships/notesSlide" Target="../notesSlides/notesSlide169.xml"/><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3" Type="http://schemas.openxmlformats.org/officeDocument/2006/relationships/image" Target="../media/image164.wmf"/><Relationship Id="rId2" Type="http://schemas.openxmlformats.org/officeDocument/2006/relationships/notesSlide" Target="../notesSlides/notesSlide170.xml"/><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3" Type="http://schemas.openxmlformats.org/officeDocument/2006/relationships/image" Target="../media/image165.jpeg"/><Relationship Id="rId2" Type="http://schemas.openxmlformats.org/officeDocument/2006/relationships/notesSlide" Target="../notesSlides/notesSlide171.xml"/><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3" Type="http://schemas.openxmlformats.org/officeDocument/2006/relationships/image" Target="../media/image166.jpeg"/><Relationship Id="rId2" Type="http://schemas.openxmlformats.org/officeDocument/2006/relationships/notesSlide" Target="../notesSlides/notesSlide172.xml"/><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3" Type="http://schemas.openxmlformats.org/officeDocument/2006/relationships/image" Target="../media/image167.jpeg"/><Relationship Id="rId2" Type="http://schemas.openxmlformats.org/officeDocument/2006/relationships/notesSlide" Target="../notesSlides/notesSlide173.xml"/><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3" Type="http://schemas.openxmlformats.org/officeDocument/2006/relationships/image" Target="../media/image168.jpeg"/><Relationship Id="rId2" Type="http://schemas.openxmlformats.org/officeDocument/2006/relationships/notesSlide" Target="../notesSlides/notesSlide174.xml"/><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3" Type="http://schemas.openxmlformats.org/officeDocument/2006/relationships/image" Target="../media/image169.jpeg"/><Relationship Id="rId2" Type="http://schemas.openxmlformats.org/officeDocument/2006/relationships/notesSlide" Target="../notesSlides/notesSlide175.xml"/><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6.xml"/><Relationship Id="rId1" Type="http://schemas.openxmlformats.org/officeDocument/2006/relationships/slideLayout" Target="../slideLayouts/slideLayout2.xml"/></Relationships>
</file>

<file path=ppt/slides/_rels/slide186.xml.rels><?xml version="1.0" encoding="UTF-8" standalone="yes"?>
<Relationships xmlns="http://schemas.openxmlformats.org/package/2006/relationships"><Relationship Id="rId3" Type="http://schemas.openxmlformats.org/officeDocument/2006/relationships/image" Target="../media/image170.jpeg"/><Relationship Id="rId2" Type="http://schemas.openxmlformats.org/officeDocument/2006/relationships/notesSlide" Target="../notesSlides/notesSlide177.xml"/><Relationship Id="rId1" Type="http://schemas.openxmlformats.org/officeDocument/2006/relationships/slideLayout" Target="../slideLayouts/slideLayout2.xml"/></Relationships>
</file>

<file path=ppt/slides/_rels/slide187.xml.rels><?xml version="1.0" encoding="UTF-8" standalone="yes"?>
<Relationships xmlns="http://schemas.openxmlformats.org/package/2006/relationships"><Relationship Id="rId3" Type="http://schemas.openxmlformats.org/officeDocument/2006/relationships/image" Target="../media/image171.jpeg"/><Relationship Id="rId2" Type="http://schemas.openxmlformats.org/officeDocument/2006/relationships/notesSlide" Target="../notesSlides/notesSlide178.xml"/><Relationship Id="rId1" Type="http://schemas.openxmlformats.org/officeDocument/2006/relationships/slideLayout" Target="../slideLayouts/slideLayout2.xml"/></Relationships>
</file>

<file path=ppt/slides/_rels/slide188.xml.rels><?xml version="1.0" encoding="UTF-8" standalone="yes"?>
<Relationships xmlns="http://schemas.openxmlformats.org/package/2006/relationships"><Relationship Id="rId3" Type="http://schemas.openxmlformats.org/officeDocument/2006/relationships/image" Target="../media/image172.png"/><Relationship Id="rId2" Type="http://schemas.openxmlformats.org/officeDocument/2006/relationships/notesSlide" Target="../notesSlides/notesSlide179.xml"/><Relationship Id="rId1" Type="http://schemas.openxmlformats.org/officeDocument/2006/relationships/slideLayout" Target="../slideLayouts/slideLayout2.xml"/><Relationship Id="rId5" Type="http://schemas.openxmlformats.org/officeDocument/2006/relationships/image" Target="../media/image174.wmf"/><Relationship Id="rId4" Type="http://schemas.openxmlformats.org/officeDocument/2006/relationships/image" Target="../media/image173.jpeg"/></Relationships>
</file>

<file path=ppt/slides/_rels/slide189.xml.rels><?xml version="1.0" encoding="UTF-8" standalone="yes"?>
<Relationships xmlns="http://schemas.openxmlformats.org/package/2006/relationships"><Relationship Id="rId3" Type="http://schemas.openxmlformats.org/officeDocument/2006/relationships/image" Target="../media/image175.jpeg"/><Relationship Id="rId2" Type="http://schemas.openxmlformats.org/officeDocument/2006/relationships/notesSlide" Target="../notesSlides/notesSlide180.xml"/><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3" Type="http://schemas.openxmlformats.org/officeDocument/2006/relationships/image" Target="../media/image176.jpeg"/><Relationship Id="rId2" Type="http://schemas.openxmlformats.org/officeDocument/2006/relationships/notesSlide" Target="../notesSlides/notesSlide181.xml"/><Relationship Id="rId1" Type="http://schemas.openxmlformats.org/officeDocument/2006/relationships/slideLayout" Target="../slideLayouts/slideLayout2.xml"/></Relationships>
</file>

<file path=ppt/slides/_rels/slide191.xml.rels><?xml version="1.0" encoding="UTF-8" standalone="yes"?>
<Relationships xmlns="http://schemas.openxmlformats.org/package/2006/relationships"><Relationship Id="rId3" Type="http://schemas.openxmlformats.org/officeDocument/2006/relationships/image" Target="../media/image177.jpeg"/><Relationship Id="rId2" Type="http://schemas.openxmlformats.org/officeDocument/2006/relationships/notesSlide" Target="../notesSlides/notesSlide182.xml"/><Relationship Id="rId1" Type="http://schemas.openxmlformats.org/officeDocument/2006/relationships/slideLayout" Target="../slideLayouts/slideLayout2.xml"/></Relationships>
</file>

<file path=ppt/slides/_rels/slide192.xml.rels><?xml version="1.0" encoding="UTF-8" standalone="yes"?>
<Relationships xmlns="http://schemas.openxmlformats.org/package/2006/relationships"><Relationship Id="rId3" Type="http://schemas.openxmlformats.org/officeDocument/2006/relationships/image" Target="../media/image178.jpeg"/><Relationship Id="rId2" Type="http://schemas.openxmlformats.org/officeDocument/2006/relationships/notesSlide" Target="../notesSlides/notesSlide183.xml"/><Relationship Id="rId1" Type="http://schemas.openxmlformats.org/officeDocument/2006/relationships/slideLayout" Target="../slideLayouts/slideLayout2.xml"/></Relationships>
</file>

<file path=ppt/slides/_rels/slide193.xml.rels><?xml version="1.0" encoding="UTF-8" standalone="yes"?>
<Relationships xmlns="http://schemas.openxmlformats.org/package/2006/relationships"><Relationship Id="rId3" Type="http://schemas.openxmlformats.org/officeDocument/2006/relationships/image" Target="../media/image179.jpeg"/><Relationship Id="rId2" Type="http://schemas.openxmlformats.org/officeDocument/2006/relationships/notesSlide" Target="../notesSlides/notesSlide184.xml"/><Relationship Id="rId1" Type="http://schemas.openxmlformats.org/officeDocument/2006/relationships/slideLayout" Target="../slideLayouts/slideLayout2.xml"/></Relationships>
</file>

<file path=ppt/slides/_rels/slide194.xml.rels><?xml version="1.0" encoding="UTF-8" standalone="yes"?>
<Relationships xmlns="http://schemas.openxmlformats.org/package/2006/relationships"><Relationship Id="rId2" Type="http://schemas.openxmlformats.org/officeDocument/2006/relationships/notesSlide" Target="../notesSlides/notesSlide185.xml"/><Relationship Id="rId1" Type="http://schemas.openxmlformats.org/officeDocument/2006/relationships/slideLayout" Target="../slideLayouts/slideLayout2.xml"/></Relationships>
</file>

<file path=ppt/slides/_rels/slide195.xml.rels><?xml version="1.0" encoding="UTF-8" standalone="yes"?>
<Relationships xmlns="http://schemas.openxmlformats.org/package/2006/relationships"><Relationship Id="rId3" Type="http://schemas.openxmlformats.org/officeDocument/2006/relationships/image" Target="../media/image180.jpeg"/><Relationship Id="rId2" Type="http://schemas.openxmlformats.org/officeDocument/2006/relationships/notesSlide" Target="../notesSlides/notesSlide186.xml"/><Relationship Id="rId1" Type="http://schemas.openxmlformats.org/officeDocument/2006/relationships/slideLayout" Target="../slideLayouts/slideLayout2.xml"/><Relationship Id="rId4" Type="http://schemas.openxmlformats.org/officeDocument/2006/relationships/image" Target="../media/image181.jpeg"/></Relationships>
</file>

<file path=ppt/slides/_rels/slide196.xml.rels><?xml version="1.0" encoding="UTF-8" standalone="yes"?>
<Relationships xmlns="http://schemas.openxmlformats.org/package/2006/relationships"><Relationship Id="rId2" Type="http://schemas.openxmlformats.org/officeDocument/2006/relationships/notesSlide" Target="../notesSlides/notesSlide187.xml"/><Relationship Id="rId1" Type="http://schemas.openxmlformats.org/officeDocument/2006/relationships/slideLayout" Target="../slideLayouts/slideLayout2.xml"/></Relationships>
</file>

<file path=ppt/slides/_rels/slide197.xml.rels><?xml version="1.0" encoding="UTF-8" standalone="yes"?>
<Relationships xmlns="http://schemas.openxmlformats.org/package/2006/relationships"><Relationship Id="rId3" Type="http://schemas.openxmlformats.org/officeDocument/2006/relationships/image" Target="../media/image182.jpeg"/><Relationship Id="rId2" Type="http://schemas.openxmlformats.org/officeDocument/2006/relationships/notesSlide" Target="../notesSlides/notesSlide18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07704" y="692696"/>
            <a:ext cx="6480048" cy="1285884"/>
          </a:xfrm>
        </p:spPr>
        <p:txBody>
          <a:bodyPr>
            <a:noAutofit/>
          </a:bodyPr>
          <a:lstStyle/>
          <a:p>
            <a:r>
              <a:rPr lang="th-TH" sz="4000" dirty="0" smtClean="0">
                <a:ln w="5000" cmpd="sng">
                  <a:noFill/>
                  <a:prstDash val="solid"/>
                </a:ln>
                <a:solidFill>
                  <a:schemeClr val="accent5">
                    <a:lumMod val="75000"/>
                  </a:schemeClr>
                </a:solidFill>
                <a:effectLst>
                  <a:outerShdw blurRad="38100" dist="38100" dir="2700000" algn="tl">
                    <a:srgbClr val="000000">
                      <a:alpha val="43137"/>
                    </a:srgbClr>
                  </a:outerShdw>
                </a:effectLst>
                <a:latin typeface="Leelawadee" pitchFamily="34" charset="-34"/>
                <a:cs typeface="Leelawadee" pitchFamily="34" charset="-34"/>
              </a:rPr>
              <a:t>การทำความสะอาดและ</a:t>
            </a:r>
            <a:br>
              <a:rPr lang="th-TH" sz="4000" dirty="0" smtClean="0">
                <a:ln w="5000" cmpd="sng">
                  <a:noFill/>
                  <a:prstDash val="solid"/>
                </a:ln>
                <a:solidFill>
                  <a:schemeClr val="accent5">
                    <a:lumMod val="75000"/>
                  </a:schemeClr>
                </a:solidFill>
                <a:effectLst>
                  <a:outerShdw blurRad="38100" dist="38100" dir="2700000" algn="tl">
                    <a:srgbClr val="000000">
                      <a:alpha val="43137"/>
                    </a:srgbClr>
                  </a:outerShdw>
                </a:effectLst>
                <a:latin typeface="Leelawadee" pitchFamily="34" charset="-34"/>
                <a:cs typeface="Leelawadee" pitchFamily="34" charset="-34"/>
              </a:rPr>
            </a:br>
            <a:r>
              <a:rPr lang="en-US" sz="4000" dirty="0" smtClean="0">
                <a:ln w="5000" cmpd="sng">
                  <a:noFill/>
                  <a:prstDash val="solid"/>
                </a:ln>
                <a:solidFill>
                  <a:schemeClr val="accent5">
                    <a:lumMod val="75000"/>
                  </a:schemeClr>
                </a:solidFill>
                <a:effectLst>
                  <a:outerShdw blurRad="38100" dist="38100" dir="2700000" algn="tl">
                    <a:srgbClr val="000000">
                      <a:alpha val="43137"/>
                    </a:srgbClr>
                  </a:outerShdw>
                </a:effectLst>
                <a:latin typeface="Leelawadee" pitchFamily="34" charset="-34"/>
                <a:cs typeface="Leelawadee" pitchFamily="34" charset="-34"/>
              </a:rPr>
              <a:t> </a:t>
            </a:r>
            <a:r>
              <a:rPr lang="th-TH" sz="4000" dirty="0" smtClean="0">
                <a:ln w="5000" cmpd="sng">
                  <a:noFill/>
                  <a:prstDash val="solid"/>
                </a:ln>
                <a:solidFill>
                  <a:schemeClr val="accent5">
                    <a:lumMod val="75000"/>
                  </a:schemeClr>
                </a:solidFill>
                <a:effectLst>
                  <a:outerShdw blurRad="38100" dist="38100" dir="2700000" algn="tl">
                    <a:srgbClr val="000000">
                      <a:alpha val="43137"/>
                    </a:srgbClr>
                  </a:outerShdw>
                </a:effectLst>
                <a:latin typeface="Leelawadee" pitchFamily="34" charset="-34"/>
                <a:cs typeface="Leelawadee" pitchFamily="34" charset="-34"/>
              </a:rPr>
              <a:t>จัดห้องพักเตรียมต้อนรับแขก</a:t>
            </a:r>
            <a:endParaRPr lang="en-US" sz="4000" dirty="0">
              <a:ln w="5000" cmpd="sng">
                <a:noFill/>
                <a:prstDash val="solid"/>
              </a:ln>
              <a:solidFill>
                <a:schemeClr val="accent5">
                  <a:lumMod val="75000"/>
                </a:schemeClr>
              </a:solidFill>
              <a:effectLst>
                <a:outerShdw blurRad="38100" dist="38100" dir="2700000" algn="tl">
                  <a:srgbClr val="000000">
                    <a:alpha val="43137"/>
                  </a:srgbClr>
                </a:outerShdw>
              </a:effectLst>
              <a:latin typeface="Leelawadee" pitchFamily="34" charset="-34"/>
              <a:cs typeface="Leelawadee" pitchFamily="34" charset="-34"/>
            </a:endParaRPr>
          </a:p>
        </p:txBody>
      </p:sp>
      <p:sp>
        <p:nvSpPr>
          <p:cNvPr id="3" name="Subtitle 2"/>
          <p:cNvSpPr>
            <a:spLocks noGrp="1"/>
          </p:cNvSpPr>
          <p:nvPr>
            <p:ph type="subTitle" idx="1"/>
          </p:nvPr>
        </p:nvSpPr>
        <p:spPr>
          <a:xfrm>
            <a:off x="4572000" y="2060848"/>
            <a:ext cx="3743744" cy="715520"/>
          </a:xfrm>
        </p:spPr>
        <p:txBody>
          <a:bodyPr>
            <a:normAutofit/>
          </a:bodyPr>
          <a:lstStyle/>
          <a:p>
            <a:r>
              <a:rPr lang="en-AU" b="1" dirty="0" smtClean="0">
                <a:solidFill>
                  <a:schemeClr val="accent5">
                    <a:lumMod val="50000"/>
                  </a:schemeClr>
                </a:solidFill>
                <a:latin typeface="Goudy Old Style" pitchFamily="18" charset="0"/>
              </a:rPr>
              <a:t>D1.HHK.CL3.03</a:t>
            </a:r>
            <a:endParaRPr lang="en-US" b="1" dirty="0">
              <a:solidFill>
                <a:schemeClr val="accent5">
                  <a:lumMod val="50000"/>
                </a:schemeClr>
              </a:solidFill>
              <a:latin typeface="Goudy Old Style" pitchFamily="18" charset="0"/>
            </a:endParaRPr>
          </a:p>
        </p:txBody>
      </p:sp>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a:t>
            </a:fld>
            <a:endParaRPr lang="en-US" dirty="0"/>
          </a:p>
        </p:txBody>
      </p:sp>
      <p:pic>
        <p:nvPicPr>
          <p:cNvPr id="384002" name="Picture 2" descr="Beach house indoors">
            <a:hlinkClick r:id="rId3"/>
          </p:cNvPr>
          <p:cNvPicPr>
            <a:picLocks noChangeAspect="1" noChangeArrowheads="1"/>
          </p:cNvPicPr>
          <p:nvPr/>
        </p:nvPicPr>
        <p:blipFill>
          <a:blip r:embed="rId4" cstate="print"/>
          <a:srcRect/>
          <a:stretch>
            <a:fillRect/>
          </a:stretch>
        </p:blipFill>
        <p:spPr bwMode="auto">
          <a:xfrm>
            <a:off x="971600" y="2276872"/>
            <a:ext cx="2857500" cy="1905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7" descr="MP900431755[1].JPG"/>
          <p:cNvPicPr>
            <a:picLocks noChangeAspect="1"/>
          </p:cNvPicPr>
          <p:nvPr/>
        </p:nvPicPr>
        <p:blipFill>
          <a:blip r:embed="rId5" cstate="print"/>
          <a:stretch>
            <a:fillRect/>
          </a:stretch>
        </p:blipFill>
        <p:spPr>
          <a:xfrm>
            <a:off x="1475656" y="3933056"/>
            <a:ext cx="2951271" cy="196674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descr="IMG_1116.JPG"/>
          <p:cNvPicPr/>
          <p:nvPr/>
        </p:nvPicPr>
        <p:blipFill>
          <a:blip r:embed="rId6" cstate="print"/>
          <a:srcRect l="10260" r="1135"/>
          <a:stretch>
            <a:fillRect/>
          </a:stretch>
        </p:blipFill>
        <p:spPr>
          <a:xfrm>
            <a:off x="3995936" y="2924944"/>
            <a:ext cx="2650141" cy="213796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32656"/>
            <a:ext cx="3960440" cy="792088"/>
          </a:xfrm>
        </p:spPr>
        <p:txBody>
          <a:bodyPr>
            <a:normAutofit/>
          </a:bodyPr>
          <a:lstStyle/>
          <a:p>
            <a:r>
              <a:rPr lang="th-TH" sz="3200" b="1" dirty="0" smtClean="0">
                <a:solidFill>
                  <a:schemeClr val="accent5">
                    <a:lumMod val="75000"/>
                  </a:schemeClr>
                </a:solidFill>
                <a:latin typeface="Leelawadee" pitchFamily="34" charset="-34"/>
                <a:cs typeface="Leelawadee" pitchFamily="34" charset="-34"/>
              </a:rPr>
              <a:t>บทเรียน</a:t>
            </a:r>
            <a:endParaRPr lang="en-US" sz="3200" b="1" dirty="0">
              <a:solidFill>
                <a:schemeClr val="accent5">
                  <a:lumMod val="75000"/>
                </a:schemeClr>
              </a:solidFill>
              <a:latin typeface="Leelawadee" pitchFamily="34" charset="-34"/>
              <a:cs typeface="Leelawadee" pitchFamily="34" charset="-34"/>
            </a:endParaRPr>
          </a:p>
        </p:txBody>
      </p:sp>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2</a:t>
            </a:fld>
            <a:endParaRPr lang="en-US" dirty="0"/>
          </a:p>
        </p:txBody>
      </p:sp>
      <p:pic>
        <p:nvPicPr>
          <p:cNvPr id="7" name="Picture 6" descr="MP900314373[1].JPG"/>
          <p:cNvPicPr>
            <a:picLocks noChangeAspect="1"/>
          </p:cNvPicPr>
          <p:nvPr/>
        </p:nvPicPr>
        <p:blipFill>
          <a:blip r:embed="rId3" cstate="print"/>
          <a:stretch>
            <a:fillRect/>
          </a:stretch>
        </p:blipFill>
        <p:spPr>
          <a:xfrm>
            <a:off x="6660232" y="2204864"/>
            <a:ext cx="1276942" cy="2880320"/>
          </a:xfrm>
          <a:prstGeom prst="rect">
            <a:avLst/>
          </a:prstGeom>
        </p:spPr>
      </p:pic>
      <p:sp>
        <p:nvSpPr>
          <p:cNvPr id="8" name="Title 1"/>
          <p:cNvSpPr txBox="1">
            <a:spLocks/>
          </p:cNvSpPr>
          <p:nvPr/>
        </p:nvSpPr>
        <p:spPr>
          <a:xfrm>
            <a:off x="611560" y="908720"/>
            <a:ext cx="7272808"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dirty="0" smtClean="0">
                <a:solidFill>
                  <a:schemeClr val="accent5">
                    <a:lumMod val="50000"/>
                  </a:schemeClr>
                </a:solidFill>
                <a:latin typeface="Leelawadee" pitchFamily="34" charset="-34"/>
                <a:cs typeface="Leelawadee" pitchFamily="34" charset="-34"/>
              </a:rPr>
              <a:t>หน่วยความรู้นี้ประกอบด้วยบทเรียน</a:t>
            </a:r>
            <a:r>
              <a:rPr lang="th-TH" sz="2800" b="1" kern="400" dirty="0" smtClean="0">
                <a:solidFill>
                  <a:schemeClr val="accent5">
                    <a:lumMod val="50000"/>
                  </a:schemeClr>
                </a:solidFill>
                <a:latin typeface="Leelawadee" pitchFamily="34" charset="-34"/>
                <a:cs typeface="Leelawadee" pitchFamily="34" charset="-34"/>
              </a:rPr>
              <a:t> </a:t>
            </a:r>
            <a:r>
              <a:rPr lang="th-TH" sz="2800" b="1" dirty="0" smtClean="0">
                <a:solidFill>
                  <a:schemeClr val="accent5">
                    <a:lumMod val="50000"/>
                  </a:schemeClr>
                </a:solidFill>
                <a:latin typeface="Leelawadee" pitchFamily="34" charset="-34"/>
                <a:cs typeface="Leelawadee" pitchFamily="34" charset="-34"/>
              </a:rPr>
              <a:t>๗</a:t>
            </a:r>
            <a:r>
              <a:rPr lang="th-TH" sz="2800" b="1" kern="400" dirty="0" smtClean="0">
                <a:solidFill>
                  <a:schemeClr val="accent5">
                    <a:lumMod val="50000"/>
                  </a:schemeClr>
                </a:solidFill>
                <a:latin typeface="Leelawadee" pitchFamily="34" charset="-34"/>
                <a:cs typeface="Leelawadee" pitchFamily="34" charset="-34"/>
              </a:rPr>
              <a:t> </a:t>
            </a:r>
            <a:r>
              <a:rPr lang="th-TH" sz="2800" b="1" dirty="0" smtClean="0">
                <a:solidFill>
                  <a:schemeClr val="accent5">
                    <a:lumMod val="50000"/>
                  </a:schemeClr>
                </a:solidFill>
                <a:latin typeface="Leelawadee" pitchFamily="34" charset="-34"/>
                <a:cs typeface="Leelawadee" pitchFamily="34" charset="-34"/>
              </a:rPr>
              <a:t>บท</a:t>
            </a:r>
            <a:r>
              <a:rPr lang="th-TH" sz="2800" b="1" kern="400" dirty="0" smtClean="0">
                <a:solidFill>
                  <a:schemeClr val="accent5">
                    <a:lumMod val="50000"/>
                  </a:schemeClr>
                </a:solidFill>
                <a:latin typeface="Leelawadee" pitchFamily="34" charset="-34"/>
                <a:cs typeface="Leelawadee" pitchFamily="34" charset="-34"/>
              </a:rPr>
              <a:t> </a:t>
            </a:r>
            <a:r>
              <a:rPr lang="th-TH" sz="2800" b="1" dirty="0" smtClean="0">
                <a:solidFill>
                  <a:schemeClr val="accent5">
                    <a:lumMod val="50000"/>
                  </a:schemeClr>
                </a:solidFill>
                <a:latin typeface="Leelawadee" pitchFamily="34" charset="-34"/>
                <a:cs typeface="Leelawadee" pitchFamily="34" charset="-34"/>
              </a:rPr>
              <a:t>ดังนี้</a:t>
            </a:r>
            <a:endParaRPr lang="en-US" sz="2800" b="1" dirty="0">
              <a:solidFill>
                <a:schemeClr val="accent5">
                  <a:lumMod val="50000"/>
                </a:schemeClr>
              </a:solidFill>
              <a:latin typeface="Leelawadee" pitchFamily="34" charset="-34"/>
              <a:cs typeface="Leelawadee" pitchFamily="34" charset="-34"/>
            </a:endParaRPr>
          </a:p>
        </p:txBody>
      </p:sp>
      <p:sp>
        <p:nvSpPr>
          <p:cNvPr id="9" name="Title 1"/>
          <p:cNvSpPr txBox="1">
            <a:spLocks/>
          </p:cNvSpPr>
          <p:nvPr/>
        </p:nvSpPr>
        <p:spPr>
          <a:xfrm>
            <a:off x="602416" y="1412776"/>
            <a:ext cx="684076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บทที่</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๑</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เข้าใจบทบาทของพนักงานดูแลห้องพัก</a:t>
            </a:r>
            <a:r>
              <a:rPr lang="th-TH" sz="2400" dirty="0" smtClean="0">
                <a:solidFill>
                  <a:schemeClr val="accent5">
                    <a:lumMod val="50000"/>
                  </a:schemeClr>
                </a:solidFill>
                <a:latin typeface="Leelawadee" pitchFamily="34" charset="-34"/>
                <a:cs typeface="Leelawadee" pitchFamily="34" charset="-34"/>
                <a:sym typeface="Wingdings"/>
              </a:rPr>
              <a:t> </a:t>
            </a:r>
            <a:endParaRPr lang="en-US" sz="240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02416" y="1916832"/>
            <a:ext cx="684076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บทที่</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๒</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เตรียมตัวทำความสะอาดห้องพัก</a:t>
            </a:r>
            <a:endParaRPr lang="en-US" sz="24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0" y="2420888"/>
            <a:ext cx="324036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บทที่</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๓</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จัดเตียง</a:t>
            </a:r>
            <a:endParaRPr lang="en-US" sz="24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0" y="2924944"/>
            <a:ext cx="468052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บทที่</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๔</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ทำความสะอาดห้องน้ำ</a:t>
            </a:r>
            <a:endParaRPr lang="en-US" sz="24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29848" y="3429000"/>
            <a:ext cx="7272808"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บทที่</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๕</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ทำความสะอาดห้องพัก</a:t>
            </a:r>
            <a:endParaRPr lang="en-US" sz="24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638992" y="3933056"/>
            <a:ext cx="7272808"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บทที่</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๖</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ให้บริการอื่นๆ</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ในส่วนของงานแม่บ้าน</a:t>
            </a:r>
            <a:endParaRPr lang="en-US" sz="2400" dirty="0">
              <a:solidFill>
                <a:schemeClr val="accent5">
                  <a:lumMod val="50000"/>
                </a:schemeClr>
              </a:solidFill>
              <a:latin typeface="Leelawadee" pitchFamily="34" charset="-34"/>
              <a:cs typeface="Leelawadee" pitchFamily="34" charset="-34"/>
            </a:endParaRPr>
          </a:p>
        </p:txBody>
      </p:sp>
      <p:sp>
        <p:nvSpPr>
          <p:cNvPr id="16" name="Title 1"/>
          <p:cNvSpPr txBox="1">
            <a:spLocks/>
          </p:cNvSpPr>
          <p:nvPr/>
        </p:nvSpPr>
        <p:spPr>
          <a:xfrm>
            <a:off x="648136" y="4437112"/>
            <a:ext cx="7272808"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บทที่</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๗</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เตรียมตัวออกกะ</a:t>
            </a:r>
            <a:endParaRPr lang="en-US" sz="24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3</a:t>
            </a:fld>
            <a:endParaRPr lang="en-US" dirty="0"/>
          </a:p>
        </p:txBody>
      </p:sp>
      <p:pic>
        <p:nvPicPr>
          <p:cNvPr id="7" name="Picture 6" descr="MP900314372[1].JPG"/>
          <p:cNvPicPr>
            <a:picLocks noChangeAspect="1"/>
          </p:cNvPicPr>
          <p:nvPr/>
        </p:nvPicPr>
        <p:blipFill>
          <a:blip r:embed="rId3" cstate="print"/>
          <a:stretch>
            <a:fillRect/>
          </a:stretch>
        </p:blipFill>
        <p:spPr>
          <a:xfrm>
            <a:off x="6804248" y="2204864"/>
            <a:ext cx="1358551" cy="2880320"/>
          </a:xfrm>
          <a:prstGeom prst="rect">
            <a:avLst/>
          </a:prstGeom>
        </p:spPr>
      </p:pic>
      <p:sp>
        <p:nvSpPr>
          <p:cNvPr id="8" name="Title 1"/>
          <p:cNvSpPr>
            <a:spLocks noGrp="1"/>
          </p:cNvSpPr>
          <p:nvPr>
            <p:ph type="title"/>
          </p:nvPr>
        </p:nvSpPr>
        <p:spPr>
          <a:xfrm>
            <a:off x="611560" y="332656"/>
            <a:ext cx="396044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การประเมินผล</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908720"/>
            <a:ext cx="7272808"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dirty="0" smtClean="0">
                <a:solidFill>
                  <a:schemeClr val="accent5">
                    <a:lumMod val="50000"/>
                  </a:schemeClr>
                </a:solidFill>
                <a:latin typeface="Leelawadee" pitchFamily="34" charset="-34"/>
                <a:cs typeface="Leelawadee" pitchFamily="34" charset="-34"/>
              </a:rPr>
              <a:t>การประเมินผลในหน่วยความรู้นี่มีหลายรูปแบบ     </a:t>
            </a:r>
            <a:endParaRPr lang="en-US" sz="2800" b="1"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02416" y="1412776"/>
            <a:ext cx="324036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การสอบปากเปล่า</a:t>
            </a:r>
            <a:endParaRPr lang="en-US" sz="24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02416" y="1916832"/>
            <a:ext cx="342038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การสอบข้อเขียน</a:t>
            </a:r>
            <a:endParaRPr lang="en-US" sz="24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02416" y="2420888"/>
            <a:ext cx="324036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การนำเสนอโครงงาน</a:t>
            </a:r>
            <a:endParaRPr lang="en-US" sz="24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593272" y="2924944"/>
            <a:ext cx="4680520" cy="792088"/>
          </a:xfrm>
          <a:prstGeom prst="rect">
            <a:avLst/>
          </a:prstGeom>
        </p:spPr>
        <p:txBody>
          <a:bodyPr vert="horz" lIns="45720" rIns="45720" anchor="ctr">
            <a:normAutofit fontScale="92500"/>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การสังเกตการปฏิบัติงานในที่ทำงาน</a:t>
            </a:r>
            <a:endParaRPr lang="en-US" sz="240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02416" y="3429000"/>
            <a:ext cx="6129824"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การทำแบบฝึกหัดเชิงปฏิบัติ</a:t>
            </a:r>
            <a:endParaRPr lang="en-US" sz="24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593272" y="3933056"/>
            <a:ext cx="6138968"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รายงานผลการปฏิบัติงานจากหัวหน้างาน</a:t>
            </a:r>
            <a:endParaRPr lang="en-US" sz="24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4</a:t>
            </a:fld>
            <a:endParaRPr lang="en-US" dirty="0"/>
          </a:p>
        </p:txBody>
      </p:sp>
      <p:pic>
        <p:nvPicPr>
          <p:cNvPr id="6" name="Picture 5" descr="MP900408879[1].JPG"/>
          <p:cNvPicPr>
            <a:picLocks noChangeAspect="1"/>
          </p:cNvPicPr>
          <p:nvPr/>
        </p:nvPicPr>
        <p:blipFill>
          <a:blip r:embed="rId3" cstate="print"/>
          <a:stretch>
            <a:fillRect/>
          </a:stretch>
        </p:blipFill>
        <p:spPr>
          <a:xfrm>
            <a:off x="3059832" y="3356992"/>
            <a:ext cx="2736304" cy="2736304"/>
          </a:xfrm>
          <a:prstGeom prst="rect">
            <a:avLst/>
          </a:prstGeom>
        </p:spPr>
      </p:pic>
      <p:sp>
        <p:nvSpPr>
          <p:cNvPr id="7" name="Title 1"/>
          <p:cNvSpPr>
            <a:spLocks noGrp="1"/>
          </p:cNvSpPr>
          <p:nvPr>
            <p:ph type="title"/>
          </p:nvPr>
        </p:nvSpPr>
        <p:spPr>
          <a:xfrm>
            <a:off x="611560" y="692696"/>
            <a:ext cx="3960440" cy="792088"/>
          </a:xfrm>
        </p:spPr>
        <p:txBody>
          <a:bodyPr>
            <a:normAutofit/>
          </a:bodyPr>
          <a:lstStyle/>
          <a:p>
            <a:r>
              <a:rPr lang="th-TH" sz="3200" b="1" dirty="0" smtClean="0">
                <a:solidFill>
                  <a:schemeClr val="accent5">
                    <a:lumMod val="75000"/>
                  </a:schemeClr>
                </a:solidFill>
                <a:latin typeface="Leelawadee" pitchFamily="34" charset="-34"/>
                <a:cs typeface="Leelawadee" pitchFamily="34" charset="-34"/>
              </a:rPr>
              <a:t>บทที่</a:t>
            </a:r>
            <a:r>
              <a:rPr lang="th-TH" sz="3200" b="1" kern="400" dirty="0" smtClean="0">
                <a:solidFill>
                  <a:schemeClr val="accent5">
                    <a:lumMod val="75000"/>
                  </a:schemeClr>
                </a:solidFill>
                <a:latin typeface="Leelawadee" pitchFamily="34" charset="-34"/>
                <a:cs typeface="Leelawadee" pitchFamily="34" charset="-34"/>
              </a:rPr>
              <a:t> </a:t>
            </a:r>
            <a:r>
              <a:rPr lang="th-TH" sz="3200" b="1" dirty="0" smtClean="0">
                <a:solidFill>
                  <a:schemeClr val="accent5">
                    <a:lumMod val="75000"/>
                  </a:schemeClr>
                </a:solidFill>
                <a:latin typeface="Leelawadee" pitchFamily="34" charset="-34"/>
                <a:cs typeface="Leelawadee" pitchFamily="34" charset="-34"/>
              </a:rPr>
              <a:t>๑</a:t>
            </a:r>
            <a:endParaRPr lang="en-US" sz="3200" b="1" dirty="0">
              <a:solidFill>
                <a:schemeClr val="accent5">
                  <a:lumMod val="75000"/>
                </a:schemeClr>
              </a:solidFill>
              <a:latin typeface="Leelawadee" pitchFamily="34" charset="-34"/>
              <a:cs typeface="Leelawadee" pitchFamily="34" charset="-34"/>
            </a:endParaRPr>
          </a:p>
        </p:txBody>
      </p:sp>
      <p:sp>
        <p:nvSpPr>
          <p:cNvPr id="8" name="Title 1"/>
          <p:cNvSpPr txBox="1">
            <a:spLocks/>
          </p:cNvSpPr>
          <p:nvPr/>
        </p:nvSpPr>
        <p:spPr>
          <a:xfrm>
            <a:off x="611560" y="1412776"/>
            <a:ext cx="7272808"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smtClean="0">
                <a:solidFill>
                  <a:schemeClr val="accent5">
                    <a:lumMod val="50000"/>
                  </a:schemeClr>
                </a:solidFill>
                <a:latin typeface="Leelawadee" pitchFamily="34" charset="-34"/>
                <a:cs typeface="Leelawadee" pitchFamily="34" charset="-34"/>
              </a:rPr>
              <a:t>เข้าใจบทบาทของพนักงานดูแลห้องพัก</a:t>
            </a:r>
            <a:endParaRPr lang="en-US" sz="3000" b="1"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5</a:t>
            </a:fld>
            <a:endParaRPr lang="en-US" dirty="0"/>
          </a:p>
        </p:txBody>
      </p:sp>
      <p:pic>
        <p:nvPicPr>
          <p:cNvPr id="7" name="Picture 6" descr="MP900431749[1].JPG"/>
          <p:cNvPicPr>
            <a:picLocks noChangeAspect="1"/>
          </p:cNvPicPr>
          <p:nvPr/>
        </p:nvPicPr>
        <p:blipFill>
          <a:blip r:embed="rId3" cstate="print"/>
          <a:stretch>
            <a:fillRect/>
          </a:stretch>
        </p:blipFill>
        <p:spPr>
          <a:xfrm>
            <a:off x="5650936" y="2240868"/>
            <a:ext cx="2233432" cy="2524860"/>
          </a:xfrm>
          <a:prstGeom prst="rect">
            <a:avLst/>
          </a:prstGeom>
        </p:spPr>
      </p:pic>
      <p:sp>
        <p:nvSpPr>
          <p:cNvPr id="8" name="Title 1"/>
          <p:cNvSpPr>
            <a:spLocks noGrp="1"/>
          </p:cNvSpPr>
          <p:nvPr>
            <p:ph type="title"/>
          </p:nvPr>
        </p:nvSpPr>
        <p:spPr>
          <a:xfrm>
            <a:off x="611560" y="332656"/>
            <a:ext cx="6552728" cy="792088"/>
          </a:xfrm>
        </p:spPr>
        <p:txBody>
          <a:bodyPr>
            <a:noAutofit/>
          </a:bodyPr>
          <a:lstStyle/>
          <a:p>
            <a:r>
              <a:rPr lang="th-TH" sz="3000" b="1" dirty="0" smtClean="0">
                <a:solidFill>
                  <a:schemeClr val="accent5">
                    <a:lumMod val="75000"/>
                  </a:schemeClr>
                </a:solidFill>
                <a:latin typeface="Leelawadee" pitchFamily="34" charset="-34"/>
                <a:cs typeface="Leelawadee" pitchFamily="34" charset="-34"/>
              </a:rPr>
              <a:t>เข้าใจบทบาทของพนักงานดูแลห้องพัก</a:t>
            </a:r>
          </a:p>
        </p:txBody>
      </p:sp>
      <p:sp>
        <p:nvSpPr>
          <p:cNvPr id="9" name="Title 1"/>
          <p:cNvSpPr txBox="1">
            <a:spLocks/>
          </p:cNvSpPr>
          <p:nvPr/>
        </p:nvSpPr>
        <p:spPr>
          <a:xfrm>
            <a:off x="611560" y="908720"/>
            <a:ext cx="684076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เกณฑ์การปฏิบัติงานสำหรับสมรรถนะย่อยนี้</a:t>
            </a:r>
            <a:r>
              <a:rPr lang="th-TH" sz="2800" kern="4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ได้แก่</a:t>
            </a:r>
            <a:endParaRPr lang="en-US" sz="280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02416" y="1412776"/>
            <a:ext cx="4689664"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สามารถอธิบายงานบริการของ</a:t>
            </a:r>
            <a:endParaRPr lang="en-US" sz="280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37100" y="3339276"/>
            <a:ext cx="5049704"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สามารถระบุคุณลักษณะสำคัญของ</a:t>
            </a:r>
            <a:endParaRPr lang="en-US" sz="24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979600" y="3735320"/>
            <a:ext cx="421304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ผู้ที่จะเป็นพนักงานดูแลห้องพัก</a:t>
            </a:r>
            <a:endParaRPr lang="en-US" sz="2400" dirty="0">
              <a:solidFill>
                <a:schemeClr val="accent5">
                  <a:lumMod val="50000"/>
                </a:schemeClr>
              </a:solidFill>
              <a:latin typeface="Leelawadee" pitchFamily="34" charset="-34"/>
              <a:cs typeface="Leelawadee" pitchFamily="34" charset="-34"/>
            </a:endParaRPr>
          </a:p>
        </p:txBody>
      </p:sp>
      <p:sp>
        <p:nvSpPr>
          <p:cNvPr id="17" name="Title 1"/>
          <p:cNvSpPr txBox="1">
            <a:spLocks/>
          </p:cNvSpPr>
          <p:nvPr/>
        </p:nvSpPr>
        <p:spPr>
          <a:xfrm>
            <a:off x="556696" y="2799216"/>
            <a:ext cx="4879400" cy="792088"/>
          </a:xfrm>
          <a:prstGeom prst="rect">
            <a:avLst/>
          </a:prstGeom>
        </p:spPr>
        <p:txBody>
          <a:bodyPr vert="horz" lIns="45720" rIns="45720" anchor="ctr">
            <a:normAutofit fontScale="92500"/>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ดูแล</a:t>
            </a:r>
            <a:r>
              <a:rPr lang="th-TH" sz="2800" kern="400" dirty="0">
                <a:solidFill>
                  <a:schemeClr val="accent5">
                    <a:lumMod val="50000"/>
                  </a:schemeClr>
                </a:solidFill>
                <a:latin typeface="Leelawadee" pitchFamily="34" charset="-34"/>
                <a:cs typeface="Leelawadee" pitchFamily="34" charset="-34"/>
                <a:sym typeface="Wingdings"/>
              </a:rPr>
              <a:t>ห้องพักในธุรกิจที่</a:t>
            </a:r>
            <a:r>
              <a:rPr lang="th-TH" sz="2800" kern="400" dirty="0" smtClean="0">
                <a:solidFill>
                  <a:schemeClr val="accent5">
                    <a:lumMod val="50000"/>
                  </a:schemeClr>
                </a:solidFill>
                <a:latin typeface="Leelawadee" pitchFamily="34" charset="-34"/>
                <a:cs typeface="Leelawadee" pitchFamily="34" charset="-34"/>
                <a:sym typeface="Wingdings"/>
              </a:rPr>
              <a:t>พักและโรงแรม</a:t>
            </a:r>
          </a:p>
        </p:txBody>
      </p:sp>
      <p:sp>
        <p:nvSpPr>
          <p:cNvPr id="18" name="Title 1"/>
          <p:cNvSpPr txBox="1">
            <a:spLocks/>
          </p:cNvSpPr>
          <p:nvPr/>
        </p:nvSpPr>
        <p:spPr>
          <a:xfrm>
            <a:off x="611560" y="2367168"/>
            <a:ext cx="504056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สามารถ</a:t>
            </a:r>
            <a:r>
              <a:rPr lang="th-TH" sz="2800" kern="400" dirty="0">
                <a:solidFill>
                  <a:schemeClr val="accent5">
                    <a:lumMod val="50000"/>
                  </a:schemeClr>
                </a:solidFill>
                <a:latin typeface="Leelawadee" pitchFamily="34" charset="-34"/>
                <a:cs typeface="Leelawadee" pitchFamily="34" charset="-34"/>
                <a:sym typeface="Wingdings"/>
              </a:rPr>
              <a:t>ระบุสถานะของ</a:t>
            </a:r>
            <a:r>
              <a:rPr lang="th-TH" sz="2800" kern="400" dirty="0" smtClean="0">
                <a:solidFill>
                  <a:schemeClr val="accent5">
                    <a:lumMod val="50000"/>
                  </a:schemeClr>
                </a:solidFill>
                <a:latin typeface="Leelawadee" pitchFamily="34" charset="-34"/>
                <a:cs typeface="Leelawadee" pitchFamily="34" charset="-34"/>
                <a:sym typeface="Wingdings"/>
              </a:rPr>
              <a:t>พนักงาน</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19" name="Title 1"/>
          <p:cNvSpPr txBox="1">
            <a:spLocks/>
          </p:cNvSpPr>
          <p:nvPr/>
        </p:nvSpPr>
        <p:spPr>
          <a:xfrm>
            <a:off x="617656" y="1844824"/>
            <a:ext cx="4674424"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  พนักงาน</a:t>
            </a:r>
            <a:r>
              <a:rPr lang="th-TH" sz="2800" kern="400" dirty="0">
                <a:solidFill>
                  <a:schemeClr val="accent5">
                    <a:lumMod val="50000"/>
                  </a:schemeClr>
                </a:solidFill>
                <a:latin typeface="Leelawadee" pitchFamily="34" charset="-34"/>
                <a:cs typeface="Leelawadee" pitchFamily="34" charset="-34"/>
                <a:sym typeface="Wingdings"/>
              </a:rPr>
              <a:t>ดูแลห้องพัก</a:t>
            </a:r>
            <a:endParaRPr lang="th-TH" sz="2800" kern="400" dirty="0" smtClean="0">
              <a:solidFill>
                <a:schemeClr val="accent5">
                  <a:lumMod val="50000"/>
                </a:schemeClr>
              </a:solidFill>
              <a:latin typeface="Leelawadee" pitchFamily="34" charset="-34"/>
              <a:cs typeface="Leelawadee" pitchFamily="34" charset="-34"/>
              <a:sym typeface="Wingdings"/>
            </a:endParaRPr>
          </a:p>
        </p:txBody>
      </p:sp>
      <p:cxnSp>
        <p:nvCxnSpPr>
          <p:cNvPr id="12" name="ลูกศรเชื่อมต่อแบบตรง 11"/>
          <p:cNvCxnSpPr/>
          <p:nvPr/>
        </p:nvCxnSpPr>
        <p:spPr>
          <a:xfrm>
            <a:off x="7380312"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6</a:t>
            </a:fld>
            <a:endParaRPr lang="en-US" dirty="0"/>
          </a:p>
        </p:txBody>
      </p:sp>
      <p:pic>
        <p:nvPicPr>
          <p:cNvPr id="5" name="Picture 4" descr="MP900385508[1].JPG"/>
          <p:cNvPicPr>
            <a:picLocks noChangeAspect="1"/>
          </p:cNvPicPr>
          <p:nvPr/>
        </p:nvPicPr>
        <p:blipFill>
          <a:blip r:embed="rId3" cstate="print"/>
          <a:stretch>
            <a:fillRect/>
          </a:stretch>
        </p:blipFill>
        <p:spPr>
          <a:xfrm>
            <a:off x="3347864" y="4518851"/>
            <a:ext cx="2520280" cy="1430429"/>
          </a:xfrm>
          <a:prstGeom prst="rect">
            <a:avLst/>
          </a:prstGeom>
        </p:spPr>
      </p:pic>
      <p:sp>
        <p:nvSpPr>
          <p:cNvPr id="16" name="Title 1"/>
          <p:cNvSpPr>
            <a:spLocks noGrp="1"/>
          </p:cNvSpPr>
          <p:nvPr>
            <p:ph type="title"/>
          </p:nvPr>
        </p:nvSpPr>
        <p:spPr>
          <a:xfrm>
            <a:off x="611560" y="332656"/>
            <a:ext cx="6552728" cy="792088"/>
          </a:xfrm>
        </p:spPr>
        <p:txBody>
          <a:bodyPr>
            <a:noAutofit/>
          </a:bodyPr>
          <a:lstStyle/>
          <a:p>
            <a:r>
              <a:rPr lang="th-TH" sz="3000" b="1" dirty="0" smtClean="0">
                <a:solidFill>
                  <a:schemeClr val="accent5">
                    <a:lumMod val="75000"/>
                  </a:schemeClr>
                </a:solidFill>
                <a:latin typeface="Leelawadee" pitchFamily="34" charset="-34"/>
                <a:cs typeface="Leelawadee" pitchFamily="34" charset="-34"/>
              </a:rPr>
              <a:t>เข้าใจบทบาทของพนักงานดูแลห้องพัก</a:t>
            </a:r>
          </a:p>
        </p:txBody>
      </p:sp>
      <p:sp>
        <p:nvSpPr>
          <p:cNvPr id="17" name="Title 1"/>
          <p:cNvSpPr txBox="1">
            <a:spLocks/>
          </p:cNvSpPr>
          <p:nvPr/>
        </p:nvSpPr>
        <p:spPr>
          <a:xfrm>
            <a:off x="611560" y="908720"/>
            <a:ext cx="727280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เกณฑ์การปฏิบัติงานสำหรับสมรรถนะย่อยนี้</a:t>
            </a:r>
            <a:r>
              <a:rPr lang="th-TH" sz="2800" kern="4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ได้แก่(ต่อ)</a:t>
            </a:r>
            <a:endParaRPr lang="en-US" sz="2800" dirty="0">
              <a:solidFill>
                <a:schemeClr val="accent5">
                  <a:lumMod val="50000"/>
                </a:schemeClr>
              </a:solidFill>
              <a:latin typeface="Leelawadee" pitchFamily="34" charset="-34"/>
              <a:cs typeface="Leelawadee" pitchFamily="34" charset="-34"/>
            </a:endParaRPr>
          </a:p>
        </p:txBody>
      </p:sp>
      <p:sp>
        <p:nvSpPr>
          <p:cNvPr id="18" name="Title 1"/>
          <p:cNvSpPr txBox="1">
            <a:spLocks/>
          </p:cNvSpPr>
          <p:nvPr/>
        </p:nvSpPr>
        <p:spPr>
          <a:xfrm>
            <a:off x="602416" y="1412776"/>
            <a:ext cx="5409744"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สามารถอธิบายมาตรฐานการแต่งกาย</a:t>
            </a:r>
            <a:endParaRPr lang="en-US" sz="2800" dirty="0">
              <a:solidFill>
                <a:schemeClr val="accent5">
                  <a:lumMod val="50000"/>
                </a:schemeClr>
              </a:solidFill>
              <a:latin typeface="Leelawadee" pitchFamily="34" charset="-34"/>
              <a:cs typeface="Leelawadee" pitchFamily="34" charset="-34"/>
            </a:endParaRPr>
          </a:p>
        </p:txBody>
      </p:sp>
      <p:sp>
        <p:nvSpPr>
          <p:cNvPr id="20" name="Title 1"/>
          <p:cNvSpPr txBox="1">
            <a:spLocks/>
          </p:cNvSpPr>
          <p:nvPr/>
        </p:nvSpPr>
        <p:spPr>
          <a:xfrm>
            <a:off x="602416" y="3303272"/>
            <a:ext cx="6129824"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เข้าใจและอธิบายบทบาทของการสื่อสาร</a:t>
            </a:r>
            <a:endParaRPr lang="en-US" sz="2800" dirty="0">
              <a:solidFill>
                <a:schemeClr val="accent5">
                  <a:lumMod val="50000"/>
                </a:schemeClr>
              </a:solidFill>
              <a:latin typeface="Leelawadee" pitchFamily="34" charset="-34"/>
              <a:cs typeface="Leelawadee" pitchFamily="34" charset="-34"/>
            </a:endParaRPr>
          </a:p>
        </p:txBody>
      </p:sp>
      <p:sp>
        <p:nvSpPr>
          <p:cNvPr id="21" name="Title 1"/>
          <p:cNvSpPr txBox="1">
            <a:spLocks/>
          </p:cNvSpPr>
          <p:nvPr/>
        </p:nvSpPr>
        <p:spPr>
          <a:xfrm>
            <a:off x="979600" y="3735320"/>
            <a:ext cx="421304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ในสาขางานแม่บ้านได้</a:t>
            </a:r>
            <a:endParaRPr lang="en-US" sz="2800" dirty="0">
              <a:solidFill>
                <a:schemeClr val="accent5">
                  <a:lumMod val="50000"/>
                </a:schemeClr>
              </a:solidFill>
              <a:latin typeface="Leelawadee" pitchFamily="34" charset="-34"/>
              <a:cs typeface="Leelawadee" pitchFamily="34" charset="-34"/>
            </a:endParaRPr>
          </a:p>
        </p:txBody>
      </p:sp>
      <p:sp>
        <p:nvSpPr>
          <p:cNvPr id="22" name="Title 1"/>
          <p:cNvSpPr txBox="1">
            <a:spLocks/>
          </p:cNvSpPr>
          <p:nvPr/>
        </p:nvSpPr>
        <p:spPr>
          <a:xfrm>
            <a:off x="593272" y="2799216"/>
            <a:ext cx="6635024"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  สถานประกอบการในส่วนที่เกี่ยวกับงานแม่บ้าน</a:t>
            </a:r>
          </a:p>
        </p:txBody>
      </p:sp>
      <p:sp>
        <p:nvSpPr>
          <p:cNvPr id="23" name="Title 1"/>
          <p:cNvSpPr txBox="1">
            <a:spLocks/>
          </p:cNvSpPr>
          <p:nvPr/>
        </p:nvSpPr>
        <p:spPr>
          <a:xfrm>
            <a:off x="602416" y="2367168"/>
            <a:ext cx="6129824"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เข้าใจนโยบายและขั้นตอนการปฏิบัติ</a:t>
            </a:r>
            <a:r>
              <a:rPr lang="th-TH" sz="2600" kern="400" dirty="0" smtClean="0">
                <a:solidFill>
                  <a:srgbClr val="738AC8">
                    <a:lumMod val="50000"/>
                  </a:srgbClr>
                </a:solidFill>
                <a:latin typeface="Leelawadee" pitchFamily="34" charset="-34"/>
                <a:ea typeface="+mn-ea"/>
                <a:cs typeface="Leelawadee" pitchFamily="34" charset="-34"/>
                <a:sym typeface="Wingdings"/>
              </a:rPr>
              <a:t>ของ</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24" name="Title 1"/>
          <p:cNvSpPr txBox="1">
            <a:spLocks/>
          </p:cNvSpPr>
          <p:nvPr/>
        </p:nvSpPr>
        <p:spPr>
          <a:xfrm>
            <a:off x="581080" y="1844824"/>
            <a:ext cx="5593384" cy="792088"/>
          </a:xfrm>
          <a:prstGeom prst="rect">
            <a:avLst/>
          </a:prstGeom>
        </p:spPr>
        <p:txBody>
          <a:bodyPr vert="horz" lIns="45720" rIns="45720" anchor="ctr">
            <a:normAutofit fontScale="92500"/>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    </a:t>
            </a:r>
            <a:r>
              <a:rPr lang="th-TH" sz="3000" kern="400" dirty="0" smtClean="0">
                <a:solidFill>
                  <a:schemeClr val="accent5">
                    <a:lumMod val="50000"/>
                  </a:schemeClr>
                </a:solidFill>
                <a:latin typeface="Leelawadee" pitchFamily="34" charset="-34"/>
                <a:cs typeface="Leelawadee" pitchFamily="34" charset="-34"/>
                <a:sym typeface="Wingdings"/>
              </a:rPr>
              <a:t>และการวางตัวของพนักงาน</a:t>
            </a:r>
            <a:r>
              <a:rPr lang="th-TH" sz="3000" kern="400" dirty="0">
                <a:solidFill>
                  <a:schemeClr val="accent5">
                    <a:lumMod val="50000"/>
                  </a:schemeClr>
                </a:solidFill>
                <a:latin typeface="Leelawadee" pitchFamily="34" charset="-34"/>
                <a:cs typeface="Leelawadee" pitchFamily="34" charset="-34"/>
                <a:sym typeface="Wingdings"/>
              </a:rPr>
              <a:t>ดูแลห้องพัก</a:t>
            </a:r>
            <a:endParaRPr lang="th-TH" sz="3000" kern="400" dirty="0" smtClean="0">
              <a:solidFill>
                <a:schemeClr val="accent5">
                  <a:lumMod val="50000"/>
                </a:schemeClr>
              </a:solidFill>
              <a:latin typeface="Leelawadee" pitchFamily="34" charset="-34"/>
              <a:cs typeface="Leelawadee" pitchFamily="34" charset="-34"/>
              <a:sym typeface="Wingdings"/>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7</a:t>
            </a:fld>
            <a:endParaRPr lang="en-US" dirty="0"/>
          </a:p>
        </p:txBody>
      </p:sp>
      <p:pic>
        <p:nvPicPr>
          <p:cNvPr id="6" name="Picture 5" descr="MP900431691[1].JPG"/>
          <p:cNvPicPr/>
          <p:nvPr/>
        </p:nvPicPr>
        <p:blipFill>
          <a:blip r:embed="rId3" cstate="print"/>
          <a:stretch>
            <a:fillRect/>
          </a:stretch>
        </p:blipFill>
        <p:spPr>
          <a:xfrm>
            <a:off x="5004048" y="3501008"/>
            <a:ext cx="2236068" cy="2308076"/>
          </a:xfrm>
          <a:prstGeom prst="rect">
            <a:avLst/>
          </a:prstGeom>
        </p:spPr>
      </p:pic>
      <p:sp>
        <p:nvSpPr>
          <p:cNvPr id="8" name="Title 1"/>
          <p:cNvSpPr>
            <a:spLocks noGrp="1"/>
          </p:cNvSpPr>
          <p:nvPr>
            <p:ph type="title"/>
          </p:nvPr>
        </p:nvSpPr>
        <p:spPr>
          <a:xfrm>
            <a:off x="611560" y="332656"/>
            <a:ext cx="6552728" cy="792088"/>
          </a:xfrm>
        </p:spPr>
        <p:txBody>
          <a:bodyPr>
            <a:noAutofit/>
          </a:bodyPr>
          <a:lstStyle/>
          <a:p>
            <a:r>
              <a:rPr lang="th-TH" sz="2800" b="1" dirty="0" smtClean="0">
                <a:solidFill>
                  <a:schemeClr val="accent5">
                    <a:lumMod val="75000"/>
                  </a:schemeClr>
                </a:solidFill>
                <a:latin typeface="Leelawadee" pitchFamily="34" charset="-34"/>
                <a:cs typeface="Leelawadee" pitchFamily="34" charset="-34"/>
              </a:rPr>
              <a:t>พนักงานดูแลห้องพัก</a:t>
            </a:r>
          </a:p>
        </p:txBody>
      </p:sp>
      <p:sp>
        <p:nvSpPr>
          <p:cNvPr id="9" name="Title 1"/>
          <p:cNvSpPr txBox="1">
            <a:spLocks/>
          </p:cNvSpPr>
          <p:nvPr/>
        </p:nvSpPr>
        <p:spPr>
          <a:xfrm>
            <a:off x="611560" y="980728"/>
            <a:ext cx="7056784" cy="2448272"/>
          </a:xfrm>
          <a:prstGeom prst="rect">
            <a:avLst/>
          </a:prstGeom>
        </p:spPr>
        <p:txBody>
          <a:bodyPr vert="horz" lIns="45720" rIns="45720" anchor="t">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พนักงานดูแลห้องพักเป็นตำแหน่งงานที่พบได้ในธุรกิจ</a:t>
            </a:r>
          </a:p>
          <a:p>
            <a:r>
              <a:rPr lang="th-TH" sz="2800" dirty="0" smtClean="0">
                <a:solidFill>
                  <a:schemeClr val="accent5">
                    <a:lumMod val="50000"/>
                  </a:schemeClr>
                </a:solidFill>
                <a:latin typeface="Leelawadee" pitchFamily="34" charset="-34"/>
                <a:cs typeface="Leelawadee" pitchFamily="34" charset="-34"/>
              </a:rPr>
              <a:t>ภาคการท่องเที่ยวและบริการที่เกี่ยวกับการจัดหาที่พัก</a:t>
            </a:r>
          </a:p>
          <a:p>
            <a:r>
              <a:rPr lang="th-TH" sz="2800" dirty="0" smtClean="0">
                <a:solidFill>
                  <a:schemeClr val="accent5">
                    <a:lumMod val="50000"/>
                  </a:schemeClr>
                </a:solidFill>
                <a:latin typeface="Leelawadee" pitchFamily="34" charset="-34"/>
                <a:cs typeface="Leelawadee" pitchFamily="34" charset="-34"/>
              </a:rPr>
              <a:t>ให้แขกหรือลูกค้า</a:t>
            </a:r>
          </a:p>
          <a:p>
            <a:r>
              <a:rPr lang="th-TH" sz="2800" dirty="0" smtClean="0">
                <a:solidFill>
                  <a:schemeClr val="accent5">
                    <a:lumMod val="50000"/>
                  </a:schemeClr>
                </a:solidFill>
                <a:latin typeface="Leelawadee" pitchFamily="34" charset="-34"/>
                <a:cs typeface="Leelawadee" pitchFamily="34" charset="-34"/>
              </a:rPr>
              <a:t>ตามโรงแรมหรือรี</a:t>
            </a:r>
            <a:r>
              <a:rPr lang="th-TH" sz="2800" dirty="0" err="1" smtClean="0">
                <a:solidFill>
                  <a:schemeClr val="accent5">
                    <a:lumMod val="50000"/>
                  </a:schemeClr>
                </a:solidFill>
                <a:latin typeface="Leelawadee" pitchFamily="34" charset="-34"/>
                <a:cs typeface="Leelawadee" pitchFamily="34" charset="-34"/>
              </a:rPr>
              <a:t>สอร์ท</a:t>
            </a:r>
            <a:r>
              <a:rPr lang="th-TH" sz="2800" dirty="0" smtClean="0">
                <a:solidFill>
                  <a:schemeClr val="accent5">
                    <a:lumMod val="50000"/>
                  </a:schemeClr>
                </a:solidFill>
                <a:latin typeface="Leelawadee" pitchFamily="34" charset="-34"/>
                <a:cs typeface="Leelawadee" pitchFamily="34" charset="-34"/>
              </a:rPr>
              <a:t>ต่างๆพนักงานดูแลห้องพักจะมี</a:t>
            </a:r>
          </a:p>
          <a:p>
            <a:r>
              <a:rPr lang="th-TH" sz="2800" dirty="0" smtClean="0">
                <a:solidFill>
                  <a:schemeClr val="accent5">
                    <a:lumMod val="50000"/>
                  </a:schemeClr>
                </a:solidFill>
                <a:latin typeface="Leelawadee" pitchFamily="34" charset="-34"/>
                <a:cs typeface="Leelawadee" pitchFamily="34" charset="-34"/>
              </a:rPr>
              <a:t>จำนวนมากกว่าพนักงานต้อนรับส่วนหน้า</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8</a:t>
            </a:fld>
            <a:endParaRPr lang="en-US" dirty="0"/>
          </a:p>
        </p:txBody>
      </p:sp>
      <p:pic>
        <p:nvPicPr>
          <p:cNvPr id="368642" name="Picture 2" descr="C:\Documents and Settings\jirayut\Desktop\Hotel room1.jpg"/>
          <p:cNvPicPr>
            <a:picLocks noChangeAspect="1" noChangeArrowheads="1"/>
          </p:cNvPicPr>
          <p:nvPr/>
        </p:nvPicPr>
        <p:blipFill>
          <a:blip r:embed="rId3" cstate="print"/>
          <a:srcRect/>
          <a:stretch>
            <a:fillRect/>
          </a:stretch>
        </p:blipFill>
        <p:spPr bwMode="auto">
          <a:xfrm>
            <a:off x="4576528" y="3905624"/>
            <a:ext cx="2808312" cy="2106234"/>
          </a:xfrm>
          <a:prstGeom prst="rect">
            <a:avLst/>
          </a:prstGeom>
          <a:noFill/>
        </p:spPr>
      </p:pic>
      <p:sp>
        <p:nvSpPr>
          <p:cNvPr id="8" name="Title 1"/>
          <p:cNvSpPr>
            <a:spLocks noGrp="1"/>
          </p:cNvSpPr>
          <p:nvPr>
            <p:ph type="title"/>
          </p:nvPr>
        </p:nvSpPr>
        <p:spPr>
          <a:xfrm>
            <a:off x="611560" y="332656"/>
            <a:ext cx="6552728" cy="792088"/>
          </a:xfrm>
        </p:spPr>
        <p:txBody>
          <a:bodyPr>
            <a:noAutofit/>
          </a:bodyPr>
          <a:lstStyle/>
          <a:p>
            <a:r>
              <a:rPr lang="th-TH" sz="2800" b="1" dirty="0" smtClean="0">
                <a:solidFill>
                  <a:schemeClr val="accent5">
                    <a:lumMod val="75000"/>
                  </a:schemeClr>
                </a:solidFill>
                <a:latin typeface="Leelawadee" pitchFamily="34" charset="-34"/>
                <a:cs typeface="Leelawadee" pitchFamily="34" charset="-34"/>
              </a:rPr>
              <a:t>พนักงานดูแลห้องพัก</a:t>
            </a:r>
          </a:p>
        </p:txBody>
      </p:sp>
      <p:sp>
        <p:nvSpPr>
          <p:cNvPr id="9" name="Title 1"/>
          <p:cNvSpPr txBox="1">
            <a:spLocks/>
          </p:cNvSpPr>
          <p:nvPr/>
        </p:nvSpPr>
        <p:spPr>
          <a:xfrm>
            <a:off x="611560" y="980728"/>
            <a:ext cx="7056784" cy="1872208"/>
          </a:xfrm>
          <a:prstGeom prst="rect">
            <a:avLst/>
          </a:prstGeom>
        </p:spPr>
        <p:txBody>
          <a:bodyPr vert="horz" lIns="45720" rIns="45720" anchor="t">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บทบาทสำคัญของพนักงานดูแลห้องพัก</a:t>
            </a:r>
            <a:r>
              <a:rPr lang="th-TH" sz="2800" kern="4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คือ</a:t>
            </a:r>
            <a:r>
              <a:rPr lang="th-TH" sz="2800" kern="4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การทำให้แขกที่มาพักได้รับความสะดวกสบายเสมือนอยู่ที่บ้าน</a:t>
            </a:r>
          </a:p>
          <a:p>
            <a:r>
              <a:rPr lang="th-TH" sz="2800" dirty="0" smtClean="0">
                <a:solidFill>
                  <a:schemeClr val="accent5">
                    <a:lumMod val="50000"/>
                  </a:schemeClr>
                </a:solidFill>
                <a:latin typeface="Leelawadee" pitchFamily="34" charset="-34"/>
                <a:cs typeface="Leelawadee" pitchFamily="34" charset="-34"/>
              </a:rPr>
              <a:t>ของตัวเองโดยการดูแลห้องพักให้สะอาด</a:t>
            </a:r>
            <a:r>
              <a:rPr lang="th-TH" sz="2800" kern="4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เป็นระเบียบ</a:t>
            </a:r>
          </a:p>
          <a:p>
            <a:r>
              <a:rPr lang="th-TH" sz="2800" dirty="0" smtClean="0">
                <a:solidFill>
                  <a:schemeClr val="accent5">
                    <a:lumMod val="50000"/>
                  </a:schemeClr>
                </a:solidFill>
                <a:latin typeface="Leelawadee" pitchFamily="34" charset="-34"/>
                <a:cs typeface="Leelawadee" pitchFamily="34" charset="-34"/>
              </a:rPr>
              <a:t>เรียบร้อยและปลอดภัย</a:t>
            </a:r>
            <a:r>
              <a:rPr lang="th-TH" sz="2800" kern="4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น่าอยู่</a:t>
            </a:r>
          </a:p>
        </p:txBody>
      </p:sp>
      <p:sp>
        <p:nvSpPr>
          <p:cNvPr id="12" name="Title 1"/>
          <p:cNvSpPr txBox="1">
            <a:spLocks/>
          </p:cNvSpPr>
          <p:nvPr/>
        </p:nvSpPr>
        <p:spPr>
          <a:xfrm>
            <a:off x="620704" y="2654056"/>
            <a:ext cx="6129824"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พนักงานดูแลห้องพักจะทำห้องพักให้น่าอยู่</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997888" y="3086104"/>
            <a:ext cx="421304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ได้อย่างไร</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9</a:t>
            </a:fld>
            <a:endParaRPr lang="en-US" dirty="0"/>
          </a:p>
        </p:txBody>
      </p:sp>
      <p:pic>
        <p:nvPicPr>
          <p:cNvPr id="366594" name="Picture 2" descr="http://farm7.staticflickr.com/6188/6055762549_ce8cdf9c3b.jpg"/>
          <p:cNvPicPr>
            <a:picLocks noChangeAspect="1" noChangeArrowheads="1"/>
          </p:cNvPicPr>
          <p:nvPr/>
        </p:nvPicPr>
        <p:blipFill>
          <a:blip r:embed="rId3" cstate="print"/>
          <a:srcRect/>
          <a:stretch>
            <a:fillRect/>
          </a:stretch>
        </p:blipFill>
        <p:spPr bwMode="auto">
          <a:xfrm>
            <a:off x="4355976" y="3717032"/>
            <a:ext cx="3024336" cy="2014208"/>
          </a:xfrm>
          <a:prstGeom prst="rect">
            <a:avLst/>
          </a:prstGeom>
          <a:noFill/>
        </p:spPr>
      </p:pic>
      <p:sp>
        <p:nvSpPr>
          <p:cNvPr id="8" name="Title 1"/>
          <p:cNvSpPr>
            <a:spLocks noGrp="1"/>
          </p:cNvSpPr>
          <p:nvPr>
            <p:ph type="title"/>
          </p:nvPr>
        </p:nvSpPr>
        <p:spPr>
          <a:xfrm>
            <a:off x="611560" y="332656"/>
            <a:ext cx="6552728" cy="792088"/>
          </a:xfrm>
        </p:spPr>
        <p:txBody>
          <a:bodyPr>
            <a:noAutofit/>
          </a:bodyPr>
          <a:lstStyle/>
          <a:p>
            <a:r>
              <a:rPr lang="th-TH" sz="2800" b="1" dirty="0" smtClean="0">
                <a:solidFill>
                  <a:schemeClr val="accent5">
                    <a:lumMod val="75000"/>
                  </a:schemeClr>
                </a:solidFill>
                <a:latin typeface="Leelawadee" pitchFamily="34" charset="-34"/>
                <a:cs typeface="Leelawadee" pitchFamily="34" charset="-34"/>
              </a:rPr>
              <a:t>พนักงานดูแลห้องพัก</a:t>
            </a:r>
          </a:p>
        </p:txBody>
      </p:sp>
      <p:sp>
        <p:nvSpPr>
          <p:cNvPr id="9" name="Title 1"/>
          <p:cNvSpPr txBox="1">
            <a:spLocks/>
          </p:cNvSpPr>
          <p:nvPr/>
        </p:nvSpPr>
        <p:spPr>
          <a:xfrm>
            <a:off x="611560" y="980728"/>
            <a:ext cx="7056784" cy="2448272"/>
          </a:xfrm>
          <a:prstGeom prst="rect">
            <a:avLst/>
          </a:prstGeom>
        </p:spPr>
        <p:txBody>
          <a:bodyPr vert="horz" lIns="45720" rIns="45720" anchor="t">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spc="-50" dirty="0" smtClean="0">
                <a:solidFill>
                  <a:schemeClr val="accent5">
                    <a:lumMod val="50000"/>
                  </a:schemeClr>
                </a:solidFill>
                <a:latin typeface="Leelawadee" pitchFamily="34" charset="-34"/>
                <a:cs typeface="Leelawadee" pitchFamily="34" charset="-34"/>
              </a:rPr>
              <a:t>แม้จะมีหน้าที่หลัก</a:t>
            </a:r>
            <a:r>
              <a:rPr lang="th-TH" sz="2800" kern="300" spc="-50" dirty="0" smtClean="0">
                <a:solidFill>
                  <a:schemeClr val="accent5">
                    <a:lumMod val="50000"/>
                  </a:schemeClr>
                </a:solidFill>
                <a:latin typeface="Leelawadee" pitchFamily="34" charset="-34"/>
                <a:cs typeface="Leelawadee" pitchFamily="34" charset="-34"/>
              </a:rPr>
              <a:t> </a:t>
            </a:r>
            <a:r>
              <a:rPr lang="th-TH" sz="2800" kern="400" spc="-50" dirty="0" smtClean="0">
                <a:solidFill>
                  <a:schemeClr val="accent5">
                    <a:lumMod val="50000"/>
                  </a:schemeClr>
                </a:solidFill>
                <a:latin typeface="Leelawadee" pitchFamily="34" charset="-34"/>
                <a:cs typeface="Leelawadee" pitchFamily="34" charset="-34"/>
              </a:rPr>
              <a:t>ในการทำความสะอาด</a:t>
            </a:r>
            <a:r>
              <a:rPr lang="th-TH" sz="2800" kern="300" spc="-50" dirty="0" smtClean="0">
                <a:solidFill>
                  <a:schemeClr val="accent5">
                    <a:lumMod val="50000"/>
                  </a:schemeClr>
                </a:solidFill>
                <a:latin typeface="Leelawadee" pitchFamily="34" charset="-34"/>
                <a:cs typeface="Leelawadee" pitchFamily="34" charset="-34"/>
              </a:rPr>
              <a:t> </a:t>
            </a:r>
            <a:r>
              <a:rPr lang="th-TH" sz="2800" kern="400" spc="-50" dirty="0" smtClean="0">
                <a:solidFill>
                  <a:schemeClr val="accent5">
                    <a:lumMod val="50000"/>
                  </a:schemeClr>
                </a:solidFill>
                <a:latin typeface="Leelawadee" pitchFamily="34" charset="-34"/>
                <a:cs typeface="Leelawadee" pitchFamily="34" charset="-34"/>
              </a:rPr>
              <a:t>แต่พนักงาน</a:t>
            </a:r>
            <a:r>
              <a:rPr lang="th-TH" sz="2800" spc="40" dirty="0" smtClean="0">
                <a:solidFill>
                  <a:schemeClr val="accent5">
                    <a:lumMod val="50000"/>
                  </a:schemeClr>
                </a:solidFill>
                <a:latin typeface="Leelawadee" pitchFamily="34" charset="-34"/>
                <a:cs typeface="Leelawadee" pitchFamily="34" charset="-34"/>
              </a:rPr>
              <a:t>ดูแลห้องพักก็ต้องยิ้มแย้มเป็นมิตร</a:t>
            </a:r>
            <a:r>
              <a:rPr lang="th-TH" sz="2800" kern="400" spc="40" dirty="0" smtClean="0">
                <a:solidFill>
                  <a:schemeClr val="accent5">
                    <a:lumMod val="50000"/>
                  </a:schemeClr>
                </a:solidFill>
                <a:latin typeface="Leelawadee" pitchFamily="34" charset="-34"/>
                <a:cs typeface="Leelawadee" pitchFamily="34" charset="-34"/>
              </a:rPr>
              <a:t> </a:t>
            </a:r>
            <a:r>
              <a:rPr lang="th-TH" sz="2800" spc="40" dirty="0" smtClean="0">
                <a:solidFill>
                  <a:schemeClr val="accent5">
                    <a:lumMod val="50000"/>
                  </a:schemeClr>
                </a:solidFill>
                <a:latin typeface="Leelawadee" pitchFamily="34" charset="-34"/>
                <a:cs typeface="Leelawadee" pitchFamily="34" charset="-34"/>
              </a:rPr>
              <a:t>มีความรอบคอบ</a:t>
            </a:r>
          </a:p>
          <a:p>
            <a:r>
              <a:rPr lang="th-TH" sz="2800" spc="50" dirty="0" smtClean="0">
                <a:solidFill>
                  <a:schemeClr val="accent5">
                    <a:lumMod val="50000"/>
                  </a:schemeClr>
                </a:solidFill>
                <a:latin typeface="Leelawadee" pitchFamily="34" charset="-34"/>
                <a:cs typeface="Leelawadee" pitchFamily="34" charset="-34"/>
              </a:rPr>
              <a:t>ระมัดระวังสามารถให้ข้อมูลแก่แขก รวมทั้งจัดการ</a:t>
            </a:r>
          </a:p>
          <a:p>
            <a:r>
              <a:rPr lang="th-TH" sz="2800" kern="400" spc="40" dirty="0" smtClean="0">
                <a:solidFill>
                  <a:schemeClr val="accent5">
                    <a:lumMod val="50000"/>
                  </a:schemeClr>
                </a:solidFill>
                <a:latin typeface="Leelawadee" pitchFamily="34" charset="-34"/>
                <a:cs typeface="Leelawadee" pitchFamily="34" charset="-34"/>
              </a:rPr>
              <a:t>แก้ปัญหาหรือดำเนินการใดๆ เพื่อสนองตอบความ</a:t>
            </a:r>
            <a:r>
              <a:rPr lang="th-TH" sz="2800" dirty="0" smtClean="0">
                <a:solidFill>
                  <a:schemeClr val="accent5">
                    <a:lumMod val="50000"/>
                  </a:schemeClr>
                </a:solidFill>
                <a:latin typeface="Leelawadee" pitchFamily="34" charset="-34"/>
                <a:cs typeface="Leelawadee" pitchFamily="34" charset="-34"/>
              </a:rPr>
              <a:t>ต้องการของแขกในเรื่องที่เกี่ยวกับห้องพักได้</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10</a:t>
            </a:fld>
            <a:endParaRPr lang="en-US" dirty="0"/>
          </a:p>
        </p:txBody>
      </p:sp>
      <p:pic>
        <p:nvPicPr>
          <p:cNvPr id="364546" name="Picture 2" descr="http://farm4.staticflickr.com/3158/2494690766_370ef0908e.jpg"/>
          <p:cNvPicPr>
            <a:picLocks noChangeAspect="1" noChangeArrowheads="1"/>
          </p:cNvPicPr>
          <p:nvPr/>
        </p:nvPicPr>
        <p:blipFill>
          <a:blip r:embed="rId3" cstate="print"/>
          <a:srcRect/>
          <a:stretch>
            <a:fillRect/>
          </a:stretch>
        </p:blipFill>
        <p:spPr bwMode="auto">
          <a:xfrm>
            <a:off x="4459791" y="4221088"/>
            <a:ext cx="3010785" cy="1728192"/>
          </a:xfrm>
          <a:prstGeom prst="rect">
            <a:avLst/>
          </a:prstGeom>
          <a:noFill/>
        </p:spPr>
      </p:pic>
      <p:sp>
        <p:nvSpPr>
          <p:cNvPr id="8" name="Title 1"/>
          <p:cNvSpPr>
            <a:spLocks noGrp="1"/>
          </p:cNvSpPr>
          <p:nvPr>
            <p:ph type="title"/>
          </p:nvPr>
        </p:nvSpPr>
        <p:spPr>
          <a:xfrm>
            <a:off x="611560" y="332656"/>
            <a:ext cx="4320480" cy="792088"/>
          </a:xfrm>
        </p:spPr>
        <p:txBody>
          <a:bodyPr>
            <a:noAutofit/>
          </a:bodyPr>
          <a:lstStyle/>
          <a:p>
            <a:r>
              <a:rPr lang="th-TH" sz="3000" b="1" dirty="0" smtClean="0">
                <a:solidFill>
                  <a:schemeClr val="accent5">
                    <a:lumMod val="75000"/>
                  </a:schemeClr>
                </a:solidFill>
                <a:latin typeface="Leelawadee" pitchFamily="34" charset="-34"/>
                <a:cs typeface="Leelawadee" pitchFamily="34" charset="-34"/>
              </a:rPr>
              <a:t>ขอบเขตความรับผิดชอบ</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1052736"/>
            <a:ext cx="6840760" cy="90010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โดยสรุป</a:t>
            </a:r>
            <a:r>
              <a:rPr lang="th-TH" sz="2800" kern="400" spc="50" dirty="0" smtClean="0">
                <a:solidFill>
                  <a:schemeClr val="accent5">
                    <a:lumMod val="50000"/>
                  </a:schemeClr>
                </a:solidFill>
                <a:latin typeface="Leelawadee" pitchFamily="34" charset="-34"/>
                <a:cs typeface="Leelawadee" pitchFamily="34" charset="-34"/>
              </a:rPr>
              <a:t> </a:t>
            </a:r>
            <a:r>
              <a:rPr lang="th-TH" sz="2800" spc="50" dirty="0" smtClean="0">
                <a:solidFill>
                  <a:schemeClr val="accent5">
                    <a:lumMod val="50000"/>
                  </a:schemeClr>
                </a:solidFill>
                <a:latin typeface="Leelawadee" pitchFamily="34" charset="-34"/>
                <a:cs typeface="Leelawadee" pitchFamily="34" charset="-34"/>
              </a:rPr>
              <a:t>พนักงานดูแลห้องพักมีหน้าที่รับผิดชอบ</a:t>
            </a:r>
          </a:p>
          <a:p>
            <a:pPr>
              <a:lnSpc>
                <a:spcPct val="120000"/>
              </a:lnSpc>
            </a:pPr>
            <a:r>
              <a:rPr lang="th-TH" sz="2800" spc="50" dirty="0" smtClean="0">
                <a:solidFill>
                  <a:schemeClr val="accent5">
                    <a:lumMod val="50000"/>
                  </a:schemeClr>
                </a:solidFill>
                <a:latin typeface="Leelawadee" pitchFamily="34" charset="-34"/>
                <a:cs typeface="Leelawadee" pitchFamily="34" charset="-34"/>
              </a:rPr>
              <a:t>หลักดังนี้</a:t>
            </a:r>
            <a:endParaRPr lang="en-US" sz="2800" spc="5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02416" y="1844824"/>
            <a:ext cx="4185608"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ดูแลความสะอาดของห้องพัก</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02416" y="2348880"/>
            <a:ext cx="4671376"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ดูแลสภาพทั่วไปของห้องพัก</a:t>
            </a:r>
            <a:endParaRPr lang="en-US" sz="24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593272" y="2852936"/>
            <a:ext cx="5202864"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รักษาความปลอดภัยภายในห้องพัก</a:t>
            </a:r>
            <a:endParaRPr lang="en-US" sz="280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02416" y="3356992"/>
            <a:ext cx="6129824"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รักษาความเป็นส่วนตัวของแขก</a:t>
            </a:r>
            <a:endParaRPr lang="en-US" sz="24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11</a:t>
            </a:fld>
            <a:endParaRPr lang="en-US" dirty="0"/>
          </a:p>
        </p:txBody>
      </p:sp>
      <p:pic>
        <p:nvPicPr>
          <p:cNvPr id="6" name="Picture 5" descr="MP900430525[1].JPG"/>
          <p:cNvPicPr/>
          <p:nvPr/>
        </p:nvPicPr>
        <p:blipFill>
          <a:blip r:embed="rId3" cstate="print"/>
          <a:stretch>
            <a:fillRect/>
          </a:stretch>
        </p:blipFill>
        <p:spPr>
          <a:xfrm>
            <a:off x="5248641" y="3781864"/>
            <a:ext cx="2016224" cy="2319316"/>
          </a:xfrm>
          <a:prstGeom prst="rect">
            <a:avLst/>
          </a:prstGeom>
        </p:spPr>
      </p:pic>
      <p:sp>
        <p:nvSpPr>
          <p:cNvPr id="8" name="Title 1"/>
          <p:cNvSpPr>
            <a:spLocks noGrp="1"/>
          </p:cNvSpPr>
          <p:nvPr>
            <p:ph type="title"/>
          </p:nvPr>
        </p:nvSpPr>
        <p:spPr>
          <a:xfrm>
            <a:off x="611560" y="332656"/>
            <a:ext cx="4464496"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ขอบเขตความรับผิดชอบ</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1052736"/>
            <a:ext cx="6840760" cy="90010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ขอบเขตความรับผิดชอบของพนักงานดูแลห้องพักครอบคลุมถึง</a:t>
            </a:r>
            <a:endParaRPr lang="en-US" sz="2800" spc="5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02416" y="1844824"/>
            <a:ext cx="3969584"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ความสัมพันธ์กับแขก</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02416" y="2348880"/>
            <a:ext cx="3969584"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ความปลอดภัยของแขก</a:t>
            </a:r>
            <a:endParaRPr lang="en-US" sz="24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593272" y="2852936"/>
            <a:ext cx="3978728"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การทำความสะอาด</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02416" y="3356992"/>
            <a:ext cx="4671376"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การบริหารงานและการสื่อสาร</a:t>
            </a:r>
            <a:endParaRPr lang="en-US" sz="24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12</a:t>
            </a:fld>
            <a:endParaRPr lang="en-US" dirty="0"/>
          </a:p>
        </p:txBody>
      </p:sp>
      <p:pic>
        <p:nvPicPr>
          <p:cNvPr id="7" name="Picture 6" descr="MP900448582[1].JPG"/>
          <p:cNvPicPr/>
          <p:nvPr/>
        </p:nvPicPr>
        <p:blipFill>
          <a:blip r:embed="rId3" cstate="print"/>
          <a:stretch>
            <a:fillRect/>
          </a:stretch>
        </p:blipFill>
        <p:spPr>
          <a:xfrm>
            <a:off x="6084168" y="2526090"/>
            <a:ext cx="2016224" cy="2015282"/>
          </a:xfrm>
          <a:prstGeom prst="rect">
            <a:avLst/>
          </a:prstGeom>
        </p:spPr>
      </p:pic>
      <p:sp>
        <p:nvSpPr>
          <p:cNvPr id="8" name="Title 1"/>
          <p:cNvSpPr>
            <a:spLocks noGrp="1"/>
          </p:cNvSpPr>
          <p:nvPr>
            <p:ph type="title"/>
          </p:nvPr>
        </p:nvSpPr>
        <p:spPr>
          <a:xfrm>
            <a:off x="611560" y="332656"/>
            <a:ext cx="396044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งานประจำวัน</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1052736"/>
            <a:ext cx="6840760" cy="90010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ในการเข้ากระแต่ละครั้ง ผู้เข้ารับการอบรมคิดว่าพนักงานดูแลห้องพักต้องทำงานอะไรบ้าง</a:t>
            </a:r>
            <a:endParaRPr lang="en-US" sz="2800" spc="5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02416" y="1844824"/>
            <a:ext cx="3969584"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เตรียมตัวทำงาน</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02416" y="2348880"/>
            <a:ext cx="3969584"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เข้าห้องพักแขก</a:t>
            </a:r>
            <a:endParaRPr lang="en-US" sz="24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593272" y="2852936"/>
            <a:ext cx="3978728"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ทำความสะอาดห้องพัก</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02416" y="3356992"/>
            <a:ext cx="4671376"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ให้ข้อมูลแก่แขก</a:t>
            </a:r>
            <a:endParaRPr lang="en-US" sz="240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11560" y="3861048"/>
            <a:ext cx="5400600" cy="792088"/>
          </a:xfrm>
          <a:prstGeom prst="rect">
            <a:avLst/>
          </a:prstGeom>
        </p:spPr>
        <p:txBody>
          <a:bodyPr vert="horz" lIns="45720" rIns="45720" anchor="ctr">
            <a:normAutofit fontScale="92500"/>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ดูแลห้องเก็บอุปกรณ์และรถเข็นแม่บ้าน</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620704" y="4365104"/>
            <a:ext cx="4671376"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เลิกกะ</a:t>
            </a:r>
            <a:endParaRPr lang="en-US" sz="24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13</a:t>
            </a:fld>
            <a:endParaRPr lang="en-US" dirty="0"/>
          </a:p>
        </p:txBody>
      </p:sp>
      <p:pic>
        <p:nvPicPr>
          <p:cNvPr id="6" name="Picture 5" descr="MP900174909[1].JPG"/>
          <p:cNvPicPr>
            <a:picLocks noChangeAspect="1"/>
          </p:cNvPicPr>
          <p:nvPr/>
        </p:nvPicPr>
        <p:blipFill>
          <a:blip r:embed="rId3" cstate="print"/>
          <a:stretch>
            <a:fillRect/>
          </a:stretch>
        </p:blipFill>
        <p:spPr>
          <a:xfrm>
            <a:off x="6665168" y="2960948"/>
            <a:ext cx="1574304" cy="2361456"/>
          </a:xfrm>
          <a:prstGeom prst="rect">
            <a:avLst/>
          </a:prstGeom>
        </p:spPr>
      </p:pic>
      <p:sp>
        <p:nvSpPr>
          <p:cNvPr id="8" name="Title 1"/>
          <p:cNvSpPr>
            <a:spLocks noGrp="1"/>
          </p:cNvSpPr>
          <p:nvPr>
            <p:ph type="title"/>
          </p:nvPr>
        </p:nvSpPr>
        <p:spPr>
          <a:xfrm>
            <a:off x="611560" y="332656"/>
            <a:ext cx="396044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งานประจำวัน</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908720"/>
            <a:ext cx="6840760" cy="90010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การเตรียมตัวทำงาน</a:t>
            </a:r>
            <a:endParaRPr lang="en-US" sz="2800" spc="5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02416" y="1556792"/>
            <a:ext cx="4671376"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รวบรวมลูกกุญแจมาสเตอร์คีย์</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02416" y="2060848"/>
            <a:ext cx="7137936" cy="792088"/>
          </a:xfrm>
          <a:prstGeom prst="rect">
            <a:avLst/>
          </a:prstGeom>
        </p:spPr>
        <p:txBody>
          <a:bodyPr vert="horz" lIns="45720" rIns="45720" anchor="ctr">
            <a:normAutofit fontScale="92500"/>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รวบรวมรายการห้องพักที่ต้องทำความสะอาดในวันนั้นๆ</a:t>
            </a:r>
            <a:endParaRPr lang="en-US" sz="24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593272" y="2564904"/>
            <a:ext cx="3978728"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บรรจุรถเข็นแม่บ้าน</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02416" y="3068960"/>
            <a:ext cx="4671376"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จัดอุปกรณ์ของใช้ต่างๆ</a:t>
            </a:r>
            <a:endParaRPr lang="en-US" sz="240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11560" y="3573016"/>
            <a:ext cx="540060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จัดลำดับการทำความสะอาดห้องพัก</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620704" y="4077072"/>
            <a:ext cx="6111536"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ตรวจสอบว่ามีงานพิเศษอื่นใดต้องทำหรือไม่</a:t>
            </a:r>
            <a:endParaRPr lang="en-US" sz="24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14</a:t>
            </a:fld>
            <a:endParaRPr lang="en-US" dirty="0"/>
          </a:p>
        </p:txBody>
      </p:sp>
      <p:pic>
        <p:nvPicPr>
          <p:cNvPr id="7" name="Picture 6" descr="MP900431763[1].JPG"/>
          <p:cNvPicPr/>
          <p:nvPr/>
        </p:nvPicPr>
        <p:blipFill>
          <a:blip r:embed="rId3" cstate="print">
            <a:duotone>
              <a:prstClr val="black"/>
              <a:srgbClr val="D9C3A5">
                <a:tint val="50000"/>
                <a:satMod val="180000"/>
              </a:srgbClr>
            </a:duotone>
          </a:blip>
          <a:stretch>
            <a:fillRect/>
          </a:stretch>
        </p:blipFill>
        <p:spPr>
          <a:xfrm>
            <a:off x="4716016" y="2960948"/>
            <a:ext cx="1752114" cy="2375320"/>
          </a:xfrm>
          <a:prstGeom prst="rect">
            <a:avLst/>
          </a:prstGeom>
        </p:spPr>
      </p:pic>
      <p:sp>
        <p:nvSpPr>
          <p:cNvPr id="8" name="Title 1"/>
          <p:cNvSpPr>
            <a:spLocks noGrp="1"/>
          </p:cNvSpPr>
          <p:nvPr>
            <p:ph type="title"/>
          </p:nvPr>
        </p:nvSpPr>
        <p:spPr>
          <a:xfrm>
            <a:off x="611560" y="332656"/>
            <a:ext cx="396044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งานประจำวัน</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908720"/>
            <a:ext cx="6840760" cy="90010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การเข้าห้องพักแขก</a:t>
            </a:r>
            <a:endParaRPr lang="en-US" sz="2800" spc="5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02416" y="1556792"/>
            <a:ext cx="7137936" cy="792088"/>
          </a:xfrm>
          <a:prstGeom prst="rect">
            <a:avLst/>
          </a:prstGeom>
        </p:spPr>
        <p:txBody>
          <a:bodyPr vert="horz" lIns="45720" rIns="45720" anchor="ctr">
            <a:normAutofit fontScale="92500"/>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เคาะประตูห้องก่อนเสมอ</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ตามนโยบายของสถานบริการ</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02416" y="2060848"/>
            <a:ext cx="7137936"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ค่อยๆเปิดประตู</a:t>
            </a:r>
            <a:endParaRPr lang="en-US" sz="24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593272" y="2564904"/>
            <a:ext cx="3978728"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จอดรถเข็นไว้หน้าประตู</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15</a:t>
            </a:fld>
            <a:endParaRPr lang="en-US" dirty="0"/>
          </a:p>
        </p:txBody>
      </p:sp>
      <p:pic>
        <p:nvPicPr>
          <p:cNvPr id="6" name="Picture 5" descr="MP900411745[1].JPG"/>
          <p:cNvPicPr>
            <a:picLocks noChangeAspect="1"/>
          </p:cNvPicPr>
          <p:nvPr/>
        </p:nvPicPr>
        <p:blipFill>
          <a:blip r:embed="rId3" cstate="print"/>
          <a:stretch>
            <a:fillRect/>
          </a:stretch>
        </p:blipFill>
        <p:spPr>
          <a:xfrm>
            <a:off x="6516216" y="2204864"/>
            <a:ext cx="1643074" cy="1643074"/>
          </a:xfrm>
          <a:prstGeom prst="rect">
            <a:avLst/>
          </a:prstGeom>
        </p:spPr>
      </p:pic>
      <p:sp>
        <p:nvSpPr>
          <p:cNvPr id="8" name="Title 1"/>
          <p:cNvSpPr>
            <a:spLocks noGrp="1"/>
          </p:cNvSpPr>
          <p:nvPr>
            <p:ph type="title"/>
          </p:nvPr>
        </p:nvSpPr>
        <p:spPr>
          <a:xfrm>
            <a:off x="611560" y="332656"/>
            <a:ext cx="396044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งานประจำวัน</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908720"/>
            <a:ext cx="6840760" cy="90010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การทำความสะอาดห้องพัก</a:t>
            </a:r>
            <a:endParaRPr lang="en-US" sz="2800" spc="5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02416" y="1556792"/>
            <a:ext cx="555376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เปิดม่านและหน้าต่างเพื่อระบายอากาศ</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02416" y="2060848"/>
            <a:ext cx="555376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เก็บขยะและของที่ใช้แล้วในห้องพัก</a:t>
            </a:r>
            <a:endParaRPr lang="en-US" sz="24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02416" y="3501008"/>
            <a:ext cx="4671376"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เปลี่ยนผ้าปูที่นอนและจัดเตียง</a:t>
            </a:r>
            <a:endParaRPr lang="en-US" sz="240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11560" y="4005064"/>
            <a:ext cx="6408712" cy="792088"/>
          </a:xfrm>
          <a:prstGeom prst="rect">
            <a:avLst/>
          </a:prstGeom>
        </p:spPr>
        <p:txBody>
          <a:bodyPr vert="horz" lIns="45720" rIns="45720" anchor="ctr">
            <a:normAutofit fontScale="92500"/>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ตรวจดูว่าผ้าชุดเครื่องนอนเสียหายอย่างไรหรือไม่</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620704" y="4509120"/>
            <a:ext cx="6111536"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ตรวจดูความปลอดภัยในด้านต่างๆทั่วห้อง</a:t>
            </a:r>
            <a:endParaRPr lang="en-US" sz="2400" dirty="0">
              <a:solidFill>
                <a:schemeClr val="accent5">
                  <a:lumMod val="50000"/>
                </a:schemeClr>
              </a:solidFill>
              <a:latin typeface="Leelawadee" pitchFamily="34" charset="-34"/>
              <a:cs typeface="Leelawadee" pitchFamily="34" charset="-34"/>
            </a:endParaRPr>
          </a:p>
        </p:txBody>
      </p:sp>
      <p:sp>
        <p:nvSpPr>
          <p:cNvPr id="16" name="Title 1"/>
          <p:cNvSpPr txBox="1">
            <a:spLocks/>
          </p:cNvSpPr>
          <p:nvPr/>
        </p:nvSpPr>
        <p:spPr>
          <a:xfrm>
            <a:off x="611560" y="2564904"/>
            <a:ext cx="5400600" cy="792088"/>
          </a:xfrm>
          <a:prstGeom prst="rect">
            <a:avLst/>
          </a:prstGeom>
        </p:spPr>
        <p:txBody>
          <a:bodyPr vert="horz" lIns="45720" rIns="45720" anchor="ctr">
            <a:normAutofit fontScale="92500"/>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6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ทำความสะอาดพื้นที่อาบน้ำ</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อ่างอาบน้ำ</a:t>
            </a:r>
            <a:endParaRPr lang="en-US" sz="2400" dirty="0">
              <a:solidFill>
                <a:schemeClr val="accent5">
                  <a:lumMod val="50000"/>
                </a:schemeClr>
              </a:solidFill>
              <a:latin typeface="Leelawadee" pitchFamily="34" charset="-34"/>
              <a:cs typeface="Leelawadee" pitchFamily="34" charset="-34"/>
            </a:endParaRPr>
          </a:p>
        </p:txBody>
      </p:sp>
      <p:sp>
        <p:nvSpPr>
          <p:cNvPr id="17" name="Title 1"/>
          <p:cNvSpPr txBox="1">
            <a:spLocks/>
          </p:cNvSpPr>
          <p:nvPr/>
        </p:nvSpPr>
        <p:spPr>
          <a:xfrm>
            <a:off x="555574" y="2996952"/>
            <a:ext cx="5400600" cy="792088"/>
          </a:xfrm>
          <a:prstGeom prst="rect">
            <a:avLst/>
          </a:prstGeom>
        </p:spPr>
        <p:txBody>
          <a:bodyPr vert="horz" lIns="45720" rIns="45720" anchor="ctr">
            <a:normAutofit fontScale="92500"/>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  อ่างล้างหน้าและของใช้ในห้องในห้องน้ำ</a:t>
            </a:r>
            <a:endParaRPr lang="en-US" sz="24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16</a:t>
            </a:fld>
            <a:endParaRPr lang="en-US" dirty="0"/>
          </a:p>
        </p:txBody>
      </p:sp>
      <p:pic>
        <p:nvPicPr>
          <p:cNvPr id="5" name="Picture 4" descr="MP900387608[1].JPG"/>
          <p:cNvPicPr>
            <a:picLocks noChangeAspect="1"/>
          </p:cNvPicPr>
          <p:nvPr/>
        </p:nvPicPr>
        <p:blipFill>
          <a:blip r:embed="rId3" cstate="print"/>
          <a:stretch>
            <a:fillRect/>
          </a:stretch>
        </p:blipFill>
        <p:spPr>
          <a:xfrm>
            <a:off x="5940152" y="2611251"/>
            <a:ext cx="2054889" cy="1465821"/>
          </a:xfrm>
          <a:prstGeom prst="rect">
            <a:avLst/>
          </a:prstGeom>
        </p:spPr>
      </p:pic>
      <p:sp>
        <p:nvSpPr>
          <p:cNvPr id="8" name="Title 1"/>
          <p:cNvSpPr>
            <a:spLocks noGrp="1"/>
          </p:cNvSpPr>
          <p:nvPr>
            <p:ph type="title"/>
          </p:nvPr>
        </p:nvSpPr>
        <p:spPr>
          <a:xfrm>
            <a:off x="611560" y="332656"/>
            <a:ext cx="396044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งานประจำวัน</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908720"/>
            <a:ext cx="6840760" cy="90010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การทำความสะอาดห้องพัก</a:t>
            </a:r>
            <a:endParaRPr lang="en-US" sz="2800" spc="5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02416" y="1556792"/>
            <a:ext cx="6705888" cy="792088"/>
          </a:xfrm>
          <a:prstGeom prst="rect">
            <a:avLst/>
          </a:prstGeom>
        </p:spPr>
        <p:txBody>
          <a:bodyPr vert="horz" lIns="45720" rIns="45720" anchor="ctr">
            <a:normAutofit fontScale="92500"/>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รายงานเกี่ยวกับของหายไป</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ของที่แขกลืมไว้</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ปัญหา</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02416" y="1988840"/>
            <a:ext cx="6345848" cy="792088"/>
          </a:xfrm>
          <a:prstGeom prst="rect">
            <a:avLst/>
          </a:prstGeom>
        </p:spPr>
        <p:txBody>
          <a:bodyPr vert="horz" lIns="45720" rIns="45720" anchor="ctr">
            <a:normAutofit fontScale="92500"/>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  ในการดูแลรักษาและปัญหาอื่นๆเกี่ยวกับห้องพัก</a:t>
            </a:r>
            <a:endParaRPr lang="en-US" sz="24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02416" y="3429000"/>
            <a:ext cx="5841792"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เช็ด</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ดูดฝุ่น</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แปรงและขัดเงาเครื่องเรือน</a:t>
            </a:r>
            <a:endParaRPr lang="en-US" sz="24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11560" y="3942200"/>
            <a:ext cx="6408712"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เติมของใช้และสิ่งอำนวยความสะดวกในห้องพัก</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611560" y="2492896"/>
            <a:ext cx="540060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เช็ดฝุ่น</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ทำความสะอาดของตกแต่ง</a:t>
            </a:r>
            <a:endParaRPr lang="en-US" sz="2400" dirty="0">
              <a:solidFill>
                <a:schemeClr val="accent5">
                  <a:lumMod val="50000"/>
                </a:schemeClr>
              </a:solidFill>
              <a:latin typeface="Leelawadee" pitchFamily="34" charset="-34"/>
              <a:cs typeface="Leelawadee" pitchFamily="34" charset="-34"/>
            </a:endParaRPr>
          </a:p>
        </p:txBody>
      </p:sp>
      <p:sp>
        <p:nvSpPr>
          <p:cNvPr id="16" name="Title 1"/>
          <p:cNvSpPr txBox="1">
            <a:spLocks/>
          </p:cNvSpPr>
          <p:nvPr/>
        </p:nvSpPr>
        <p:spPr>
          <a:xfrm>
            <a:off x="555574" y="2924944"/>
            <a:ext cx="540060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  เครื่องใช้และพื้นผิวโครงสร้างต่างๆ</a:t>
            </a:r>
            <a:endParaRPr lang="en-US" sz="24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17</a:t>
            </a:fld>
            <a:endParaRPr lang="en-US" dirty="0"/>
          </a:p>
        </p:txBody>
      </p:sp>
      <p:pic>
        <p:nvPicPr>
          <p:cNvPr id="5" name="Picture 4" descr="MP900431692[1].JPG"/>
          <p:cNvPicPr>
            <a:picLocks noChangeAspect="1"/>
          </p:cNvPicPr>
          <p:nvPr/>
        </p:nvPicPr>
        <p:blipFill>
          <a:blip r:embed="rId3" cstate="print"/>
          <a:stretch>
            <a:fillRect/>
          </a:stretch>
        </p:blipFill>
        <p:spPr>
          <a:xfrm>
            <a:off x="6384170" y="2444880"/>
            <a:ext cx="1500198" cy="1500198"/>
          </a:xfrm>
          <a:prstGeom prst="rect">
            <a:avLst/>
          </a:prstGeom>
        </p:spPr>
      </p:pic>
      <p:sp>
        <p:nvSpPr>
          <p:cNvPr id="8" name="Title 1"/>
          <p:cNvSpPr>
            <a:spLocks noGrp="1"/>
          </p:cNvSpPr>
          <p:nvPr>
            <p:ph type="title"/>
          </p:nvPr>
        </p:nvSpPr>
        <p:spPr>
          <a:xfrm>
            <a:off x="611560" y="332656"/>
            <a:ext cx="396044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งานประจำวัน</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908720"/>
            <a:ext cx="4752528" cy="90010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การทำความสะอาดห้องพัก</a:t>
            </a:r>
            <a:endParaRPr lang="en-US" sz="2800" spc="5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02416" y="1556792"/>
            <a:ext cx="591380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ตรวจ</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บันทึกรายการและเติมขนมขบเคี้ยว</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75568" y="1988840"/>
            <a:ext cx="6345848"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  และ</a:t>
            </a:r>
            <a:r>
              <a:rPr lang="th-TH" sz="2800" kern="400" dirty="0">
                <a:solidFill>
                  <a:schemeClr val="accent5">
                    <a:lumMod val="50000"/>
                  </a:schemeClr>
                </a:solidFill>
                <a:latin typeface="Leelawadee" pitchFamily="34" charset="-34"/>
                <a:cs typeface="Leelawadee" pitchFamily="34" charset="-34"/>
                <a:sym typeface="Wingdings"/>
              </a:rPr>
              <a:t>เครื่องดื่มใน</a:t>
            </a:r>
            <a:r>
              <a:rPr lang="th-TH" sz="2800" kern="400" dirty="0" smtClean="0">
                <a:solidFill>
                  <a:schemeClr val="accent5">
                    <a:lumMod val="50000"/>
                  </a:schemeClr>
                </a:solidFill>
                <a:latin typeface="Leelawadee" pitchFamily="34" charset="-34"/>
                <a:cs typeface="Leelawadee" pitchFamily="34" charset="-34"/>
                <a:sym typeface="Wingdings"/>
              </a:rPr>
              <a:t>ห้องพัก</a:t>
            </a:r>
            <a:endParaRPr lang="en-US" sz="24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02416" y="3006096"/>
            <a:ext cx="5265728"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จัดหาบริการพิเศษตามที่แขกร้องขอ</a:t>
            </a:r>
            <a:endParaRPr lang="en-US" sz="24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11560" y="3519296"/>
            <a:ext cx="5472608"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นำส่งและรับกลับอุปกรณ์ที่แขกขอใช้</a:t>
            </a:r>
            <a:endParaRPr lang="en-US" sz="280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11560" y="2492896"/>
            <a:ext cx="540060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จัดเตรียมห้องพักเพื่อรับแขก</a:t>
            </a:r>
            <a:endParaRPr lang="en-US" sz="2400" dirty="0">
              <a:solidFill>
                <a:schemeClr val="accent5">
                  <a:lumMod val="50000"/>
                </a:schemeClr>
              </a:solidFill>
              <a:latin typeface="Leelawadee" pitchFamily="34" charset="-34"/>
              <a:cs typeface="Leelawadee" pitchFamily="34" charset="-34"/>
            </a:endParaRPr>
          </a:p>
        </p:txBody>
      </p:sp>
      <p:sp>
        <p:nvSpPr>
          <p:cNvPr id="16" name="Title 1"/>
          <p:cNvSpPr txBox="1">
            <a:spLocks/>
          </p:cNvSpPr>
          <p:nvPr/>
        </p:nvSpPr>
        <p:spPr>
          <a:xfrm>
            <a:off x="611560" y="4041640"/>
            <a:ext cx="6840760" cy="792088"/>
          </a:xfrm>
          <a:prstGeom prst="rect">
            <a:avLst/>
          </a:prstGeom>
        </p:spPr>
        <p:txBody>
          <a:bodyPr vert="horz" lIns="45720" rIns="45720" anchor="ctr">
            <a:normAutofit fontScale="92500"/>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ทำความสะอาดตามกำหนดเวลาที่ได้รับมอบหมาย</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18</a:t>
            </a:fld>
            <a:endParaRPr lang="en-US" dirty="0"/>
          </a:p>
        </p:txBody>
      </p:sp>
      <p:pic>
        <p:nvPicPr>
          <p:cNvPr id="6" name="Picture 5" descr="MP900383000[1].JPG"/>
          <p:cNvPicPr>
            <a:picLocks noChangeAspect="1"/>
          </p:cNvPicPr>
          <p:nvPr/>
        </p:nvPicPr>
        <p:blipFill>
          <a:blip r:embed="rId3" cstate="print"/>
          <a:stretch>
            <a:fillRect/>
          </a:stretch>
        </p:blipFill>
        <p:spPr>
          <a:xfrm>
            <a:off x="4716016" y="4437112"/>
            <a:ext cx="1732713" cy="1237652"/>
          </a:xfrm>
          <a:prstGeom prst="rect">
            <a:avLst/>
          </a:prstGeom>
        </p:spPr>
      </p:pic>
      <p:sp>
        <p:nvSpPr>
          <p:cNvPr id="8" name="Title 1"/>
          <p:cNvSpPr>
            <a:spLocks noGrp="1"/>
          </p:cNvSpPr>
          <p:nvPr>
            <p:ph type="title"/>
          </p:nvPr>
        </p:nvSpPr>
        <p:spPr>
          <a:xfrm>
            <a:off x="611560" y="332656"/>
            <a:ext cx="396044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งานประจำวัน</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908720"/>
            <a:ext cx="4752528" cy="90010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การทำความสะอาดห้องพัก</a:t>
            </a:r>
            <a:endParaRPr lang="en-US" sz="2800" spc="5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02416" y="1556792"/>
            <a:ext cx="591380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ดูดฝุ่น</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กวาดพื้นและพรม</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74424" y="3545023"/>
            <a:ext cx="6345848"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  สถานะของห้องพัก</a:t>
            </a:r>
            <a:endParaRPr lang="en-US" sz="24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02416" y="2574048"/>
            <a:ext cx="7641992" cy="792088"/>
          </a:xfrm>
          <a:prstGeom prst="rect">
            <a:avLst/>
          </a:prstGeom>
        </p:spPr>
        <p:txBody>
          <a:bodyPr vert="horz" lIns="45720" rIns="45720" anchor="ctr">
            <a:normAutofit fontScale="92500"/>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6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3000" kern="400" dirty="0" smtClean="0">
                <a:solidFill>
                  <a:schemeClr val="accent5">
                    <a:lumMod val="50000"/>
                  </a:schemeClr>
                </a:solidFill>
                <a:latin typeface="Leelawadee" pitchFamily="34" charset="-34"/>
                <a:cs typeface="Leelawadee" pitchFamily="34" charset="-34"/>
                <a:sym typeface="Wingdings"/>
              </a:rPr>
              <a:t>จดบันทึกสถานะของห้องพักลงในตารางการปฏิบัติงาน</a:t>
            </a:r>
            <a:endParaRPr lang="en-US" sz="30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11560" y="3096392"/>
            <a:ext cx="684076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ติดต่อหัวหน้างานหรือแผนกต้อนรับเพื่อรายงาน               </a:t>
            </a:r>
            <a:endParaRPr lang="en-US" sz="280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11560" y="2060848"/>
            <a:ext cx="540060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ถูพื้น</a:t>
            </a:r>
            <a:endParaRPr lang="en-US" sz="24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611560" y="4077072"/>
            <a:ext cx="396044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ปิดประตูห้องพัก</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19</a:t>
            </a:r>
            <a:endParaRPr lang="en-US" dirty="0"/>
          </a:p>
        </p:txBody>
      </p:sp>
      <p:pic>
        <p:nvPicPr>
          <p:cNvPr id="7" name="Picture 6" descr="MP900386192[1].JPG"/>
          <p:cNvPicPr/>
          <p:nvPr/>
        </p:nvPicPr>
        <p:blipFill>
          <a:blip r:embed="rId3" cstate="print"/>
          <a:srcRect l="16532" t="13022" r="12377" b="7415"/>
          <a:stretch>
            <a:fillRect/>
          </a:stretch>
        </p:blipFill>
        <p:spPr>
          <a:xfrm>
            <a:off x="6948264" y="3212976"/>
            <a:ext cx="1143008" cy="1714512"/>
          </a:xfrm>
          <a:prstGeom prst="rect">
            <a:avLst/>
          </a:prstGeom>
        </p:spPr>
      </p:pic>
      <p:sp>
        <p:nvSpPr>
          <p:cNvPr id="8" name="Title 1"/>
          <p:cNvSpPr>
            <a:spLocks noGrp="1"/>
          </p:cNvSpPr>
          <p:nvPr>
            <p:ph type="title"/>
          </p:nvPr>
        </p:nvSpPr>
        <p:spPr>
          <a:xfrm>
            <a:off x="611560" y="332656"/>
            <a:ext cx="396044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งานประจำวัน</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908720"/>
            <a:ext cx="4752528" cy="90010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การให้ข้อมูลแก่แขก</a:t>
            </a:r>
            <a:endParaRPr lang="en-US" sz="2800" spc="5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02416" y="1556792"/>
            <a:ext cx="634584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รับฟังและดำเนินการสนองตอบข้อเรียกร้อง</a:t>
            </a:r>
            <a:endParaRPr lang="en-US" sz="2800" dirty="0">
              <a:solidFill>
                <a:schemeClr val="accent5">
                  <a:lumMod val="50000"/>
                </a:schemeClr>
              </a:solidFill>
              <a:latin typeface="Leelawadee" pitchFamily="34" charset="-34"/>
              <a:cs typeface="Leelawadee" pitchFamily="34" charset="-34"/>
            </a:endParaRPr>
          </a:p>
        </p:txBody>
      </p:sp>
      <p:sp>
        <p:nvSpPr>
          <p:cNvPr id="16" name="Title 1"/>
          <p:cNvSpPr txBox="1">
            <a:spLocks/>
          </p:cNvSpPr>
          <p:nvPr/>
        </p:nvSpPr>
        <p:spPr>
          <a:xfrm>
            <a:off x="774425" y="1988840"/>
            <a:ext cx="6345848"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  และข้อร้องเรียนของแขก</a:t>
            </a:r>
            <a:endParaRPr lang="en-US" sz="2400" dirty="0">
              <a:solidFill>
                <a:schemeClr val="accent5">
                  <a:lumMod val="50000"/>
                </a:schemeClr>
              </a:solidFill>
              <a:latin typeface="Leelawadee" pitchFamily="34" charset="-34"/>
              <a:cs typeface="Leelawadee" pitchFamily="34" charset="-34"/>
            </a:endParaRPr>
          </a:p>
        </p:txBody>
      </p:sp>
      <p:sp>
        <p:nvSpPr>
          <p:cNvPr id="17" name="Title 1"/>
          <p:cNvSpPr txBox="1">
            <a:spLocks/>
          </p:cNvSpPr>
          <p:nvPr/>
        </p:nvSpPr>
        <p:spPr>
          <a:xfrm>
            <a:off x="611560" y="2511558"/>
            <a:ext cx="612068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ให้คำอธิบายเกี่ยวกับอุปกรณ์และสิ่งอำนวย</a:t>
            </a:r>
            <a:endParaRPr lang="en-US" sz="2800" dirty="0">
              <a:solidFill>
                <a:schemeClr val="accent5">
                  <a:lumMod val="50000"/>
                </a:schemeClr>
              </a:solidFill>
              <a:latin typeface="Leelawadee" pitchFamily="34" charset="-34"/>
              <a:cs typeface="Leelawadee" pitchFamily="34" charset="-34"/>
            </a:endParaRPr>
          </a:p>
        </p:txBody>
      </p:sp>
      <p:sp>
        <p:nvSpPr>
          <p:cNvPr id="18" name="Title 1"/>
          <p:cNvSpPr txBox="1">
            <a:spLocks/>
          </p:cNvSpPr>
          <p:nvPr/>
        </p:nvSpPr>
        <p:spPr>
          <a:xfrm>
            <a:off x="783569" y="2943606"/>
            <a:ext cx="6345848"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  ความสะดวกต่างๆภายในห้องพัก</a:t>
            </a:r>
            <a:endParaRPr lang="en-US" sz="2400" dirty="0">
              <a:solidFill>
                <a:schemeClr val="accent5">
                  <a:lumMod val="50000"/>
                </a:schemeClr>
              </a:solidFill>
              <a:latin typeface="Leelawadee" pitchFamily="34" charset="-34"/>
              <a:cs typeface="Leelawadee" pitchFamily="34" charset="-34"/>
            </a:endParaRPr>
          </a:p>
        </p:txBody>
      </p:sp>
      <p:sp>
        <p:nvSpPr>
          <p:cNvPr id="19" name="Title 1"/>
          <p:cNvSpPr txBox="1">
            <a:spLocks/>
          </p:cNvSpPr>
          <p:nvPr/>
        </p:nvSpPr>
        <p:spPr>
          <a:xfrm>
            <a:off x="611560" y="3473015"/>
            <a:ext cx="6517857"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ให้คำอธิบายและดำเนินการตามข้อเรียกร้อง</a:t>
            </a:r>
            <a:endParaRPr lang="en-US" sz="2800" dirty="0">
              <a:solidFill>
                <a:schemeClr val="accent5">
                  <a:lumMod val="50000"/>
                </a:schemeClr>
              </a:solidFill>
              <a:latin typeface="Leelawadee" pitchFamily="34" charset="-34"/>
              <a:cs typeface="Leelawadee" pitchFamily="34" charset="-34"/>
            </a:endParaRPr>
          </a:p>
        </p:txBody>
      </p:sp>
      <p:sp>
        <p:nvSpPr>
          <p:cNvPr id="20" name="Title 1"/>
          <p:cNvSpPr txBox="1">
            <a:spLocks/>
          </p:cNvSpPr>
          <p:nvPr/>
        </p:nvSpPr>
        <p:spPr>
          <a:xfrm>
            <a:off x="783569" y="3905063"/>
            <a:ext cx="6345848"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  ของแขกเกี่ยวกับการซักอบรีดและการซักแห้ง</a:t>
            </a:r>
            <a:endParaRPr lang="en-US" sz="2400" dirty="0">
              <a:solidFill>
                <a:schemeClr val="accent5">
                  <a:lumMod val="50000"/>
                </a:schemeClr>
              </a:solidFill>
              <a:latin typeface="Leelawadee" pitchFamily="34" charset="-34"/>
              <a:cs typeface="Leelawadee" pitchFamily="34" charset="-34"/>
            </a:endParaRPr>
          </a:p>
        </p:txBody>
      </p:sp>
      <p:cxnSp>
        <p:nvCxnSpPr>
          <p:cNvPr id="21" name="ลูกศรเชื่อมต่อแบบตรง 20"/>
          <p:cNvCxnSpPr/>
          <p:nvPr/>
        </p:nvCxnSpPr>
        <p:spPr>
          <a:xfrm>
            <a:off x="7380312"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a:xfrm>
            <a:off x="8153400" y="6422064"/>
            <a:ext cx="762000" cy="365125"/>
          </a:xfrm>
        </p:spPr>
        <p:txBody>
          <a:bodyPr/>
          <a:lstStyle/>
          <a:p>
            <a:r>
              <a:rPr lang="en-US" dirty="0" smtClean="0"/>
              <a:t> Slide 20</a:t>
            </a:r>
            <a:endParaRPr lang="en-US" dirty="0"/>
          </a:p>
        </p:txBody>
      </p:sp>
      <p:sp>
        <p:nvSpPr>
          <p:cNvPr id="7" name="Title 1"/>
          <p:cNvSpPr>
            <a:spLocks noGrp="1"/>
          </p:cNvSpPr>
          <p:nvPr>
            <p:ph type="title"/>
          </p:nvPr>
        </p:nvSpPr>
        <p:spPr>
          <a:xfrm>
            <a:off x="611560" y="332656"/>
            <a:ext cx="396044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งานประจำวัน</a:t>
            </a:r>
            <a:endParaRPr lang="en-US" sz="3000" b="1" dirty="0">
              <a:solidFill>
                <a:schemeClr val="accent5">
                  <a:lumMod val="75000"/>
                </a:schemeClr>
              </a:solidFill>
              <a:latin typeface="Leelawadee" pitchFamily="34" charset="-34"/>
              <a:cs typeface="Leelawadee" pitchFamily="34" charset="-34"/>
            </a:endParaRPr>
          </a:p>
        </p:txBody>
      </p:sp>
      <p:sp>
        <p:nvSpPr>
          <p:cNvPr id="8" name="Title 1"/>
          <p:cNvSpPr txBox="1">
            <a:spLocks/>
          </p:cNvSpPr>
          <p:nvPr/>
        </p:nvSpPr>
        <p:spPr>
          <a:xfrm>
            <a:off x="611560" y="908720"/>
            <a:ext cx="4752528" cy="90010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การให้ข้อมูลแก่แขก</a:t>
            </a:r>
            <a:endParaRPr lang="en-US" sz="2800" spc="50" dirty="0">
              <a:solidFill>
                <a:schemeClr val="accent5">
                  <a:lumMod val="50000"/>
                </a:schemeClr>
              </a:solidFill>
              <a:latin typeface="Leelawadee" pitchFamily="34" charset="-34"/>
              <a:cs typeface="Leelawadee" pitchFamily="34" charset="-34"/>
            </a:endParaRPr>
          </a:p>
        </p:txBody>
      </p:sp>
      <p:sp>
        <p:nvSpPr>
          <p:cNvPr id="9" name="Title 1"/>
          <p:cNvSpPr txBox="1">
            <a:spLocks/>
          </p:cNvSpPr>
          <p:nvPr/>
        </p:nvSpPr>
        <p:spPr>
          <a:xfrm>
            <a:off x="602416" y="1556792"/>
            <a:ext cx="4689664"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ให้ข้อมูลแก่แขกเกี่ยวกับ</a:t>
            </a:r>
            <a:endParaRPr lang="en-US" sz="280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811001" y="2025416"/>
            <a:ext cx="4625096"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  </a:t>
            </a:r>
            <a:r>
              <a:rPr lang="th-TH" sz="2400" kern="400" dirty="0" smtClean="0">
                <a:solidFill>
                  <a:schemeClr val="accent5">
                    <a:lumMod val="50000"/>
                  </a:schemeClr>
                </a:solidFill>
                <a:latin typeface="Leelawadee" pitchFamily="34" charset="-34"/>
                <a:cs typeface="Leelawadee" pitchFamily="34" charset="-34"/>
                <a:sym typeface="Wingdings"/>
              </a:rPr>
              <a:t></a:t>
            </a:r>
            <a:r>
              <a:rPr lang="th-TH" sz="24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บริการ</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เครื่องใช้</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และสิ่งอำนวย</a:t>
            </a:r>
            <a:endParaRPr lang="en-US" sz="24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818440" y="2960376"/>
            <a:ext cx="7073367"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  </a:t>
            </a:r>
            <a:r>
              <a:rPr lang="th-TH" sz="2400" kern="400" dirty="0" smtClean="0">
                <a:solidFill>
                  <a:schemeClr val="accent5">
                    <a:lumMod val="50000"/>
                  </a:schemeClr>
                </a:solidFill>
                <a:latin typeface="Leelawadee" pitchFamily="34" charset="-34"/>
                <a:cs typeface="Leelawadee" pitchFamily="34" charset="-34"/>
                <a:sym typeface="Wingdings"/>
              </a:rPr>
              <a:t></a:t>
            </a:r>
            <a:r>
              <a:rPr lang="th-TH" sz="24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สถานที่ท่องเที่ยวที่น่าสนใจ</a:t>
            </a:r>
            <a:endParaRPr lang="en-US" sz="2400" dirty="0">
              <a:solidFill>
                <a:schemeClr val="accent5">
                  <a:lumMod val="50000"/>
                </a:schemeClr>
              </a:solidFill>
              <a:latin typeface="Leelawadee" pitchFamily="34" charset="-34"/>
              <a:cs typeface="Leelawadee" pitchFamily="34" charset="-34"/>
            </a:endParaRPr>
          </a:p>
        </p:txBody>
      </p:sp>
      <p:sp>
        <p:nvSpPr>
          <p:cNvPr id="16" name="Title 1"/>
          <p:cNvSpPr txBox="1">
            <a:spLocks/>
          </p:cNvSpPr>
          <p:nvPr/>
        </p:nvSpPr>
        <p:spPr>
          <a:xfrm>
            <a:off x="800152" y="3923912"/>
            <a:ext cx="7073367"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  </a:t>
            </a:r>
            <a:r>
              <a:rPr lang="th-TH" sz="2400" kern="400" dirty="0" smtClean="0">
                <a:solidFill>
                  <a:schemeClr val="accent5">
                    <a:lumMod val="50000"/>
                  </a:schemeClr>
                </a:solidFill>
                <a:latin typeface="Leelawadee" pitchFamily="34" charset="-34"/>
                <a:cs typeface="Leelawadee" pitchFamily="34" charset="-34"/>
                <a:sym typeface="Wingdings"/>
              </a:rPr>
              <a:t></a:t>
            </a:r>
            <a:r>
              <a:rPr lang="th-TH" sz="2400" kern="300" dirty="0" smtClean="0">
                <a:solidFill>
                  <a:schemeClr val="accent5">
                    <a:lumMod val="50000"/>
                  </a:schemeClr>
                </a:solidFill>
                <a:latin typeface="Leelawadee" pitchFamily="34" charset="-34"/>
                <a:cs typeface="Leelawadee" pitchFamily="34" charset="-34"/>
                <a:sym typeface="Wingdings"/>
              </a:rPr>
              <a:t> </a:t>
            </a:r>
            <a:r>
              <a:rPr lang="th-TH" sz="2800" kern="400" dirty="0" err="1" smtClean="0">
                <a:solidFill>
                  <a:schemeClr val="accent5">
                    <a:lumMod val="50000"/>
                  </a:schemeClr>
                </a:solidFill>
                <a:latin typeface="Leelawadee" pitchFamily="34" charset="-34"/>
                <a:cs typeface="Leelawadee" pitchFamily="34" charset="-34"/>
                <a:sym typeface="Wingdings"/>
              </a:rPr>
              <a:t>ศาสน</a:t>
            </a:r>
            <a:r>
              <a:rPr lang="th-TH" sz="2800" kern="400" dirty="0" smtClean="0">
                <a:solidFill>
                  <a:schemeClr val="accent5">
                    <a:lumMod val="50000"/>
                  </a:schemeClr>
                </a:solidFill>
                <a:latin typeface="Leelawadee" pitchFamily="34" charset="-34"/>
                <a:cs typeface="Leelawadee" pitchFamily="34" charset="-34"/>
                <a:sym typeface="Wingdings"/>
              </a:rPr>
              <a:t>สถานสำคัญๆในพื้นที่</a:t>
            </a:r>
            <a:endParaRPr lang="en-US" sz="2400" dirty="0">
              <a:solidFill>
                <a:schemeClr val="accent5">
                  <a:lumMod val="50000"/>
                </a:schemeClr>
              </a:solidFill>
              <a:latin typeface="Leelawadee" pitchFamily="34" charset="-34"/>
              <a:cs typeface="Leelawadee" pitchFamily="34" charset="-34"/>
            </a:endParaRPr>
          </a:p>
        </p:txBody>
      </p:sp>
      <p:sp>
        <p:nvSpPr>
          <p:cNvPr id="17" name="Title 1"/>
          <p:cNvSpPr txBox="1">
            <a:spLocks/>
          </p:cNvSpPr>
          <p:nvPr/>
        </p:nvSpPr>
        <p:spPr>
          <a:xfrm>
            <a:off x="800152" y="4427968"/>
            <a:ext cx="7073367"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  </a:t>
            </a:r>
            <a:r>
              <a:rPr lang="th-TH" sz="2400" kern="400" dirty="0" smtClean="0">
                <a:solidFill>
                  <a:schemeClr val="accent5">
                    <a:lumMod val="50000"/>
                  </a:schemeClr>
                </a:solidFill>
                <a:latin typeface="Leelawadee" pitchFamily="34" charset="-34"/>
                <a:cs typeface="Leelawadee" pitchFamily="34" charset="-34"/>
                <a:sym typeface="Wingdings"/>
              </a:rPr>
              <a:t></a:t>
            </a:r>
            <a:r>
              <a:rPr lang="th-TH" sz="24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การละหมาด การถือศีลอด</a:t>
            </a:r>
            <a:endParaRPr lang="en-US" sz="2400" dirty="0">
              <a:solidFill>
                <a:schemeClr val="accent5">
                  <a:lumMod val="50000"/>
                </a:schemeClr>
              </a:solidFill>
              <a:latin typeface="Leelawadee" pitchFamily="34" charset="-34"/>
              <a:cs typeface="Leelawadee" pitchFamily="34" charset="-34"/>
            </a:endParaRPr>
          </a:p>
        </p:txBody>
      </p:sp>
      <p:sp>
        <p:nvSpPr>
          <p:cNvPr id="18" name="Title 1"/>
          <p:cNvSpPr txBox="1">
            <a:spLocks/>
          </p:cNvSpPr>
          <p:nvPr/>
        </p:nvSpPr>
        <p:spPr>
          <a:xfrm>
            <a:off x="1242289" y="4860016"/>
            <a:ext cx="4841879"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 ตามความ</a:t>
            </a:r>
            <a:r>
              <a:rPr lang="th-TH" sz="2800" kern="400" dirty="0">
                <a:solidFill>
                  <a:schemeClr val="accent5">
                    <a:lumMod val="50000"/>
                  </a:schemeClr>
                </a:solidFill>
                <a:latin typeface="Leelawadee" pitchFamily="34" charset="-34"/>
                <a:cs typeface="Leelawadee" pitchFamily="34" charset="-34"/>
                <a:sym typeface="Wingdings"/>
              </a:rPr>
              <a:t>เชื่อ</a:t>
            </a:r>
            <a:r>
              <a:rPr lang="th-TH" sz="2800" kern="400" dirty="0" smtClean="0">
                <a:solidFill>
                  <a:schemeClr val="accent5">
                    <a:lumMod val="50000"/>
                  </a:schemeClr>
                </a:solidFill>
                <a:latin typeface="Leelawadee" pitchFamily="34" charset="-34"/>
                <a:cs typeface="Leelawadee" pitchFamily="34" charset="-34"/>
                <a:sym typeface="Wingdings"/>
              </a:rPr>
              <a:t>ทางศาสนาอิสลาม</a:t>
            </a:r>
            <a:endParaRPr lang="en-US" sz="2800" dirty="0">
              <a:solidFill>
                <a:schemeClr val="accent5">
                  <a:lumMod val="50000"/>
                </a:schemeClr>
              </a:solidFill>
              <a:latin typeface="Leelawadee" pitchFamily="34" charset="-34"/>
              <a:cs typeface="Leelawadee" pitchFamily="34" charset="-34"/>
            </a:endParaRPr>
          </a:p>
        </p:txBody>
      </p:sp>
      <p:sp>
        <p:nvSpPr>
          <p:cNvPr id="19" name="Title 1"/>
          <p:cNvSpPr txBox="1">
            <a:spLocks/>
          </p:cNvSpPr>
          <p:nvPr/>
        </p:nvSpPr>
        <p:spPr>
          <a:xfrm>
            <a:off x="800153" y="5345784"/>
            <a:ext cx="5284016"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  </a:t>
            </a:r>
            <a:r>
              <a:rPr lang="th-TH" sz="2400" kern="400" dirty="0" smtClean="0">
                <a:solidFill>
                  <a:schemeClr val="accent5">
                    <a:lumMod val="50000"/>
                  </a:schemeClr>
                </a:solidFill>
                <a:latin typeface="Leelawadee" pitchFamily="34" charset="-34"/>
                <a:cs typeface="Leelawadee" pitchFamily="34" charset="-34"/>
                <a:sym typeface="Wingdings"/>
              </a:rPr>
              <a:t></a:t>
            </a:r>
            <a:r>
              <a:rPr lang="th-TH" sz="24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สถานที่ละหมาดและคำแนะนำอื่นๆ</a:t>
            </a:r>
            <a:endParaRPr lang="en-US" sz="2400" dirty="0">
              <a:solidFill>
                <a:schemeClr val="accent5">
                  <a:lumMod val="50000"/>
                </a:schemeClr>
              </a:solidFill>
              <a:latin typeface="Leelawadee" pitchFamily="34" charset="-34"/>
              <a:cs typeface="Leelawadee" pitchFamily="34" charset="-34"/>
            </a:endParaRPr>
          </a:p>
        </p:txBody>
      </p:sp>
      <p:sp>
        <p:nvSpPr>
          <p:cNvPr id="26" name="Title 1"/>
          <p:cNvSpPr txBox="1">
            <a:spLocks/>
          </p:cNvSpPr>
          <p:nvPr/>
        </p:nvSpPr>
        <p:spPr>
          <a:xfrm>
            <a:off x="1259633" y="2465464"/>
            <a:ext cx="3744416"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 ความสะดวกของโรงแรม</a:t>
            </a:r>
            <a:endParaRPr lang="en-US" sz="2800" dirty="0">
              <a:solidFill>
                <a:schemeClr val="accent5">
                  <a:lumMod val="50000"/>
                </a:schemeClr>
              </a:solidFill>
              <a:latin typeface="Leelawadee" pitchFamily="34" charset="-34"/>
              <a:cs typeface="Leelawadee" pitchFamily="34" charset="-34"/>
            </a:endParaRPr>
          </a:p>
        </p:txBody>
      </p:sp>
      <p:sp>
        <p:nvSpPr>
          <p:cNvPr id="27" name="Title 1"/>
          <p:cNvSpPr txBox="1">
            <a:spLocks/>
          </p:cNvSpPr>
          <p:nvPr/>
        </p:nvSpPr>
        <p:spPr>
          <a:xfrm>
            <a:off x="1385082" y="3401568"/>
            <a:ext cx="4051016"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a:solidFill>
                  <a:schemeClr val="accent5">
                    <a:lumMod val="50000"/>
                  </a:schemeClr>
                </a:solidFill>
                <a:latin typeface="Leelawadee" pitchFamily="34" charset="-34"/>
                <a:cs typeface="Leelawadee" pitchFamily="34" charset="-34"/>
                <a:sym typeface="Wingdings"/>
              </a:rPr>
              <a:t>และ</a:t>
            </a:r>
            <a:r>
              <a:rPr lang="th-TH" sz="2800" kern="400" dirty="0" smtClean="0">
                <a:solidFill>
                  <a:schemeClr val="accent5">
                    <a:lumMod val="50000"/>
                  </a:schemeClr>
                </a:solidFill>
                <a:latin typeface="Leelawadee" pitchFamily="34" charset="-34"/>
                <a:cs typeface="Leelawadee" pitchFamily="34" charset="-34"/>
                <a:sym typeface="Wingdings"/>
              </a:rPr>
              <a:t>บริการต่างๆ</a:t>
            </a:r>
            <a:r>
              <a:rPr lang="th-TH" sz="2800" kern="400" dirty="0">
                <a:solidFill>
                  <a:schemeClr val="accent5">
                    <a:lumMod val="50000"/>
                  </a:schemeClr>
                </a:solidFill>
                <a:latin typeface="Leelawadee" pitchFamily="34" charset="-34"/>
                <a:cs typeface="Leelawadee" pitchFamily="34" charset="-34"/>
                <a:sym typeface="Wingdings"/>
              </a:rPr>
              <a:t>ใน</a:t>
            </a:r>
            <a:r>
              <a:rPr lang="th-TH" sz="2800" kern="400" dirty="0" smtClean="0">
                <a:solidFill>
                  <a:schemeClr val="accent5">
                    <a:lumMod val="50000"/>
                  </a:schemeClr>
                </a:solidFill>
                <a:latin typeface="Leelawadee" pitchFamily="34" charset="-34"/>
                <a:cs typeface="Leelawadee" pitchFamily="34" charset="-34"/>
                <a:sym typeface="Wingdings"/>
              </a:rPr>
              <a:t>พื้นที่</a:t>
            </a:r>
            <a:endParaRPr lang="en-US" sz="2400" dirty="0">
              <a:solidFill>
                <a:schemeClr val="accent5">
                  <a:lumMod val="50000"/>
                </a:schemeClr>
              </a:solidFill>
              <a:latin typeface="Leelawadee" pitchFamily="34" charset="-34"/>
              <a:cs typeface="Leelawadee" pitchFamily="34" charset="-34"/>
            </a:endParaRPr>
          </a:p>
        </p:txBody>
      </p:sp>
      <p:pic>
        <p:nvPicPr>
          <p:cNvPr id="102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62351" y="2990464"/>
            <a:ext cx="2286000"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6439730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21</a:t>
            </a:r>
            <a:endParaRPr lang="en-US" dirty="0"/>
          </a:p>
        </p:txBody>
      </p:sp>
      <p:pic>
        <p:nvPicPr>
          <p:cNvPr id="6" name="Picture 5" descr="MP900431749[1].JPG"/>
          <p:cNvPicPr>
            <a:picLocks noChangeAspect="1"/>
          </p:cNvPicPr>
          <p:nvPr/>
        </p:nvPicPr>
        <p:blipFill>
          <a:blip r:embed="rId3" cstate="print"/>
          <a:stretch>
            <a:fillRect/>
          </a:stretch>
        </p:blipFill>
        <p:spPr>
          <a:xfrm>
            <a:off x="6242997" y="1988840"/>
            <a:ext cx="1772840" cy="1772840"/>
          </a:xfrm>
          <a:prstGeom prst="rect">
            <a:avLst/>
          </a:prstGeom>
        </p:spPr>
      </p:pic>
      <p:sp>
        <p:nvSpPr>
          <p:cNvPr id="8" name="Title 1"/>
          <p:cNvSpPr>
            <a:spLocks noGrp="1"/>
          </p:cNvSpPr>
          <p:nvPr>
            <p:ph type="title"/>
          </p:nvPr>
        </p:nvSpPr>
        <p:spPr>
          <a:xfrm>
            <a:off x="611560" y="332656"/>
            <a:ext cx="396044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งานประจำวัน</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908720"/>
            <a:ext cx="5472608" cy="90010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การดูแลห้องเก็บอุปกรณ์และรถเข็น</a:t>
            </a:r>
            <a:endParaRPr lang="en-US" sz="2800" spc="5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02416" y="1556792"/>
            <a:ext cx="634584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นำรถเข็นกลับมายังห้องเก็บของ</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0" y="2060848"/>
            <a:ext cx="612068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นำผ้าที่เปื้อนและผ้าที่ใช้แล้วออก</a:t>
            </a:r>
            <a:endParaRPr lang="en-US" sz="280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11560" y="2555760"/>
            <a:ext cx="6517857"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ส่งผ้าที่เปื้อนและผ้าที่ใช้แล้วไปยัง</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783569" y="2987808"/>
            <a:ext cx="6345848"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dirty="0">
                <a:solidFill>
                  <a:schemeClr val="accent5">
                    <a:lumMod val="50000"/>
                  </a:schemeClr>
                </a:solidFill>
                <a:latin typeface="Leelawadee" pitchFamily="34" charset="-34"/>
                <a:cs typeface="Leelawadee" pitchFamily="34" charset="-34"/>
                <a:sym typeface="Wingdings"/>
              </a:rPr>
              <a:t>แผนกซักอบรีด</a:t>
            </a:r>
            <a:endParaRPr lang="en-US" sz="2800" dirty="0">
              <a:solidFill>
                <a:schemeClr val="accent5">
                  <a:lumMod val="50000"/>
                </a:schemeClr>
              </a:solidFill>
              <a:latin typeface="Leelawadee" pitchFamily="34" charset="-34"/>
              <a:cs typeface="Leelawadee" pitchFamily="34" charset="-34"/>
            </a:endParaRPr>
          </a:p>
        </p:txBody>
      </p:sp>
      <p:sp>
        <p:nvSpPr>
          <p:cNvPr id="16" name="Title 1"/>
          <p:cNvSpPr txBox="1">
            <a:spLocks/>
          </p:cNvSpPr>
          <p:nvPr/>
        </p:nvSpPr>
        <p:spPr>
          <a:xfrm>
            <a:off x="611560" y="3482720"/>
            <a:ext cx="547260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นำผ้าชุดใหม่ที่ซักทำความสะอาดแล้ว</a:t>
            </a:r>
            <a:endParaRPr lang="en-US" sz="2800" dirty="0">
              <a:solidFill>
                <a:schemeClr val="accent5">
                  <a:lumMod val="50000"/>
                </a:schemeClr>
              </a:solidFill>
              <a:latin typeface="Leelawadee" pitchFamily="34" charset="-34"/>
              <a:cs typeface="Leelawadee" pitchFamily="34" charset="-34"/>
            </a:endParaRPr>
          </a:p>
        </p:txBody>
      </p:sp>
      <p:sp>
        <p:nvSpPr>
          <p:cNvPr id="17" name="Title 1"/>
          <p:cNvSpPr txBox="1">
            <a:spLocks/>
          </p:cNvSpPr>
          <p:nvPr/>
        </p:nvSpPr>
        <p:spPr>
          <a:xfrm>
            <a:off x="783569" y="3914768"/>
            <a:ext cx="6345848"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dirty="0">
                <a:solidFill>
                  <a:schemeClr val="accent5">
                    <a:lumMod val="50000"/>
                  </a:schemeClr>
                </a:solidFill>
                <a:latin typeface="Leelawadee" pitchFamily="34" charset="-34"/>
                <a:cs typeface="Leelawadee" pitchFamily="34" charset="-34"/>
                <a:sym typeface="Wingdings"/>
              </a:rPr>
              <a:t>รวมทั้งของ</a:t>
            </a:r>
            <a:r>
              <a:rPr lang="th-TH" sz="2800" kern="400" dirty="0" smtClean="0">
                <a:solidFill>
                  <a:schemeClr val="accent5">
                    <a:lumMod val="50000"/>
                  </a:schemeClr>
                </a:solidFill>
                <a:latin typeface="Leelawadee" pitchFamily="34" charset="-34"/>
                <a:cs typeface="Leelawadee" pitchFamily="34" charset="-34"/>
                <a:sym typeface="Wingdings"/>
              </a:rPr>
              <a:t>ใช้สำหรับแขก</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มาใส่รถเข็นให้พร้อม</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22</a:t>
            </a:fld>
            <a:endParaRPr lang="en-US" dirty="0"/>
          </a:p>
        </p:txBody>
      </p:sp>
      <p:pic>
        <p:nvPicPr>
          <p:cNvPr id="7" name="Picture 6" descr="MP900403047[1].JPG"/>
          <p:cNvPicPr>
            <a:picLocks noChangeAspect="1"/>
          </p:cNvPicPr>
          <p:nvPr/>
        </p:nvPicPr>
        <p:blipFill>
          <a:blip r:embed="rId3" cstate="print"/>
          <a:stretch>
            <a:fillRect/>
          </a:stretch>
        </p:blipFill>
        <p:spPr>
          <a:xfrm>
            <a:off x="5423249" y="3153239"/>
            <a:ext cx="2349474" cy="1571905"/>
          </a:xfrm>
          <a:prstGeom prst="rect">
            <a:avLst/>
          </a:prstGeom>
        </p:spPr>
      </p:pic>
      <p:sp>
        <p:nvSpPr>
          <p:cNvPr id="8" name="Title 1"/>
          <p:cNvSpPr>
            <a:spLocks noGrp="1"/>
          </p:cNvSpPr>
          <p:nvPr>
            <p:ph type="title"/>
          </p:nvPr>
        </p:nvSpPr>
        <p:spPr>
          <a:xfrm>
            <a:off x="611560" y="332656"/>
            <a:ext cx="396044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งานประจำวัน</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908720"/>
            <a:ext cx="5472608" cy="90010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การดูแลห้องเก็บอุปกรณ์และรถเข็น</a:t>
            </a:r>
            <a:endParaRPr lang="en-US" sz="2800" spc="5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02416" y="1556792"/>
            <a:ext cx="634584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ดำเนินการเกี่ยวกับของที่แขกลืมหรือทิ้งไว้.</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0" y="2060848"/>
            <a:ext cx="619268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ทำความสะอาดอุปกรณ์ทำความสะอาดต่างๆ</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1" y="3032384"/>
            <a:ext cx="4104456"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นำขยะไปทิ้ง</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11560" y="2500896"/>
            <a:ext cx="3788431"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  เช่น</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ไม้ถูพื้น</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เครื่องดูดฝุ่น</a:t>
            </a:r>
            <a:endParaRPr lang="en-US" sz="280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11560" y="3545584"/>
            <a:ext cx="4824536"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ทำความสะอาดพื้นห้องเก็บของ</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23</a:t>
            </a:fld>
            <a:endParaRPr lang="en-US" dirty="0"/>
          </a:p>
        </p:txBody>
      </p:sp>
      <p:pic>
        <p:nvPicPr>
          <p:cNvPr id="5" name="Picture 4" descr="MP900431749[1].JPG"/>
          <p:cNvPicPr>
            <a:picLocks noChangeAspect="1"/>
          </p:cNvPicPr>
          <p:nvPr/>
        </p:nvPicPr>
        <p:blipFill>
          <a:blip r:embed="rId3" cstate="print">
            <a:grayscl/>
          </a:blip>
          <a:stretch>
            <a:fillRect/>
          </a:stretch>
        </p:blipFill>
        <p:spPr>
          <a:xfrm>
            <a:off x="4572000" y="3429000"/>
            <a:ext cx="1714512" cy="1714512"/>
          </a:xfrm>
          <a:prstGeom prst="rect">
            <a:avLst/>
          </a:prstGeom>
        </p:spPr>
      </p:pic>
      <p:sp>
        <p:nvSpPr>
          <p:cNvPr id="8" name="Title 1"/>
          <p:cNvSpPr>
            <a:spLocks noGrp="1"/>
          </p:cNvSpPr>
          <p:nvPr>
            <p:ph type="title"/>
          </p:nvPr>
        </p:nvSpPr>
        <p:spPr>
          <a:xfrm>
            <a:off x="611560" y="332656"/>
            <a:ext cx="396044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งานประจำวัน</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908720"/>
            <a:ext cx="5472608" cy="90010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การเลิกกะ</a:t>
            </a:r>
            <a:endParaRPr lang="en-US" sz="2800" spc="5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02416" y="1556792"/>
            <a:ext cx="634584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ส่งคืนตารางบันทึกการทำงาน</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0" y="2060848"/>
            <a:ext cx="619268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ลงบันทึกรายงานและรายการนำแจ้งต่างๆ</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1" y="2564904"/>
            <a:ext cx="4104456"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ส่งคืนกุญแจ</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24</a:t>
            </a:fld>
            <a:endParaRPr lang="en-US" dirty="0"/>
          </a:p>
        </p:txBody>
      </p:sp>
      <p:pic>
        <p:nvPicPr>
          <p:cNvPr id="5" name="Picture 4" descr="MP900386132[1].JPG"/>
          <p:cNvPicPr>
            <a:picLocks noChangeAspect="1"/>
          </p:cNvPicPr>
          <p:nvPr/>
        </p:nvPicPr>
        <p:blipFill>
          <a:blip r:embed="rId3" cstate="print"/>
          <a:srcRect l="8169" t="10811" r="14222"/>
          <a:stretch>
            <a:fillRect/>
          </a:stretch>
        </p:blipFill>
        <p:spPr>
          <a:xfrm>
            <a:off x="4283968" y="2996952"/>
            <a:ext cx="1464479" cy="2543569"/>
          </a:xfrm>
          <a:prstGeom prst="rect">
            <a:avLst/>
          </a:prstGeom>
        </p:spPr>
      </p:pic>
      <p:sp>
        <p:nvSpPr>
          <p:cNvPr id="8" name="Title 1"/>
          <p:cNvSpPr>
            <a:spLocks noGrp="1"/>
          </p:cNvSpPr>
          <p:nvPr>
            <p:ph type="title"/>
          </p:nvPr>
        </p:nvSpPr>
        <p:spPr>
          <a:xfrm>
            <a:off x="611560" y="332656"/>
            <a:ext cx="6552728" cy="792088"/>
          </a:xfrm>
        </p:spPr>
        <p:txBody>
          <a:bodyPr>
            <a:noAutofit/>
          </a:bodyPr>
          <a:lstStyle/>
          <a:p>
            <a:r>
              <a:rPr lang="th-TH" sz="2800" b="1" dirty="0" smtClean="0">
                <a:solidFill>
                  <a:schemeClr val="accent5">
                    <a:lumMod val="75000"/>
                  </a:schemeClr>
                </a:solidFill>
                <a:latin typeface="Leelawadee" pitchFamily="34" charset="-34"/>
                <a:cs typeface="Leelawadee" pitchFamily="34" charset="-34"/>
              </a:rPr>
              <a:t>พนักงานดูแลห้องพักและสถานประกอบการ</a:t>
            </a:r>
          </a:p>
        </p:txBody>
      </p:sp>
      <p:sp>
        <p:nvSpPr>
          <p:cNvPr id="9" name="Title 1"/>
          <p:cNvSpPr txBox="1">
            <a:spLocks/>
          </p:cNvSpPr>
          <p:nvPr/>
        </p:nvSpPr>
        <p:spPr>
          <a:xfrm>
            <a:off x="611560" y="1052736"/>
            <a:ext cx="7056784" cy="2088232"/>
          </a:xfrm>
          <a:prstGeom prst="rect">
            <a:avLst/>
          </a:prstGeom>
        </p:spPr>
        <p:txBody>
          <a:bodyPr vert="horz" lIns="45720" rIns="45720" anchor="t">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พนักงานดูแลห้องพักมีขอบเขตหน้าที่</a:t>
            </a:r>
          </a:p>
          <a:p>
            <a:r>
              <a:rPr lang="th-TH" sz="2800" dirty="0" smtClean="0">
                <a:solidFill>
                  <a:schemeClr val="accent5">
                    <a:lumMod val="50000"/>
                  </a:schemeClr>
                </a:solidFill>
                <a:latin typeface="Leelawadee" pitchFamily="34" charset="-34"/>
                <a:cs typeface="Leelawadee" pitchFamily="34" charset="-34"/>
              </a:rPr>
              <a:t>ที่หลากหลาย</a:t>
            </a:r>
            <a:r>
              <a:rPr lang="th-TH" sz="2800" kern="4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จะมีสถานะอย่างไร </a:t>
            </a:r>
          </a:p>
          <a:p>
            <a:r>
              <a:rPr lang="th-TH" sz="2800" dirty="0" smtClean="0">
                <a:solidFill>
                  <a:schemeClr val="accent5">
                    <a:lumMod val="50000"/>
                  </a:schemeClr>
                </a:solidFill>
                <a:latin typeface="Leelawadee" pitchFamily="34" charset="-34"/>
                <a:cs typeface="Leelawadee" pitchFamily="34" charset="-34"/>
              </a:rPr>
              <a:t>ในสถานประกอบกิจการ</a:t>
            </a:r>
          </a:p>
          <a:p>
            <a:r>
              <a:rPr lang="th-TH" sz="2800" dirty="0" smtClean="0">
                <a:solidFill>
                  <a:schemeClr val="accent5">
                    <a:lumMod val="50000"/>
                  </a:schemeClr>
                </a:solidFill>
                <a:latin typeface="Leelawadee" pitchFamily="34" charset="-34"/>
                <a:cs typeface="Leelawadee" pitchFamily="34" charset="-34"/>
              </a:rPr>
              <a:t>ด้านการท่องเที่ยวและบริการ</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25</a:t>
            </a:fld>
            <a:endParaRPr lang="en-US" dirty="0"/>
          </a:p>
        </p:txBody>
      </p:sp>
      <p:pic>
        <p:nvPicPr>
          <p:cNvPr id="6" name="Picture 5" descr="MP900427796[1].JPG"/>
          <p:cNvPicPr>
            <a:picLocks noChangeAspect="1"/>
          </p:cNvPicPr>
          <p:nvPr/>
        </p:nvPicPr>
        <p:blipFill rotWithShape="1">
          <a:blip r:embed="rId3" cstate="print"/>
          <a:srcRect b="8482"/>
          <a:stretch/>
        </p:blipFill>
        <p:spPr>
          <a:xfrm>
            <a:off x="5828104" y="2420889"/>
            <a:ext cx="1621053" cy="2224264"/>
          </a:xfrm>
          <a:prstGeom prst="rect">
            <a:avLst/>
          </a:prstGeom>
        </p:spPr>
      </p:pic>
      <p:sp>
        <p:nvSpPr>
          <p:cNvPr id="8" name="Title 1"/>
          <p:cNvSpPr>
            <a:spLocks noGrp="1"/>
          </p:cNvSpPr>
          <p:nvPr>
            <p:ph type="title"/>
          </p:nvPr>
        </p:nvSpPr>
        <p:spPr>
          <a:xfrm>
            <a:off x="611559" y="332656"/>
            <a:ext cx="5688633" cy="792088"/>
          </a:xfrm>
        </p:spPr>
        <p:txBody>
          <a:bodyPr>
            <a:normAutofit/>
          </a:bodyPr>
          <a:lstStyle/>
          <a:p>
            <a:r>
              <a:rPr lang="th-TH" sz="2800" b="1" dirty="0" smtClean="0">
                <a:solidFill>
                  <a:schemeClr val="accent5">
                    <a:lumMod val="75000"/>
                  </a:schemeClr>
                </a:solidFill>
                <a:latin typeface="Leelawadee" pitchFamily="34" charset="-34"/>
                <a:cs typeface="Leelawadee" pitchFamily="34" charset="-34"/>
              </a:rPr>
              <a:t>แผนกงานของพนักงานดูแลห้องพัก</a:t>
            </a:r>
            <a:endParaRPr lang="en-US" sz="28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1089312"/>
            <a:ext cx="5760640" cy="90010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พนักงานดูแลห้องพักทำงานสังกัดแผนกแม่บ้าน</a:t>
            </a:r>
            <a:r>
              <a:rPr lang="th-TH" sz="2800" kern="400" spc="50" dirty="0" smtClean="0">
                <a:solidFill>
                  <a:schemeClr val="accent5">
                    <a:lumMod val="50000"/>
                  </a:schemeClr>
                </a:solidFill>
                <a:latin typeface="Leelawadee" pitchFamily="34" charset="-34"/>
                <a:cs typeface="Leelawadee" pitchFamily="34" charset="-34"/>
              </a:rPr>
              <a:t> </a:t>
            </a:r>
            <a:r>
              <a:rPr lang="th-TH" sz="2800" spc="50" dirty="0" smtClean="0">
                <a:solidFill>
                  <a:schemeClr val="accent5">
                    <a:lumMod val="50000"/>
                  </a:schemeClr>
                </a:solidFill>
                <a:latin typeface="Leelawadee" pitchFamily="34" charset="-34"/>
                <a:cs typeface="Leelawadee" pitchFamily="34" charset="-34"/>
              </a:rPr>
              <a:t>ซึ่งมีงานในความรับผิดชอบ</a:t>
            </a:r>
            <a:r>
              <a:rPr lang="th-TH" sz="2800" kern="400" spc="50" dirty="0" smtClean="0">
                <a:solidFill>
                  <a:schemeClr val="accent5">
                    <a:lumMod val="50000"/>
                  </a:schemeClr>
                </a:solidFill>
                <a:latin typeface="Leelawadee" pitchFamily="34" charset="-34"/>
                <a:cs typeface="Leelawadee" pitchFamily="34" charset="-34"/>
              </a:rPr>
              <a:t> </a:t>
            </a:r>
            <a:r>
              <a:rPr lang="th-TH" sz="2800" spc="50" dirty="0" smtClean="0">
                <a:solidFill>
                  <a:schemeClr val="accent5">
                    <a:lumMod val="50000"/>
                  </a:schemeClr>
                </a:solidFill>
                <a:latin typeface="Leelawadee" pitchFamily="34" charset="-34"/>
                <a:cs typeface="Leelawadee" pitchFamily="34" charset="-34"/>
              </a:rPr>
              <a:t>ดังนี้</a:t>
            </a:r>
            <a:endParaRPr lang="en-US" sz="2800" spc="5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02416" y="1881400"/>
            <a:ext cx="5391305"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การทำความสะอาดภายในโรงแรม</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0" y="2403744"/>
            <a:ext cx="619268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การดำเนินการเกี่ยวกับของที่แขก</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02416" y="3356992"/>
            <a:ext cx="4104456"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งานซักอบรีดและงานซักแห้ง</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971600" y="2835792"/>
            <a:ext cx="4608512"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ที่ลืมหรือทิ้งไว้</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26</a:t>
            </a:fld>
            <a:endParaRPr lang="en-US" dirty="0"/>
          </a:p>
        </p:txBody>
      </p:sp>
      <p:pic>
        <p:nvPicPr>
          <p:cNvPr id="7" name="Picture 6" descr="MP900289522[1].JPG"/>
          <p:cNvPicPr/>
          <p:nvPr/>
        </p:nvPicPr>
        <p:blipFill>
          <a:blip r:embed="rId3" cstate="print"/>
          <a:stretch>
            <a:fillRect/>
          </a:stretch>
        </p:blipFill>
        <p:spPr>
          <a:xfrm>
            <a:off x="5076056" y="2348880"/>
            <a:ext cx="2730598" cy="1842654"/>
          </a:xfrm>
          <a:prstGeom prst="rect">
            <a:avLst/>
          </a:prstGeom>
        </p:spPr>
      </p:pic>
      <p:sp>
        <p:nvSpPr>
          <p:cNvPr id="8" name="Title 1"/>
          <p:cNvSpPr>
            <a:spLocks noGrp="1"/>
          </p:cNvSpPr>
          <p:nvPr>
            <p:ph type="title"/>
          </p:nvPr>
        </p:nvSpPr>
        <p:spPr>
          <a:xfrm>
            <a:off x="611559" y="332656"/>
            <a:ext cx="5688633"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แผนกอื่นๆ</a:t>
            </a:r>
            <a:r>
              <a:rPr lang="th-TH" sz="3000" b="1" kern="400" dirty="0" smtClean="0">
                <a:solidFill>
                  <a:schemeClr val="accent5">
                    <a:lumMod val="75000"/>
                  </a:schemeClr>
                </a:solidFill>
                <a:latin typeface="Leelawadee" pitchFamily="34" charset="-34"/>
                <a:cs typeface="Leelawadee" pitchFamily="34" charset="-34"/>
              </a:rPr>
              <a:t> </a:t>
            </a:r>
            <a:r>
              <a:rPr lang="th-TH" sz="3000" b="1" dirty="0" smtClean="0">
                <a:solidFill>
                  <a:schemeClr val="accent5">
                    <a:lumMod val="75000"/>
                  </a:schemeClr>
                </a:solidFill>
                <a:latin typeface="Leelawadee" pitchFamily="34" charset="-34"/>
                <a:cs typeface="Leelawadee" pitchFamily="34" charset="-34"/>
              </a:rPr>
              <a:t>ที่เกี่ยวข้อง</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59" y="1089312"/>
            <a:ext cx="6621883" cy="1314432"/>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แผนกแม่บ้านจะสังกัดฝ่ายห้องพัก</a:t>
            </a:r>
            <a:r>
              <a:rPr lang="th-TH" sz="2800" kern="400" spc="50" dirty="0" smtClean="0">
                <a:solidFill>
                  <a:schemeClr val="accent5">
                    <a:lumMod val="50000"/>
                  </a:schemeClr>
                </a:solidFill>
                <a:latin typeface="Leelawadee" pitchFamily="34" charset="-34"/>
                <a:cs typeface="Leelawadee" pitchFamily="34" charset="-34"/>
              </a:rPr>
              <a:t> </a:t>
            </a:r>
            <a:r>
              <a:rPr lang="th-TH" sz="2800" spc="50" dirty="0" smtClean="0">
                <a:solidFill>
                  <a:schemeClr val="accent5">
                    <a:lumMod val="50000"/>
                  </a:schemeClr>
                </a:solidFill>
                <a:latin typeface="Leelawadee" pitchFamily="34" charset="-34"/>
                <a:cs typeface="Leelawadee" pitchFamily="34" charset="-34"/>
              </a:rPr>
              <a:t>ซึ่งมีหน้าที่รับผิดชอบ</a:t>
            </a:r>
            <a:r>
              <a:rPr lang="th-TH" sz="2800" kern="400" spc="50" dirty="0" smtClean="0">
                <a:solidFill>
                  <a:schemeClr val="accent5">
                    <a:lumMod val="50000"/>
                  </a:schemeClr>
                </a:solidFill>
                <a:latin typeface="Leelawadee" pitchFamily="34" charset="-34"/>
                <a:cs typeface="Leelawadee" pitchFamily="34" charset="-34"/>
              </a:rPr>
              <a:t> </a:t>
            </a:r>
            <a:r>
              <a:rPr lang="th-TH" sz="2800" spc="50" dirty="0" smtClean="0">
                <a:solidFill>
                  <a:schemeClr val="accent5">
                    <a:lumMod val="50000"/>
                  </a:schemeClr>
                </a:solidFill>
                <a:latin typeface="Leelawadee" pitchFamily="34" charset="-34"/>
                <a:cs typeface="Leelawadee" pitchFamily="34" charset="-34"/>
              </a:rPr>
              <a:t>ครอบคลุมการจัดหาที่พักให้แขก ดังต่อไปนี้</a:t>
            </a:r>
            <a:endParaRPr lang="en-US" sz="2800" spc="5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02416" y="2313448"/>
            <a:ext cx="5391305"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การรับจองห้องพัก</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0" y="2835792"/>
            <a:ext cx="439248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การรับโทรศัพท์และต่อโอน</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02416" y="3789040"/>
            <a:ext cx="4104456"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การต้อนรับแขก</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971600" y="3267840"/>
            <a:ext cx="4608512"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สายโทรศัพท์</a:t>
            </a:r>
            <a:endParaRPr lang="en-US" sz="280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11560" y="4311384"/>
            <a:ext cx="684076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การอำนวยความสะดวกต่างๆ</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ให้แขก</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27</a:t>
            </a:fld>
            <a:endParaRPr lang="en-US" dirty="0"/>
          </a:p>
        </p:txBody>
      </p:sp>
      <p:pic>
        <p:nvPicPr>
          <p:cNvPr id="6" name="Picture 5" descr="MP900422965[1].JPG"/>
          <p:cNvPicPr>
            <a:picLocks noChangeAspect="1"/>
          </p:cNvPicPr>
          <p:nvPr/>
        </p:nvPicPr>
        <p:blipFill>
          <a:blip r:embed="rId3" cstate="print"/>
          <a:stretch>
            <a:fillRect/>
          </a:stretch>
        </p:blipFill>
        <p:spPr>
          <a:xfrm>
            <a:off x="5088596" y="2858060"/>
            <a:ext cx="1991144" cy="1991144"/>
          </a:xfrm>
          <a:prstGeom prst="rect">
            <a:avLst/>
          </a:prstGeom>
        </p:spPr>
      </p:pic>
      <p:sp>
        <p:nvSpPr>
          <p:cNvPr id="8" name="Title 1"/>
          <p:cNvSpPr>
            <a:spLocks noGrp="1"/>
          </p:cNvSpPr>
          <p:nvPr>
            <p:ph type="title"/>
          </p:nvPr>
        </p:nvSpPr>
        <p:spPr>
          <a:xfrm>
            <a:off x="611560" y="332656"/>
            <a:ext cx="396044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หัวหน้างาน</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1124744"/>
            <a:ext cx="5472608" cy="90010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ผู้ที่พนักงานดูแลห้องพักต้องรายงาน การปฏิบัติหน้าที่และปัญหา</a:t>
            </a:r>
            <a:endParaRPr lang="en-US" sz="2800" spc="5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02416" y="1925976"/>
            <a:ext cx="5409744"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พนักงานดูแลห้องพักที่มีอาวุโสกว่า</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0" y="2448320"/>
            <a:ext cx="4176464"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ผู้ควบคุมงานแผนกแม่บ้าน</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1" y="2970664"/>
            <a:ext cx="4104456"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ผู้จัดการแผนกแม่บ้าน</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11560" y="3501008"/>
            <a:ext cx="4104456"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ผู้จัดการฝ่ายห้องพัก</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28</a:t>
            </a:fld>
            <a:endParaRPr lang="en-US" dirty="0"/>
          </a:p>
        </p:txBody>
      </p:sp>
      <p:pic>
        <p:nvPicPr>
          <p:cNvPr id="7" name="Picture 6" descr="MP900399796[1].JPG"/>
          <p:cNvPicPr>
            <a:picLocks noChangeAspect="1"/>
          </p:cNvPicPr>
          <p:nvPr/>
        </p:nvPicPr>
        <p:blipFill>
          <a:blip r:embed="rId3" cstate="print"/>
          <a:stretch>
            <a:fillRect/>
          </a:stretch>
        </p:blipFill>
        <p:spPr>
          <a:xfrm>
            <a:off x="4013632" y="4509120"/>
            <a:ext cx="2347256" cy="1564226"/>
          </a:xfrm>
          <a:prstGeom prst="rect">
            <a:avLst/>
          </a:prstGeom>
        </p:spPr>
      </p:pic>
      <p:sp>
        <p:nvSpPr>
          <p:cNvPr id="8" name="Title 1"/>
          <p:cNvSpPr>
            <a:spLocks noGrp="1"/>
          </p:cNvSpPr>
          <p:nvPr>
            <p:ph type="title"/>
          </p:nvPr>
        </p:nvSpPr>
        <p:spPr>
          <a:xfrm>
            <a:off x="611559" y="332656"/>
            <a:ext cx="5400601" cy="792088"/>
          </a:xfrm>
        </p:spPr>
        <p:txBody>
          <a:bodyPr>
            <a:noAutofit/>
          </a:bodyPr>
          <a:lstStyle/>
          <a:p>
            <a:r>
              <a:rPr lang="th-TH" sz="3000" b="1" dirty="0" smtClean="0">
                <a:solidFill>
                  <a:schemeClr val="accent5">
                    <a:lumMod val="75000"/>
                  </a:schemeClr>
                </a:solidFill>
                <a:latin typeface="Leelawadee" pitchFamily="34" charset="-34"/>
                <a:cs typeface="Leelawadee" pitchFamily="34" charset="-34"/>
              </a:rPr>
              <a:t>คุณลักษณะสำคัญของผู้ที่จะเป็น</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1530504"/>
            <a:ext cx="6624736" cy="2339688"/>
          </a:xfrm>
          <a:prstGeom prst="rect">
            <a:avLst/>
          </a:prstGeom>
        </p:spPr>
        <p:txBody>
          <a:bodyPr vert="horz" lIns="45720" rIns="45720" anchor="t">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30" dirty="0" smtClean="0">
                <a:solidFill>
                  <a:schemeClr val="accent5">
                    <a:lumMod val="50000"/>
                  </a:schemeClr>
                </a:solidFill>
                <a:latin typeface="Leelawadee" pitchFamily="34" charset="-34"/>
                <a:cs typeface="Leelawadee" pitchFamily="34" charset="-34"/>
              </a:rPr>
              <a:t>พนักงานดูแลห้องพัก จะต้องเป็นผู้ที่มีคุณสมบัติ </a:t>
            </a:r>
            <a:r>
              <a:rPr lang="th-TH" sz="2800" dirty="0" smtClean="0">
                <a:solidFill>
                  <a:schemeClr val="accent5">
                    <a:lumMod val="50000"/>
                  </a:schemeClr>
                </a:solidFill>
                <a:latin typeface="Leelawadee" pitchFamily="34" charset="-34"/>
                <a:cs typeface="Leelawadee" pitchFamily="34" charset="-34"/>
              </a:rPr>
              <a:t>พิเศษเฉพาะสำหรับการปฏิบัติหน้าที่ในตำแหน่งนี้</a:t>
            </a:r>
          </a:p>
          <a:p>
            <a:r>
              <a:rPr lang="th-TH" sz="2800" dirty="0" smtClean="0">
                <a:solidFill>
                  <a:schemeClr val="accent5">
                    <a:lumMod val="50000"/>
                  </a:schemeClr>
                </a:solidFill>
                <a:latin typeface="Leelawadee" pitchFamily="34" charset="-34"/>
                <a:cs typeface="Leelawadee" pitchFamily="34" charset="-34"/>
              </a:rPr>
              <a:t>นอกเหนือจากคุณสมบัติทั่วไป</a:t>
            </a:r>
            <a:r>
              <a:rPr lang="th-TH" sz="2800" kern="6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ที่บุคลากรวิชาชีพ</a:t>
            </a:r>
          </a:p>
          <a:p>
            <a:r>
              <a:rPr lang="th-TH" sz="2800" dirty="0" smtClean="0">
                <a:solidFill>
                  <a:schemeClr val="accent5">
                    <a:lumMod val="50000"/>
                  </a:schemeClr>
                </a:solidFill>
                <a:latin typeface="Leelawadee" pitchFamily="34" charset="-34"/>
                <a:cs typeface="Leelawadee" pitchFamily="34" charset="-34"/>
              </a:rPr>
              <a:t>ในภาคการท่องเที่ยวและบริการพึ่งมี รวมทั้งต้องมี</a:t>
            </a:r>
          </a:p>
          <a:p>
            <a:r>
              <a:rPr lang="th-TH" sz="2800" dirty="0" smtClean="0">
                <a:solidFill>
                  <a:schemeClr val="accent5">
                    <a:lumMod val="50000"/>
                  </a:schemeClr>
                </a:solidFill>
                <a:latin typeface="Leelawadee" pitchFamily="34" charset="-34"/>
                <a:cs typeface="Leelawadee" pitchFamily="34" charset="-34"/>
              </a:rPr>
              <a:t>ทักษะเฉพาะสายงานอีกด้วย </a:t>
            </a:r>
            <a:endParaRPr lang="en-US" sz="280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02416" y="3626736"/>
            <a:ext cx="6849904"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พนักงานดูแลห้องพักควรมีคุณสมบัติอย่างไรบ้าง</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11561" y="801280"/>
            <a:ext cx="540060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a:solidFill>
                  <a:schemeClr val="accent5">
                    <a:lumMod val="75000"/>
                  </a:schemeClr>
                </a:solidFill>
                <a:latin typeface="Leelawadee" pitchFamily="34" charset="-34"/>
                <a:cs typeface="Leelawadee" pitchFamily="34" charset="-34"/>
              </a:rPr>
              <a:t>พนักงานดูแลห้องพัก</a:t>
            </a:r>
            <a:endParaRPr lang="en-US" sz="3000" b="1" dirty="0">
              <a:solidFill>
                <a:schemeClr val="accent5">
                  <a:lumMod val="75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29</a:t>
            </a:fld>
            <a:endParaRPr lang="en-US" dirty="0"/>
          </a:p>
        </p:txBody>
      </p:sp>
      <p:pic>
        <p:nvPicPr>
          <p:cNvPr id="6" name="Picture 5" descr="MP900430537[1].JPG"/>
          <p:cNvPicPr>
            <a:picLocks noChangeAspect="1"/>
          </p:cNvPicPr>
          <p:nvPr/>
        </p:nvPicPr>
        <p:blipFill>
          <a:blip r:embed="rId3" cstate="print"/>
          <a:stretch>
            <a:fillRect/>
          </a:stretch>
        </p:blipFill>
        <p:spPr>
          <a:xfrm>
            <a:off x="5946906" y="1008160"/>
            <a:ext cx="1681600" cy="2079660"/>
          </a:xfrm>
          <a:prstGeom prst="rect">
            <a:avLst/>
          </a:prstGeom>
        </p:spPr>
      </p:pic>
      <p:sp>
        <p:nvSpPr>
          <p:cNvPr id="9" name="Title 1"/>
          <p:cNvSpPr txBox="1">
            <a:spLocks/>
          </p:cNvSpPr>
          <p:nvPr/>
        </p:nvSpPr>
        <p:spPr>
          <a:xfrm>
            <a:off x="611560" y="1412776"/>
            <a:ext cx="2520280" cy="90010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ความรู้</a:t>
            </a:r>
            <a:endParaRPr lang="en-US" sz="2800" b="1" spc="5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02416" y="2060848"/>
            <a:ext cx="634584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การใช้งานอุปกรณ์เครื่องใช้ต่างๆ</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0" y="3573016"/>
            <a:ext cx="763284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การใช้อุปกรณ์และเคมีภัณฑ์ในการทำความสะอาด</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0" y="4095360"/>
            <a:ext cx="6768751"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ขั้นตอนที่ถูกต้อง ในการทำความสะอาดห้องพัก</a:t>
            </a:r>
            <a:endParaRPr lang="en-US" sz="2800" dirty="0">
              <a:solidFill>
                <a:schemeClr val="accent5">
                  <a:lumMod val="50000"/>
                </a:schemeClr>
              </a:solidFill>
              <a:latin typeface="Leelawadee" pitchFamily="34" charset="-34"/>
              <a:cs typeface="Leelawadee" pitchFamily="34" charset="-34"/>
            </a:endParaRPr>
          </a:p>
        </p:txBody>
      </p:sp>
      <p:sp>
        <p:nvSpPr>
          <p:cNvPr id="14" name="Title 1"/>
          <p:cNvSpPr>
            <a:spLocks noGrp="1"/>
          </p:cNvSpPr>
          <p:nvPr>
            <p:ph type="title"/>
          </p:nvPr>
        </p:nvSpPr>
        <p:spPr>
          <a:xfrm>
            <a:off x="611559" y="332656"/>
            <a:ext cx="5400601" cy="792088"/>
          </a:xfrm>
        </p:spPr>
        <p:txBody>
          <a:bodyPr>
            <a:noAutofit/>
          </a:bodyPr>
          <a:lstStyle/>
          <a:p>
            <a:r>
              <a:rPr lang="th-TH" sz="3000" b="1" dirty="0" smtClean="0">
                <a:solidFill>
                  <a:schemeClr val="accent5">
                    <a:lumMod val="75000"/>
                  </a:schemeClr>
                </a:solidFill>
                <a:latin typeface="Leelawadee" pitchFamily="34" charset="-34"/>
                <a:cs typeface="Leelawadee" pitchFamily="34" charset="-34"/>
              </a:rPr>
              <a:t>คุณลักษณะสำคัญของผู้ที่จะเป็น</a:t>
            </a:r>
            <a:endParaRPr lang="en-US" sz="3000" b="1" dirty="0">
              <a:solidFill>
                <a:schemeClr val="accent5">
                  <a:lumMod val="75000"/>
                </a:schemeClr>
              </a:solidFill>
              <a:latin typeface="Leelawadee" pitchFamily="34" charset="-34"/>
              <a:cs typeface="Leelawadee" pitchFamily="34" charset="-34"/>
            </a:endParaRPr>
          </a:p>
        </p:txBody>
      </p:sp>
      <p:sp>
        <p:nvSpPr>
          <p:cNvPr id="15" name="Title 1"/>
          <p:cNvSpPr txBox="1">
            <a:spLocks/>
          </p:cNvSpPr>
          <p:nvPr/>
        </p:nvSpPr>
        <p:spPr>
          <a:xfrm>
            <a:off x="611561" y="801280"/>
            <a:ext cx="540060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a:solidFill>
                  <a:schemeClr val="accent5">
                    <a:lumMod val="75000"/>
                  </a:schemeClr>
                </a:solidFill>
                <a:latin typeface="Leelawadee" pitchFamily="34" charset="-34"/>
                <a:cs typeface="Leelawadee" pitchFamily="34" charset="-34"/>
              </a:rPr>
              <a:t>พนักงานดูแลห้องพัก</a:t>
            </a:r>
            <a:endParaRPr lang="en-US" sz="3000" b="1" dirty="0">
              <a:solidFill>
                <a:schemeClr val="accent5">
                  <a:lumMod val="75000"/>
                </a:schemeClr>
              </a:solidFill>
              <a:latin typeface="Leelawadee" pitchFamily="34" charset="-34"/>
              <a:cs typeface="Leelawadee" pitchFamily="34" charset="-34"/>
            </a:endParaRPr>
          </a:p>
        </p:txBody>
      </p:sp>
      <p:sp>
        <p:nvSpPr>
          <p:cNvPr id="16" name="Title 1"/>
          <p:cNvSpPr txBox="1">
            <a:spLocks/>
          </p:cNvSpPr>
          <p:nvPr/>
        </p:nvSpPr>
        <p:spPr>
          <a:xfrm>
            <a:off x="611560" y="2592336"/>
            <a:ext cx="619268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spc="60" dirty="0" smtClean="0">
                <a:solidFill>
                  <a:schemeClr val="accent5">
                    <a:lumMod val="50000"/>
                  </a:schemeClr>
                </a:solidFill>
                <a:latin typeface="Leelawadee" pitchFamily="34" charset="-34"/>
                <a:cs typeface="Leelawadee" pitchFamily="34" charset="-34"/>
                <a:sym typeface="Wingdings"/>
              </a:rPr>
              <a:t>โรงแรม</a:t>
            </a:r>
            <a:r>
              <a:rPr lang="th-TH" sz="2800" kern="400" spc="60" dirty="0">
                <a:solidFill>
                  <a:schemeClr val="accent5">
                    <a:lumMod val="50000"/>
                  </a:schemeClr>
                </a:solidFill>
                <a:latin typeface="Leelawadee" pitchFamily="34" charset="-34"/>
                <a:cs typeface="Leelawadee" pitchFamily="34" charset="-34"/>
                <a:sym typeface="Wingdings"/>
              </a:rPr>
              <a:t>/สถานประกอบการ รวมทั้ง</a:t>
            </a:r>
            <a:endParaRPr lang="en-US" sz="2800" spc="60" dirty="0">
              <a:solidFill>
                <a:schemeClr val="accent5">
                  <a:lumMod val="50000"/>
                </a:schemeClr>
              </a:solidFill>
              <a:latin typeface="Leelawadee" pitchFamily="34" charset="-34"/>
              <a:cs typeface="Leelawadee" pitchFamily="34" charset="-34"/>
            </a:endParaRPr>
          </a:p>
        </p:txBody>
      </p:sp>
      <p:sp>
        <p:nvSpPr>
          <p:cNvPr id="17" name="Title 1"/>
          <p:cNvSpPr txBox="1">
            <a:spLocks/>
          </p:cNvSpPr>
          <p:nvPr/>
        </p:nvSpPr>
        <p:spPr>
          <a:xfrm>
            <a:off x="988744" y="3042672"/>
            <a:ext cx="531144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สิ่งอำนวยความสะดวกต่างๆ</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ในห้องพัก</a:t>
            </a:r>
            <a:endParaRPr lang="en-US" sz="2800" dirty="0">
              <a:solidFill>
                <a:schemeClr val="accent5">
                  <a:lumMod val="50000"/>
                </a:schemeClr>
              </a:solidFill>
              <a:latin typeface="Leelawadee" pitchFamily="34" charset="-34"/>
              <a:cs typeface="Leelawadee" pitchFamily="34" charset="-34"/>
            </a:endParaRPr>
          </a:p>
        </p:txBody>
      </p:sp>
      <p:sp>
        <p:nvSpPr>
          <p:cNvPr id="18" name="Title 1"/>
          <p:cNvSpPr txBox="1">
            <a:spLocks/>
          </p:cNvSpPr>
          <p:nvPr/>
        </p:nvSpPr>
        <p:spPr>
          <a:xfrm>
            <a:off x="611560" y="4625704"/>
            <a:ext cx="6768751"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ความปลอดภัย ในการทำงานและ</a:t>
            </a:r>
            <a:endParaRPr lang="en-US" sz="2800" dirty="0">
              <a:solidFill>
                <a:schemeClr val="accent5">
                  <a:lumMod val="50000"/>
                </a:schemeClr>
              </a:solidFill>
              <a:latin typeface="Leelawadee" pitchFamily="34" charset="-34"/>
              <a:cs typeface="Leelawadee" pitchFamily="34" charset="-34"/>
            </a:endParaRPr>
          </a:p>
        </p:txBody>
      </p:sp>
      <p:sp>
        <p:nvSpPr>
          <p:cNvPr id="19" name="Title 1"/>
          <p:cNvSpPr txBox="1">
            <a:spLocks/>
          </p:cNvSpPr>
          <p:nvPr/>
        </p:nvSpPr>
        <p:spPr>
          <a:xfrm>
            <a:off x="971600" y="5085184"/>
            <a:ext cx="531144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a:solidFill>
                  <a:schemeClr val="accent5">
                    <a:lumMod val="50000"/>
                  </a:schemeClr>
                </a:solidFill>
                <a:latin typeface="Leelawadee" pitchFamily="34" charset="-34"/>
                <a:cs typeface="Leelawadee" pitchFamily="34" charset="-34"/>
                <a:sym typeface="Wingdings"/>
              </a:rPr>
              <a:t>การ</a:t>
            </a:r>
            <a:r>
              <a:rPr lang="th-TH" sz="2800" kern="400" dirty="0" smtClean="0">
                <a:solidFill>
                  <a:schemeClr val="accent5">
                    <a:lumMod val="50000"/>
                  </a:schemeClr>
                </a:solidFill>
                <a:latin typeface="Leelawadee" pitchFamily="34" charset="-34"/>
                <a:cs typeface="Leelawadee" pitchFamily="34" charset="-34"/>
                <a:sym typeface="Wingdings"/>
              </a:rPr>
              <a:t>รักษาความปลอดภัย</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30</a:t>
            </a:fld>
            <a:endParaRPr lang="en-US" dirty="0"/>
          </a:p>
        </p:txBody>
      </p:sp>
      <p:pic>
        <p:nvPicPr>
          <p:cNvPr id="7" name="Picture 6" descr="MP900314373[1].JPG"/>
          <p:cNvPicPr>
            <a:picLocks noChangeAspect="1"/>
          </p:cNvPicPr>
          <p:nvPr/>
        </p:nvPicPr>
        <p:blipFill>
          <a:blip r:embed="rId3" cstate="print"/>
          <a:stretch>
            <a:fillRect/>
          </a:stretch>
        </p:blipFill>
        <p:spPr>
          <a:xfrm>
            <a:off x="6108906" y="1816800"/>
            <a:ext cx="1429484" cy="3224400"/>
          </a:xfrm>
          <a:prstGeom prst="rect">
            <a:avLst/>
          </a:prstGeom>
        </p:spPr>
      </p:pic>
      <p:sp>
        <p:nvSpPr>
          <p:cNvPr id="8" name="Title 1"/>
          <p:cNvSpPr txBox="1">
            <a:spLocks/>
          </p:cNvSpPr>
          <p:nvPr/>
        </p:nvSpPr>
        <p:spPr>
          <a:xfrm>
            <a:off x="611560" y="1412776"/>
            <a:ext cx="2520280" cy="90010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ทักษะ</a:t>
            </a:r>
            <a:endParaRPr lang="en-US" sz="2800" b="1" spc="50" dirty="0">
              <a:solidFill>
                <a:schemeClr val="accent5">
                  <a:lumMod val="50000"/>
                </a:schemeClr>
              </a:solidFill>
              <a:latin typeface="Leelawadee" pitchFamily="34" charset="-34"/>
              <a:cs typeface="Leelawadee" pitchFamily="34" charset="-34"/>
            </a:endParaRPr>
          </a:p>
        </p:txBody>
      </p:sp>
      <p:sp>
        <p:nvSpPr>
          <p:cNvPr id="9" name="Title 1"/>
          <p:cNvSpPr txBox="1">
            <a:spLocks/>
          </p:cNvSpPr>
          <p:nvPr/>
        </p:nvSpPr>
        <p:spPr>
          <a:xfrm>
            <a:off x="602416" y="2060848"/>
            <a:ext cx="483368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ความสามารถในการปฏิบัติงาน</a:t>
            </a:r>
            <a:endParaRPr lang="en-US" sz="2800" dirty="0">
              <a:solidFill>
                <a:schemeClr val="accent5">
                  <a:lumMod val="50000"/>
                </a:schemeClr>
              </a:solidFill>
              <a:latin typeface="Leelawadee" pitchFamily="34" charset="-34"/>
              <a:cs typeface="Leelawadee" pitchFamily="34" charset="-34"/>
            </a:endParaRPr>
          </a:p>
        </p:txBody>
      </p:sp>
      <p:sp>
        <p:nvSpPr>
          <p:cNvPr id="10" name="Title 1"/>
          <p:cNvSpPr>
            <a:spLocks noGrp="1"/>
          </p:cNvSpPr>
          <p:nvPr>
            <p:ph type="title"/>
          </p:nvPr>
        </p:nvSpPr>
        <p:spPr>
          <a:xfrm>
            <a:off x="611559" y="332656"/>
            <a:ext cx="5400601" cy="792088"/>
          </a:xfrm>
        </p:spPr>
        <p:txBody>
          <a:bodyPr>
            <a:noAutofit/>
          </a:bodyPr>
          <a:lstStyle/>
          <a:p>
            <a:r>
              <a:rPr lang="th-TH" sz="3000" b="1" dirty="0" smtClean="0">
                <a:solidFill>
                  <a:schemeClr val="accent5">
                    <a:lumMod val="75000"/>
                  </a:schemeClr>
                </a:solidFill>
                <a:latin typeface="Leelawadee" pitchFamily="34" charset="-34"/>
                <a:cs typeface="Leelawadee" pitchFamily="34" charset="-34"/>
              </a:rPr>
              <a:t>คุณลักษณะสำคัญของผู้ที่จะเป็น</a:t>
            </a:r>
            <a:endParaRPr lang="en-US" sz="3000" b="1" dirty="0">
              <a:solidFill>
                <a:schemeClr val="accent5">
                  <a:lumMod val="75000"/>
                </a:schemeClr>
              </a:solidFill>
              <a:latin typeface="Leelawadee" pitchFamily="34" charset="-34"/>
              <a:cs typeface="Leelawadee" pitchFamily="34" charset="-34"/>
            </a:endParaRPr>
          </a:p>
        </p:txBody>
      </p:sp>
      <p:sp>
        <p:nvSpPr>
          <p:cNvPr id="11" name="Title 1"/>
          <p:cNvSpPr txBox="1">
            <a:spLocks/>
          </p:cNvSpPr>
          <p:nvPr/>
        </p:nvSpPr>
        <p:spPr>
          <a:xfrm>
            <a:off x="611561" y="801280"/>
            <a:ext cx="540060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a:solidFill>
                  <a:schemeClr val="accent5">
                    <a:lumMod val="75000"/>
                  </a:schemeClr>
                </a:solidFill>
                <a:latin typeface="Leelawadee" pitchFamily="34" charset="-34"/>
                <a:cs typeface="Leelawadee" pitchFamily="34" charset="-34"/>
              </a:rPr>
              <a:t>พนักงานดูแลห้องพัก</a:t>
            </a:r>
            <a:endParaRPr lang="en-US" sz="3000" b="1" dirty="0">
              <a:solidFill>
                <a:schemeClr val="accent5">
                  <a:lumMod val="75000"/>
                </a:schemeClr>
              </a:solidFill>
              <a:latin typeface="Leelawadee" pitchFamily="34" charset="-34"/>
              <a:cs typeface="Leelawadee" pitchFamily="34" charset="-34"/>
            </a:endParaRPr>
          </a:p>
        </p:txBody>
      </p:sp>
      <p:sp>
        <p:nvSpPr>
          <p:cNvPr id="13" name="Title 1"/>
          <p:cNvSpPr txBox="1">
            <a:spLocks/>
          </p:cNvSpPr>
          <p:nvPr/>
        </p:nvSpPr>
        <p:spPr>
          <a:xfrm>
            <a:off x="988744" y="2502040"/>
            <a:ext cx="6175544"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a:solidFill>
                  <a:schemeClr val="accent5">
                    <a:lumMod val="50000"/>
                  </a:schemeClr>
                </a:solidFill>
                <a:latin typeface="Leelawadee" pitchFamily="34" charset="-34"/>
                <a:cs typeface="Leelawadee" pitchFamily="34" charset="-34"/>
                <a:sym typeface="Wingdings"/>
              </a:rPr>
              <a:t>ด้านการ</a:t>
            </a:r>
            <a:r>
              <a:rPr lang="th-TH" sz="2800" kern="400" dirty="0" smtClean="0">
                <a:solidFill>
                  <a:schemeClr val="accent5">
                    <a:lumMod val="50000"/>
                  </a:schemeClr>
                </a:solidFill>
                <a:latin typeface="Leelawadee" pitchFamily="34" charset="-34"/>
                <a:cs typeface="Leelawadee" pitchFamily="34" charset="-34"/>
                <a:sym typeface="Wingdings"/>
              </a:rPr>
              <a:t>ทำความสะอาดอย่างมี</a:t>
            </a:r>
            <a:endParaRPr lang="en-US" sz="280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11560" y="3473576"/>
            <a:ext cx="619268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spc="60" dirty="0" smtClean="0">
                <a:solidFill>
                  <a:schemeClr val="accent5">
                    <a:lumMod val="50000"/>
                  </a:schemeClr>
                </a:solidFill>
                <a:latin typeface="Leelawadee" pitchFamily="34" charset="-34"/>
                <a:cs typeface="Leelawadee" pitchFamily="34" charset="-34"/>
                <a:sym typeface="Wingdings"/>
              </a:rPr>
              <a:t>ความสามารถในการเคลื่อนย้ายวัสดุ</a:t>
            </a:r>
            <a:endParaRPr lang="en-US" sz="2800" spc="6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988744" y="3923912"/>
            <a:ext cx="531144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ได้อย่างปลอดภัยและคล่องแคล่ว</a:t>
            </a:r>
            <a:endParaRPr lang="en-US" sz="2800" dirty="0">
              <a:solidFill>
                <a:schemeClr val="accent5">
                  <a:lumMod val="50000"/>
                </a:schemeClr>
              </a:solidFill>
              <a:latin typeface="Leelawadee" pitchFamily="34" charset="-34"/>
              <a:cs typeface="Leelawadee" pitchFamily="34" charset="-34"/>
            </a:endParaRPr>
          </a:p>
        </p:txBody>
      </p:sp>
      <p:sp>
        <p:nvSpPr>
          <p:cNvPr id="16" name="Title 1"/>
          <p:cNvSpPr txBox="1">
            <a:spLocks/>
          </p:cNvSpPr>
          <p:nvPr/>
        </p:nvSpPr>
        <p:spPr>
          <a:xfrm>
            <a:off x="989888" y="2943232"/>
            <a:ext cx="6175544"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ประสิทธิภาพและละเอียดลออ</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31</a:t>
            </a:fld>
            <a:endParaRPr lang="en-US" dirty="0"/>
          </a:p>
        </p:txBody>
      </p:sp>
      <p:pic>
        <p:nvPicPr>
          <p:cNvPr id="6" name="Picture 5" descr="MP900314372[1].JPG"/>
          <p:cNvPicPr>
            <a:picLocks noChangeAspect="1"/>
          </p:cNvPicPr>
          <p:nvPr/>
        </p:nvPicPr>
        <p:blipFill>
          <a:blip r:embed="rId3" cstate="print"/>
          <a:stretch>
            <a:fillRect/>
          </a:stretch>
        </p:blipFill>
        <p:spPr>
          <a:xfrm>
            <a:off x="6002961" y="1628800"/>
            <a:ext cx="1684746" cy="3571900"/>
          </a:xfrm>
          <a:prstGeom prst="rect">
            <a:avLst/>
          </a:prstGeom>
        </p:spPr>
      </p:pic>
      <p:sp>
        <p:nvSpPr>
          <p:cNvPr id="8" name="Title 1"/>
          <p:cNvSpPr txBox="1">
            <a:spLocks/>
          </p:cNvSpPr>
          <p:nvPr/>
        </p:nvSpPr>
        <p:spPr>
          <a:xfrm>
            <a:off x="602416" y="2060848"/>
            <a:ext cx="3969584"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ความขยัน</a:t>
            </a:r>
            <a:endParaRPr lang="en-US" sz="2800" dirty="0">
              <a:solidFill>
                <a:schemeClr val="accent5">
                  <a:lumMod val="50000"/>
                </a:schemeClr>
              </a:solidFill>
              <a:latin typeface="Leelawadee" pitchFamily="34" charset="-34"/>
              <a:cs typeface="Leelawadee" pitchFamily="34" charset="-34"/>
            </a:endParaRPr>
          </a:p>
        </p:txBody>
      </p:sp>
      <p:sp>
        <p:nvSpPr>
          <p:cNvPr id="9" name="Title 1"/>
          <p:cNvSpPr txBox="1">
            <a:spLocks/>
          </p:cNvSpPr>
          <p:nvPr/>
        </p:nvSpPr>
        <p:spPr>
          <a:xfrm>
            <a:off x="611560" y="2564904"/>
            <a:ext cx="396044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ความแข็งแรง</a:t>
            </a:r>
            <a:endParaRPr lang="en-US" sz="280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11560" y="3068960"/>
            <a:ext cx="5616623"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ความสามารถในการปฏิบัติตามคำสั่ง</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0" y="1412776"/>
            <a:ext cx="3240360" cy="90010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คุณสมบัติสำคัญ</a:t>
            </a:r>
            <a:endParaRPr lang="en-US" sz="2800" b="1" spc="50" dirty="0">
              <a:solidFill>
                <a:schemeClr val="accent5">
                  <a:lumMod val="50000"/>
                </a:schemeClr>
              </a:solidFill>
              <a:latin typeface="Leelawadee" pitchFamily="34" charset="-34"/>
              <a:cs typeface="Leelawadee" pitchFamily="34" charset="-34"/>
            </a:endParaRPr>
          </a:p>
        </p:txBody>
      </p:sp>
      <p:sp>
        <p:nvSpPr>
          <p:cNvPr id="12" name="Title 1"/>
          <p:cNvSpPr>
            <a:spLocks noGrp="1"/>
          </p:cNvSpPr>
          <p:nvPr>
            <p:ph type="title"/>
          </p:nvPr>
        </p:nvSpPr>
        <p:spPr>
          <a:xfrm>
            <a:off x="611559" y="332656"/>
            <a:ext cx="5400601" cy="792088"/>
          </a:xfrm>
        </p:spPr>
        <p:txBody>
          <a:bodyPr>
            <a:noAutofit/>
          </a:bodyPr>
          <a:lstStyle/>
          <a:p>
            <a:r>
              <a:rPr lang="th-TH" sz="3000" b="1" dirty="0" smtClean="0">
                <a:solidFill>
                  <a:schemeClr val="accent5">
                    <a:lumMod val="75000"/>
                  </a:schemeClr>
                </a:solidFill>
                <a:latin typeface="Leelawadee" pitchFamily="34" charset="-34"/>
                <a:cs typeface="Leelawadee" pitchFamily="34" charset="-34"/>
              </a:rPr>
              <a:t>คุณลักษณะสำคัญของผู้ที่จะเป็น</a:t>
            </a:r>
            <a:endParaRPr lang="en-US" sz="3000" b="1" dirty="0">
              <a:solidFill>
                <a:schemeClr val="accent5">
                  <a:lumMod val="75000"/>
                </a:schemeClr>
              </a:solidFill>
              <a:latin typeface="Leelawadee" pitchFamily="34" charset="-34"/>
              <a:cs typeface="Leelawadee" pitchFamily="34" charset="-34"/>
            </a:endParaRPr>
          </a:p>
        </p:txBody>
      </p:sp>
      <p:sp>
        <p:nvSpPr>
          <p:cNvPr id="13" name="Title 1"/>
          <p:cNvSpPr txBox="1">
            <a:spLocks/>
          </p:cNvSpPr>
          <p:nvPr/>
        </p:nvSpPr>
        <p:spPr>
          <a:xfrm>
            <a:off x="611561" y="801280"/>
            <a:ext cx="540060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a:solidFill>
                  <a:schemeClr val="accent5">
                    <a:lumMod val="75000"/>
                  </a:schemeClr>
                </a:solidFill>
                <a:latin typeface="Leelawadee" pitchFamily="34" charset="-34"/>
                <a:cs typeface="Leelawadee" pitchFamily="34" charset="-34"/>
              </a:rPr>
              <a:t>พนักงานดูแลห้องพัก</a:t>
            </a:r>
            <a:endParaRPr lang="en-US" sz="3000" b="1" dirty="0">
              <a:solidFill>
                <a:schemeClr val="accent5">
                  <a:lumMod val="75000"/>
                </a:schemeClr>
              </a:solidFill>
              <a:latin typeface="Leelawadee" pitchFamily="34" charset="-34"/>
              <a:cs typeface="Leelawadee" pitchFamily="34" charset="-34"/>
            </a:endParaRPr>
          </a:p>
        </p:txBody>
      </p:sp>
      <p:sp>
        <p:nvSpPr>
          <p:cNvPr id="14" name="Title 1"/>
          <p:cNvSpPr txBox="1">
            <a:spLocks/>
          </p:cNvSpPr>
          <p:nvPr/>
        </p:nvSpPr>
        <p:spPr>
          <a:xfrm>
            <a:off x="611560" y="3600448"/>
            <a:ext cx="5256584"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ความสามารถในการบริหารเวลา</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611560" y="4104504"/>
            <a:ext cx="5616623"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ความใส่ใจในรายละเอียด</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32</a:t>
            </a:fld>
            <a:endParaRPr lang="en-US" dirty="0"/>
          </a:p>
        </p:txBody>
      </p:sp>
      <p:pic>
        <p:nvPicPr>
          <p:cNvPr id="7" name="Picture 6" descr="MP900422222[1].JPG"/>
          <p:cNvPicPr>
            <a:picLocks noChangeAspect="1"/>
          </p:cNvPicPr>
          <p:nvPr/>
        </p:nvPicPr>
        <p:blipFill>
          <a:blip r:embed="rId3" cstate="print"/>
          <a:srcRect r="27387"/>
          <a:stretch>
            <a:fillRect/>
          </a:stretch>
        </p:blipFill>
        <p:spPr>
          <a:xfrm>
            <a:off x="5004048" y="3429000"/>
            <a:ext cx="1919706" cy="1974552"/>
          </a:xfrm>
          <a:prstGeom prst="rect">
            <a:avLst/>
          </a:prstGeom>
        </p:spPr>
      </p:pic>
      <p:sp>
        <p:nvSpPr>
          <p:cNvPr id="8" name="Title 1"/>
          <p:cNvSpPr txBox="1">
            <a:spLocks/>
          </p:cNvSpPr>
          <p:nvPr/>
        </p:nvSpPr>
        <p:spPr>
          <a:xfrm>
            <a:off x="602416" y="1484784"/>
            <a:ext cx="3969584"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ทัศนคติที่ดีในวิชาชีพ</a:t>
            </a:r>
            <a:endParaRPr lang="en-US" sz="2800" dirty="0">
              <a:solidFill>
                <a:schemeClr val="accent5">
                  <a:lumMod val="50000"/>
                </a:schemeClr>
              </a:solidFill>
              <a:latin typeface="Leelawadee" pitchFamily="34" charset="-34"/>
              <a:cs typeface="Leelawadee" pitchFamily="34" charset="-34"/>
            </a:endParaRPr>
          </a:p>
        </p:txBody>
      </p:sp>
      <p:sp>
        <p:nvSpPr>
          <p:cNvPr id="9" name="Title 1"/>
          <p:cNvSpPr txBox="1">
            <a:spLocks/>
          </p:cNvSpPr>
          <p:nvPr/>
        </p:nvSpPr>
        <p:spPr>
          <a:xfrm>
            <a:off x="611560" y="1988840"/>
            <a:ext cx="547260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ความสามารถในการทำงานตามลำพัง</a:t>
            </a:r>
            <a:endParaRPr lang="en-US" sz="280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11560" y="2492896"/>
            <a:ext cx="612068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มีประสบการณ์ในการทำงานด้านการบริการ</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a:spLocks noGrp="1"/>
          </p:cNvSpPr>
          <p:nvPr>
            <p:ph type="title"/>
          </p:nvPr>
        </p:nvSpPr>
        <p:spPr>
          <a:xfrm>
            <a:off x="611559" y="332656"/>
            <a:ext cx="5400601" cy="792088"/>
          </a:xfrm>
        </p:spPr>
        <p:txBody>
          <a:bodyPr>
            <a:noAutofit/>
          </a:bodyPr>
          <a:lstStyle/>
          <a:p>
            <a:r>
              <a:rPr lang="th-TH" sz="3000" b="1" dirty="0" smtClean="0">
                <a:solidFill>
                  <a:schemeClr val="accent5">
                    <a:lumMod val="75000"/>
                  </a:schemeClr>
                </a:solidFill>
                <a:latin typeface="Leelawadee" pitchFamily="34" charset="-34"/>
                <a:cs typeface="Leelawadee" pitchFamily="34" charset="-34"/>
              </a:rPr>
              <a:t>คุณลักษณะสำคัญของผู้ที่จะเป็น</a:t>
            </a:r>
            <a:endParaRPr lang="en-US" sz="3000" b="1" dirty="0">
              <a:solidFill>
                <a:schemeClr val="accent5">
                  <a:lumMod val="75000"/>
                </a:schemeClr>
              </a:solidFill>
              <a:latin typeface="Leelawadee" pitchFamily="34" charset="-34"/>
              <a:cs typeface="Leelawadee" pitchFamily="34" charset="-34"/>
            </a:endParaRPr>
          </a:p>
        </p:txBody>
      </p:sp>
      <p:sp>
        <p:nvSpPr>
          <p:cNvPr id="13" name="Title 1"/>
          <p:cNvSpPr txBox="1">
            <a:spLocks/>
          </p:cNvSpPr>
          <p:nvPr/>
        </p:nvSpPr>
        <p:spPr>
          <a:xfrm>
            <a:off x="611561" y="801280"/>
            <a:ext cx="540060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a:solidFill>
                  <a:schemeClr val="accent5">
                    <a:lumMod val="75000"/>
                  </a:schemeClr>
                </a:solidFill>
                <a:latin typeface="Leelawadee" pitchFamily="34" charset="-34"/>
                <a:cs typeface="Leelawadee" pitchFamily="34" charset="-34"/>
              </a:rPr>
              <a:t>พนักงานดูแลห้องพัก</a:t>
            </a:r>
            <a:endParaRPr lang="en-US" sz="3000" b="1" dirty="0">
              <a:solidFill>
                <a:schemeClr val="accent5">
                  <a:lumMod val="75000"/>
                </a:schemeClr>
              </a:solidFill>
              <a:latin typeface="Leelawadee" pitchFamily="34" charset="-34"/>
              <a:cs typeface="Leelawadee" pitchFamily="34" charset="-34"/>
            </a:endParaRPr>
          </a:p>
        </p:txBody>
      </p:sp>
      <p:sp>
        <p:nvSpPr>
          <p:cNvPr id="14" name="Title 1"/>
          <p:cNvSpPr txBox="1">
            <a:spLocks/>
          </p:cNvSpPr>
          <p:nvPr/>
        </p:nvSpPr>
        <p:spPr>
          <a:xfrm>
            <a:off x="611560" y="3024384"/>
            <a:ext cx="396044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ทักษะที่ดีในการสื่อสาร</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611561" y="3528440"/>
            <a:ext cx="396044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ทักษะที่ดีในการจัดระบบ</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33</a:t>
            </a:fld>
            <a:endParaRPr lang="en-US" dirty="0"/>
          </a:p>
        </p:txBody>
      </p:sp>
      <p:pic>
        <p:nvPicPr>
          <p:cNvPr id="7" name="Picture 6" descr="MP900422222[1].JPG"/>
          <p:cNvPicPr>
            <a:picLocks noChangeAspect="1"/>
          </p:cNvPicPr>
          <p:nvPr/>
        </p:nvPicPr>
        <p:blipFill>
          <a:blip r:embed="rId3" cstate="print"/>
          <a:stretch>
            <a:fillRect/>
          </a:stretch>
        </p:blipFill>
        <p:spPr>
          <a:xfrm>
            <a:off x="5652120" y="3745719"/>
            <a:ext cx="2224111" cy="1483481"/>
          </a:xfrm>
          <a:prstGeom prst="rect">
            <a:avLst/>
          </a:prstGeom>
        </p:spPr>
      </p:pic>
      <p:sp>
        <p:nvSpPr>
          <p:cNvPr id="9" name="Title 1"/>
          <p:cNvSpPr txBox="1">
            <a:spLocks/>
          </p:cNvSpPr>
          <p:nvPr/>
        </p:nvSpPr>
        <p:spPr>
          <a:xfrm>
            <a:off x="602416" y="1484784"/>
            <a:ext cx="6849904"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ความเป็นคนมีคุณธรรมและรู้จักรักษาความลับ</a:t>
            </a:r>
            <a:endParaRPr lang="en-US" sz="280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980744" y="1916832"/>
            <a:ext cx="7191656" cy="792088"/>
          </a:xfrm>
          <a:prstGeom prst="rect">
            <a:avLst/>
          </a:prstGeom>
        </p:spPr>
        <p:txBody>
          <a:bodyPr vert="horz" lIns="45720" rIns="45720" anchor="ctr">
            <a:normAutofit fontScale="92500"/>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พนักงานดูแลห้องพักต้องเครารพความเป็นส่วนตัวของแขก</a:t>
            </a:r>
            <a:endParaRPr lang="en-US" sz="24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0" y="2439550"/>
            <a:ext cx="7776864"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ความสื่อสัตย์ พนักงานดูแลห้องพักต้องไม่หยิบฉวยหรือ</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864160" y="2871598"/>
            <a:ext cx="730824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 นำของของแขกมาใช้ รวมทั้งต้องไม่รับประทานอาหาร</a:t>
            </a:r>
            <a:endParaRPr lang="en-US" sz="24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11560" y="3861048"/>
            <a:ext cx="6517857"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การมีวิจารณญาณที่ดี พนักงาน</a:t>
            </a:r>
            <a:endParaRPr lang="en-US" sz="280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783569" y="4293096"/>
            <a:ext cx="4796543"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60" dirty="0" smtClean="0">
                <a:solidFill>
                  <a:schemeClr val="accent5">
                    <a:lumMod val="50000"/>
                  </a:schemeClr>
                </a:solidFill>
                <a:latin typeface="Leelawadee" pitchFamily="34" charset="-34"/>
                <a:cs typeface="Leelawadee" pitchFamily="34" charset="-34"/>
                <a:sym typeface="Wingdings"/>
              </a:rPr>
              <a:t>ดูแลห้องพัก</a:t>
            </a:r>
            <a:r>
              <a:rPr lang="th-TH" sz="2800" kern="300" spc="-60" dirty="0" smtClean="0">
                <a:solidFill>
                  <a:schemeClr val="accent5">
                    <a:lumMod val="50000"/>
                  </a:schemeClr>
                </a:solidFill>
                <a:latin typeface="Leelawadee" pitchFamily="34" charset="-34"/>
                <a:cs typeface="Leelawadee" pitchFamily="34" charset="-34"/>
                <a:sym typeface="Wingdings"/>
              </a:rPr>
              <a:t> </a:t>
            </a:r>
            <a:r>
              <a:rPr lang="th-TH" sz="2800" kern="400" spc="-60" dirty="0" smtClean="0">
                <a:solidFill>
                  <a:schemeClr val="accent5">
                    <a:lumMod val="50000"/>
                  </a:schemeClr>
                </a:solidFill>
                <a:latin typeface="Leelawadee" pitchFamily="34" charset="-34"/>
                <a:cs typeface="Leelawadee" pitchFamily="34" charset="-34"/>
                <a:sym typeface="Wingdings"/>
              </a:rPr>
              <a:t>ต้องไม่นำเรื่องของแขก</a:t>
            </a:r>
            <a:endParaRPr lang="en-US" sz="2400" spc="-60" dirty="0">
              <a:solidFill>
                <a:schemeClr val="accent5">
                  <a:lumMod val="50000"/>
                </a:schemeClr>
              </a:solidFill>
              <a:latin typeface="Leelawadee" pitchFamily="34" charset="-34"/>
              <a:cs typeface="Leelawadee" pitchFamily="34" charset="-34"/>
            </a:endParaRPr>
          </a:p>
        </p:txBody>
      </p:sp>
      <p:sp>
        <p:nvSpPr>
          <p:cNvPr id="20" name="Title 1"/>
          <p:cNvSpPr>
            <a:spLocks noGrp="1"/>
          </p:cNvSpPr>
          <p:nvPr>
            <p:ph type="title"/>
          </p:nvPr>
        </p:nvSpPr>
        <p:spPr>
          <a:xfrm>
            <a:off x="611559" y="332656"/>
            <a:ext cx="5400601" cy="792088"/>
          </a:xfrm>
        </p:spPr>
        <p:txBody>
          <a:bodyPr>
            <a:noAutofit/>
          </a:bodyPr>
          <a:lstStyle/>
          <a:p>
            <a:r>
              <a:rPr lang="th-TH" sz="3000" b="1" dirty="0" smtClean="0">
                <a:solidFill>
                  <a:schemeClr val="accent5">
                    <a:lumMod val="75000"/>
                  </a:schemeClr>
                </a:solidFill>
                <a:latin typeface="Leelawadee" pitchFamily="34" charset="-34"/>
                <a:cs typeface="Leelawadee" pitchFamily="34" charset="-34"/>
              </a:rPr>
              <a:t>คุณลักษณะสำคัญของผู้ที่จะเป็น</a:t>
            </a:r>
            <a:endParaRPr lang="en-US" sz="3000" b="1" dirty="0">
              <a:solidFill>
                <a:schemeClr val="accent5">
                  <a:lumMod val="75000"/>
                </a:schemeClr>
              </a:solidFill>
              <a:latin typeface="Leelawadee" pitchFamily="34" charset="-34"/>
              <a:cs typeface="Leelawadee" pitchFamily="34" charset="-34"/>
            </a:endParaRPr>
          </a:p>
        </p:txBody>
      </p:sp>
      <p:sp>
        <p:nvSpPr>
          <p:cNvPr id="21" name="Title 1"/>
          <p:cNvSpPr txBox="1">
            <a:spLocks/>
          </p:cNvSpPr>
          <p:nvPr/>
        </p:nvSpPr>
        <p:spPr>
          <a:xfrm>
            <a:off x="611561" y="801280"/>
            <a:ext cx="540060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a:solidFill>
                  <a:schemeClr val="accent5">
                    <a:lumMod val="75000"/>
                  </a:schemeClr>
                </a:solidFill>
                <a:latin typeface="Leelawadee" pitchFamily="34" charset="-34"/>
                <a:cs typeface="Leelawadee" pitchFamily="34" charset="-34"/>
              </a:rPr>
              <a:t>พนักงานดูแลห้องพัก</a:t>
            </a:r>
            <a:endParaRPr lang="en-US" sz="3000" b="1" dirty="0">
              <a:solidFill>
                <a:schemeClr val="accent5">
                  <a:lumMod val="75000"/>
                </a:schemeClr>
              </a:solidFill>
              <a:latin typeface="Leelawadee" pitchFamily="34" charset="-34"/>
              <a:cs typeface="Leelawadee" pitchFamily="34" charset="-34"/>
            </a:endParaRPr>
          </a:p>
        </p:txBody>
      </p:sp>
      <p:sp>
        <p:nvSpPr>
          <p:cNvPr id="22" name="Title 1"/>
          <p:cNvSpPr txBox="1">
            <a:spLocks/>
          </p:cNvSpPr>
          <p:nvPr/>
        </p:nvSpPr>
        <p:spPr>
          <a:xfrm>
            <a:off x="881304" y="3330704"/>
            <a:ext cx="4554792"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 และเครื่องดื่มของแขกด้วย</a:t>
            </a:r>
            <a:endParaRPr lang="en-US" sz="2400" dirty="0">
              <a:solidFill>
                <a:schemeClr val="accent5">
                  <a:lumMod val="50000"/>
                </a:schemeClr>
              </a:solidFill>
              <a:latin typeface="Leelawadee" pitchFamily="34" charset="-34"/>
              <a:cs typeface="Leelawadee" pitchFamily="34" charset="-34"/>
            </a:endParaRPr>
          </a:p>
        </p:txBody>
      </p:sp>
      <p:sp>
        <p:nvSpPr>
          <p:cNvPr id="23" name="Title 1"/>
          <p:cNvSpPr txBox="1">
            <a:spLocks/>
          </p:cNvSpPr>
          <p:nvPr/>
        </p:nvSpPr>
        <p:spPr>
          <a:xfrm>
            <a:off x="791008" y="4744576"/>
            <a:ext cx="4796543"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60" dirty="0" smtClean="0">
                <a:solidFill>
                  <a:schemeClr val="accent5">
                    <a:lumMod val="50000"/>
                  </a:schemeClr>
                </a:solidFill>
                <a:latin typeface="Leelawadee" pitchFamily="34" charset="-34"/>
                <a:cs typeface="Leelawadee" pitchFamily="34" charset="-34"/>
                <a:sym typeface="Wingdings"/>
              </a:rPr>
              <a:t>ตลอดจนกิจกรรมต่างๆ ที่แขกทำ</a:t>
            </a:r>
            <a:endParaRPr lang="en-US" sz="2400" spc="-60" dirty="0">
              <a:solidFill>
                <a:schemeClr val="accent5">
                  <a:lumMod val="50000"/>
                </a:schemeClr>
              </a:solidFill>
              <a:latin typeface="Leelawadee" pitchFamily="34" charset="-34"/>
              <a:cs typeface="Leelawadee" pitchFamily="34" charset="-34"/>
            </a:endParaRPr>
          </a:p>
        </p:txBody>
      </p:sp>
      <p:sp>
        <p:nvSpPr>
          <p:cNvPr id="24" name="Title 1"/>
          <p:cNvSpPr txBox="1">
            <a:spLocks/>
          </p:cNvSpPr>
          <p:nvPr/>
        </p:nvSpPr>
        <p:spPr>
          <a:xfrm>
            <a:off x="783009" y="5184624"/>
            <a:ext cx="3356944"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60" dirty="0" smtClean="0">
                <a:solidFill>
                  <a:schemeClr val="accent5">
                    <a:lumMod val="50000"/>
                  </a:schemeClr>
                </a:solidFill>
                <a:latin typeface="Leelawadee" pitchFamily="34" charset="-34"/>
                <a:cs typeface="Leelawadee" pitchFamily="34" charset="-34"/>
                <a:sym typeface="Wingdings"/>
              </a:rPr>
              <a:t>มาเล่าให้คนอื่นฟัง</a:t>
            </a:r>
            <a:endParaRPr lang="en-US" sz="2400" spc="-6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34</a:t>
            </a:fld>
            <a:endParaRPr lang="en-US" dirty="0"/>
          </a:p>
        </p:txBody>
      </p:sp>
      <p:pic>
        <p:nvPicPr>
          <p:cNvPr id="6" name="Picture 5" descr="MP900408879[1].JPG"/>
          <p:cNvPicPr>
            <a:picLocks noChangeAspect="1"/>
          </p:cNvPicPr>
          <p:nvPr/>
        </p:nvPicPr>
        <p:blipFill>
          <a:blip r:embed="rId3" cstate="print"/>
          <a:stretch>
            <a:fillRect/>
          </a:stretch>
        </p:blipFill>
        <p:spPr>
          <a:xfrm>
            <a:off x="6012160" y="3356992"/>
            <a:ext cx="1857388" cy="1857388"/>
          </a:xfrm>
          <a:prstGeom prst="rect">
            <a:avLst/>
          </a:prstGeom>
        </p:spPr>
      </p:pic>
      <p:sp>
        <p:nvSpPr>
          <p:cNvPr id="8" name="Title 1"/>
          <p:cNvSpPr>
            <a:spLocks noGrp="1"/>
          </p:cNvSpPr>
          <p:nvPr>
            <p:ph type="title"/>
          </p:nvPr>
        </p:nvSpPr>
        <p:spPr>
          <a:xfrm>
            <a:off x="611559" y="332656"/>
            <a:ext cx="5688633"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การแต่งกายและการวางตัว</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59" y="1089312"/>
            <a:ext cx="6984777" cy="23396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การแต่งกายของพนักงานดูแลห้องพัก</a:t>
            </a:r>
            <a:r>
              <a:rPr lang="th-TH" sz="2800" kern="400" spc="50" dirty="0" smtClean="0">
                <a:solidFill>
                  <a:schemeClr val="accent5">
                    <a:lumMod val="50000"/>
                  </a:schemeClr>
                </a:solidFill>
                <a:latin typeface="Leelawadee" pitchFamily="34" charset="-34"/>
                <a:cs typeface="Leelawadee" pitchFamily="34" charset="-34"/>
              </a:rPr>
              <a:t> </a:t>
            </a:r>
            <a:r>
              <a:rPr lang="th-TH" sz="2800" spc="50" dirty="0" smtClean="0">
                <a:solidFill>
                  <a:schemeClr val="accent5">
                    <a:lumMod val="50000"/>
                  </a:schemeClr>
                </a:solidFill>
                <a:latin typeface="Leelawadee" pitchFamily="34" charset="-34"/>
                <a:cs typeface="Leelawadee" pitchFamily="34" charset="-34"/>
              </a:rPr>
              <a:t>ตั้งแต่</a:t>
            </a:r>
            <a:r>
              <a:rPr lang="th-TH" sz="2800" dirty="0" smtClean="0">
                <a:solidFill>
                  <a:schemeClr val="accent5">
                    <a:lumMod val="50000"/>
                  </a:schemeClr>
                </a:solidFill>
                <a:latin typeface="Leelawadee" pitchFamily="34" charset="-34"/>
                <a:cs typeface="Leelawadee" pitchFamily="34" charset="-34"/>
              </a:rPr>
              <a:t>ศีรษะจรดเท้า</a:t>
            </a:r>
            <a:r>
              <a:rPr lang="th-TH" sz="2800" kern="4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ควรสอดคล้องกับความคาดหวังของสถานประกอบการและแขก สถานประกอบการส่วนใหญ่</a:t>
            </a:r>
          </a:p>
          <a:p>
            <a:r>
              <a:rPr lang="th-TH" sz="2800" dirty="0" smtClean="0">
                <a:solidFill>
                  <a:schemeClr val="accent5">
                    <a:lumMod val="50000"/>
                  </a:schemeClr>
                </a:solidFill>
                <a:latin typeface="Leelawadee" pitchFamily="34" charset="-34"/>
                <a:cs typeface="Leelawadee" pitchFamily="34" charset="-34"/>
              </a:rPr>
              <a:t>จะมีมาตรฐานการแต่งกาย ที่พนักงาน ต้องปฏิบัติ</a:t>
            </a:r>
          </a:p>
          <a:p>
            <a:r>
              <a:rPr lang="th-TH" sz="2800" dirty="0" smtClean="0">
                <a:solidFill>
                  <a:schemeClr val="accent5">
                    <a:lumMod val="50000"/>
                  </a:schemeClr>
                </a:solidFill>
                <a:latin typeface="Leelawadee" pitchFamily="34" charset="-34"/>
                <a:cs typeface="Leelawadee" pitchFamily="34" charset="-34"/>
              </a:rPr>
              <a:t>ตามอย่างเคร่งครัด</a:t>
            </a:r>
            <a:endParaRPr lang="en-US" sz="280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02416" y="3248408"/>
            <a:ext cx="5391305"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เพื่อให้พนักงานในสถานประกอบการ</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0" y="4231376"/>
            <a:ext cx="5256584"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เพื่อให้พนักงานเกิดความมั่นใจ</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02416" y="5184624"/>
            <a:ext cx="5769784"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เพื่อสร้างภาพลักษณ์ที่ดีของวิชาชีพ</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971600" y="4663424"/>
            <a:ext cx="4608512"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และภาคภูมิในตนเองและองค์กร</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971600" y="3698744"/>
            <a:ext cx="4608512"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ปฏิบัติเป็นแนวทางเดียวกันทุกคน</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35</a:t>
            </a:fld>
            <a:endParaRPr lang="en-US" dirty="0"/>
          </a:p>
        </p:txBody>
      </p:sp>
      <p:pic>
        <p:nvPicPr>
          <p:cNvPr id="5" name="Picture 4" descr="MP900314373[1].JPG"/>
          <p:cNvPicPr>
            <a:picLocks noChangeAspect="1"/>
          </p:cNvPicPr>
          <p:nvPr/>
        </p:nvPicPr>
        <p:blipFill>
          <a:blip r:embed="rId3" cstate="print"/>
          <a:stretch>
            <a:fillRect/>
          </a:stretch>
        </p:blipFill>
        <p:spPr>
          <a:xfrm>
            <a:off x="5292080" y="2276872"/>
            <a:ext cx="1238954" cy="2794632"/>
          </a:xfrm>
          <a:prstGeom prst="rect">
            <a:avLst/>
          </a:prstGeom>
        </p:spPr>
      </p:pic>
      <p:sp>
        <p:nvSpPr>
          <p:cNvPr id="8" name="Title 1"/>
          <p:cNvSpPr txBox="1">
            <a:spLocks/>
          </p:cNvSpPr>
          <p:nvPr/>
        </p:nvSpPr>
        <p:spPr>
          <a:xfrm>
            <a:off x="611559" y="836712"/>
            <a:ext cx="4680521" cy="90010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มาตรฐานการแต่งกายที่คาดหวัง</a:t>
            </a:r>
            <a:endParaRPr lang="en-US" sz="2800" dirty="0">
              <a:solidFill>
                <a:schemeClr val="accent5">
                  <a:lumMod val="50000"/>
                </a:schemeClr>
              </a:solidFill>
              <a:latin typeface="Leelawadee" pitchFamily="34" charset="-34"/>
              <a:cs typeface="Leelawadee" pitchFamily="34" charset="-34"/>
            </a:endParaRPr>
          </a:p>
        </p:txBody>
      </p:sp>
      <p:sp>
        <p:nvSpPr>
          <p:cNvPr id="9" name="Title 1"/>
          <p:cNvSpPr txBox="1">
            <a:spLocks/>
          </p:cNvSpPr>
          <p:nvPr/>
        </p:nvSpPr>
        <p:spPr>
          <a:xfrm>
            <a:off x="602416" y="1844824"/>
            <a:ext cx="2529424"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เครื่องแต่งกาย</a:t>
            </a:r>
            <a:endParaRPr lang="en-US" sz="280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02416" y="2348880"/>
            <a:ext cx="2529424"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ป้ายชื่อ</a:t>
            </a:r>
            <a:endParaRPr lang="en-US" sz="24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593272" y="2852936"/>
            <a:ext cx="2538568"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ผม</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02416" y="3356992"/>
            <a:ext cx="2457416"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เล็บ</a:t>
            </a:r>
            <a:endParaRPr lang="en-US" sz="24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11560" y="3861048"/>
            <a:ext cx="252028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เครื่องประดับ</a:t>
            </a:r>
            <a:endParaRPr lang="en-US" sz="280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20704" y="4365104"/>
            <a:ext cx="2511136"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การแต่งหน้า</a:t>
            </a:r>
            <a:endParaRPr lang="en-US" sz="2400" dirty="0">
              <a:solidFill>
                <a:schemeClr val="accent5">
                  <a:lumMod val="50000"/>
                </a:schemeClr>
              </a:solidFill>
              <a:latin typeface="Leelawadee" pitchFamily="34" charset="-34"/>
              <a:cs typeface="Leelawadee" pitchFamily="34" charset="-34"/>
            </a:endParaRPr>
          </a:p>
        </p:txBody>
      </p:sp>
      <p:sp>
        <p:nvSpPr>
          <p:cNvPr id="15" name="Title 1"/>
          <p:cNvSpPr>
            <a:spLocks noGrp="1"/>
          </p:cNvSpPr>
          <p:nvPr>
            <p:ph type="title"/>
          </p:nvPr>
        </p:nvSpPr>
        <p:spPr>
          <a:xfrm>
            <a:off x="611559" y="332656"/>
            <a:ext cx="4680521"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การแต่งกายและการวางตัว</a:t>
            </a:r>
            <a:endParaRPr lang="en-US" sz="3000" b="1" dirty="0">
              <a:solidFill>
                <a:schemeClr val="accent5">
                  <a:lumMod val="75000"/>
                </a:schemeClr>
              </a:solidFill>
              <a:latin typeface="Leelawadee" pitchFamily="34" charset="-34"/>
              <a:cs typeface="Leelawadee" pitchFamily="34" charset="-34"/>
            </a:endParaRPr>
          </a:p>
        </p:txBody>
      </p:sp>
      <p:sp>
        <p:nvSpPr>
          <p:cNvPr id="16" name="Title 1"/>
          <p:cNvSpPr txBox="1">
            <a:spLocks/>
          </p:cNvSpPr>
          <p:nvPr/>
        </p:nvSpPr>
        <p:spPr>
          <a:xfrm>
            <a:off x="611560" y="1340768"/>
            <a:ext cx="468052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a:solidFill>
                  <a:schemeClr val="accent5">
                    <a:lumMod val="50000"/>
                  </a:schemeClr>
                </a:solidFill>
                <a:latin typeface="Leelawadee" pitchFamily="34" charset="-34"/>
                <a:cs typeface="Leelawadee" pitchFamily="34" charset="-34"/>
              </a:rPr>
              <a:t>ในประเด็นต่อไปนี้</a:t>
            </a:r>
            <a:r>
              <a:rPr lang="th-TH" sz="2800" kern="400" dirty="0">
                <a:solidFill>
                  <a:schemeClr val="accent5">
                    <a:lumMod val="50000"/>
                  </a:schemeClr>
                </a:solidFill>
                <a:latin typeface="Leelawadee" pitchFamily="34" charset="-34"/>
                <a:cs typeface="Leelawadee" pitchFamily="34" charset="-34"/>
              </a:rPr>
              <a:t> </a:t>
            </a:r>
            <a:r>
              <a:rPr lang="th-TH" sz="2800" dirty="0">
                <a:solidFill>
                  <a:schemeClr val="accent5">
                    <a:lumMod val="50000"/>
                  </a:schemeClr>
                </a:solidFill>
                <a:latin typeface="Leelawadee" pitchFamily="34" charset="-34"/>
                <a:cs typeface="Leelawadee" pitchFamily="34" charset="-34"/>
              </a:rPr>
              <a:t>มีอะไรบ้าง</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36</a:t>
            </a:fld>
            <a:endParaRPr lang="en-US" dirty="0"/>
          </a:p>
        </p:txBody>
      </p:sp>
      <p:pic>
        <p:nvPicPr>
          <p:cNvPr id="5" name="Picture 4" descr="MP900427641[1].JPG"/>
          <p:cNvPicPr/>
          <p:nvPr/>
        </p:nvPicPr>
        <p:blipFill>
          <a:blip r:embed="rId3" cstate="print"/>
          <a:stretch>
            <a:fillRect/>
          </a:stretch>
        </p:blipFill>
        <p:spPr>
          <a:xfrm>
            <a:off x="4572000" y="2852936"/>
            <a:ext cx="2214364" cy="2214364"/>
          </a:xfrm>
          <a:prstGeom prst="rect">
            <a:avLst/>
          </a:prstGeom>
        </p:spPr>
      </p:pic>
      <p:sp>
        <p:nvSpPr>
          <p:cNvPr id="8" name="Title 1"/>
          <p:cNvSpPr txBox="1">
            <a:spLocks/>
          </p:cNvSpPr>
          <p:nvPr/>
        </p:nvSpPr>
        <p:spPr>
          <a:xfrm>
            <a:off x="611559" y="836712"/>
            <a:ext cx="4680521" cy="90010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มาตรฐานการแต่งกายที่คาดหวัง</a:t>
            </a:r>
            <a:endParaRPr lang="en-US" sz="2800" dirty="0">
              <a:solidFill>
                <a:schemeClr val="accent5">
                  <a:lumMod val="50000"/>
                </a:schemeClr>
              </a:solidFill>
              <a:latin typeface="Leelawadee" pitchFamily="34" charset="-34"/>
              <a:cs typeface="Leelawadee" pitchFamily="34" charset="-34"/>
            </a:endParaRPr>
          </a:p>
        </p:txBody>
      </p:sp>
      <p:sp>
        <p:nvSpPr>
          <p:cNvPr id="9" name="Title 1"/>
          <p:cNvSpPr txBox="1">
            <a:spLocks/>
          </p:cNvSpPr>
          <p:nvPr/>
        </p:nvSpPr>
        <p:spPr>
          <a:xfrm>
            <a:off x="602416" y="1844824"/>
            <a:ext cx="2529424"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กลิ่น</a:t>
            </a:r>
            <a:endParaRPr lang="en-US" sz="280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02416" y="2348880"/>
            <a:ext cx="3249504"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สุขอนามัยส่วนตัว</a:t>
            </a:r>
            <a:endParaRPr lang="en-US" sz="24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593272" y="2852936"/>
            <a:ext cx="2538568"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ของใช้ส่วนตัว</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a:spLocks noGrp="1"/>
          </p:cNvSpPr>
          <p:nvPr>
            <p:ph type="title"/>
          </p:nvPr>
        </p:nvSpPr>
        <p:spPr>
          <a:xfrm>
            <a:off x="611559" y="332656"/>
            <a:ext cx="4680521"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การแต่งกายและการวางตัว</a:t>
            </a:r>
            <a:endParaRPr lang="en-US" sz="3000" b="1" dirty="0">
              <a:solidFill>
                <a:schemeClr val="accent5">
                  <a:lumMod val="75000"/>
                </a:schemeClr>
              </a:solidFill>
              <a:latin typeface="Leelawadee" pitchFamily="34" charset="-34"/>
              <a:cs typeface="Leelawadee" pitchFamily="34" charset="-34"/>
            </a:endParaRPr>
          </a:p>
        </p:txBody>
      </p:sp>
      <p:sp>
        <p:nvSpPr>
          <p:cNvPr id="16" name="Title 1"/>
          <p:cNvSpPr txBox="1">
            <a:spLocks/>
          </p:cNvSpPr>
          <p:nvPr/>
        </p:nvSpPr>
        <p:spPr>
          <a:xfrm>
            <a:off x="611560" y="1340768"/>
            <a:ext cx="468052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a:solidFill>
                  <a:schemeClr val="accent5">
                    <a:lumMod val="50000"/>
                  </a:schemeClr>
                </a:solidFill>
                <a:latin typeface="Leelawadee" pitchFamily="34" charset="-34"/>
                <a:cs typeface="Leelawadee" pitchFamily="34" charset="-34"/>
              </a:rPr>
              <a:t>ในประเด็นต่อไปนี้</a:t>
            </a:r>
            <a:r>
              <a:rPr lang="th-TH" sz="2800" kern="400" dirty="0">
                <a:solidFill>
                  <a:schemeClr val="accent5">
                    <a:lumMod val="50000"/>
                  </a:schemeClr>
                </a:solidFill>
                <a:latin typeface="Leelawadee" pitchFamily="34" charset="-34"/>
                <a:cs typeface="Leelawadee" pitchFamily="34" charset="-34"/>
              </a:rPr>
              <a:t> </a:t>
            </a:r>
            <a:r>
              <a:rPr lang="th-TH" sz="2800" dirty="0">
                <a:solidFill>
                  <a:schemeClr val="accent5">
                    <a:lumMod val="50000"/>
                  </a:schemeClr>
                </a:solidFill>
                <a:latin typeface="Leelawadee" pitchFamily="34" charset="-34"/>
                <a:cs typeface="Leelawadee" pitchFamily="34" charset="-34"/>
              </a:rPr>
              <a:t>มีอะไรบ้าง</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37</a:t>
            </a:fld>
            <a:endParaRPr lang="en-US" dirty="0"/>
          </a:p>
        </p:txBody>
      </p:sp>
      <p:pic>
        <p:nvPicPr>
          <p:cNvPr id="8" name="Picture 7" descr="MP900442488[1].JPG"/>
          <p:cNvPicPr>
            <a:picLocks noChangeAspect="1"/>
          </p:cNvPicPr>
          <p:nvPr/>
        </p:nvPicPr>
        <p:blipFill>
          <a:blip r:embed="rId3" cstate="print"/>
          <a:stretch>
            <a:fillRect/>
          </a:stretch>
        </p:blipFill>
        <p:spPr>
          <a:xfrm>
            <a:off x="5508104" y="3933056"/>
            <a:ext cx="1264285" cy="1647528"/>
          </a:xfrm>
          <a:prstGeom prst="rect">
            <a:avLst/>
          </a:prstGeom>
        </p:spPr>
      </p:pic>
      <p:sp>
        <p:nvSpPr>
          <p:cNvPr id="9" name="Title 1"/>
          <p:cNvSpPr>
            <a:spLocks noGrp="1"/>
          </p:cNvSpPr>
          <p:nvPr>
            <p:ph type="title"/>
          </p:nvPr>
        </p:nvSpPr>
        <p:spPr>
          <a:xfrm>
            <a:off x="611559" y="332656"/>
            <a:ext cx="5688633"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นโยบายและขั้นตอนการทำงาน</a:t>
            </a:r>
            <a:endParaRPr lang="en-US" sz="3000" b="1" dirty="0">
              <a:solidFill>
                <a:schemeClr val="accent5">
                  <a:lumMod val="75000"/>
                </a:schemeClr>
              </a:solidFill>
              <a:latin typeface="Leelawadee" pitchFamily="34" charset="-34"/>
              <a:cs typeface="Leelawadee" pitchFamily="34" charset="-34"/>
            </a:endParaRPr>
          </a:p>
        </p:txBody>
      </p:sp>
      <p:sp>
        <p:nvSpPr>
          <p:cNvPr id="10" name="Title 1"/>
          <p:cNvSpPr txBox="1">
            <a:spLocks/>
          </p:cNvSpPr>
          <p:nvPr/>
        </p:nvSpPr>
        <p:spPr>
          <a:xfrm>
            <a:off x="611559" y="1484784"/>
            <a:ext cx="7344817" cy="23396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สถานประกอบการ</a:t>
            </a:r>
            <a:r>
              <a:rPr lang="th-TH" sz="2800" kern="6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แต่ละแห่งย่อมมีนโยบายและขั้นตอนการทำงานเฉพาะของตน</a:t>
            </a:r>
          </a:p>
          <a:p>
            <a:r>
              <a:rPr lang="th-TH" sz="2800" dirty="0" smtClean="0">
                <a:solidFill>
                  <a:schemeClr val="accent5">
                    <a:lumMod val="50000"/>
                  </a:schemeClr>
                </a:solidFill>
                <a:latin typeface="Leelawadee" pitchFamily="34" charset="-34"/>
                <a:cs typeface="Leelawadee" pitchFamily="34" charset="-34"/>
              </a:rPr>
              <a:t>การกำหนดนโยบายและขั้นตอนการทำงานมุ่งหวังให้เกิดความปลอดภัยต่อชีวิต</a:t>
            </a:r>
            <a:r>
              <a:rPr lang="th-TH" sz="2800" kern="7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สุขภาพ</a:t>
            </a:r>
            <a:r>
              <a:rPr lang="th-TH" sz="2800" kern="7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ทรัพย์สิน</a:t>
            </a:r>
            <a:r>
              <a:rPr lang="th-TH" sz="2800" kern="7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รวมทั้งความ</a:t>
            </a:r>
          </a:p>
          <a:p>
            <a:r>
              <a:rPr lang="th-TH" sz="2800" dirty="0" smtClean="0">
                <a:solidFill>
                  <a:schemeClr val="accent5">
                    <a:lumMod val="50000"/>
                  </a:schemeClr>
                </a:solidFill>
                <a:latin typeface="Leelawadee" pitchFamily="34" charset="-34"/>
                <a:cs typeface="Leelawadee" pitchFamily="34" charset="-34"/>
              </a:rPr>
              <a:t>เป็นส่วนตัวของพนักงาน แขกที่มาพัก และองค์กร</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02416" y="3643880"/>
            <a:ext cx="4617656"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นโยบาย หมายถึง กฎ ระเบียบ</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0" y="4626848"/>
            <a:ext cx="4824536"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ขั้นตอน หมายถึง ลำดับ</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971600" y="5058896"/>
            <a:ext cx="4608512"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ในการปฏิบัติงาน</a:t>
            </a:r>
            <a:endParaRPr lang="en-US" sz="280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971600" y="4094216"/>
            <a:ext cx="4608512"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ปฏิบัติตนและปฏิบัติงาน</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611561" y="818050"/>
            <a:ext cx="396044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smtClean="0">
                <a:solidFill>
                  <a:schemeClr val="accent5">
                    <a:lumMod val="75000"/>
                  </a:schemeClr>
                </a:solidFill>
                <a:latin typeface="Leelawadee" pitchFamily="34" charset="-34"/>
                <a:cs typeface="Leelawadee" pitchFamily="34" charset="-34"/>
              </a:rPr>
              <a:t>ของสถานประกอบการ</a:t>
            </a:r>
            <a:endParaRPr lang="en-US" sz="3000" b="1" dirty="0">
              <a:solidFill>
                <a:schemeClr val="accent5">
                  <a:lumMod val="75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38</a:t>
            </a:fld>
            <a:endParaRPr lang="en-US" dirty="0"/>
          </a:p>
        </p:txBody>
      </p:sp>
      <p:pic>
        <p:nvPicPr>
          <p:cNvPr id="6" name="Picture 5" descr="MP900175520[1].JPG"/>
          <p:cNvPicPr>
            <a:picLocks noChangeAspect="1"/>
          </p:cNvPicPr>
          <p:nvPr/>
        </p:nvPicPr>
        <p:blipFill>
          <a:blip r:embed="rId3" cstate="print"/>
          <a:stretch>
            <a:fillRect/>
          </a:stretch>
        </p:blipFill>
        <p:spPr>
          <a:xfrm>
            <a:off x="5724128" y="2636912"/>
            <a:ext cx="1584176" cy="2100879"/>
          </a:xfrm>
          <a:prstGeom prst="rect">
            <a:avLst/>
          </a:prstGeom>
        </p:spPr>
      </p:pic>
      <p:sp>
        <p:nvSpPr>
          <p:cNvPr id="8" name="Title 1"/>
          <p:cNvSpPr>
            <a:spLocks noGrp="1"/>
          </p:cNvSpPr>
          <p:nvPr>
            <p:ph type="title"/>
          </p:nvPr>
        </p:nvSpPr>
        <p:spPr>
          <a:xfrm>
            <a:off x="611559" y="332656"/>
            <a:ext cx="5688633"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นโยบายและขั้นตอนการทำงาน</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1" y="818050"/>
            <a:ext cx="396044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smtClean="0">
                <a:solidFill>
                  <a:schemeClr val="accent5">
                    <a:lumMod val="75000"/>
                  </a:schemeClr>
                </a:solidFill>
                <a:latin typeface="Leelawadee" pitchFamily="34" charset="-34"/>
                <a:cs typeface="Leelawadee" pitchFamily="34" charset="-34"/>
              </a:rPr>
              <a:t>ของสถานประกอบการ</a:t>
            </a:r>
            <a:endParaRPr lang="en-US" sz="3000" b="1" dirty="0">
              <a:solidFill>
                <a:schemeClr val="accent5">
                  <a:lumMod val="75000"/>
                </a:schemeClr>
              </a:solidFill>
              <a:latin typeface="Leelawadee" pitchFamily="34" charset="-34"/>
              <a:cs typeface="Leelawadee" pitchFamily="34" charset="-34"/>
            </a:endParaRPr>
          </a:p>
        </p:txBody>
      </p:sp>
      <p:sp>
        <p:nvSpPr>
          <p:cNvPr id="10" name="Title 1"/>
          <p:cNvSpPr txBox="1">
            <a:spLocks/>
          </p:cNvSpPr>
          <p:nvPr/>
        </p:nvSpPr>
        <p:spPr>
          <a:xfrm>
            <a:off x="602416" y="1412776"/>
            <a:ext cx="2529424"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ห้ามขโมย</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593272" y="2897512"/>
            <a:ext cx="4482784"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สวมใส่อุปกรณ์ป้องกันในขณะ</a:t>
            </a:r>
            <a:endParaRPr lang="en-US" sz="2800" dirty="0">
              <a:solidFill>
                <a:schemeClr val="accent5">
                  <a:lumMod val="50000"/>
                </a:schemeClr>
              </a:solidFill>
              <a:latin typeface="Leelawadee" pitchFamily="34" charset="-34"/>
              <a:cs typeface="Leelawadee" pitchFamily="34" charset="-34"/>
            </a:endParaRPr>
          </a:p>
        </p:txBody>
      </p:sp>
      <p:sp>
        <p:nvSpPr>
          <p:cNvPr id="16" name="Title 1"/>
          <p:cNvSpPr txBox="1">
            <a:spLocks/>
          </p:cNvSpPr>
          <p:nvPr/>
        </p:nvSpPr>
        <p:spPr>
          <a:xfrm>
            <a:off x="611560" y="1935120"/>
            <a:ext cx="4824536"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ต้องเปิดประตูห้องพักแขกไว้</a:t>
            </a:r>
            <a:endParaRPr lang="en-US" sz="2800" dirty="0">
              <a:solidFill>
                <a:schemeClr val="accent5">
                  <a:lumMod val="50000"/>
                </a:schemeClr>
              </a:solidFill>
              <a:latin typeface="Leelawadee" pitchFamily="34" charset="-34"/>
              <a:cs typeface="Leelawadee" pitchFamily="34" charset="-34"/>
            </a:endParaRPr>
          </a:p>
        </p:txBody>
      </p:sp>
      <p:sp>
        <p:nvSpPr>
          <p:cNvPr id="17" name="Title 1"/>
          <p:cNvSpPr txBox="1">
            <a:spLocks/>
          </p:cNvSpPr>
          <p:nvPr/>
        </p:nvSpPr>
        <p:spPr>
          <a:xfrm>
            <a:off x="971600" y="2367168"/>
            <a:ext cx="4104456"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ขณะที่เข้าไปทำความสะอาด</a:t>
            </a:r>
            <a:endParaRPr lang="en-US" sz="2800" dirty="0">
              <a:solidFill>
                <a:schemeClr val="accent5">
                  <a:lumMod val="50000"/>
                </a:schemeClr>
              </a:solidFill>
              <a:latin typeface="Leelawadee" pitchFamily="34" charset="-34"/>
              <a:cs typeface="Leelawadee" pitchFamily="34" charset="-34"/>
            </a:endParaRPr>
          </a:p>
        </p:txBody>
      </p:sp>
      <p:sp>
        <p:nvSpPr>
          <p:cNvPr id="18" name="Title 1"/>
          <p:cNvSpPr txBox="1">
            <a:spLocks/>
          </p:cNvSpPr>
          <p:nvPr/>
        </p:nvSpPr>
        <p:spPr>
          <a:xfrm>
            <a:off x="971600" y="3356992"/>
            <a:ext cx="295232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ทำความสะอาด</a:t>
            </a:r>
            <a:endParaRPr lang="en-US" sz="2800" dirty="0">
              <a:solidFill>
                <a:schemeClr val="accent5">
                  <a:lumMod val="50000"/>
                </a:schemeClr>
              </a:solidFill>
              <a:latin typeface="Leelawadee" pitchFamily="34" charset="-34"/>
              <a:cs typeface="Leelawadee" pitchFamily="34" charset="-34"/>
            </a:endParaRPr>
          </a:p>
        </p:txBody>
      </p:sp>
      <p:sp>
        <p:nvSpPr>
          <p:cNvPr id="19" name="Title 1"/>
          <p:cNvSpPr txBox="1">
            <a:spLocks/>
          </p:cNvSpPr>
          <p:nvPr/>
        </p:nvSpPr>
        <p:spPr>
          <a:xfrm>
            <a:off x="602416" y="3887336"/>
            <a:ext cx="4482784"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รักษาข้อมูลที่เกี่ยวกับแขก</a:t>
            </a:r>
            <a:endParaRPr lang="en-US" sz="2800" dirty="0">
              <a:solidFill>
                <a:schemeClr val="accent5">
                  <a:lumMod val="50000"/>
                </a:schemeClr>
              </a:solidFill>
              <a:latin typeface="Leelawadee" pitchFamily="34" charset="-34"/>
              <a:cs typeface="Leelawadee" pitchFamily="34" charset="-34"/>
            </a:endParaRPr>
          </a:p>
        </p:txBody>
      </p:sp>
      <p:sp>
        <p:nvSpPr>
          <p:cNvPr id="20" name="Title 1"/>
          <p:cNvSpPr txBox="1">
            <a:spLocks/>
          </p:cNvSpPr>
          <p:nvPr/>
        </p:nvSpPr>
        <p:spPr>
          <a:xfrm>
            <a:off x="980744" y="4346816"/>
            <a:ext cx="295232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ไว้เป็นความลับเสมอ</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39</a:t>
            </a:fld>
            <a:endParaRPr lang="en-US" dirty="0"/>
          </a:p>
        </p:txBody>
      </p:sp>
      <p:pic>
        <p:nvPicPr>
          <p:cNvPr id="7" name="Picture 6" descr="MP900385501[1].JPG"/>
          <p:cNvPicPr/>
          <p:nvPr/>
        </p:nvPicPr>
        <p:blipFill>
          <a:blip r:embed="rId3" cstate="print"/>
          <a:stretch>
            <a:fillRect/>
          </a:stretch>
        </p:blipFill>
        <p:spPr>
          <a:xfrm>
            <a:off x="5858150" y="2348880"/>
            <a:ext cx="1882202" cy="2428892"/>
          </a:xfrm>
          <a:prstGeom prst="rect">
            <a:avLst/>
          </a:prstGeom>
        </p:spPr>
      </p:pic>
      <p:sp>
        <p:nvSpPr>
          <p:cNvPr id="8" name="Title 1"/>
          <p:cNvSpPr>
            <a:spLocks noGrp="1"/>
          </p:cNvSpPr>
          <p:nvPr>
            <p:ph type="title"/>
          </p:nvPr>
        </p:nvSpPr>
        <p:spPr>
          <a:xfrm>
            <a:off x="611559" y="332656"/>
            <a:ext cx="5688633"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นโยบายและขั้นตอนการทำงาน</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59" y="1484784"/>
            <a:ext cx="7704857" cy="57606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dirty="0" smtClean="0">
                <a:solidFill>
                  <a:schemeClr val="accent5">
                    <a:lumMod val="50000"/>
                  </a:schemeClr>
                </a:solidFill>
                <a:latin typeface="Leelawadee" pitchFamily="34" charset="-34"/>
                <a:cs typeface="Leelawadee" pitchFamily="34" charset="-34"/>
              </a:rPr>
              <a:t>ตัวอย่างขั้นตอนการทำงานของงานในแผนกแม่บ้าน</a:t>
            </a:r>
            <a:endParaRPr lang="en-US" sz="2800" b="1"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11561" y="818050"/>
            <a:ext cx="396044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smtClean="0">
                <a:solidFill>
                  <a:schemeClr val="accent5">
                    <a:lumMod val="75000"/>
                  </a:schemeClr>
                </a:solidFill>
                <a:latin typeface="Leelawadee" pitchFamily="34" charset="-34"/>
                <a:cs typeface="Leelawadee" pitchFamily="34" charset="-34"/>
              </a:rPr>
              <a:t>ของสถานประกอบการ</a:t>
            </a:r>
            <a:endParaRPr lang="en-US" sz="3000" b="1" dirty="0">
              <a:solidFill>
                <a:schemeClr val="accent5">
                  <a:lumMod val="75000"/>
                </a:schemeClr>
              </a:solidFill>
              <a:latin typeface="Leelawadee" pitchFamily="34" charset="-34"/>
              <a:cs typeface="Leelawadee" pitchFamily="34" charset="-34"/>
            </a:endParaRPr>
          </a:p>
        </p:txBody>
      </p:sp>
      <p:sp>
        <p:nvSpPr>
          <p:cNvPr id="11" name="Title 1"/>
          <p:cNvSpPr txBox="1">
            <a:spLocks/>
          </p:cNvSpPr>
          <p:nvPr/>
        </p:nvSpPr>
        <p:spPr>
          <a:xfrm>
            <a:off x="602416" y="2007128"/>
            <a:ext cx="3465528"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การเข้าห้องพักแขก</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593272" y="3041528"/>
            <a:ext cx="4482784"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การทำความสะอาดหน้าต่าง</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11560" y="2520328"/>
            <a:ext cx="4824536"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การจัดเตียง</a:t>
            </a:r>
            <a:endParaRPr lang="en-US" sz="2800" dirty="0">
              <a:solidFill>
                <a:schemeClr val="accent5">
                  <a:lumMod val="50000"/>
                </a:schemeClr>
              </a:solidFill>
              <a:latin typeface="Leelawadee" pitchFamily="34" charset="-34"/>
              <a:cs typeface="Leelawadee" pitchFamily="34" charset="-34"/>
            </a:endParaRPr>
          </a:p>
        </p:txBody>
      </p:sp>
      <p:sp>
        <p:nvSpPr>
          <p:cNvPr id="16" name="Title 1"/>
          <p:cNvSpPr txBox="1">
            <a:spLocks/>
          </p:cNvSpPr>
          <p:nvPr/>
        </p:nvSpPr>
        <p:spPr>
          <a:xfrm>
            <a:off x="602416" y="4607416"/>
            <a:ext cx="5409744" cy="792088"/>
          </a:xfrm>
          <a:prstGeom prst="rect">
            <a:avLst/>
          </a:prstGeom>
        </p:spPr>
        <p:txBody>
          <a:bodyPr vert="horz" lIns="45720" rIns="45720" anchor="ctr">
            <a:normAutofit fontScale="92500"/>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6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3000" kern="400" dirty="0" smtClean="0">
                <a:solidFill>
                  <a:schemeClr val="accent5">
                    <a:lumMod val="50000"/>
                  </a:schemeClr>
                </a:solidFill>
                <a:latin typeface="Leelawadee" pitchFamily="34" charset="-34"/>
                <a:cs typeface="Leelawadee" pitchFamily="34" charset="-34"/>
                <a:sym typeface="Wingdings"/>
              </a:rPr>
              <a:t>การดำเนินการเกี่ยวกับของที่แขกลืม</a:t>
            </a:r>
            <a:endParaRPr lang="en-US" sz="3000" dirty="0">
              <a:solidFill>
                <a:schemeClr val="accent5">
                  <a:lumMod val="50000"/>
                </a:schemeClr>
              </a:solidFill>
              <a:latin typeface="Leelawadee" pitchFamily="34" charset="-34"/>
              <a:cs typeface="Leelawadee" pitchFamily="34" charset="-34"/>
            </a:endParaRPr>
          </a:p>
        </p:txBody>
      </p:sp>
      <p:sp>
        <p:nvSpPr>
          <p:cNvPr id="17" name="Title 1"/>
          <p:cNvSpPr txBox="1">
            <a:spLocks/>
          </p:cNvSpPr>
          <p:nvPr/>
        </p:nvSpPr>
        <p:spPr>
          <a:xfrm>
            <a:off x="980744" y="5066896"/>
            <a:ext cx="5031416"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หรือทิ้งไว้และของในห้องพักที่หายไป</a:t>
            </a:r>
            <a:endParaRPr lang="en-US" sz="2800" dirty="0">
              <a:solidFill>
                <a:schemeClr val="accent5">
                  <a:lumMod val="50000"/>
                </a:schemeClr>
              </a:solidFill>
              <a:latin typeface="Leelawadee" pitchFamily="34" charset="-34"/>
              <a:cs typeface="Leelawadee" pitchFamily="34" charset="-34"/>
            </a:endParaRPr>
          </a:p>
        </p:txBody>
      </p:sp>
      <p:sp>
        <p:nvSpPr>
          <p:cNvPr id="18" name="Title 1"/>
          <p:cNvSpPr txBox="1">
            <a:spLocks/>
          </p:cNvSpPr>
          <p:nvPr/>
        </p:nvSpPr>
        <p:spPr>
          <a:xfrm>
            <a:off x="611560" y="3563872"/>
            <a:ext cx="4482784"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การทำความสะอาดห้องน้ำ</a:t>
            </a:r>
            <a:endParaRPr lang="en-US" sz="2800" dirty="0">
              <a:solidFill>
                <a:schemeClr val="accent5">
                  <a:lumMod val="50000"/>
                </a:schemeClr>
              </a:solidFill>
              <a:latin typeface="Leelawadee" pitchFamily="34" charset="-34"/>
              <a:cs typeface="Leelawadee" pitchFamily="34" charset="-34"/>
            </a:endParaRPr>
          </a:p>
        </p:txBody>
      </p:sp>
      <p:sp>
        <p:nvSpPr>
          <p:cNvPr id="19" name="Title 1"/>
          <p:cNvSpPr txBox="1">
            <a:spLocks/>
          </p:cNvSpPr>
          <p:nvPr/>
        </p:nvSpPr>
        <p:spPr>
          <a:xfrm>
            <a:off x="611560" y="4085072"/>
            <a:ext cx="4482784"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การถูพื้น</a:t>
            </a:r>
            <a:endParaRPr lang="en-US" sz="2800" dirty="0">
              <a:solidFill>
                <a:schemeClr val="accent5">
                  <a:lumMod val="50000"/>
                </a:schemeClr>
              </a:solidFill>
              <a:latin typeface="Leelawadee" pitchFamily="34" charset="-34"/>
              <a:cs typeface="Leelawadee" pitchFamily="34" charset="-34"/>
            </a:endParaRPr>
          </a:p>
        </p:txBody>
      </p:sp>
      <p:sp>
        <p:nvSpPr>
          <p:cNvPr id="20" name="Title 1"/>
          <p:cNvSpPr txBox="1">
            <a:spLocks/>
          </p:cNvSpPr>
          <p:nvPr/>
        </p:nvSpPr>
        <p:spPr>
          <a:xfrm>
            <a:off x="611560" y="5714968"/>
            <a:ext cx="7704857" cy="57606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นอกจากนี้ ยังมีขั้นตอนการทำงานในเรื่องอื่นใดอีกบ้าง</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40</a:t>
            </a:fld>
            <a:endParaRPr lang="en-US" dirty="0"/>
          </a:p>
        </p:txBody>
      </p:sp>
      <p:pic>
        <p:nvPicPr>
          <p:cNvPr id="6" name="Picture 5" descr="MP900175432[1].JPG"/>
          <p:cNvPicPr>
            <a:picLocks noChangeAspect="1"/>
          </p:cNvPicPr>
          <p:nvPr/>
        </p:nvPicPr>
        <p:blipFill>
          <a:blip r:embed="rId3" cstate="print"/>
          <a:stretch>
            <a:fillRect/>
          </a:stretch>
        </p:blipFill>
        <p:spPr>
          <a:xfrm>
            <a:off x="6516216" y="2944368"/>
            <a:ext cx="1389196" cy="2068282"/>
          </a:xfrm>
          <a:prstGeom prst="rect">
            <a:avLst/>
          </a:prstGeom>
        </p:spPr>
      </p:pic>
      <p:sp>
        <p:nvSpPr>
          <p:cNvPr id="8" name="Title 1"/>
          <p:cNvSpPr>
            <a:spLocks noGrp="1"/>
          </p:cNvSpPr>
          <p:nvPr>
            <p:ph type="title"/>
          </p:nvPr>
        </p:nvSpPr>
        <p:spPr>
          <a:xfrm>
            <a:off x="611559" y="332656"/>
            <a:ext cx="5688633"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นโยบายและขั้นตอนการทำงาน</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59" y="1484784"/>
            <a:ext cx="7344817" cy="57606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dirty="0" smtClean="0">
                <a:solidFill>
                  <a:schemeClr val="accent5">
                    <a:lumMod val="50000"/>
                  </a:schemeClr>
                </a:solidFill>
                <a:latin typeface="Leelawadee" pitchFamily="34" charset="-34"/>
                <a:cs typeface="Leelawadee" pitchFamily="34" charset="-34"/>
              </a:rPr>
              <a:t>ใครเป็นผู้กำหนดนโยบายและขั้นตอนการทำงาน</a:t>
            </a:r>
            <a:endParaRPr lang="en-US" sz="2800" b="1"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11561" y="818050"/>
            <a:ext cx="396044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smtClean="0">
                <a:solidFill>
                  <a:schemeClr val="accent5">
                    <a:lumMod val="75000"/>
                  </a:schemeClr>
                </a:solidFill>
                <a:latin typeface="Leelawadee" pitchFamily="34" charset="-34"/>
                <a:cs typeface="Leelawadee" pitchFamily="34" charset="-34"/>
              </a:rPr>
              <a:t>ของสถานประกอบการ</a:t>
            </a:r>
            <a:endParaRPr lang="en-US" sz="3000" b="1" dirty="0">
              <a:solidFill>
                <a:schemeClr val="accent5">
                  <a:lumMod val="75000"/>
                </a:schemeClr>
              </a:solidFill>
              <a:latin typeface="Leelawadee" pitchFamily="34" charset="-34"/>
              <a:cs typeface="Leelawadee" pitchFamily="34" charset="-34"/>
            </a:endParaRPr>
          </a:p>
        </p:txBody>
      </p:sp>
      <p:sp>
        <p:nvSpPr>
          <p:cNvPr id="14" name="Title 1"/>
          <p:cNvSpPr txBox="1">
            <a:spLocks/>
          </p:cNvSpPr>
          <p:nvPr/>
        </p:nvSpPr>
        <p:spPr>
          <a:xfrm>
            <a:off x="602416" y="4437112"/>
            <a:ext cx="591380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ผู้ผลิตเครื่องมือเครื่องใช้ต่างๆ เพื่อให้</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980744" y="4896592"/>
            <a:ext cx="5535472"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มีการใช้งานและการดูแลรักษาอุปกรณ์</a:t>
            </a:r>
            <a:endParaRPr lang="en-US" sz="2800" dirty="0">
              <a:solidFill>
                <a:schemeClr val="accent5">
                  <a:lumMod val="50000"/>
                </a:schemeClr>
              </a:solidFill>
              <a:latin typeface="Leelawadee" pitchFamily="34" charset="-34"/>
              <a:cs typeface="Leelawadee" pitchFamily="34" charset="-34"/>
            </a:endParaRPr>
          </a:p>
        </p:txBody>
      </p:sp>
      <p:sp>
        <p:nvSpPr>
          <p:cNvPr id="18" name="Title 1"/>
          <p:cNvSpPr txBox="1">
            <a:spLocks/>
          </p:cNvSpPr>
          <p:nvPr/>
        </p:nvSpPr>
        <p:spPr>
          <a:xfrm>
            <a:off x="611560" y="2060848"/>
            <a:ext cx="7344817" cy="57606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นโยบายและขั้นตอนการทำงานอาจถูกกำหนดโดย</a:t>
            </a:r>
            <a:endParaRPr lang="en-US" sz="2800" dirty="0">
              <a:solidFill>
                <a:schemeClr val="accent5">
                  <a:lumMod val="50000"/>
                </a:schemeClr>
              </a:solidFill>
              <a:latin typeface="Leelawadee" pitchFamily="34" charset="-34"/>
              <a:cs typeface="Leelawadee" pitchFamily="34" charset="-34"/>
            </a:endParaRPr>
          </a:p>
        </p:txBody>
      </p:sp>
      <p:sp>
        <p:nvSpPr>
          <p:cNvPr id="19" name="Title 1"/>
          <p:cNvSpPr txBox="1">
            <a:spLocks/>
          </p:cNvSpPr>
          <p:nvPr/>
        </p:nvSpPr>
        <p:spPr>
          <a:xfrm>
            <a:off x="611560" y="2474608"/>
            <a:ext cx="5400600" cy="792088"/>
          </a:xfrm>
          <a:prstGeom prst="rect">
            <a:avLst/>
          </a:prstGeom>
        </p:spPr>
        <p:txBody>
          <a:bodyPr vert="horz" lIns="45720" rIns="45720" anchor="ctr">
            <a:normAutofit fontScale="92500"/>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6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3000" kern="400" dirty="0" smtClean="0">
                <a:solidFill>
                  <a:schemeClr val="accent5">
                    <a:lumMod val="50000"/>
                  </a:schemeClr>
                </a:solidFill>
                <a:latin typeface="Leelawadee" pitchFamily="34" charset="-34"/>
                <a:cs typeface="Leelawadee" pitchFamily="34" charset="-34"/>
                <a:sym typeface="Wingdings"/>
              </a:rPr>
              <a:t>แผนกแม่บ้าน เพื่อการทำงานเฉพาะ</a:t>
            </a:r>
            <a:endParaRPr lang="en-US" sz="3000" dirty="0">
              <a:solidFill>
                <a:schemeClr val="accent5">
                  <a:lumMod val="50000"/>
                </a:schemeClr>
              </a:solidFill>
              <a:latin typeface="Leelawadee" pitchFamily="34" charset="-34"/>
              <a:cs typeface="Leelawadee" pitchFamily="34" charset="-34"/>
            </a:endParaRPr>
          </a:p>
        </p:txBody>
      </p:sp>
      <p:sp>
        <p:nvSpPr>
          <p:cNvPr id="20" name="Title 1"/>
          <p:cNvSpPr txBox="1">
            <a:spLocks/>
          </p:cNvSpPr>
          <p:nvPr/>
        </p:nvSpPr>
        <p:spPr>
          <a:xfrm>
            <a:off x="962456" y="2934088"/>
            <a:ext cx="3609545"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สำหรับบุคลากรในแผนก</a:t>
            </a:r>
            <a:endParaRPr lang="en-US" sz="2800" dirty="0">
              <a:solidFill>
                <a:schemeClr val="accent5">
                  <a:lumMod val="50000"/>
                </a:schemeClr>
              </a:solidFill>
              <a:latin typeface="Leelawadee" pitchFamily="34" charset="-34"/>
              <a:cs typeface="Leelawadee" pitchFamily="34" charset="-34"/>
            </a:endParaRPr>
          </a:p>
        </p:txBody>
      </p:sp>
      <p:sp>
        <p:nvSpPr>
          <p:cNvPr id="21" name="Title 1"/>
          <p:cNvSpPr txBox="1">
            <a:spLocks/>
          </p:cNvSpPr>
          <p:nvPr/>
        </p:nvSpPr>
        <p:spPr>
          <a:xfrm>
            <a:off x="611560" y="3455288"/>
            <a:ext cx="5688632"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สถานประกอบการ เพื่อให้เกิดมาตรฐาน</a:t>
            </a:r>
            <a:endParaRPr lang="en-US" sz="2800" dirty="0">
              <a:solidFill>
                <a:schemeClr val="accent5">
                  <a:lumMod val="50000"/>
                </a:schemeClr>
              </a:solidFill>
              <a:latin typeface="Leelawadee" pitchFamily="34" charset="-34"/>
              <a:cs typeface="Leelawadee" pitchFamily="34" charset="-34"/>
            </a:endParaRPr>
          </a:p>
        </p:txBody>
      </p:sp>
      <p:sp>
        <p:nvSpPr>
          <p:cNvPr id="22" name="Title 1"/>
          <p:cNvSpPr txBox="1">
            <a:spLocks/>
          </p:cNvSpPr>
          <p:nvPr/>
        </p:nvSpPr>
        <p:spPr>
          <a:xfrm>
            <a:off x="962456" y="3914768"/>
            <a:ext cx="3609545"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เดียวกันทุกแผนกในองค์กร</a:t>
            </a:r>
            <a:endParaRPr lang="en-US" sz="2800" dirty="0">
              <a:solidFill>
                <a:schemeClr val="accent5">
                  <a:lumMod val="50000"/>
                </a:schemeClr>
              </a:solidFill>
              <a:latin typeface="Leelawadee" pitchFamily="34" charset="-34"/>
              <a:cs typeface="Leelawadee" pitchFamily="34" charset="-34"/>
            </a:endParaRPr>
          </a:p>
        </p:txBody>
      </p:sp>
      <p:sp>
        <p:nvSpPr>
          <p:cNvPr id="23" name="Title 1"/>
          <p:cNvSpPr txBox="1">
            <a:spLocks/>
          </p:cNvSpPr>
          <p:nvPr/>
        </p:nvSpPr>
        <p:spPr>
          <a:xfrm>
            <a:off x="980744" y="5364072"/>
            <a:ext cx="5031416"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a:solidFill>
                  <a:schemeClr val="accent5">
                    <a:lumMod val="50000"/>
                  </a:schemeClr>
                </a:solidFill>
                <a:latin typeface="Leelawadee" pitchFamily="34" charset="-34"/>
                <a:cs typeface="Leelawadee" pitchFamily="34" charset="-34"/>
              </a:rPr>
              <a:t>เหล่า</a:t>
            </a:r>
            <a:r>
              <a:rPr lang="th-TH" sz="2800" dirty="0" smtClean="0">
                <a:solidFill>
                  <a:schemeClr val="accent5">
                    <a:lumMod val="50000"/>
                  </a:schemeClr>
                </a:solidFill>
                <a:latin typeface="Leelawadee" pitchFamily="34" charset="-34"/>
                <a:cs typeface="Leelawadee" pitchFamily="34" charset="-34"/>
              </a:rPr>
              <a:t>นั้นอย่างถูกต้อง</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41</a:t>
            </a:fld>
            <a:endParaRPr lang="en-US" dirty="0"/>
          </a:p>
        </p:txBody>
      </p:sp>
      <p:pic>
        <p:nvPicPr>
          <p:cNvPr id="7" name="Picture 6" descr="MP900178951[1].JPG"/>
          <p:cNvPicPr>
            <a:picLocks noChangeAspect="1"/>
          </p:cNvPicPr>
          <p:nvPr/>
        </p:nvPicPr>
        <p:blipFill>
          <a:blip r:embed="rId3" cstate="print"/>
          <a:stretch>
            <a:fillRect/>
          </a:stretch>
        </p:blipFill>
        <p:spPr>
          <a:xfrm>
            <a:off x="5652120" y="3789040"/>
            <a:ext cx="2132009" cy="1432000"/>
          </a:xfrm>
          <a:prstGeom prst="rect">
            <a:avLst/>
          </a:prstGeom>
        </p:spPr>
      </p:pic>
      <p:sp>
        <p:nvSpPr>
          <p:cNvPr id="8" name="Title 1"/>
          <p:cNvSpPr>
            <a:spLocks noGrp="1"/>
          </p:cNvSpPr>
          <p:nvPr>
            <p:ph type="title"/>
          </p:nvPr>
        </p:nvSpPr>
        <p:spPr>
          <a:xfrm>
            <a:off x="611559" y="332656"/>
            <a:ext cx="5688633"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นโยบายและขั้นตอนการทำงาน</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59" y="1412776"/>
            <a:ext cx="6264697" cy="57606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dirty="0" smtClean="0">
                <a:solidFill>
                  <a:schemeClr val="accent5">
                    <a:lumMod val="50000"/>
                  </a:schemeClr>
                </a:solidFill>
                <a:latin typeface="Leelawadee" pitchFamily="34" charset="-34"/>
                <a:cs typeface="Leelawadee" pitchFamily="34" charset="-34"/>
              </a:rPr>
              <a:t>นโยบายและขั้นตอนการทำงานด้านต่างๆ</a:t>
            </a:r>
            <a:endParaRPr lang="en-US" sz="2800" b="1"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11561" y="818050"/>
            <a:ext cx="396044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smtClean="0">
                <a:solidFill>
                  <a:schemeClr val="accent5">
                    <a:lumMod val="75000"/>
                  </a:schemeClr>
                </a:solidFill>
                <a:latin typeface="Leelawadee" pitchFamily="34" charset="-34"/>
                <a:cs typeface="Leelawadee" pitchFamily="34" charset="-34"/>
              </a:rPr>
              <a:t>ของสถานประกอบการ</a:t>
            </a:r>
            <a:endParaRPr lang="en-US" sz="3000" b="1" dirty="0">
              <a:solidFill>
                <a:schemeClr val="accent5">
                  <a:lumMod val="75000"/>
                </a:schemeClr>
              </a:solidFill>
              <a:latin typeface="Leelawadee" pitchFamily="34" charset="-34"/>
              <a:cs typeface="Leelawadee" pitchFamily="34" charset="-34"/>
            </a:endParaRPr>
          </a:p>
        </p:txBody>
      </p:sp>
      <p:sp>
        <p:nvSpPr>
          <p:cNvPr id="11" name="Title 1"/>
          <p:cNvSpPr txBox="1">
            <a:spLocks/>
          </p:cNvSpPr>
          <p:nvPr/>
        </p:nvSpPr>
        <p:spPr>
          <a:xfrm>
            <a:off x="602416" y="5226560"/>
            <a:ext cx="5409744"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เครื่องใช้และเครื่องใช้ติดตั้งในห้องพัก</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0" y="1916832"/>
            <a:ext cx="7344817" cy="2088232"/>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pPr>
              <a:lnSpc>
                <a:spcPct val="90000"/>
              </a:lnSpc>
            </a:pPr>
            <a:r>
              <a:rPr lang="th-TH" sz="2800" dirty="0" smtClean="0">
                <a:solidFill>
                  <a:schemeClr val="accent5">
                    <a:lumMod val="50000"/>
                  </a:schemeClr>
                </a:solidFill>
                <a:latin typeface="Leelawadee" pitchFamily="34" charset="-34"/>
                <a:cs typeface="Leelawadee" pitchFamily="34" charset="-34"/>
              </a:rPr>
              <a:t>นโยบายและขั้นตอนการทำงาน ในแผนกแม่บ้านมักจะ</a:t>
            </a:r>
          </a:p>
          <a:p>
            <a:pPr>
              <a:lnSpc>
                <a:spcPct val="90000"/>
              </a:lnSpc>
            </a:pPr>
            <a:r>
              <a:rPr lang="th-TH" sz="2800" dirty="0" smtClean="0">
                <a:solidFill>
                  <a:schemeClr val="accent5">
                    <a:lumMod val="50000"/>
                  </a:schemeClr>
                </a:solidFill>
                <a:latin typeface="Leelawadee" pitchFamily="34" charset="-34"/>
                <a:cs typeface="Leelawadee" pitchFamily="34" charset="-34"/>
              </a:rPr>
              <a:t>ให้ความสำคัญความถูกต้องเหมาะสมในการเคลื่อนย้าย</a:t>
            </a:r>
          </a:p>
          <a:p>
            <a:pPr>
              <a:lnSpc>
                <a:spcPct val="90000"/>
              </a:lnSpc>
            </a:pPr>
            <a:r>
              <a:rPr lang="th-TH" sz="2800" dirty="0" smtClean="0">
                <a:solidFill>
                  <a:schemeClr val="accent5">
                    <a:lumMod val="50000"/>
                  </a:schemeClr>
                </a:solidFill>
                <a:latin typeface="Leelawadee" pitchFamily="34" charset="-34"/>
                <a:cs typeface="Leelawadee" pitchFamily="34" charset="-34"/>
              </a:rPr>
              <a:t>การใช้งาน</a:t>
            </a:r>
            <a:r>
              <a:rPr lang="th-TH" sz="2800" kern="5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การทำความสะอาด</a:t>
            </a:r>
            <a:r>
              <a:rPr lang="th-TH" sz="2800" kern="5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การเก็บรักษาและการใช้อุปกรณ์ป้องกัน เมื่อต้องใช้หรือทำงาน เกี่ยวกับสิ่งต่างๆ</a:t>
            </a:r>
          </a:p>
          <a:p>
            <a:pPr>
              <a:lnSpc>
                <a:spcPct val="90000"/>
              </a:lnSpc>
            </a:pPr>
            <a:r>
              <a:rPr lang="th-TH" sz="2800" dirty="0" smtClean="0">
                <a:solidFill>
                  <a:schemeClr val="accent5">
                    <a:lumMod val="50000"/>
                  </a:schemeClr>
                </a:solidFill>
                <a:latin typeface="Leelawadee" pitchFamily="34" charset="-34"/>
                <a:cs typeface="Leelawadee" pitchFamily="34" charset="-34"/>
              </a:rPr>
              <a:t>ดังต่อไปนี้</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11560" y="3770378"/>
            <a:ext cx="540060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6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3000" kern="400" dirty="0" smtClean="0">
                <a:solidFill>
                  <a:schemeClr val="accent5">
                    <a:lumMod val="50000"/>
                  </a:schemeClr>
                </a:solidFill>
                <a:latin typeface="Leelawadee" pitchFamily="34" charset="-34"/>
                <a:cs typeface="Leelawadee" pitchFamily="34" charset="-34"/>
                <a:sym typeface="Wingdings"/>
              </a:rPr>
              <a:t>อุปกรณ์เครื่องใช้สำหรับแม่บ้าน</a:t>
            </a:r>
            <a:endParaRPr lang="en-US" sz="30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611560" y="4741166"/>
            <a:ext cx="5688632"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ของใช้ต่างๆภายในห้องพัก</a:t>
            </a:r>
            <a:endParaRPr lang="en-US" sz="2800" dirty="0">
              <a:solidFill>
                <a:schemeClr val="accent5">
                  <a:lumMod val="50000"/>
                </a:schemeClr>
              </a:solidFill>
              <a:latin typeface="Leelawadee" pitchFamily="34" charset="-34"/>
              <a:cs typeface="Leelawadee" pitchFamily="34" charset="-34"/>
            </a:endParaRPr>
          </a:p>
        </p:txBody>
      </p:sp>
      <p:sp>
        <p:nvSpPr>
          <p:cNvPr id="17" name="Title 1"/>
          <p:cNvSpPr txBox="1">
            <a:spLocks/>
          </p:cNvSpPr>
          <p:nvPr/>
        </p:nvSpPr>
        <p:spPr>
          <a:xfrm>
            <a:off x="611560" y="4255772"/>
            <a:ext cx="540060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6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3000" kern="400" dirty="0" smtClean="0">
                <a:solidFill>
                  <a:schemeClr val="accent5">
                    <a:lumMod val="50000"/>
                  </a:schemeClr>
                </a:solidFill>
                <a:latin typeface="Leelawadee" pitchFamily="34" charset="-34"/>
                <a:cs typeface="Leelawadee" pitchFamily="34" charset="-34"/>
                <a:sym typeface="Wingdings"/>
              </a:rPr>
              <a:t>เคมีภัณฑ์ต่างๆ</a:t>
            </a:r>
            <a:endParaRPr lang="en-US" sz="3000" dirty="0">
              <a:solidFill>
                <a:schemeClr val="accent5">
                  <a:lumMod val="50000"/>
                </a:schemeClr>
              </a:solidFill>
              <a:latin typeface="Leelawadee" pitchFamily="34" charset="-34"/>
              <a:cs typeface="Leelawadee" pitchFamily="34" charset="-34"/>
            </a:endParaRPr>
          </a:p>
        </p:txBody>
      </p:sp>
      <p:sp>
        <p:nvSpPr>
          <p:cNvPr id="18" name="Title 1"/>
          <p:cNvSpPr txBox="1">
            <a:spLocks/>
          </p:cNvSpPr>
          <p:nvPr/>
        </p:nvSpPr>
        <p:spPr>
          <a:xfrm>
            <a:off x="611560" y="5689241"/>
            <a:ext cx="540060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เครื่องแบบและอุปกรณ์ป้องกัน</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42</a:t>
            </a:fld>
            <a:endParaRPr lang="en-US" dirty="0"/>
          </a:p>
        </p:txBody>
      </p:sp>
      <p:pic>
        <p:nvPicPr>
          <p:cNvPr id="6" name="Picture 5" descr="MP900399796[1].JPG"/>
          <p:cNvPicPr/>
          <p:nvPr/>
        </p:nvPicPr>
        <p:blipFill>
          <a:blip r:embed="rId3" cstate="print"/>
          <a:stretch>
            <a:fillRect/>
          </a:stretch>
        </p:blipFill>
        <p:spPr>
          <a:xfrm>
            <a:off x="5724128" y="2417395"/>
            <a:ext cx="2088003" cy="1569111"/>
          </a:xfrm>
          <a:prstGeom prst="rect">
            <a:avLst/>
          </a:prstGeom>
        </p:spPr>
      </p:pic>
      <p:sp>
        <p:nvSpPr>
          <p:cNvPr id="8" name="Title 1"/>
          <p:cNvSpPr>
            <a:spLocks noGrp="1"/>
          </p:cNvSpPr>
          <p:nvPr>
            <p:ph type="title"/>
          </p:nvPr>
        </p:nvSpPr>
        <p:spPr>
          <a:xfrm>
            <a:off x="611559" y="332656"/>
            <a:ext cx="5688633"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นโยบายและขั้นตอนการทำงาน</a:t>
            </a:r>
            <a:endParaRPr lang="en-US" sz="3000" b="1" dirty="0">
              <a:solidFill>
                <a:schemeClr val="accent5">
                  <a:lumMod val="75000"/>
                </a:schemeClr>
              </a:solidFill>
              <a:latin typeface="Leelawadee" pitchFamily="34" charset="-34"/>
              <a:cs typeface="Leelawadee" pitchFamily="34" charset="-34"/>
            </a:endParaRPr>
          </a:p>
        </p:txBody>
      </p:sp>
      <p:sp>
        <p:nvSpPr>
          <p:cNvPr id="10" name="Title 1"/>
          <p:cNvSpPr txBox="1">
            <a:spLocks/>
          </p:cNvSpPr>
          <p:nvPr/>
        </p:nvSpPr>
        <p:spPr>
          <a:xfrm>
            <a:off x="611561" y="818050"/>
            <a:ext cx="396044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smtClean="0">
                <a:solidFill>
                  <a:schemeClr val="accent5">
                    <a:lumMod val="75000"/>
                  </a:schemeClr>
                </a:solidFill>
                <a:latin typeface="Leelawadee" pitchFamily="34" charset="-34"/>
                <a:cs typeface="Leelawadee" pitchFamily="34" charset="-34"/>
              </a:rPr>
              <a:t>ของสถานประกอบการ</a:t>
            </a:r>
            <a:endParaRPr lang="en-US" sz="3000" b="1" dirty="0">
              <a:solidFill>
                <a:schemeClr val="accent5">
                  <a:lumMod val="75000"/>
                </a:schemeClr>
              </a:solidFill>
              <a:latin typeface="Leelawadee" pitchFamily="34" charset="-34"/>
              <a:cs typeface="Leelawadee" pitchFamily="34" charset="-34"/>
            </a:endParaRPr>
          </a:p>
        </p:txBody>
      </p:sp>
      <p:sp>
        <p:nvSpPr>
          <p:cNvPr id="11" name="Title 1"/>
          <p:cNvSpPr txBox="1">
            <a:spLocks/>
          </p:cNvSpPr>
          <p:nvPr/>
        </p:nvSpPr>
        <p:spPr>
          <a:xfrm>
            <a:off x="602416" y="3902423"/>
            <a:ext cx="5985808" cy="792088"/>
          </a:xfrm>
          <a:prstGeom prst="rect">
            <a:avLst/>
          </a:prstGeom>
        </p:spPr>
        <p:txBody>
          <a:bodyPr vert="horz" lIns="45720" rIns="45720" anchor="ctr">
            <a:normAutofit fontScale="92500"/>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รายการสิ่งที่ต้องทำและตารางการปฏิบัติงาน</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0" y="1556792"/>
            <a:ext cx="7344817" cy="86409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pPr>
              <a:lnSpc>
                <a:spcPct val="90000"/>
              </a:lnSpc>
            </a:pPr>
            <a:r>
              <a:rPr lang="th-TH" sz="2800" dirty="0" smtClean="0">
                <a:solidFill>
                  <a:schemeClr val="accent5">
                    <a:lumMod val="50000"/>
                  </a:schemeClr>
                </a:solidFill>
                <a:latin typeface="Leelawadee" pitchFamily="34" charset="-34"/>
                <a:cs typeface="Leelawadee" pitchFamily="34" charset="-34"/>
              </a:rPr>
              <a:t>พนักงานดูแลห้องพักสามารถ</a:t>
            </a:r>
            <a:r>
              <a:rPr lang="th-TH" sz="2800" dirty="0">
                <a:solidFill>
                  <a:schemeClr val="accent5">
                    <a:lumMod val="50000"/>
                  </a:schemeClr>
                </a:solidFill>
                <a:latin typeface="Leelawadee" pitchFamily="34" charset="-34"/>
                <a:cs typeface="Leelawadee" pitchFamily="34" charset="-34"/>
              </a:rPr>
              <a:t>ศึกษานโยบายและขั้นตอน</a:t>
            </a:r>
            <a:endParaRPr lang="th-TH" sz="2800" dirty="0" smtClean="0">
              <a:solidFill>
                <a:schemeClr val="accent5">
                  <a:lumMod val="50000"/>
                </a:schemeClr>
              </a:solidFill>
              <a:latin typeface="Leelawadee" pitchFamily="34" charset="-34"/>
              <a:cs typeface="Leelawadee" pitchFamily="34" charset="-34"/>
            </a:endParaRPr>
          </a:p>
          <a:p>
            <a:pPr>
              <a:lnSpc>
                <a:spcPct val="90000"/>
              </a:lnSpc>
            </a:pPr>
            <a:r>
              <a:rPr lang="th-TH" sz="2800" dirty="0" smtClean="0">
                <a:solidFill>
                  <a:schemeClr val="accent5">
                    <a:lumMod val="50000"/>
                  </a:schemeClr>
                </a:solidFill>
                <a:latin typeface="Leelawadee" pitchFamily="34" charset="-34"/>
                <a:cs typeface="Leelawadee" pitchFamily="34" charset="-34"/>
              </a:rPr>
              <a:t>การทำงานของสถานประกอบการ</a:t>
            </a:r>
            <a:r>
              <a:rPr lang="th-TH" sz="2800" kern="6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ได้จาก</a:t>
            </a:r>
          </a:p>
        </p:txBody>
      </p:sp>
      <p:sp>
        <p:nvSpPr>
          <p:cNvPr id="13" name="Title 1"/>
          <p:cNvSpPr txBox="1">
            <a:spLocks/>
          </p:cNvSpPr>
          <p:nvPr/>
        </p:nvSpPr>
        <p:spPr>
          <a:xfrm>
            <a:off x="611560" y="2302225"/>
            <a:ext cx="540060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6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3000" kern="400" dirty="0" smtClean="0">
                <a:solidFill>
                  <a:schemeClr val="accent5">
                    <a:lumMod val="50000"/>
                  </a:schemeClr>
                </a:solidFill>
                <a:latin typeface="Leelawadee" pitchFamily="34" charset="-34"/>
                <a:cs typeface="Leelawadee" pitchFamily="34" charset="-34"/>
                <a:sym typeface="Wingdings"/>
              </a:rPr>
              <a:t>ใบกำหนดหน้าที่งาน</a:t>
            </a:r>
            <a:endParaRPr lang="en-US" sz="300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11560" y="3372453"/>
            <a:ext cx="5688632"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มาตรฐานขั้นตอนการปฏิบัติงาน</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611560" y="2841339"/>
            <a:ext cx="4032448"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6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3000" kern="400" dirty="0" smtClean="0">
                <a:solidFill>
                  <a:schemeClr val="accent5">
                    <a:lumMod val="50000"/>
                  </a:schemeClr>
                </a:solidFill>
                <a:latin typeface="Leelawadee" pitchFamily="34" charset="-34"/>
                <a:cs typeface="Leelawadee" pitchFamily="34" charset="-34"/>
                <a:sym typeface="Wingdings"/>
              </a:rPr>
              <a:t>การฝึกอบรมพนักงาน</a:t>
            </a:r>
            <a:endParaRPr lang="en-US" sz="3000" dirty="0">
              <a:solidFill>
                <a:schemeClr val="accent5">
                  <a:lumMod val="50000"/>
                </a:schemeClr>
              </a:solidFill>
              <a:latin typeface="Leelawadee" pitchFamily="34" charset="-34"/>
              <a:cs typeface="Leelawadee" pitchFamily="34" charset="-34"/>
            </a:endParaRPr>
          </a:p>
        </p:txBody>
      </p:sp>
      <p:sp>
        <p:nvSpPr>
          <p:cNvPr id="16" name="Title 1"/>
          <p:cNvSpPr txBox="1">
            <a:spLocks/>
          </p:cNvSpPr>
          <p:nvPr/>
        </p:nvSpPr>
        <p:spPr>
          <a:xfrm>
            <a:off x="611560" y="4427968"/>
            <a:ext cx="6696744" cy="792088"/>
          </a:xfrm>
          <a:prstGeom prst="rect">
            <a:avLst/>
          </a:prstGeom>
        </p:spPr>
        <p:txBody>
          <a:bodyPr vert="horz" lIns="45720" rIns="45720" anchor="ctr">
            <a:normAutofit fontScale="92500"/>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การสังเกตการปฏิบัติงานและเพื่อนร่วมงานคนอื่นๆ</a:t>
            </a:r>
            <a:endParaRPr lang="en-US" sz="2800" dirty="0">
              <a:solidFill>
                <a:schemeClr val="accent5">
                  <a:lumMod val="50000"/>
                </a:schemeClr>
              </a:solidFill>
              <a:latin typeface="Leelawadee" pitchFamily="34" charset="-34"/>
              <a:cs typeface="Leelawadee" pitchFamily="34" charset="-34"/>
            </a:endParaRPr>
          </a:p>
        </p:txBody>
      </p:sp>
      <p:sp>
        <p:nvSpPr>
          <p:cNvPr id="17" name="Title 1"/>
          <p:cNvSpPr txBox="1">
            <a:spLocks/>
          </p:cNvSpPr>
          <p:nvPr/>
        </p:nvSpPr>
        <p:spPr>
          <a:xfrm>
            <a:off x="611560" y="4959456"/>
            <a:ext cx="6696744"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ผู้ควบคุมและให้คำแนะนำในการทำงาน</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43</a:t>
            </a:fld>
            <a:endParaRPr lang="en-US" dirty="0"/>
          </a:p>
        </p:txBody>
      </p:sp>
      <p:pic>
        <p:nvPicPr>
          <p:cNvPr id="1027" name="Picture 3" descr="C:\Documents and Settings\danielc\Local Settings\Temporary Internet Files\Content.IE5\XKVY0NPI\MP900316790[1].jpg"/>
          <p:cNvPicPr>
            <a:picLocks noChangeAspect="1" noChangeArrowheads="1"/>
          </p:cNvPicPr>
          <p:nvPr/>
        </p:nvPicPr>
        <p:blipFill>
          <a:blip r:embed="rId3" cstate="print">
            <a:grayscl/>
          </a:blip>
          <a:srcRect/>
          <a:stretch>
            <a:fillRect/>
          </a:stretch>
        </p:blipFill>
        <p:spPr bwMode="auto">
          <a:xfrm>
            <a:off x="4427983" y="3717032"/>
            <a:ext cx="1448754" cy="2146302"/>
          </a:xfrm>
          <a:prstGeom prst="rect">
            <a:avLst/>
          </a:prstGeom>
          <a:noFill/>
        </p:spPr>
      </p:pic>
      <p:sp>
        <p:nvSpPr>
          <p:cNvPr id="8" name="Title 1"/>
          <p:cNvSpPr>
            <a:spLocks noGrp="1"/>
          </p:cNvSpPr>
          <p:nvPr>
            <p:ph type="title"/>
          </p:nvPr>
        </p:nvSpPr>
        <p:spPr>
          <a:xfrm>
            <a:off x="611559" y="332656"/>
            <a:ext cx="2880321"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การสื่อสาร</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59" y="980728"/>
            <a:ext cx="7632849" cy="262772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เนื่องจากพนักงานดูแลห้องพัก</a:t>
            </a:r>
            <a:r>
              <a:rPr lang="th-TH" sz="2800" kern="4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เป็นบุคลากรกลุ่มเดียวในสถานประกอบการที่สามารถเข้า</a:t>
            </a:r>
            <a:r>
              <a:rPr lang="th-TH" sz="2800" dirty="0">
                <a:solidFill>
                  <a:schemeClr val="accent5">
                    <a:lumMod val="50000"/>
                  </a:schemeClr>
                </a:solidFill>
                <a:latin typeface="Leelawadee" pitchFamily="34" charset="-34"/>
                <a:cs typeface="Leelawadee" pitchFamily="34" charset="-34"/>
              </a:rPr>
              <a:t>-</a:t>
            </a:r>
            <a:r>
              <a:rPr lang="th-TH" sz="2800" dirty="0" smtClean="0">
                <a:solidFill>
                  <a:schemeClr val="accent5">
                    <a:lumMod val="50000"/>
                  </a:schemeClr>
                </a:solidFill>
                <a:latin typeface="Leelawadee" pitchFamily="34" charset="-34"/>
                <a:cs typeface="Leelawadee" pitchFamily="34" charset="-34"/>
              </a:rPr>
              <a:t>ออก</a:t>
            </a:r>
            <a:r>
              <a:rPr lang="th-TH" sz="2800" kern="6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ห้องพักแขกได้</a:t>
            </a:r>
            <a:r>
              <a:rPr lang="th-TH" sz="2800" kern="6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ฉะนั้นจึงต้องมีหน้าที่เป็นหูเป็นตาให้กับสถานประกอบการ ในการตรวจตราห้องพักและสถานะของห้องพักรวมทั้งประสานงานอย่างเป็นระบบกับแผนกอื่นๆเช่น แผนก</a:t>
            </a:r>
          </a:p>
          <a:p>
            <a:r>
              <a:rPr lang="th-TH" sz="2800" dirty="0" smtClean="0">
                <a:solidFill>
                  <a:schemeClr val="accent5">
                    <a:lumMod val="50000"/>
                  </a:schemeClr>
                </a:solidFill>
                <a:latin typeface="Leelawadee" pitchFamily="34" charset="-34"/>
                <a:cs typeface="Leelawadee" pitchFamily="34" charset="-34"/>
              </a:rPr>
              <a:t>ซ่อมบำรุง</a:t>
            </a:r>
            <a:r>
              <a:rPr lang="th-TH" sz="2800" kern="6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เพื่อให้มีการดำเนินการต่างๆ</a:t>
            </a:r>
            <a:r>
              <a:rPr lang="th-TH" sz="2800" kern="6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ตามความเหมาะสม</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44</a:t>
            </a:fld>
            <a:endParaRPr lang="en-US" dirty="0"/>
          </a:p>
        </p:txBody>
      </p:sp>
      <p:pic>
        <p:nvPicPr>
          <p:cNvPr id="2050" name="Picture 2" descr="C:\Documents and Settings\danielc\Local Settings\Temporary Internet Files\Content.IE5\0OCRPEL9\MP900185079[1].jpg"/>
          <p:cNvPicPr>
            <a:picLocks noChangeAspect="1" noChangeArrowheads="1"/>
          </p:cNvPicPr>
          <p:nvPr/>
        </p:nvPicPr>
        <p:blipFill>
          <a:blip r:embed="rId3" cstate="print"/>
          <a:srcRect/>
          <a:stretch>
            <a:fillRect/>
          </a:stretch>
        </p:blipFill>
        <p:spPr bwMode="auto">
          <a:xfrm>
            <a:off x="5292080" y="2068804"/>
            <a:ext cx="1512477" cy="2257428"/>
          </a:xfrm>
          <a:prstGeom prst="rect">
            <a:avLst/>
          </a:prstGeom>
          <a:noFill/>
        </p:spPr>
      </p:pic>
      <p:sp>
        <p:nvSpPr>
          <p:cNvPr id="8" name="Title 1"/>
          <p:cNvSpPr txBox="1">
            <a:spLocks/>
          </p:cNvSpPr>
          <p:nvPr/>
        </p:nvSpPr>
        <p:spPr>
          <a:xfrm>
            <a:off x="611559" y="836712"/>
            <a:ext cx="5976665" cy="90010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โดยทั่วไป พนักงานดูแลห้องพักมักต้องติดต่อ</a:t>
            </a:r>
            <a:endParaRPr lang="en-US" sz="2800" dirty="0">
              <a:solidFill>
                <a:schemeClr val="accent5">
                  <a:lumMod val="50000"/>
                </a:schemeClr>
              </a:solidFill>
              <a:latin typeface="Leelawadee" pitchFamily="34" charset="-34"/>
              <a:cs typeface="Leelawadee" pitchFamily="34" charset="-34"/>
            </a:endParaRPr>
          </a:p>
        </p:txBody>
      </p:sp>
      <p:sp>
        <p:nvSpPr>
          <p:cNvPr id="9" name="Title 1"/>
          <p:cNvSpPr txBox="1">
            <a:spLocks/>
          </p:cNvSpPr>
          <p:nvPr/>
        </p:nvSpPr>
        <p:spPr>
          <a:xfrm>
            <a:off x="602416" y="1844824"/>
            <a:ext cx="2529424" cy="792088"/>
          </a:xfrm>
          <a:prstGeom prst="rect">
            <a:avLst/>
          </a:prstGeom>
        </p:spPr>
        <p:txBody>
          <a:bodyPr vert="horz" lIns="45720" rIns="45720" anchor="ctr">
            <a:normAutofit fontScale="92500"/>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พนักงานต้อนรับ</a:t>
            </a:r>
            <a:endParaRPr lang="en-US" sz="280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02416" y="2348880"/>
            <a:ext cx="2547712"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ผู้ช่วยแม่บ้าน</a:t>
            </a:r>
            <a:endParaRPr lang="en-US" sz="24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593272" y="2852936"/>
            <a:ext cx="2538568"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ฝ่ายซ่อมบำรุง</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a:spLocks noGrp="1"/>
          </p:cNvSpPr>
          <p:nvPr>
            <p:ph type="title"/>
          </p:nvPr>
        </p:nvSpPr>
        <p:spPr>
          <a:xfrm>
            <a:off x="611559" y="332656"/>
            <a:ext cx="4680521"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การสื่อสาร</a:t>
            </a:r>
            <a:endParaRPr lang="en-US" sz="3000" b="1" dirty="0">
              <a:solidFill>
                <a:schemeClr val="accent5">
                  <a:lumMod val="75000"/>
                </a:schemeClr>
              </a:solidFill>
              <a:latin typeface="Leelawadee" pitchFamily="34" charset="-34"/>
              <a:cs typeface="Leelawadee" pitchFamily="34" charset="-34"/>
            </a:endParaRPr>
          </a:p>
        </p:txBody>
      </p:sp>
      <p:sp>
        <p:nvSpPr>
          <p:cNvPr id="13" name="Title 1"/>
          <p:cNvSpPr txBox="1">
            <a:spLocks/>
          </p:cNvSpPr>
          <p:nvPr/>
        </p:nvSpPr>
        <p:spPr>
          <a:xfrm>
            <a:off x="611560" y="1340768"/>
            <a:ext cx="468052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สื่อสารกับบุคคลเหล่านี้</a:t>
            </a:r>
            <a:endParaRPr lang="en-US" sz="280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02416" y="3384424"/>
            <a:ext cx="2889464"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ฝ่ายเสบียงห้องพัก</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593271" y="3888480"/>
            <a:ext cx="3906721" cy="792088"/>
          </a:xfrm>
          <a:prstGeom prst="rect">
            <a:avLst/>
          </a:prstGeom>
        </p:spPr>
        <p:txBody>
          <a:bodyPr vert="horz" lIns="45720" rIns="45720" anchor="ctr">
            <a:normAutofit fontScale="92500"/>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ฝ่ายบริการอาหารในห้องพัก</a:t>
            </a:r>
            <a:endParaRPr lang="en-US" sz="2400" dirty="0">
              <a:solidFill>
                <a:schemeClr val="accent5">
                  <a:lumMod val="50000"/>
                </a:schemeClr>
              </a:solidFill>
              <a:latin typeface="Leelawadee" pitchFamily="34" charset="-34"/>
              <a:cs typeface="Leelawadee" pitchFamily="34" charset="-34"/>
            </a:endParaRPr>
          </a:p>
        </p:txBody>
      </p:sp>
      <p:sp>
        <p:nvSpPr>
          <p:cNvPr id="16" name="Title 1"/>
          <p:cNvSpPr txBox="1">
            <a:spLocks/>
          </p:cNvSpPr>
          <p:nvPr/>
        </p:nvSpPr>
        <p:spPr>
          <a:xfrm>
            <a:off x="593272" y="4392536"/>
            <a:ext cx="3690696"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ฝ่ายรักษาความปลอดภัย</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45</a:t>
            </a:fld>
            <a:endParaRPr lang="en-US" dirty="0"/>
          </a:p>
        </p:txBody>
      </p:sp>
      <p:pic>
        <p:nvPicPr>
          <p:cNvPr id="3074" name="Picture 2" descr="C:\Documents and Settings\danielc\Local Settings\Temporary Internet Files\Content.IE5\0OCRPEL9\MP900386132[1].jpg"/>
          <p:cNvPicPr>
            <a:picLocks noChangeAspect="1" noChangeArrowheads="1"/>
          </p:cNvPicPr>
          <p:nvPr/>
        </p:nvPicPr>
        <p:blipFill>
          <a:blip r:embed="rId3" cstate="print"/>
          <a:srcRect/>
          <a:stretch>
            <a:fillRect/>
          </a:stretch>
        </p:blipFill>
        <p:spPr bwMode="auto">
          <a:xfrm>
            <a:off x="3851920" y="2470042"/>
            <a:ext cx="2016224" cy="3047190"/>
          </a:xfrm>
          <a:prstGeom prst="rect">
            <a:avLst/>
          </a:prstGeom>
          <a:noFill/>
        </p:spPr>
      </p:pic>
      <p:sp>
        <p:nvSpPr>
          <p:cNvPr id="6" name="Title 1"/>
          <p:cNvSpPr>
            <a:spLocks noGrp="1"/>
          </p:cNvSpPr>
          <p:nvPr>
            <p:ph type="title"/>
          </p:nvPr>
        </p:nvSpPr>
        <p:spPr>
          <a:xfrm>
            <a:off x="611560" y="692696"/>
            <a:ext cx="1944216" cy="792088"/>
          </a:xfrm>
        </p:spPr>
        <p:txBody>
          <a:bodyPr>
            <a:normAutofit/>
          </a:bodyPr>
          <a:lstStyle/>
          <a:p>
            <a:r>
              <a:rPr lang="th-TH" sz="3200" b="1" dirty="0" smtClean="0">
                <a:solidFill>
                  <a:schemeClr val="accent5">
                    <a:lumMod val="75000"/>
                  </a:schemeClr>
                </a:solidFill>
                <a:latin typeface="Leelawadee" pitchFamily="34" charset="-34"/>
                <a:cs typeface="Leelawadee" pitchFamily="34" charset="-34"/>
              </a:rPr>
              <a:t>บทที่</a:t>
            </a:r>
            <a:r>
              <a:rPr lang="th-TH" sz="3200" b="1" kern="400" dirty="0" smtClean="0">
                <a:solidFill>
                  <a:schemeClr val="accent5">
                    <a:lumMod val="75000"/>
                  </a:schemeClr>
                </a:solidFill>
                <a:latin typeface="Leelawadee" pitchFamily="34" charset="-34"/>
                <a:cs typeface="Leelawadee" pitchFamily="34" charset="-34"/>
              </a:rPr>
              <a:t> </a:t>
            </a:r>
            <a:r>
              <a:rPr lang="th-TH" sz="3200" b="1" dirty="0" smtClean="0">
                <a:solidFill>
                  <a:schemeClr val="accent5">
                    <a:lumMod val="75000"/>
                  </a:schemeClr>
                </a:solidFill>
                <a:latin typeface="Leelawadee" pitchFamily="34" charset="-34"/>
                <a:cs typeface="Leelawadee" pitchFamily="34" charset="-34"/>
              </a:rPr>
              <a:t>๒</a:t>
            </a:r>
            <a:endParaRPr lang="en-US" sz="3200" b="1" dirty="0">
              <a:solidFill>
                <a:schemeClr val="accent5">
                  <a:lumMod val="75000"/>
                </a:schemeClr>
              </a:solidFill>
              <a:latin typeface="Leelawadee" pitchFamily="34" charset="-34"/>
              <a:cs typeface="Leelawadee" pitchFamily="34" charset="-34"/>
            </a:endParaRPr>
          </a:p>
        </p:txBody>
      </p:sp>
      <p:sp>
        <p:nvSpPr>
          <p:cNvPr id="7" name="Title 1"/>
          <p:cNvSpPr txBox="1">
            <a:spLocks/>
          </p:cNvSpPr>
          <p:nvPr/>
        </p:nvSpPr>
        <p:spPr>
          <a:xfrm>
            <a:off x="611560" y="1412776"/>
            <a:ext cx="6048672"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smtClean="0">
                <a:solidFill>
                  <a:schemeClr val="accent5">
                    <a:lumMod val="50000"/>
                  </a:schemeClr>
                </a:solidFill>
                <a:latin typeface="Leelawadee" pitchFamily="34" charset="-34"/>
                <a:cs typeface="Leelawadee" pitchFamily="34" charset="-34"/>
              </a:rPr>
              <a:t>เตรียมตัวทำความสะอาดห้องพัก</a:t>
            </a:r>
            <a:endParaRPr lang="en-US" sz="3000" b="1"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46</a:t>
            </a:fld>
            <a:endParaRPr lang="en-US" dirty="0"/>
          </a:p>
        </p:txBody>
      </p:sp>
      <p:pic>
        <p:nvPicPr>
          <p:cNvPr id="6" name="Picture 5" descr="MP900337391[1].JPG"/>
          <p:cNvPicPr/>
          <p:nvPr/>
        </p:nvPicPr>
        <p:blipFill>
          <a:blip r:embed="rId3" cstate="print"/>
          <a:stretch>
            <a:fillRect/>
          </a:stretch>
        </p:blipFill>
        <p:spPr>
          <a:xfrm>
            <a:off x="6084168" y="2588896"/>
            <a:ext cx="1473356" cy="1997984"/>
          </a:xfrm>
          <a:prstGeom prst="rect">
            <a:avLst/>
          </a:prstGeom>
        </p:spPr>
      </p:pic>
      <p:sp>
        <p:nvSpPr>
          <p:cNvPr id="8" name="Title 1"/>
          <p:cNvSpPr txBox="1">
            <a:spLocks/>
          </p:cNvSpPr>
          <p:nvPr/>
        </p:nvSpPr>
        <p:spPr>
          <a:xfrm>
            <a:off x="611559" y="836712"/>
            <a:ext cx="5976665" cy="90010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เกณฑ์การปฏิบัติงานสำหรับสมรรถนะย่อยนี้</a:t>
            </a:r>
            <a:endParaRPr lang="en-US" sz="2800" dirty="0">
              <a:solidFill>
                <a:schemeClr val="accent5">
                  <a:lumMod val="50000"/>
                </a:schemeClr>
              </a:solidFill>
              <a:latin typeface="Leelawadee" pitchFamily="34" charset="-34"/>
              <a:cs typeface="Leelawadee" pitchFamily="34" charset="-34"/>
            </a:endParaRPr>
          </a:p>
        </p:txBody>
      </p:sp>
      <p:sp>
        <p:nvSpPr>
          <p:cNvPr id="9" name="Title 1"/>
          <p:cNvSpPr txBox="1">
            <a:spLocks/>
          </p:cNvSpPr>
          <p:nvPr/>
        </p:nvSpPr>
        <p:spPr>
          <a:xfrm>
            <a:off x="602416" y="1844824"/>
            <a:ext cx="3825568"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เตรียมของใช้ในห้องผ้า</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593272" y="3356992"/>
            <a:ext cx="534688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ตรวจสอบรถเข็นแม่บ้านก่อนใช้งาน</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a:spLocks noGrp="1"/>
          </p:cNvSpPr>
          <p:nvPr>
            <p:ph type="title"/>
          </p:nvPr>
        </p:nvSpPr>
        <p:spPr>
          <a:xfrm>
            <a:off x="611559" y="332656"/>
            <a:ext cx="5688633"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เตรียมตัวทำความสะอาดห้องพัก</a:t>
            </a:r>
            <a:endParaRPr lang="en-US" sz="3000" b="1" dirty="0">
              <a:solidFill>
                <a:schemeClr val="accent5">
                  <a:lumMod val="75000"/>
                </a:schemeClr>
              </a:solidFill>
              <a:latin typeface="Leelawadee" pitchFamily="34" charset="-34"/>
              <a:cs typeface="Leelawadee" pitchFamily="34" charset="-34"/>
            </a:endParaRPr>
          </a:p>
        </p:txBody>
      </p:sp>
      <p:sp>
        <p:nvSpPr>
          <p:cNvPr id="13" name="Title 1"/>
          <p:cNvSpPr txBox="1">
            <a:spLocks/>
          </p:cNvSpPr>
          <p:nvPr/>
        </p:nvSpPr>
        <p:spPr>
          <a:xfrm>
            <a:off x="611560" y="1340768"/>
            <a:ext cx="2664296"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ได้แก่</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593271" y="4887448"/>
            <a:ext cx="5850937"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เข้าทำความสะอาดห้องพักอย่างเหมาะสม</a:t>
            </a:r>
            <a:endParaRPr lang="en-US" sz="2800" dirty="0">
              <a:solidFill>
                <a:schemeClr val="accent5">
                  <a:lumMod val="50000"/>
                </a:schemeClr>
              </a:solidFill>
              <a:latin typeface="Leelawadee" pitchFamily="34" charset="-34"/>
              <a:cs typeface="Leelawadee" pitchFamily="34" charset="-34"/>
            </a:endParaRPr>
          </a:p>
        </p:txBody>
      </p:sp>
      <p:sp>
        <p:nvSpPr>
          <p:cNvPr id="17" name="Title 1"/>
          <p:cNvSpPr txBox="1">
            <a:spLocks/>
          </p:cNvSpPr>
          <p:nvPr/>
        </p:nvSpPr>
        <p:spPr>
          <a:xfrm>
            <a:off x="611560" y="2367168"/>
            <a:ext cx="5112568"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จัดอุปกรณ์เครื่องใช้ในการทำงาน</a:t>
            </a:r>
            <a:endParaRPr lang="en-US" sz="2800" dirty="0">
              <a:solidFill>
                <a:schemeClr val="accent5">
                  <a:lumMod val="50000"/>
                </a:schemeClr>
              </a:solidFill>
              <a:latin typeface="Leelawadee" pitchFamily="34" charset="-34"/>
              <a:cs typeface="Leelawadee" pitchFamily="34" charset="-34"/>
            </a:endParaRPr>
          </a:p>
        </p:txBody>
      </p:sp>
      <p:sp>
        <p:nvSpPr>
          <p:cNvPr id="18" name="Title 1"/>
          <p:cNvSpPr txBox="1">
            <a:spLocks/>
          </p:cNvSpPr>
          <p:nvPr/>
        </p:nvSpPr>
        <p:spPr>
          <a:xfrm>
            <a:off x="962456" y="2826648"/>
            <a:ext cx="3609545"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ใส่รถเข็นแม่บ้าน</a:t>
            </a:r>
            <a:endParaRPr lang="en-US" sz="2800" dirty="0">
              <a:solidFill>
                <a:schemeClr val="accent5">
                  <a:lumMod val="50000"/>
                </a:schemeClr>
              </a:solidFill>
              <a:latin typeface="Leelawadee" pitchFamily="34" charset="-34"/>
              <a:cs typeface="Leelawadee" pitchFamily="34" charset="-34"/>
            </a:endParaRPr>
          </a:p>
        </p:txBody>
      </p:sp>
      <p:sp>
        <p:nvSpPr>
          <p:cNvPr id="19" name="Title 1"/>
          <p:cNvSpPr txBox="1">
            <a:spLocks/>
          </p:cNvSpPr>
          <p:nvPr/>
        </p:nvSpPr>
        <p:spPr>
          <a:xfrm>
            <a:off x="611560" y="3896480"/>
            <a:ext cx="4968552"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ตรวจสอบรายการห้องพักที่ต้อง</a:t>
            </a:r>
            <a:endParaRPr lang="en-US" sz="2800" dirty="0">
              <a:solidFill>
                <a:schemeClr val="accent5">
                  <a:lumMod val="50000"/>
                </a:schemeClr>
              </a:solidFill>
              <a:latin typeface="Leelawadee" pitchFamily="34" charset="-34"/>
              <a:cs typeface="Leelawadee" pitchFamily="34" charset="-34"/>
            </a:endParaRPr>
          </a:p>
        </p:txBody>
      </p:sp>
      <p:sp>
        <p:nvSpPr>
          <p:cNvPr id="20" name="Title 1"/>
          <p:cNvSpPr txBox="1">
            <a:spLocks/>
          </p:cNvSpPr>
          <p:nvPr/>
        </p:nvSpPr>
        <p:spPr>
          <a:xfrm>
            <a:off x="980744" y="4355960"/>
            <a:ext cx="3897576"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ทำความสะอาดในกะของตน</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47</a:t>
            </a:fld>
            <a:endParaRPr lang="en-US" dirty="0"/>
          </a:p>
        </p:txBody>
      </p:sp>
      <p:pic>
        <p:nvPicPr>
          <p:cNvPr id="6" name="Picture 5" descr="MP900386465[1].JPG"/>
          <p:cNvPicPr/>
          <p:nvPr/>
        </p:nvPicPr>
        <p:blipFill>
          <a:blip r:embed="rId3" cstate="print"/>
          <a:stretch>
            <a:fillRect/>
          </a:stretch>
        </p:blipFill>
        <p:spPr>
          <a:xfrm>
            <a:off x="5076056" y="3464329"/>
            <a:ext cx="1656184" cy="2134915"/>
          </a:xfrm>
          <a:prstGeom prst="rect">
            <a:avLst/>
          </a:prstGeom>
        </p:spPr>
      </p:pic>
      <p:sp>
        <p:nvSpPr>
          <p:cNvPr id="8" name="Title 1"/>
          <p:cNvSpPr>
            <a:spLocks noGrp="1"/>
          </p:cNvSpPr>
          <p:nvPr>
            <p:ph type="title"/>
          </p:nvPr>
        </p:nvSpPr>
        <p:spPr>
          <a:xfrm>
            <a:off x="611559" y="332656"/>
            <a:ext cx="2880321"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จัดเติมของใช้</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59" y="1017304"/>
            <a:ext cx="7632849" cy="241169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ก่อนที่จะเข้าทำความสะอาดห้องพักแขก พนักงานดูแล</a:t>
            </a:r>
          </a:p>
          <a:p>
            <a:r>
              <a:rPr lang="th-TH" sz="2800" spc="-30" dirty="0" smtClean="0">
                <a:solidFill>
                  <a:schemeClr val="accent5">
                    <a:lumMod val="50000"/>
                  </a:schemeClr>
                </a:solidFill>
                <a:latin typeface="Leelawadee" pitchFamily="34" charset="-34"/>
                <a:cs typeface="Leelawadee" pitchFamily="34" charset="-34"/>
              </a:rPr>
              <a:t>ห้องพักจะต้องจัดเตรียม</a:t>
            </a:r>
            <a:r>
              <a:rPr lang="th-TH" sz="2800" kern="400" spc="-30" dirty="0" smtClean="0">
                <a:solidFill>
                  <a:schemeClr val="accent5">
                    <a:lumMod val="50000"/>
                  </a:schemeClr>
                </a:solidFill>
                <a:latin typeface="Leelawadee" pitchFamily="34" charset="-34"/>
                <a:cs typeface="Leelawadee" pitchFamily="34" charset="-34"/>
              </a:rPr>
              <a:t> </a:t>
            </a:r>
            <a:r>
              <a:rPr lang="th-TH" sz="2800" spc="-30" dirty="0" smtClean="0">
                <a:solidFill>
                  <a:schemeClr val="accent5">
                    <a:lumMod val="50000"/>
                  </a:schemeClr>
                </a:solidFill>
                <a:latin typeface="Leelawadee" pitchFamily="34" charset="-34"/>
                <a:cs typeface="Leelawadee" pitchFamily="34" charset="-34"/>
              </a:rPr>
              <a:t>พัสดุอุปกรณ์ในห้องผ้า</a:t>
            </a:r>
            <a:r>
              <a:rPr lang="th-TH" sz="2800" kern="400" spc="-30" dirty="0" smtClean="0">
                <a:solidFill>
                  <a:schemeClr val="accent5">
                    <a:lumMod val="50000"/>
                  </a:schemeClr>
                </a:solidFill>
                <a:latin typeface="Leelawadee" pitchFamily="34" charset="-34"/>
                <a:cs typeface="Leelawadee" pitchFamily="34" charset="-34"/>
              </a:rPr>
              <a:t> </a:t>
            </a:r>
            <a:r>
              <a:rPr lang="th-TH" sz="2800" spc="-30" dirty="0" smtClean="0">
                <a:solidFill>
                  <a:schemeClr val="accent5">
                    <a:lumMod val="50000"/>
                  </a:schemeClr>
                </a:solidFill>
                <a:latin typeface="Leelawadee" pitchFamily="34" charset="-34"/>
                <a:cs typeface="Leelawadee" pitchFamily="34" charset="-34"/>
              </a:rPr>
              <a:t>เครื่องใช้</a:t>
            </a:r>
          </a:p>
          <a:p>
            <a:r>
              <a:rPr lang="th-TH" sz="2800" spc="200" dirty="0" smtClean="0">
                <a:solidFill>
                  <a:schemeClr val="accent5">
                    <a:lumMod val="50000"/>
                  </a:schemeClr>
                </a:solidFill>
                <a:latin typeface="Leelawadee" pitchFamily="34" charset="-34"/>
                <a:cs typeface="Leelawadee" pitchFamily="34" charset="-34"/>
              </a:rPr>
              <a:t>ที่จำเป็นและรถเข็นแม่บ้านสำหรับใส่อุปกรณ์และ</a:t>
            </a:r>
          </a:p>
          <a:p>
            <a:r>
              <a:rPr lang="th-TH" sz="2800" dirty="0" smtClean="0">
                <a:solidFill>
                  <a:schemeClr val="accent5">
                    <a:lumMod val="50000"/>
                  </a:schemeClr>
                </a:solidFill>
                <a:latin typeface="Leelawadee" pitchFamily="34" charset="-34"/>
                <a:cs typeface="Leelawadee" pitchFamily="34" charset="-34"/>
              </a:rPr>
              <a:t>เครื่องมือทำความสะอาดต่างๆ ตลอดจนของใช้ที่จะนำไป</a:t>
            </a:r>
          </a:p>
          <a:p>
            <a:r>
              <a:rPr lang="th-TH" sz="2800" dirty="0" smtClean="0">
                <a:solidFill>
                  <a:schemeClr val="accent5">
                    <a:lumMod val="50000"/>
                  </a:schemeClr>
                </a:solidFill>
                <a:latin typeface="Leelawadee" pitchFamily="34" charset="-34"/>
                <a:cs typeface="Leelawadee" pitchFamily="34" charset="-34"/>
              </a:rPr>
              <a:t>ใส่เพิ่มเติมในห้องพักแขกให้พร้อม</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48</a:t>
            </a:fld>
            <a:endParaRPr lang="en-US" dirty="0"/>
          </a:p>
        </p:txBody>
      </p:sp>
      <p:pic>
        <p:nvPicPr>
          <p:cNvPr id="7" name="Picture 6" descr="MP900385501[1].JPG"/>
          <p:cNvPicPr/>
          <p:nvPr/>
        </p:nvPicPr>
        <p:blipFill>
          <a:blip r:embed="rId3" cstate="print">
            <a:duotone>
              <a:prstClr val="black"/>
              <a:schemeClr val="accent2">
                <a:tint val="45000"/>
                <a:satMod val="400000"/>
              </a:schemeClr>
            </a:duotone>
          </a:blip>
          <a:stretch>
            <a:fillRect/>
          </a:stretch>
        </p:blipFill>
        <p:spPr>
          <a:xfrm>
            <a:off x="4688585" y="2060848"/>
            <a:ext cx="1754483" cy="2335038"/>
          </a:xfrm>
          <a:prstGeom prst="rect">
            <a:avLst/>
          </a:prstGeom>
        </p:spPr>
      </p:pic>
      <p:sp>
        <p:nvSpPr>
          <p:cNvPr id="8" name="Title 1"/>
          <p:cNvSpPr>
            <a:spLocks noGrp="1"/>
          </p:cNvSpPr>
          <p:nvPr>
            <p:ph type="title"/>
          </p:nvPr>
        </p:nvSpPr>
        <p:spPr>
          <a:xfrm>
            <a:off x="611560" y="332656"/>
            <a:ext cx="4752528"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อุปกรณ์เครื่องใช้ที่ต้องเตรียม</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02416" y="980728"/>
            <a:ext cx="634584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รถเข็นแม่บ้าน</a:t>
            </a:r>
            <a:endParaRPr lang="en-US" sz="280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11560" y="1484784"/>
            <a:ext cx="396044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เครื่องดูดฝุ่น</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1" y="1988840"/>
            <a:ext cx="4104456"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ไม้ถูพื้น</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0" y="2520328"/>
            <a:ext cx="396044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ไม้กวาดและแปรงต่างๆ</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11561" y="3024384"/>
            <a:ext cx="1872207"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ถังน้ำ</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49</a:t>
            </a:fld>
            <a:endParaRPr lang="en-US" dirty="0"/>
          </a:p>
        </p:txBody>
      </p:sp>
      <p:pic>
        <p:nvPicPr>
          <p:cNvPr id="5" name="Picture 4" descr="MP900049625[1].JPG"/>
          <p:cNvPicPr/>
          <p:nvPr/>
        </p:nvPicPr>
        <p:blipFill rotWithShape="1">
          <a:blip r:embed="rId3" cstate="print"/>
          <a:srcRect l="11068" t="12074" r="21181"/>
          <a:stretch/>
        </p:blipFill>
        <p:spPr>
          <a:xfrm>
            <a:off x="4716016" y="3096193"/>
            <a:ext cx="1847089" cy="1772967"/>
          </a:xfrm>
          <a:prstGeom prst="rect">
            <a:avLst/>
          </a:prstGeom>
        </p:spPr>
      </p:pic>
      <p:sp>
        <p:nvSpPr>
          <p:cNvPr id="8" name="Title 1"/>
          <p:cNvSpPr>
            <a:spLocks noGrp="1"/>
          </p:cNvSpPr>
          <p:nvPr>
            <p:ph type="title"/>
          </p:nvPr>
        </p:nvSpPr>
        <p:spPr>
          <a:xfrm>
            <a:off x="611560" y="332656"/>
            <a:ext cx="4752528"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อุปกรณ์เครื่องใช้ที่ต้องเตรียม</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02416" y="980728"/>
            <a:ext cx="634584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ถุงมือยาง</a:t>
            </a:r>
            <a:endParaRPr lang="en-US" sz="280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11560" y="1484784"/>
            <a:ext cx="396044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เครื่องแบบ</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1" y="1988840"/>
            <a:ext cx="4104456"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ผ้าเช็ดทำความสะอาด</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0" y="2520328"/>
            <a:ext cx="396044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ป้ายเตือน</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11561" y="3024384"/>
            <a:ext cx="1872207"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ที่ตักผง</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50</a:t>
            </a:fld>
            <a:endParaRPr lang="en-US" dirty="0"/>
          </a:p>
        </p:txBody>
      </p:sp>
      <p:pic>
        <p:nvPicPr>
          <p:cNvPr id="6" name="Picture 5" descr="MP900439279[1].JPG"/>
          <p:cNvPicPr/>
          <p:nvPr/>
        </p:nvPicPr>
        <p:blipFill>
          <a:blip r:embed="rId3" cstate="print"/>
          <a:stretch>
            <a:fillRect/>
          </a:stretch>
        </p:blipFill>
        <p:spPr>
          <a:xfrm>
            <a:off x="5508104" y="2002833"/>
            <a:ext cx="2326556" cy="3014638"/>
          </a:xfrm>
          <a:prstGeom prst="rect">
            <a:avLst/>
          </a:prstGeom>
        </p:spPr>
      </p:pic>
      <p:sp>
        <p:nvSpPr>
          <p:cNvPr id="8" name="Title 1"/>
          <p:cNvSpPr>
            <a:spLocks noGrp="1"/>
          </p:cNvSpPr>
          <p:nvPr>
            <p:ph type="title"/>
          </p:nvPr>
        </p:nvSpPr>
        <p:spPr>
          <a:xfrm>
            <a:off x="611560" y="332656"/>
            <a:ext cx="6552728" cy="792088"/>
          </a:xfrm>
        </p:spPr>
        <p:txBody>
          <a:bodyPr>
            <a:noAutofit/>
          </a:bodyPr>
          <a:lstStyle/>
          <a:p>
            <a:r>
              <a:rPr lang="th-TH" sz="3000" b="1" dirty="0" smtClean="0">
                <a:solidFill>
                  <a:schemeClr val="accent5">
                    <a:lumMod val="75000"/>
                  </a:schemeClr>
                </a:solidFill>
                <a:latin typeface="Leelawadee" pitchFamily="34" charset="-34"/>
                <a:cs typeface="Leelawadee" pitchFamily="34" charset="-34"/>
              </a:rPr>
              <a:t>ผลิตภัณฑ์ทำความสะอาดและเคมีภัณฑ์</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02416" y="980728"/>
            <a:ext cx="634584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ยาขัดเงา</a:t>
            </a:r>
            <a:endParaRPr lang="en-US" sz="280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11560" y="1484784"/>
            <a:ext cx="396044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ผงซักฟอก</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1" y="1988840"/>
            <a:ext cx="4104456"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น้ำยาเช็ดกระจก</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0" y="3510152"/>
            <a:ext cx="475252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ผลิตภัณฑ์ทำความสะอาดเตาอบ</a:t>
            </a:r>
            <a:endParaRPr lang="en-US" sz="280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11560" y="2519184"/>
            <a:ext cx="4104457"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ผลิตภัณฑ์</a:t>
            </a:r>
            <a:r>
              <a:rPr lang="th-TH" sz="2800" kern="400" dirty="0">
                <a:solidFill>
                  <a:schemeClr val="accent5">
                    <a:lumMod val="50000"/>
                  </a:schemeClr>
                </a:solidFill>
                <a:latin typeface="Leelawadee" pitchFamily="34" charset="-34"/>
                <a:cs typeface="Leelawadee" pitchFamily="34" charset="-34"/>
                <a:sym typeface="Wingdings"/>
              </a:rPr>
              <a:t>ทำความสะอาด</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962456" y="2978664"/>
            <a:ext cx="3609545"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อเนกประสงค์</a:t>
            </a:r>
            <a:endParaRPr lang="en-US" sz="2800" dirty="0">
              <a:solidFill>
                <a:schemeClr val="accent5">
                  <a:lumMod val="50000"/>
                </a:schemeClr>
              </a:solidFill>
              <a:latin typeface="Leelawadee" pitchFamily="34" charset="-34"/>
              <a:cs typeface="Leelawadee" pitchFamily="34" charset="-34"/>
            </a:endParaRPr>
          </a:p>
        </p:txBody>
      </p:sp>
      <p:sp>
        <p:nvSpPr>
          <p:cNvPr id="16" name="Title 1"/>
          <p:cNvSpPr txBox="1">
            <a:spLocks/>
          </p:cNvSpPr>
          <p:nvPr/>
        </p:nvSpPr>
        <p:spPr>
          <a:xfrm>
            <a:off x="611560" y="4040496"/>
            <a:ext cx="4104457"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ผลิตภัณฑ์</a:t>
            </a:r>
            <a:r>
              <a:rPr lang="th-TH" sz="2800" kern="400" dirty="0">
                <a:solidFill>
                  <a:schemeClr val="accent5">
                    <a:lumMod val="50000"/>
                  </a:schemeClr>
                </a:solidFill>
                <a:latin typeface="Leelawadee" pitchFamily="34" charset="-34"/>
                <a:cs typeface="Leelawadee" pitchFamily="34" charset="-34"/>
                <a:sym typeface="Wingdings"/>
              </a:rPr>
              <a:t>ทำความสะอาด</a:t>
            </a:r>
            <a:endParaRPr lang="en-US" sz="2800" dirty="0">
              <a:solidFill>
                <a:schemeClr val="accent5">
                  <a:lumMod val="50000"/>
                </a:schemeClr>
              </a:solidFill>
              <a:latin typeface="Leelawadee" pitchFamily="34" charset="-34"/>
              <a:cs typeface="Leelawadee" pitchFamily="34" charset="-34"/>
            </a:endParaRPr>
          </a:p>
        </p:txBody>
      </p:sp>
      <p:sp>
        <p:nvSpPr>
          <p:cNvPr id="17" name="Title 1"/>
          <p:cNvSpPr txBox="1">
            <a:spLocks/>
          </p:cNvSpPr>
          <p:nvPr/>
        </p:nvSpPr>
        <p:spPr>
          <a:xfrm>
            <a:off x="962456" y="4499976"/>
            <a:ext cx="3609545"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เครื่อง</a:t>
            </a:r>
            <a:r>
              <a:rPr lang="th-TH" sz="2800" dirty="0" err="1" smtClean="0">
                <a:solidFill>
                  <a:schemeClr val="accent5">
                    <a:lumMod val="50000"/>
                  </a:schemeClr>
                </a:solidFill>
                <a:latin typeface="Leelawadee" pitchFamily="34" charset="-34"/>
                <a:cs typeface="Leelawadee" pitchFamily="34" charset="-34"/>
              </a:rPr>
              <a:t>สแตนเลส</a:t>
            </a:r>
            <a:endParaRPr lang="en-US" sz="2800" dirty="0">
              <a:solidFill>
                <a:schemeClr val="accent5">
                  <a:lumMod val="50000"/>
                </a:schemeClr>
              </a:solidFill>
              <a:latin typeface="Leelawadee" pitchFamily="34" charset="-34"/>
              <a:cs typeface="Leelawadee" pitchFamily="34" charset="-34"/>
            </a:endParaRPr>
          </a:p>
        </p:txBody>
      </p:sp>
      <p:sp>
        <p:nvSpPr>
          <p:cNvPr id="18" name="Title 1"/>
          <p:cNvSpPr txBox="1">
            <a:spLocks/>
          </p:cNvSpPr>
          <p:nvPr/>
        </p:nvSpPr>
        <p:spPr>
          <a:xfrm>
            <a:off x="611560" y="5030320"/>
            <a:ext cx="4104457"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ผลิตภัณฑ์</a:t>
            </a:r>
            <a:r>
              <a:rPr lang="th-TH" sz="2800" kern="400" dirty="0">
                <a:solidFill>
                  <a:schemeClr val="accent5">
                    <a:lumMod val="50000"/>
                  </a:schemeClr>
                </a:solidFill>
                <a:latin typeface="Leelawadee" pitchFamily="34" charset="-34"/>
                <a:cs typeface="Leelawadee" pitchFamily="34" charset="-34"/>
                <a:sym typeface="Wingdings"/>
              </a:rPr>
              <a:t>ทำความสะอาด</a:t>
            </a:r>
            <a:endParaRPr lang="en-US" sz="2800" dirty="0">
              <a:solidFill>
                <a:schemeClr val="accent5">
                  <a:lumMod val="50000"/>
                </a:schemeClr>
              </a:solidFill>
              <a:latin typeface="Leelawadee" pitchFamily="34" charset="-34"/>
              <a:cs typeface="Leelawadee" pitchFamily="34" charset="-34"/>
            </a:endParaRPr>
          </a:p>
        </p:txBody>
      </p:sp>
      <p:sp>
        <p:nvSpPr>
          <p:cNvPr id="19" name="Title 1"/>
          <p:cNvSpPr txBox="1">
            <a:spLocks/>
          </p:cNvSpPr>
          <p:nvPr/>
        </p:nvSpPr>
        <p:spPr>
          <a:xfrm>
            <a:off x="962456" y="5489800"/>
            <a:ext cx="3609545"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เครื่องหนัง</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51</a:t>
            </a:fld>
            <a:endParaRPr lang="en-US" dirty="0"/>
          </a:p>
        </p:txBody>
      </p:sp>
      <p:pic>
        <p:nvPicPr>
          <p:cNvPr id="5" name="Picture 4" descr="MP900341784[1].JPG"/>
          <p:cNvPicPr>
            <a:picLocks noChangeAspect="1"/>
          </p:cNvPicPr>
          <p:nvPr/>
        </p:nvPicPr>
        <p:blipFill>
          <a:blip r:embed="rId3" cstate="print"/>
          <a:stretch>
            <a:fillRect/>
          </a:stretch>
        </p:blipFill>
        <p:spPr>
          <a:xfrm rot="392378" flipH="1">
            <a:off x="5484186" y="2952725"/>
            <a:ext cx="1335221" cy="2286016"/>
          </a:xfrm>
          <a:prstGeom prst="rect">
            <a:avLst/>
          </a:prstGeom>
        </p:spPr>
      </p:pic>
      <p:sp>
        <p:nvSpPr>
          <p:cNvPr id="8" name="Title 1"/>
          <p:cNvSpPr>
            <a:spLocks noGrp="1"/>
          </p:cNvSpPr>
          <p:nvPr>
            <p:ph type="title"/>
          </p:nvPr>
        </p:nvSpPr>
        <p:spPr>
          <a:xfrm>
            <a:off x="611560" y="332656"/>
            <a:ext cx="648072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ผลิตภัณฑ์ทำความสะอาดและเคมีภัณฑ์</a:t>
            </a:r>
            <a:endParaRPr lang="en-US" sz="3000" b="1" dirty="0">
              <a:solidFill>
                <a:schemeClr val="accent5">
                  <a:lumMod val="75000"/>
                </a:schemeClr>
              </a:solidFill>
              <a:latin typeface="Leelawadee" pitchFamily="34" charset="-34"/>
              <a:cs typeface="Leelawadee" pitchFamily="34" charset="-34"/>
            </a:endParaRPr>
          </a:p>
        </p:txBody>
      </p:sp>
      <p:sp>
        <p:nvSpPr>
          <p:cNvPr id="10" name="Title 1"/>
          <p:cNvSpPr txBox="1">
            <a:spLocks/>
          </p:cNvSpPr>
          <p:nvPr/>
        </p:nvSpPr>
        <p:spPr>
          <a:xfrm>
            <a:off x="611560" y="1970178"/>
            <a:ext cx="331236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น้ำยาล้างสุขภัณฑ์</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1" y="2474234"/>
            <a:ext cx="4104456"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น้ำยาล้างจานสำหรับเครื่อง</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0" y="3554354"/>
            <a:ext cx="475252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err="1" smtClean="0">
                <a:solidFill>
                  <a:schemeClr val="accent5">
                    <a:lumMod val="50000"/>
                  </a:schemeClr>
                </a:solidFill>
                <a:latin typeface="Leelawadee" pitchFamily="34" charset="-34"/>
                <a:cs typeface="Leelawadee" pitchFamily="34" charset="-34"/>
                <a:sym typeface="Wingdings"/>
              </a:rPr>
              <a:t>เจลหรือส</a:t>
            </a:r>
            <a:r>
              <a:rPr lang="th-TH" sz="2800" kern="400" dirty="0" smtClean="0">
                <a:solidFill>
                  <a:schemeClr val="accent5">
                    <a:lumMod val="50000"/>
                  </a:schemeClr>
                </a:solidFill>
                <a:latin typeface="Leelawadee" pitchFamily="34" charset="-34"/>
                <a:cs typeface="Leelawadee" pitchFamily="34" charset="-34"/>
                <a:sym typeface="Wingdings"/>
              </a:rPr>
              <a:t>บู่ล้างมือ</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11560" y="4095734"/>
            <a:ext cx="468052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ยาดับกลิ่น</a:t>
            </a:r>
            <a:r>
              <a:rPr lang="th-TH" sz="2800" kern="400" dirty="0" err="1" smtClean="0">
                <a:solidFill>
                  <a:schemeClr val="accent5">
                    <a:lumMod val="50000"/>
                  </a:schemeClr>
                </a:solidFill>
                <a:latin typeface="Leelawadee" pitchFamily="34" charset="-34"/>
                <a:cs typeface="Leelawadee" pitchFamily="34" charset="-34"/>
                <a:sym typeface="Wingdings"/>
              </a:rPr>
              <a:t>และสเปร์ย</a:t>
            </a:r>
            <a:r>
              <a:rPr lang="th-TH" sz="2800" kern="400" dirty="0" smtClean="0">
                <a:solidFill>
                  <a:schemeClr val="accent5">
                    <a:lumMod val="50000"/>
                  </a:schemeClr>
                </a:solidFill>
                <a:latin typeface="Leelawadee" pitchFamily="34" charset="-34"/>
                <a:cs typeface="Leelawadee" pitchFamily="34" charset="-34"/>
                <a:sym typeface="Wingdings"/>
              </a:rPr>
              <a:t>ปรับอากาศ</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611560" y="4634474"/>
            <a:ext cx="4680520" cy="792088"/>
          </a:xfrm>
          <a:prstGeom prst="rect">
            <a:avLst/>
          </a:prstGeom>
        </p:spPr>
        <p:txBody>
          <a:bodyPr vert="horz" lIns="45720" rIns="45720" anchor="ctr">
            <a:normAutofit fontScale="92500"/>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ผลิตภัณฑ์ในกลุ่ม</a:t>
            </a:r>
            <a:r>
              <a:rPr lang="th-TH" sz="2800" kern="400" dirty="0" err="1" smtClean="0">
                <a:solidFill>
                  <a:schemeClr val="accent5">
                    <a:lumMod val="50000"/>
                  </a:schemeClr>
                </a:solidFill>
                <a:latin typeface="Leelawadee" pitchFamily="34" charset="-34"/>
                <a:cs typeface="Leelawadee" pitchFamily="34" charset="-34"/>
                <a:sym typeface="Wingdings"/>
              </a:rPr>
              <a:t>สเปร์</a:t>
            </a:r>
            <a:r>
              <a:rPr lang="th-TH" sz="2800" kern="400" dirty="0" smtClean="0">
                <a:solidFill>
                  <a:schemeClr val="accent5">
                    <a:lumMod val="50000"/>
                  </a:schemeClr>
                </a:solidFill>
                <a:latin typeface="Leelawadee" pitchFamily="34" charset="-34"/>
                <a:cs typeface="Leelawadee" pitchFamily="34" charset="-34"/>
                <a:sym typeface="Wingdings"/>
              </a:rPr>
              <a:t>กำจัดแมลง</a:t>
            </a:r>
            <a:endParaRPr lang="en-US" sz="2800" dirty="0">
              <a:solidFill>
                <a:schemeClr val="accent5">
                  <a:lumMod val="50000"/>
                </a:schemeClr>
              </a:solidFill>
              <a:latin typeface="Leelawadee" pitchFamily="34" charset="-34"/>
              <a:cs typeface="Leelawadee" pitchFamily="34" charset="-34"/>
            </a:endParaRPr>
          </a:p>
        </p:txBody>
      </p:sp>
      <p:sp>
        <p:nvSpPr>
          <p:cNvPr id="17" name="Title 1"/>
          <p:cNvSpPr txBox="1">
            <a:spLocks/>
          </p:cNvSpPr>
          <p:nvPr/>
        </p:nvSpPr>
        <p:spPr>
          <a:xfrm>
            <a:off x="611560" y="980728"/>
            <a:ext cx="540060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ผลิตภัณฑ์</a:t>
            </a:r>
            <a:r>
              <a:rPr lang="th-TH" sz="2800" kern="400" dirty="0">
                <a:solidFill>
                  <a:schemeClr val="accent5">
                    <a:lumMod val="50000"/>
                  </a:schemeClr>
                </a:solidFill>
                <a:latin typeface="Leelawadee" pitchFamily="34" charset="-34"/>
                <a:cs typeface="Leelawadee" pitchFamily="34" charset="-34"/>
                <a:sym typeface="Wingdings"/>
              </a:rPr>
              <a:t>ทำความ</a:t>
            </a:r>
            <a:r>
              <a:rPr lang="th-TH" sz="2800" kern="400" dirty="0" smtClean="0">
                <a:solidFill>
                  <a:schemeClr val="accent5">
                    <a:lumMod val="50000"/>
                  </a:schemeClr>
                </a:solidFill>
                <a:latin typeface="Leelawadee" pitchFamily="34" charset="-34"/>
                <a:cs typeface="Leelawadee" pitchFamily="34" charset="-34"/>
                <a:sym typeface="Wingdings"/>
              </a:rPr>
              <a:t>สะอาดเซรา</a:t>
            </a:r>
            <a:r>
              <a:rPr lang="th-TH" sz="2800" kern="400" dirty="0" err="1" smtClean="0">
                <a:solidFill>
                  <a:schemeClr val="accent5">
                    <a:lumMod val="50000"/>
                  </a:schemeClr>
                </a:solidFill>
                <a:latin typeface="Leelawadee" pitchFamily="34" charset="-34"/>
                <a:cs typeface="Leelawadee" pitchFamily="34" charset="-34"/>
                <a:sym typeface="Wingdings"/>
              </a:rPr>
              <a:t>มิก</a:t>
            </a:r>
            <a:r>
              <a:rPr lang="th-TH" sz="2800" kern="400" dirty="0" smtClean="0">
                <a:solidFill>
                  <a:schemeClr val="accent5">
                    <a:lumMod val="50000"/>
                  </a:schemeClr>
                </a:solidFill>
                <a:latin typeface="Leelawadee" pitchFamily="34" charset="-34"/>
                <a:cs typeface="Leelawadee" pitchFamily="34" charset="-34"/>
                <a:sym typeface="Wingdings"/>
              </a:rPr>
              <a:t>และ</a:t>
            </a:r>
            <a:endParaRPr lang="en-US" sz="2800" dirty="0">
              <a:solidFill>
                <a:schemeClr val="accent5">
                  <a:lumMod val="50000"/>
                </a:schemeClr>
              </a:solidFill>
              <a:latin typeface="Leelawadee" pitchFamily="34" charset="-34"/>
              <a:cs typeface="Leelawadee" pitchFamily="34" charset="-34"/>
            </a:endParaRPr>
          </a:p>
        </p:txBody>
      </p:sp>
      <p:sp>
        <p:nvSpPr>
          <p:cNvPr id="18" name="Title 1"/>
          <p:cNvSpPr txBox="1">
            <a:spLocks/>
          </p:cNvSpPr>
          <p:nvPr/>
        </p:nvSpPr>
        <p:spPr>
          <a:xfrm>
            <a:off x="962456" y="1440208"/>
            <a:ext cx="4329624"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เครื่องกระเบื้องเคลือบ</a:t>
            </a:r>
            <a:endParaRPr lang="en-US" sz="2800" dirty="0">
              <a:solidFill>
                <a:schemeClr val="accent5">
                  <a:lumMod val="50000"/>
                </a:schemeClr>
              </a:solidFill>
              <a:latin typeface="Leelawadee" pitchFamily="34" charset="-34"/>
              <a:cs typeface="Leelawadee" pitchFamily="34" charset="-34"/>
            </a:endParaRPr>
          </a:p>
        </p:txBody>
      </p:sp>
      <p:sp>
        <p:nvSpPr>
          <p:cNvPr id="21" name="Title 1"/>
          <p:cNvSpPr txBox="1">
            <a:spLocks/>
          </p:cNvSpPr>
          <p:nvPr/>
        </p:nvSpPr>
        <p:spPr>
          <a:xfrm>
            <a:off x="611560" y="3015614"/>
            <a:ext cx="2808312"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น้ำยาฆ่าเชื้อ</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52</a:t>
            </a:fld>
            <a:endParaRPr lang="en-US" dirty="0"/>
          </a:p>
        </p:txBody>
      </p:sp>
      <p:pic>
        <p:nvPicPr>
          <p:cNvPr id="6" name="Picture 5" descr="MP900431692[1].JPG"/>
          <p:cNvPicPr/>
          <p:nvPr/>
        </p:nvPicPr>
        <p:blipFill>
          <a:blip r:embed="rId3" cstate="print"/>
          <a:stretch>
            <a:fillRect/>
          </a:stretch>
        </p:blipFill>
        <p:spPr>
          <a:xfrm>
            <a:off x="4788024" y="2348880"/>
            <a:ext cx="1843708" cy="2024349"/>
          </a:xfrm>
          <a:prstGeom prst="rect">
            <a:avLst/>
          </a:prstGeom>
        </p:spPr>
      </p:pic>
      <p:sp>
        <p:nvSpPr>
          <p:cNvPr id="8" name="Title 1"/>
          <p:cNvSpPr>
            <a:spLocks noGrp="1"/>
          </p:cNvSpPr>
          <p:nvPr>
            <p:ph type="title"/>
          </p:nvPr>
        </p:nvSpPr>
        <p:spPr>
          <a:xfrm>
            <a:off x="611560" y="332656"/>
            <a:ext cx="2520280" cy="792088"/>
          </a:xfrm>
        </p:spPr>
        <p:txBody>
          <a:bodyPr>
            <a:noAutofit/>
          </a:bodyPr>
          <a:lstStyle/>
          <a:p>
            <a:r>
              <a:rPr lang="th-TH" sz="3000" b="1" dirty="0" smtClean="0">
                <a:solidFill>
                  <a:schemeClr val="accent5">
                    <a:lumMod val="75000"/>
                  </a:schemeClr>
                </a:solidFill>
                <a:latin typeface="Leelawadee" pitchFamily="34" charset="-34"/>
                <a:cs typeface="Leelawadee" pitchFamily="34" charset="-34"/>
              </a:rPr>
              <a:t>ของใช้อื่นๆ</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02416" y="980728"/>
            <a:ext cx="2817456"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ชุดเครื่องนอน</a:t>
            </a:r>
            <a:endParaRPr lang="en-US" sz="280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11560" y="1503446"/>
            <a:ext cx="2704872"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ผ้าขนหนู</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1" y="2035495"/>
            <a:ext cx="2808311"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เครื่องอาบน้ำ</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0" y="2567544"/>
            <a:ext cx="303348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ชุดเครื่องเขียน</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20704" y="3108924"/>
            <a:ext cx="3375232"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ผลิตภัณฑ์กระดาษ</a:t>
            </a:r>
            <a:endParaRPr lang="en-US" sz="280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20704" y="5271804"/>
            <a:ext cx="5391456"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สื่อประชาสัมพันธ์และส่งเสริมการขาย</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611560" y="3638333"/>
            <a:ext cx="2817456"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ถุงต่างๆ</a:t>
            </a:r>
            <a:endParaRPr lang="en-US" sz="2800" dirty="0">
              <a:solidFill>
                <a:schemeClr val="accent5">
                  <a:lumMod val="50000"/>
                </a:schemeClr>
              </a:solidFill>
              <a:latin typeface="Leelawadee" pitchFamily="34" charset="-34"/>
              <a:cs typeface="Leelawadee" pitchFamily="34" charset="-34"/>
            </a:endParaRPr>
          </a:p>
        </p:txBody>
      </p:sp>
      <p:sp>
        <p:nvSpPr>
          <p:cNvPr id="16" name="Title 1"/>
          <p:cNvSpPr txBox="1">
            <a:spLocks/>
          </p:cNvSpPr>
          <p:nvPr/>
        </p:nvSpPr>
        <p:spPr>
          <a:xfrm>
            <a:off x="620704" y="4179713"/>
            <a:ext cx="2704872"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ของแจก</a:t>
            </a:r>
            <a:endParaRPr lang="en-US" sz="2800" dirty="0">
              <a:solidFill>
                <a:schemeClr val="accent5">
                  <a:lumMod val="50000"/>
                </a:schemeClr>
              </a:solidFill>
              <a:latin typeface="Leelawadee" pitchFamily="34" charset="-34"/>
              <a:cs typeface="Leelawadee" pitchFamily="34" charset="-34"/>
            </a:endParaRPr>
          </a:p>
        </p:txBody>
      </p:sp>
      <p:sp>
        <p:nvSpPr>
          <p:cNvPr id="17" name="Title 1"/>
          <p:cNvSpPr txBox="1">
            <a:spLocks/>
          </p:cNvSpPr>
          <p:nvPr/>
        </p:nvSpPr>
        <p:spPr>
          <a:xfrm>
            <a:off x="620705" y="4721093"/>
            <a:ext cx="2808311"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พัสดุสำรองเปลี่ยน</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53</a:t>
            </a:fld>
            <a:endParaRPr lang="en-US" dirty="0"/>
          </a:p>
        </p:txBody>
      </p:sp>
      <p:pic>
        <p:nvPicPr>
          <p:cNvPr id="4098" name="Picture 2" descr="C:\Documents and Settings\danielc\Local Settings\Temporary Internet Files\Content.IE5\ZB5AOP62\MC900311310[1].wmf"/>
          <p:cNvPicPr>
            <a:picLocks noChangeAspect="1" noChangeArrowheads="1"/>
          </p:cNvPicPr>
          <p:nvPr/>
        </p:nvPicPr>
        <p:blipFill>
          <a:blip r:embed="rId3" cstate="print"/>
          <a:srcRect/>
          <a:stretch>
            <a:fillRect/>
          </a:stretch>
        </p:blipFill>
        <p:spPr bwMode="auto">
          <a:xfrm>
            <a:off x="4997394" y="3140968"/>
            <a:ext cx="1806854" cy="1821485"/>
          </a:xfrm>
          <a:prstGeom prst="rect">
            <a:avLst/>
          </a:prstGeom>
          <a:noFill/>
        </p:spPr>
      </p:pic>
      <p:sp>
        <p:nvSpPr>
          <p:cNvPr id="11" name="Title 1"/>
          <p:cNvSpPr>
            <a:spLocks noGrp="1"/>
          </p:cNvSpPr>
          <p:nvPr>
            <p:ph type="title"/>
          </p:nvPr>
        </p:nvSpPr>
        <p:spPr>
          <a:xfrm>
            <a:off x="611559" y="332656"/>
            <a:ext cx="5832649"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การขอเบิกพัสดุและรับพัสดุ</a:t>
            </a:r>
            <a:endParaRPr lang="en-US" sz="3000" b="1" dirty="0">
              <a:solidFill>
                <a:schemeClr val="accent5">
                  <a:lumMod val="75000"/>
                </a:schemeClr>
              </a:solidFill>
              <a:latin typeface="Leelawadee" pitchFamily="34" charset="-34"/>
              <a:cs typeface="Leelawadee" pitchFamily="34" charset="-34"/>
            </a:endParaRPr>
          </a:p>
        </p:txBody>
      </p:sp>
      <p:sp>
        <p:nvSpPr>
          <p:cNvPr id="13" name="Title 1"/>
          <p:cNvSpPr txBox="1">
            <a:spLocks/>
          </p:cNvSpPr>
          <p:nvPr/>
        </p:nvSpPr>
        <p:spPr>
          <a:xfrm>
            <a:off x="611560" y="2367168"/>
            <a:ext cx="288032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ผู้ขอเบิกพัสดุ </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611560" y="3438331"/>
            <a:ext cx="432048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จำนวน/ปริมาณ ของพัสดุ</a:t>
            </a:r>
            <a:endParaRPr lang="en-US" sz="2800" dirty="0">
              <a:solidFill>
                <a:schemeClr val="accent5">
                  <a:lumMod val="50000"/>
                </a:schemeClr>
              </a:solidFill>
              <a:latin typeface="Leelawadee" pitchFamily="34" charset="-34"/>
              <a:cs typeface="Leelawadee" pitchFamily="34" charset="-34"/>
            </a:endParaRPr>
          </a:p>
        </p:txBody>
      </p:sp>
      <p:sp>
        <p:nvSpPr>
          <p:cNvPr id="16" name="Title 1"/>
          <p:cNvSpPr txBox="1">
            <a:spLocks/>
          </p:cNvSpPr>
          <p:nvPr/>
        </p:nvSpPr>
        <p:spPr>
          <a:xfrm>
            <a:off x="980744" y="3897811"/>
            <a:ext cx="2511136"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ที่ต้องการเบิก</a:t>
            </a:r>
            <a:endParaRPr lang="en-US" sz="2800" dirty="0">
              <a:solidFill>
                <a:schemeClr val="accent5">
                  <a:lumMod val="50000"/>
                </a:schemeClr>
              </a:solidFill>
              <a:latin typeface="Leelawadee" pitchFamily="34" charset="-34"/>
              <a:cs typeface="Leelawadee" pitchFamily="34" charset="-34"/>
            </a:endParaRPr>
          </a:p>
        </p:txBody>
      </p:sp>
      <p:sp>
        <p:nvSpPr>
          <p:cNvPr id="17" name="Title 1"/>
          <p:cNvSpPr txBox="1">
            <a:spLocks/>
          </p:cNvSpPr>
          <p:nvPr/>
        </p:nvSpPr>
        <p:spPr>
          <a:xfrm>
            <a:off x="611560" y="1087794"/>
            <a:ext cx="7344817" cy="127937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pPr>
              <a:lnSpc>
                <a:spcPct val="90000"/>
              </a:lnSpc>
            </a:pPr>
            <a:r>
              <a:rPr lang="th-TH" sz="2800" dirty="0" smtClean="0">
                <a:solidFill>
                  <a:schemeClr val="accent5">
                    <a:lumMod val="50000"/>
                  </a:schemeClr>
                </a:solidFill>
                <a:latin typeface="Leelawadee" pitchFamily="34" charset="-34"/>
                <a:cs typeface="Leelawadee" pitchFamily="34" charset="-34"/>
              </a:rPr>
              <a:t>เมื่อจะขอเบิกพัสดุ</a:t>
            </a:r>
            <a:r>
              <a:rPr lang="th-TH" sz="2800" kern="6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พนักงานดูแลห้องพักจะต้อง</a:t>
            </a:r>
          </a:p>
          <a:p>
            <a:pPr>
              <a:lnSpc>
                <a:spcPct val="95000"/>
              </a:lnSpc>
            </a:pPr>
            <a:r>
              <a:rPr lang="th-TH" sz="2800" spc="-60" dirty="0" smtClean="0">
                <a:solidFill>
                  <a:schemeClr val="accent5">
                    <a:lumMod val="50000"/>
                  </a:schemeClr>
                </a:solidFill>
                <a:latin typeface="Leelawadee" pitchFamily="34" charset="-34"/>
                <a:cs typeface="Leelawadee" pitchFamily="34" charset="-34"/>
              </a:rPr>
              <a:t>กรอกใบขอเบิกพัสดุ</a:t>
            </a:r>
            <a:r>
              <a:rPr lang="th-TH" sz="2800" kern="600" spc="-60" dirty="0" smtClean="0">
                <a:solidFill>
                  <a:schemeClr val="accent5">
                    <a:lumMod val="50000"/>
                  </a:schemeClr>
                </a:solidFill>
                <a:latin typeface="Leelawadee" pitchFamily="34" charset="-34"/>
                <a:cs typeface="Leelawadee" pitchFamily="34" charset="-34"/>
              </a:rPr>
              <a:t> </a:t>
            </a:r>
            <a:r>
              <a:rPr lang="th-TH" sz="2800" spc="-60" dirty="0" smtClean="0">
                <a:solidFill>
                  <a:schemeClr val="accent5">
                    <a:lumMod val="50000"/>
                  </a:schemeClr>
                </a:solidFill>
                <a:latin typeface="Leelawadee" pitchFamily="34" charset="-34"/>
                <a:cs typeface="Leelawadee" pitchFamily="34" charset="-34"/>
              </a:rPr>
              <a:t>แล้วเสนอต่อหัวหน้าแม่บ้าน</a:t>
            </a:r>
          </a:p>
          <a:p>
            <a:pPr>
              <a:lnSpc>
                <a:spcPct val="95000"/>
              </a:lnSpc>
            </a:pPr>
            <a:r>
              <a:rPr lang="th-TH" sz="2800" dirty="0" smtClean="0">
                <a:solidFill>
                  <a:schemeClr val="accent5">
                    <a:lumMod val="50000"/>
                  </a:schemeClr>
                </a:solidFill>
                <a:latin typeface="Leelawadee" pitchFamily="34" charset="-34"/>
                <a:cs typeface="Leelawadee" pitchFamily="34" charset="-34"/>
              </a:rPr>
              <a:t>โดยทั่วไปในใบขอเบิกพัสดุจะมีรายละเอียด</a:t>
            </a:r>
            <a:r>
              <a:rPr lang="th-TH" sz="2800" kern="6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ดังนี้</a:t>
            </a:r>
          </a:p>
        </p:txBody>
      </p:sp>
      <p:sp>
        <p:nvSpPr>
          <p:cNvPr id="18" name="Title 1"/>
          <p:cNvSpPr txBox="1">
            <a:spLocks/>
          </p:cNvSpPr>
          <p:nvPr/>
        </p:nvSpPr>
        <p:spPr>
          <a:xfrm>
            <a:off x="611560" y="2906282"/>
            <a:ext cx="324036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พัสดุที่ต้องการเบิก</a:t>
            </a:r>
            <a:endParaRPr lang="en-US" sz="2800" dirty="0">
              <a:solidFill>
                <a:schemeClr val="accent5">
                  <a:lumMod val="50000"/>
                </a:schemeClr>
              </a:solidFill>
              <a:latin typeface="Leelawadee" pitchFamily="34" charset="-34"/>
              <a:cs typeface="Leelawadee" pitchFamily="34" charset="-34"/>
            </a:endParaRPr>
          </a:p>
        </p:txBody>
      </p:sp>
      <p:sp>
        <p:nvSpPr>
          <p:cNvPr id="19" name="Title 1"/>
          <p:cNvSpPr txBox="1">
            <a:spLocks/>
          </p:cNvSpPr>
          <p:nvPr/>
        </p:nvSpPr>
        <p:spPr>
          <a:xfrm>
            <a:off x="611560" y="4427781"/>
            <a:ext cx="288032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วันที่สั่งเบิก</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54</a:t>
            </a:fld>
            <a:endParaRPr lang="en-US" dirty="0"/>
          </a:p>
        </p:txBody>
      </p:sp>
      <p:pic>
        <p:nvPicPr>
          <p:cNvPr id="6" name="Picture 5" descr="MP900424376[1].JPG"/>
          <p:cNvPicPr>
            <a:picLocks noChangeAspect="1"/>
          </p:cNvPicPr>
          <p:nvPr/>
        </p:nvPicPr>
        <p:blipFill>
          <a:blip r:embed="rId3" cstate="print"/>
          <a:stretch>
            <a:fillRect/>
          </a:stretch>
        </p:blipFill>
        <p:spPr>
          <a:xfrm>
            <a:off x="2733337" y="4079705"/>
            <a:ext cx="1500198" cy="1500198"/>
          </a:xfrm>
          <a:prstGeom prst="rect">
            <a:avLst/>
          </a:prstGeom>
        </p:spPr>
      </p:pic>
      <p:pic>
        <p:nvPicPr>
          <p:cNvPr id="5122" name="Picture 2" descr="I:\Overseas Projects\PHOTOS\2012\diagonal_lift.png"/>
          <p:cNvPicPr>
            <a:picLocks noChangeAspect="1" noChangeArrowheads="1"/>
          </p:cNvPicPr>
          <p:nvPr/>
        </p:nvPicPr>
        <p:blipFill>
          <a:blip r:embed="rId4" cstate="print"/>
          <a:srcRect/>
          <a:stretch>
            <a:fillRect/>
          </a:stretch>
        </p:blipFill>
        <p:spPr bwMode="auto">
          <a:xfrm>
            <a:off x="4376411" y="4151143"/>
            <a:ext cx="2355829" cy="1438097"/>
          </a:xfrm>
          <a:prstGeom prst="rect">
            <a:avLst/>
          </a:prstGeom>
          <a:noFill/>
        </p:spPr>
      </p:pic>
      <p:sp>
        <p:nvSpPr>
          <p:cNvPr id="9" name="Title 1"/>
          <p:cNvSpPr txBox="1">
            <a:spLocks/>
          </p:cNvSpPr>
          <p:nvPr/>
        </p:nvSpPr>
        <p:spPr>
          <a:xfrm>
            <a:off x="602416" y="980728"/>
            <a:ext cx="598580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คำนึงถึงอาชีวอนามัยและความปลอดภัย</a:t>
            </a:r>
            <a:endParaRPr lang="en-US" sz="280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980744" y="1412776"/>
            <a:ext cx="560748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ในการจัดอุปกรณ์เครื่องใช้ใส่รถเข็น</a:t>
            </a:r>
            <a:endParaRPr lang="en-US" sz="24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0" y="1935494"/>
            <a:ext cx="6336704"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การเคลื่อนย้ายวัสดุด้วยมือเป็นสาเหตุสำคัญ</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1006903" y="2367542"/>
            <a:ext cx="5941361"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ที่ทำให้เกิดการบาดเจ็บจากทำงานและ</a:t>
            </a:r>
            <a:endParaRPr lang="en-US" sz="280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999594" y="3294128"/>
            <a:ext cx="5499608"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spc="-60" dirty="0" smtClean="0">
                <a:solidFill>
                  <a:schemeClr val="accent5">
                    <a:lumMod val="50000"/>
                  </a:schemeClr>
                </a:solidFill>
                <a:latin typeface="Leelawadee" pitchFamily="34" charset="-34"/>
                <a:cs typeface="Leelawadee" pitchFamily="34" charset="-34"/>
                <a:sym typeface="Wingdings"/>
              </a:rPr>
              <a:t>การเกิดอุบัติเหตุและการบาดเจ็บสูง</a:t>
            </a:r>
            <a:endParaRPr lang="en-US" sz="2400" spc="-60" dirty="0">
              <a:solidFill>
                <a:schemeClr val="accent5">
                  <a:lumMod val="50000"/>
                </a:schemeClr>
              </a:solidFill>
              <a:latin typeface="Leelawadee" pitchFamily="34" charset="-34"/>
              <a:cs typeface="Leelawadee" pitchFamily="34" charset="-34"/>
            </a:endParaRPr>
          </a:p>
        </p:txBody>
      </p:sp>
      <p:sp>
        <p:nvSpPr>
          <p:cNvPr id="15" name="Title 1"/>
          <p:cNvSpPr>
            <a:spLocks noGrp="1"/>
          </p:cNvSpPr>
          <p:nvPr>
            <p:ph type="title"/>
          </p:nvPr>
        </p:nvSpPr>
        <p:spPr>
          <a:xfrm>
            <a:off x="611559" y="332656"/>
            <a:ext cx="4104457" cy="792088"/>
          </a:xfrm>
        </p:spPr>
        <p:txBody>
          <a:bodyPr>
            <a:noAutofit/>
          </a:bodyPr>
          <a:lstStyle/>
          <a:p>
            <a:r>
              <a:rPr lang="th-TH" sz="3000" b="1" dirty="0" smtClean="0">
                <a:solidFill>
                  <a:schemeClr val="accent5">
                    <a:lumMod val="75000"/>
                  </a:schemeClr>
                </a:solidFill>
                <a:latin typeface="Leelawadee" pitchFamily="34" charset="-34"/>
                <a:cs typeface="Leelawadee" pitchFamily="34" charset="-34"/>
              </a:rPr>
              <a:t>การบรรจุรถเข็นแม่บ้าน</a:t>
            </a:r>
            <a:endParaRPr lang="en-US" sz="3000" b="1" dirty="0">
              <a:solidFill>
                <a:schemeClr val="accent5">
                  <a:lumMod val="75000"/>
                </a:schemeClr>
              </a:solidFill>
              <a:latin typeface="Leelawadee" pitchFamily="34" charset="-34"/>
              <a:cs typeface="Leelawadee" pitchFamily="34" charset="-34"/>
            </a:endParaRPr>
          </a:p>
        </p:txBody>
      </p:sp>
      <p:sp>
        <p:nvSpPr>
          <p:cNvPr id="16" name="Title 1"/>
          <p:cNvSpPr txBox="1">
            <a:spLocks/>
          </p:cNvSpPr>
          <p:nvPr/>
        </p:nvSpPr>
        <p:spPr>
          <a:xfrm>
            <a:off x="1001320" y="2826648"/>
            <a:ext cx="5497881"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งานในแผนกแม่บ้าน ก็เป็นงานที่มี</a:t>
            </a:r>
            <a:r>
              <a:rPr lang="th-TH" sz="2800" kern="400" spc="-60" dirty="0" smtClean="0">
                <a:solidFill>
                  <a:schemeClr val="accent5">
                    <a:lumMod val="50000"/>
                  </a:schemeClr>
                </a:solidFill>
                <a:latin typeface="Leelawadee" pitchFamily="34" charset="-34"/>
                <a:cs typeface="Leelawadee" pitchFamily="34" charset="-34"/>
                <a:sym typeface="Wingdings"/>
              </a:rPr>
              <a:t>อัตรา</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55</a:t>
            </a:fld>
            <a:endParaRPr lang="en-US" dirty="0"/>
          </a:p>
        </p:txBody>
      </p:sp>
      <p:pic>
        <p:nvPicPr>
          <p:cNvPr id="6146" name="Picture 2" descr="C:\Documents and Settings\danielc\Local Settings\Temporary Internet Files\Content.IE5\M0QL8DHR\MP900403686[1].jpg"/>
          <p:cNvPicPr>
            <a:picLocks noChangeAspect="1" noChangeArrowheads="1"/>
          </p:cNvPicPr>
          <p:nvPr/>
        </p:nvPicPr>
        <p:blipFill>
          <a:blip r:embed="rId3" cstate="print"/>
          <a:srcRect/>
          <a:stretch>
            <a:fillRect/>
          </a:stretch>
        </p:blipFill>
        <p:spPr bwMode="auto">
          <a:xfrm>
            <a:off x="3527884" y="4878304"/>
            <a:ext cx="1940957" cy="1285884"/>
          </a:xfrm>
          <a:prstGeom prst="rect">
            <a:avLst/>
          </a:prstGeom>
          <a:noFill/>
        </p:spPr>
      </p:pic>
      <p:sp>
        <p:nvSpPr>
          <p:cNvPr id="8" name="Title 1"/>
          <p:cNvSpPr>
            <a:spLocks noGrp="1"/>
          </p:cNvSpPr>
          <p:nvPr>
            <p:ph type="title"/>
          </p:nvPr>
        </p:nvSpPr>
        <p:spPr>
          <a:xfrm>
            <a:off x="611560" y="332656"/>
            <a:ext cx="396044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การบรรจุรถเข็นแม่บ้าน</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908720"/>
            <a:ext cx="4536504" cy="90010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การเคลื่อนย้ายวัสดุด้วยมือ</a:t>
            </a:r>
            <a:endParaRPr lang="en-US" sz="2800" b="1" spc="5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02416" y="2592336"/>
            <a:ext cx="5337736"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การยก</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เช่น</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ยกกล่อง</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ลัง</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พัสดุต่างๆ</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0" y="3096392"/>
            <a:ext cx="547260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การถือ เช่น นำพัสดุจากห้องเก็บของ</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0" y="5076040"/>
            <a:ext cx="396044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การเข็นรถเข็น</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11560" y="1484784"/>
            <a:ext cx="5472608" cy="90010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งานเคลื่อนย้ายวัสดุด้วยมือประกอบด้วย</a:t>
            </a:r>
            <a:endParaRPr lang="en-US" sz="2800" spc="5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11560" y="2015700"/>
            <a:ext cx="4536504" cy="90010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กิจกรรมต่างๆ ดังต่อไปนี้</a:t>
            </a:r>
            <a:endParaRPr lang="en-US" sz="2800" spc="5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971600" y="3554728"/>
            <a:ext cx="547260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ไปใส่รถเข็นหรือจากที่หนึ่งไปอีกที่หนึ่ง</a:t>
            </a:r>
            <a:endParaRPr lang="en-US" sz="2800" dirty="0">
              <a:solidFill>
                <a:schemeClr val="accent5">
                  <a:lumMod val="50000"/>
                </a:schemeClr>
              </a:solidFill>
              <a:latin typeface="Leelawadee" pitchFamily="34" charset="-34"/>
              <a:cs typeface="Leelawadee" pitchFamily="34" charset="-34"/>
            </a:endParaRPr>
          </a:p>
        </p:txBody>
      </p:sp>
      <p:sp>
        <p:nvSpPr>
          <p:cNvPr id="16" name="Title 1"/>
          <p:cNvSpPr txBox="1">
            <a:spLocks/>
          </p:cNvSpPr>
          <p:nvPr/>
        </p:nvSpPr>
        <p:spPr>
          <a:xfrm>
            <a:off x="611560" y="4086216"/>
            <a:ext cx="583264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การดึง</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เช่น</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ดึงกล่อง</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ลัง</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ออกจากที่เก็บ</a:t>
            </a:r>
            <a:endParaRPr lang="en-US" sz="2800" dirty="0">
              <a:solidFill>
                <a:schemeClr val="accent5">
                  <a:lumMod val="50000"/>
                </a:schemeClr>
              </a:solidFill>
              <a:latin typeface="Leelawadee" pitchFamily="34" charset="-34"/>
              <a:cs typeface="Leelawadee" pitchFamily="34" charset="-34"/>
            </a:endParaRPr>
          </a:p>
        </p:txBody>
      </p:sp>
      <p:sp>
        <p:nvSpPr>
          <p:cNvPr id="17" name="Title 1"/>
          <p:cNvSpPr txBox="1">
            <a:spLocks/>
          </p:cNvSpPr>
          <p:nvPr/>
        </p:nvSpPr>
        <p:spPr>
          <a:xfrm>
            <a:off x="971600" y="4544552"/>
            <a:ext cx="547260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ในห้องเก็บของ</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56</a:t>
            </a:fld>
            <a:endParaRPr lang="en-US" dirty="0"/>
          </a:p>
        </p:txBody>
      </p:sp>
      <p:pic>
        <p:nvPicPr>
          <p:cNvPr id="8" name="Picture 7" descr="MP900431692[1].JPG"/>
          <p:cNvPicPr/>
          <p:nvPr/>
        </p:nvPicPr>
        <p:blipFill>
          <a:blip r:embed="rId3" cstate="print"/>
          <a:stretch>
            <a:fillRect/>
          </a:stretch>
        </p:blipFill>
        <p:spPr>
          <a:xfrm>
            <a:off x="6100698" y="3436199"/>
            <a:ext cx="1351622" cy="1351622"/>
          </a:xfrm>
          <a:prstGeom prst="rect">
            <a:avLst/>
          </a:prstGeom>
        </p:spPr>
      </p:pic>
      <p:sp>
        <p:nvSpPr>
          <p:cNvPr id="9" name="Title 1"/>
          <p:cNvSpPr>
            <a:spLocks noGrp="1"/>
          </p:cNvSpPr>
          <p:nvPr>
            <p:ph type="title"/>
          </p:nvPr>
        </p:nvSpPr>
        <p:spPr>
          <a:xfrm>
            <a:off x="611560" y="332656"/>
            <a:ext cx="396044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การบรรจุรถเข็นแม่บ้าน</a:t>
            </a:r>
            <a:endParaRPr lang="en-US" sz="3000" b="1" dirty="0">
              <a:solidFill>
                <a:schemeClr val="accent5">
                  <a:lumMod val="75000"/>
                </a:schemeClr>
              </a:solidFill>
              <a:latin typeface="Leelawadee" pitchFamily="34" charset="-34"/>
              <a:cs typeface="Leelawadee" pitchFamily="34" charset="-34"/>
            </a:endParaRPr>
          </a:p>
        </p:txBody>
      </p:sp>
      <p:sp>
        <p:nvSpPr>
          <p:cNvPr id="10" name="Title 1"/>
          <p:cNvSpPr txBox="1">
            <a:spLocks/>
          </p:cNvSpPr>
          <p:nvPr/>
        </p:nvSpPr>
        <p:spPr>
          <a:xfrm>
            <a:off x="602416" y="1466122"/>
            <a:ext cx="5769784"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รายงานความชำรุดเสียหายของรถเข็น</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0" y="2547573"/>
            <a:ext cx="547260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วางอุปกรณ์บนรถเข็นในตำแหน่ง</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0" y="872716"/>
            <a:ext cx="5472608" cy="90010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ในการบรรจุรถเข็น</a:t>
            </a:r>
            <a:r>
              <a:rPr lang="th-TH" sz="2800" kern="600" spc="50" dirty="0" smtClean="0">
                <a:solidFill>
                  <a:schemeClr val="accent5">
                    <a:lumMod val="50000"/>
                  </a:schemeClr>
                </a:solidFill>
                <a:latin typeface="Leelawadee" pitchFamily="34" charset="-34"/>
                <a:cs typeface="Leelawadee" pitchFamily="34" charset="-34"/>
              </a:rPr>
              <a:t> </a:t>
            </a:r>
            <a:r>
              <a:rPr lang="th-TH" sz="2800" spc="50" dirty="0" smtClean="0">
                <a:solidFill>
                  <a:schemeClr val="accent5">
                    <a:lumMod val="50000"/>
                  </a:schemeClr>
                </a:solidFill>
                <a:latin typeface="Leelawadee" pitchFamily="34" charset="-34"/>
                <a:cs typeface="Leelawadee" pitchFamily="34" charset="-34"/>
              </a:rPr>
              <a:t>มีควรจำดังต่อไปนี้</a:t>
            </a:r>
            <a:endParaRPr lang="en-US" sz="2800" spc="5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971600" y="3024571"/>
            <a:ext cx="439248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ที่เหมาะสมหรือที่กำหนดไว้</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611560" y="3537397"/>
            <a:ext cx="583264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0" dirty="0" smtClean="0">
                <a:solidFill>
                  <a:schemeClr val="accent5">
                    <a:lumMod val="50000"/>
                  </a:schemeClr>
                </a:solidFill>
                <a:latin typeface="Leelawadee" pitchFamily="34" charset="-34"/>
                <a:cs typeface="Leelawadee" pitchFamily="34" charset="-34"/>
                <a:sym typeface="Wingdings"/>
              </a:rPr>
              <a:t>ไม่ยกของที่มีน้ำหนักเกิน</a:t>
            </a:r>
            <a:r>
              <a:rPr lang="th-TH" sz="2800" kern="600" dirty="0" smtClean="0">
                <a:solidFill>
                  <a:schemeClr val="accent5">
                    <a:lumMod val="50000"/>
                  </a:schemeClr>
                </a:solidFill>
                <a:latin typeface="Leelawadee" pitchFamily="34" charset="-34"/>
                <a:cs typeface="Leelawadee" pitchFamily="34" charset="-34"/>
                <a:sym typeface="Wingdings"/>
              </a:rPr>
              <a:t> </a:t>
            </a:r>
            <a:r>
              <a:rPr lang="th-TH" sz="2800" kern="0" dirty="0" smtClean="0">
                <a:solidFill>
                  <a:schemeClr val="accent5">
                    <a:lumMod val="50000"/>
                  </a:schemeClr>
                </a:solidFill>
                <a:latin typeface="Leelawadee" pitchFamily="34" charset="-34"/>
                <a:cs typeface="Leelawadee" pitchFamily="34" charset="-34"/>
                <a:sym typeface="Wingdings"/>
              </a:rPr>
              <a:t>๑๖</a:t>
            </a:r>
            <a:r>
              <a:rPr lang="th-TH" sz="2800" kern="600" dirty="0" smtClean="0">
                <a:solidFill>
                  <a:schemeClr val="accent5">
                    <a:lumMod val="50000"/>
                  </a:schemeClr>
                </a:solidFill>
                <a:latin typeface="Leelawadee" pitchFamily="34" charset="-34"/>
                <a:cs typeface="Leelawadee" pitchFamily="34" charset="-34"/>
                <a:sym typeface="Wingdings"/>
              </a:rPr>
              <a:t> </a:t>
            </a:r>
            <a:r>
              <a:rPr lang="th-TH" sz="2800" kern="0" dirty="0" smtClean="0">
                <a:solidFill>
                  <a:schemeClr val="accent5">
                    <a:lumMod val="50000"/>
                  </a:schemeClr>
                </a:solidFill>
                <a:latin typeface="Leelawadee" pitchFamily="34" charset="-34"/>
                <a:cs typeface="Leelawadee" pitchFamily="34" charset="-34"/>
                <a:sym typeface="Wingdings"/>
              </a:rPr>
              <a:t>กิโลกรัม</a:t>
            </a:r>
            <a:endParaRPr lang="en-US" sz="2800" kern="0" dirty="0">
              <a:solidFill>
                <a:schemeClr val="accent5">
                  <a:lumMod val="50000"/>
                </a:schemeClr>
              </a:solidFill>
              <a:latin typeface="Leelawadee" pitchFamily="34" charset="-34"/>
              <a:cs typeface="Leelawadee" pitchFamily="34" charset="-34"/>
            </a:endParaRPr>
          </a:p>
        </p:txBody>
      </p:sp>
      <p:sp>
        <p:nvSpPr>
          <p:cNvPr id="16" name="Title 1"/>
          <p:cNvSpPr txBox="1">
            <a:spLocks/>
          </p:cNvSpPr>
          <p:nvPr/>
        </p:nvSpPr>
        <p:spPr>
          <a:xfrm>
            <a:off x="971600" y="3995733"/>
            <a:ext cx="2196244"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ด้วยตัวเอง</a:t>
            </a:r>
            <a:endParaRPr lang="en-US" sz="2800" dirty="0">
              <a:solidFill>
                <a:schemeClr val="accent5">
                  <a:lumMod val="50000"/>
                </a:schemeClr>
              </a:solidFill>
              <a:latin typeface="Leelawadee" pitchFamily="34" charset="-34"/>
              <a:cs typeface="Leelawadee" pitchFamily="34" charset="-34"/>
            </a:endParaRPr>
          </a:p>
        </p:txBody>
      </p:sp>
      <p:sp>
        <p:nvSpPr>
          <p:cNvPr id="17" name="Title 1"/>
          <p:cNvSpPr txBox="1">
            <a:spLocks/>
          </p:cNvSpPr>
          <p:nvPr/>
        </p:nvSpPr>
        <p:spPr>
          <a:xfrm>
            <a:off x="611560" y="2007502"/>
            <a:ext cx="7128792"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600" dirty="0" smtClean="0">
                <a:solidFill>
                  <a:schemeClr val="accent5">
                    <a:lumMod val="50000"/>
                  </a:schemeClr>
                </a:solidFill>
                <a:latin typeface="Leelawadee" pitchFamily="34" charset="-34"/>
                <a:cs typeface="Leelawadee" pitchFamily="34" charset="-34"/>
                <a:sym typeface="Wingdings"/>
              </a:rPr>
              <a:t>การเคลื่อนย้ายรถเข็นให้ใช้การเข็นเสมอ</a:t>
            </a: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600" dirty="0" smtClean="0">
                <a:solidFill>
                  <a:schemeClr val="accent5">
                    <a:lumMod val="50000"/>
                  </a:schemeClr>
                </a:solidFill>
                <a:latin typeface="Leelawadee" pitchFamily="34" charset="-34"/>
                <a:cs typeface="Leelawadee" pitchFamily="34" charset="-34"/>
                <a:sym typeface="Wingdings"/>
              </a:rPr>
              <a:t>ห้ามลาก</a:t>
            </a:r>
            <a:endParaRPr lang="en-US" sz="2800" kern="600" dirty="0">
              <a:solidFill>
                <a:schemeClr val="accent5">
                  <a:lumMod val="50000"/>
                </a:schemeClr>
              </a:solidFill>
              <a:latin typeface="Leelawadee" pitchFamily="34" charset="-34"/>
              <a:cs typeface="Leelawadee" pitchFamily="34" charset="-34"/>
            </a:endParaRPr>
          </a:p>
        </p:txBody>
      </p:sp>
      <p:sp>
        <p:nvSpPr>
          <p:cNvPr id="19" name="Title 1"/>
          <p:cNvSpPr txBox="1">
            <a:spLocks/>
          </p:cNvSpPr>
          <p:nvPr/>
        </p:nvSpPr>
        <p:spPr>
          <a:xfrm>
            <a:off x="611560" y="4536178"/>
            <a:ext cx="540060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0" dirty="0" smtClean="0">
                <a:solidFill>
                  <a:schemeClr val="accent5">
                    <a:lumMod val="50000"/>
                  </a:schemeClr>
                </a:solidFill>
                <a:latin typeface="Leelawadee" pitchFamily="34" charset="-34"/>
                <a:cs typeface="Leelawadee" pitchFamily="34" charset="-34"/>
                <a:sym typeface="Wingdings"/>
              </a:rPr>
              <a:t>พร้อมให้ความช่วยเหลือหรือข้อมูล</a:t>
            </a:r>
            <a:endParaRPr lang="en-US" sz="2800" kern="0" dirty="0">
              <a:solidFill>
                <a:schemeClr val="accent5">
                  <a:lumMod val="50000"/>
                </a:schemeClr>
              </a:solidFill>
              <a:latin typeface="Leelawadee" pitchFamily="34" charset="-34"/>
              <a:cs typeface="Leelawadee" pitchFamily="34" charset="-34"/>
            </a:endParaRPr>
          </a:p>
        </p:txBody>
      </p:sp>
      <p:sp>
        <p:nvSpPr>
          <p:cNvPr id="20" name="Title 1"/>
          <p:cNvSpPr txBox="1">
            <a:spLocks/>
          </p:cNvSpPr>
          <p:nvPr/>
        </p:nvSpPr>
        <p:spPr>
          <a:xfrm>
            <a:off x="971600" y="5003845"/>
            <a:ext cx="295232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เมื่อได้รับการร้องขอ</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57</a:t>
            </a:fld>
            <a:endParaRPr lang="en-US" dirty="0"/>
          </a:p>
        </p:txBody>
      </p:sp>
      <p:pic>
        <p:nvPicPr>
          <p:cNvPr id="7" name="Picture 6" descr="MP900316402[1].JPG"/>
          <p:cNvPicPr/>
          <p:nvPr/>
        </p:nvPicPr>
        <p:blipFill rotWithShape="1">
          <a:blip r:embed="rId3" cstate="print"/>
          <a:srcRect r="5897"/>
          <a:stretch/>
        </p:blipFill>
        <p:spPr>
          <a:xfrm rot="16200000" flipV="1">
            <a:off x="6773824" y="2920480"/>
            <a:ext cx="2133260" cy="920284"/>
          </a:xfrm>
          <a:prstGeom prst="rect">
            <a:avLst/>
          </a:prstGeom>
        </p:spPr>
      </p:pic>
      <p:sp>
        <p:nvSpPr>
          <p:cNvPr id="8" name="Title 1"/>
          <p:cNvSpPr>
            <a:spLocks noGrp="1"/>
          </p:cNvSpPr>
          <p:nvPr>
            <p:ph type="title"/>
          </p:nvPr>
        </p:nvSpPr>
        <p:spPr>
          <a:xfrm>
            <a:off x="611559" y="332656"/>
            <a:ext cx="5832649"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ตรวจสอบรถเข็นแม่บ้านก่อนใช้งาน</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3823724"/>
            <a:ext cx="6984776" cy="648072"/>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ลูกกุญแจประจำชั้นและลูกกุญแจห้องพักแต่ละห้อง</a:t>
            </a:r>
            <a:endParaRPr lang="en-US" sz="280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11559" y="4701576"/>
            <a:ext cx="7560841" cy="657029"/>
          </a:xfrm>
          <a:prstGeom prst="rect">
            <a:avLst/>
          </a:prstGeom>
        </p:spPr>
        <p:txBody>
          <a:bodyPr vert="horz" lIns="45720" rIns="45720" anchor="ctr">
            <a:normAutofit fontScale="92500"/>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ใบรายการห้องพักที่ต้องเข้าไปทำความสะอาดและห้องอื่นๆ</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980743" y="5119868"/>
            <a:ext cx="6975633" cy="57606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ที่จะต้องเข้าไปทำความสะอาด ในกรณีที่แขกในห้อง</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0" y="925490"/>
            <a:ext cx="7344817" cy="127937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pPr>
              <a:lnSpc>
                <a:spcPct val="90000"/>
              </a:lnSpc>
            </a:pPr>
            <a:r>
              <a:rPr lang="th-TH" sz="2800" dirty="0" smtClean="0">
                <a:solidFill>
                  <a:schemeClr val="accent5">
                    <a:lumMod val="50000"/>
                  </a:schemeClr>
                </a:solidFill>
                <a:latin typeface="Leelawadee" pitchFamily="34" charset="-34"/>
                <a:cs typeface="Leelawadee" pitchFamily="34" charset="-34"/>
              </a:rPr>
              <a:t>ก่อนเข็นรถเข็นออกจากห้องผ้าหรือห้องเก็บของแม่บ้าน</a:t>
            </a:r>
          </a:p>
          <a:p>
            <a:pPr>
              <a:lnSpc>
                <a:spcPct val="90000"/>
              </a:lnSpc>
            </a:pPr>
            <a:r>
              <a:rPr lang="th-TH" sz="2800" spc="-60" dirty="0" smtClean="0">
                <a:solidFill>
                  <a:schemeClr val="accent5">
                    <a:lumMod val="50000"/>
                  </a:schemeClr>
                </a:solidFill>
                <a:latin typeface="Leelawadee" pitchFamily="34" charset="-34"/>
                <a:cs typeface="Leelawadee" pitchFamily="34" charset="-34"/>
              </a:rPr>
              <a:t>พึงตรวจตราให้แน่ใจก่อนว่า ได้นำอุปกรณ์เครื่องใช้ต่างๆ</a:t>
            </a:r>
          </a:p>
          <a:p>
            <a:pPr>
              <a:lnSpc>
                <a:spcPct val="90000"/>
              </a:lnSpc>
            </a:pPr>
            <a:r>
              <a:rPr lang="th-TH" sz="2800" dirty="0" smtClean="0">
                <a:solidFill>
                  <a:schemeClr val="accent5">
                    <a:lumMod val="50000"/>
                  </a:schemeClr>
                </a:solidFill>
                <a:latin typeface="Leelawadee" pitchFamily="34" charset="-34"/>
                <a:cs typeface="Leelawadee" pitchFamily="34" charset="-34"/>
              </a:rPr>
              <a:t>ที่ต้องใช้ใส่ในรถเข็นครบถ้วนเรียบร้อยแล้ว</a:t>
            </a:r>
          </a:p>
        </p:txBody>
      </p:sp>
      <p:sp>
        <p:nvSpPr>
          <p:cNvPr id="13" name="Title 1"/>
          <p:cNvSpPr txBox="1">
            <a:spLocks/>
          </p:cNvSpPr>
          <p:nvPr/>
        </p:nvSpPr>
        <p:spPr>
          <a:xfrm>
            <a:off x="611560" y="4244175"/>
            <a:ext cx="2484276" cy="685022"/>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วิทยุสื่อสาร</a:t>
            </a:r>
            <a:endParaRPr lang="en-US" sz="280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11560" y="5877272"/>
            <a:ext cx="288032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ขวดน้ำดื่มส่วนตัว</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611560" y="2060848"/>
            <a:ext cx="3744416"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dirty="0" smtClean="0">
                <a:solidFill>
                  <a:schemeClr val="accent5">
                    <a:lumMod val="50000"/>
                  </a:schemeClr>
                </a:solidFill>
                <a:latin typeface="Leelawadee" pitchFamily="34" charset="-34"/>
                <a:cs typeface="Leelawadee" pitchFamily="34" charset="-34"/>
              </a:rPr>
              <a:t>เครื่องใช้อื่นๆ ที่ควรมี</a:t>
            </a:r>
            <a:endParaRPr lang="en-US" sz="2800" b="1" dirty="0">
              <a:solidFill>
                <a:schemeClr val="accent5">
                  <a:lumMod val="50000"/>
                </a:schemeClr>
              </a:solidFill>
              <a:latin typeface="Leelawadee" pitchFamily="34" charset="-34"/>
              <a:cs typeface="Leelawadee" pitchFamily="34" charset="-34"/>
            </a:endParaRPr>
          </a:p>
        </p:txBody>
      </p:sp>
      <p:sp>
        <p:nvSpPr>
          <p:cNvPr id="16" name="Title 1"/>
          <p:cNvSpPr txBox="1">
            <a:spLocks/>
          </p:cNvSpPr>
          <p:nvPr/>
        </p:nvSpPr>
        <p:spPr>
          <a:xfrm>
            <a:off x="611561" y="2699214"/>
            <a:ext cx="6912768" cy="130585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pPr>
              <a:lnSpc>
                <a:spcPct val="90000"/>
              </a:lnSpc>
            </a:pPr>
            <a:r>
              <a:rPr lang="th-TH" sz="2800" dirty="0" smtClean="0">
                <a:solidFill>
                  <a:schemeClr val="accent5">
                    <a:lumMod val="50000"/>
                  </a:schemeClr>
                </a:solidFill>
                <a:latin typeface="Leelawadee" pitchFamily="34" charset="-34"/>
                <a:cs typeface="Leelawadee" pitchFamily="34" charset="-34"/>
              </a:rPr>
              <a:t>นอกจากอุปกรณ์ เครื่องใช้ที่ได้กล่าวมาแล้วข้างต้น</a:t>
            </a:r>
          </a:p>
          <a:p>
            <a:pPr>
              <a:lnSpc>
                <a:spcPct val="90000"/>
              </a:lnSpc>
            </a:pPr>
            <a:r>
              <a:rPr lang="th-TH" sz="2800" spc="-60" dirty="0" smtClean="0">
                <a:solidFill>
                  <a:schemeClr val="accent5">
                    <a:lumMod val="50000"/>
                  </a:schemeClr>
                </a:solidFill>
                <a:latin typeface="Leelawadee" pitchFamily="34" charset="-34"/>
                <a:cs typeface="Leelawadee" pitchFamily="34" charset="-34"/>
              </a:rPr>
              <a:t>พนักงานดูแลห้องพัก</a:t>
            </a:r>
            <a:r>
              <a:rPr lang="th-TH" sz="2800" kern="600" spc="-60" dirty="0" smtClean="0">
                <a:solidFill>
                  <a:schemeClr val="accent5">
                    <a:lumMod val="50000"/>
                  </a:schemeClr>
                </a:solidFill>
                <a:latin typeface="Leelawadee" pitchFamily="34" charset="-34"/>
                <a:cs typeface="Leelawadee" pitchFamily="34" charset="-34"/>
              </a:rPr>
              <a:t> </a:t>
            </a:r>
            <a:r>
              <a:rPr lang="th-TH" sz="2800" spc="-60" dirty="0" smtClean="0">
                <a:solidFill>
                  <a:schemeClr val="accent5">
                    <a:lumMod val="50000"/>
                  </a:schemeClr>
                </a:solidFill>
                <a:latin typeface="Leelawadee" pitchFamily="34" charset="-34"/>
                <a:cs typeface="Leelawadee" pitchFamily="34" charset="-34"/>
              </a:rPr>
              <a:t>อาจต้องนำเครื่องใช้อื่นๆ</a:t>
            </a:r>
            <a:r>
              <a:rPr lang="th-TH" sz="2800" kern="600" spc="-60" dirty="0" smtClean="0">
                <a:solidFill>
                  <a:schemeClr val="accent5">
                    <a:lumMod val="50000"/>
                  </a:schemeClr>
                </a:solidFill>
                <a:latin typeface="Leelawadee" pitchFamily="34" charset="-34"/>
                <a:cs typeface="Leelawadee" pitchFamily="34" charset="-34"/>
              </a:rPr>
              <a:t> </a:t>
            </a:r>
            <a:r>
              <a:rPr lang="th-TH" sz="2800" spc="-60" dirty="0" smtClean="0">
                <a:solidFill>
                  <a:schemeClr val="accent5">
                    <a:lumMod val="50000"/>
                  </a:schemeClr>
                </a:solidFill>
                <a:latin typeface="Leelawadee" pitchFamily="34" charset="-34"/>
                <a:cs typeface="Leelawadee" pitchFamily="34" charset="-34"/>
              </a:rPr>
              <a:t>ติดตัว</a:t>
            </a:r>
          </a:p>
          <a:p>
            <a:pPr>
              <a:lnSpc>
                <a:spcPct val="90000"/>
              </a:lnSpc>
            </a:pPr>
            <a:r>
              <a:rPr lang="th-TH" sz="2800" dirty="0" smtClean="0">
                <a:solidFill>
                  <a:schemeClr val="accent5">
                    <a:lumMod val="50000"/>
                  </a:schemeClr>
                </a:solidFill>
                <a:latin typeface="Leelawadee" pitchFamily="34" charset="-34"/>
                <a:cs typeface="Leelawadee" pitchFamily="34" charset="-34"/>
              </a:rPr>
              <a:t>ไปด้วย เช่น</a:t>
            </a:r>
          </a:p>
        </p:txBody>
      </p:sp>
      <p:sp>
        <p:nvSpPr>
          <p:cNvPr id="17" name="Title 1"/>
          <p:cNvSpPr txBox="1">
            <a:spLocks/>
          </p:cNvSpPr>
          <p:nvPr/>
        </p:nvSpPr>
        <p:spPr>
          <a:xfrm>
            <a:off x="971600" y="5524205"/>
            <a:ext cx="6975633" cy="57606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ที่ได้รับมอบหมายยังไม่สะดวกให้เข้าไปทำความสะอาด             </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58</a:t>
            </a:fld>
            <a:endParaRPr lang="en-US" dirty="0"/>
          </a:p>
        </p:txBody>
      </p:sp>
      <p:pic>
        <p:nvPicPr>
          <p:cNvPr id="6" name="Picture 5" descr="MP900178008[1].JPG"/>
          <p:cNvPicPr>
            <a:picLocks noChangeAspect="1"/>
          </p:cNvPicPr>
          <p:nvPr/>
        </p:nvPicPr>
        <p:blipFill>
          <a:blip r:embed="rId3" cstate="print"/>
          <a:stretch>
            <a:fillRect/>
          </a:stretch>
        </p:blipFill>
        <p:spPr>
          <a:xfrm>
            <a:off x="6755639" y="2348879"/>
            <a:ext cx="1379838" cy="2069757"/>
          </a:xfrm>
          <a:prstGeom prst="rect">
            <a:avLst/>
          </a:prstGeom>
        </p:spPr>
      </p:pic>
      <p:sp>
        <p:nvSpPr>
          <p:cNvPr id="8" name="Title 1"/>
          <p:cNvSpPr>
            <a:spLocks noGrp="1"/>
          </p:cNvSpPr>
          <p:nvPr>
            <p:ph type="title"/>
          </p:nvPr>
        </p:nvSpPr>
        <p:spPr>
          <a:xfrm>
            <a:off x="611559" y="332656"/>
            <a:ext cx="6624737"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การดูแลรถเข็นแม่บ้านและอุปกรณ์ต่างๆ</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1844824"/>
            <a:ext cx="6192688" cy="72008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พัสดุอุปกรณ์จำนวนมากที่ใส่ไว้ในรถเข็น</a:t>
            </a:r>
            <a:endParaRPr lang="en-US" sz="280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11560" y="3689600"/>
            <a:ext cx="6192688" cy="729037"/>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ในรถเข็นมีใบรายการห้องพัก ซึ่งมีข้อมูล</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980744" y="4149080"/>
            <a:ext cx="5319448" cy="701605"/>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เกี่ยวกับแขกด้วย</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0" y="1087794"/>
            <a:ext cx="7344817" cy="90104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pPr>
              <a:lnSpc>
                <a:spcPct val="90000"/>
              </a:lnSpc>
            </a:pPr>
            <a:r>
              <a:rPr lang="th-TH" sz="2800" dirty="0" smtClean="0">
                <a:solidFill>
                  <a:schemeClr val="accent5">
                    <a:lumMod val="50000"/>
                  </a:schemeClr>
                </a:solidFill>
                <a:latin typeface="Leelawadee" pitchFamily="34" charset="-34"/>
                <a:cs typeface="Leelawadee" pitchFamily="34" charset="-34"/>
              </a:rPr>
              <a:t>การดูแลรถเข็นและอุปกรณ์ต่างๆ ในรถเข็นที่จอดไว้</a:t>
            </a:r>
          </a:p>
          <a:p>
            <a:pPr>
              <a:lnSpc>
                <a:spcPct val="95000"/>
              </a:lnSpc>
            </a:pPr>
            <a:r>
              <a:rPr lang="th-TH" sz="2800" spc="-60" dirty="0" smtClean="0">
                <a:solidFill>
                  <a:schemeClr val="accent5">
                    <a:lumMod val="50000"/>
                  </a:schemeClr>
                </a:solidFill>
                <a:latin typeface="Leelawadee" pitchFamily="34" charset="-34"/>
                <a:cs typeface="Leelawadee" pitchFamily="34" charset="-34"/>
              </a:rPr>
              <a:t>หน้าห้องพักแขกเป็นสิ่งสำคัญ เนื่องจาก</a:t>
            </a:r>
          </a:p>
        </p:txBody>
      </p:sp>
      <p:sp>
        <p:nvSpPr>
          <p:cNvPr id="14" name="Title 1"/>
          <p:cNvSpPr txBox="1">
            <a:spLocks/>
          </p:cNvSpPr>
          <p:nvPr/>
        </p:nvSpPr>
        <p:spPr>
          <a:xfrm>
            <a:off x="611560" y="4653136"/>
            <a:ext cx="6192688" cy="747699"/>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dirty="0" smtClean="0">
                <a:solidFill>
                  <a:schemeClr val="accent5">
                    <a:lumMod val="50000"/>
                  </a:schemeClr>
                </a:solidFill>
                <a:latin typeface="Leelawadee" pitchFamily="34" charset="-34"/>
                <a:cs typeface="Leelawadee" pitchFamily="34" charset="-34"/>
                <a:sym typeface="Wingdings"/>
              </a:rPr>
              <a:t>ต้องคอยมองดูรถเข็นเสมอ</a:t>
            </a:r>
            <a:r>
              <a:rPr lang="th-TH" sz="2800" b="1" kern="900" dirty="0" smtClean="0">
                <a:solidFill>
                  <a:schemeClr val="accent5">
                    <a:lumMod val="50000"/>
                  </a:schemeClr>
                </a:solidFill>
                <a:latin typeface="Leelawadee" pitchFamily="34" charset="-34"/>
                <a:cs typeface="Leelawadee" pitchFamily="34" charset="-34"/>
                <a:sym typeface="Wingdings"/>
              </a:rPr>
              <a:t> </a:t>
            </a:r>
            <a:r>
              <a:rPr lang="th-TH" sz="2800" b="1" dirty="0" smtClean="0">
                <a:solidFill>
                  <a:schemeClr val="accent5">
                    <a:lumMod val="50000"/>
                  </a:schemeClr>
                </a:solidFill>
                <a:latin typeface="Leelawadee" pitchFamily="34" charset="-34"/>
                <a:cs typeface="Leelawadee" pitchFamily="34" charset="-34"/>
                <a:sym typeface="Wingdings"/>
              </a:rPr>
              <a:t>เท่าที่ทำได้                  </a:t>
            </a:r>
            <a:endParaRPr lang="en-US" sz="2800" b="1"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971600" y="2276872"/>
            <a:ext cx="2880320" cy="701605"/>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เป็นของที่มีราคา</a:t>
            </a:r>
            <a:endParaRPr lang="en-US" sz="2800" dirty="0">
              <a:solidFill>
                <a:schemeClr val="accent5">
                  <a:lumMod val="50000"/>
                </a:schemeClr>
              </a:solidFill>
              <a:latin typeface="Leelawadee" pitchFamily="34" charset="-34"/>
              <a:cs typeface="Leelawadee" pitchFamily="34" charset="-34"/>
            </a:endParaRPr>
          </a:p>
        </p:txBody>
      </p:sp>
      <p:sp>
        <p:nvSpPr>
          <p:cNvPr id="16" name="Title 1"/>
          <p:cNvSpPr txBox="1">
            <a:spLocks/>
          </p:cNvSpPr>
          <p:nvPr/>
        </p:nvSpPr>
        <p:spPr>
          <a:xfrm>
            <a:off x="611560" y="2753683"/>
            <a:ext cx="6192688" cy="729037"/>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พนักงานต้องเข้าไปทำความสะอาดห้องพัก</a:t>
            </a:r>
            <a:endParaRPr lang="en-US" sz="2800" dirty="0">
              <a:solidFill>
                <a:schemeClr val="accent5">
                  <a:lumMod val="50000"/>
                </a:schemeClr>
              </a:solidFill>
              <a:latin typeface="Leelawadee" pitchFamily="34" charset="-34"/>
              <a:cs typeface="Leelawadee" pitchFamily="34" charset="-34"/>
            </a:endParaRPr>
          </a:p>
        </p:txBody>
      </p:sp>
      <p:sp>
        <p:nvSpPr>
          <p:cNvPr id="17" name="Title 1"/>
          <p:cNvSpPr txBox="1">
            <a:spLocks/>
          </p:cNvSpPr>
          <p:nvPr/>
        </p:nvSpPr>
        <p:spPr>
          <a:xfrm>
            <a:off x="980744" y="3213163"/>
            <a:ext cx="5823504" cy="701605"/>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และไม่สามารถมองเห็นรถเข็นได้ตลอดเวลา</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59</a:t>
            </a:fld>
            <a:endParaRPr lang="en-US" dirty="0"/>
          </a:p>
        </p:txBody>
      </p:sp>
      <p:pic>
        <p:nvPicPr>
          <p:cNvPr id="7" name="Picture 6" descr="MP900403464[1].JPG"/>
          <p:cNvPicPr/>
          <p:nvPr/>
        </p:nvPicPr>
        <p:blipFill>
          <a:blip r:embed="rId3" cstate="print"/>
          <a:stretch>
            <a:fillRect/>
          </a:stretch>
        </p:blipFill>
        <p:spPr>
          <a:xfrm>
            <a:off x="4716016" y="4057929"/>
            <a:ext cx="1703112" cy="1459303"/>
          </a:xfrm>
          <a:prstGeom prst="rect">
            <a:avLst/>
          </a:prstGeom>
        </p:spPr>
      </p:pic>
      <p:sp>
        <p:nvSpPr>
          <p:cNvPr id="8" name="Title 1"/>
          <p:cNvSpPr>
            <a:spLocks noGrp="1"/>
          </p:cNvSpPr>
          <p:nvPr>
            <p:ph type="title"/>
          </p:nvPr>
        </p:nvSpPr>
        <p:spPr>
          <a:xfrm>
            <a:off x="611559" y="332656"/>
            <a:ext cx="4752529"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การจอดรถเข็นแม่บ้าน</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1844824"/>
            <a:ext cx="6192688" cy="72008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จะเป็นการกีดขวางทางเดินของผู้อื่น</a:t>
            </a:r>
            <a:endParaRPr lang="en-US" sz="280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11560" y="2825504"/>
            <a:ext cx="5688632" cy="729037"/>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ป้องกันอุบัติเหตุจากการเดินชนรถเข็น</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0" y="1087794"/>
            <a:ext cx="7632848" cy="90104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pPr>
              <a:lnSpc>
                <a:spcPct val="90000"/>
              </a:lnSpc>
            </a:pPr>
            <a:r>
              <a:rPr lang="th-TH" sz="2800" dirty="0" smtClean="0">
                <a:solidFill>
                  <a:schemeClr val="accent5">
                    <a:lumMod val="50000"/>
                  </a:schemeClr>
                </a:solidFill>
                <a:latin typeface="Leelawadee" pitchFamily="34" charset="-34"/>
                <a:cs typeface="Leelawadee" pitchFamily="34" charset="-34"/>
              </a:rPr>
              <a:t>ให้จอดรถเข็นไว้ที่ทางเดิน</a:t>
            </a:r>
            <a:r>
              <a:rPr lang="th-TH" sz="2800" kern="6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ชิดผนังและไม่กีดขวางทางเดิน</a:t>
            </a:r>
          </a:p>
          <a:p>
            <a:pPr>
              <a:lnSpc>
                <a:spcPct val="95000"/>
              </a:lnSpc>
            </a:pPr>
            <a:r>
              <a:rPr lang="th-TH" sz="2800" spc="-60" dirty="0" smtClean="0">
                <a:solidFill>
                  <a:schemeClr val="accent5">
                    <a:lumMod val="50000"/>
                  </a:schemeClr>
                </a:solidFill>
                <a:latin typeface="Leelawadee" pitchFamily="34" charset="-34"/>
                <a:cs typeface="Leelawadee" pitchFamily="34" charset="-34"/>
              </a:rPr>
              <a:t>ของแขก อย่าจอดรถเข็นไว้กลางทางเดิน เนื่องจาก</a:t>
            </a:r>
          </a:p>
        </p:txBody>
      </p:sp>
      <p:sp>
        <p:nvSpPr>
          <p:cNvPr id="14" name="Title 1"/>
          <p:cNvSpPr txBox="1">
            <a:spLocks/>
          </p:cNvSpPr>
          <p:nvPr/>
        </p:nvSpPr>
        <p:spPr>
          <a:xfrm>
            <a:off x="611560" y="2330592"/>
            <a:ext cx="5688632" cy="729037"/>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จะล่อตาล่อใจขโมยมากกว่าจอดชิดผนัง</a:t>
            </a:r>
            <a:endParaRPr lang="en-US" sz="2800" dirty="0">
              <a:solidFill>
                <a:schemeClr val="accent5">
                  <a:lumMod val="50000"/>
                </a:schemeClr>
              </a:solidFill>
              <a:latin typeface="Leelawadee" pitchFamily="34" charset="-34"/>
              <a:cs typeface="Leelawadee" pitchFamily="34" charset="-34"/>
            </a:endParaRPr>
          </a:p>
        </p:txBody>
      </p:sp>
      <p:sp>
        <p:nvSpPr>
          <p:cNvPr id="16" name="Title 1"/>
          <p:cNvSpPr txBox="1">
            <a:spLocks/>
          </p:cNvSpPr>
          <p:nvPr/>
        </p:nvSpPr>
        <p:spPr>
          <a:xfrm>
            <a:off x="611560" y="3320603"/>
            <a:ext cx="5688632" cy="729037"/>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จะได้ไม่กีดขวางทางวิ่ง ในกรณี</a:t>
            </a:r>
            <a:endParaRPr lang="en-US" sz="2800" dirty="0">
              <a:solidFill>
                <a:schemeClr val="accent5">
                  <a:lumMod val="50000"/>
                </a:schemeClr>
              </a:solidFill>
              <a:latin typeface="Leelawadee" pitchFamily="34" charset="-34"/>
              <a:cs typeface="Leelawadee" pitchFamily="34" charset="-34"/>
            </a:endParaRPr>
          </a:p>
        </p:txBody>
      </p:sp>
      <p:sp>
        <p:nvSpPr>
          <p:cNvPr id="17" name="Title 1"/>
          <p:cNvSpPr txBox="1">
            <a:spLocks/>
          </p:cNvSpPr>
          <p:nvPr/>
        </p:nvSpPr>
        <p:spPr>
          <a:xfrm>
            <a:off x="980744" y="3780083"/>
            <a:ext cx="2727160" cy="701605"/>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ที่เกิดเหตุร้ายแรง</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60</a:t>
            </a:fld>
            <a:endParaRPr lang="en-US" dirty="0"/>
          </a:p>
        </p:txBody>
      </p:sp>
      <p:pic>
        <p:nvPicPr>
          <p:cNvPr id="8" name="Picture 7" descr="MP900430722[1].JPG"/>
          <p:cNvPicPr/>
          <p:nvPr/>
        </p:nvPicPr>
        <p:blipFill>
          <a:blip r:embed="rId3" cstate="print"/>
          <a:stretch>
            <a:fillRect/>
          </a:stretch>
        </p:blipFill>
        <p:spPr>
          <a:xfrm>
            <a:off x="4148065" y="4005064"/>
            <a:ext cx="1648071" cy="1857932"/>
          </a:xfrm>
          <a:prstGeom prst="rect">
            <a:avLst/>
          </a:prstGeom>
        </p:spPr>
      </p:pic>
      <p:sp>
        <p:nvSpPr>
          <p:cNvPr id="11" name="Title 1"/>
          <p:cNvSpPr>
            <a:spLocks noGrp="1"/>
          </p:cNvSpPr>
          <p:nvPr>
            <p:ph type="title"/>
          </p:nvPr>
        </p:nvSpPr>
        <p:spPr>
          <a:xfrm>
            <a:off x="611559" y="332656"/>
            <a:ext cx="5688633"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ตรวจสอบรายการห้องพัก</a:t>
            </a:r>
            <a:endParaRPr lang="en-US" sz="3000" b="1" dirty="0">
              <a:solidFill>
                <a:schemeClr val="accent5">
                  <a:lumMod val="75000"/>
                </a:schemeClr>
              </a:solidFill>
              <a:latin typeface="Leelawadee" pitchFamily="34" charset="-34"/>
              <a:cs typeface="Leelawadee" pitchFamily="34" charset="-34"/>
            </a:endParaRPr>
          </a:p>
        </p:txBody>
      </p:sp>
      <p:sp>
        <p:nvSpPr>
          <p:cNvPr id="12" name="Title 1"/>
          <p:cNvSpPr txBox="1">
            <a:spLocks/>
          </p:cNvSpPr>
          <p:nvPr/>
        </p:nvSpPr>
        <p:spPr>
          <a:xfrm>
            <a:off x="611559" y="1484784"/>
            <a:ext cx="7056785" cy="23396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20" dirty="0" smtClean="0">
                <a:solidFill>
                  <a:schemeClr val="accent5">
                    <a:lumMod val="50000"/>
                  </a:schemeClr>
                </a:solidFill>
                <a:latin typeface="Leelawadee" pitchFamily="34" charset="-34"/>
                <a:cs typeface="Leelawadee" pitchFamily="34" charset="-34"/>
              </a:rPr>
              <a:t>เพื่อให้การทำความสะอาดห้องพัก</a:t>
            </a:r>
            <a:r>
              <a:rPr lang="th-TH" sz="2800" kern="600" spc="20" dirty="0" smtClean="0">
                <a:solidFill>
                  <a:schemeClr val="accent5">
                    <a:lumMod val="50000"/>
                  </a:schemeClr>
                </a:solidFill>
                <a:latin typeface="Leelawadee" pitchFamily="34" charset="-34"/>
                <a:cs typeface="Leelawadee" pitchFamily="34" charset="-34"/>
              </a:rPr>
              <a:t> </a:t>
            </a:r>
            <a:r>
              <a:rPr lang="th-TH" sz="2800" spc="20" dirty="0" smtClean="0">
                <a:solidFill>
                  <a:schemeClr val="accent5">
                    <a:lumMod val="50000"/>
                  </a:schemeClr>
                </a:solidFill>
                <a:latin typeface="Leelawadee" pitchFamily="34" charset="-34"/>
                <a:cs typeface="Leelawadee" pitchFamily="34" charset="-34"/>
              </a:rPr>
              <a:t>เสร็จภายในเวลา</a:t>
            </a:r>
          </a:p>
          <a:p>
            <a:r>
              <a:rPr lang="th-TH" sz="2800" dirty="0" smtClean="0">
                <a:solidFill>
                  <a:schemeClr val="accent5">
                    <a:lumMod val="50000"/>
                  </a:schemeClr>
                </a:solidFill>
                <a:latin typeface="Leelawadee" pitchFamily="34" charset="-34"/>
                <a:cs typeface="Leelawadee" pitchFamily="34" charset="-34"/>
              </a:rPr>
              <a:t>ที่เหมาะสมและควบคุมค่าจ้างแรงงานได้</a:t>
            </a:r>
            <a:r>
              <a:rPr lang="th-TH" sz="2800" kern="6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จะต้องมีการ</a:t>
            </a:r>
          </a:p>
          <a:p>
            <a:r>
              <a:rPr lang="th-TH" sz="2800" dirty="0" smtClean="0">
                <a:solidFill>
                  <a:schemeClr val="accent5">
                    <a:lumMod val="50000"/>
                  </a:schemeClr>
                </a:solidFill>
                <a:latin typeface="Leelawadee" pitchFamily="34" charset="-34"/>
                <a:cs typeface="Leelawadee" pitchFamily="34" charset="-34"/>
              </a:rPr>
              <a:t>จัดสรรห้องพักประเภทต่างๆ</a:t>
            </a:r>
            <a:r>
              <a:rPr lang="th-TH" sz="2800" kern="6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ให้พนักงานดูแลห้องพัก</a:t>
            </a:r>
            <a:r>
              <a:rPr lang="th-TH" sz="2800" spc="100" dirty="0" smtClean="0">
                <a:solidFill>
                  <a:schemeClr val="accent5">
                    <a:lumMod val="50000"/>
                  </a:schemeClr>
                </a:solidFill>
                <a:latin typeface="Leelawadee" pitchFamily="34" charset="-34"/>
                <a:cs typeface="Leelawadee" pitchFamily="34" charset="-34"/>
              </a:rPr>
              <a:t>แต่ละคนรับผิดชอบดูแล</a:t>
            </a:r>
            <a:r>
              <a:rPr lang="th-TH" sz="2800" kern="600" spc="100" dirty="0" smtClean="0">
                <a:solidFill>
                  <a:schemeClr val="accent5">
                    <a:lumMod val="50000"/>
                  </a:schemeClr>
                </a:solidFill>
                <a:latin typeface="Leelawadee" pitchFamily="34" charset="-34"/>
                <a:cs typeface="Leelawadee" pitchFamily="34" charset="-34"/>
              </a:rPr>
              <a:t> </a:t>
            </a:r>
            <a:r>
              <a:rPr lang="th-TH" sz="2800" spc="100" dirty="0" smtClean="0">
                <a:solidFill>
                  <a:schemeClr val="accent5">
                    <a:lumMod val="50000"/>
                  </a:schemeClr>
                </a:solidFill>
                <a:latin typeface="Leelawadee" pitchFamily="34" charset="-34"/>
                <a:cs typeface="Leelawadee" pitchFamily="34" charset="-34"/>
              </a:rPr>
              <a:t>หน้าที่หลักของพนักงาน</a:t>
            </a:r>
          </a:p>
          <a:p>
            <a:r>
              <a:rPr lang="th-TH" sz="2800" dirty="0" smtClean="0">
                <a:solidFill>
                  <a:schemeClr val="accent5">
                    <a:lumMod val="50000"/>
                  </a:schemeClr>
                </a:solidFill>
                <a:latin typeface="Leelawadee" pitchFamily="34" charset="-34"/>
                <a:cs typeface="Leelawadee" pitchFamily="34" charset="-34"/>
              </a:rPr>
              <a:t>ดูแลห้องพัก</a:t>
            </a:r>
            <a:r>
              <a:rPr lang="th-TH" sz="2800" kern="6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คือ</a:t>
            </a:r>
            <a:r>
              <a:rPr lang="th-TH" sz="2800" kern="6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การทำความสะอาดห้องพัก</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11560" y="818050"/>
            <a:ext cx="4824535"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smtClean="0">
                <a:solidFill>
                  <a:schemeClr val="accent5">
                    <a:lumMod val="75000"/>
                  </a:schemeClr>
                </a:solidFill>
                <a:latin typeface="Leelawadee" pitchFamily="34" charset="-34"/>
                <a:cs typeface="Leelawadee" pitchFamily="34" charset="-34"/>
              </a:rPr>
              <a:t>ที่ต้องเข้าทำความสะอาด</a:t>
            </a:r>
            <a:endParaRPr lang="en-US" sz="3000" b="1" dirty="0">
              <a:solidFill>
                <a:schemeClr val="accent5">
                  <a:lumMod val="75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61</a:t>
            </a:fld>
            <a:endParaRPr lang="en-US" dirty="0"/>
          </a:p>
        </p:txBody>
      </p:sp>
      <p:pic>
        <p:nvPicPr>
          <p:cNvPr id="6" name="Picture 5" descr="MP900430650[1].JPG"/>
          <p:cNvPicPr/>
          <p:nvPr/>
        </p:nvPicPr>
        <p:blipFill>
          <a:blip r:embed="rId3" cstate="print"/>
          <a:stretch>
            <a:fillRect/>
          </a:stretch>
        </p:blipFill>
        <p:spPr>
          <a:xfrm>
            <a:off x="5724128" y="2642046"/>
            <a:ext cx="2186161" cy="1579042"/>
          </a:xfrm>
          <a:prstGeom prst="rect">
            <a:avLst/>
          </a:prstGeom>
        </p:spPr>
      </p:pic>
      <p:sp>
        <p:nvSpPr>
          <p:cNvPr id="9" name="Title 1"/>
          <p:cNvSpPr txBox="1">
            <a:spLocks/>
          </p:cNvSpPr>
          <p:nvPr/>
        </p:nvSpPr>
        <p:spPr>
          <a:xfrm>
            <a:off x="602416" y="1934174"/>
            <a:ext cx="5049704" cy="70273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ตรวจสอบการเข้างานของพนักงาน</a:t>
            </a:r>
            <a:endParaRPr lang="en-US" sz="280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11560" y="4202800"/>
            <a:ext cx="5760640" cy="648072"/>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พูดคุยและหาทางแก้ปัญหาในการทำงาน</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0" y="1340768"/>
            <a:ext cx="396044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การพูดคุยสรุปงาน</a:t>
            </a:r>
            <a:endParaRPr lang="en-US" sz="2800" b="1" spc="5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11560" y="3356992"/>
            <a:ext cx="5040560" cy="648072"/>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0" dirty="0" smtClean="0">
                <a:solidFill>
                  <a:schemeClr val="accent5">
                    <a:lumMod val="50000"/>
                  </a:schemeClr>
                </a:solidFill>
                <a:latin typeface="Leelawadee" pitchFamily="34" charset="-34"/>
                <a:cs typeface="Leelawadee" pitchFamily="34" charset="-34"/>
                <a:sym typeface="Wingdings"/>
              </a:rPr>
              <a:t>พูดคุยถึงข้อร้องเรียนที่เกี่ยวกับ</a:t>
            </a:r>
            <a:endParaRPr lang="en-US" sz="2800" kern="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980744" y="3761036"/>
            <a:ext cx="4383344" cy="6577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การจัดเตรียมและดูแลห้องพัก</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611560" y="2420888"/>
            <a:ext cx="5040560" cy="66541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600" dirty="0" smtClean="0">
                <a:solidFill>
                  <a:schemeClr val="accent5">
                    <a:lumMod val="50000"/>
                  </a:schemeClr>
                </a:solidFill>
                <a:latin typeface="Leelawadee" pitchFamily="34" charset="-34"/>
                <a:cs typeface="Leelawadee" pitchFamily="34" charset="-34"/>
                <a:sym typeface="Wingdings"/>
              </a:rPr>
              <a:t>พูดคุยเกี่ยวกับข้อมูลข่าวสารใหม่ๆ</a:t>
            </a:r>
            <a:endParaRPr lang="en-US" sz="2800" kern="600" dirty="0">
              <a:solidFill>
                <a:schemeClr val="accent5">
                  <a:lumMod val="50000"/>
                </a:schemeClr>
              </a:solidFill>
              <a:latin typeface="Leelawadee" pitchFamily="34" charset="-34"/>
              <a:cs typeface="Leelawadee" pitchFamily="34" charset="-34"/>
            </a:endParaRPr>
          </a:p>
        </p:txBody>
      </p:sp>
      <p:sp>
        <p:nvSpPr>
          <p:cNvPr id="17" name="Title 1"/>
          <p:cNvSpPr>
            <a:spLocks noGrp="1"/>
          </p:cNvSpPr>
          <p:nvPr>
            <p:ph type="title"/>
          </p:nvPr>
        </p:nvSpPr>
        <p:spPr>
          <a:xfrm>
            <a:off x="611559" y="332656"/>
            <a:ext cx="4536505"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ตรวจสอบรายการห้องพัก</a:t>
            </a:r>
            <a:endParaRPr lang="en-US" sz="3000" b="1" dirty="0">
              <a:solidFill>
                <a:schemeClr val="accent5">
                  <a:lumMod val="75000"/>
                </a:schemeClr>
              </a:solidFill>
              <a:latin typeface="Leelawadee" pitchFamily="34" charset="-34"/>
              <a:cs typeface="Leelawadee" pitchFamily="34" charset="-34"/>
            </a:endParaRPr>
          </a:p>
        </p:txBody>
      </p:sp>
      <p:sp>
        <p:nvSpPr>
          <p:cNvPr id="18" name="Title 1"/>
          <p:cNvSpPr txBox="1">
            <a:spLocks/>
          </p:cNvSpPr>
          <p:nvPr/>
        </p:nvSpPr>
        <p:spPr>
          <a:xfrm>
            <a:off x="611561" y="818050"/>
            <a:ext cx="439248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smtClean="0">
                <a:solidFill>
                  <a:schemeClr val="accent5">
                    <a:lumMod val="75000"/>
                  </a:schemeClr>
                </a:solidFill>
                <a:latin typeface="Leelawadee" pitchFamily="34" charset="-34"/>
                <a:cs typeface="Leelawadee" pitchFamily="34" charset="-34"/>
              </a:rPr>
              <a:t>ที่ต้องเข้าทำความสะอาด</a:t>
            </a:r>
            <a:endParaRPr lang="en-US" sz="3000" b="1" dirty="0">
              <a:solidFill>
                <a:schemeClr val="accent5">
                  <a:lumMod val="75000"/>
                </a:schemeClr>
              </a:solidFill>
              <a:latin typeface="Leelawadee" pitchFamily="34" charset="-34"/>
              <a:cs typeface="Leelawadee" pitchFamily="34" charset="-34"/>
            </a:endParaRPr>
          </a:p>
        </p:txBody>
      </p:sp>
      <p:sp>
        <p:nvSpPr>
          <p:cNvPr id="19" name="Title 1"/>
          <p:cNvSpPr txBox="1">
            <a:spLocks/>
          </p:cNvSpPr>
          <p:nvPr/>
        </p:nvSpPr>
        <p:spPr>
          <a:xfrm>
            <a:off x="971600" y="2871224"/>
            <a:ext cx="4392488" cy="701792"/>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ที่เกี่ยวข้องกับการทำงาน</a:t>
            </a:r>
            <a:endParaRPr lang="en-US" sz="2800" dirty="0">
              <a:solidFill>
                <a:schemeClr val="accent5">
                  <a:lumMod val="50000"/>
                </a:schemeClr>
              </a:solidFill>
              <a:latin typeface="Leelawadee" pitchFamily="34" charset="-34"/>
              <a:cs typeface="Leelawadee" pitchFamily="34" charset="-34"/>
            </a:endParaRPr>
          </a:p>
        </p:txBody>
      </p:sp>
      <p:sp>
        <p:nvSpPr>
          <p:cNvPr id="20" name="Title 1"/>
          <p:cNvSpPr txBox="1">
            <a:spLocks/>
          </p:cNvSpPr>
          <p:nvPr/>
        </p:nvSpPr>
        <p:spPr>
          <a:xfrm>
            <a:off x="611560" y="4662280"/>
            <a:ext cx="6408712"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พูดคุยเกี่ยวกับข้อเรียกร้องของแขกคนสำคัญ</a:t>
            </a:r>
            <a:endParaRPr lang="en-US" sz="2800" dirty="0">
              <a:solidFill>
                <a:schemeClr val="accent5">
                  <a:lumMod val="50000"/>
                </a:schemeClr>
              </a:solidFill>
              <a:latin typeface="Leelawadee" pitchFamily="34" charset="-34"/>
              <a:cs typeface="Leelawadee" pitchFamily="34" charset="-34"/>
            </a:endParaRPr>
          </a:p>
        </p:txBody>
      </p:sp>
      <p:sp>
        <p:nvSpPr>
          <p:cNvPr id="21" name="Title 1"/>
          <p:cNvSpPr txBox="1">
            <a:spLocks/>
          </p:cNvSpPr>
          <p:nvPr/>
        </p:nvSpPr>
        <p:spPr>
          <a:xfrm>
            <a:off x="611560" y="5157192"/>
            <a:ext cx="5472608"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แจ้งข่าวการฝึกอบรมในอนาคต</a:t>
            </a:r>
            <a:endParaRPr lang="en-US" sz="2800" dirty="0">
              <a:solidFill>
                <a:schemeClr val="accent5">
                  <a:lumMod val="50000"/>
                </a:schemeClr>
              </a:solidFill>
              <a:latin typeface="Leelawadee" pitchFamily="34" charset="-34"/>
              <a:cs typeface="Leelawadee" pitchFamily="34" charset="-34"/>
            </a:endParaRPr>
          </a:p>
        </p:txBody>
      </p:sp>
      <p:sp>
        <p:nvSpPr>
          <p:cNvPr id="22" name="Title 1"/>
          <p:cNvSpPr txBox="1">
            <a:spLocks/>
          </p:cNvSpPr>
          <p:nvPr/>
        </p:nvSpPr>
        <p:spPr>
          <a:xfrm>
            <a:off x="611560" y="5642960"/>
            <a:ext cx="6336704"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จัดสรรห้องพักให้พนักงานแต่ละคนในกะนั้นๆ</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62</a:t>
            </a:fld>
            <a:endParaRPr lang="en-US" dirty="0"/>
          </a:p>
        </p:txBody>
      </p:sp>
      <p:pic>
        <p:nvPicPr>
          <p:cNvPr id="5" name="Picture 4" descr="MP900448639[1].JPG"/>
          <p:cNvPicPr>
            <a:picLocks noChangeAspect="1"/>
          </p:cNvPicPr>
          <p:nvPr/>
        </p:nvPicPr>
        <p:blipFill>
          <a:blip r:embed="rId3" cstate="print"/>
          <a:stretch>
            <a:fillRect/>
          </a:stretch>
        </p:blipFill>
        <p:spPr>
          <a:xfrm>
            <a:off x="4788024" y="3501008"/>
            <a:ext cx="1591490" cy="2121987"/>
          </a:xfrm>
          <a:prstGeom prst="rect">
            <a:avLst/>
          </a:prstGeom>
        </p:spPr>
      </p:pic>
      <p:sp>
        <p:nvSpPr>
          <p:cNvPr id="8" name="Title 1"/>
          <p:cNvSpPr>
            <a:spLocks noGrp="1"/>
          </p:cNvSpPr>
          <p:nvPr>
            <p:ph type="title"/>
          </p:nvPr>
        </p:nvSpPr>
        <p:spPr>
          <a:xfrm>
            <a:off x="611559" y="332656"/>
            <a:ext cx="4536505"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ตรวจสอบรายการห้องพัก</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1" y="836338"/>
            <a:ext cx="439248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smtClean="0">
                <a:solidFill>
                  <a:schemeClr val="accent5">
                    <a:lumMod val="75000"/>
                  </a:schemeClr>
                </a:solidFill>
                <a:latin typeface="Leelawadee" pitchFamily="34" charset="-34"/>
                <a:cs typeface="Leelawadee" pitchFamily="34" charset="-34"/>
              </a:rPr>
              <a:t>ที่ต้องเข้าทำความสะอาด</a:t>
            </a:r>
            <a:endParaRPr lang="en-US" sz="3000" b="1" dirty="0">
              <a:solidFill>
                <a:schemeClr val="accent5">
                  <a:lumMod val="75000"/>
                </a:schemeClr>
              </a:solidFill>
              <a:latin typeface="Leelawadee" pitchFamily="34" charset="-34"/>
              <a:cs typeface="Leelawadee" pitchFamily="34" charset="-34"/>
            </a:endParaRPr>
          </a:p>
        </p:txBody>
      </p:sp>
      <p:sp>
        <p:nvSpPr>
          <p:cNvPr id="10" name="Title 1"/>
          <p:cNvSpPr txBox="1">
            <a:spLocks/>
          </p:cNvSpPr>
          <p:nvPr/>
        </p:nvSpPr>
        <p:spPr>
          <a:xfrm>
            <a:off x="611560" y="2592336"/>
            <a:ext cx="6192688" cy="72008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มาตรฐานการทำงานของสถานประกอบการ</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0" y="3717032"/>
            <a:ext cx="3960440" cy="729037"/>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สถานะของห้องพัก</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0" y="1691290"/>
            <a:ext cx="6120680" cy="90104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pPr>
              <a:lnSpc>
                <a:spcPct val="90000"/>
              </a:lnSpc>
            </a:pPr>
            <a:r>
              <a:rPr lang="th-TH" sz="2800" dirty="0" smtClean="0">
                <a:solidFill>
                  <a:schemeClr val="accent5">
                    <a:lumMod val="50000"/>
                  </a:schemeClr>
                </a:solidFill>
                <a:latin typeface="Leelawadee" pitchFamily="34" charset="-34"/>
                <a:cs typeface="Leelawadee" pitchFamily="34" charset="-34"/>
              </a:rPr>
              <a:t>โดยทั่วไปพนักงานแต่ละคนจะต้องดูแลห้องพัก</a:t>
            </a:r>
          </a:p>
          <a:p>
            <a:r>
              <a:rPr lang="th-TH" sz="2800" spc="-60" dirty="0" smtClean="0">
                <a:solidFill>
                  <a:schemeClr val="accent5">
                    <a:lumMod val="50000"/>
                  </a:schemeClr>
                </a:solidFill>
                <a:latin typeface="Leelawadee" pitchFamily="34" charset="-34"/>
                <a:cs typeface="Leelawadee" pitchFamily="34" charset="-34"/>
              </a:rPr>
              <a:t>ประมาณ</a:t>
            </a:r>
            <a:r>
              <a:rPr lang="th-TH" sz="2800" kern="600" spc="-60" dirty="0" smtClean="0">
                <a:solidFill>
                  <a:schemeClr val="accent5">
                    <a:lumMod val="50000"/>
                  </a:schemeClr>
                </a:solidFill>
                <a:latin typeface="Leelawadee" pitchFamily="34" charset="-34"/>
                <a:cs typeface="Leelawadee" pitchFamily="34" charset="-34"/>
              </a:rPr>
              <a:t> </a:t>
            </a:r>
            <a:r>
              <a:rPr lang="th-TH" sz="2800" spc="-60" dirty="0" smtClean="0">
                <a:solidFill>
                  <a:schemeClr val="accent5">
                    <a:lumMod val="50000"/>
                  </a:schemeClr>
                </a:solidFill>
                <a:latin typeface="Leelawadee" pitchFamily="34" charset="-34"/>
                <a:cs typeface="Leelawadee" pitchFamily="34" charset="-34"/>
              </a:rPr>
              <a:t>๑๒-๒๐</a:t>
            </a:r>
            <a:r>
              <a:rPr lang="th-TH" sz="2800" kern="600" spc="-60" dirty="0" smtClean="0">
                <a:solidFill>
                  <a:schemeClr val="accent5">
                    <a:lumMod val="50000"/>
                  </a:schemeClr>
                </a:solidFill>
                <a:latin typeface="Leelawadee" pitchFamily="34" charset="-34"/>
                <a:cs typeface="Leelawadee" pitchFamily="34" charset="-34"/>
              </a:rPr>
              <a:t> </a:t>
            </a:r>
            <a:r>
              <a:rPr lang="th-TH" sz="2800" spc="-60" dirty="0" smtClean="0">
                <a:solidFill>
                  <a:schemeClr val="accent5">
                    <a:lumMod val="50000"/>
                  </a:schemeClr>
                </a:solidFill>
                <a:latin typeface="Leelawadee" pitchFamily="34" charset="-34"/>
                <a:cs typeface="Leelawadee" pitchFamily="34" charset="-34"/>
              </a:rPr>
              <a:t>ห้องในแต่ละวัน</a:t>
            </a:r>
            <a:r>
              <a:rPr lang="th-TH" sz="2800" kern="600" spc="-60" dirty="0" smtClean="0">
                <a:solidFill>
                  <a:schemeClr val="accent5">
                    <a:lumMod val="50000"/>
                  </a:schemeClr>
                </a:solidFill>
                <a:latin typeface="Leelawadee" pitchFamily="34" charset="-34"/>
                <a:cs typeface="Leelawadee" pitchFamily="34" charset="-34"/>
              </a:rPr>
              <a:t> </a:t>
            </a:r>
            <a:r>
              <a:rPr lang="th-TH" sz="2800" spc="-60" dirty="0" smtClean="0">
                <a:solidFill>
                  <a:schemeClr val="accent5">
                    <a:lumMod val="50000"/>
                  </a:schemeClr>
                </a:solidFill>
                <a:latin typeface="Leelawadee" pitchFamily="34" charset="-34"/>
                <a:cs typeface="Leelawadee" pitchFamily="34" charset="-34"/>
              </a:rPr>
              <a:t>ขึ้นอยู่กับ</a:t>
            </a:r>
          </a:p>
        </p:txBody>
      </p:sp>
      <p:sp>
        <p:nvSpPr>
          <p:cNvPr id="13" name="Title 1"/>
          <p:cNvSpPr txBox="1">
            <a:spLocks/>
          </p:cNvSpPr>
          <p:nvPr/>
        </p:nvSpPr>
        <p:spPr>
          <a:xfrm>
            <a:off x="611560" y="3150112"/>
            <a:ext cx="3960440" cy="729037"/>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ประเภทของห้องพัก</a:t>
            </a:r>
            <a:endParaRPr lang="en-US" sz="280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11560" y="4284139"/>
            <a:ext cx="3240360" cy="729037"/>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ปัจจัยอื่นๆ</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63</a:t>
            </a:fld>
            <a:endParaRPr lang="en-US" dirty="0"/>
          </a:p>
        </p:txBody>
      </p:sp>
      <p:pic>
        <p:nvPicPr>
          <p:cNvPr id="6" name="Picture 5" descr="MP900443738[1].JPG"/>
          <p:cNvPicPr>
            <a:picLocks noChangeAspect="1"/>
          </p:cNvPicPr>
          <p:nvPr/>
        </p:nvPicPr>
        <p:blipFill>
          <a:blip r:embed="rId3" cstate="print"/>
          <a:stretch>
            <a:fillRect/>
          </a:stretch>
        </p:blipFill>
        <p:spPr>
          <a:xfrm>
            <a:off x="4283968" y="3573016"/>
            <a:ext cx="2533941" cy="1857388"/>
          </a:xfrm>
          <a:prstGeom prst="rect">
            <a:avLst/>
          </a:prstGeom>
        </p:spPr>
      </p:pic>
      <p:sp>
        <p:nvSpPr>
          <p:cNvPr id="8" name="Title 1"/>
          <p:cNvSpPr>
            <a:spLocks noGrp="1"/>
          </p:cNvSpPr>
          <p:nvPr>
            <p:ph type="title"/>
          </p:nvPr>
        </p:nvSpPr>
        <p:spPr>
          <a:xfrm>
            <a:off x="611559" y="332656"/>
            <a:ext cx="4536505"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ตรวจสอบรายการห้องพัก</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1" y="836338"/>
            <a:ext cx="439248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smtClean="0">
                <a:solidFill>
                  <a:schemeClr val="accent5">
                    <a:lumMod val="75000"/>
                  </a:schemeClr>
                </a:solidFill>
                <a:latin typeface="Leelawadee" pitchFamily="34" charset="-34"/>
                <a:cs typeface="Leelawadee" pitchFamily="34" charset="-34"/>
              </a:rPr>
              <a:t>ที่ต้องเข้าทำความสะอาด</a:t>
            </a:r>
            <a:endParaRPr lang="en-US" sz="3000" b="1" dirty="0">
              <a:solidFill>
                <a:schemeClr val="accent5">
                  <a:lumMod val="75000"/>
                </a:schemeClr>
              </a:solidFill>
              <a:latin typeface="Leelawadee" pitchFamily="34" charset="-34"/>
              <a:cs typeface="Leelawadee" pitchFamily="34" charset="-34"/>
            </a:endParaRPr>
          </a:p>
        </p:txBody>
      </p:sp>
      <p:sp>
        <p:nvSpPr>
          <p:cNvPr id="10" name="Title 1"/>
          <p:cNvSpPr txBox="1">
            <a:spLocks/>
          </p:cNvSpPr>
          <p:nvPr/>
        </p:nvSpPr>
        <p:spPr>
          <a:xfrm>
            <a:off x="611560" y="1431064"/>
            <a:ext cx="4536504" cy="90010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ประเภทของห้องพัก</a:t>
            </a:r>
            <a:endParaRPr lang="en-US" sz="2800" b="1" spc="5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02416" y="3068960"/>
            <a:ext cx="346552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ห้องพักเดี่ยว</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0" y="3591304"/>
            <a:ext cx="3456384"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ห้องพักคู่เตียงเดี่ยว</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11560" y="2079136"/>
            <a:ext cx="6480720" cy="120584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โดยทั่วไป พนักงานดูแลห้องพักจะต้องดูแลทำ</a:t>
            </a:r>
            <a:r>
              <a:rPr lang="th-TH" sz="2800" dirty="0" smtClean="0">
                <a:solidFill>
                  <a:schemeClr val="accent5">
                    <a:lumMod val="50000"/>
                  </a:schemeClr>
                </a:solidFill>
                <a:latin typeface="Leelawadee" pitchFamily="34" charset="-34"/>
                <a:cs typeface="Leelawadee" pitchFamily="34" charset="-34"/>
              </a:rPr>
              <a:t>ความสะอาดห้องพักสำหรับแขก ซึ่งแบ่งออกเป็น</a:t>
            </a:r>
            <a:endParaRPr lang="en-US" sz="2800" dirty="0">
              <a:solidFill>
                <a:schemeClr val="accent5">
                  <a:lumMod val="50000"/>
                </a:schemeClr>
              </a:solidFill>
              <a:latin typeface="Leelawadee" pitchFamily="34" charset="-34"/>
              <a:cs typeface="Leelawadee" pitchFamily="34" charset="-34"/>
            </a:endParaRPr>
          </a:p>
        </p:txBody>
      </p:sp>
      <p:sp>
        <p:nvSpPr>
          <p:cNvPr id="17" name="Title 1"/>
          <p:cNvSpPr txBox="1">
            <a:spLocks/>
          </p:cNvSpPr>
          <p:nvPr/>
        </p:nvSpPr>
        <p:spPr>
          <a:xfrm>
            <a:off x="611560" y="4130792"/>
            <a:ext cx="3456384"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ห้องพักคู่สองเตียง</a:t>
            </a:r>
            <a:endParaRPr lang="en-US" sz="2800" dirty="0">
              <a:solidFill>
                <a:schemeClr val="accent5">
                  <a:lumMod val="50000"/>
                </a:schemeClr>
              </a:solidFill>
              <a:latin typeface="Leelawadee" pitchFamily="34" charset="-34"/>
              <a:cs typeface="Leelawadee" pitchFamily="34" charset="-34"/>
            </a:endParaRPr>
          </a:p>
        </p:txBody>
      </p:sp>
      <p:sp>
        <p:nvSpPr>
          <p:cNvPr id="18" name="Title 1"/>
          <p:cNvSpPr txBox="1">
            <a:spLocks/>
          </p:cNvSpPr>
          <p:nvPr/>
        </p:nvSpPr>
        <p:spPr>
          <a:xfrm>
            <a:off x="620704" y="4653136"/>
            <a:ext cx="344724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err="1" smtClean="0">
                <a:solidFill>
                  <a:schemeClr val="accent5">
                    <a:lumMod val="50000"/>
                  </a:schemeClr>
                </a:solidFill>
                <a:latin typeface="Leelawadee" pitchFamily="34" charset="-34"/>
                <a:cs typeface="Leelawadee" pitchFamily="34" charset="-34"/>
                <a:sym typeface="Wingdings"/>
              </a:rPr>
              <a:t>ห้องสวีท</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64</a:t>
            </a:fld>
            <a:endParaRPr lang="en-US" dirty="0"/>
          </a:p>
        </p:txBody>
      </p:sp>
      <p:pic>
        <p:nvPicPr>
          <p:cNvPr id="8" name="Picture 7" descr="MP900448314[1].JPG"/>
          <p:cNvPicPr>
            <a:picLocks noChangeAspect="1"/>
          </p:cNvPicPr>
          <p:nvPr/>
        </p:nvPicPr>
        <p:blipFill>
          <a:blip r:embed="rId3" cstate="print"/>
          <a:stretch>
            <a:fillRect/>
          </a:stretch>
        </p:blipFill>
        <p:spPr>
          <a:xfrm>
            <a:off x="3983017" y="3284984"/>
            <a:ext cx="2893239" cy="1928826"/>
          </a:xfrm>
          <a:prstGeom prst="rect">
            <a:avLst/>
          </a:prstGeom>
        </p:spPr>
      </p:pic>
      <p:sp>
        <p:nvSpPr>
          <p:cNvPr id="9" name="Title 1"/>
          <p:cNvSpPr>
            <a:spLocks noGrp="1"/>
          </p:cNvSpPr>
          <p:nvPr>
            <p:ph type="title"/>
          </p:nvPr>
        </p:nvSpPr>
        <p:spPr>
          <a:xfrm>
            <a:off x="611559" y="332656"/>
            <a:ext cx="4536505"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ตรวจสอบรายการห้องพัก</a:t>
            </a:r>
            <a:endParaRPr lang="en-US" sz="3000" b="1" dirty="0">
              <a:solidFill>
                <a:schemeClr val="accent5">
                  <a:lumMod val="75000"/>
                </a:schemeClr>
              </a:solidFill>
              <a:latin typeface="Leelawadee" pitchFamily="34" charset="-34"/>
              <a:cs typeface="Leelawadee" pitchFamily="34" charset="-34"/>
            </a:endParaRPr>
          </a:p>
        </p:txBody>
      </p:sp>
      <p:sp>
        <p:nvSpPr>
          <p:cNvPr id="10" name="Title 1"/>
          <p:cNvSpPr txBox="1">
            <a:spLocks/>
          </p:cNvSpPr>
          <p:nvPr/>
        </p:nvSpPr>
        <p:spPr>
          <a:xfrm>
            <a:off x="611561" y="836338"/>
            <a:ext cx="439248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smtClean="0">
                <a:solidFill>
                  <a:schemeClr val="accent5">
                    <a:lumMod val="75000"/>
                  </a:schemeClr>
                </a:solidFill>
                <a:latin typeface="Leelawadee" pitchFamily="34" charset="-34"/>
                <a:cs typeface="Leelawadee" pitchFamily="34" charset="-34"/>
              </a:rPr>
              <a:t>ที่ต้องเข้าทำความสะอาด</a:t>
            </a:r>
            <a:endParaRPr lang="en-US" sz="3000" b="1" dirty="0">
              <a:solidFill>
                <a:schemeClr val="accent5">
                  <a:lumMod val="75000"/>
                </a:schemeClr>
              </a:solidFill>
              <a:latin typeface="Leelawadee" pitchFamily="34" charset="-34"/>
              <a:cs typeface="Leelawadee" pitchFamily="34" charset="-34"/>
            </a:endParaRPr>
          </a:p>
        </p:txBody>
      </p:sp>
      <p:sp>
        <p:nvSpPr>
          <p:cNvPr id="11" name="Title 1"/>
          <p:cNvSpPr txBox="1">
            <a:spLocks/>
          </p:cNvSpPr>
          <p:nvPr/>
        </p:nvSpPr>
        <p:spPr>
          <a:xfrm>
            <a:off x="611560" y="1340768"/>
            <a:ext cx="4536504" cy="90010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ส่วนต่างๆในห้องพัก</a:t>
            </a:r>
            <a:endParaRPr lang="en-US" sz="2800" b="1" spc="5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02416" y="2906656"/>
            <a:ext cx="346552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ห้องน้ำ </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11560" y="3429000"/>
            <a:ext cx="3456384"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ห้องนอน</a:t>
            </a:r>
            <a:endParaRPr lang="en-US" sz="280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11560" y="1916832"/>
            <a:ext cx="5400600" cy="120584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ห้องพักมักจะมีส่วนต่างๆ</a:t>
            </a:r>
            <a:r>
              <a:rPr lang="th-TH" sz="2800" dirty="0" smtClean="0">
                <a:solidFill>
                  <a:schemeClr val="accent5">
                    <a:lumMod val="50000"/>
                  </a:schemeClr>
                </a:solidFill>
                <a:latin typeface="Leelawadee" pitchFamily="34" charset="-34"/>
                <a:cs typeface="Leelawadee" pitchFamily="34" charset="-34"/>
              </a:rPr>
              <a:t>ที่ต้องได้รับการ</a:t>
            </a:r>
          </a:p>
          <a:p>
            <a:r>
              <a:rPr lang="th-TH" sz="2800" dirty="0" smtClean="0">
                <a:solidFill>
                  <a:schemeClr val="accent5">
                    <a:lumMod val="50000"/>
                  </a:schemeClr>
                </a:solidFill>
                <a:latin typeface="Leelawadee" pitchFamily="34" charset="-34"/>
                <a:cs typeface="Leelawadee" pitchFamily="34" charset="-34"/>
              </a:rPr>
              <a:t>ทำความสะอาดดูแล ประกอบด้วย</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611560" y="3968488"/>
            <a:ext cx="3456384"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บริเวณนั่งเล่น</a:t>
            </a:r>
            <a:endParaRPr lang="en-US" sz="2800" dirty="0">
              <a:solidFill>
                <a:schemeClr val="accent5">
                  <a:lumMod val="50000"/>
                </a:schemeClr>
              </a:solidFill>
              <a:latin typeface="Leelawadee" pitchFamily="34" charset="-34"/>
              <a:cs typeface="Leelawadee" pitchFamily="34" charset="-34"/>
            </a:endParaRPr>
          </a:p>
        </p:txBody>
      </p:sp>
      <p:sp>
        <p:nvSpPr>
          <p:cNvPr id="16" name="Title 1"/>
          <p:cNvSpPr txBox="1">
            <a:spLocks/>
          </p:cNvSpPr>
          <p:nvPr/>
        </p:nvSpPr>
        <p:spPr>
          <a:xfrm>
            <a:off x="620704" y="4490832"/>
            <a:ext cx="2871176"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ครัว</a:t>
            </a:r>
            <a:endParaRPr lang="en-US" sz="2800" dirty="0">
              <a:solidFill>
                <a:schemeClr val="accent5">
                  <a:lumMod val="50000"/>
                </a:schemeClr>
              </a:solidFill>
              <a:latin typeface="Leelawadee" pitchFamily="34" charset="-34"/>
              <a:cs typeface="Leelawadee" pitchFamily="34" charset="-34"/>
            </a:endParaRPr>
          </a:p>
        </p:txBody>
      </p:sp>
      <p:sp>
        <p:nvSpPr>
          <p:cNvPr id="17" name="Title 1"/>
          <p:cNvSpPr txBox="1">
            <a:spLocks/>
          </p:cNvSpPr>
          <p:nvPr/>
        </p:nvSpPr>
        <p:spPr>
          <a:xfrm>
            <a:off x="611560" y="5048608"/>
            <a:ext cx="3456384"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ระเบียง</a:t>
            </a:r>
            <a:endParaRPr lang="en-US" sz="2800" dirty="0">
              <a:solidFill>
                <a:schemeClr val="accent5">
                  <a:lumMod val="50000"/>
                </a:schemeClr>
              </a:solidFill>
              <a:latin typeface="Leelawadee" pitchFamily="34" charset="-34"/>
              <a:cs typeface="Leelawadee" pitchFamily="34" charset="-34"/>
            </a:endParaRPr>
          </a:p>
        </p:txBody>
      </p:sp>
      <p:sp>
        <p:nvSpPr>
          <p:cNvPr id="18" name="Title 1"/>
          <p:cNvSpPr txBox="1">
            <a:spLocks/>
          </p:cNvSpPr>
          <p:nvPr/>
        </p:nvSpPr>
        <p:spPr>
          <a:xfrm>
            <a:off x="620704" y="5570952"/>
            <a:ext cx="3951296"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ห้องกลางติดกับประตูหน้า</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65</a:t>
            </a:fld>
            <a:endParaRPr lang="en-US" dirty="0"/>
          </a:p>
        </p:txBody>
      </p:sp>
      <p:pic>
        <p:nvPicPr>
          <p:cNvPr id="6" name="Picture 5" descr="MP900430537[1].JPG"/>
          <p:cNvPicPr/>
          <p:nvPr/>
        </p:nvPicPr>
        <p:blipFill>
          <a:blip r:embed="rId3" cstate="print"/>
          <a:stretch>
            <a:fillRect/>
          </a:stretch>
        </p:blipFill>
        <p:spPr>
          <a:xfrm>
            <a:off x="4512657" y="3201530"/>
            <a:ext cx="1270813" cy="1571636"/>
          </a:xfrm>
          <a:prstGeom prst="rect">
            <a:avLst/>
          </a:prstGeom>
        </p:spPr>
      </p:pic>
      <p:sp>
        <p:nvSpPr>
          <p:cNvPr id="8" name="Title 1"/>
          <p:cNvSpPr>
            <a:spLocks noGrp="1"/>
          </p:cNvSpPr>
          <p:nvPr>
            <p:ph type="title"/>
          </p:nvPr>
        </p:nvSpPr>
        <p:spPr>
          <a:xfrm>
            <a:off x="611559" y="332656"/>
            <a:ext cx="4536505"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ตรวจสอบรายการห้องพัก</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1" y="836338"/>
            <a:ext cx="439248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smtClean="0">
                <a:solidFill>
                  <a:schemeClr val="accent5">
                    <a:lumMod val="75000"/>
                  </a:schemeClr>
                </a:solidFill>
                <a:latin typeface="Leelawadee" pitchFamily="34" charset="-34"/>
                <a:cs typeface="Leelawadee" pitchFamily="34" charset="-34"/>
              </a:rPr>
              <a:t>ที่ต้องเข้าทำความสะอาด</a:t>
            </a:r>
            <a:endParaRPr lang="en-US" sz="3000" b="1" dirty="0">
              <a:solidFill>
                <a:schemeClr val="accent5">
                  <a:lumMod val="75000"/>
                </a:schemeClr>
              </a:solidFill>
              <a:latin typeface="Leelawadee" pitchFamily="34" charset="-34"/>
              <a:cs typeface="Leelawadee" pitchFamily="34" charset="-34"/>
            </a:endParaRPr>
          </a:p>
        </p:txBody>
      </p:sp>
      <p:sp>
        <p:nvSpPr>
          <p:cNvPr id="10" name="Title 1"/>
          <p:cNvSpPr txBox="1">
            <a:spLocks/>
          </p:cNvSpPr>
          <p:nvPr/>
        </p:nvSpPr>
        <p:spPr>
          <a:xfrm>
            <a:off x="611560" y="1431064"/>
            <a:ext cx="4536504" cy="90010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สถานะของห้องพัก</a:t>
            </a:r>
            <a:endParaRPr lang="en-US" sz="2800" b="1" spc="5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02416" y="3068960"/>
            <a:ext cx="346552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ห้องที่แขกย้ายออก</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0" y="3591304"/>
            <a:ext cx="3456384"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ห้องที่ยังมีแขกพักอยู่</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11560" y="2079136"/>
            <a:ext cx="5832648" cy="120584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โดยปกติ</a:t>
            </a:r>
            <a:r>
              <a:rPr lang="th-TH" sz="2800" kern="600" spc="50" dirty="0" smtClean="0">
                <a:solidFill>
                  <a:schemeClr val="accent5">
                    <a:lumMod val="50000"/>
                  </a:schemeClr>
                </a:solidFill>
                <a:latin typeface="Leelawadee" pitchFamily="34" charset="-34"/>
                <a:cs typeface="Leelawadee" pitchFamily="34" charset="-34"/>
              </a:rPr>
              <a:t> </a:t>
            </a:r>
            <a:r>
              <a:rPr lang="th-TH" sz="2800" spc="50" dirty="0" smtClean="0">
                <a:solidFill>
                  <a:schemeClr val="accent5">
                    <a:lumMod val="50000"/>
                  </a:schemeClr>
                </a:solidFill>
                <a:latin typeface="Leelawadee" pitchFamily="34" charset="-34"/>
                <a:cs typeface="Leelawadee" pitchFamily="34" charset="-34"/>
              </a:rPr>
              <a:t>ห้องพักที่จะเข้าทำ</a:t>
            </a:r>
            <a:r>
              <a:rPr lang="th-TH" sz="2800" dirty="0" smtClean="0">
                <a:solidFill>
                  <a:schemeClr val="accent5">
                    <a:lumMod val="50000"/>
                  </a:schemeClr>
                </a:solidFill>
                <a:latin typeface="Leelawadee" pitchFamily="34" charset="-34"/>
                <a:cs typeface="Leelawadee" pitchFamily="34" charset="-34"/>
              </a:rPr>
              <a:t>ความสะอาด</a:t>
            </a:r>
          </a:p>
          <a:p>
            <a:r>
              <a:rPr lang="th-TH" sz="2800" dirty="0" smtClean="0">
                <a:solidFill>
                  <a:schemeClr val="accent5">
                    <a:lumMod val="50000"/>
                  </a:schemeClr>
                </a:solidFill>
                <a:latin typeface="Leelawadee" pitchFamily="34" charset="-34"/>
                <a:cs typeface="Leelawadee" pitchFamily="34" charset="-34"/>
              </a:rPr>
              <a:t>มีสถานะอยู่</a:t>
            </a:r>
            <a:r>
              <a:rPr lang="th-TH" sz="2800" kern="6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๓</a:t>
            </a:r>
            <a:r>
              <a:rPr lang="th-TH" sz="2800" kern="6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แบบ</a:t>
            </a:r>
            <a:r>
              <a:rPr lang="th-TH" sz="2800" kern="6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ได้แก่</a:t>
            </a:r>
            <a:endParaRPr lang="en-US" sz="280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11560" y="4130792"/>
            <a:ext cx="3456384"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ห้องว่าง</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66</a:t>
            </a:fld>
            <a:endParaRPr lang="en-US" dirty="0"/>
          </a:p>
        </p:txBody>
      </p:sp>
      <p:pic>
        <p:nvPicPr>
          <p:cNvPr id="7" name="Picture 6" descr="MP900382676[1].JPG"/>
          <p:cNvPicPr/>
          <p:nvPr/>
        </p:nvPicPr>
        <p:blipFill>
          <a:blip r:embed="rId3" cstate="print"/>
          <a:stretch>
            <a:fillRect/>
          </a:stretch>
        </p:blipFill>
        <p:spPr>
          <a:xfrm>
            <a:off x="6588224" y="2636912"/>
            <a:ext cx="1403772" cy="1785950"/>
          </a:xfrm>
          <a:prstGeom prst="rect">
            <a:avLst/>
          </a:prstGeom>
        </p:spPr>
      </p:pic>
      <p:sp>
        <p:nvSpPr>
          <p:cNvPr id="8" name="Title 1"/>
          <p:cNvSpPr txBox="1">
            <a:spLocks/>
          </p:cNvSpPr>
          <p:nvPr/>
        </p:nvSpPr>
        <p:spPr>
          <a:xfrm>
            <a:off x="602416" y="1934173"/>
            <a:ext cx="5049704" cy="81942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ควรทำความสะอาดห้องใดก่อน</a:t>
            </a:r>
            <a:endParaRPr lang="en-US" sz="280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11560" y="1340768"/>
            <a:ext cx="396044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ปัจจัยอื่นๆ</a:t>
            </a:r>
            <a:endParaRPr lang="en-US" sz="2800" b="1" spc="5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0" y="3888480"/>
            <a:ext cx="6120680" cy="73293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0" dirty="0" smtClean="0">
                <a:solidFill>
                  <a:schemeClr val="accent5">
                    <a:lumMod val="50000"/>
                  </a:schemeClr>
                </a:solidFill>
                <a:latin typeface="Leelawadee" pitchFamily="34" charset="-34"/>
                <a:cs typeface="Leelawadee" pitchFamily="34" charset="-34"/>
                <a:sym typeface="Wingdings"/>
              </a:rPr>
              <a:t>พื้นที่ส่วนอื่นภายในสถานประกอบการ</a:t>
            </a:r>
            <a:endParaRPr lang="en-US" sz="2800" kern="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980744" y="4318812"/>
            <a:ext cx="3375232" cy="720652"/>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ที่ต้องทำความสะอาด</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11560" y="2475752"/>
            <a:ext cx="5832648" cy="72922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600" dirty="0" smtClean="0">
                <a:solidFill>
                  <a:schemeClr val="accent5">
                    <a:lumMod val="50000"/>
                  </a:schemeClr>
                </a:solidFill>
                <a:latin typeface="Leelawadee" pitchFamily="34" charset="-34"/>
                <a:cs typeface="Leelawadee" pitchFamily="34" charset="-34"/>
                <a:sym typeface="Wingdings"/>
              </a:rPr>
              <a:t>บางห้องอาจต้องการ การทำ</a:t>
            </a:r>
            <a:r>
              <a:rPr lang="th-TH" sz="2800" kern="400" dirty="0">
                <a:solidFill>
                  <a:schemeClr val="accent5">
                    <a:lumMod val="50000"/>
                  </a:schemeClr>
                </a:solidFill>
                <a:latin typeface="Leelawadee" pitchFamily="34" charset="-34"/>
                <a:cs typeface="Leelawadee" pitchFamily="34" charset="-34"/>
                <a:sym typeface="Wingdings"/>
              </a:rPr>
              <a:t>ความสะอาด</a:t>
            </a:r>
            <a:endParaRPr lang="en-US" sz="2800" kern="600" dirty="0">
              <a:solidFill>
                <a:schemeClr val="accent5">
                  <a:lumMod val="50000"/>
                </a:schemeClr>
              </a:solidFill>
              <a:latin typeface="Leelawadee" pitchFamily="34" charset="-34"/>
              <a:cs typeface="Leelawadee" pitchFamily="34" charset="-34"/>
            </a:endParaRPr>
          </a:p>
        </p:txBody>
      </p:sp>
      <p:sp>
        <p:nvSpPr>
          <p:cNvPr id="14" name="Title 1"/>
          <p:cNvSpPr>
            <a:spLocks noGrp="1"/>
          </p:cNvSpPr>
          <p:nvPr>
            <p:ph type="title"/>
          </p:nvPr>
        </p:nvSpPr>
        <p:spPr>
          <a:xfrm>
            <a:off x="611559" y="332656"/>
            <a:ext cx="4536505"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ตรวจสอบรายการห้องพัก</a:t>
            </a:r>
            <a:endParaRPr lang="en-US" sz="3000" b="1" dirty="0">
              <a:solidFill>
                <a:schemeClr val="accent5">
                  <a:lumMod val="75000"/>
                </a:schemeClr>
              </a:solidFill>
              <a:latin typeface="Leelawadee" pitchFamily="34" charset="-34"/>
              <a:cs typeface="Leelawadee" pitchFamily="34" charset="-34"/>
            </a:endParaRPr>
          </a:p>
        </p:txBody>
      </p:sp>
      <p:sp>
        <p:nvSpPr>
          <p:cNvPr id="15" name="Title 1"/>
          <p:cNvSpPr txBox="1">
            <a:spLocks/>
          </p:cNvSpPr>
          <p:nvPr/>
        </p:nvSpPr>
        <p:spPr>
          <a:xfrm>
            <a:off x="611561" y="818050"/>
            <a:ext cx="439248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smtClean="0">
                <a:solidFill>
                  <a:schemeClr val="accent5">
                    <a:lumMod val="75000"/>
                  </a:schemeClr>
                </a:solidFill>
                <a:latin typeface="Leelawadee" pitchFamily="34" charset="-34"/>
                <a:cs typeface="Leelawadee" pitchFamily="34" charset="-34"/>
              </a:rPr>
              <a:t>ที่ต้องเข้าทำความสะอาด</a:t>
            </a:r>
            <a:endParaRPr lang="en-US" sz="3000" b="1" dirty="0">
              <a:solidFill>
                <a:schemeClr val="accent5">
                  <a:lumMod val="75000"/>
                </a:schemeClr>
              </a:solidFill>
              <a:latin typeface="Leelawadee" pitchFamily="34" charset="-34"/>
              <a:cs typeface="Leelawadee" pitchFamily="34" charset="-34"/>
            </a:endParaRPr>
          </a:p>
        </p:txBody>
      </p:sp>
      <p:sp>
        <p:nvSpPr>
          <p:cNvPr id="16" name="Title 1"/>
          <p:cNvSpPr txBox="1">
            <a:spLocks/>
          </p:cNvSpPr>
          <p:nvPr/>
        </p:nvSpPr>
        <p:spPr>
          <a:xfrm>
            <a:off x="971600" y="2924944"/>
            <a:ext cx="5472608" cy="648072"/>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เป็นพิเศษหรือต้องมีการขจัดคราบสกปรก</a:t>
            </a:r>
            <a:endParaRPr lang="en-US" sz="2800" dirty="0">
              <a:solidFill>
                <a:schemeClr val="accent5">
                  <a:lumMod val="50000"/>
                </a:schemeClr>
              </a:solidFill>
              <a:latin typeface="Leelawadee" pitchFamily="34" charset="-34"/>
              <a:cs typeface="Leelawadee" pitchFamily="34" charset="-34"/>
            </a:endParaRPr>
          </a:p>
        </p:txBody>
      </p:sp>
      <p:sp>
        <p:nvSpPr>
          <p:cNvPr id="17" name="Title 1"/>
          <p:cNvSpPr txBox="1">
            <a:spLocks/>
          </p:cNvSpPr>
          <p:nvPr/>
        </p:nvSpPr>
        <p:spPr>
          <a:xfrm>
            <a:off x="611560" y="3337758"/>
            <a:ext cx="3456384" cy="81075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ข้อจำกัดด้านเวลา</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67</a:t>
            </a:fld>
            <a:endParaRPr lang="en-US" dirty="0"/>
          </a:p>
        </p:txBody>
      </p:sp>
      <p:pic>
        <p:nvPicPr>
          <p:cNvPr id="6" name="Picture 5" descr="MP900431773[1].JPG"/>
          <p:cNvPicPr/>
          <p:nvPr/>
        </p:nvPicPr>
        <p:blipFill>
          <a:blip r:embed="rId3" cstate="print"/>
          <a:stretch>
            <a:fillRect/>
          </a:stretch>
        </p:blipFill>
        <p:spPr>
          <a:xfrm>
            <a:off x="3477604" y="4266808"/>
            <a:ext cx="1828751" cy="1714512"/>
          </a:xfrm>
          <a:prstGeom prst="rect">
            <a:avLst/>
          </a:prstGeom>
        </p:spPr>
      </p:pic>
      <p:sp>
        <p:nvSpPr>
          <p:cNvPr id="8" name="Title 1"/>
          <p:cNvSpPr>
            <a:spLocks noGrp="1"/>
          </p:cNvSpPr>
          <p:nvPr>
            <p:ph type="title"/>
          </p:nvPr>
        </p:nvSpPr>
        <p:spPr>
          <a:xfrm>
            <a:off x="611560" y="332656"/>
            <a:ext cx="4752528"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การเข้าห้องพักแขก</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02416" y="980728"/>
            <a:ext cx="7930024"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spc="-100" dirty="0" smtClean="0">
                <a:solidFill>
                  <a:schemeClr val="accent5">
                    <a:lumMod val="50000"/>
                  </a:schemeClr>
                </a:solidFill>
                <a:latin typeface="Leelawadee" pitchFamily="34" charset="-34"/>
                <a:cs typeface="Leelawadee" pitchFamily="34" charset="-34"/>
                <a:sym typeface="Wingdings"/>
              </a:rPr>
              <a:t>การเข้าทำความสะอาดห้องพักแขกต้องปฏิบัติตาขั้นตอน</a:t>
            </a:r>
            <a:endParaRPr lang="en-US" sz="2800" spc="-10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11560" y="1978552"/>
            <a:ext cx="756084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ขั้นตอนการทำงานดังกล่าวกำหนดลำดับการปฏิบัติงาน</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971600" y="2455550"/>
            <a:ext cx="6264696"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ในการให้บริการและการรักษาความปลอดภัย</a:t>
            </a:r>
            <a:endParaRPr lang="en-US" sz="2800" dirty="0">
              <a:solidFill>
                <a:schemeClr val="accent5">
                  <a:lumMod val="50000"/>
                </a:schemeClr>
              </a:solidFill>
              <a:latin typeface="Leelawadee" pitchFamily="34" charset="-34"/>
              <a:cs typeface="Leelawadee" pitchFamily="34" charset="-34"/>
            </a:endParaRPr>
          </a:p>
        </p:txBody>
      </p:sp>
      <p:sp>
        <p:nvSpPr>
          <p:cNvPr id="16" name="Title 1"/>
          <p:cNvSpPr txBox="1">
            <a:spLocks/>
          </p:cNvSpPr>
          <p:nvPr/>
        </p:nvSpPr>
        <p:spPr>
          <a:xfrm>
            <a:off x="611560" y="2968376"/>
            <a:ext cx="7128792" cy="8543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0" dirty="0" smtClean="0">
                <a:solidFill>
                  <a:schemeClr val="accent5">
                    <a:lumMod val="50000"/>
                  </a:schemeClr>
                </a:solidFill>
                <a:latin typeface="Leelawadee" pitchFamily="34" charset="-34"/>
                <a:cs typeface="Leelawadee" pitchFamily="34" charset="-34"/>
                <a:sym typeface="Wingdings"/>
              </a:rPr>
              <a:t>การปฏิบัติตามขั้นตอนจะช่วยให้ทั้งตัวพนักงานเอง</a:t>
            </a:r>
            <a:endParaRPr lang="en-US" sz="2800" kern="0" dirty="0">
              <a:solidFill>
                <a:schemeClr val="accent5">
                  <a:lumMod val="50000"/>
                </a:schemeClr>
              </a:solidFill>
              <a:latin typeface="Leelawadee" pitchFamily="34" charset="-34"/>
              <a:cs typeface="Leelawadee" pitchFamily="34" charset="-34"/>
            </a:endParaRPr>
          </a:p>
        </p:txBody>
      </p:sp>
      <p:sp>
        <p:nvSpPr>
          <p:cNvPr id="17" name="Title 1"/>
          <p:cNvSpPr txBox="1">
            <a:spLocks/>
          </p:cNvSpPr>
          <p:nvPr/>
        </p:nvSpPr>
        <p:spPr>
          <a:xfrm>
            <a:off x="971600" y="3454144"/>
            <a:ext cx="5904656" cy="86638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และแขกที่มาพักรู้สึกอึดอัดใจน้อยที่สุด</a:t>
            </a:r>
            <a:endParaRPr lang="en-US" sz="2800" dirty="0">
              <a:solidFill>
                <a:schemeClr val="accent5">
                  <a:lumMod val="50000"/>
                </a:schemeClr>
              </a:solidFill>
              <a:latin typeface="Leelawadee" pitchFamily="34" charset="-34"/>
              <a:cs typeface="Leelawadee" pitchFamily="34" charset="-34"/>
            </a:endParaRPr>
          </a:p>
        </p:txBody>
      </p:sp>
      <p:sp>
        <p:nvSpPr>
          <p:cNvPr id="20" name="Title 1"/>
          <p:cNvSpPr txBox="1">
            <a:spLocks/>
          </p:cNvSpPr>
          <p:nvPr/>
        </p:nvSpPr>
        <p:spPr>
          <a:xfrm>
            <a:off x="971600" y="1440208"/>
            <a:ext cx="648072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การทำงานของสถานประกอบการอย่างเคร่งครัด</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68</a:t>
            </a:fld>
            <a:endParaRPr lang="en-US" dirty="0"/>
          </a:p>
        </p:txBody>
      </p:sp>
      <p:sp>
        <p:nvSpPr>
          <p:cNvPr id="7" name="Title 1"/>
          <p:cNvSpPr txBox="1">
            <a:spLocks/>
          </p:cNvSpPr>
          <p:nvPr/>
        </p:nvSpPr>
        <p:spPr>
          <a:xfrm>
            <a:off x="602416" y="2162651"/>
            <a:ext cx="7353960" cy="234646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pPr marL="457200" indent="-457200">
              <a:lnSpc>
                <a:spcPct val="110000"/>
              </a:lnSpc>
              <a:buFont typeface="Wingdings" pitchFamily="2" charset="2"/>
              <a:buChar char="¤"/>
            </a:pPr>
            <a:r>
              <a:rPr lang="th-TH" sz="2800" kern="400" dirty="0" smtClean="0">
                <a:solidFill>
                  <a:schemeClr val="accent5">
                    <a:lumMod val="50000"/>
                  </a:schemeClr>
                </a:solidFill>
                <a:latin typeface="Leelawadee" pitchFamily="34" charset="-34"/>
                <a:cs typeface="Leelawadee" pitchFamily="34" charset="-34"/>
                <a:sym typeface="Wingdings"/>
              </a:rPr>
              <a:t>เคาะประตูก่อนเสมอ การเคาะให้ใช้ข้อนิ้วมือเท่านั้น</a:t>
            </a:r>
          </a:p>
          <a:p>
            <a:pPr>
              <a:lnSpc>
                <a:spcPct val="110000"/>
              </a:lnSpc>
            </a:pP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100" dirty="0" smtClean="0">
                <a:solidFill>
                  <a:schemeClr val="accent5">
                    <a:lumMod val="50000"/>
                  </a:schemeClr>
                </a:solidFill>
                <a:latin typeface="Leelawadee" pitchFamily="34" charset="-34"/>
                <a:cs typeface="Leelawadee" pitchFamily="34" charset="-34"/>
                <a:sym typeface="Wingdings"/>
              </a:rPr>
              <a:t>   </a:t>
            </a:r>
            <a:r>
              <a:rPr lang="th-TH" sz="2800" kern="400" spc="-30" dirty="0" smtClean="0">
                <a:solidFill>
                  <a:schemeClr val="accent5">
                    <a:lumMod val="50000"/>
                  </a:schemeClr>
                </a:solidFill>
                <a:latin typeface="Leelawadee" pitchFamily="34" charset="-34"/>
                <a:cs typeface="Leelawadee" pitchFamily="34" charset="-34"/>
                <a:sym typeface="Wingdings"/>
              </a:rPr>
              <a:t>เคาะให้เสียงดัง</a:t>
            </a:r>
            <a:r>
              <a:rPr lang="th-TH" sz="2800" kern="300" spc="-30" dirty="0" smtClean="0">
                <a:solidFill>
                  <a:schemeClr val="accent5">
                    <a:lumMod val="50000"/>
                  </a:schemeClr>
                </a:solidFill>
                <a:latin typeface="Leelawadee" pitchFamily="34" charset="-34"/>
                <a:cs typeface="Leelawadee" pitchFamily="34" charset="-34"/>
                <a:sym typeface="Wingdings"/>
              </a:rPr>
              <a:t> </a:t>
            </a:r>
            <a:r>
              <a:rPr lang="th-TH" sz="2800" kern="400" spc="-30" dirty="0" smtClean="0">
                <a:solidFill>
                  <a:schemeClr val="accent5">
                    <a:lumMod val="50000"/>
                  </a:schemeClr>
                </a:solidFill>
                <a:latin typeface="Leelawadee" pitchFamily="34" charset="-34"/>
                <a:cs typeface="Leelawadee" pitchFamily="34" charset="-34"/>
                <a:sym typeface="Wingdings"/>
              </a:rPr>
              <a:t>พอที่คนในห้องจะได้ยิน</a:t>
            </a:r>
            <a:r>
              <a:rPr lang="th-TH" sz="2800" kern="300" spc="-30" dirty="0" smtClean="0">
                <a:solidFill>
                  <a:schemeClr val="accent5">
                    <a:lumMod val="50000"/>
                  </a:schemeClr>
                </a:solidFill>
                <a:latin typeface="Leelawadee" pitchFamily="34" charset="-34"/>
                <a:cs typeface="Leelawadee" pitchFamily="34" charset="-34"/>
                <a:sym typeface="Wingdings"/>
              </a:rPr>
              <a:t> </a:t>
            </a:r>
            <a:r>
              <a:rPr lang="th-TH" sz="2800" kern="400" spc="-30" dirty="0" smtClean="0">
                <a:solidFill>
                  <a:schemeClr val="accent5">
                    <a:lumMod val="50000"/>
                  </a:schemeClr>
                </a:solidFill>
                <a:latin typeface="Leelawadee" pitchFamily="34" charset="-34"/>
                <a:cs typeface="Leelawadee" pitchFamily="34" charset="-34"/>
                <a:sym typeface="Wingdings"/>
              </a:rPr>
              <a:t>ห้ามใช้กุญแจ</a:t>
            </a:r>
          </a:p>
          <a:p>
            <a:pPr>
              <a:lnSpc>
                <a:spcPct val="110000"/>
              </a:lnSpc>
            </a:pPr>
            <a:r>
              <a:rPr lang="th-TH" sz="2800" kern="400" spc="-3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หรือวัสดุอื่นใดมาเคาะเพราะอาจขีดข่วน ทำให้ประตู</a:t>
            </a:r>
          </a:p>
          <a:p>
            <a:pPr>
              <a:lnSpc>
                <a:spcPct val="110000"/>
              </a:lnSpc>
            </a:pPr>
            <a:r>
              <a:rPr lang="th-TH" sz="2800" kern="400" spc="-30" dirty="0" smtClean="0">
                <a:solidFill>
                  <a:schemeClr val="accent5">
                    <a:lumMod val="50000"/>
                  </a:schemeClr>
                </a:solidFill>
                <a:latin typeface="Leelawadee" pitchFamily="34" charset="-34"/>
                <a:cs typeface="Leelawadee" pitchFamily="34" charset="-34"/>
                <a:sym typeface="Wingdings"/>
              </a:rPr>
              <a:t>     </a:t>
            </a:r>
            <a:r>
              <a:rPr lang="th-TH" sz="2800" kern="400" spc="70" dirty="0" smtClean="0">
                <a:solidFill>
                  <a:schemeClr val="accent5">
                    <a:lumMod val="50000"/>
                  </a:schemeClr>
                </a:solidFill>
                <a:latin typeface="Leelawadee" pitchFamily="34" charset="-34"/>
                <a:cs typeface="Leelawadee" pitchFamily="34" charset="-34"/>
                <a:sym typeface="Wingdings"/>
              </a:rPr>
              <a:t>เป็นรอย</a:t>
            </a:r>
            <a:r>
              <a:rPr lang="th-TH" sz="2800" kern="300" spc="70" dirty="0" smtClean="0">
                <a:solidFill>
                  <a:schemeClr val="accent5">
                    <a:lumMod val="50000"/>
                  </a:schemeClr>
                </a:solidFill>
                <a:latin typeface="Leelawadee" pitchFamily="34" charset="-34"/>
                <a:cs typeface="Leelawadee" pitchFamily="34" charset="-34"/>
                <a:sym typeface="Wingdings"/>
              </a:rPr>
              <a:t> </a:t>
            </a:r>
            <a:r>
              <a:rPr lang="th-TH" sz="2800" kern="400" spc="70" dirty="0" smtClean="0">
                <a:solidFill>
                  <a:schemeClr val="accent5">
                    <a:lumMod val="50000"/>
                  </a:schemeClr>
                </a:solidFill>
                <a:latin typeface="Leelawadee" pitchFamily="34" charset="-34"/>
                <a:cs typeface="Leelawadee" pitchFamily="34" charset="-34"/>
                <a:sym typeface="Wingdings"/>
              </a:rPr>
              <a:t>ซึ่งในที่สุดแล้วจะกลายเป็นงานของแผนก</a:t>
            </a:r>
          </a:p>
          <a:p>
            <a:pPr>
              <a:lnSpc>
                <a:spcPct val="110000"/>
              </a:lnSpc>
            </a:pP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แม่บ้านที่ต้องมาดูแลแก้ไข</a:t>
            </a:r>
          </a:p>
        </p:txBody>
      </p:sp>
      <p:sp>
        <p:nvSpPr>
          <p:cNvPr id="8" name="Title 1"/>
          <p:cNvSpPr txBox="1">
            <a:spLocks/>
          </p:cNvSpPr>
          <p:nvPr/>
        </p:nvSpPr>
        <p:spPr>
          <a:xfrm>
            <a:off x="611560" y="1124744"/>
            <a:ext cx="6840760" cy="86409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pPr>
              <a:lnSpc>
                <a:spcPct val="120000"/>
              </a:lnSpc>
            </a:pPr>
            <a:r>
              <a:rPr lang="th-TH" sz="2800" b="1" spc="50" dirty="0" smtClean="0">
                <a:solidFill>
                  <a:schemeClr val="accent5">
                    <a:lumMod val="50000"/>
                  </a:schemeClr>
                </a:solidFill>
                <a:latin typeface="Leelawadee" pitchFamily="34" charset="-34"/>
                <a:cs typeface="Leelawadee" pitchFamily="34" charset="-34"/>
              </a:rPr>
              <a:t>ขั้นตอนมาตรฐานในการเข้าทำ</a:t>
            </a:r>
          </a:p>
          <a:p>
            <a:pPr>
              <a:lnSpc>
                <a:spcPct val="120000"/>
              </a:lnSpc>
            </a:pPr>
            <a:r>
              <a:rPr lang="th-TH" sz="2800" b="1" spc="50" dirty="0" smtClean="0">
                <a:solidFill>
                  <a:schemeClr val="accent5">
                    <a:lumMod val="50000"/>
                  </a:schemeClr>
                </a:solidFill>
                <a:latin typeface="Leelawadee" pitchFamily="34" charset="-34"/>
                <a:cs typeface="Leelawadee" pitchFamily="34" charset="-34"/>
              </a:rPr>
              <a:t>ความสะอาดห้องพัก</a:t>
            </a:r>
          </a:p>
        </p:txBody>
      </p:sp>
      <p:sp>
        <p:nvSpPr>
          <p:cNvPr id="9" name="Title 1"/>
          <p:cNvSpPr txBox="1">
            <a:spLocks/>
          </p:cNvSpPr>
          <p:nvPr/>
        </p:nvSpPr>
        <p:spPr>
          <a:xfrm>
            <a:off x="611560" y="4638256"/>
            <a:ext cx="6840760" cy="1022992"/>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pPr marL="457200" indent="-457200">
              <a:lnSpc>
                <a:spcPct val="110000"/>
              </a:lnSpc>
              <a:buFont typeface="Wingdings" pitchFamily="2" charset="2"/>
              <a:buChar char="¤"/>
            </a:pPr>
            <a:r>
              <a:rPr lang="th-TH" sz="2800" kern="600" spc="-50" dirty="0" smtClean="0">
                <a:solidFill>
                  <a:schemeClr val="accent5">
                    <a:lumMod val="50000"/>
                  </a:schemeClr>
                </a:solidFill>
                <a:latin typeface="Leelawadee" pitchFamily="34" charset="-34"/>
                <a:cs typeface="Leelawadee" pitchFamily="34" charset="-34"/>
                <a:sym typeface="Wingdings"/>
              </a:rPr>
              <a:t>ทิ้งระยะสักครู่</a:t>
            </a:r>
            <a:r>
              <a:rPr lang="th-TH" sz="2800" kern="400" spc="-50" dirty="0" smtClean="0">
                <a:solidFill>
                  <a:schemeClr val="accent5">
                    <a:lumMod val="50000"/>
                  </a:schemeClr>
                </a:solidFill>
                <a:latin typeface="Leelawadee" pitchFamily="34" charset="-34"/>
                <a:cs typeface="Leelawadee" pitchFamily="34" charset="-34"/>
                <a:sym typeface="Wingdings"/>
              </a:rPr>
              <a:t> </a:t>
            </a:r>
            <a:r>
              <a:rPr lang="th-TH" sz="2800" kern="600" spc="-50" dirty="0" smtClean="0">
                <a:solidFill>
                  <a:schemeClr val="accent5">
                    <a:lumMod val="50000"/>
                  </a:schemeClr>
                </a:solidFill>
                <a:latin typeface="Leelawadee" pitchFamily="34" charset="-34"/>
                <a:cs typeface="Leelawadee" pitchFamily="34" charset="-34"/>
                <a:sym typeface="Wingdings"/>
              </a:rPr>
              <a:t>ถ้าไม่มีเสียงตอบรับ</a:t>
            </a:r>
            <a:r>
              <a:rPr lang="th-TH" sz="2800" kern="400" spc="-50" dirty="0" smtClean="0">
                <a:solidFill>
                  <a:schemeClr val="accent5">
                    <a:lumMod val="50000"/>
                  </a:schemeClr>
                </a:solidFill>
                <a:latin typeface="Leelawadee" pitchFamily="34" charset="-34"/>
                <a:cs typeface="Leelawadee" pitchFamily="34" charset="-34"/>
                <a:sym typeface="Wingdings"/>
              </a:rPr>
              <a:t> </a:t>
            </a:r>
            <a:r>
              <a:rPr lang="th-TH" sz="2800" kern="600" spc="-50" dirty="0" smtClean="0">
                <a:solidFill>
                  <a:schemeClr val="accent5">
                    <a:lumMod val="50000"/>
                  </a:schemeClr>
                </a:solidFill>
                <a:latin typeface="Leelawadee" pitchFamily="34" charset="-34"/>
                <a:cs typeface="Leelawadee" pitchFamily="34" charset="-34"/>
                <a:sym typeface="Wingdings"/>
              </a:rPr>
              <a:t>ลองเคาะใหม่</a:t>
            </a:r>
          </a:p>
          <a:p>
            <a:pPr>
              <a:lnSpc>
                <a:spcPct val="110000"/>
              </a:lnSpc>
            </a:pPr>
            <a:r>
              <a:rPr lang="th-TH" sz="2800" kern="600" spc="-50" dirty="0">
                <a:solidFill>
                  <a:schemeClr val="accent5">
                    <a:lumMod val="50000"/>
                  </a:schemeClr>
                </a:solidFill>
                <a:latin typeface="Leelawadee" pitchFamily="34" charset="-34"/>
                <a:cs typeface="Leelawadee" pitchFamily="34" charset="-34"/>
                <a:sym typeface="Wingdings"/>
              </a:rPr>
              <a:t> </a:t>
            </a:r>
            <a:r>
              <a:rPr lang="th-TH" sz="2800" kern="600" spc="-5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 </a:t>
            </a:r>
            <a:r>
              <a:rPr lang="th-TH" sz="2800" kern="600" spc="-50" dirty="0" smtClean="0">
                <a:solidFill>
                  <a:schemeClr val="accent5">
                    <a:lumMod val="50000"/>
                  </a:schemeClr>
                </a:solidFill>
                <a:latin typeface="Leelawadee" pitchFamily="34" charset="-34"/>
                <a:cs typeface="Leelawadee" pitchFamily="34" charset="-34"/>
                <a:sym typeface="Wingdings"/>
              </a:rPr>
              <a:t>แล้วค่อย</a:t>
            </a:r>
            <a:r>
              <a:rPr lang="th-TH" sz="2800" kern="600" dirty="0" smtClean="0">
                <a:solidFill>
                  <a:schemeClr val="accent5">
                    <a:lumMod val="50000"/>
                  </a:schemeClr>
                </a:solidFill>
                <a:latin typeface="Leelawadee" pitchFamily="34" charset="-34"/>
                <a:cs typeface="Leelawadee" pitchFamily="34" charset="-34"/>
                <a:sym typeface="Wingdings"/>
              </a:rPr>
              <a:t>ใช้กุญแจไขเปิดประตู</a:t>
            </a:r>
          </a:p>
        </p:txBody>
      </p:sp>
      <p:sp>
        <p:nvSpPr>
          <p:cNvPr id="14" name="Title 1"/>
          <p:cNvSpPr>
            <a:spLocks noGrp="1"/>
          </p:cNvSpPr>
          <p:nvPr>
            <p:ph type="title"/>
          </p:nvPr>
        </p:nvSpPr>
        <p:spPr>
          <a:xfrm>
            <a:off x="611560" y="332656"/>
            <a:ext cx="4752528"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การเข้าห้องพักแขก</a:t>
            </a:r>
            <a:endParaRPr lang="en-US" sz="3000" b="1" dirty="0">
              <a:solidFill>
                <a:schemeClr val="accent5">
                  <a:lumMod val="75000"/>
                </a:schemeClr>
              </a:solidFill>
              <a:latin typeface="Leelawadee" pitchFamily="34" charset="-34"/>
              <a:cs typeface="Leelawadee" pitchFamily="34" charset="-34"/>
            </a:endParaRPr>
          </a:p>
        </p:txBody>
      </p:sp>
      <p:cxnSp>
        <p:nvCxnSpPr>
          <p:cNvPr id="16" name="ลูกศรเชื่อมต่อแบบตรง 15"/>
          <p:cNvCxnSpPr/>
          <p:nvPr/>
        </p:nvCxnSpPr>
        <p:spPr>
          <a:xfrm>
            <a:off x="7380312"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602416" y="2162651"/>
            <a:ext cx="6849904" cy="1482373"/>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pPr marL="457200" indent="-457200">
              <a:lnSpc>
                <a:spcPct val="110000"/>
              </a:lnSpc>
              <a:buFont typeface="Wingdings" pitchFamily="2" charset="2"/>
              <a:buChar char="¤"/>
            </a:pPr>
            <a:r>
              <a:rPr lang="th-TH" sz="2800" kern="400" dirty="0" smtClean="0">
                <a:solidFill>
                  <a:schemeClr val="accent5">
                    <a:lumMod val="50000"/>
                  </a:schemeClr>
                </a:solidFill>
                <a:latin typeface="Leelawadee" pitchFamily="34" charset="-34"/>
                <a:cs typeface="Leelawadee" pitchFamily="34" charset="-34"/>
                <a:sym typeface="Wingdings"/>
              </a:rPr>
              <a:t>เมื่อก้าวเข้าไปในห้อง</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ให้กล่าวทักทายและแจ้ง</a:t>
            </a:r>
          </a:p>
          <a:p>
            <a:pPr>
              <a:lnSpc>
                <a:spcPct val="110000"/>
              </a:lnSpc>
            </a:pP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100" dirty="0" smtClean="0">
                <a:solidFill>
                  <a:schemeClr val="accent5">
                    <a:lumMod val="50000"/>
                  </a:schemeClr>
                </a:solidFill>
                <a:latin typeface="Leelawadee" pitchFamily="34" charset="-34"/>
                <a:cs typeface="Leelawadee" pitchFamily="34" charset="-34"/>
                <a:sym typeface="Wingdings"/>
              </a:rPr>
              <a:t>แก่แขกที่อยู่ในห้องว่าตนเป็นตัวแทนแผนก</a:t>
            </a:r>
          </a:p>
          <a:p>
            <a:pPr>
              <a:lnSpc>
                <a:spcPct val="110000"/>
              </a:lnSpc>
            </a:pP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แม่บ้าน</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มาทำความสะอาดภายในห้อง</a:t>
            </a:r>
          </a:p>
        </p:txBody>
      </p:sp>
      <p:sp>
        <p:nvSpPr>
          <p:cNvPr id="6" name="Title 1"/>
          <p:cNvSpPr txBox="1">
            <a:spLocks/>
          </p:cNvSpPr>
          <p:nvPr/>
        </p:nvSpPr>
        <p:spPr>
          <a:xfrm>
            <a:off x="611560" y="1124744"/>
            <a:ext cx="6840760" cy="86409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pPr>
              <a:lnSpc>
                <a:spcPct val="120000"/>
              </a:lnSpc>
            </a:pPr>
            <a:r>
              <a:rPr lang="th-TH" sz="2800" b="1" spc="50" dirty="0" smtClean="0">
                <a:solidFill>
                  <a:schemeClr val="accent5">
                    <a:lumMod val="50000"/>
                  </a:schemeClr>
                </a:solidFill>
                <a:latin typeface="Leelawadee" pitchFamily="34" charset="-34"/>
                <a:cs typeface="Leelawadee" pitchFamily="34" charset="-34"/>
              </a:rPr>
              <a:t>ขั้นตอนมาตรฐานในการเข้าทำ</a:t>
            </a:r>
          </a:p>
          <a:p>
            <a:pPr>
              <a:lnSpc>
                <a:spcPct val="120000"/>
              </a:lnSpc>
            </a:pPr>
            <a:r>
              <a:rPr lang="th-TH" sz="2800" b="1" spc="50" dirty="0" smtClean="0">
                <a:solidFill>
                  <a:schemeClr val="accent5">
                    <a:lumMod val="50000"/>
                  </a:schemeClr>
                </a:solidFill>
                <a:latin typeface="Leelawadee" pitchFamily="34" charset="-34"/>
                <a:cs typeface="Leelawadee" pitchFamily="34" charset="-34"/>
              </a:rPr>
              <a:t>ความสะอาดห้องพัก</a:t>
            </a:r>
          </a:p>
        </p:txBody>
      </p:sp>
      <p:sp>
        <p:nvSpPr>
          <p:cNvPr id="7" name="Title 1"/>
          <p:cNvSpPr txBox="1">
            <a:spLocks/>
          </p:cNvSpPr>
          <p:nvPr/>
        </p:nvSpPr>
        <p:spPr>
          <a:xfrm>
            <a:off x="611560" y="3645024"/>
            <a:ext cx="6840760" cy="144016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pPr marL="457200" indent="-457200">
              <a:lnSpc>
                <a:spcPct val="110000"/>
              </a:lnSpc>
              <a:buFont typeface="Wingdings" pitchFamily="2" charset="2"/>
              <a:buChar char="¤"/>
            </a:pPr>
            <a:r>
              <a:rPr lang="th-TH" sz="2800" kern="600" dirty="0" smtClean="0">
                <a:solidFill>
                  <a:schemeClr val="accent5">
                    <a:lumMod val="50000"/>
                  </a:schemeClr>
                </a:solidFill>
                <a:latin typeface="Leelawadee" pitchFamily="34" charset="-34"/>
                <a:cs typeface="Leelawadee" pitchFamily="34" charset="-34"/>
                <a:sym typeface="Wingdings"/>
              </a:rPr>
              <a:t>หากแขกที่พักยังนอนอยู่หรือแต่งตัวไม่เรียบร้อย</a:t>
            </a:r>
          </a:p>
          <a:p>
            <a:pPr>
              <a:lnSpc>
                <a:spcPct val="110000"/>
              </a:lnSpc>
            </a:pPr>
            <a:r>
              <a:rPr lang="th-TH" sz="2800" kern="600" spc="-50" dirty="0">
                <a:solidFill>
                  <a:schemeClr val="accent5">
                    <a:lumMod val="50000"/>
                  </a:schemeClr>
                </a:solidFill>
                <a:latin typeface="Leelawadee" pitchFamily="34" charset="-34"/>
                <a:cs typeface="Leelawadee" pitchFamily="34" charset="-34"/>
                <a:sym typeface="Wingdings"/>
              </a:rPr>
              <a:t> </a:t>
            </a:r>
            <a:r>
              <a:rPr lang="th-TH" sz="2800" kern="600" spc="-5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 </a:t>
            </a:r>
            <a:r>
              <a:rPr lang="th-TH" sz="2800" kern="600" dirty="0" smtClean="0">
                <a:solidFill>
                  <a:schemeClr val="accent5">
                    <a:lumMod val="50000"/>
                  </a:schemeClr>
                </a:solidFill>
                <a:latin typeface="Leelawadee" pitchFamily="34" charset="-34"/>
                <a:cs typeface="Leelawadee" pitchFamily="34" charset="-34"/>
                <a:sym typeface="Wingdings"/>
              </a:rPr>
              <a:t>หรืออยู่ในสภาพที่ยังไม่พร้อมรับบริการ ให้รีบ</a:t>
            </a:r>
          </a:p>
          <a:p>
            <a:pPr>
              <a:lnSpc>
                <a:spcPct val="110000"/>
              </a:lnSpc>
            </a:pPr>
            <a:r>
              <a:rPr lang="th-TH" sz="2800" kern="600" spc="-50" dirty="0" smtClean="0">
                <a:solidFill>
                  <a:schemeClr val="accent5">
                    <a:lumMod val="50000"/>
                  </a:schemeClr>
                </a:solidFill>
                <a:latin typeface="Leelawadee" pitchFamily="34" charset="-34"/>
                <a:cs typeface="Leelawadee" pitchFamily="34" charset="-34"/>
                <a:sym typeface="Wingdings"/>
              </a:rPr>
              <a:t>  </a:t>
            </a:r>
            <a:r>
              <a:rPr lang="th-TH" sz="2800" kern="200" spc="-50" dirty="0" smtClean="0">
                <a:solidFill>
                  <a:schemeClr val="accent5">
                    <a:lumMod val="50000"/>
                  </a:schemeClr>
                </a:solidFill>
                <a:latin typeface="Leelawadee" pitchFamily="34" charset="-34"/>
                <a:cs typeface="Leelawadee" pitchFamily="34" charset="-34"/>
                <a:sym typeface="Wingdings"/>
              </a:rPr>
              <a:t>   </a:t>
            </a:r>
            <a:r>
              <a:rPr lang="th-TH" sz="2800" kern="600" dirty="0" smtClean="0">
                <a:solidFill>
                  <a:schemeClr val="accent5">
                    <a:lumMod val="50000"/>
                  </a:schemeClr>
                </a:solidFill>
                <a:latin typeface="Leelawadee" pitchFamily="34" charset="-34"/>
                <a:cs typeface="Leelawadee" pitchFamily="34" charset="-34"/>
                <a:sym typeface="Wingdings"/>
              </a:rPr>
              <a:t>ออกจากห้องไปอย่างเงียบที่สุด</a:t>
            </a:r>
          </a:p>
        </p:txBody>
      </p:sp>
      <p:sp>
        <p:nvSpPr>
          <p:cNvPr id="8" name="Title 1"/>
          <p:cNvSpPr>
            <a:spLocks noGrp="1"/>
          </p:cNvSpPr>
          <p:nvPr>
            <p:ph type="title"/>
          </p:nvPr>
        </p:nvSpPr>
        <p:spPr>
          <a:xfrm>
            <a:off x="611560" y="332656"/>
            <a:ext cx="4752528"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การเข้าห้องพักแขก</a:t>
            </a:r>
            <a:endParaRPr lang="en-US" sz="3000" b="1" dirty="0">
              <a:solidFill>
                <a:schemeClr val="accent5">
                  <a:lumMod val="75000"/>
                </a:schemeClr>
              </a:solidFill>
              <a:latin typeface="Leelawadee" pitchFamily="34" charset="-34"/>
              <a:cs typeface="Leelawadee" pitchFamily="34" charset="-34"/>
            </a:endParaRPr>
          </a:p>
        </p:txBody>
      </p:sp>
      <p:sp>
        <p:nvSpPr>
          <p:cNvPr id="13" name="Slide Number Placeholder 3"/>
          <p:cNvSpPr>
            <a:spLocks noGrp="1"/>
          </p:cNvSpPr>
          <p:nvPr>
            <p:ph type="sldNum" sz="quarter" idx="12"/>
          </p:nvPr>
        </p:nvSpPr>
        <p:spPr>
          <a:xfrm>
            <a:off x="8153400" y="6422064"/>
            <a:ext cx="762000" cy="365125"/>
          </a:xfrm>
        </p:spPr>
        <p:txBody>
          <a:bodyPr/>
          <a:lstStyle/>
          <a:p>
            <a:r>
              <a:rPr lang="en-US" dirty="0" smtClean="0"/>
              <a:t> Slide </a:t>
            </a:r>
            <a:fld id="{90BDF71C-F485-43AE-8825-5070AF1EA8C9}" type="slidenum">
              <a:rPr lang="en-US" smtClean="0"/>
              <a:pPr/>
              <a:t>69</a:t>
            </a:fld>
            <a:endParaRPr lang="en-US" dirty="0"/>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16854" b="13225"/>
          <a:stretch/>
        </p:blipFill>
        <p:spPr bwMode="auto">
          <a:xfrm rot="10423871">
            <a:off x="5522435" y="1090800"/>
            <a:ext cx="2009401" cy="9319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39136" y="5137728"/>
            <a:ext cx="2088232" cy="1106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7951365"/>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70</a:t>
            </a:fld>
            <a:endParaRPr lang="en-US" dirty="0"/>
          </a:p>
        </p:txBody>
      </p:sp>
      <p:sp>
        <p:nvSpPr>
          <p:cNvPr id="7" name="Title 1"/>
          <p:cNvSpPr txBox="1">
            <a:spLocks/>
          </p:cNvSpPr>
          <p:nvPr/>
        </p:nvSpPr>
        <p:spPr>
          <a:xfrm>
            <a:off x="602416" y="2783291"/>
            <a:ext cx="7353960" cy="1770405"/>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pPr marL="457200" indent="-457200">
              <a:lnSpc>
                <a:spcPct val="95000"/>
              </a:lnSpc>
              <a:buFont typeface="Wingdings" pitchFamily="2" charset="2"/>
              <a:buChar char="¤"/>
            </a:pPr>
            <a:r>
              <a:rPr lang="th-TH" sz="2800" kern="400" dirty="0" smtClean="0">
                <a:solidFill>
                  <a:schemeClr val="accent5">
                    <a:lumMod val="50000"/>
                  </a:schemeClr>
                </a:solidFill>
                <a:latin typeface="Leelawadee" pitchFamily="34" charset="-34"/>
                <a:cs typeface="Leelawadee" pitchFamily="34" charset="-34"/>
                <a:sym typeface="Wingdings"/>
              </a:rPr>
              <a:t>ดำเนินการตามที่แขกต้องการ รีบทำความสะอาด</a:t>
            </a:r>
          </a:p>
          <a:p>
            <a:pPr>
              <a:lnSpc>
                <a:spcPct val="95000"/>
              </a:lnSpc>
            </a:pP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10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และจัดห้องให้เป็นระเบียบเรียบร้อย เปลี่ยนผ้าเช็ดตัว</a:t>
            </a:r>
          </a:p>
          <a:p>
            <a:pPr>
              <a:lnSpc>
                <a:spcPct val="95000"/>
              </a:lnSpc>
            </a:pPr>
            <a:r>
              <a:rPr lang="th-TH" sz="2800" kern="400" spc="-3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สบู่และของใช้อื่นๆ แล้วรีบออกจากห้องไป ก่อนออก</a:t>
            </a:r>
          </a:p>
          <a:p>
            <a:pPr>
              <a:lnSpc>
                <a:spcPct val="95000"/>
              </a:lnSpc>
            </a:pPr>
            <a:r>
              <a:rPr lang="th-TH" sz="2800" kern="400" spc="-30" dirty="0" smtClean="0">
                <a:solidFill>
                  <a:schemeClr val="accent5">
                    <a:lumMod val="50000"/>
                  </a:schemeClr>
                </a:solidFill>
                <a:latin typeface="Leelawadee" pitchFamily="34" charset="-34"/>
                <a:cs typeface="Leelawadee" pitchFamily="34" charset="-34"/>
                <a:sym typeface="Wingdings"/>
              </a:rPr>
              <a:t>     </a:t>
            </a:r>
            <a:r>
              <a:rPr lang="th-TH" sz="2800" kern="400" spc="70" dirty="0" smtClean="0">
                <a:solidFill>
                  <a:schemeClr val="accent5">
                    <a:lumMod val="50000"/>
                  </a:schemeClr>
                </a:solidFill>
                <a:latin typeface="Leelawadee" pitchFamily="34" charset="-34"/>
                <a:cs typeface="Leelawadee" pitchFamily="34" charset="-34"/>
                <a:sym typeface="Wingdings"/>
              </a:rPr>
              <a:t>ให้กล่าวขออนุญาตกลับมาทำความสะอาดอีก</a:t>
            </a:r>
          </a:p>
        </p:txBody>
      </p:sp>
      <p:sp>
        <p:nvSpPr>
          <p:cNvPr id="8" name="Title 1"/>
          <p:cNvSpPr txBox="1">
            <a:spLocks/>
          </p:cNvSpPr>
          <p:nvPr/>
        </p:nvSpPr>
        <p:spPr>
          <a:xfrm>
            <a:off x="611560" y="980728"/>
            <a:ext cx="6840760" cy="86409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ขั้นตอนมาตรฐานในการเข้าทำ</a:t>
            </a:r>
          </a:p>
          <a:p>
            <a:r>
              <a:rPr lang="th-TH" sz="2800" b="1" spc="50" dirty="0" smtClean="0">
                <a:solidFill>
                  <a:schemeClr val="accent5">
                    <a:lumMod val="50000"/>
                  </a:schemeClr>
                </a:solidFill>
                <a:latin typeface="Leelawadee" pitchFamily="34" charset="-34"/>
                <a:cs typeface="Leelawadee" pitchFamily="34" charset="-34"/>
              </a:rPr>
              <a:t>ความสะอาดห้องพัก</a:t>
            </a:r>
          </a:p>
        </p:txBody>
      </p:sp>
      <p:sp>
        <p:nvSpPr>
          <p:cNvPr id="9" name="Title 1"/>
          <p:cNvSpPr txBox="1">
            <a:spLocks/>
          </p:cNvSpPr>
          <p:nvPr/>
        </p:nvSpPr>
        <p:spPr>
          <a:xfrm>
            <a:off x="611560" y="4653136"/>
            <a:ext cx="6840760" cy="151216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pPr marL="457200" indent="-457200">
              <a:lnSpc>
                <a:spcPct val="95000"/>
              </a:lnSpc>
              <a:buFont typeface="Wingdings" pitchFamily="2" charset="2"/>
              <a:buChar char="¤"/>
            </a:pPr>
            <a:r>
              <a:rPr lang="th-TH" sz="2800" kern="600" dirty="0" smtClean="0">
                <a:solidFill>
                  <a:schemeClr val="accent5">
                    <a:lumMod val="50000"/>
                  </a:schemeClr>
                </a:solidFill>
                <a:latin typeface="Leelawadee" pitchFamily="34" charset="-34"/>
                <a:cs typeface="Leelawadee" pitchFamily="34" charset="-34"/>
                <a:sym typeface="Wingdings"/>
              </a:rPr>
              <a:t>เมื่อได้รับอนุญาตให้เข้าไปทำความสะอาดห้อง </a:t>
            </a:r>
          </a:p>
          <a:p>
            <a:pPr>
              <a:lnSpc>
                <a:spcPct val="95000"/>
              </a:lnSpc>
            </a:pPr>
            <a:r>
              <a:rPr lang="th-TH" sz="2800" kern="600" dirty="0">
                <a:solidFill>
                  <a:schemeClr val="accent5">
                    <a:lumMod val="50000"/>
                  </a:schemeClr>
                </a:solidFill>
                <a:latin typeface="Leelawadee" pitchFamily="34" charset="-34"/>
                <a:cs typeface="Leelawadee" pitchFamily="34" charset="-34"/>
                <a:sym typeface="Wingdings"/>
              </a:rPr>
              <a:t> </a:t>
            </a:r>
            <a:r>
              <a:rPr lang="th-TH" sz="2800" kern="600" dirty="0" smtClean="0">
                <a:solidFill>
                  <a:schemeClr val="accent5">
                    <a:lumMod val="50000"/>
                  </a:schemeClr>
                </a:solidFill>
                <a:latin typeface="Leelawadee" pitchFamily="34" charset="-34"/>
                <a:cs typeface="Leelawadee" pitchFamily="34" charset="-34"/>
                <a:sym typeface="Wingdings"/>
              </a:rPr>
              <a:t>  ต้องเปิดประตูห้องอ้าไว้ เมื่อแขกที่ออกไป</a:t>
            </a:r>
          </a:p>
          <a:p>
            <a:pPr>
              <a:lnSpc>
                <a:spcPct val="95000"/>
              </a:lnSpc>
            </a:pPr>
            <a:r>
              <a:rPr lang="th-TH" sz="2800" kern="600" dirty="0">
                <a:solidFill>
                  <a:schemeClr val="accent5">
                    <a:lumMod val="50000"/>
                  </a:schemeClr>
                </a:solidFill>
                <a:latin typeface="Leelawadee" pitchFamily="34" charset="-34"/>
                <a:cs typeface="Leelawadee" pitchFamily="34" charset="-34"/>
                <a:sym typeface="Wingdings"/>
              </a:rPr>
              <a:t> </a:t>
            </a:r>
            <a:r>
              <a:rPr lang="th-TH" sz="2800" kern="600" dirty="0" smtClean="0">
                <a:solidFill>
                  <a:schemeClr val="accent5">
                    <a:lumMod val="50000"/>
                  </a:schemeClr>
                </a:solidFill>
                <a:latin typeface="Leelawadee" pitchFamily="34" charset="-34"/>
                <a:cs typeface="Leelawadee" pitchFamily="34" charset="-34"/>
                <a:sym typeface="Wingdings"/>
              </a:rPr>
              <a:t>  ข้างนอกกลับเข้ามาจะได้ทราบว่ามีคนอยู่</a:t>
            </a:r>
          </a:p>
          <a:p>
            <a:pPr>
              <a:lnSpc>
                <a:spcPct val="95000"/>
              </a:lnSpc>
            </a:pPr>
            <a:r>
              <a:rPr lang="th-TH" sz="2800" kern="600" dirty="0">
                <a:solidFill>
                  <a:schemeClr val="accent5">
                    <a:lumMod val="50000"/>
                  </a:schemeClr>
                </a:solidFill>
                <a:latin typeface="Leelawadee" pitchFamily="34" charset="-34"/>
                <a:cs typeface="Leelawadee" pitchFamily="34" charset="-34"/>
                <a:sym typeface="Wingdings"/>
              </a:rPr>
              <a:t> </a:t>
            </a:r>
            <a:r>
              <a:rPr lang="th-TH" sz="2800" kern="600" dirty="0" smtClean="0">
                <a:solidFill>
                  <a:schemeClr val="accent5">
                    <a:lumMod val="50000"/>
                  </a:schemeClr>
                </a:solidFill>
                <a:latin typeface="Leelawadee" pitchFamily="34" charset="-34"/>
                <a:cs typeface="Leelawadee" pitchFamily="34" charset="-34"/>
                <a:sym typeface="Wingdings"/>
              </a:rPr>
              <a:t>  ในห้องพักของตน</a:t>
            </a:r>
          </a:p>
        </p:txBody>
      </p:sp>
      <p:sp>
        <p:nvSpPr>
          <p:cNvPr id="10" name="Title 1"/>
          <p:cNvSpPr>
            <a:spLocks noGrp="1"/>
          </p:cNvSpPr>
          <p:nvPr>
            <p:ph type="title"/>
          </p:nvPr>
        </p:nvSpPr>
        <p:spPr>
          <a:xfrm>
            <a:off x="611560" y="332656"/>
            <a:ext cx="4752528"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การเข้าห้องพักแขก</a:t>
            </a:r>
            <a:endParaRPr lang="en-US" sz="3000" b="1" dirty="0">
              <a:solidFill>
                <a:schemeClr val="accent5">
                  <a:lumMod val="75000"/>
                </a:schemeClr>
              </a:solidFill>
              <a:latin typeface="Leelawadee" pitchFamily="34" charset="-34"/>
              <a:cs typeface="Leelawadee" pitchFamily="34" charset="-34"/>
            </a:endParaRPr>
          </a:p>
        </p:txBody>
      </p:sp>
      <p:sp>
        <p:nvSpPr>
          <p:cNvPr id="11" name="Title 1"/>
          <p:cNvSpPr txBox="1">
            <a:spLocks/>
          </p:cNvSpPr>
          <p:nvPr/>
        </p:nvSpPr>
        <p:spPr>
          <a:xfrm>
            <a:off x="602416" y="1934174"/>
            <a:ext cx="7137936" cy="84675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pPr marL="457200" indent="-457200">
              <a:lnSpc>
                <a:spcPct val="95000"/>
              </a:lnSpc>
              <a:buFont typeface="Wingdings" pitchFamily="2" charset="2"/>
              <a:buChar char="¤"/>
            </a:pPr>
            <a:r>
              <a:rPr lang="th-TH" sz="2800" kern="400" dirty="0" smtClean="0">
                <a:solidFill>
                  <a:schemeClr val="accent5">
                    <a:lumMod val="50000"/>
                  </a:schemeClr>
                </a:solidFill>
                <a:latin typeface="Leelawadee" pitchFamily="34" charset="-34"/>
                <a:cs typeface="Leelawadee" pitchFamily="34" charset="-34"/>
                <a:sym typeface="Wingdings"/>
              </a:rPr>
              <a:t>หากแขกตื่นแล้ว</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ให้กล่าวขออนุญาต</a:t>
            </a:r>
          </a:p>
          <a:p>
            <a:pPr>
              <a:lnSpc>
                <a:spcPct val="95000"/>
              </a:lnSpc>
            </a:pP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เข้าทำความสะอาดห้อง</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71</a:t>
            </a:fld>
            <a:endParaRPr lang="en-US" dirty="0"/>
          </a:p>
        </p:txBody>
      </p:sp>
      <p:sp>
        <p:nvSpPr>
          <p:cNvPr id="8" name="Title 1"/>
          <p:cNvSpPr txBox="1">
            <a:spLocks/>
          </p:cNvSpPr>
          <p:nvPr/>
        </p:nvSpPr>
        <p:spPr>
          <a:xfrm>
            <a:off x="602416" y="4106867"/>
            <a:ext cx="7170901" cy="1770405"/>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pPr marL="457200" indent="-457200">
              <a:lnSpc>
                <a:spcPct val="95000"/>
              </a:lnSpc>
              <a:buFont typeface="Wingdings" pitchFamily="2" charset="2"/>
              <a:buChar char="¤"/>
            </a:pPr>
            <a:r>
              <a:rPr lang="th-TH" sz="2800" kern="400" dirty="0" smtClean="0">
                <a:solidFill>
                  <a:schemeClr val="accent5">
                    <a:lumMod val="50000"/>
                  </a:schemeClr>
                </a:solidFill>
                <a:latin typeface="Leelawadee" pitchFamily="34" charset="-34"/>
                <a:cs typeface="Leelawadee" pitchFamily="34" charset="-34"/>
                <a:sym typeface="Wingdings"/>
              </a:rPr>
              <a:t>ตามหลักปฏิบัติของสถานประกอบการ ส่วนใหญ่</a:t>
            </a:r>
          </a:p>
          <a:p>
            <a:pPr>
              <a:lnSpc>
                <a:spcPct val="95000"/>
              </a:lnSpc>
            </a:pP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ขณะที่ทำความสะอาดห้อง จะต้องจอดรถเข็นไว้ที่</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ทางเดินหน้าห้อง จะไม่มีการนำรถเข็นเข้ามาใน</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ห้องพักเด็ดขาด</a:t>
            </a:r>
          </a:p>
        </p:txBody>
      </p:sp>
      <p:sp>
        <p:nvSpPr>
          <p:cNvPr id="9" name="Title 1"/>
          <p:cNvSpPr txBox="1">
            <a:spLocks/>
          </p:cNvSpPr>
          <p:nvPr/>
        </p:nvSpPr>
        <p:spPr>
          <a:xfrm>
            <a:off x="611560" y="980728"/>
            <a:ext cx="6840760" cy="86409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ขั้นตอนมาตรฐานในการเข้าทำ</a:t>
            </a:r>
          </a:p>
          <a:p>
            <a:r>
              <a:rPr lang="th-TH" sz="2800" b="1" spc="50" dirty="0" smtClean="0">
                <a:solidFill>
                  <a:schemeClr val="accent5">
                    <a:lumMod val="50000"/>
                  </a:schemeClr>
                </a:solidFill>
                <a:latin typeface="Leelawadee" pitchFamily="34" charset="-34"/>
                <a:cs typeface="Leelawadee" pitchFamily="34" charset="-34"/>
              </a:rPr>
              <a:t>ความสะอาดห้องพัก</a:t>
            </a:r>
          </a:p>
        </p:txBody>
      </p:sp>
      <p:sp>
        <p:nvSpPr>
          <p:cNvPr id="11" name="Title 1"/>
          <p:cNvSpPr>
            <a:spLocks noGrp="1"/>
          </p:cNvSpPr>
          <p:nvPr>
            <p:ph type="title"/>
          </p:nvPr>
        </p:nvSpPr>
        <p:spPr>
          <a:xfrm>
            <a:off x="611560" y="332656"/>
            <a:ext cx="4752528"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การเข้าห้องพักแขก</a:t>
            </a:r>
            <a:endParaRPr lang="en-US" sz="3000" b="1" dirty="0">
              <a:solidFill>
                <a:schemeClr val="accent5">
                  <a:lumMod val="75000"/>
                </a:schemeClr>
              </a:solidFill>
              <a:latin typeface="Leelawadee" pitchFamily="34" charset="-34"/>
              <a:cs typeface="Leelawadee" pitchFamily="34" charset="-34"/>
            </a:endParaRPr>
          </a:p>
        </p:txBody>
      </p:sp>
      <p:sp>
        <p:nvSpPr>
          <p:cNvPr id="12" name="Title 1"/>
          <p:cNvSpPr txBox="1">
            <a:spLocks/>
          </p:cNvSpPr>
          <p:nvPr/>
        </p:nvSpPr>
        <p:spPr>
          <a:xfrm>
            <a:off x="602416" y="1934174"/>
            <a:ext cx="7569984" cy="207089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pPr marL="457200" indent="-457200">
              <a:lnSpc>
                <a:spcPct val="95000"/>
              </a:lnSpc>
              <a:buFont typeface="Wingdings" pitchFamily="2" charset="2"/>
              <a:buChar char="¤"/>
            </a:pPr>
            <a:r>
              <a:rPr lang="th-TH" sz="2800" kern="400" spc="-40" dirty="0" smtClean="0">
                <a:solidFill>
                  <a:schemeClr val="accent5">
                    <a:lumMod val="50000"/>
                  </a:schemeClr>
                </a:solidFill>
                <a:latin typeface="Leelawadee" pitchFamily="34" charset="-34"/>
                <a:cs typeface="Leelawadee" pitchFamily="34" charset="-34"/>
                <a:sym typeface="Wingdings"/>
              </a:rPr>
              <a:t>จอดรถเข็นแม่บ้านขวางประตูห้องไว้หรือให้ใกล้กับประตู</a:t>
            </a:r>
          </a:p>
          <a:p>
            <a:pPr>
              <a:lnSpc>
                <a:spcPct val="95000"/>
              </a:lnSpc>
            </a:pP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600" dirty="0" smtClean="0">
                <a:solidFill>
                  <a:schemeClr val="accent5">
                    <a:lumMod val="50000"/>
                  </a:schemeClr>
                </a:solidFill>
                <a:latin typeface="Leelawadee" pitchFamily="34" charset="-34"/>
                <a:cs typeface="Leelawadee" pitchFamily="34" charset="-34"/>
                <a:sym typeface="Wingdings"/>
              </a:rPr>
              <a:t>ที่สุด ตามแต่นโยบายของสถานประกอบการ เพื่อให้</a:t>
            </a:r>
          </a:p>
          <a:p>
            <a:pPr>
              <a:lnSpc>
                <a:spcPct val="95000"/>
              </a:lnSpc>
            </a:pP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สามารถหยิบของในรถเข็นได้สะดวก ขณะเดียวกันก็</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spc="40" dirty="0" smtClean="0">
                <a:solidFill>
                  <a:schemeClr val="accent5">
                    <a:lumMod val="50000"/>
                  </a:schemeClr>
                </a:solidFill>
                <a:latin typeface="Leelawadee" pitchFamily="34" charset="-34"/>
                <a:cs typeface="Leelawadee" pitchFamily="34" charset="-34"/>
                <a:sym typeface="Wingdings"/>
              </a:rPr>
              <a:t>จะช่วยให้แม่บ้านประจำชั้นหรือฝ่ายบริหารทราบว่า</a:t>
            </a:r>
          </a:p>
          <a:p>
            <a:pPr>
              <a:lnSpc>
                <a:spcPct val="95000"/>
              </a:lnSpc>
            </a:pPr>
            <a:r>
              <a:rPr lang="th-TH" sz="2800" kern="400" spc="40" dirty="0">
                <a:solidFill>
                  <a:schemeClr val="accent5">
                    <a:lumMod val="50000"/>
                  </a:schemeClr>
                </a:solidFill>
                <a:latin typeface="Leelawadee" pitchFamily="34" charset="-34"/>
                <a:cs typeface="Leelawadee" pitchFamily="34" charset="-34"/>
                <a:sym typeface="Wingdings"/>
              </a:rPr>
              <a:t> </a:t>
            </a:r>
            <a:r>
              <a:rPr lang="th-TH" sz="2800" kern="400" spc="4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พนักงานกำลังปฏิบัติหน้าที่อยู่ที่ห้องใด</a:t>
            </a:r>
            <a:endParaRPr lang="en-US" sz="2800" dirty="0">
              <a:solidFill>
                <a:schemeClr val="accent5">
                  <a:lumMod val="50000"/>
                </a:schemeClr>
              </a:solidFill>
              <a:latin typeface="Leelawadee" pitchFamily="34" charset="-34"/>
              <a:cs typeface="Leelawadee" pitchFamily="34" charset="-34"/>
            </a:endParaRPr>
          </a:p>
        </p:txBody>
      </p:sp>
      <p:cxnSp>
        <p:nvCxnSpPr>
          <p:cNvPr id="13" name="ลูกศรเชื่อมต่อแบบตรง 12"/>
          <p:cNvCxnSpPr/>
          <p:nvPr/>
        </p:nvCxnSpPr>
        <p:spPr>
          <a:xfrm>
            <a:off x="7380312"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611560" y="980728"/>
            <a:ext cx="6840760" cy="86409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ขั้นตอนมาตรฐานในการเข้าทำ</a:t>
            </a:r>
          </a:p>
          <a:p>
            <a:r>
              <a:rPr lang="th-TH" sz="2800" b="1" spc="50" dirty="0" smtClean="0">
                <a:solidFill>
                  <a:schemeClr val="accent5">
                    <a:lumMod val="50000"/>
                  </a:schemeClr>
                </a:solidFill>
                <a:latin typeface="Leelawadee" pitchFamily="34" charset="-34"/>
                <a:cs typeface="Leelawadee" pitchFamily="34" charset="-34"/>
              </a:rPr>
              <a:t>ความสะอาดห้องพัก</a:t>
            </a:r>
          </a:p>
        </p:txBody>
      </p:sp>
      <p:sp>
        <p:nvSpPr>
          <p:cNvPr id="6" name="Title 1"/>
          <p:cNvSpPr>
            <a:spLocks noGrp="1"/>
          </p:cNvSpPr>
          <p:nvPr>
            <p:ph type="title"/>
          </p:nvPr>
        </p:nvSpPr>
        <p:spPr>
          <a:xfrm>
            <a:off x="611560" y="332656"/>
            <a:ext cx="4752528"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การเข้าห้องพักแขก</a:t>
            </a:r>
            <a:endParaRPr lang="en-US" sz="3000" b="1" dirty="0">
              <a:solidFill>
                <a:schemeClr val="accent5">
                  <a:lumMod val="75000"/>
                </a:schemeClr>
              </a:solidFill>
              <a:latin typeface="Leelawadee" pitchFamily="34" charset="-34"/>
              <a:cs typeface="Leelawadee" pitchFamily="34" charset="-34"/>
            </a:endParaRPr>
          </a:p>
        </p:txBody>
      </p:sp>
      <p:sp>
        <p:nvSpPr>
          <p:cNvPr id="7" name="Title 1"/>
          <p:cNvSpPr txBox="1">
            <a:spLocks/>
          </p:cNvSpPr>
          <p:nvPr/>
        </p:nvSpPr>
        <p:spPr>
          <a:xfrm>
            <a:off x="602416" y="1934174"/>
            <a:ext cx="7569984" cy="3079002"/>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pPr marL="457200" indent="-457200">
              <a:buFont typeface="Wingdings" pitchFamily="2" charset="2"/>
              <a:buChar char="¤"/>
            </a:pPr>
            <a:r>
              <a:rPr lang="th-TH" sz="2800" kern="400" dirty="0" smtClean="0">
                <a:solidFill>
                  <a:schemeClr val="accent5">
                    <a:lumMod val="50000"/>
                  </a:schemeClr>
                </a:solidFill>
                <a:latin typeface="Leelawadee" pitchFamily="34" charset="-34"/>
                <a:cs typeface="Leelawadee" pitchFamily="34" charset="-34"/>
                <a:sym typeface="Wingdings"/>
              </a:rPr>
              <a:t>ในกรณีที่ได้รับอนุญาตให้นำรถเข็นเข้าไปในห้องพัก</a:t>
            </a:r>
          </a:p>
          <a:p>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แขกได้ พนักงานดูแลห้องพักจะต้องติดป้าย “กำลัง</a:t>
            </a:r>
          </a:p>
          <a:p>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ทำความสะอาด” ขนาดใหญ่หน้าประตูห้อง</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เพื่อเวลา</a:t>
            </a:r>
          </a:p>
          <a:p>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30" dirty="0" smtClean="0">
                <a:solidFill>
                  <a:schemeClr val="accent5">
                    <a:lumMod val="50000"/>
                  </a:schemeClr>
                </a:solidFill>
                <a:latin typeface="Leelawadee" pitchFamily="34" charset="-34"/>
                <a:cs typeface="Leelawadee" pitchFamily="34" charset="-34"/>
                <a:sym typeface="Wingdings"/>
              </a:rPr>
              <a:t>ที่แขกกลับมาจากข้างนอกจะได้ทราบว่ามีพนักงาน</a:t>
            </a:r>
          </a:p>
          <a:p>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100" dirty="0" smtClean="0">
                <a:solidFill>
                  <a:schemeClr val="accent5">
                    <a:lumMod val="50000"/>
                  </a:schemeClr>
                </a:solidFill>
                <a:latin typeface="Leelawadee" pitchFamily="34" charset="-34"/>
                <a:cs typeface="Leelawadee" pitchFamily="34" charset="-34"/>
                <a:sym typeface="Wingdings"/>
              </a:rPr>
              <a:t>กำลังทำความสะอาดห้องของตนอยู่และเพื่อให้</a:t>
            </a:r>
          </a:p>
          <a:p>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ฝ่ายบริหารหรือหัวหน้างานทราบว่าพนักงานกำลัง</a:t>
            </a:r>
          </a:p>
          <a:p>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ปฏิบัติหน้าที่อยู่ที่ใด</a:t>
            </a:r>
            <a:endParaRPr lang="en-US" sz="2800" dirty="0">
              <a:solidFill>
                <a:schemeClr val="accent5">
                  <a:lumMod val="50000"/>
                </a:schemeClr>
              </a:solidFill>
              <a:latin typeface="Leelawadee" pitchFamily="34" charset="-34"/>
              <a:cs typeface="Leelawadee" pitchFamily="34" charset="-34"/>
            </a:endParaRPr>
          </a:p>
        </p:txBody>
      </p:sp>
      <p:sp>
        <p:nvSpPr>
          <p:cNvPr id="9" name="Slide Number Placeholder 3"/>
          <p:cNvSpPr>
            <a:spLocks noGrp="1"/>
          </p:cNvSpPr>
          <p:nvPr>
            <p:ph type="sldNum" sz="quarter" idx="12"/>
          </p:nvPr>
        </p:nvSpPr>
        <p:spPr>
          <a:xfrm>
            <a:off x="8153400" y="6422064"/>
            <a:ext cx="762000" cy="365125"/>
          </a:xfrm>
        </p:spPr>
        <p:txBody>
          <a:bodyPr/>
          <a:lstStyle/>
          <a:p>
            <a:r>
              <a:rPr lang="en-US" dirty="0" smtClean="0"/>
              <a:t> Slide </a:t>
            </a:r>
            <a:fld id="{90BDF71C-F485-43AE-8825-5070AF1EA8C9}" type="slidenum">
              <a:rPr lang="en-US" smtClean="0"/>
              <a:pPr/>
              <a:t>72</a:t>
            </a:fld>
            <a:endParaRPr lang="en-US" dirty="0"/>
          </a:p>
        </p:txBody>
      </p:sp>
      <p:pic>
        <p:nvPicPr>
          <p:cNvPr id="205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5772"/>
          <a:stretch/>
        </p:blipFill>
        <p:spPr bwMode="auto">
          <a:xfrm>
            <a:off x="4572000" y="4712752"/>
            <a:ext cx="1404979" cy="1252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69261507"/>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73</a:t>
            </a:fld>
            <a:endParaRPr lang="en-US" dirty="0"/>
          </a:p>
        </p:txBody>
      </p:sp>
      <p:pic>
        <p:nvPicPr>
          <p:cNvPr id="7172" name="Picture 4" descr="C:\Documents and Settings\danielc\Local Settings\Temporary Internet Files\Content.IE5\2LMD6966\MP900423029[1].jpg"/>
          <p:cNvPicPr>
            <a:picLocks noChangeAspect="1" noChangeArrowheads="1"/>
          </p:cNvPicPr>
          <p:nvPr/>
        </p:nvPicPr>
        <p:blipFill>
          <a:blip r:embed="rId3" cstate="print"/>
          <a:srcRect/>
          <a:stretch>
            <a:fillRect/>
          </a:stretch>
        </p:blipFill>
        <p:spPr bwMode="auto">
          <a:xfrm>
            <a:off x="2987824" y="2780928"/>
            <a:ext cx="2500306" cy="2500306"/>
          </a:xfrm>
          <a:prstGeom prst="rect">
            <a:avLst/>
          </a:prstGeom>
          <a:noFill/>
        </p:spPr>
      </p:pic>
      <p:sp>
        <p:nvSpPr>
          <p:cNvPr id="6" name="Title 1"/>
          <p:cNvSpPr>
            <a:spLocks noGrp="1"/>
          </p:cNvSpPr>
          <p:nvPr>
            <p:ph type="title"/>
          </p:nvPr>
        </p:nvSpPr>
        <p:spPr>
          <a:xfrm>
            <a:off x="611560" y="692696"/>
            <a:ext cx="1944216" cy="792088"/>
          </a:xfrm>
        </p:spPr>
        <p:txBody>
          <a:bodyPr>
            <a:normAutofit/>
          </a:bodyPr>
          <a:lstStyle/>
          <a:p>
            <a:r>
              <a:rPr lang="th-TH" sz="3200" b="1" dirty="0" smtClean="0">
                <a:solidFill>
                  <a:schemeClr val="accent5">
                    <a:lumMod val="75000"/>
                  </a:schemeClr>
                </a:solidFill>
                <a:latin typeface="Leelawadee" pitchFamily="34" charset="-34"/>
                <a:cs typeface="Leelawadee" pitchFamily="34" charset="-34"/>
              </a:rPr>
              <a:t>บทที่</a:t>
            </a:r>
            <a:r>
              <a:rPr lang="th-TH" sz="3200" b="1" kern="400" dirty="0" smtClean="0">
                <a:solidFill>
                  <a:schemeClr val="accent5">
                    <a:lumMod val="75000"/>
                  </a:schemeClr>
                </a:solidFill>
                <a:latin typeface="Leelawadee" pitchFamily="34" charset="-34"/>
                <a:cs typeface="Leelawadee" pitchFamily="34" charset="-34"/>
              </a:rPr>
              <a:t> </a:t>
            </a:r>
            <a:r>
              <a:rPr lang="th-TH" sz="3200" b="1" dirty="0" smtClean="0">
                <a:solidFill>
                  <a:schemeClr val="accent5">
                    <a:lumMod val="75000"/>
                  </a:schemeClr>
                </a:solidFill>
                <a:latin typeface="Leelawadee" pitchFamily="34" charset="-34"/>
                <a:cs typeface="Leelawadee" pitchFamily="34" charset="-34"/>
              </a:rPr>
              <a:t>๓</a:t>
            </a:r>
            <a:endParaRPr lang="en-US" sz="3200" b="1" dirty="0">
              <a:solidFill>
                <a:schemeClr val="accent5">
                  <a:lumMod val="75000"/>
                </a:schemeClr>
              </a:solidFill>
              <a:latin typeface="Leelawadee" pitchFamily="34" charset="-34"/>
              <a:cs typeface="Leelawadee" pitchFamily="34" charset="-34"/>
            </a:endParaRPr>
          </a:p>
        </p:txBody>
      </p:sp>
      <p:sp>
        <p:nvSpPr>
          <p:cNvPr id="7" name="Title 1"/>
          <p:cNvSpPr txBox="1">
            <a:spLocks/>
          </p:cNvSpPr>
          <p:nvPr/>
        </p:nvSpPr>
        <p:spPr>
          <a:xfrm>
            <a:off x="611560" y="1412776"/>
            <a:ext cx="324036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smtClean="0">
                <a:solidFill>
                  <a:schemeClr val="accent5">
                    <a:lumMod val="50000"/>
                  </a:schemeClr>
                </a:solidFill>
                <a:latin typeface="Leelawadee" pitchFamily="34" charset="-34"/>
                <a:cs typeface="Leelawadee" pitchFamily="34" charset="-34"/>
              </a:rPr>
              <a:t>จัดเตียง</a:t>
            </a:r>
            <a:endParaRPr lang="en-US" sz="3000" b="1"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74</a:t>
            </a:fld>
            <a:endParaRPr lang="en-US" dirty="0"/>
          </a:p>
        </p:txBody>
      </p:sp>
      <p:pic>
        <p:nvPicPr>
          <p:cNvPr id="7" name="Picture 6" descr="MP900431761[1].JPG"/>
          <p:cNvPicPr>
            <a:picLocks noChangeAspect="1"/>
          </p:cNvPicPr>
          <p:nvPr/>
        </p:nvPicPr>
        <p:blipFill>
          <a:blip r:embed="rId3" cstate="print"/>
          <a:stretch>
            <a:fillRect/>
          </a:stretch>
        </p:blipFill>
        <p:spPr>
          <a:xfrm>
            <a:off x="3042084" y="3429000"/>
            <a:ext cx="3059832" cy="2039091"/>
          </a:xfrm>
          <a:prstGeom prst="rect">
            <a:avLst/>
          </a:prstGeom>
        </p:spPr>
      </p:pic>
      <p:sp>
        <p:nvSpPr>
          <p:cNvPr id="8" name="Title 1"/>
          <p:cNvSpPr txBox="1">
            <a:spLocks/>
          </p:cNvSpPr>
          <p:nvPr/>
        </p:nvSpPr>
        <p:spPr>
          <a:xfrm>
            <a:off x="611559" y="836712"/>
            <a:ext cx="5976665" cy="90010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เกณฑ์การปฏิบัติงานสำหรับสมรรถนะย่อยนี้</a:t>
            </a:r>
            <a:endParaRPr lang="en-US" sz="2800" dirty="0">
              <a:solidFill>
                <a:schemeClr val="accent5">
                  <a:lumMod val="50000"/>
                </a:schemeClr>
              </a:solidFill>
              <a:latin typeface="Leelawadee" pitchFamily="34" charset="-34"/>
              <a:cs typeface="Leelawadee" pitchFamily="34" charset="-34"/>
            </a:endParaRPr>
          </a:p>
        </p:txBody>
      </p:sp>
      <p:sp>
        <p:nvSpPr>
          <p:cNvPr id="9" name="Title 1"/>
          <p:cNvSpPr txBox="1">
            <a:spLocks/>
          </p:cNvSpPr>
          <p:nvPr/>
        </p:nvSpPr>
        <p:spPr>
          <a:xfrm>
            <a:off x="602416" y="1844824"/>
            <a:ext cx="4257616"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เปลี่ยนผ้าชุดเครื่องนอนใหม่</a:t>
            </a:r>
            <a:endParaRPr lang="en-US" sz="2800" dirty="0">
              <a:solidFill>
                <a:schemeClr val="accent5">
                  <a:lumMod val="50000"/>
                </a:schemeClr>
              </a:solidFill>
              <a:latin typeface="Leelawadee" pitchFamily="34" charset="-34"/>
              <a:cs typeface="Leelawadee" pitchFamily="34" charset="-34"/>
            </a:endParaRPr>
          </a:p>
        </p:txBody>
      </p:sp>
      <p:sp>
        <p:nvSpPr>
          <p:cNvPr id="10" name="Title 1"/>
          <p:cNvSpPr>
            <a:spLocks noGrp="1"/>
          </p:cNvSpPr>
          <p:nvPr>
            <p:ph type="title"/>
          </p:nvPr>
        </p:nvSpPr>
        <p:spPr>
          <a:xfrm>
            <a:off x="611559" y="332656"/>
            <a:ext cx="2664297"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จัดเตียง</a:t>
            </a:r>
            <a:endParaRPr lang="en-US" sz="3000" b="1" dirty="0">
              <a:solidFill>
                <a:schemeClr val="accent5">
                  <a:lumMod val="75000"/>
                </a:schemeClr>
              </a:solidFill>
              <a:latin typeface="Leelawadee" pitchFamily="34" charset="-34"/>
              <a:cs typeface="Leelawadee" pitchFamily="34" charset="-34"/>
            </a:endParaRPr>
          </a:p>
        </p:txBody>
      </p:sp>
      <p:sp>
        <p:nvSpPr>
          <p:cNvPr id="11" name="Title 1"/>
          <p:cNvSpPr txBox="1">
            <a:spLocks/>
          </p:cNvSpPr>
          <p:nvPr/>
        </p:nvSpPr>
        <p:spPr>
          <a:xfrm>
            <a:off x="611560" y="1340768"/>
            <a:ext cx="2664296"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ได้แก่</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0" y="2367168"/>
            <a:ext cx="5112568" cy="792088"/>
          </a:xfrm>
          <a:prstGeom prst="rect">
            <a:avLst/>
          </a:prstGeom>
        </p:spPr>
        <p:txBody>
          <a:bodyPr vert="horz" lIns="45720" rIns="45720" anchor="ctr">
            <a:normAutofit fontScale="92500"/>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จัดเตียงโดยไม่เปลี่ยนผ้าชุดเครื่องนอน</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75</a:t>
            </a:fld>
            <a:endParaRPr lang="en-US" dirty="0"/>
          </a:p>
        </p:txBody>
      </p:sp>
      <p:pic>
        <p:nvPicPr>
          <p:cNvPr id="6" name="Picture 5" descr="MP900430722[1].JPG"/>
          <p:cNvPicPr/>
          <p:nvPr/>
        </p:nvPicPr>
        <p:blipFill>
          <a:blip r:embed="rId3" cstate="print"/>
          <a:stretch>
            <a:fillRect/>
          </a:stretch>
        </p:blipFill>
        <p:spPr>
          <a:xfrm>
            <a:off x="6033293" y="2951422"/>
            <a:ext cx="1829941" cy="2061754"/>
          </a:xfrm>
          <a:prstGeom prst="rect">
            <a:avLst/>
          </a:prstGeom>
        </p:spPr>
      </p:pic>
      <p:sp>
        <p:nvSpPr>
          <p:cNvPr id="8" name="Title 1"/>
          <p:cNvSpPr txBox="1">
            <a:spLocks/>
          </p:cNvSpPr>
          <p:nvPr/>
        </p:nvSpPr>
        <p:spPr>
          <a:xfrm>
            <a:off x="602416" y="980728"/>
            <a:ext cx="6634302"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เมื่อได้รับอนุญาตให้เข้าทำความสะอาดห้องแล้ว</a:t>
            </a:r>
            <a:endParaRPr lang="en-US" sz="2800" dirty="0">
              <a:solidFill>
                <a:schemeClr val="accent5">
                  <a:lumMod val="50000"/>
                </a:schemeClr>
              </a:solidFill>
              <a:latin typeface="Leelawadee" pitchFamily="34" charset="-34"/>
              <a:cs typeface="Leelawadee" pitchFamily="34" charset="-34"/>
            </a:endParaRPr>
          </a:p>
        </p:txBody>
      </p:sp>
      <p:sp>
        <p:nvSpPr>
          <p:cNvPr id="9" name="Title 1"/>
          <p:cNvSpPr txBox="1">
            <a:spLocks/>
          </p:cNvSpPr>
          <p:nvPr/>
        </p:nvSpPr>
        <p:spPr>
          <a:xfrm>
            <a:off x="980744" y="1412776"/>
            <a:ext cx="560748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ต้องลงมือทำความสะอาดห้องโดยเร็ว</a:t>
            </a:r>
            <a:endParaRPr lang="en-US" sz="240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11560" y="3472433"/>
            <a:ext cx="6336704"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ห้องที่มีแขกอยู่อาจเปลี่ยนผ้าปูที่นอน</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1006903" y="3904481"/>
            <a:ext cx="4285177"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ตามระยะเวลาที่กำหนดไว้</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a:spLocks noGrp="1"/>
          </p:cNvSpPr>
          <p:nvPr>
            <p:ph type="title"/>
          </p:nvPr>
        </p:nvSpPr>
        <p:spPr>
          <a:xfrm>
            <a:off x="611559" y="332656"/>
            <a:ext cx="5544617" cy="792088"/>
          </a:xfrm>
        </p:spPr>
        <p:txBody>
          <a:bodyPr>
            <a:noAutofit/>
          </a:bodyPr>
          <a:lstStyle/>
          <a:p>
            <a:r>
              <a:rPr lang="th-TH" sz="3000" b="1" dirty="0" smtClean="0">
                <a:solidFill>
                  <a:schemeClr val="accent5">
                    <a:lumMod val="75000"/>
                  </a:schemeClr>
                </a:solidFill>
                <a:latin typeface="Leelawadee" pitchFamily="34" charset="-34"/>
                <a:cs typeface="Leelawadee" pitchFamily="34" charset="-34"/>
              </a:rPr>
              <a:t>การถอดเปลี่ยนผ้าชุดเครื่องนอน</a:t>
            </a:r>
            <a:endParaRPr lang="en-US" sz="3000" b="1" dirty="0">
              <a:solidFill>
                <a:schemeClr val="accent5">
                  <a:lumMod val="75000"/>
                </a:schemeClr>
              </a:solidFill>
              <a:latin typeface="Leelawadee" pitchFamily="34" charset="-34"/>
              <a:cs typeface="Leelawadee" pitchFamily="34" charset="-34"/>
            </a:endParaRPr>
          </a:p>
        </p:txBody>
      </p:sp>
      <p:sp>
        <p:nvSpPr>
          <p:cNvPr id="13" name="Title 1"/>
          <p:cNvSpPr txBox="1">
            <a:spLocks/>
          </p:cNvSpPr>
          <p:nvPr/>
        </p:nvSpPr>
        <p:spPr>
          <a:xfrm>
            <a:off x="611560" y="1954932"/>
            <a:ext cx="5976664"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งานในลำดับแรกๆ</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ที่ต้องทำคือการจัดเตียง</a:t>
            </a:r>
            <a:endParaRPr lang="en-US" sz="280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11560" y="2483371"/>
            <a:ext cx="5688632"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ห้องพักที่มีแขกย้ายออกต้องเปลี่ยน</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1015033" y="2939802"/>
            <a:ext cx="3196927"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ผ้าปูที่นอนใหม่เสมอ</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76</a:t>
            </a:fld>
            <a:endParaRPr lang="en-US" dirty="0"/>
          </a:p>
        </p:txBody>
      </p:sp>
      <p:sp>
        <p:nvSpPr>
          <p:cNvPr id="8" name="Title 1"/>
          <p:cNvSpPr txBox="1">
            <a:spLocks/>
          </p:cNvSpPr>
          <p:nvPr/>
        </p:nvSpPr>
        <p:spPr>
          <a:xfrm>
            <a:off x="611560" y="908720"/>
            <a:ext cx="583264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เมื่อใดที่ควรเปลี่ยนผ้าชุดเครื่องนอน</a:t>
            </a:r>
          </a:p>
        </p:txBody>
      </p:sp>
      <p:sp>
        <p:nvSpPr>
          <p:cNvPr id="10" name="Title 1"/>
          <p:cNvSpPr>
            <a:spLocks noGrp="1"/>
          </p:cNvSpPr>
          <p:nvPr>
            <p:ph type="title"/>
          </p:nvPr>
        </p:nvSpPr>
        <p:spPr>
          <a:xfrm>
            <a:off x="611560" y="332656"/>
            <a:ext cx="5616624"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การถอดเปลี่ยนผ้าชุดเครื่องนอน</a:t>
            </a:r>
            <a:endParaRPr lang="en-US" sz="3000" b="1" dirty="0">
              <a:solidFill>
                <a:schemeClr val="accent5">
                  <a:lumMod val="75000"/>
                </a:schemeClr>
              </a:solidFill>
              <a:latin typeface="Leelawadee" pitchFamily="34" charset="-34"/>
              <a:cs typeface="Leelawadee" pitchFamily="34" charset="-34"/>
            </a:endParaRPr>
          </a:p>
        </p:txBody>
      </p:sp>
      <p:sp>
        <p:nvSpPr>
          <p:cNvPr id="15" name="Title 1"/>
          <p:cNvSpPr txBox="1">
            <a:spLocks/>
          </p:cNvSpPr>
          <p:nvPr/>
        </p:nvSpPr>
        <p:spPr>
          <a:xfrm>
            <a:off x="611560" y="1412776"/>
            <a:ext cx="6840760" cy="120584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การเปลี่ยนผ้าชุดเครื่องนอนอาจทำตาม</a:t>
            </a:r>
            <a:r>
              <a:rPr lang="th-TH" sz="2800" dirty="0">
                <a:solidFill>
                  <a:schemeClr val="accent5">
                    <a:lumMod val="50000"/>
                  </a:schemeClr>
                </a:solidFill>
                <a:latin typeface="Leelawadee" pitchFamily="34" charset="-34"/>
                <a:cs typeface="Leelawadee" pitchFamily="34" charset="-34"/>
              </a:rPr>
              <a:t>กำหนด</a:t>
            </a:r>
            <a:endParaRPr lang="th-TH" sz="2800" dirty="0" smtClean="0">
              <a:solidFill>
                <a:schemeClr val="accent5">
                  <a:lumMod val="50000"/>
                </a:schemeClr>
              </a:solidFill>
              <a:latin typeface="Leelawadee" pitchFamily="34" charset="-34"/>
              <a:cs typeface="Leelawadee" pitchFamily="34" charset="-34"/>
            </a:endParaRPr>
          </a:p>
          <a:p>
            <a:r>
              <a:rPr lang="th-TH" sz="2800" dirty="0" smtClean="0">
                <a:solidFill>
                  <a:schemeClr val="accent5">
                    <a:lumMod val="50000"/>
                  </a:schemeClr>
                </a:solidFill>
                <a:latin typeface="Leelawadee" pitchFamily="34" charset="-34"/>
                <a:cs typeface="Leelawadee" pitchFamily="34" charset="-34"/>
              </a:rPr>
              <a:t>เวลาดังต่อไปนี้</a:t>
            </a:r>
            <a:endParaRPr lang="en-US" sz="2800" dirty="0">
              <a:solidFill>
                <a:schemeClr val="accent5">
                  <a:lumMod val="50000"/>
                </a:schemeClr>
              </a:solidFill>
              <a:latin typeface="Leelawadee" pitchFamily="34" charset="-34"/>
              <a:cs typeface="Leelawadee" pitchFamily="34" charset="-34"/>
            </a:endParaRPr>
          </a:p>
        </p:txBody>
      </p:sp>
      <p:sp>
        <p:nvSpPr>
          <p:cNvPr id="16" name="Title 1"/>
          <p:cNvSpPr txBox="1">
            <a:spLocks/>
          </p:cNvSpPr>
          <p:nvPr/>
        </p:nvSpPr>
        <p:spPr>
          <a:xfrm>
            <a:off x="602416" y="2382788"/>
            <a:ext cx="6849904"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เปลี่ยนทั้งชุดทุกวัน</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a:solidFill>
                  <a:schemeClr val="accent5">
                    <a:lumMod val="50000"/>
                  </a:schemeClr>
                </a:solidFill>
                <a:latin typeface="Leelawadee" pitchFamily="34" charset="-34"/>
                <a:cs typeface="Leelawadee" pitchFamily="34" charset="-34"/>
                <a:sym typeface="Wingdings"/>
              </a:rPr>
              <a:t>สำหรับห้องพักที่ราคาแพง</a:t>
            </a:r>
            <a:r>
              <a:rPr lang="th-TH" sz="2800" kern="300" dirty="0">
                <a:solidFill>
                  <a:schemeClr val="accent5">
                    <a:lumMod val="50000"/>
                  </a:schemeClr>
                </a:solidFill>
                <a:latin typeface="Leelawadee" pitchFamily="34" charset="-34"/>
                <a:cs typeface="Leelawadee" pitchFamily="34" charset="-34"/>
                <a:sym typeface="Wingdings"/>
              </a:rPr>
              <a:t> </a:t>
            </a:r>
            <a:endParaRPr lang="en-US" sz="2800" dirty="0">
              <a:solidFill>
                <a:schemeClr val="accent5">
                  <a:lumMod val="50000"/>
                </a:schemeClr>
              </a:solidFill>
              <a:latin typeface="Leelawadee" pitchFamily="34" charset="-34"/>
              <a:cs typeface="Leelawadee" pitchFamily="34" charset="-34"/>
            </a:endParaRPr>
          </a:p>
        </p:txBody>
      </p:sp>
      <p:sp>
        <p:nvSpPr>
          <p:cNvPr id="17" name="Title 1"/>
          <p:cNvSpPr txBox="1">
            <a:spLocks/>
          </p:cNvSpPr>
          <p:nvPr/>
        </p:nvSpPr>
        <p:spPr>
          <a:xfrm>
            <a:off x="980744" y="2814836"/>
            <a:ext cx="6471576"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ในสถานบริการที่มีระดับ จะกำหนดให้มีการ</a:t>
            </a:r>
            <a:endParaRPr lang="en-US" sz="2800" dirty="0">
              <a:solidFill>
                <a:schemeClr val="accent5">
                  <a:lumMod val="50000"/>
                </a:schemeClr>
              </a:solidFill>
              <a:latin typeface="Leelawadee" pitchFamily="34" charset="-34"/>
              <a:cs typeface="Leelawadee" pitchFamily="34" charset="-34"/>
            </a:endParaRPr>
          </a:p>
        </p:txBody>
      </p:sp>
      <p:sp>
        <p:nvSpPr>
          <p:cNvPr id="18" name="Title 1"/>
          <p:cNvSpPr txBox="1">
            <a:spLocks/>
          </p:cNvSpPr>
          <p:nvPr/>
        </p:nvSpPr>
        <p:spPr>
          <a:xfrm>
            <a:off x="611560" y="3822948"/>
            <a:ext cx="5976664"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เปลี่ยนทั้งชุดทุกๆ</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๒-๓</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วัน</a:t>
            </a:r>
            <a:endParaRPr lang="en-US" sz="2800" dirty="0">
              <a:solidFill>
                <a:schemeClr val="accent5">
                  <a:lumMod val="50000"/>
                </a:schemeClr>
              </a:solidFill>
              <a:latin typeface="Leelawadee" pitchFamily="34" charset="-34"/>
              <a:cs typeface="Leelawadee" pitchFamily="34" charset="-34"/>
            </a:endParaRPr>
          </a:p>
        </p:txBody>
      </p:sp>
      <p:sp>
        <p:nvSpPr>
          <p:cNvPr id="19" name="Title 1"/>
          <p:cNvSpPr txBox="1">
            <a:spLocks/>
          </p:cNvSpPr>
          <p:nvPr/>
        </p:nvSpPr>
        <p:spPr>
          <a:xfrm>
            <a:off x="971600" y="3284984"/>
            <a:ext cx="648072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เปลี่ยนชุดเครื่องนอนทั้งชุดเป็นประจำทุกวัน</a:t>
            </a:r>
            <a:endParaRPr lang="en-US" sz="2400" dirty="0">
              <a:solidFill>
                <a:schemeClr val="accent5">
                  <a:lumMod val="50000"/>
                </a:schemeClr>
              </a:solidFill>
              <a:latin typeface="Leelawadee" pitchFamily="34" charset="-34"/>
              <a:cs typeface="Leelawadee" pitchFamily="34" charset="-34"/>
            </a:endParaRPr>
          </a:p>
        </p:txBody>
      </p:sp>
      <p:sp>
        <p:nvSpPr>
          <p:cNvPr id="20" name="Title 1"/>
          <p:cNvSpPr txBox="1">
            <a:spLocks/>
          </p:cNvSpPr>
          <p:nvPr/>
        </p:nvSpPr>
        <p:spPr>
          <a:xfrm>
            <a:off x="611560" y="4365104"/>
            <a:ext cx="612068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เปลี่ยน</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เมื่อผ้าชุดเครื่องนอนอยู่ในสภาพ</a:t>
            </a:r>
            <a:endParaRPr lang="en-US" sz="2800" dirty="0">
              <a:solidFill>
                <a:schemeClr val="accent5">
                  <a:lumMod val="50000"/>
                </a:schemeClr>
              </a:solidFill>
              <a:latin typeface="Leelawadee" pitchFamily="34" charset="-34"/>
              <a:cs typeface="Leelawadee" pitchFamily="34" charset="-34"/>
            </a:endParaRPr>
          </a:p>
        </p:txBody>
      </p:sp>
      <p:sp>
        <p:nvSpPr>
          <p:cNvPr id="22" name="Title 1"/>
          <p:cNvSpPr txBox="1">
            <a:spLocks/>
          </p:cNvSpPr>
          <p:nvPr/>
        </p:nvSpPr>
        <p:spPr>
          <a:xfrm>
            <a:off x="971600" y="4806677"/>
            <a:ext cx="648072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a:solidFill>
                  <a:schemeClr val="accent5">
                    <a:lumMod val="50000"/>
                  </a:schemeClr>
                </a:solidFill>
                <a:latin typeface="Leelawadee" pitchFamily="34" charset="-34"/>
                <a:cs typeface="Leelawadee" pitchFamily="34" charset="-34"/>
                <a:sym typeface="Wingdings"/>
              </a:rPr>
              <a:t>ที่ไม่</a:t>
            </a:r>
            <a:r>
              <a:rPr lang="th-TH" sz="2800" kern="400" dirty="0" smtClean="0">
                <a:solidFill>
                  <a:schemeClr val="accent5">
                    <a:lumMod val="50000"/>
                  </a:schemeClr>
                </a:solidFill>
                <a:latin typeface="Leelawadee" pitchFamily="34" charset="-34"/>
                <a:cs typeface="Leelawadee" pitchFamily="34" charset="-34"/>
                <a:sym typeface="Wingdings"/>
              </a:rPr>
              <a:t>เหมาะแก่การใช้งาน</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เช่น</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สกปรก</a:t>
            </a:r>
            <a:endParaRPr lang="en-US" sz="2400" dirty="0">
              <a:solidFill>
                <a:schemeClr val="accent5">
                  <a:lumMod val="50000"/>
                </a:schemeClr>
              </a:solidFill>
              <a:latin typeface="Leelawadee" pitchFamily="34" charset="-34"/>
              <a:cs typeface="Leelawadee" pitchFamily="34" charset="-34"/>
            </a:endParaRPr>
          </a:p>
        </p:txBody>
      </p:sp>
      <p:sp>
        <p:nvSpPr>
          <p:cNvPr id="23" name="Title 1"/>
          <p:cNvSpPr txBox="1">
            <a:spLocks/>
          </p:cNvSpPr>
          <p:nvPr/>
        </p:nvSpPr>
        <p:spPr>
          <a:xfrm>
            <a:off x="971600" y="5257775"/>
            <a:ext cx="5616624"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a:solidFill>
                  <a:schemeClr val="accent5">
                    <a:lumMod val="50000"/>
                  </a:schemeClr>
                </a:solidFill>
                <a:latin typeface="Leelawadee" pitchFamily="34" charset="-34"/>
                <a:cs typeface="Leelawadee" pitchFamily="34" charset="-34"/>
                <a:sym typeface="Wingdings"/>
              </a:rPr>
              <a:t>หรือมีส่วนฉีก</a:t>
            </a:r>
            <a:r>
              <a:rPr lang="th-TH" sz="2800" kern="400" dirty="0" smtClean="0">
                <a:solidFill>
                  <a:schemeClr val="accent5">
                    <a:lumMod val="50000"/>
                  </a:schemeClr>
                </a:solidFill>
                <a:latin typeface="Leelawadee" pitchFamily="34" charset="-34"/>
                <a:cs typeface="Leelawadee" pitchFamily="34" charset="-34"/>
                <a:sym typeface="Wingdings"/>
              </a:rPr>
              <a:t>ขาดเสียหาย</a:t>
            </a:r>
            <a:endParaRPr lang="en-US" sz="24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77</a:t>
            </a:fld>
            <a:endParaRPr lang="en-US" dirty="0"/>
          </a:p>
        </p:txBody>
      </p:sp>
      <p:sp>
        <p:nvSpPr>
          <p:cNvPr id="18" name="Title 1"/>
          <p:cNvSpPr>
            <a:spLocks noGrp="1"/>
          </p:cNvSpPr>
          <p:nvPr>
            <p:ph type="title"/>
          </p:nvPr>
        </p:nvSpPr>
        <p:spPr>
          <a:xfrm>
            <a:off x="611560" y="332656"/>
            <a:ext cx="5256584"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การถอดเปลี่ยนผ้าชุดเครื่องนอน</a:t>
            </a:r>
            <a:endParaRPr lang="en-US" sz="3000" b="1" dirty="0">
              <a:solidFill>
                <a:schemeClr val="accent5">
                  <a:lumMod val="75000"/>
                </a:schemeClr>
              </a:solidFill>
              <a:latin typeface="Leelawadee" pitchFamily="34" charset="-34"/>
              <a:cs typeface="Leelawadee" pitchFamily="34" charset="-34"/>
            </a:endParaRPr>
          </a:p>
        </p:txBody>
      </p:sp>
      <p:sp>
        <p:nvSpPr>
          <p:cNvPr id="20" name="Title 1"/>
          <p:cNvSpPr txBox="1">
            <a:spLocks/>
          </p:cNvSpPr>
          <p:nvPr/>
        </p:nvSpPr>
        <p:spPr>
          <a:xfrm>
            <a:off x="611560" y="1484784"/>
            <a:ext cx="756084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๑.</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นำผ้าหรือผ้านวมคลุมเตียงออก</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ตรวจสภาพแล้ว</a:t>
            </a:r>
            <a:r>
              <a:rPr lang="th-TH" sz="2800" kern="400" spc="50" dirty="0">
                <a:solidFill>
                  <a:schemeClr val="accent5">
                    <a:lumMod val="50000"/>
                  </a:schemeClr>
                </a:solidFill>
                <a:latin typeface="Leelawadee" pitchFamily="34" charset="-34"/>
                <a:cs typeface="Leelawadee" pitchFamily="34" charset="-34"/>
                <a:sym typeface="Wingdings"/>
              </a:rPr>
              <a:t>นำไป</a:t>
            </a:r>
            <a:endParaRPr lang="en-US" sz="2800" dirty="0">
              <a:solidFill>
                <a:schemeClr val="accent5">
                  <a:lumMod val="50000"/>
                </a:schemeClr>
              </a:solidFill>
              <a:latin typeface="Leelawadee" pitchFamily="34" charset="-34"/>
              <a:cs typeface="Leelawadee" pitchFamily="34" charset="-34"/>
            </a:endParaRPr>
          </a:p>
        </p:txBody>
      </p:sp>
      <p:sp>
        <p:nvSpPr>
          <p:cNvPr id="21" name="Title 1"/>
          <p:cNvSpPr txBox="1">
            <a:spLocks/>
          </p:cNvSpPr>
          <p:nvPr/>
        </p:nvSpPr>
        <p:spPr>
          <a:xfrm>
            <a:off x="611560" y="872716"/>
            <a:ext cx="6264696" cy="90010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ขั้นตอนในการถอดผ้าชุดเครื่องนอน</a:t>
            </a:r>
            <a:endParaRPr lang="en-US" sz="2800" b="1" spc="50" dirty="0">
              <a:solidFill>
                <a:schemeClr val="accent5">
                  <a:lumMod val="50000"/>
                </a:schemeClr>
              </a:solidFill>
              <a:latin typeface="Leelawadee" pitchFamily="34" charset="-34"/>
              <a:cs typeface="Leelawadee" pitchFamily="34" charset="-34"/>
            </a:endParaRPr>
          </a:p>
        </p:txBody>
      </p:sp>
      <p:sp>
        <p:nvSpPr>
          <p:cNvPr id="22" name="Title 1"/>
          <p:cNvSpPr txBox="1">
            <a:spLocks/>
          </p:cNvSpPr>
          <p:nvPr/>
        </p:nvSpPr>
        <p:spPr>
          <a:xfrm>
            <a:off x="971600" y="1933207"/>
            <a:ext cx="720080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spc="50" dirty="0" smtClean="0">
                <a:solidFill>
                  <a:schemeClr val="accent5">
                    <a:lumMod val="50000"/>
                  </a:schemeClr>
                </a:solidFill>
                <a:latin typeface="Leelawadee" pitchFamily="34" charset="-34"/>
                <a:cs typeface="Leelawadee" pitchFamily="34" charset="-34"/>
                <a:sym typeface="Wingdings"/>
              </a:rPr>
              <a:t>ผึ่งหรือเปลี่ยนใหม่ ตาม</a:t>
            </a:r>
            <a:r>
              <a:rPr lang="th-TH" sz="2800" kern="400" spc="50" dirty="0">
                <a:solidFill>
                  <a:schemeClr val="accent5">
                    <a:lumMod val="50000"/>
                  </a:schemeClr>
                </a:solidFill>
                <a:latin typeface="Leelawadee" pitchFamily="34" charset="-34"/>
                <a:cs typeface="Leelawadee" pitchFamily="34" charset="-34"/>
                <a:sym typeface="Wingdings"/>
              </a:rPr>
              <a:t>ความ</a:t>
            </a:r>
            <a:r>
              <a:rPr lang="th-TH" sz="2800" kern="400" spc="50" dirty="0" smtClean="0">
                <a:solidFill>
                  <a:schemeClr val="accent5">
                    <a:lumMod val="50000"/>
                  </a:schemeClr>
                </a:solidFill>
                <a:latin typeface="Leelawadee" pitchFamily="34" charset="-34"/>
                <a:cs typeface="Leelawadee" pitchFamily="34" charset="-34"/>
                <a:sym typeface="Wingdings"/>
              </a:rPr>
              <a:t>เหมาะสม</a:t>
            </a:r>
            <a:r>
              <a:rPr lang="th-TH" sz="2800" kern="300" spc="5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ผ้า</a:t>
            </a:r>
            <a:r>
              <a:rPr lang="th-TH" sz="2800" kern="400" spc="50" dirty="0">
                <a:solidFill>
                  <a:schemeClr val="accent5">
                    <a:lumMod val="50000"/>
                  </a:schemeClr>
                </a:solidFill>
                <a:latin typeface="Leelawadee" pitchFamily="34" charset="-34"/>
                <a:cs typeface="Leelawadee" pitchFamily="34" charset="-34"/>
                <a:sym typeface="Wingdings"/>
              </a:rPr>
              <a:t>คลุมเตียง</a:t>
            </a:r>
            <a:endParaRPr lang="en-US" sz="2800" spc="50" dirty="0">
              <a:solidFill>
                <a:schemeClr val="accent5">
                  <a:lumMod val="50000"/>
                </a:schemeClr>
              </a:solidFill>
              <a:latin typeface="Leelawadee" pitchFamily="34" charset="-34"/>
              <a:cs typeface="Leelawadee" pitchFamily="34" charset="-34"/>
            </a:endParaRPr>
          </a:p>
        </p:txBody>
      </p:sp>
      <p:sp>
        <p:nvSpPr>
          <p:cNvPr id="23" name="Title 1"/>
          <p:cNvSpPr txBox="1">
            <a:spLocks/>
          </p:cNvSpPr>
          <p:nvPr/>
        </p:nvSpPr>
        <p:spPr>
          <a:xfrm>
            <a:off x="611560" y="2915419"/>
            <a:ext cx="7344816"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๒.</a:t>
            </a: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0" dirty="0" smtClean="0">
                <a:solidFill>
                  <a:schemeClr val="accent5">
                    <a:lumMod val="50000"/>
                  </a:schemeClr>
                </a:solidFill>
                <a:latin typeface="Leelawadee" pitchFamily="34" charset="-34"/>
                <a:cs typeface="Leelawadee" pitchFamily="34" charset="-34"/>
                <a:sym typeface="Wingdings"/>
              </a:rPr>
              <a:t>นำผ้าห่มออก(ถ้ามี) ตรวจสภาพแล้วนำไปผึ่งหรือ</a:t>
            </a:r>
            <a:endParaRPr lang="en-US" sz="2800" kern="0" dirty="0">
              <a:solidFill>
                <a:schemeClr val="accent5">
                  <a:lumMod val="50000"/>
                </a:schemeClr>
              </a:solidFill>
              <a:latin typeface="Leelawadee" pitchFamily="34" charset="-34"/>
              <a:cs typeface="Leelawadee" pitchFamily="34" charset="-34"/>
            </a:endParaRPr>
          </a:p>
        </p:txBody>
      </p:sp>
      <p:sp>
        <p:nvSpPr>
          <p:cNvPr id="24" name="Title 1"/>
          <p:cNvSpPr txBox="1">
            <a:spLocks/>
          </p:cNvSpPr>
          <p:nvPr/>
        </p:nvSpPr>
        <p:spPr>
          <a:xfrm>
            <a:off x="971600" y="3373755"/>
            <a:ext cx="720080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เปลี่ยนใหม่ตามความเหมาะสม</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ผ้าห่มควรนำไปซัก</a:t>
            </a:r>
            <a:endParaRPr lang="en-US" sz="2800" dirty="0">
              <a:solidFill>
                <a:schemeClr val="accent5">
                  <a:lumMod val="50000"/>
                </a:schemeClr>
              </a:solidFill>
              <a:latin typeface="Leelawadee" pitchFamily="34" charset="-34"/>
              <a:cs typeface="Leelawadee" pitchFamily="34" charset="-34"/>
            </a:endParaRPr>
          </a:p>
        </p:txBody>
      </p:sp>
      <p:sp>
        <p:nvSpPr>
          <p:cNvPr id="26" name="Title 1"/>
          <p:cNvSpPr txBox="1">
            <a:spLocks/>
          </p:cNvSpPr>
          <p:nvPr/>
        </p:nvSpPr>
        <p:spPr>
          <a:xfrm>
            <a:off x="611560" y="4336529"/>
            <a:ext cx="756084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๓.</a:t>
            </a: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0" dirty="0" smtClean="0">
                <a:solidFill>
                  <a:schemeClr val="accent5">
                    <a:lumMod val="50000"/>
                  </a:schemeClr>
                </a:solidFill>
                <a:latin typeface="Leelawadee" pitchFamily="34" charset="-34"/>
                <a:cs typeface="Leelawadee" pitchFamily="34" charset="-34"/>
                <a:sym typeface="Wingdings"/>
              </a:rPr>
              <a:t>ถอดปลอกหมอน</a:t>
            </a:r>
            <a:r>
              <a:rPr lang="th-TH" sz="2800" kern="600" dirty="0" smtClean="0">
                <a:solidFill>
                  <a:schemeClr val="accent5">
                    <a:lumMod val="50000"/>
                  </a:schemeClr>
                </a:solidFill>
                <a:latin typeface="Leelawadee" pitchFamily="34" charset="-34"/>
                <a:cs typeface="Leelawadee" pitchFamily="34" charset="-34"/>
                <a:sym typeface="Wingdings"/>
              </a:rPr>
              <a:t> </a:t>
            </a:r>
            <a:r>
              <a:rPr lang="th-TH" sz="2800" kern="0" dirty="0" smtClean="0">
                <a:solidFill>
                  <a:schemeClr val="accent5">
                    <a:lumMod val="50000"/>
                  </a:schemeClr>
                </a:solidFill>
                <a:latin typeface="Leelawadee" pitchFamily="34" charset="-34"/>
                <a:cs typeface="Leelawadee" pitchFamily="34" charset="-34"/>
                <a:sym typeface="Wingdings"/>
              </a:rPr>
              <a:t>นำไปใส่ถุงผ้าส่งซักรีด</a:t>
            </a:r>
            <a:r>
              <a:rPr lang="th-TH" sz="2800" kern="600" dirty="0" smtClean="0">
                <a:solidFill>
                  <a:schemeClr val="accent5">
                    <a:lumMod val="50000"/>
                  </a:schemeClr>
                </a:solidFill>
                <a:latin typeface="Leelawadee" pitchFamily="34" charset="-34"/>
                <a:cs typeface="Leelawadee" pitchFamily="34" charset="-34"/>
                <a:sym typeface="Wingdings"/>
              </a:rPr>
              <a:t> </a:t>
            </a:r>
            <a:r>
              <a:rPr lang="th-TH" sz="2800" kern="0" dirty="0" smtClean="0">
                <a:solidFill>
                  <a:schemeClr val="accent5">
                    <a:lumMod val="50000"/>
                  </a:schemeClr>
                </a:solidFill>
                <a:latin typeface="Leelawadee" pitchFamily="34" charset="-34"/>
                <a:cs typeface="Leelawadee" pitchFamily="34" charset="-34"/>
                <a:sym typeface="Wingdings"/>
              </a:rPr>
              <a:t>ตรวจสภาพ</a:t>
            </a:r>
            <a:endParaRPr lang="en-US" sz="2800" kern="0" dirty="0">
              <a:solidFill>
                <a:schemeClr val="accent5">
                  <a:lumMod val="50000"/>
                </a:schemeClr>
              </a:solidFill>
              <a:latin typeface="Leelawadee" pitchFamily="34" charset="-34"/>
              <a:cs typeface="Leelawadee" pitchFamily="34" charset="-34"/>
            </a:endParaRPr>
          </a:p>
        </p:txBody>
      </p:sp>
      <p:sp>
        <p:nvSpPr>
          <p:cNvPr id="27" name="Title 1"/>
          <p:cNvSpPr txBox="1">
            <a:spLocks/>
          </p:cNvSpPr>
          <p:nvPr/>
        </p:nvSpPr>
        <p:spPr>
          <a:xfrm>
            <a:off x="971600" y="4804196"/>
            <a:ext cx="6984776"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60" dirty="0" smtClean="0">
                <a:solidFill>
                  <a:schemeClr val="accent5">
                    <a:lumMod val="50000"/>
                  </a:schemeClr>
                </a:solidFill>
                <a:latin typeface="Leelawadee" pitchFamily="34" charset="-34"/>
                <a:cs typeface="Leelawadee" pitchFamily="34" charset="-34"/>
              </a:rPr>
              <a:t>หมอนและผ้ารองกันเปื้อนหมอน ดูว่ายังใช้ได้หรือ</a:t>
            </a:r>
            <a:endParaRPr lang="en-US" sz="2800" spc="60" dirty="0">
              <a:solidFill>
                <a:schemeClr val="accent5">
                  <a:lumMod val="50000"/>
                </a:schemeClr>
              </a:solidFill>
              <a:latin typeface="Leelawadee" pitchFamily="34" charset="-34"/>
              <a:cs typeface="Leelawadee" pitchFamily="34" charset="-34"/>
            </a:endParaRPr>
          </a:p>
        </p:txBody>
      </p:sp>
      <p:sp>
        <p:nvSpPr>
          <p:cNvPr id="28" name="Title 1"/>
          <p:cNvSpPr txBox="1">
            <a:spLocks/>
          </p:cNvSpPr>
          <p:nvPr/>
        </p:nvSpPr>
        <p:spPr>
          <a:xfrm>
            <a:off x="971600" y="2377455"/>
            <a:ext cx="720080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spc="50" dirty="0" smtClean="0">
                <a:solidFill>
                  <a:schemeClr val="accent5">
                    <a:lumMod val="50000"/>
                  </a:schemeClr>
                </a:solidFill>
                <a:latin typeface="Leelawadee" pitchFamily="34" charset="-34"/>
                <a:cs typeface="Leelawadee" pitchFamily="34" charset="-34"/>
                <a:sym typeface="Wingdings"/>
              </a:rPr>
              <a:t>ทุกประเภท</a:t>
            </a:r>
            <a:r>
              <a:rPr lang="th-TH" sz="2800" kern="300" spc="5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ควรนำไปซักหรือซักแห้งเป็นประจำ</a:t>
            </a:r>
            <a:endParaRPr lang="en-US" sz="2800" spc="50" dirty="0">
              <a:solidFill>
                <a:schemeClr val="accent5">
                  <a:lumMod val="50000"/>
                </a:schemeClr>
              </a:solidFill>
              <a:latin typeface="Leelawadee" pitchFamily="34" charset="-34"/>
              <a:cs typeface="Leelawadee" pitchFamily="34" charset="-34"/>
            </a:endParaRPr>
          </a:p>
        </p:txBody>
      </p:sp>
      <p:sp>
        <p:nvSpPr>
          <p:cNvPr id="29" name="Title 1"/>
          <p:cNvSpPr txBox="1">
            <a:spLocks/>
          </p:cNvSpPr>
          <p:nvPr/>
        </p:nvSpPr>
        <p:spPr>
          <a:xfrm>
            <a:off x="971600" y="3808090"/>
            <a:ext cx="8928992"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a:solidFill>
                  <a:schemeClr val="accent5">
                    <a:lumMod val="50000"/>
                  </a:schemeClr>
                </a:solidFill>
                <a:latin typeface="Leelawadee" pitchFamily="34" charset="-34"/>
                <a:cs typeface="Leelawadee" pitchFamily="34" charset="-34"/>
                <a:sym typeface="Wingdings"/>
              </a:rPr>
              <a:t>หรือซักแห้งเป็นประจำ</a:t>
            </a:r>
            <a:endParaRPr lang="en-US" sz="2800" dirty="0">
              <a:solidFill>
                <a:schemeClr val="accent5">
                  <a:lumMod val="50000"/>
                </a:schemeClr>
              </a:solidFill>
              <a:latin typeface="Leelawadee" pitchFamily="34" charset="-34"/>
              <a:cs typeface="Leelawadee" pitchFamily="34" charset="-34"/>
            </a:endParaRPr>
          </a:p>
        </p:txBody>
      </p:sp>
      <p:sp>
        <p:nvSpPr>
          <p:cNvPr id="30" name="Title 1"/>
          <p:cNvSpPr txBox="1">
            <a:spLocks/>
          </p:cNvSpPr>
          <p:nvPr/>
        </p:nvSpPr>
        <p:spPr>
          <a:xfrm>
            <a:off x="971600" y="5272633"/>
            <a:ext cx="6984776"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ควรได้รับการซ่อมแซมหรือเปลี่ยนใหม่หรือไม่</a:t>
            </a:r>
            <a:endParaRPr lang="en-US" sz="2800" dirty="0">
              <a:solidFill>
                <a:schemeClr val="accent5">
                  <a:lumMod val="50000"/>
                </a:schemeClr>
              </a:solidFill>
              <a:latin typeface="Leelawadee" pitchFamily="34" charset="-34"/>
              <a:cs typeface="Leelawadee" pitchFamily="34" charset="-34"/>
            </a:endParaRPr>
          </a:p>
        </p:txBody>
      </p:sp>
      <p:cxnSp>
        <p:nvCxnSpPr>
          <p:cNvPr id="31" name="ลูกศรเชื่อมต่อแบบตรง 30"/>
          <p:cNvCxnSpPr/>
          <p:nvPr/>
        </p:nvCxnSpPr>
        <p:spPr>
          <a:xfrm>
            <a:off x="7380312"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78</a:t>
            </a:fld>
            <a:endParaRPr lang="en-US" dirty="0"/>
          </a:p>
        </p:txBody>
      </p:sp>
      <p:pic>
        <p:nvPicPr>
          <p:cNvPr id="5" name="Picture 4" descr="MP900448639[1].JPG"/>
          <p:cNvPicPr/>
          <p:nvPr/>
        </p:nvPicPr>
        <p:blipFill>
          <a:blip r:embed="rId3" cstate="print"/>
          <a:stretch>
            <a:fillRect/>
          </a:stretch>
        </p:blipFill>
        <p:spPr>
          <a:xfrm>
            <a:off x="6300192" y="2563181"/>
            <a:ext cx="1495518" cy="1731638"/>
          </a:xfrm>
          <a:prstGeom prst="rect">
            <a:avLst/>
          </a:prstGeom>
        </p:spPr>
      </p:pic>
      <p:sp>
        <p:nvSpPr>
          <p:cNvPr id="8" name="Title 1"/>
          <p:cNvSpPr>
            <a:spLocks noGrp="1"/>
          </p:cNvSpPr>
          <p:nvPr>
            <p:ph type="title"/>
          </p:nvPr>
        </p:nvSpPr>
        <p:spPr>
          <a:xfrm>
            <a:off x="611560" y="332656"/>
            <a:ext cx="5256584"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การถอดเปลี่ยนผ้าชุดเครื่องนอน</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1484784"/>
            <a:ext cx="5688632"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๔.</a:t>
            </a:r>
            <a:r>
              <a:rPr lang="th-TH" sz="2800" kern="400" dirty="0" smtClean="0">
                <a:solidFill>
                  <a:schemeClr val="accent5">
                    <a:lumMod val="50000"/>
                  </a:schemeClr>
                </a:solidFill>
                <a:latin typeface="Leelawadee" pitchFamily="34" charset="-34"/>
                <a:cs typeface="Leelawadee" pitchFamily="34" charset="-34"/>
                <a:sym typeface="Wingdings"/>
              </a:rPr>
              <a:t> ถอดผ้าปูที่นอน</a:t>
            </a:r>
            <a:r>
              <a:rPr lang="th-TH" sz="2800" kern="6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นำไปใส่ถุงผ้าส่งซักรีด</a:t>
            </a:r>
            <a:endParaRPr lang="en-US" sz="280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11560" y="872716"/>
            <a:ext cx="6264696" cy="90010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ขั้นตอนในการถอดผ้าชุดเครื่องนอน</a:t>
            </a:r>
            <a:endParaRPr lang="en-US" sz="2800" b="1" spc="5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0" y="2007890"/>
            <a:ext cx="7128792"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๕.</a:t>
            </a: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0" dirty="0" smtClean="0">
                <a:solidFill>
                  <a:schemeClr val="accent5">
                    <a:lumMod val="50000"/>
                  </a:schemeClr>
                </a:solidFill>
                <a:latin typeface="Leelawadee" pitchFamily="34" charset="-34"/>
                <a:cs typeface="Leelawadee" pitchFamily="34" charset="-34"/>
                <a:sym typeface="Wingdings"/>
              </a:rPr>
              <a:t>ตรวจสภาพผ้ารองกันเปื้อนที่นอน</a:t>
            </a:r>
            <a:endParaRPr lang="en-US" sz="2800" kern="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971600" y="2875223"/>
            <a:ext cx="4536504"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เปลี่ยนใหม่ตามความเหมาะสม</a:t>
            </a:r>
            <a:endParaRPr lang="en-US" sz="280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11560" y="3376042"/>
            <a:ext cx="468052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๖.</a:t>
            </a: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0" dirty="0" smtClean="0">
                <a:solidFill>
                  <a:schemeClr val="accent5">
                    <a:lumMod val="50000"/>
                  </a:schemeClr>
                </a:solidFill>
                <a:latin typeface="Leelawadee" pitchFamily="34" charset="-34"/>
                <a:cs typeface="Leelawadee" pitchFamily="34" charset="-34"/>
                <a:sym typeface="Wingdings"/>
              </a:rPr>
              <a:t>ตรวจสภาพผ้าห่มไฟฟ้า ดูว่ามี</a:t>
            </a:r>
            <a:endParaRPr lang="en-US" sz="2800" kern="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952550" y="3841613"/>
            <a:ext cx="4987602"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0" dirty="0">
                <a:solidFill>
                  <a:schemeClr val="accent5">
                    <a:lumMod val="50000"/>
                  </a:schemeClr>
                </a:solidFill>
                <a:latin typeface="Leelawadee" pitchFamily="34" charset="-34"/>
                <a:cs typeface="Leelawadee" pitchFamily="34" charset="-34"/>
                <a:sym typeface="Wingdings"/>
              </a:rPr>
              <a:t>คราบสกปรก</a:t>
            </a:r>
            <a:r>
              <a:rPr lang="th-TH" sz="2800" kern="0" dirty="0" smtClean="0">
                <a:solidFill>
                  <a:schemeClr val="accent5">
                    <a:lumMod val="50000"/>
                  </a:schemeClr>
                </a:solidFill>
                <a:latin typeface="Leelawadee" pitchFamily="34" charset="-34"/>
                <a:cs typeface="Leelawadee" pitchFamily="34" charset="-34"/>
                <a:sym typeface="Wingdings"/>
              </a:rPr>
              <a:t>หรือไม่ </a:t>
            </a:r>
            <a:r>
              <a:rPr lang="th-TH" sz="2800" spc="60" dirty="0" smtClean="0">
                <a:solidFill>
                  <a:schemeClr val="accent5">
                    <a:lumMod val="50000"/>
                  </a:schemeClr>
                </a:solidFill>
                <a:latin typeface="Leelawadee" pitchFamily="34" charset="-34"/>
                <a:cs typeface="Leelawadee" pitchFamily="34" charset="-34"/>
              </a:rPr>
              <a:t>มีความปลอดภัย</a:t>
            </a:r>
            <a:endParaRPr lang="en-US" sz="2800" spc="60" dirty="0">
              <a:solidFill>
                <a:schemeClr val="accent5">
                  <a:lumMod val="50000"/>
                </a:schemeClr>
              </a:solidFill>
              <a:latin typeface="Leelawadee" pitchFamily="34" charset="-34"/>
              <a:cs typeface="Leelawadee" pitchFamily="34" charset="-34"/>
            </a:endParaRPr>
          </a:p>
        </p:txBody>
      </p:sp>
      <p:sp>
        <p:nvSpPr>
          <p:cNvPr id="18" name="Title 1"/>
          <p:cNvSpPr txBox="1">
            <a:spLocks/>
          </p:cNvSpPr>
          <p:nvPr/>
        </p:nvSpPr>
        <p:spPr>
          <a:xfrm>
            <a:off x="971600" y="4687044"/>
            <a:ext cx="5328592"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หรือไม่ ทั้งนี้ขึ้นอยู่กับนโยบายของ</a:t>
            </a:r>
            <a:endParaRPr lang="en-US" sz="2800" dirty="0">
              <a:solidFill>
                <a:schemeClr val="accent5">
                  <a:lumMod val="50000"/>
                </a:schemeClr>
              </a:solidFill>
              <a:latin typeface="Leelawadee" pitchFamily="34" charset="-34"/>
              <a:cs typeface="Leelawadee" pitchFamily="34" charset="-34"/>
            </a:endParaRPr>
          </a:p>
        </p:txBody>
      </p:sp>
      <p:sp>
        <p:nvSpPr>
          <p:cNvPr id="19" name="Title 1"/>
          <p:cNvSpPr txBox="1">
            <a:spLocks/>
          </p:cNvSpPr>
          <p:nvPr/>
        </p:nvSpPr>
        <p:spPr>
          <a:xfrm>
            <a:off x="971599" y="2475906"/>
            <a:ext cx="4536505"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0" dirty="0">
                <a:solidFill>
                  <a:schemeClr val="accent5">
                    <a:lumMod val="50000"/>
                  </a:schemeClr>
                </a:solidFill>
                <a:latin typeface="Leelawadee" pitchFamily="34" charset="-34"/>
                <a:cs typeface="Leelawadee" pitchFamily="34" charset="-34"/>
                <a:sym typeface="Wingdings"/>
              </a:rPr>
              <a:t>ทำความ</a:t>
            </a:r>
            <a:r>
              <a:rPr lang="th-TH" sz="2800" kern="0" dirty="0" smtClean="0">
                <a:solidFill>
                  <a:schemeClr val="accent5">
                    <a:lumMod val="50000"/>
                  </a:schemeClr>
                </a:solidFill>
                <a:latin typeface="Leelawadee" pitchFamily="34" charset="-34"/>
                <a:cs typeface="Leelawadee" pitchFamily="34" charset="-34"/>
                <a:sym typeface="Wingdings"/>
              </a:rPr>
              <a:t>สะอาด</a:t>
            </a:r>
            <a:r>
              <a:rPr lang="th-TH" sz="2800" kern="400" dirty="0" smtClean="0">
                <a:solidFill>
                  <a:schemeClr val="accent5">
                    <a:lumMod val="50000"/>
                  </a:schemeClr>
                </a:solidFill>
                <a:latin typeface="Leelawadee" pitchFamily="34" charset="-34"/>
                <a:cs typeface="Leelawadee" pitchFamily="34" charset="-34"/>
                <a:sym typeface="Wingdings"/>
              </a:rPr>
              <a:t>คราบสกปรกหรือ</a:t>
            </a:r>
            <a:endParaRPr lang="en-US" sz="2800" dirty="0">
              <a:solidFill>
                <a:schemeClr val="accent5">
                  <a:lumMod val="50000"/>
                </a:schemeClr>
              </a:solidFill>
              <a:latin typeface="Leelawadee" pitchFamily="34" charset="-34"/>
              <a:cs typeface="Leelawadee" pitchFamily="34" charset="-34"/>
            </a:endParaRPr>
          </a:p>
        </p:txBody>
      </p:sp>
      <p:sp>
        <p:nvSpPr>
          <p:cNvPr id="20" name="Title 1"/>
          <p:cNvSpPr txBox="1">
            <a:spLocks/>
          </p:cNvSpPr>
          <p:nvPr/>
        </p:nvSpPr>
        <p:spPr>
          <a:xfrm>
            <a:off x="971600" y="4271950"/>
            <a:ext cx="5256584"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0" dirty="0" smtClean="0">
                <a:solidFill>
                  <a:schemeClr val="accent5">
                    <a:lumMod val="50000"/>
                  </a:schemeClr>
                </a:solidFill>
                <a:latin typeface="Leelawadee" pitchFamily="34" charset="-34"/>
                <a:cs typeface="Leelawadee" pitchFamily="34" charset="-34"/>
                <a:sym typeface="Wingdings"/>
              </a:rPr>
              <a:t>ในการนำมาใช้หรือไม่ ควรเปลี่ยนใหม่</a:t>
            </a:r>
            <a:endParaRPr lang="en-US" sz="2800" spc="60" dirty="0">
              <a:solidFill>
                <a:schemeClr val="accent5">
                  <a:lumMod val="50000"/>
                </a:schemeClr>
              </a:solidFill>
              <a:latin typeface="Leelawadee" pitchFamily="34" charset="-34"/>
              <a:cs typeface="Leelawadee" pitchFamily="34" charset="-34"/>
            </a:endParaRPr>
          </a:p>
        </p:txBody>
      </p:sp>
      <p:sp>
        <p:nvSpPr>
          <p:cNvPr id="21" name="Title 1"/>
          <p:cNvSpPr txBox="1">
            <a:spLocks/>
          </p:cNvSpPr>
          <p:nvPr/>
        </p:nvSpPr>
        <p:spPr>
          <a:xfrm>
            <a:off x="971600" y="5136046"/>
            <a:ext cx="4968552"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สถานประกอบการด้วย</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79</a:t>
            </a:fld>
            <a:endParaRPr lang="en-US" dirty="0"/>
          </a:p>
        </p:txBody>
      </p:sp>
      <p:pic>
        <p:nvPicPr>
          <p:cNvPr id="6" name="Picture 5" descr="MP900430485[1].JPG"/>
          <p:cNvPicPr/>
          <p:nvPr/>
        </p:nvPicPr>
        <p:blipFill>
          <a:blip r:embed="rId3" cstate="print"/>
          <a:stretch>
            <a:fillRect/>
          </a:stretch>
        </p:blipFill>
        <p:spPr>
          <a:xfrm>
            <a:off x="6084168" y="3356992"/>
            <a:ext cx="1844848" cy="1675562"/>
          </a:xfrm>
          <a:prstGeom prst="rect">
            <a:avLst/>
          </a:prstGeom>
        </p:spPr>
      </p:pic>
      <p:sp>
        <p:nvSpPr>
          <p:cNvPr id="8" name="Title 1"/>
          <p:cNvSpPr>
            <a:spLocks noGrp="1"/>
          </p:cNvSpPr>
          <p:nvPr>
            <p:ph type="title"/>
          </p:nvPr>
        </p:nvSpPr>
        <p:spPr>
          <a:xfrm>
            <a:off x="611560" y="332656"/>
            <a:ext cx="5256584"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การถอดเปลี่ยนผ้าชุดเครื่องนอน</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908720"/>
            <a:ext cx="763284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dirty="0" smtClean="0">
                <a:solidFill>
                  <a:schemeClr val="accent5">
                    <a:lumMod val="50000"/>
                  </a:schemeClr>
                </a:solidFill>
                <a:latin typeface="Leelawadee" pitchFamily="34" charset="-34"/>
                <a:cs typeface="Leelawadee" pitchFamily="34" charset="-34"/>
              </a:rPr>
              <a:t>ผ้าชุดเครื่องนอนที่มีรอยเปื้อนสกปรกหรือเสียหาย</a:t>
            </a:r>
          </a:p>
        </p:txBody>
      </p:sp>
      <p:sp>
        <p:nvSpPr>
          <p:cNvPr id="10" name="Title 1"/>
          <p:cNvSpPr txBox="1">
            <a:spLocks/>
          </p:cNvSpPr>
          <p:nvPr/>
        </p:nvSpPr>
        <p:spPr>
          <a:xfrm>
            <a:off x="611560" y="1412776"/>
            <a:ext cx="7835192" cy="120584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ถ้าผ้าชุดเครื่องนอนฉีกขาดเสียหาย ต้องถอดออกเพื่อ</a:t>
            </a:r>
            <a:endParaRPr lang="th-TH" sz="2800" dirty="0" smtClean="0">
              <a:solidFill>
                <a:schemeClr val="accent5">
                  <a:lumMod val="50000"/>
                </a:schemeClr>
              </a:solidFill>
              <a:latin typeface="Leelawadee" pitchFamily="34" charset="-34"/>
              <a:cs typeface="Leelawadee" pitchFamily="34" charset="-34"/>
            </a:endParaRPr>
          </a:p>
          <a:p>
            <a:r>
              <a:rPr lang="th-TH" sz="2800" spc="-50" dirty="0" smtClean="0">
                <a:solidFill>
                  <a:schemeClr val="accent5">
                    <a:lumMod val="50000"/>
                  </a:schemeClr>
                </a:solidFill>
                <a:latin typeface="Leelawadee" pitchFamily="34" charset="-34"/>
                <a:cs typeface="Leelawadee" pitchFamily="34" charset="-34"/>
              </a:rPr>
              <a:t>นำไปทิ้งหรือส่งซ่อมตามความเหมาะสม</a:t>
            </a:r>
            <a:r>
              <a:rPr lang="th-TH" sz="2800" kern="600" spc="-50" dirty="0" smtClean="0">
                <a:solidFill>
                  <a:schemeClr val="accent5">
                    <a:lumMod val="50000"/>
                  </a:schemeClr>
                </a:solidFill>
                <a:latin typeface="Leelawadee" pitchFamily="34" charset="-34"/>
                <a:cs typeface="Leelawadee" pitchFamily="34" charset="-34"/>
              </a:rPr>
              <a:t> </a:t>
            </a:r>
            <a:r>
              <a:rPr lang="th-TH" sz="2800" spc="-50" dirty="0" smtClean="0">
                <a:solidFill>
                  <a:schemeClr val="accent5">
                    <a:lumMod val="50000"/>
                  </a:schemeClr>
                </a:solidFill>
                <a:latin typeface="Leelawadee" pitchFamily="34" charset="-34"/>
                <a:cs typeface="Leelawadee" pitchFamily="34" charset="-34"/>
              </a:rPr>
              <a:t>แล้วเปลี่ยนผืนใหม่</a:t>
            </a:r>
            <a:endParaRPr lang="en-US" sz="2800" spc="-5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02416" y="2888904"/>
            <a:ext cx="4689664"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รอยคราบอุจจาระ</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ปัสสาวะ</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11560" y="5213129"/>
            <a:ext cx="468052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รอยเปื้อนยาขัดรองเท้า</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611560" y="4706094"/>
            <a:ext cx="5400600"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รอยเปื้อนหรือคราบจากอาหารที่หก</a:t>
            </a:r>
            <a:endParaRPr lang="en-US" sz="2800" dirty="0">
              <a:solidFill>
                <a:schemeClr val="accent5">
                  <a:lumMod val="50000"/>
                </a:schemeClr>
              </a:solidFill>
              <a:latin typeface="Leelawadee" pitchFamily="34" charset="-34"/>
              <a:cs typeface="Leelawadee" pitchFamily="34" charset="-34"/>
            </a:endParaRPr>
          </a:p>
        </p:txBody>
      </p:sp>
      <p:sp>
        <p:nvSpPr>
          <p:cNvPr id="19" name="Title 1"/>
          <p:cNvSpPr txBox="1">
            <a:spLocks/>
          </p:cNvSpPr>
          <p:nvPr/>
        </p:nvSpPr>
        <p:spPr>
          <a:xfrm>
            <a:off x="611560" y="2382505"/>
            <a:ext cx="6264696"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รอยเปื้อนสกปรก ประเภทต่างๆ</a:t>
            </a:r>
            <a:endParaRPr lang="en-US" sz="2800" spc="50" dirty="0">
              <a:solidFill>
                <a:schemeClr val="accent5">
                  <a:lumMod val="50000"/>
                </a:schemeClr>
              </a:solidFill>
              <a:latin typeface="Leelawadee" pitchFamily="34" charset="-34"/>
              <a:cs typeface="Leelawadee" pitchFamily="34" charset="-34"/>
            </a:endParaRPr>
          </a:p>
        </p:txBody>
      </p:sp>
      <p:sp>
        <p:nvSpPr>
          <p:cNvPr id="20" name="Title 1"/>
          <p:cNvSpPr txBox="1">
            <a:spLocks/>
          </p:cNvSpPr>
          <p:nvPr/>
        </p:nvSpPr>
        <p:spPr>
          <a:xfrm>
            <a:off x="602416" y="3356992"/>
            <a:ext cx="3969584"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รอยเลือด</a:t>
            </a:r>
            <a:endParaRPr lang="en-US" sz="2800" dirty="0">
              <a:solidFill>
                <a:schemeClr val="accent5">
                  <a:lumMod val="50000"/>
                </a:schemeClr>
              </a:solidFill>
              <a:latin typeface="Leelawadee" pitchFamily="34" charset="-34"/>
              <a:cs typeface="Leelawadee" pitchFamily="34" charset="-34"/>
            </a:endParaRPr>
          </a:p>
        </p:txBody>
      </p:sp>
      <p:sp>
        <p:nvSpPr>
          <p:cNvPr id="21" name="Title 1"/>
          <p:cNvSpPr txBox="1">
            <a:spLocks/>
          </p:cNvSpPr>
          <p:nvPr/>
        </p:nvSpPr>
        <p:spPr>
          <a:xfrm>
            <a:off x="611560" y="3820852"/>
            <a:ext cx="540060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รอยหกหรือหยดของเครื่องดื่มต่างๆ</a:t>
            </a:r>
            <a:endParaRPr lang="en-US" sz="2800" dirty="0">
              <a:solidFill>
                <a:schemeClr val="accent5">
                  <a:lumMod val="50000"/>
                </a:schemeClr>
              </a:solidFill>
              <a:latin typeface="Leelawadee" pitchFamily="34" charset="-34"/>
              <a:cs typeface="Leelawadee" pitchFamily="34" charset="-34"/>
            </a:endParaRPr>
          </a:p>
        </p:txBody>
      </p:sp>
      <p:sp>
        <p:nvSpPr>
          <p:cNvPr id="22" name="Title 1"/>
          <p:cNvSpPr txBox="1">
            <a:spLocks/>
          </p:cNvSpPr>
          <p:nvPr/>
        </p:nvSpPr>
        <p:spPr>
          <a:xfrm>
            <a:off x="971600" y="4214836"/>
            <a:ext cx="5616624" cy="72008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spc="-50" dirty="0" smtClean="0">
                <a:solidFill>
                  <a:schemeClr val="accent5">
                    <a:lumMod val="50000"/>
                  </a:schemeClr>
                </a:solidFill>
                <a:latin typeface="Leelawadee" pitchFamily="34" charset="-34"/>
                <a:cs typeface="Leelawadee" pitchFamily="34" charset="-34"/>
                <a:sym typeface="Wingdings"/>
              </a:rPr>
              <a:t>เช่น</a:t>
            </a:r>
            <a:r>
              <a:rPr lang="th-TH" sz="2800" kern="300" spc="-5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ชา</a:t>
            </a:r>
            <a:r>
              <a:rPr lang="th-TH" sz="2800" kern="300" spc="-5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น้ำอัดลม</a:t>
            </a:r>
            <a:r>
              <a:rPr lang="th-TH" sz="2800" kern="300" spc="-5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เครื่องดื่มแอลกอฮอล์</a:t>
            </a:r>
            <a:endParaRPr lang="en-US" sz="2400" spc="-50" dirty="0">
              <a:solidFill>
                <a:schemeClr val="accent5">
                  <a:lumMod val="50000"/>
                </a:schemeClr>
              </a:solidFill>
              <a:latin typeface="Leelawadee" pitchFamily="34" charset="-34"/>
              <a:cs typeface="Leelawadee" pitchFamily="34" charset="-34"/>
            </a:endParaRPr>
          </a:p>
        </p:txBody>
      </p:sp>
      <p:sp>
        <p:nvSpPr>
          <p:cNvPr id="23" name="Title 1"/>
          <p:cNvSpPr txBox="1">
            <a:spLocks/>
          </p:cNvSpPr>
          <p:nvPr/>
        </p:nvSpPr>
        <p:spPr>
          <a:xfrm>
            <a:off x="611560" y="5689823"/>
            <a:ext cx="6696744"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รอยหรือคราบจากโคลน</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น้ำมันฯ</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ที่มีความมัน</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80</a:t>
            </a:fld>
            <a:endParaRPr lang="en-US" dirty="0"/>
          </a:p>
        </p:txBody>
      </p:sp>
      <p:pic>
        <p:nvPicPr>
          <p:cNvPr id="8" name="Picture 7" descr="MP900431761[1].JPG"/>
          <p:cNvPicPr>
            <a:picLocks noChangeAspect="1"/>
          </p:cNvPicPr>
          <p:nvPr/>
        </p:nvPicPr>
        <p:blipFill>
          <a:blip r:embed="rId3" cstate="print"/>
          <a:stretch>
            <a:fillRect/>
          </a:stretch>
        </p:blipFill>
        <p:spPr>
          <a:xfrm>
            <a:off x="3779912" y="4187180"/>
            <a:ext cx="2194807" cy="1462633"/>
          </a:xfrm>
          <a:prstGeom prst="rect">
            <a:avLst/>
          </a:prstGeom>
        </p:spPr>
      </p:pic>
      <p:sp>
        <p:nvSpPr>
          <p:cNvPr id="9" name="Title 1"/>
          <p:cNvSpPr>
            <a:spLocks noGrp="1"/>
          </p:cNvSpPr>
          <p:nvPr>
            <p:ph type="title"/>
          </p:nvPr>
        </p:nvSpPr>
        <p:spPr>
          <a:xfrm>
            <a:off x="611560" y="332656"/>
            <a:ext cx="5256584"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การถอดเปลี่ยนผ้าชุดเครื่องนอน</a:t>
            </a:r>
            <a:endParaRPr lang="en-US" sz="3000" b="1" dirty="0">
              <a:solidFill>
                <a:schemeClr val="accent5">
                  <a:lumMod val="75000"/>
                </a:schemeClr>
              </a:solidFill>
              <a:latin typeface="Leelawadee" pitchFamily="34" charset="-34"/>
              <a:cs typeface="Leelawadee" pitchFamily="34" charset="-34"/>
            </a:endParaRPr>
          </a:p>
        </p:txBody>
      </p:sp>
      <p:sp>
        <p:nvSpPr>
          <p:cNvPr id="10" name="Title 1"/>
          <p:cNvSpPr txBox="1">
            <a:spLocks/>
          </p:cNvSpPr>
          <p:nvPr/>
        </p:nvSpPr>
        <p:spPr>
          <a:xfrm>
            <a:off x="602416" y="1424644"/>
            <a:ext cx="699392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การจัดเตียงเป็นงานสำคัญของการดูแลห้องพักแขก</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11560" y="908720"/>
            <a:ext cx="6840760"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การจัดเตียงเมื่อเปลี่ยนผ้าชุดเครื่องนอนใหม่</a:t>
            </a:r>
            <a:endParaRPr lang="en-US" sz="2800" b="1" spc="5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02416" y="1911782"/>
            <a:ext cx="735396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เนื่องจากเตียงถือเป็นหัวใจของห้องพักและเป็นสิ่งแรก</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611560" y="2829734"/>
            <a:ext cx="7435036" cy="59510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การจัดเตียงจึงต้องจัดให้สะอาด</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เรียบร้อย</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เป็นระเบียบ</a:t>
            </a:r>
            <a:endParaRPr lang="en-US" sz="2800" dirty="0">
              <a:solidFill>
                <a:schemeClr val="accent5">
                  <a:lumMod val="50000"/>
                </a:schemeClr>
              </a:solidFill>
              <a:latin typeface="Leelawadee" pitchFamily="34" charset="-34"/>
              <a:cs typeface="Leelawadee" pitchFamily="34" charset="-34"/>
            </a:endParaRPr>
          </a:p>
        </p:txBody>
      </p:sp>
      <p:sp>
        <p:nvSpPr>
          <p:cNvPr id="16" name="Title 1"/>
          <p:cNvSpPr txBox="1">
            <a:spLocks/>
          </p:cNvSpPr>
          <p:nvPr/>
        </p:nvSpPr>
        <p:spPr>
          <a:xfrm>
            <a:off x="971600" y="3246924"/>
            <a:ext cx="5616624" cy="595107"/>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spc="-50" dirty="0" smtClean="0">
                <a:solidFill>
                  <a:schemeClr val="accent5">
                    <a:lumMod val="50000"/>
                  </a:schemeClr>
                </a:solidFill>
                <a:latin typeface="Leelawadee" pitchFamily="34" charset="-34"/>
                <a:cs typeface="Leelawadee" pitchFamily="34" charset="-34"/>
                <a:sym typeface="Wingdings"/>
              </a:rPr>
              <a:t>แลดูสวยงาม</a:t>
            </a:r>
            <a:r>
              <a:rPr lang="th-TH" sz="2800" kern="300" spc="-5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น่านอน</a:t>
            </a:r>
            <a:endParaRPr lang="en-US" sz="2400" spc="-50" dirty="0">
              <a:solidFill>
                <a:schemeClr val="accent5">
                  <a:lumMod val="50000"/>
                </a:schemeClr>
              </a:solidFill>
              <a:latin typeface="Leelawadee" pitchFamily="34" charset="-34"/>
              <a:cs typeface="Leelawadee" pitchFamily="34" charset="-34"/>
            </a:endParaRPr>
          </a:p>
        </p:txBody>
      </p:sp>
      <p:sp>
        <p:nvSpPr>
          <p:cNvPr id="18" name="Title 1"/>
          <p:cNvSpPr txBox="1">
            <a:spLocks/>
          </p:cNvSpPr>
          <p:nvPr/>
        </p:nvSpPr>
        <p:spPr>
          <a:xfrm>
            <a:off x="971600" y="2295922"/>
            <a:ext cx="5616624" cy="72008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spc="-50" dirty="0" smtClean="0">
                <a:solidFill>
                  <a:schemeClr val="accent5">
                    <a:lumMod val="50000"/>
                  </a:schemeClr>
                </a:solidFill>
                <a:latin typeface="Leelawadee" pitchFamily="34" charset="-34"/>
                <a:cs typeface="Leelawadee" pitchFamily="34" charset="-34"/>
                <a:sym typeface="Wingdings"/>
              </a:rPr>
              <a:t>ที่แขกที่เข้ามาพักมักจะมองดู</a:t>
            </a:r>
            <a:endParaRPr lang="en-US" sz="2400" spc="-5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8153400" y="6250614"/>
            <a:ext cx="762000" cy="365125"/>
          </a:xfrm>
        </p:spPr>
        <p:txBody>
          <a:bodyPr/>
          <a:lstStyle/>
          <a:p>
            <a:r>
              <a:rPr lang="en-US" dirty="0" smtClean="0"/>
              <a:t> Slide </a:t>
            </a:r>
            <a:fld id="{90BDF71C-F485-43AE-8825-5070AF1EA8C9}" type="slidenum">
              <a:rPr lang="en-US" smtClean="0"/>
              <a:pPr/>
              <a:t>81</a:t>
            </a:fld>
            <a:endParaRPr lang="en-US" dirty="0"/>
          </a:p>
        </p:txBody>
      </p:sp>
      <p:pic>
        <p:nvPicPr>
          <p:cNvPr id="6" name="Picture 5" descr="MP900423029[1].JPG"/>
          <p:cNvPicPr/>
          <p:nvPr/>
        </p:nvPicPr>
        <p:blipFill>
          <a:blip r:embed="rId3" cstate="print">
            <a:grayscl/>
          </a:blip>
          <a:stretch>
            <a:fillRect/>
          </a:stretch>
        </p:blipFill>
        <p:spPr>
          <a:xfrm>
            <a:off x="4572000" y="2636912"/>
            <a:ext cx="2350939" cy="2206923"/>
          </a:xfrm>
          <a:prstGeom prst="rect">
            <a:avLst/>
          </a:prstGeom>
        </p:spPr>
      </p:pic>
      <p:sp>
        <p:nvSpPr>
          <p:cNvPr id="8" name="Title 1"/>
          <p:cNvSpPr>
            <a:spLocks noGrp="1"/>
          </p:cNvSpPr>
          <p:nvPr>
            <p:ph type="title"/>
          </p:nvPr>
        </p:nvSpPr>
        <p:spPr>
          <a:xfrm>
            <a:off x="611560" y="332656"/>
            <a:ext cx="5256584"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การถอดเปลี่ยนผ้าชุดเครื่องนอน</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880145"/>
            <a:ext cx="540060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dirty="0" smtClean="0">
                <a:solidFill>
                  <a:schemeClr val="accent5">
                    <a:lumMod val="50000"/>
                  </a:schemeClr>
                </a:solidFill>
                <a:latin typeface="Leelawadee" pitchFamily="34" charset="-34"/>
                <a:cs typeface="Leelawadee" pitchFamily="34" charset="-34"/>
              </a:rPr>
              <a:t>การจัดเตียงแบบมาตรฐาน</a:t>
            </a:r>
          </a:p>
        </p:txBody>
      </p:sp>
      <p:sp>
        <p:nvSpPr>
          <p:cNvPr id="10" name="Title 1"/>
          <p:cNvSpPr txBox="1">
            <a:spLocks/>
          </p:cNvSpPr>
          <p:nvPr/>
        </p:nvSpPr>
        <p:spPr>
          <a:xfrm>
            <a:off x="602416" y="1910508"/>
            <a:ext cx="3969584"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ผ้ารองกันเปื้อนที่นอน</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0" y="3746716"/>
            <a:ext cx="3240360" cy="59510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ผ้าคลุมเตียง</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0" y="3280756"/>
            <a:ext cx="324036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ผ้าห่ม</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11560" y="1431826"/>
            <a:ext cx="6840760"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การจัดเตียงแบบมาตรฐานจะใช้ชุดเครื่องนอน</a:t>
            </a:r>
            <a:r>
              <a:rPr lang="th-TH" sz="2800" kern="600" dirty="0" smtClean="0">
                <a:solidFill>
                  <a:schemeClr val="accent5">
                    <a:lumMod val="50000"/>
                  </a:schemeClr>
                </a:solidFill>
                <a:latin typeface="Leelawadee" pitchFamily="34" charset="-34"/>
                <a:cs typeface="Leelawadee" pitchFamily="34" charset="-34"/>
              </a:rPr>
              <a:t> </a:t>
            </a:r>
            <a:r>
              <a:rPr lang="th-TH" sz="2800" spc="50" dirty="0" smtClean="0">
                <a:solidFill>
                  <a:schemeClr val="accent5">
                    <a:lumMod val="50000"/>
                  </a:schemeClr>
                </a:solidFill>
                <a:latin typeface="Leelawadee" pitchFamily="34" charset="-34"/>
                <a:cs typeface="Leelawadee" pitchFamily="34" charset="-34"/>
              </a:rPr>
              <a:t>ดังนี้</a:t>
            </a:r>
            <a:endParaRPr lang="en-US" sz="2800" spc="5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02416" y="2379777"/>
            <a:ext cx="3249504" cy="59510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ผ้าปูที่นอน</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611560" y="2813881"/>
            <a:ext cx="324036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ผ้าหุ้มที่นอน</a:t>
            </a:r>
            <a:endParaRPr lang="en-US" sz="2800" dirty="0">
              <a:solidFill>
                <a:schemeClr val="accent5">
                  <a:lumMod val="50000"/>
                </a:schemeClr>
              </a:solidFill>
              <a:latin typeface="Leelawadee" pitchFamily="34" charset="-34"/>
              <a:cs typeface="Leelawadee" pitchFamily="34" charset="-34"/>
            </a:endParaRPr>
          </a:p>
        </p:txBody>
      </p:sp>
      <p:sp>
        <p:nvSpPr>
          <p:cNvPr id="17" name="Title 1"/>
          <p:cNvSpPr txBox="1">
            <a:spLocks/>
          </p:cNvSpPr>
          <p:nvPr/>
        </p:nvSpPr>
        <p:spPr>
          <a:xfrm>
            <a:off x="611560" y="4169235"/>
            <a:ext cx="324036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หมอน</a:t>
            </a:r>
            <a:endParaRPr lang="en-US" sz="2800" dirty="0">
              <a:solidFill>
                <a:schemeClr val="accent5">
                  <a:lumMod val="50000"/>
                </a:schemeClr>
              </a:solidFill>
              <a:latin typeface="Leelawadee" pitchFamily="34" charset="-34"/>
              <a:cs typeface="Leelawadee" pitchFamily="34" charset="-34"/>
            </a:endParaRPr>
          </a:p>
        </p:txBody>
      </p:sp>
      <p:sp>
        <p:nvSpPr>
          <p:cNvPr id="18" name="Title 1"/>
          <p:cNvSpPr txBox="1">
            <a:spLocks/>
          </p:cNvSpPr>
          <p:nvPr/>
        </p:nvSpPr>
        <p:spPr>
          <a:xfrm>
            <a:off x="611560" y="4625666"/>
            <a:ext cx="324036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ปลอกหมอน</a:t>
            </a:r>
            <a:endParaRPr lang="en-US" sz="2800" dirty="0">
              <a:solidFill>
                <a:schemeClr val="accent5">
                  <a:lumMod val="50000"/>
                </a:schemeClr>
              </a:solidFill>
              <a:latin typeface="Leelawadee" pitchFamily="34" charset="-34"/>
              <a:cs typeface="Leelawadee" pitchFamily="34" charset="-34"/>
            </a:endParaRPr>
          </a:p>
        </p:txBody>
      </p:sp>
      <p:sp>
        <p:nvSpPr>
          <p:cNvPr id="19" name="Title 1"/>
          <p:cNvSpPr txBox="1">
            <a:spLocks/>
          </p:cNvSpPr>
          <p:nvPr/>
        </p:nvSpPr>
        <p:spPr>
          <a:xfrm>
            <a:off x="611560" y="5102378"/>
            <a:ext cx="7272808" cy="99011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การจัดเตียงแบบอื่นๆที่นิยม</a:t>
            </a:r>
            <a:r>
              <a:rPr lang="th-TH" sz="2800" kern="6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ได้แก่</a:t>
            </a:r>
            <a:r>
              <a:rPr lang="th-TH" sz="2800" kern="6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แบบอเมริกัน</a:t>
            </a:r>
          </a:p>
          <a:p>
            <a:pPr>
              <a:lnSpc>
                <a:spcPct val="95000"/>
              </a:lnSpc>
            </a:pPr>
            <a:r>
              <a:rPr lang="th-TH" sz="2800" dirty="0" smtClean="0">
                <a:solidFill>
                  <a:schemeClr val="accent5">
                    <a:lumMod val="50000"/>
                  </a:schemeClr>
                </a:solidFill>
                <a:latin typeface="Leelawadee" pitchFamily="34" charset="-34"/>
                <a:cs typeface="Leelawadee" pitchFamily="34" charset="-34"/>
              </a:rPr>
              <a:t>และแบบ</a:t>
            </a:r>
            <a:r>
              <a:rPr lang="th-TH" sz="2800" dirty="0" err="1" smtClean="0">
                <a:solidFill>
                  <a:schemeClr val="accent5">
                    <a:lumMod val="50000"/>
                  </a:schemeClr>
                </a:solidFill>
                <a:latin typeface="Leelawadee" pitchFamily="34" charset="-34"/>
                <a:cs typeface="Leelawadee" pitchFamily="34" charset="-34"/>
              </a:rPr>
              <a:t>นอร์เวย์</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82</a:t>
            </a:fld>
            <a:endParaRPr lang="en-US" dirty="0"/>
          </a:p>
        </p:txBody>
      </p:sp>
      <p:pic>
        <p:nvPicPr>
          <p:cNvPr id="7" name="Picture 6" descr="MP900431761[1].JPG"/>
          <p:cNvPicPr/>
          <p:nvPr/>
        </p:nvPicPr>
        <p:blipFill>
          <a:blip r:embed="rId3" cstate="print"/>
          <a:stretch>
            <a:fillRect/>
          </a:stretch>
        </p:blipFill>
        <p:spPr>
          <a:xfrm>
            <a:off x="3779912" y="4504159"/>
            <a:ext cx="2060872" cy="1373113"/>
          </a:xfrm>
          <a:prstGeom prst="rect">
            <a:avLst/>
          </a:prstGeom>
        </p:spPr>
      </p:pic>
      <p:sp>
        <p:nvSpPr>
          <p:cNvPr id="8" name="Title 1"/>
          <p:cNvSpPr>
            <a:spLocks noGrp="1"/>
          </p:cNvSpPr>
          <p:nvPr>
            <p:ph type="title"/>
          </p:nvPr>
        </p:nvSpPr>
        <p:spPr>
          <a:xfrm>
            <a:off x="611560" y="332656"/>
            <a:ext cx="5256584"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การถอดเปลี่ยนผ้าชุดเครื่องนอน</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880145"/>
            <a:ext cx="540060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dirty="0" smtClean="0">
                <a:solidFill>
                  <a:schemeClr val="accent5">
                    <a:lumMod val="50000"/>
                  </a:schemeClr>
                </a:solidFill>
                <a:latin typeface="Leelawadee" pitchFamily="34" charset="-34"/>
                <a:cs typeface="Leelawadee" pitchFamily="34" charset="-34"/>
              </a:rPr>
              <a:t>ขั้นตอนในการจัดเตียง</a:t>
            </a:r>
          </a:p>
        </p:txBody>
      </p:sp>
      <p:sp>
        <p:nvSpPr>
          <p:cNvPr id="10" name="Title 1"/>
          <p:cNvSpPr txBox="1">
            <a:spLocks/>
          </p:cNvSpPr>
          <p:nvPr/>
        </p:nvSpPr>
        <p:spPr>
          <a:xfrm>
            <a:off x="602416" y="1446426"/>
            <a:ext cx="4977696"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๑.</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ตรวจผ้าห่มไฟฟ้า</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จัดปูให้เรียบตึง</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0" y="3282634"/>
            <a:ext cx="5472608" cy="59510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๕.</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จัดดึงให้เรียบตึง</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อย่าให้มีรอยจีบย่น</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0" y="2816674"/>
            <a:ext cx="4464496"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๔.</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เก็บมุมและชายผ้าปูที่นอน</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02416" y="1915695"/>
            <a:ext cx="5409744" cy="59510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๒.</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ผ้าปูรองกันเปื้อนที่นอน</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รัดมุมให้แน่น</a:t>
            </a:r>
            <a:endParaRPr lang="en-US" sz="280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11560" y="2349799"/>
            <a:ext cx="4752528"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๓.</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ปูผ้าปูที่นอน</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โดยคว่ำตะเข็บลง</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611560" y="3705153"/>
            <a:ext cx="540060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๖.</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ปูผ้าหุ้มที่นอนหงายตะเข็บขึ้นด้านบน</a:t>
            </a:r>
            <a:endParaRPr lang="en-US" sz="2800" dirty="0">
              <a:solidFill>
                <a:schemeClr val="accent5">
                  <a:lumMod val="50000"/>
                </a:schemeClr>
              </a:solidFill>
              <a:latin typeface="Leelawadee" pitchFamily="34" charset="-34"/>
              <a:cs typeface="Leelawadee" pitchFamily="34" charset="-34"/>
            </a:endParaRPr>
          </a:p>
        </p:txBody>
      </p:sp>
      <p:cxnSp>
        <p:nvCxnSpPr>
          <p:cNvPr id="19" name="ลูกศรเชื่อมต่อแบบตรง 18"/>
          <p:cNvCxnSpPr/>
          <p:nvPr/>
        </p:nvCxnSpPr>
        <p:spPr>
          <a:xfrm>
            <a:off x="7380312"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83</a:t>
            </a:fld>
            <a:endParaRPr lang="en-US" dirty="0"/>
          </a:p>
        </p:txBody>
      </p:sp>
      <p:pic>
        <p:nvPicPr>
          <p:cNvPr id="5" name="Picture 4" descr="MP900414048[1].JPG"/>
          <p:cNvPicPr>
            <a:picLocks noChangeAspect="1"/>
          </p:cNvPicPr>
          <p:nvPr/>
        </p:nvPicPr>
        <p:blipFill>
          <a:blip r:embed="rId3" cstate="print"/>
          <a:stretch>
            <a:fillRect/>
          </a:stretch>
        </p:blipFill>
        <p:spPr>
          <a:xfrm>
            <a:off x="5400254" y="3140968"/>
            <a:ext cx="2024561" cy="2024561"/>
          </a:xfrm>
          <a:prstGeom prst="rect">
            <a:avLst/>
          </a:prstGeom>
        </p:spPr>
      </p:pic>
      <p:sp>
        <p:nvSpPr>
          <p:cNvPr id="8" name="Title 1"/>
          <p:cNvSpPr>
            <a:spLocks noGrp="1"/>
          </p:cNvSpPr>
          <p:nvPr>
            <p:ph type="title"/>
          </p:nvPr>
        </p:nvSpPr>
        <p:spPr>
          <a:xfrm>
            <a:off x="611560" y="332656"/>
            <a:ext cx="5256584"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การถอดเปลี่ยนผ้าชุดเครื่องนอน</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880145"/>
            <a:ext cx="540060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dirty="0" smtClean="0">
                <a:solidFill>
                  <a:schemeClr val="accent5">
                    <a:lumMod val="50000"/>
                  </a:schemeClr>
                </a:solidFill>
                <a:latin typeface="Leelawadee" pitchFamily="34" charset="-34"/>
                <a:cs typeface="Leelawadee" pitchFamily="34" charset="-34"/>
              </a:rPr>
              <a:t>ขั้นตอนในการจัดเตียง(ต่อ)</a:t>
            </a:r>
          </a:p>
        </p:txBody>
      </p:sp>
      <p:sp>
        <p:nvSpPr>
          <p:cNvPr id="10" name="Title 1"/>
          <p:cNvSpPr txBox="1">
            <a:spLocks/>
          </p:cNvSpPr>
          <p:nvPr/>
        </p:nvSpPr>
        <p:spPr>
          <a:xfrm>
            <a:off x="602416" y="1446426"/>
            <a:ext cx="7137936"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๗.</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วางผ้าห่มหงายตะเข็บขึ้น</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ให้ชายผ้าห่มด้านหัวเตียง</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02416" y="3222501"/>
            <a:ext cx="4761672" cy="59510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๙.</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จัดดึงผ้าทั้งสองผืนให้เรียบตึง</a:t>
            </a:r>
            <a:endParaRPr lang="en-US" sz="2800" dirty="0">
              <a:solidFill>
                <a:schemeClr val="accent5">
                  <a:lumMod val="50000"/>
                </a:schemeClr>
              </a:solidFill>
              <a:latin typeface="Leelawadee" pitchFamily="34" charset="-34"/>
              <a:cs typeface="Leelawadee" pitchFamily="34" charset="-34"/>
            </a:endParaRPr>
          </a:p>
        </p:txBody>
      </p:sp>
      <p:sp>
        <p:nvSpPr>
          <p:cNvPr id="19" name="Title 1"/>
          <p:cNvSpPr txBox="1">
            <a:spLocks/>
          </p:cNvSpPr>
          <p:nvPr/>
        </p:nvSpPr>
        <p:spPr>
          <a:xfrm>
            <a:off x="971600" y="1835299"/>
            <a:ext cx="5616624" cy="72008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spc="-50" dirty="0" smtClean="0">
                <a:solidFill>
                  <a:schemeClr val="accent5">
                    <a:lumMod val="50000"/>
                  </a:schemeClr>
                </a:solidFill>
                <a:latin typeface="Leelawadee" pitchFamily="34" charset="-34"/>
                <a:cs typeface="Leelawadee" pitchFamily="34" charset="-34"/>
                <a:sym typeface="Wingdings"/>
              </a:rPr>
              <a:t>ห่างจากขอบที่นอนประมาณ</a:t>
            </a:r>
            <a:r>
              <a:rPr lang="th-TH" sz="2800" kern="300" spc="-5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๑</a:t>
            </a:r>
            <a:r>
              <a:rPr lang="th-TH" sz="2800" kern="300" spc="-5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คืบ</a:t>
            </a:r>
            <a:endParaRPr lang="en-US" sz="2400" spc="-50" dirty="0">
              <a:solidFill>
                <a:schemeClr val="accent5">
                  <a:lumMod val="50000"/>
                </a:schemeClr>
              </a:solidFill>
              <a:latin typeface="Leelawadee" pitchFamily="34" charset="-34"/>
              <a:cs typeface="Leelawadee" pitchFamily="34" charset="-34"/>
            </a:endParaRPr>
          </a:p>
        </p:txBody>
      </p:sp>
      <p:sp>
        <p:nvSpPr>
          <p:cNvPr id="20" name="Title 1"/>
          <p:cNvSpPr txBox="1">
            <a:spLocks/>
          </p:cNvSpPr>
          <p:nvPr/>
        </p:nvSpPr>
        <p:spPr>
          <a:xfrm>
            <a:off x="611560" y="2329572"/>
            <a:ext cx="7137936"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๘.</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พับทบชายผ้าหุ้มที่นอนด้านหัวเตียงลงมาให้รอยพับ</a:t>
            </a:r>
            <a:endParaRPr lang="en-US" sz="2800" dirty="0">
              <a:solidFill>
                <a:schemeClr val="accent5">
                  <a:lumMod val="50000"/>
                </a:schemeClr>
              </a:solidFill>
              <a:latin typeface="Leelawadee" pitchFamily="34" charset="-34"/>
              <a:cs typeface="Leelawadee" pitchFamily="34" charset="-34"/>
            </a:endParaRPr>
          </a:p>
        </p:txBody>
      </p:sp>
      <p:sp>
        <p:nvSpPr>
          <p:cNvPr id="21" name="Title 1"/>
          <p:cNvSpPr txBox="1">
            <a:spLocks/>
          </p:cNvSpPr>
          <p:nvPr/>
        </p:nvSpPr>
        <p:spPr>
          <a:xfrm>
            <a:off x="961694" y="2718445"/>
            <a:ext cx="5616624" cy="72008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spc="-50" dirty="0" smtClean="0">
                <a:solidFill>
                  <a:schemeClr val="accent5">
                    <a:lumMod val="50000"/>
                  </a:schemeClr>
                </a:solidFill>
                <a:latin typeface="Leelawadee" pitchFamily="34" charset="-34"/>
                <a:cs typeface="Leelawadee" pitchFamily="34" charset="-34"/>
                <a:sym typeface="Wingdings"/>
              </a:rPr>
              <a:t>เสมอขอบผ้าห่ม</a:t>
            </a:r>
            <a:endParaRPr lang="en-US" sz="2400" spc="-50" dirty="0">
              <a:solidFill>
                <a:schemeClr val="accent5">
                  <a:lumMod val="50000"/>
                </a:schemeClr>
              </a:solidFill>
              <a:latin typeface="Leelawadee" pitchFamily="34" charset="-34"/>
              <a:cs typeface="Leelawadee" pitchFamily="34" charset="-34"/>
            </a:endParaRPr>
          </a:p>
        </p:txBody>
      </p:sp>
      <p:sp>
        <p:nvSpPr>
          <p:cNvPr id="24" name="Title 1"/>
          <p:cNvSpPr txBox="1">
            <a:spLocks/>
          </p:cNvSpPr>
          <p:nvPr/>
        </p:nvSpPr>
        <p:spPr>
          <a:xfrm>
            <a:off x="438969" y="3654549"/>
            <a:ext cx="4997128"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๑๐.</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รวบชายผ้าทั้งสองผืนเข้าด้วยกัน</a:t>
            </a:r>
            <a:endParaRPr lang="en-US" sz="2800" dirty="0">
              <a:solidFill>
                <a:schemeClr val="accent5">
                  <a:lumMod val="50000"/>
                </a:schemeClr>
              </a:solidFill>
              <a:latin typeface="Leelawadee" pitchFamily="34" charset="-34"/>
              <a:cs typeface="Leelawadee" pitchFamily="34" charset="-34"/>
            </a:endParaRPr>
          </a:p>
        </p:txBody>
      </p:sp>
      <p:sp>
        <p:nvSpPr>
          <p:cNvPr id="25" name="Title 1"/>
          <p:cNvSpPr txBox="1">
            <a:spLocks/>
          </p:cNvSpPr>
          <p:nvPr/>
        </p:nvSpPr>
        <p:spPr>
          <a:xfrm>
            <a:off x="961694" y="4043422"/>
            <a:ext cx="5616624" cy="72008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a:solidFill>
                  <a:schemeClr val="accent5">
                    <a:lumMod val="50000"/>
                  </a:schemeClr>
                </a:solidFill>
                <a:latin typeface="Leelawadee" pitchFamily="34" charset="-34"/>
                <a:cs typeface="Leelawadee" pitchFamily="34" charset="-34"/>
                <a:sym typeface="Wingdings"/>
              </a:rPr>
              <a:t>พับเก็บ</a:t>
            </a:r>
            <a:r>
              <a:rPr lang="th-TH" sz="2800" kern="400" spc="-50" dirty="0" smtClean="0">
                <a:solidFill>
                  <a:schemeClr val="accent5">
                    <a:lumMod val="50000"/>
                  </a:schemeClr>
                </a:solidFill>
                <a:latin typeface="Leelawadee" pitchFamily="34" charset="-34"/>
                <a:cs typeface="Leelawadee" pitchFamily="34" charset="-34"/>
                <a:sym typeface="Wingdings"/>
              </a:rPr>
              <a:t>ใต้ที่นอน  </a:t>
            </a:r>
            <a:endParaRPr lang="en-US" sz="2400" spc="-50" dirty="0">
              <a:solidFill>
                <a:schemeClr val="accent5">
                  <a:lumMod val="50000"/>
                </a:schemeClr>
              </a:solidFill>
              <a:latin typeface="Leelawadee" pitchFamily="34" charset="-34"/>
              <a:cs typeface="Leelawadee" pitchFamily="34" charset="-34"/>
            </a:endParaRPr>
          </a:p>
        </p:txBody>
      </p:sp>
      <p:sp>
        <p:nvSpPr>
          <p:cNvPr id="26" name="Title 1"/>
          <p:cNvSpPr txBox="1">
            <a:spLocks/>
          </p:cNvSpPr>
          <p:nvPr/>
        </p:nvSpPr>
        <p:spPr>
          <a:xfrm>
            <a:off x="438969" y="4540674"/>
            <a:ext cx="4853111"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๑๑.</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พับเก็บมุมผ้าทั้งสองผืน</a:t>
            </a:r>
            <a:endParaRPr lang="en-US" sz="2800" dirty="0">
              <a:solidFill>
                <a:schemeClr val="accent5">
                  <a:lumMod val="50000"/>
                </a:schemeClr>
              </a:solidFill>
              <a:latin typeface="Leelawadee" pitchFamily="34" charset="-34"/>
              <a:cs typeface="Leelawadee" pitchFamily="34" charset="-34"/>
            </a:endParaRPr>
          </a:p>
        </p:txBody>
      </p:sp>
      <p:sp>
        <p:nvSpPr>
          <p:cNvPr id="27" name="Title 1"/>
          <p:cNvSpPr txBox="1">
            <a:spLocks/>
          </p:cNvSpPr>
          <p:nvPr/>
        </p:nvSpPr>
        <p:spPr>
          <a:xfrm>
            <a:off x="438969" y="5006630"/>
            <a:ext cx="4133031"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๑๒.</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จัดดึงให้เรียบตึง</a:t>
            </a:r>
            <a:endParaRPr lang="en-US" sz="2800" dirty="0">
              <a:solidFill>
                <a:schemeClr val="accent5">
                  <a:lumMod val="50000"/>
                </a:schemeClr>
              </a:solidFill>
              <a:latin typeface="Leelawadee" pitchFamily="34" charset="-34"/>
              <a:cs typeface="Leelawadee" pitchFamily="34" charset="-34"/>
            </a:endParaRPr>
          </a:p>
        </p:txBody>
      </p:sp>
      <p:cxnSp>
        <p:nvCxnSpPr>
          <p:cNvPr id="28" name="ลูกศรเชื่อมต่อแบบตรง 27"/>
          <p:cNvCxnSpPr/>
          <p:nvPr/>
        </p:nvCxnSpPr>
        <p:spPr>
          <a:xfrm>
            <a:off x="7380312"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84</a:t>
            </a:fld>
            <a:endParaRPr lang="en-US" dirty="0"/>
          </a:p>
        </p:txBody>
      </p:sp>
      <p:pic>
        <p:nvPicPr>
          <p:cNvPr id="6" name="Picture 5" descr="MP900423029[1].JPG"/>
          <p:cNvPicPr>
            <a:picLocks noChangeAspect="1"/>
          </p:cNvPicPr>
          <p:nvPr/>
        </p:nvPicPr>
        <p:blipFill>
          <a:blip r:embed="rId3" cstate="print"/>
          <a:stretch>
            <a:fillRect/>
          </a:stretch>
        </p:blipFill>
        <p:spPr>
          <a:xfrm>
            <a:off x="5148064" y="2987427"/>
            <a:ext cx="1984874" cy="1984874"/>
          </a:xfrm>
          <a:prstGeom prst="rect">
            <a:avLst/>
          </a:prstGeom>
        </p:spPr>
      </p:pic>
      <p:sp>
        <p:nvSpPr>
          <p:cNvPr id="8" name="Title 1"/>
          <p:cNvSpPr>
            <a:spLocks noGrp="1"/>
          </p:cNvSpPr>
          <p:nvPr>
            <p:ph type="title"/>
          </p:nvPr>
        </p:nvSpPr>
        <p:spPr>
          <a:xfrm>
            <a:off x="611560" y="332656"/>
            <a:ext cx="5256584"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การถอดเปลี่ยนผ้าชุดเครื่องนอน</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880145"/>
            <a:ext cx="540060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dirty="0" smtClean="0">
                <a:solidFill>
                  <a:schemeClr val="accent5">
                    <a:lumMod val="50000"/>
                  </a:schemeClr>
                </a:solidFill>
                <a:latin typeface="Leelawadee" pitchFamily="34" charset="-34"/>
                <a:cs typeface="Leelawadee" pitchFamily="34" charset="-34"/>
              </a:rPr>
              <a:t>ขั้นตอนในการจัดเตียง(ต่อ)</a:t>
            </a:r>
          </a:p>
        </p:txBody>
      </p:sp>
      <p:sp>
        <p:nvSpPr>
          <p:cNvPr id="10" name="Title 1"/>
          <p:cNvSpPr txBox="1">
            <a:spLocks/>
          </p:cNvSpPr>
          <p:nvPr/>
        </p:nvSpPr>
        <p:spPr>
          <a:xfrm>
            <a:off x="429825" y="1446426"/>
            <a:ext cx="6302415"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๑๓.</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ปูผ้าคลุมเตียง</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จัดให้เรียบ</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a:solidFill>
                  <a:schemeClr val="accent5">
                    <a:lumMod val="50000"/>
                  </a:schemeClr>
                </a:solidFill>
                <a:latin typeface="Leelawadee" pitchFamily="34" charset="-34"/>
                <a:cs typeface="Leelawadee" pitchFamily="34" charset="-34"/>
                <a:sym typeface="Wingdings"/>
              </a:rPr>
              <a:t>ช</a:t>
            </a:r>
            <a:r>
              <a:rPr lang="th-TH" sz="2800" kern="400" dirty="0" smtClean="0">
                <a:solidFill>
                  <a:schemeClr val="accent5">
                    <a:lumMod val="50000"/>
                  </a:schemeClr>
                </a:solidFill>
                <a:latin typeface="Leelawadee" pitchFamily="34" charset="-34"/>
                <a:cs typeface="Leelawadee" pitchFamily="34" charset="-34"/>
                <a:sym typeface="Wingdings"/>
              </a:rPr>
              <a:t>ายผ้าแต่ละด้าน</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971600" y="1835299"/>
            <a:ext cx="2880320" cy="72008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spc="-50" dirty="0" smtClean="0">
                <a:solidFill>
                  <a:schemeClr val="accent5">
                    <a:lumMod val="50000"/>
                  </a:schemeClr>
                </a:solidFill>
                <a:latin typeface="Leelawadee" pitchFamily="34" charset="-34"/>
                <a:cs typeface="Leelawadee" pitchFamily="34" charset="-34"/>
                <a:sym typeface="Wingdings"/>
              </a:rPr>
              <a:t>และมุมทั้งสี่เสมอกัน</a:t>
            </a:r>
            <a:endParaRPr lang="en-US" sz="2400" spc="-5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961694" y="2718445"/>
            <a:ext cx="2890226" cy="72008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spc="-50" dirty="0" smtClean="0">
                <a:solidFill>
                  <a:schemeClr val="accent5">
                    <a:lumMod val="50000"/>
                  </a:schemeClr>
                </a:solidFill>
                <a:latin typeface="Leelawadee" pitchFamily="34" charset="-34"/>
                <a:cs typeface="Leelawadee" pitchFamily="34" charset="-34"/>
                <a:sym typeface="Wingdings"/>
              </a:rPr>
              <a:t>ทบกลับไปด้านปลาย</a:t>
            </a:r>
            <a:endParaRPr lang="en-US" sz="2400" spc="-5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438969" y="4634086"/>
            <a:ext cx="4997128"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๑๗. </a:t>
            </a:r>
            <a:r>
              <a:rPr lang="th-TH" sz="2800" kern="400" dirty="0" smtClean="0">
                <a:solidFill>
                  <a:schemeClr val="accent5">
                    <a:lumMod val="50000"/>
                  </a:schemeClr>
                </a:solidFill>
                <a:latin typeface="Leelawadee" pitchFamily="34" charset="-34"/>
                <a:cs typeface="Leelawadee" pitchFamily="34" charset="-34"/>
                <a:sym typeface="Wingdings"/>
              </a:rPr>
              <a:t>พับชายผ้าคลุมเตียงกลับไป</a:t>
            </a:r>
            <a:endParaRPr lang="en-US" sz="2800" dirty="0">
              <a:solidFill>
                <a:schemeClr val="accent5">
                  <a:lumMod val="50000"/>
                </a:schemeClr>
              </a:solidFill>
              <a:latin typeface="Leelawadee" pitchFamily="34" charset="-34"/>
              <a:cs typeface="Leelawadee" pitchFamily="34" charset="-34"/>
            </a:endParaRPr>
          </a:p>
        </p:txBody>
      </p:sp>
      <p:sp>
        <p:nvSpPr>
          <p:cNvPr id="16" name="Title 1"/>
          <p:cNvSpPr txBox="1">
            <a:spLocks/>
          </p:cNvSpPr>
          <p:nvPr/>
        </p:nvSpPr>
        <p:spPr>
          <a:xfrm>
            <a:off x="923594" y="5022959"/>
            <a:ext cx="3936438" cy="72008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คลุมหมอน จัดดึงให้เรียบตึง</a:t>
            </a:r>
            <a:endParaRPr lang="en-US" sz="2400" spc="-50" dirty="0">
              <a:solidFill>
                <a:schemeClr val="accent5">
                  <a:lumMod val="50000"/>
                </a:schemeClr>
              </a:solidFill>
              <a:latin typeface="Leelawadee" pitchFamily="34" charset="-34"/>
              <a:cs typeface="Leelawadee" pitchFamily="34" charset="-34"/>
            </a:endParaRPr>
          </a:p>
        </p:txBody>
      </p:sp>
      <p:sp>
        <p:nvSpPr>
          <p:cNvPr id="23" name="Title 1"/>
          <p:cNvSpPr txBox="1">
            <a:spLocks/>
          </p:cNvSpPr>
          <p:nvPr/>
        </p:nvSpPr>
        <p:spPr>
          <a:xfrm>
            <a:off x="429825" y="2332809"/>
            <a:ext cx="6302415"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๑๔.</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พลับชายผ้าคลุมเตียง</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ด้านหัว</a:t>
            </a:r>
            <a:endParaRPr lang="en-US" sz="2800" dirty="0">
              <a:solidFill>
                <a:schemeClr val="accent5">
                  <a:lumMod val="50000"/>
                </a:schemeClr>
              </a:solidFill>
              <a:latin typeface="Leelawadee" pitchFamily="34" charset="-34"/>
              <a:cs typeface="Leelawadee" pitchFamily="34" charset="-34"/>
            </a:endParaRPr>
          </a:p>
        </p:txBody>
      </p:sp>
      <p:sp>
        <p:nvSpPr>
          <p:cNvPr id="24" name="Title 1"/>
          <p:cNvSpPr txBox="1">
            <a:spLocks/>
          </p:cNvSpPr>
          <p:nvPr/>
        </p:nvSpPr>
        <p:spPr>
          <a:xfrm>
            <a:off x="438968" y="3215955"/>
            <a:ext cx="456508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๑๕.</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นำหมอนมาใส่ปลอกหมอน </a:t>
            </a:r>
            <a:endParaRPr lang="en-US" sz="2800" dirty="0">
              <a:solidFill>
                <a:schemeClr val="accent5">
                  <a:lumMod val="50000"/>
                </a:schemeClr>
              </a:solidFill>
              <a:latin typeface="Leelawadee" pitchFamily="34" charset="-34"/>
              <a:cs typeface="Leelawadee" pitchFamily="34" charset="-34"/>
            </a:endParaRPr>
          </a:p>
        </p:txBody>
      </p:sp>
      <p:sp>
        <p:nvSpPr>
          <p:cNvPr id="25" name="Title 1"/>
          <p:cNvSpPr txBox="1">
            <a:spLocks/>
          </p:cNvSpPr>
          <p:nvPr/>
        </p:nvSpPr>
        <p:spPr>
          <a:xfrm>
            <a:off x="438968" y="3681911"/>
            <a:ext cx="456508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๑๖.</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จัดวางหมอนตามรูปแบบ</a:t>
            </a:r>
            <a:endParaRPr lang="en-US" sz="2800" dirty="0">
              <a:solidFill>
                <a:schemeClr val="accent5">
                  <a:lumMod val="50000"/>
                </a:schemeClr>
              </a:solidFill>
              <a:latin typeface="Leelawadee" pitchFamily="34" charset="-34"/>
              <a:cs typeface="Leelawadee" pitchFamily="34" charset="-34"/>
            </a:endParaRPr>
          </a:p>
        </p:txBody>
      </p:sp>
      <p:sp>
        <p:nvSpPr>
          <p:cNvPr id="26" name="Title 1"/>
          <p:cNvSpPr txBox="1">
            <a:spLocks/>
          </p:cNvSpPr>
          <p:nvPr/>
        </p:nvSpPr>
        <p:spPr>
          <a:xfrm>
            <a:off x="971600" y="4149080"/>
            <a:ext cx="3096344" cy="720080"/>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ของสถานประกอบการ</a:t>
            </a:r>
            <a:endParaRPr lang="en-US" sz="2400" spc="-5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85</a:t>
            </a:fld>
            <a:endParaRPr lang="en-US" dirty="0"/>
          </a:p>
        </p:txBody>
      </p:sp>
      <p:sp>
        <p:nvSpPr>
          <p:cNvPr id="7" name="Title 1"/>
          <p:cNvSpPr>
            <a:spLocks noGrp="1"/>
          </p:cNvSpPr>
          <p:nvPr>
            <p:ph type="title"/>
          </p:nvPr>
        </p:nvSpPr>
        <p:spPr>
          <a:xfrm>
            <a:off x="611560" y="332656"/>
            <a:ext cx="5616624"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การถอดเปลี่ยนผ้าชุดเครื่องนอน</a:t>
            </a:r>
            <a:endParaRPr lang="en-US" sz="3000" b="1" dirty="0">
              <a:solidFill>
                <a:schemeClr val="accent5">
                  <a:lumMod val="75000"/>
                </a:schemeClr>
              </a:solidFill>
              <a:latin typeface="Leelawadee" pitchFamily="34" charset="-34"/>
              <a:cs typeface="Leelawadee" pitchFamily="34" charset="-34"/>
            </a:endParaRPr>
          </a:p>
        </p:txBody>
      </p:sp>
      <p:sp>
        <p:nvSpPr>
          <p:cNvPr id="8" name="Title 1"/>
          <p:cNvSpPr txBox="1">
            <a:spLocks/>
          </p:cNvSpPr>
          <p:nvPr/>
        </p:nvSpPr>
        <p:spPr>
          <a:xfrm>
            <a:off x="611560" y="980728"/>
            <a:ext cx="6840760" cy="2136233"/>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pPr>
              <a:lnSpc>
                <a:spcPct val="120000"/>
              </a:lnSpc>
            </a:pPr>
            <a:r>
              <a:rPr lang="th-TH" sz="2800" b="1" spc="-50" dirty="0" smtClean="0">
                <a:solidFill>
                  <a:schemeClr val="accent5">
                    <a:lumMod val="50000"/>
                  </a:schemeClr>
                </a:solidFill>
                <a:latin typeface="Leelawadee" pitchFamily="34" charset="-34"/>
                <a:cs typeface="Leelawadee" pitchFamily="34" charset="-34"/>
              </a:rPr>
              <a:t>การจัดเตียง เมื่อถอดเปลี่ยนผ้าชุด</a:t>
            </a:r>
          </a:p>
          <a:p>
            <a:pPr>
              <a:lnSpc>
                <a:spcPct val="120000"/>
              </a:lnSpc>
            </a:pPr>
            <a:r>
              <a:rPr lang="th-TH" sz="2800" b="1" spc="50" dirty="0" smtClean="0">
                <a:solidFill>
                  <a:schemeClr val="accent5">
                    <a:lumMod val="50000"/>
                  </a:schemeClr>
                </a:solidFill>
                <a:latin typeface="Leelawadee" pitchFamily="34" charset="-34"/>
                <a:cs typeface="Leelawadee" pitchFamily="34" charset="-34"/>
              </a:rPr>
              <a:t>เครื่องนอนใหม่ กับการจัดเตียง</a:t>
            </a:r>
          </a:p>
          <a:p>
            <a:pPr>
              <a:lnSpc>
                <a:spcPct val="120000"/>
              </a:lnSpc>
            </a:pPr>
            <a:r>
              <a:rPr lang="th-TH" sz="2800" b="1" spc="50" dirty="0" smtClean="0">
                <a:solidFill>
                  <a:schemeClr val="accent5">
                    <a:lumMod val="50000"/>
                  </a:schemeClr>
                </a:solidFill>
                <a:latin typeface="Leelawadee" pitchFamily="34" charset="-34"/>
                <a:cs typeface="Leelawadee" pitchFamily="34" charset="-34"/>
              </a:rPr>
              <a:t>โดยไม่เปลี่ยนผ้าชุดเครื่องนอน</a:t>
            </a:r>
          </a:p>
          <a:p>
            <a:pPr>
              <a:lnSpc>
                <a:spcPct val="120000"/>
              </a:lnSpc>
            </a:pPr>
            <a:r>
              <a:rPr lang="th-TH" sz="2800" b="1" spc="50" dirty="0" smtClean="0">
                <a:solidFill>
                  <a:schemeClr val="accent5">
                    <a:lumMod val="50000"/>
                  </a:schemeClr>
                </a:solidFill>
                <a:latin typeface="Leelawadee" pitchFamily="34" charset="-34"/>
                <a:cs typeface="Leelawadee" pitchFamily="34" charset="-34"/>
              </a:rPr>
              <a:t>มีขั้นตอน แตกต่างกันอย่างไร</a:t>
            </a:r>
          </a:p>
        </p:txBody>
      </p:sp>
      <p:pic>
        <p:nvPicPr>
          <p:cNvPr id="1028"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27784" y="3429000"/>
            <a:ext cx="3182901" cy="23772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แทนหมายเลขภาพนิ่ง 3"/>
          <p:cNvSpPr>
            <a:spLocks noGrp="1"/>
          </p:cNvSpPr>
          <p:nvPr>
            <p:ph type="sldNum" sz="quarter" idx="12"/>
          </p:nvPr>
        </p:nvSpPr>
        <p:spPr/>
        <p:txBody>
          <a:bodyPr/>
          <a:lstStyle/>
          <a:p>
            <a:fld id="{90BDF71C-F485-43AE-8825-5070AF1EA8C9}" type="slidenum">
              <a:rPr lang="en-US" smtClean="0"/>
              <a:pPr/>
              <a:t>86</a:t>
            </a:fld>
            <a:endParaRPr lang="en-US" dirty="0"/>
          </a:p>
        </p:txBody>
      </p:sp>
      <p:sp>
        <p:nvSpPr>
          <p:cNvPr id="5" name="Title 1"/>
          <p:cNvSpPr>
            <a:spLocks noGrp="1"/>
          </p:cNvSpPr>
          <p:nvPr>
            <p:ph type="title"/>
          </p:nvPr>
        </p:nvSpPr>
        <p:spPr>
          <a:xfrm>
            <a:off x="611560" y="332656"/>
            <a:ext cx="5616624"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การถอดเปลี่ยนผ้าชุดเครื่องนอน</a:t>
            </a:r>
            <a:endParaRPr lang="en-US" sz="3000" b="1" dirty="0">
              <a:solidFill>
                <a:schemeClr val="accent5">
                  <a:lumMod val="75000"/>
                </a:schemeClr>
              </a:solidFill>
              <a:latin typeface="Leelawadee" pitchFamily="34" charset="-34"/>
              <a:cs typeface="Leelawadee" pitchFamily="34" charset="-34"/>
            </a:endParaRPr>
          </a:p>
        </p:txBody>
      </p:sp>
      <p:sp>
        <p:nvSpPr>
          <p:cNvPr id="6" name="Title 1"/>
          <p:cNvSpPr txBox="1">
            <a:spLocks/>
          </p:cNvSpPr>
          <p:nvPr/>
        </p:nvSpPr>
        <p:spPr>
          <a:xfrm>
            <a:off x="611560" y="980728"/>
            <a:ext cx="6840760" cy="1326433"/>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พนักงานดูแลห้องพัก</a:t>
            </a:r>
            <a:r>
              <a:rPr lang="th-TH" sz="2800" kern="8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ควรสังเกตการใช้ที่นอนของ</a:t>
            </a:r>
          </a:p>
          <a:p>
            <a:r>
              <a:rPr lang="th-TH" sz="2800" dirty="0" smtClean="0">
                <a:solidFill>
                  <a:schemeClr val="accent5">
                    <a:lumMod val="50000"/>
                  </a:schemeClr>
                </a:solidFill>
                <a:latin typeface="Leelawadee" pitchFamily="34" charset="-34"/>
                <a:cs typeface="Leelawadee" pitchFamily="34" charset="-34"/>
              </a:rPr>
              <a:t>แขกที่มาพักและจัดเตียงตามความชอบและความต้องการใช้งานของแขก เช่น</a:t>
            </a:r>
            <a:endParaRPr lang="en-US" sz="2800" dirty="0">
              <a:solidFill>
                <a:schemeClr val="accent5">
                  <a:lumMod val="50000"/>
                </a:schemeClr>
              </a:solidFill>
              <a:latin typeface="Leelawadee" pitchFamily="34" charset="-34"/>
              <a:cs typeface="Leelawadee" pitchFamily="34" charset="-34"/>
            </a:endParaRPr>
          </a:p>
        </p:txBody>
      </p:sp>
      <p:sp>
        <p:nvSpPr>
          <p:cNvPr id="7" name="Title 1"/>
          <p:cNvSpPr txBox="1">
            <a:spLocks/>
          </p:cNvSpPr>
          <p:nvPr/>
        </p:nvSpPr>
        <p:spPr>
          <a:xfrm>
            <a:off x="602416" y="2276872"/>
            <a:ext cx="7065928" cy="127566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pPr marL="457200" indent="-457200">
              <a:buFont typeface="Wingdings" pitchFamily="2" charset="2"/>
              <a:buChar char="¤"/>
            </a:pPr>
            <a:r>
              <a:rPr lang="th-TH" sz="2800" kern="400" dirty="0" smtClean="0">
                <a:solidFill>
                  <a:schemeClr val="accent5">
                    <a:lumMod val="50000"/>
                  </a:schemeClr>
                </a:solidFill>
                <a:latin typeface="Leelawadee" pitchFamily="34" charset="-34"/>
                <a:cs typeface="Leelawadee" pitchFamily="34" charset="-34"/>
                <a:sym typeface="Wingdings"/>
              </a:rPr>
              <a:t>ถ้าเห็นว่าแขกนำผ้าห่มหรือผ้าห่มนวมออก</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ไม่ใช้</a:t>
            </a:r>
          </a:p>
          <a:p>
            <a:r>
              <a:rPr lang="th-TH" sz="2800" dirty="0" smtClean="0">
                <a:solidFill>
                  <a:schemeClr val="accent5">
                    <a:lumMod val="50000"/>
                  </a:schemeClr>
                </a:solidFill>
                <a:latin typeface="Leelawadee" pitchFamily="34" charset="-34"/>
                <a:cs typeface="Leelawadee" pitchFamily="34" charset="-34"/>
              </a:rPr>
              <a:t> </a:t>
            </a:r>
            <a:r>
              <a:rPr lang="th-TH" sz="2800" kern="3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ให้นำผ้าห่มหรือผ้าห่มนวมพับเก็บใส่ตู้เสื้อผ้าหรือ</a:t>
            </a:r>
          </a:p>
          <a:p>
            <a:r>
              <a:rPr lang="th-TH" sz="2800" dirty="0" smtClean="0">
                <a:solidFill>
                  <a:schemeClr val="accent5">
                    <a:lumMod val="50000"/>
                  </a:schemeClr>
                </a:solidFill>
                <a:latin typeface="Leelawadee" pitchFamily="34" charset="-34"/>
                <a:cs typeface="Leelawadee" pitchFamily="34" charset="-34"/>
              </a:rPr>
              <a:t>  </a:t>
            </a:r>
            <a:r>
              <a:rPr lang="th-TH" sz="2800" kern="300" dirty="0" smtClean="0">
                <a:solidFill>
                  <a:schemeClr val="accent5">
                    <a:lumMod val="50000"/>
                  </a:schemeClr>
                </a:solidFill>
                <a:latin typeface="Leelawadee" pitchFamily="34" charset="-34"/>
                <a:cs typeface="Leelawadee" pitchFamily="34" charset="-34"/>
              </a:rPr>
              <a:t>   </a:t>
            </a:r>
            <a:r>
              <a:rPr lang="th-TH" sz="2800" dirty="0" smtClean="0">
                <a:solidFill>
                  <a:schemeClr val="accent5">
                    <a:lumMod val="50000"/>
                  </a:schemeClr>
                </a:solidFill>
                <a:latin typeface="Leelawadee" pitchFamily="34" charset="-34"/>
                <a:cs typeface="Leelawadee" pitchFamily="34" charset="-34"/>
              </a:rPr>
              <a:t>พับวางไว้ปลายเตียงแทน</a:t>
            </a:r>
            <a:endParaRPr lang="en-US" sz="2800" dirty="0">
              <a:solidFill>
                <a:schemeClr val="accent5">
                  <a:lumMod val="50000"/>
                </a:schemeClr>
              </a:solidFill>
              <a:latin typeface="Leelawadee" pitchFamily="34" charset="-34"/>
              <a:cs typeface="Leelawadee" pitchFamily="34" charset="-34"/>
            </a:endParaRPr>
          </a:p>
        </p:txBody>
      </p:sp>
      <p:sp>
        <p:nvSpPr>
          <p:cNvPr id="8" name="Title 1"/>
          <p:cNvSpPr txBox="1">
            <a:spLocks/>
          </p:cNvSpPr>
          <p:nvPr/>
        </p:nvSpPr>
        <p:spPr>
          <a:xfrm>
            <a:off x="611560" y="3487279"/>
            <a:ext cx="7200800"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pPr marL="457200" indent="-457200">
              <a:buFont typeface="Wingdings" pitchFamily="2" charset="2"/>
              <a:buChar char="¤"/>
            </a:pPr>
            <a:r>
              <a:rPr lang="th-TH" sz="2800" kern="400" dirty="0" smtClean="0">
                <a:solidFill>
                  <a:schemeClr val="accent5">
                    <a:lumMod val="50000"/>
                  </a:schemeClr>
                </a:solidFill>
                <a:latin typeface="Leelawadee" pitchFamily="34" charset="-34"/>
                <a:cs typeface="Leelawadee" pitchFamily="34" charset="-34"/>
                <a:sym typeface="Wingdings"/>
              </a:rPr>
              <a:t>หากแขกใช้หมอนมากกว่า</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๑</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ใบ</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ให้จัดวางหมอน</a:t>
            </a:r>
          </a:p>
          <a:p>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ไว้ตามจำนวนที่แขกใช้</a:t>
            </a:r>
            <a:endParaRPr lang="en-US" sz="2800" dirty="0">
              <a:solidFill>
                <a:schemeClr val="accent5">
                  <a:lumMod val="50000"/>
                </a:schemeClr>
              </a:solidFill>
              <a:latin typeface="Leelawadee" pitchFamily="34" charset="-34"/>
              <a:cs typeface="Leelawadee" pitchFamily="34" charset="-34"/>
            </a:endParaRPr>
          </a:p>
        </p:txBody>
      </p:sp>
      <p:sp>
        <p:nvSpPr>
          <p:cNvPr id="9" name="Title 1"/>
          <p:cNvSpPr txBox="1">
            <a:spLocks/>
          </p:cNvSpPr>
          <p:nvPr/>
        </p:nvSpPr>
        <p:spPr>
          <a:xfrm>
            <a:off x="611560" y="4334214"/>
            <a:ext cx="7128792" cy="140323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pPr marL="457200" indent="-457200">
              <a:buFont typeface="Wingdings" pitchFamily="2" charset="2"/>
              <a:buChar char="¤"/>
            </a:pPr>
            <a:r>
              <a:rPr lang="th-TH" sz="2800" kern="400" dirty="0" smtClean="0">
                <a:solidFill>
                  <a:schemeClr val="accent5">
                    <a:lumMod val="50000"/>
                  </a:schemeClr>
                </a:solidFill>
                <a:latin typeface="Leelawadee" pitchFamily="34" charset="-34"/>
                <a:cs typeface="Leelawadee" pitchFamily="34" charset="-34"/>
                <a:sym typeface="Wingdings"/>
              </a:rPr>
              <a:t>หากแขกวางหนังสือ</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นิตยสาร</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แก้วน้ำ</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เสื้อผ้าหรือของใช้ส่วนตัวไว้บนเตียง เมื่อจัดที่นอนแล้วให้นำของเหล่านั้นกลับมาว่างที่เดิมในสภาพที่เรียบร้อย </a:t>
            </a:r>
            <a:endParaRPr lang="en-US" sz="2800" dirty="0">
              <a:solidFill>
                <a:schemeClr val="accent5">
                  <a:lumMod val="50000"/>
                </a:schemeClr>
              </a:solidFill>
              <a:latin typeface="Leelawadee" pitchFamily="34" charset="-34"/>
              <a:cs typeface="Leelawadee" pitchFamily="34" charset="-34"/>
            </a:endParaRPr>
          </a:p>
        </p:txBody>
      </p:sp>
    </p:spTree>
    <p:extLst>
      <p:ext uri="{BB962C8B-B14F-4D97-AF65-F5344CB8AC3E}">
        <p14:creationId xmlns:p14="http://schemas.microsoft.com/office/powerpoint/2010/main" val="1043024573"/>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87</a:t>
            </a:fld>
            <a:endParaRPr lang="en-US" dirty="0"/>
          </a:p>
        </p:txBody>
      </p:sp>
      <p:pic>
        <p:nvPicPr>
          <p:cNvPr id="7" name="Picture 6" descr="MP900399685[1].JPG"/>
          <p:cNvPicPr/>
          <p:nvPr/>
        </p:nvPicPr>
        <p:blipFill>
          <a:blip r:embed="rId3" cstate="print"/>
          <a:stretch>
            <a:fillRect/>
          </a:stretch>
        </p:blipFill>
        <p:spPr>
          <a:xfrm>
            <a:off x="2411760" y="2996952"/>
            <a:ext cx="3168352" cy="2786311"/>
          </a:xfrm>
          <a:prstGeom prst="rect">
            <a:avLst/>
          </a:prstGeom>
        </p:spPr>
      </p:pic>
      <p:sp>
        <p:nvSpPr>
          <p:cNvPr id="6" name="Title 1"/>
          <p:cNvSpPr>
            <a:spLocks noGrp="1"/>
          </p:cNvSpPr>
          <p:nvPr>
            <p:ph type="title"/>
          </p:nvPr>
        </p:nvSpPr>
        <p:spPr>
          <a:xfrm>
            <a:off x="611560" y="692696"/>
            <a:ext cx="1944216" cy="792088"/>
          </a:xfrm>
        </p:spPr>
        <p:txBody>
          <a:bodyPr>
            <a:normAutofit/>
          </a:bodyPr>
          <a:lstStyle/>
          <a:p>
            <a:r>
              <a:rPr lang="th-TH" sz="3200" b="1" dirty="0" smtClean="0">
                <a:solidFill>
                  <a:schemeClr val="accent5">
                    <a:lumMod val="75000"/>
                  </a:schemeClr>
                </a:solidFill>
                <a:latin typeface="Leelawadee" pitchFamily="34" charset="-34"/>
                <a:cs typeface="Leelawadee" pitchFamily="34" charset="-34"/>
              </a:rPr>
              <a:t>บทที่</a:t>
            </a:r>
            <a:r>
              <a:rPr lang="th-TH" sz="3200" b="1" kern="400" dirty="0" smtClean="0">
                <a:solidFill>
                  <a:schemeClr val="accent5">
                    <a:lumMod val="75000"/>
                  </a:schemeClr>
                </a:solidFill>
                <a:latin typeface="Leelawadee" pitchFamily="34" charset="-34"/>
                <a:cs typeface="Leelawadee" pitchFamily="34" charset="-34"/>
              </a:rPr>
              <a:t> </a:t>
            </a:r>
            <a:r>
              <a:rPr lang="th-TH" sz="3200" b="1" dirty="0" smtClean="0">
                <a:solidFill>
                  <a:schemeClr val="accent5">
                    <a:lumMod val="75000"/>
                  </a:schemeClr>
                </a:solidFill>
                <a:latin typeface="Leelawadee" pitchFamily="34" charset="-34"/>
                <a:cs typeface="Leelawadee" pitchFamily="34" charset="-34"/>
              </a:rPr>
              <a:t>๔</a:t>
            </a:r>
            <a:endParaRPr lang="en-US" sz="3200" b="1" dirty="0">
              <a:solidFill>
                <a:schemeClr val="accent5">
                  <a:lumMod val="75000"/>
                </a:schemeClr>
              </a:solidFill>
              <a:latin typeface="Leelawadee" pitchFamily="34" charset="-34"/>
              <a:cs typeface="Leelawadee" pitchFamily="34" charset="-34"/>
            </a:endParaRPr>
          </a:p>
        </p:txBody>
      </p:sp>
      <p:sp>
        <p:nvSpPr>
          <p:cNvPr id="8" name="Title 1"/>
          <p:cNvSpPr txBox="1">
            <a:spLocks/>
          </p:cNvSpPr>
          <p:nvPr/>
        </p:nvSpPr>
        <p:spPr>
          <a:xfrm>
            <a:off x="611560" y="1412776"/>
            <a:ext cx="5472608"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smtClean="0">
                <a:solidFill>
                  <a:schemeClr val="accent5">
                    <a:lumMod val="50000"/>
                  </a:schemeClr>
                </a:solidFill>
                <a:latin typeface="Leelawadee" pitchFamily="34" charset="-34"/>
                <a:cs typeface="Leelawadee" pitchFamily="34" charset="-34"/>
              </a:rPr>
              <a:t>ทำความสะอาดห้องน้ำ</a:t>
            </a:r>
            <a:endParaRPr lang="en-US" sz="3000" b="1"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88</a:t>
            </a:fld>
            <a:endParaRPr lang="en-US" dirty="0"/>
          </a:p>
        </p:txBody>
      </p:sp>
      <p:pic>
        <p:nvPicPr>
          <p:cNvPr id="8194" name="Picture 2" descr="C:\Documents and Settings\danielc\Local Settings\Temporary Internet Files\Content.IE5\XKVY0NPI\MP900399797[1].jpg"/>
          <p:cNvPicPr>
            <a:picLocks noChangeAspect="1" noChangeArrowheads="1"/>
          </p:cNvPicPr>
          <p:nvPr/>
        </p:nvPicPr>
        <p:blipFill>
          <a:blip r:embed="rId3" cstate="print"/>
          <a:srcRect/>
          <a:stretch>
            <a:fillRect/>
          </a:stretch>
        </p:blipFill>
        <p:spPr bwMode="auto">
          <a:xfrm>
            <a:off x="5796136" y="2132856"/>
            <a:ext cx="1724594" cy="2585628"/>
          </a:xfrm>
          <a:prstGeom prst="rect">
            <a:avLst/>
          </a:prstGeom>
          <a:noFill/>
        </p:spPr>
      </p:pic>
      <p:sp>
        <p:nvSpPr>
          <p:cNvPr id="8" name="Title 1"/>
          <p:cNvSpPr>
            <a:spLocks noGrp="1"/>
          </p:cNvSpPr>
          <p:nvPr>
            <p:ph type="title"/>
          </p:nvPr>
        </p:nvSpPr>
        <p:spPr>
          <a:xfrm>
            <a:off x="611560" y="332656"/>
            <a:ext cx="5256584"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การทำความสะอาดห้องน้ำ</a:t>
            </a:r>
            <a:endParaRPr lang="en-US" sz="3000" b="1" dirty="0">
              <a:solidFill>
                <a:schemeClr val="accent5">
                  <a:lumMod val="75000"/>
                </a:schemeClr>
              </a:solidFill>
              <a:latin typeface="Leelawadee" pitchFamily="34" charset="-34"/>
              <a:cs typeface="Leelawadee" pitchFamily="34" charset="-34"/>
            </a:endParaRPr>
          </a:p>
        </p:txBody>
      </p:sp>
      <p:sp>
        <p:nvSpPr>
          <p:cNvPr id="10" name="Title 1"/>
          <p:cNvSpPr txBox="1">
            <a:spLocks/>
          </p:cNvSpPr>
          <p:nvPr/>
        </p:nvSpPr>
        <p:spPr>
          <a:xfrm>
            <a:off x="602416" y="1523767"/>
            <a:ext cx="3969584"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ทำความสะอาดส่วนอาบน้ำ</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0" y="3369500"/>
            <a:ext cx="5040560" cy="59510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จัดเติมของใช้ในห้องน้ำสำหรับแขก</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0" y="2894015"/>
            <a:ext cx="4824536"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ทำความสะอาดพื้นห้องน้ำ</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11560" y="973077"/>
            <a:ext cx="7200800"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เกณฑ์การปฏิบัติงานสำหรับสมรรถนะย่อยนี้ ได้แก่</a:t>
            </a:r>
            <a:endParaRPr lang="en-US" sz="2800" spc="5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02416" y="1993036"/>
            <a:ext cx="4329624" cy="59510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ทำความสะอาดโถสุขภัณฑ์</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611560" y="2427140"/>
            <a:ext cx="5184576"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ทำความสะอาดบริเวณอ่างล้างหน้า</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89</a:t>
            </a:fld>
            <a:endParaRPr lang="en-US" dirty="0"/>
          </a:p>
        </p:txBody>
      </p:sp>
      <p:pic>
        <p:nvPicPr>
          <p:cNvPr id="7" name="Picture 6" descr="MP900422266[1].JPG"/>
          <p:cNvPicPr>
            <a:picLocks noChangeAspect="1"/>
          </p:cNvPicPr>
          <p:nvPr/>
        </p:nvPicPr>
        <p:blipFill>
          <a:blip r:embed="rId3" cstate="print"/>
          <a:stretch>
            <a:fillRect/>
          </a:stretch>
        </p:blipFill>
        <p:spPr>
          <a:xfrm>
            <a:off x="4066220" y="4293096"/>
            <a:ext cx="1945940" cy="1456953"/>
          </a:xfrm>
          <a:prstGeom prst="rect">
            <a:avLst/>
          </a:prstGeom>
        </p:spPr>
      </p:pic>
      <p:sp>
        <p:nvSpPr>
          <p:cNvPr id="8" name="Title 1"/>
          <p:cNvSpPr>
            <a:spLocks noGrp="1"/>
          </p:cNvSpPr>
          <p:nvPr>
            <p:ph type="title"/>
          </p:nvPr>
        </p:nvSpPr>
        <p:spPr>
          <a:xfrm>
            <a:off x="611560" y="332656"/>
            <a:ext cx="5256584" cy="792088"/>
          </a:xfrm>
        </p:spPr>
        <p:txBody>
          <a:bodyPr>
            <a:normAutofit fontScale="90000"/>
          </a:bodyPr>
          <a:lstStyle/>
          <a:p>
            <a:r>
              <a:rPr lang="th-TH" sz="3000" b="1" dirty="0" smtClean="0">
                <a:solidFill>
                  <a:schemeClr val="accent5">
                    <a:lumMod val="75000"/>
                  </a:schemeClr>
                </a:solidFill>
                <a:latin typeface="Leelawadee" pitchFamily="34" charset="-34"/>
                <a:cs typeface="Leelawadee" pitchFamily="34" charset="-34"/>
              </a:rPr>
              <a:t>การเตรียมทำความสะอาดห้องน้ำ</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02416" y="908720"/>
            <a:ext cx="6129824"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เก็บผ้าขนหนูต่างๆ ที่สกปรกใส่ถุงผ้าส่งซัก</a:t>
            </a:r>
            <a:endParaRPr lang="en-US" sz="280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11560" y="3658709"/>
            <a:ext cx="6120680" cy="59510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ตรวจสภาพเครื่องใช้ต่างๆภายในห้องน้ำ</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0" y="2761878"/>
            <a:ext cx="6840760"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ตรวจสภาพและการทำงาน ของอุปกรณ์ไฟฟ้า</a:t>
            </a:r>
          </a:p>
          <a:p>
            <a:r>
              <a:rPr lang="th-TH" sz="2800" kern="400" dirty="0" smtClean="0">
                <a:solidFill>
                  <a:schemeClr val="accent5">
                    <a:lumMod val="50000"/>
                  </a:schemeClr>
                </a:solidFill>
                <a:latin typeface="Leelawadee" pitchFamily="34" charset="-34"/>
                <a:cs typeface="Leelawadee" pitchFamily="34" charset="-34"/>
                <a:sym typeface="Wingdings"/>
              </a:rPr>
              <a:t>  ในห้องน้ำ</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02416" y="1416836"/>
            <a:ext cx="6129824"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เก็บเครื่องอาบน้ำต่างๆเช่น สบู่ ยาสระผม</a:t>
            </a:r>
          </a:p>
          <a:p>
            <a:r>
              <a:rPr lang="th-TH" sz="2800" kern="400" dirty="0" smtClean="0">
                <a:solidFill>
                  <a:schemeClr val="accent5">
                    <a:lumMod val="50000"/>
                  </a:schemeClr>
                </a:solidFill>
                <a:latin typeface="Leelawadee" pitchFamily="34" charset="-34"/>
                <a:cs typeface="Leelawadee" pitchFamily="34" charset="-34"/>
                <a:sym typeface="Wingdings"/>
              </a:rPr>
              <a:t>  ครีมนวดผมออก</a:t>
            </a:r>
            <a:endParaRPr lang="en-US" sz="280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11560" y="2244141"/>
            <a:ext cx="6840760"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ตรวจการทำงานของหลอดไฟทุกดวง</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ในห้องน้ำ</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90</a:t>
            </a:fld>
            <a:endParaRPr lang="en-US" dirty="0"/>
          </a:p>
        </p:txBody>
      </p:sp>
      <p:pic>
        <p:nvPicPr>
          <p:cNvPr id="6" name="Picture 5" descr="MP900308894[1].JPG"/>
          <p:cNvPicPr/>
          <p:nvPr/>
        </p:nvPicPr>
        <p:blipFill>
          <a:blip r:embed="rId3" cstate="print"/>
          <a:stretch>
            <a:fillRect/>
          </a:stretch>
        </p:blipFill>
        <p:spPr>
          <a:xfrm>
            <a:off x="5155654" y="3953991"/>
            <a:ext cx="2152650" cy="1419225"/>
          </a:xfrm>
          <a:prstGeom prst="rect">
            <a:avLst/>
          </a:prstGeom>
        </p:spPr>
      </p:pic>
      <p:sp>
        <p:nvSpPr>
          <p:cNvPr id="8" name="Title 1"/>
          <p:cNvSpPr>
            <a:spLocks noGrp="1"/>
          </p:cNvSpPr>
          <p:nvPr>
            <p:ph type="title"/>
          </p:nvPr>
        </p:nvSpPr>
        <p:spPr>
          <a:xfrm>
            <a:off x="611560" y="332656"/>
            <a:ext cx="612068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การเตรียมทำความสะอาดห้องน้ำ</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880145"/>
            <a:ext cx="540060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dirty="0" smtClean="0">
                <a:solidFill>
                  <a:schemeClr val="accent5">
                    <a:lumMod val="50000"/>
                  </a:schemeClr>
                </a:solidFill>
                <a:latin typeface="Leelawadee" pitchFamily="34" charset="-34"/>
                <a:cs typeface="Leelawadee" pitchFamily="34" charset="-34"/>
              </a:rPr>
              <a:t>การจัดการกับหลอด/เข็มฉีดยา</a:t>
            </a:r>
          </a:p>
        </p:txBody>
      </p:sp>
      <p:sp>
        <p:nvSpPr>
          <p:cNvPr id="10" name="Title 1"/>
          <p:cNvSpPr txBox="1">
            <a:spLocks/>
          </p:cNvSpPr>
          <p:nvPr/>
        </p:nvSpPr>
        <p:spPr>
          <a:xfrm>
            <a:off x="602416" y="1446426"/>
            <a:ext cx="4977696"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๑.</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ควบคุมสติ อย่าตื่นตกใจ</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0" y="4061001"/>
            <a:ext cx="396044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๕.</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ปิดกล่องให้แน่น</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0" y="3190356"/>
            <a:ext cx="7992888"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๔.</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ใช้แปรงหรือไม้กวาดกวาดหลอด/เข็ม</a:t>
            </a:r>
            <a:r>
              <a:rPr lang="th-TH" sz="2800" kern="400" spc="-50" dirty="0">
                <a:solidFill>
                  <a:schemeClr val="accent5">
                    <a:lumMod val="50000"/>
                  </a:schemeClr>
                </a:solidFill>
                <a:latin typeface="Leelawadee" pitchFamily="34" charset="-34"/>
                <a:cs typeface="Leelawadee" pitchFamily="34" charset="-34"/>
                <a:sym typeface="Wingdings"/>
              </a:rPr>
              <a:t>ฉีดยาใส่</a:t>
            </a:r>
            <a:r>
              <a:rPr lang="th-TH" sz="2800" kern="400" spc="-50" dirty="0" smtClean="0">
                <a:solidFill>
                  <a:schemeClr val="accent5">
                    <a:lumMod val="50000"/>
                  </a:schemeClr>
                </a:solidFill>
                <a:latin typeface="Leelawadee" pitchFamily="34" charset="-34"/>
                <a:cs typeface="Leelawadee" pitchFamily="34" charset="-34"/>
                <a:sym typeface="Wingdings"/>
              </a:rPr>
              <a:t>กล่องที่หามา</a:t>
            </a:r>
          </a:p>
          <a:p>
            <a:pPr>
              <a:lnSpc>
                <a:spcPct val="90000"/>
              </a:lnSpc>
            </a:pPr>
            <a:r>
              <a:rPr lang="th-TH" sz="2800" kern="400" dirty="0" smtClean="0">
                <a:solidFill>
                  <a:schemeClr val="accent5">
                    <a:lumMod val="50000"/>
                  </a:schemeClr>
                </a:solidFill>
                <a:latin typeface="Leelawadee" pitchFamily="34" charset="-34"/>
                <a:cs typeface="Leelawadee" pitchFamily="34" charset="-34"/>
                <a:sym typeface="Wingdings"/>
              </a:rPr>
              <a:t>  อย่าหยิบจับด้วยมือเปล่า</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02416" y="1921484"/>
            <a:ext cx="7065928"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๒.</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อย่าหยิบจับเข็มฉีดยาด้วยมือเปล่า </a:t>
            </a:r>
            <a:r>
              <a:rPr lang="th-TH" sz="2800" kern="400" dirty="0">
                <a:solidFill>
                  <a:schemeClr val="accent5">
                    <a:lumMod val="50000"/>
                  </a:schemeClr>
                </a:solidFill>
                <a:latin typeface="Leelawadee" pitchFamily="34" charset="-34"/>
                <a:cs typeface="Leelawadee" pitchFamily="34" charset="-34"/>
                <a:sym typeface="Wingdings"/>
              </a:rPr>
              <a:t>ไม่ต้องพยายาม</a:t>
            </a:r>
            <a:endParaRPr lang="th-TH" sz="2800" kern="400" dirty="0" smtClean="0">
              <a:solidFill>
                <a:schemeClr val="accent5">
                  <a:lumMod val="50000"/>
                </a:schemeClr>
              </a:solidFill>
              <a:latin typeface="Leelawadee" pitchFamily="34" charset="-34"/>
              <a:cs typeface="Leelawadee" pitchFamily="34" charset="-34"/>
              <a:sym typeface="Wingdings"/>
            </a:endParaRPr>
          </a:p>
          <a:p>
            <a:pPr>
              <a:lnSpc>
                <a:spcPct val="90000"/>
              </a:lnSpc>
            </a:pPr>
            <a:r>
              <a:rPr lang="th-TH" sz="2800" kern="400" dirty="0" smtClean="0">
                <a:solidFill>
                  <a:schemeClr val="accent5">
                    <a:lumMod val="50000"/>
                  </a:schemeClr>
                </a:solidFill>
                <a:latin typeface="Leelawadee" pitchFamily="34" charset="-34"/>
                <a:cs typeface="Leelawadee" pitchFamily="34" charset="-34"/>
                <a:sym typeface="Wingdings"/>
              </a:rPr>
              <a:t>  นำเข็มกลับใส่ปลอก</a:t>
            </a:r>
            <a:endParaRPr lang="en-US" sz="280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11560" y="2746105"/>
            <a:ext cx="4752528" cy="59510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๓.</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หากล่องพลาสติกแข็งๆมาใส่</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611560" y="4522801"/>
            <a:ext cx="2808312"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๖.</a:t>
            </a:r>
            <a:r>
              <a:rPr lang="th-TH" sz="2800" kern="400" dirty="0">
                <a:solidFill>
                  <a:schemeClr val="accent5">
                    <a:lumMod val="50000"/>
                  </a:schemeClr>
                </a:solidFill>
                <a:latin typeface="Leelawadee" pitchFamily="34" charset="-34"/>
                <a:cs typeface="Leelawadee" pitchFamily="34" charset="-34"/>
                <a:sym typeface="Wingdings"/>
              </a:rPr>
              <a:t> </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รีบล้างมือทันที</a:t>
            </a:r>
            <a:endParaRPr lang="en-US" sz="2800" dirty="0">
              <a:solidFill>
                <a:schemeClr val="accent5">
                  <a:lumMod val="50000"/>
                </a:schemeClr>
              </a:solidFill>
              <a:latin typeface="Leelawadee" pitchFamily="34" charset="-34"/>
              <a:cs typeface="Leelawadee" pitchFamily="34" charset="-34"/>
            </a:endParaRPr>
          </a:p>
        </p:txBody>
      </p:sp>
      <p:sp>
        <p:nvSpPr>
          <p:cNvPr id="16" name="Title 1"/>
          <p:cNvSpPr txBox="1">
            <a:spLocks/>
          </p:cNvSpPr>
          <p:nvPr/>
        </p:nvSpPr>
        <p:spPr>
          <a:xfrm>
            <a:off x="611560" y="5003651"/>
            <a:ext cx="5328592"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๗.</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นำส่งฝ่ายที่มีหน้าที่</a:t>
            </a:r>
          </a:p>
          <a:p>
            <a:pPr>
              <a:lnSpc>
                <a:spcPct val="90000"/>
              </a:lnSpc>
            </a:pPr>
            <a:r>
              <a:rPr lang="th-TH" sz="2800" kern="400" dirty="0" smtClean="0">
                <a:solidFill>
                  <a:schemeClr val="accent5">
                    <a:lumMod val="50000"/>
                  </a:schemeClr>
                </a:solidFill>
                <a:latin typeface="Leelawadee" pitchFamily="34" charset="-34"/>
                <a:cs typeface="Leelawadee" pitchFamily="34" charset="-34"/>
                <a:sym typeface="Wingdings"/>
              </a:rPr>
              <a:t>  รับผิดชอบในการกำจัดขยะอันตราย</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91</a:t>
            </a:fld>
            <a:endParaRPr lang="en-US" dirty="0"/>
          </a:p>
        </p:txBody>
      </p:sp>
      <p:pic>
        <p:nvPicPr>
          <p:cNvPr id="7" name="Picture 6" descr="MP900399685[1].JPG"/>
          <p:cNvPicPr/>
          <p:nvPr/>
        </p:nvPicPr>
        <p:blipFill rotWithShape="1">
          <a:blip r:embed="rId3" cstate="print"/>
          <a:srcRect t="4613" b="5641"/>
          <a:stretch/>
        </p:blipFill>
        <p:spPr>
          <a:xfrm>
            <a:off x="5004048" y="3429000"/>
            <a:ext cx="2367905" cy="1800200"/>
          </a:xfrm>
          <a:prstGeom prst="rect">
            <a:avLst/>
          </a:prstGeom>
        </p:spPr>
      </p:pic>
      <p:sp>
        <p:nvSpPr>
          <p:cNvPr id="9" name="Title 1"/>
          <p:cNvSpPr>
            <a:spLocks noGrp="1"/>
          </p:cNvSpPr>
          <p:nvPr>
            <p:ph type="title"/>
          </p:nvPr>
        </p:nvSpPr>
        <p:spPr>
          <a:xfrm>
            <a:off x="611560" y="332656"/>
            <a:ext cx="5472608"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การทำความสะอาดอ่างอาบน้ำ</a:t>
            </a:r>
            <a:endParaRPr lang="en-US" sz="3000" b="1" dirty="0">
              <a:solidFill>
                <a:schemeClr val="accent5">
                  <a:lumMod val="75000"/>
                </a:schemeClr>
              </a:solidFill>
              <a:latin typeface="Leelawadee" pitchFamily="34" charset="-34"/>
              <a:cs typeface="Leelawadee" pitchFamily="34" charset="-34"/>
            </a:endParaRPr>
          </a:p>
        </p:txBody>
      </p:sp>
      <p:sp>
        <p:nvSpPr>
          <p:cNvPr id="11" name="Title 1"/>
          <p:cNvSpPr txBox="1">
            <a:spLocks/>
          </p:cNvSpPr>
          <p:nvPr/>
        </p:nvSpPr>
        <p:spPr>
          <a:xfrm>
            <a:off x="602416" y="1030413"/>
            <a:ext cx="6345848"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๑. ล้างอ่างด้วยน้ำเปล่า</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และตรวจดูว่ามีสิ่งอุดตัน</a:t>
            </a:r>
          </a:p>
          <a:p>
            <a:r>
              <a:rPr lang="th-TH" sz="2800" kern="400" dirty="0" smtClean="0">
                <a:solidFill>
                  <a:schemeClr val="accent5">
                    <a:lumMod val="50000"/>
                  </a:schemeClr>
                </a:solidFill>
                <a:latin typeface="Leelawadee" pitchFamily="34" charset="-34"/>
                <a:cs typeface="Leelawadee" pitchFamily="34" charset="-34"/>
                <a:sym typeface="Wingdings"/>
              </a:rPr>
              <a:t>  รูระบายน้ำหรือไม่</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0" y="3597395"/>
            <a:ext cx="396044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๕.</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เช็ดถูอ่างให้แห้งเป็นเงางาม</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11560" y="3102864"/>
            <a:ext cx="3960440"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๔.</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ล้างอ่างให้สะอาดโดยทั่ว</a:t>
            </a:r>
          </a:p>
        </p:txBody>
      </p:sp>
      <p:sp>
        <p:nvSpPr>
          <p:cNvPr id="14" name="Title 1"/>
          <p:cNvSpPr txBox="1">
            <a:spLocks/>
          </p:cNvSpPr>
          <p:nvPr/>
        </p:nvSpPr>
        <p:spPr>
          <a:xfrm>
            <a:off x="602416" y="1863874"/>
            <a:ext cx="7065928"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๒.</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ขัดทำความสะอาดอ่างให้คราบสกปรกต่างๆหมดไป</a:t>
            </a:r>
          </a:p>
          <a:p>
            <a:pPr>
              <a:lnSpc>
                <a:spcPct val="90000"/>
              </a:lnSpc>
            </a:pPr>
            <a:r>
              <a:rPr lang="th-TH" sz="2800" kern="400" dirty="0" smtClean="0">
                <a:solidFill>
                  <a:schemeClr val="accent5">
                    <a:lumMod val="50000"/>
                  </a:schemeClr>
                </a:solidFill>
                <a:latin typeface="Leelawadee" pitchFamily="34" charset="-34"/>
                <a:cs typeface="Leelawadee" pitchFamily="34" charset="-34"/>
                <a:sym typeface="Wingdings"/>
              </a:rPr>
              <a:t>  แต่อย่าใช้แปรงที่เป็นโลหะ</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611560" y="2670820"/>
            <a:ext cx="6192688" cy="59510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๓.</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ทำความสะอาดและเช็ดก๊อกน้ำให้ขึ้นเงา</a:t>
            </a:r>
            <a:endParaRPr lang="en-US" sz="2800" dirty="0">
              <a:solidFill>
                <a:schemeClr val="accent5">
                  <a:lumMod val="50000"/>
                </a:schemeClr>
              </a:solidFill>
              <a:latin typeface="Leelawadee" pitchFamily="34" charset="-34"/>
              <a:cs typeface="Leelawadee" pitchFamily="34" charset="-34"/>
            </a:endParaRPr>
          </a:p>
        </p:txBody>
      </p:sp>
      <p:sp>
        <p:nvSpPr>
          <p:cNvPr id="16" name="Title 1"/>
          <p:cNvSpPr txBox="1">
            <a:spLocks/>
          </p:cNvSpPr>
          <p:nvPr/>
        </p:nvSpPr>
        <p:spPr>
          <a:xfrm>
            <a:off x="649660" y="4069442"/>
            <a:ext cx="3922340"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๖.</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ตรวจสอบความเรียบร้อย</a:t>
            </a:r>
          </a:p>
          <a:p>
            <a:pPr>
              <a:lnSpc>
                <a:spcPct val="90000"/>
              </a:lnSpc>
            </a:pP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อีกครั้ง</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92</a:t>
            </a:fld>
            <a:endParaRPr lang="en-US" dirty="0"/>
          </a:p>
        </p:txBody>
      </p:sp>
      <p:pic>
        <p:nvPicPr>
          <p:cNvPr id="6" name="Picture 5" descr="114_1491.JPG"/>
          <p:cNvPicPr/>
          <p:nvPr/>
        </p:nvPicPr>
        <p:blipFill>
          <a:blip r:embed="rId3" cstate="print"/>
          <a:stretch>
            <a:fillRect/>
          </a:stretch>
        </p:blipFill>
        <p:spPr>
          <a:xfrm>
            <a:off x="5868144" y="2132856"/>
            <a:ext cx="1666875" cy="2219325"/>
          </a:xfrm>
          <a:prstGeom prst="rect">
            <a:avLst/>
          </a:prstGeom>
        </p:spPr>
      </p:pic>
      <p:sp>
        <p:nvSpPr>
          <p:cNvPr id="8" name="Title 1"/>
          <p:cNvSpPr>
            <a:spLocks noGrp="1"/>
          </p:cNvSpPr>
          <p:nvPr>
            <p:ph type="title"/>
          </p:nvPr>
        </p:nvSpPr>
        <p:spPr>
          <a:xfrm>
            <a:off x="611560" y="332656"/>
            <a:ext cx="612068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การทำความสะอาดพื้นที่อาบน้ำฝักบัว</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02416" y="942628"/>
            <a:ext cx="6345848"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๑. ราดพื้นและผนังด้วยน้ำเปล่า</a:t>
            </a:r>
          </a:p>
        </p:txBody>
      </p:sp>
      <p:sp>
        <p:nvSpPr>
          <p:cNvPr id="10" name="Title 1"/>
          <p:cNvSpPr txBox="1">
            <a:spLocks/>
          </p:cNvSpPr>
          <p:nvPr/>
        </p:nvSpPr>
        <p:spPr>
          <a:xfrm>
            <a:off x="611560" y="4207407"/>
            <a:ext cx="4680520"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๕.</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เช็ดถูเครื่องใช้ต่างๆ</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ให้เงางาม</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0" y="3709603"/>
            <a:ext cx="468052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๔.</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ล้างพื้นและผนังให้สะอาดโดยทั่ว</a:t>
            </a:r>
          </a:p>
        </p:txBody>
      </p:sp>
      <p:sp>
        <p:nvSpPr>
          <p:cNvPr id="12" name="Title 1"/>
          <p:cNvSpPr txBox="1">
            <a:spLocks/>
          </p:cNvSpPr>
          <p:nvPr/>
        </p:nvSpPr>
        <p:spPr>
          <a:xfrm>
            <a:off x="602416" y="1432967"/>
            <a:ext cx="7497976" cy="862955"/>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๒.</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ขัดทำความสะอาดพื้นและผนัง ตรวจดูว่ามีสิ่งอุดตัน</a:t>
            </a:r>
          </a:p>
          <a:p>
            <a:pPr>
              <a:lnSpc>
                <a:spcPct val="90000"/>
              </a:lnSpc>
            </a:pPr>
            <a:r>
              <a:rPr lang="th-TH" sz="2800" kern="400" dirty="0" smtClean="0">
                <a:solidFill>
                  <a:schemeClr val="accent5">
                    <a:lumMod val="50000"/>
                  </a:schemeClr>
                </a:solidFill>
                <a:latin typeface="Leelawadee" pitchFamily="34" charset="-34"/>
                <a:cs typeface="Leelawadee" pitchFamily="34" charset="-34"/>
                <a:sym typeface="Wingdings"/>
              </a:rPr>
              <a:t>  หรือกีดขวางรูระบายน้ำหรือไม่</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11560" y="2213113"/>
            <a:ext cx="4824536" cy="163841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๓.</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ทำความสะอาด ฝักบัวและม่าน</a:t>
            </a:r>
          </a:p>
          <a:p>
            <a:pPr>
              <a:lnSpc>
                <a:spcPct val="90000"/>
              </a:lnSpc>
            </a:pPr>
            <a:r>
              <a:rPr lang="th-TH" sz="2800" kern="400" dirty="0" smtClean="0">
                <a:solidFill>
                  <a:schemeClr val="accent5">
                    <a:lumMod val="50000"/>
                  </a:schemeClr>
                </a:solidFill>
                <a:latin typeface="Leelawadee" pitchFamily="34" charset="-34"/>
                <a:cs typeface="Leelawadee" pitchFamily="34" charset="-34"/>
                <a:sym typeface="Wingdings"/>
              </a:rPr>
              <a:t>  ตรวจดูความสะอาดของราวต่างๆ</a:t>
            </a:r>
          </a:p>
          <a:p>
            <a:pPr>
              <a:lnSpc>
                <a:spcPct val="90000"/>
              </a:lnSpc>
            </a:pP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รวมทั้งความแน่นหนาของที่แขวน</a:t>
            </a:r>
          </a:p>
          <a:p>
            <a:pPr>
              <a:lnSpc>
                <a:spcPct val="90000"/>
              </a:lnSpc>
            </a:pPr>
            <a:r>
              <a:rPr lang="th-TH" sz="2800" kern="400" dirty="0" smtClean="0">
                <a:solidFill>
                  <a:schemeClr val="accent5">
                    <a:lumMod val="50000"/>
                  </a:schemeClr>
                </a:solidFill>
                <a:latin typeface="Leelawadee" pitchFamily="34" charset="-34"/>
                <a:cs typeface="Leelawadee" pitchFamily="34" charset="-34"/>
                <a:sym typeface="Wingdings"/>
              </a:rPr>
              <a:t>  อุปกรณ์ต่างๆ</a:t>
            </a:r>
            <a:endParaRPr lang="en-US" sz="280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49660" y="4688221"/>
            <a:ext cx="7162700"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๖.</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เติมของใช้ที่พร่องไป</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เช่น</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สบู่</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ยาสระผม</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ครีมนวดผม</a:t>
            </a:r>
          </a:p>
        </p:txBody>
      </p:sp>
      <p:sp>
        <p:nvSpPr>
          <p:cNvPr id="15" name="Title 1"/>
          <p:cNvSpPr txBox="1">
            <a:spLocks/>
          </p:cNvSpPr>
          <p:nvPr/>
        </p:nvSpPr>
        <p:spPr>
          <a:xfrm>
            <a:off x="596702" y="5171624"/>
            <a:ext cx="7162700" cy="107093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๗.</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ตรวจสอบความเรียบร้อยอีกครั้ง</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ดึงม่านรวบไป</a:t>
            </a:r>
          </a:p>
          <a:p>
            <a:r>
              <a:rPr lang="th-TH" sz="2800" kern="400" dirty="0" smtClean="0">
                <a:solidFill>
                  <a:schemeClr val="accent5">
                    <a:lumMod val="50000"/>
                  </a:schemeClr>
                </a:solidFill>
                <a:latin typeface="Leelawadee" pitchFamily="34" charset="-34"/>
                <a:cs typeface="Leelawadee" pitchFamily="34" charset="-34"/>
                <a:sym typeface="Wingdings"/>
              </a:rPr>
              <a:t>  ข้างใดข้างหนึ่งให้เรียบร้อย</a:t>
            </a:r>
          </a:p>
        </p:txBody>
      </p:sp>
    </p:spTree>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93</a:t>
            </a:fld>
            <a:endParaRPr lang="en-US" dirty="0"/>
          </a:p>
        </p:txBody>
      </p:sp>
      <p:pic>
        <p:nvPicPr>
          <p:cNvPr id="7" name="Picture 6" descr="MP900422503[1].JPG"/>
          <p:cNvPicPr>
            <a:picLocks noChangeAspect="1"/>
          </p:cNvPicPr>
          <p:nvPr/>
        </p:nvPicPr>
        <p:blipFill>
          <a:blip r:embed="rId3" cstate="print"/>
          <a:srcRect t="13320"/>
          <a:stretch>
            <a:fillRect/>
          </a:stretch>
        </p:blipFill>
        <p:spPr>
          <a:xfrm>
            <a:off x="5879544" y="2649638"/>
            <a:ext cx="1428760" cy="1859482"/>
          </a:xfrm>
          <a:prstGeom prst="rect">
            <a:avLst/>
          </a:prstGeom>
        </p:spPr>
      </p:pic>
      <p:sp>
        <p:nvSpPr>
          <p:cNvPr id="8"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ขั้นตอนในการทำความสะอาดโถสุขภัณฑ์</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02416" y="942628"/>
            <a:ext cx="7065928"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๑. กดชักโครกเพื่อให้โถสุขภัณฑ์</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ด้านในเปียกทุกด้าน</a:t>
            </a:r>
          </a:p>
        </p:txBody>
      </p:sp>
      <p:sp>
        <p:nvSpPr>
          <p:cNvPr id="10" name="Title 1"/>
          <p:cNvSpPr txBox="1">
            <a:spLocks/>
          </p:cNvSpPr>
          <p:nvPr/>
        </p:nvSpPr>
        <p:spPr>
          <a:xfrm>
            <a:off x="611560" y="3994266"/>
            <a:ext cx="5103440"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๕.</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ล้างทำความสะอาดด้านนอก</a:t>
            </a:r>
          </a:p>
          <a:p>
            <a:pPr>
              <a:lnSpc>
                <a:spcPct val="90000"/>
              </a:lnSpc>
            </a:pPr>
            <a:r>
              <a:rPr lang="th-TH" sz="2800" kern="400" dirty="0" smtClean="0">
                <a:solidFill>
                  <a:schemeClr val="accent5">
                    <a:lumMod val="50000"/>
                  </a:schemeClr>
                </a:solidFill>
                <a:latin typeface="Leelawadee" pitchFamily="34" charset="-34"/>
                <a:cs typeface="Leelawadee" pitchFamily="34" charset="-34"/>
                <a:sym typeface="Wingdings"/>
              </a:rPr>
              <a:t>  ของโถ</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แล้วเช็ดให้แห้ง</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0" y="3114652"/>
            <a:ext cx="5184576"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๔.</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ล้างฝารองนั่งและเช็ดให้แห้งทั้ง</a:t>
            </a:r>
          </a:p>
          <a:p>
            <a:pPr>
              <a:lnSpc>
                <a:spcPct val="90000"/>
              </a:lnSpc>
            </a:pPr>
            <a:r>
              <a:rPr lang="th-TH" sz="2800" kern="400" spc="-5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 </a:t>
            </a:r>
            <a:r>
              <a:rPr lang="th-TH" sz="2800" kern="200" spc="-5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สองด้าน</a:t>
            </a:r>
            <a:r>
              <a:rPr lang="th-TH" sz="2800" kern="400" dirty="0">
                <a:solidFill>
                  <a:schemeClr val="accent5">
                    <a:lumMod val="50000"/>
                  </a:schemeClr>
                </a:solidFill>
                <a:latin typeface="Leelawadee" pitchFamily="34" charset="-34"/>
                <a:cs typeface="Leelawadee" pitchFamily="34" charset="-34"/>
                <a:sym typeface="Wingdings"/>
              </a:rPr>
              <a:t>รวมทั้งบริเวณบานพับด้วย</a:t>
            </a:r>
            <a:endParaRPr lang="th-TH" sz="2800" kern="400" spc="-50" dirty="0" smtClean="0">
              <a:solidFill>
                <a:schemeClr val="accent5">
                  <a:lumMod val="50000"/>
                </a:schemeClr>
              </a:solidFill>
              <a:latin typeface="Leelawadee" pitchFamily="34" charset="-34"/>
              <a:cs typeface="Leelawadee" pitchFamily="34" charset="-34"/>
              <a:sym typeface="Wingdings"/>
            </a:endParaRPr>
          </a:p>
        </p:txBody>
      </p:sp>
      <p:sp>
        <p:nvSpPr>
          <p:cNvPr id="12" name="Title 1"/>
          <p:cNvSpPr txBox="1">
            <a:spLocks/>
          </p:cNvSpPr>
          <p:nvPr/>
        </p:nvSpPr>
        <p:spPr>
          <a:xfrm>
            <a:off x="602416" y="1420145"/>
            <a:ext cx="7497976" cy="104417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๒.</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เทน้ำยาทำความสะอาดลงในโถ</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ทิ้งไว้สักครู่</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ระหว่างรอ</a:t>
            </a:r>
          </a:p>
          <a:p>
            <a:pPr>
              <a:lnSpc>
                <a:spcPct val="90000"/>
              </a:lnSpc>
            </a:pPr>
            <a:r>
              <a:rPr lang="th-TH" sz="2800" kern="400" dirty="0" smtClean="0">
                <a:solidFill>
                  <a:schemeClr val="accent5">
                    <a:lumMod val="50000"/>
                  </a:schemeClr>
                </a:solidFill>
                <a:latin typeface="Leelawadee" pitchFamily="34" charset="-34"/>
                <a:cs typeface="Leelawadee" pitchFamily="34" charset="-34"/>
                <a:sym typeface="Wingdings"/>
              </a:rPr>
              <a:t>  ปฏิบัติตามขั้นตอนต่อไปก่อน</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11560" y="2281064"/>
            <a:ext cx="5103440" cy="101732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๓.</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ล้างฝาปิดและเช็ดให้แห้งทั้งสองด้าน</a:t>
            </a:r>
          </a:p>
          <a:p>
            <a:pPr>
              <a:lnSpc>
                <a:spcPct val="90000"/>
              </a:lnSpc>
            </a:pPr>
            <a:r>
              <a:rPr lang="th-TH" sz="2800" kern="400" spc="-5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รวมทั้งบริเวณบานพับด้วย</a:t>
            </a:r>
            <a:endParaRPr lang="en-US" sz="2800" dirty="0">
              <a:solidFill>
                <a:schemeClr val="accent5">
                  <a:lumMod val="50000"/>
                </a:schemeClr>
              </a:solidFill>
              <a:latin typeface="Leelawadee" pitchFamily="34" charset="-34"/>
              <a:cs typeface="Leelawadee" pitchFamily="34" charset="-34"/>
            </a:endParaRPr>
          </a:p>
        </p:txBody>
      </p:sp>
      <p:cxnSp>
        <p:nvCxnSpPr>
          <p:cNvPr id="16" name="ลูกศรเชื่อมต่อแบบตรง 15"/>
          <p:cNvCxnSpPr/>
          <p:nvPr/>
        </p:nvCxnSpPr>
        <p:spPr>
          <a:xfrm>
            <a:off x="7380312"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
        <p:nvSpPr>
          <p:cNvPr id="17" name="Title 1"/>
          <p:cNvSpPr txBox="1">
            <a:spLocks/>
          </p:cNvSpPr>
          <p:nvPr/>
        </p:nvSpPr>
        <p:spPr>
          <a:xfrm>
            <a:off x="649660" y="4808440"/>
            <a:ext cx="6768752"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๖.</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ล้างถังเก็บน้ำและเช็ดให้แห้ง</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เช็ดถูปุ่มกดชักโครก</a:t>
            </a:r>
          </a:p>
          <a:p>
            <a:pPr>
              <a:lnSpc>
                <a:spcPct val="90000"/>
              </a:lnSpc>
            </a:pPr>
            <a:r>
              <a:rPr lang="th-TH" sz="2800" kern="400" dirty="0" smtClean="0">
                <a:solidFill>
                  <a:schemeClr val="accent5">
                    <a:lumMod val="50000"/>
                  </a:schemeClr>
                </a:solidFill>
                <a:latin typeface="Leelawadee" pitchFamily="34" charset="-34"/>
                <a:cs typeface="Leelawadee" pitchFamily="34" charset="-34"/>
                <a:sym typeface="Wingdings"/>
              </a:rPr>
              <a:t>  หรือคันกดชักโครกให้ขึ้นเงา</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94</a:t>
            </a:fld>
            <a:endParaRPr lang="en-US" dirty="0"/>
          </a:p>
        </p:txBody>
      </p:sp>
      <p:pic>
        <p:nvPicPr>
          <p:cNvPr id="5" name="Picture 4" descr="MP900399797[1].JPG"/>
          <p:cNvPicPr/>
          <p:nvPr/>
        </p:nvPicPr>
        <p:blipFill>
          <a:blip r:embed="rId3" cstate="print"/>
          <a:stretch>
            <a:fillRect/>
          </a:stretch>
        </p:blipFill>
        <p:spPr>
          <a:xfrm>
            <a:off x="4133859" y="3861048"/>
            <a:ext cx="1711804" cy="2043504"/>
          </a:xfrm>
          <a:prstGeom prst="rect">
            <a:avLst/>
          </a:prstGeom>
        </p:spPr>
      </p:pic>
      <p:sp>
        <p:nvSpPr>
          <p:cNvPr id="8" name="Title 1"/>
          <p:cNvSpPr>
            <a:spLocks noGrp="1"/>
          </p:cNvSpPr>
          <p:nvPr>
            <p:ph type="title"/>
          </p:nvPr>
        </p:nvSpPr>
        <p:spPr>
          <a:xfrm>
            <a:off x="611560" y="332656"/>
            <a:ext cx="7776864"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ขั้นตอนในการทำความสะอาดโถสุขภัณฑ์(ต่อ)</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941" y="1052736"/>
            <a:ext cx="7065928"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kern="400" dirty="0" smtClean="0">
                <a:solidFill>
                  <a:schemeClr val="accent5">
                    <a:lumMod val="50000"/>
                  </a:schemeClr>
                </a:solidFill>
                <a:latin typeface="Leelawadee" pitchFamily="34" charset="-34"/>
                <a:cs typeface="Leelawadee" pitchFamily="34" charset="-34"/>
                <a:sym typeface="Wingdings"/>
              </a:rPr>
              <a:t>๗</a:t>
            </a:r>
            <a:r>
              <a:rPr lang="th-TH" sz="2800" kern="400" dirty="0" smtClean="0">
                <a:solidFill>
                  <a:schemeClr val="accent5">
                    <a:lumMod val="50000"/>
                  </a:schemeClr>
                </a:solidFill>
                <a:latin typeface="Leelawadee" pitchFamily="34" charset="-34"/>
                <a:cs typeface="Leelawadee" pitchFamily="34" charset="-34"/>
                <a:sym typeface="Wingdings"/>
              </a:rPr>
              <a:t>. ใช้แปรงขัดโถสุขภัณฑ์ขัดทำความสะอาดภายในโถ</a:t>
            </a:r>
          </a:p>
        </p:txBody>
      </p:sp>
      <p:sp>
        <p:nvSpPr>
          <p:cNvPr id="11" name="Title 1"/>
          <p:cNvSpPr txBox="1">
            <a:spLocks/>
          </p:cNvSpPr>
          <p:nvPr/>
        </p:nvSpPr>
        <p:spPr>
          <a:xfrm>
            <a:off x="448494" y="2455625"/>
            <a:ext cx="5184576" cy="18677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๑๐.</a:t>
            </a: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ตรวจสอบความเรียบร้อยอีกครั้ง</a:t>
            </a:r>
          </a:p>
          <a:p>
            <a:pPr>
              <a:lnSpc>
                <a:spcPct val="90000"/>
              </a:lnSpc>
            </a:pPr>
            <a:r>
              <a:rPr lang="th-TH" sz="2800" kern="100" spc="-5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เมื่อแน่ใจว่าสะอาดเรียบร้อยแล้ว</a:t>
            </a:r>
          </a:p>
          <a:p>
            <a:pPr>
              <a:lnSpc>
                <a:spcPct val="90000"/>
              </a:lnSpc>
            </a:pPr>
            <a:r>
              <a:rPr lang="th-TH" sz="2800" kern="100" spc="-5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ปิดฝาลง อาจติดแถบรับรองเพิ่ม</a:t>
            </a:r>
          </a:p>
          <a:p>
            <a:pPr>
              <a:lnSpc>
                <a:spcPct val="90000"/>
              </a:lnSpc>
            </a:pPr>
            <a:r>
              <a:rPr lang="th-TH" sz="2800" kern="400" spc="-50" dirty="0" smtClean="0">
                <a:solidFill>
                  <a:schemeClr val="accent5">
                    <a:lumMod val="50000"/>
                  </a:schemeClr>
                </a:solidFill>
                <a:latin typeface="Leelawadee" pitchFamily="34" charset="-34"/>
                <a:cs typeface="Leelawadee" pitchFamily="34" charset="-34"/>
                <a:sym typeface="Wingdings"/>
              </a:rPr>
              <a:t>   ตามความเหมาะสม</a:t>
            </a:r>
          </a:p>
        </p:txBody>
      </p:sp>
      <p:sp>
        <p:nvSpPr>
          <p:cNvPr id="12" name="Title 1"/>
          <p:cNvSpPr txBox="1">
            <a:spLocks/>
          </p:cNvSpPr>
          <p:nvPr/>
        </p:nvSpPr>
        <p:spPr>
          <a:xfrm>
            <a:off x="602416" y="1528141"/>
            <a:ext cx="7497976" cy="64835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๘.</a:t>
            </a:r>
            <a:r>
              <a:rPr lang="th-TH" sz="24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กดชักโครกล้างจนกว่าจะสะอาด</a:t>
            </a:r>
          </a:p>
        </p:txBody>
      </p:sp>
      <p:sp>
        <p:nvSpPr>
          <p:cNvPr id="13" name="Title 1"/>
          <p:cNvSpPr txBox="1">
            <a:spLocks/>
          </p:cNvSpPr>
          <p:nvPr/>
        </p:nvSpPr>
        <p:spPr>
          <a:xfrm>
            <a:off x="611560" y="2003698"/>
            <a:ext cx="6120680" cy="63167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๙.</a:t>
            </a:r>
            <a:r>
              <a:rPr lang="th-TH" sz="2400" kern="1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นำแถบรับรองอนามัยมาติดด้านบนฝาปิด</a:t>
            </a:r>
          </a:p>
        </p:txBody>
      </p:sp>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95</a:t>
            </a:fld>
            <a:endParaRPr lang="en-US" dirty="0"/>
          </a:p>
        </p:txBody>
      </p:sp>
      <p:pic>
        <p:nvPicPr>
          <p:cNvPr id="6" name="Picture 5" descr="114_1493.JPG"/>
          <p:cNvPicPr/>
          <p:nvPr/>
        </p:nvPicPr>
        <p:blipFill>
          <a:blip r:embed="rId3" cstate="print"/>
          <a:stretch>
            <a:fillRect/>
          </a:stretch>
        </p:blipFill>
        <p:spPr>
          <a:xfrm>
            <a:off x="4067944" y="2081994"/>
            <a:ext cx="3002062" cy="2178348"/>
          </a:xfrm>
          <a:prstGeom prst="rect">
            <a:avLst/>
          </a:prstGeom>
        </p:spPr>
      </p:pic>
      <p:sp>
        <p:nvSpPr>
          <p:cNvPr id="8" name="Title 1"/>
          <p:cNvSpPr>
            <a:spLocks noGrp="1"/>
          </p:cNvSpPr>
          <p:nvPr>
            <p:ph type="title"/>
          </p:nvPr>
        </p:nvSpPr>
        <p:spPr>
          <a:xfrm>
            <a:off x="611560" y="332656"/>
            <a:ext cx="648072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การทำความสะอาดบริเวณอ่างล้างหน้า</a:t>
            </a:r>
            <a:endParaRPr lang="en-US" sz="3000" b="1" dirty="0">
              <a:solidFill>
                <a:schemeClr val="accent5">
                  <a:lumMod val="75000"/>
                </a:schemeClr>
              </a:solidFill>
              <a:latin typeface="Leelawadee" pitchFamily="34" charset="-34"/>
              <a:cs typeface="Leelawadee" pitchFamily="34" charset="-34"/>
            </a:endParaRPr>
          </a:p>
        </p:txBody>
      </p:sp>
      <p:sp>
        <p:nvSpPr>
          <p:cNvPr id="13" name="Title 1"/>
          <p:cNvSpPr txBox="1">
            <a:spLocks/>
          </p:cNvSpPr>
          <p:nvPr/>
        </p:nvSpPr>
        <p:spPr>
          <a:xfrm>
            <a:off x="602416" y="1427376"/>
            <a:ext cx="2529424"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เก้าอี้ห้องน้ำ</a:t>
            </a:r>
            <a:endParaRPr lang="en-US" sz="280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11560" y="3263584"/>
            <a:ext cx="2520280" cy="59510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ตู้เก็บของ</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611560" y="2797624"/>
            <a:ext cx="252028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กระจกเงา</a:t>
            </a:r>
            <a:endParaRPr lang="en-US" sz="2800" dirty="0">
              <a:solidFill>
                <a:schemeClr val="accent5">
                  <a:lumMod val="50000"/>
                </a:schemeClr>
              </a:solidFill>
              <a:latin typeface="Leelawadee" pitchFamily="34" charset="-34"/>
              <a:cs typeface="Leelawadee" pitchFamily="34" charset="-34"/>
            </a:endParaRPr>
          </a:p>
        </p:txBody>
      </p:sp>
      <p:sp>
        <p:nvSpPr>
          <p:cNvPr id="16" name="Title 1"/>
          <p:cNvSpPr txBox="1">
            <a:spLocks/>
          </p:cNvSpPr>
          <p:nvPr/>
        </p:nvSpPr>
        <p:spPr>
          <a:xfrm>
            <a:off x="611560" y="948694"/>
            <a:ext cx="5688632"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พื้นที่บริเวณอ่างล้างหน้าจะประกอบด้วย</a:t>
            </a:r>
            <a:endParaRPr lang="en-US" sz="2800" spc="50" dirty="0">
              <a:solidFill>
                <a:schemeClr val="accent5">
                  <a:lumMod val="50000"/>
                </a:schemeClr>
              </a:solidFill>
              <a:latin typeface="Leelawadee" pitchFamily="34" charset="-34"/>
              <a:cs typeface="Leelawadee" pitchFamily="34" charset="-34"/>
            </a:endParaRPr>
          </a:p>
        </p:txBody>
      </p:sp>
      <p:sp>
        <p:nvSpPr>
          <p:cNvPr id="17" name="Title 1"/>
          <p:cNvSpPr txBox="1">
            <a:spLocks/>
          </p:cNvSpPr>
          <p:nvPr/>
        </p:nvSpPr>
        <p:spPr>
          <a:xfrm>
            <a:off x="602416" y="1896645"/>
            <a:ext cx="2529424" cy="59510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อ่างล้างหน้า</a:t>
            </a:r>
            <a:endParaRPr lang="en-US" sz="2800" dirty="0">
              <a:solidFill>
                <a:schemeClr val="accent5">
                  <a:lumMod val="50000"/>
                </a:schemeClr>
              </a:solidFill>
              <a:latin typeface="Leelawadee" pitchFamily="34" charset="-34"/>
              <a:cs typeface="Leelawadee" pitchFamily="34" charset="-34"/>
            </a:endParaRPr>
          </a:p>
        </p:txBody>
      </p:sp>
      <p:sp>
        <p:nvSpPr>
          <p:cNvPr id="18" name="Title 1"/>
          <p:cNvSpPr txBox="1">
            <a:spLocks/>
          </p:cNvSpPr>
          <p:nvPr/>
        </p:nvSpPr>
        <p:spPr>
          <a:xfrm>
            <a:off x="611560" y="2330749"/>
            <a:ext cx="252028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ก๊อกน้ำ</a:t>
            </a:r>
            <a:endParaRPr lang="en-US" sz="2800" dirty="0">
              <a:solidFill>
                <a:schemeClr val="accent5">
                  <a:lumMod val="50000"/>
                </a:schemeClr>
              </a:solidFill>
              <a:latin typeface="Leelawadee" pitchFamily="34" charset="-34"/>
              <a:cs typeface="Leelawadee" pitchFamily="34" charset="-34"/>
            </a:endParaRPr>
          </a:p>
        </p:txBody>
      </p:sp>
      <p:sp>
        <p:nvSpPr>
          <p:cNvPr id="19" name="Title 1"/>
          <p:cNvSpPr txBox="1">
            <a:spLocks/>
          </p:cNvSpPr>
          <p:nvPr/>
        </p:nvSpPr>
        <p:spPr>
          <a:xfrm>
            <a:off x="611560" y="3686103"/>
            <a:ext cx="252028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ผ้าเช็ดมือ</a:t>
            </a:r>
            <a:endParaRPr lang="en-US" sz="2800" dirty="0">
              <a:solidFill>
                <a:schemeClr val="accent5">
                  <a:lumMod val="50000"/>
                </a:schemeClr>
              </a:solidFill>
              <a:latin typeface="Leelawadee" pitchFamily="34" charset="-34"/>
              <a:cs typeface="Leelawadee" pitchFamily="34" charset="-34"/>
            </a:endParaRPr>
          </a:p>
        </p:txBody>
      </p:sp>
      <p:sp>
        <p:nvSpPr>
          <p:cNvPr id="20" name="Title 1"/>
          <p:cNvSpPr txBox="1">
            <a:spLocks/>
          </p:cNvSpPr>
          <p:nvPr/>
        </p:nvSpPr>
        <p:spPr>
          <a:xfrm>
            <a:off x="611560" y="4142534"/>
            <a:ext cx="252028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จานวางสบู่</a:t>
            </a:r>
            <a:endParaRPr lang="en-US" sz="2800" dirty="0">
              <a:solidFill>
                <a:schemeClr val="accent5">
                  <a:lumMod val="50000"/>
                </a:schemeClr>
              </a:solidFill>
              <a:latin typeface="Leelawadee" pitchFamily="34" charset="-34"/>
              <a:cs typeface="Leelawadee" pitchFamily="34" charset="-34"/>
            </a:endParaRPr>
          </a:p>
        </p:txBody>
      </p:sp>
      <p:sp>
        <p:nvSpPr>
          <p:cNvPr id="21" name="Title 1"/>
          <p:cNvSpPr txBox="1">
            <a:spLocks/>
          </p:cNvSpPr>
          <p:nvPr/>
        </p:nvSpPr>
        <p:spPr>
          <a:xfrm>
            <a:off x="611560" y="4618015"/>
            <a:ext cx="396044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สิ่งอำนวยความสะดวกอื่นๆ</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96</a:t>
            </a:fld>
            <a:endParaRPr lang="en-US" dirty="0"/>
          </a:p>
        </p:txBody>
      </p:sp>
      <p:pic>
        <p:nvPicPr>
          <p:cNvPr id="8" name="Picture 7" descr="MP900411745[1].JPG"/>
          <p:cNvPicPr>
            <a:picLocks noChangeAspect="1"/>
          </p:cNvPicPr>
          <p:nvPr/>
        </p:nvPicPr>
        <p:blipFill>
          <a:blip r:embed="rId3" cstate="print"/>
          <a:stretch>
            <a:fillRect/>
          </a:stretch>
        </p:blipFill>
        <p:spPr>
          <a:xfrm>
            <a:off x="5594879" y="2996952"/>
            <a:ext cx="1914006" cy="1914006"/>
          </a:xfrm>
          <a:prstGeom prst="rect">
            <a:avLst/>
          </a:prstGeom>
        </p:spPr>
      </p:pic>
      <p:sp>
        <p:nvSpPr>
          <p:cNvPr id="10" name="Title 1"/>
          <p:cNvSpPr>
            <a:spLocks noGrp="1"/>
          </p:cNvSpPr>
          <p:nvPr>
            <p:ph type="title"/>
          </p:nvPr>
        </p:nvSpPr>
        <p:spPr>
          <a:xfrm>
            <a:off x="611560" y="332656"/>
            <a:ext cx="6552728"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การทำความสะอาดบริเวณอ่างล้างหน้า</a:t>
            </a:r>
            <a:endParaRPr lang="en-US" sz="3000" b="1" dirty="0">
              <a:solidFill>
                <a:schemeClr val="accent5">
                  <a:lumMod val="75000"/>
                </a:schemeClr>
              </a:solidFill>
              <a:latin typeface="Leelawadee" pitchFamily="34" charset="-34"/>
              <a:cs typeface="Leelawadee" pitchFamily="34" charset="-34"/>
            </a:endParaRPr>
          </a:p>
        </p:txBody>
      </p:sp>
      <p:sp>
        <p:nvSpPr>
          <p:cNvPr id="11" name="Title 1"/>
          <p:cNvSpPr txBox="1">
            <a:spLocks/>
          </p:cNvSpPr>
          <p:nvPr/>
        </p:nvSpPr>
        <p:spPr>
          <a:xfrm>
            <a:off x="602416" y="1004356"/>
            <a:ext cx="6993920"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๑. ย้ายของใช้ที่แขกวางไว้ไปไว้ในที่ที่เหมาะสมแล้ว</a:t>
            </a:r>
          </a:p>
          <a:p>
            <a:pPr>
              <a:lnSpc>
                <a:spcPct val="90000"/>
              </a:lnSpc>
            </a:pPr>
            <a:r>
              <a:rPr lang="th-TH" sz="2800" kern="1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ทำความสะอาดเคาน์เตอร์อ่างล้างหน้า เช็ดให้แห้ง</a:t>
            </a:r>
          </a:p>
        </p:txBody>
      </p:sp>
      <p:sp>
        <p:nvSpPr>
          <p:cNvPr id="12" name="Title 1"/>
          <p:cNvSpPr txBox="1">
            <a:spLocks/>
          </p:cNvSpPr>
          <p:nvPr/>
        </p:nvSpPr>
        <p:spPr>
          <a:xfrm>
            <a:off x="611560" y="4365104"/>
            <a:ext cx="5103440"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๕.</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ทำความสะอาดที่นั่งเก้าอี้</a:t>
            </a:r>
          </a:p>
          <a:p>
            <a:pPr>
              <a:lnSpc>
                <a:spcPct val="90000"/>
              </a:lnSpc>
            </a:pPr>
            <a:r>
              <a:rPr lang="th-TH" sz="2800" kern="400" dirty="0" smtClean="0">
                <a:solidFill>
                  <a:schemeClr val="accent5">
                    <a:lumMod val="50000"/>
                  </a:schemeClr>
                </a:solidFill>
                <a:latin typeface="Leelawadee" pitchFamily="34" charset="-34"/>
                <a:cs typeface="Leelawadee" pitchFamily="34" charset="-34"/>
                <a:sym typeface="Wingdings"/>
              </a:rPr>
              <a:t>   เช็ดถูให้แห้งเป็นเงา</a:t>
            </a:r>
            <a:endParaRPr lang="en-US" sz="28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11560" y="3861048"/>
            <a:ext cx="5184576"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๔.</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ทำความสะอาดผนังและเช็ดให้แห้ง</a:t>
            </a:r>
          </a:p>
        </p:txBody>
      </p:sp>
      <p:sp>
        <p:nvSpPr>
          <p:cNvPr id="14" name="Title 1"/>
          <p:cNvSpPr txBox="1">
            <a:spLocks/>
          </p:cNvSpPr>
          <p:nvPr/>
        </p:nvSpPr>
        <p:spPr>
          <a:xfrm>
            <a:off x="602416" y="1859682"/>
            <a:ext cx="6921912" cy="1263453"/>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๒. ขัดทำความสะอาดอ่าง</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แล้วล้างน้ำ</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เช็ดให้แห้ง</a:t>
            </a:r>
            <a:r>
              <a:rPr lang="th-TH" sz="2800" kern="300" dirty="0" smtClean="0">
                <a:solidFill>
                  <a:schemeClr val="accent5">
                    <a:lumMod val="50000"/>
                  </a:schemeClr>
                </a:solidFill>
                <a:latin typeface="Leelawadee" pitchFamily="34" charset="-34"/>
                <a:cs typeface="Leelawadee" pitchFamily="34" charset="-34"/>
                <a:sym typeface="Wingdings"/>
              </a:rPr>
              <a:t> </a:t>
            </a:r>
          </a:p>
          <a:p>
            <a:pPr>
              <a:lnSpc>
                <a:spcPct val="90000"/>
              </a:lnSpc>
            </a:pPr>
            <a:r>
              <a:rPr lang="th-TH" sz="2800" kern="1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ใช้ผ้าขัดถูให้ขึ้นเงา</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ตรวจดูว่ามีสิ่งอุดตัน</a:t>
            </a:r>
          </a:p>
          <a:p>
            <a:pPr>
              <a:lnSpc>
                <a:spcPct val="90000"/>
              </a:lnSpc>
            </a:pP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รูระบายน้ำหรือไม่</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611560" y="3035052"/>
            <a:ext cx="4680520" cy="101732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๓.</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เช็ดถูก๊อกน้ำและเครื่องใช้ต่างๆ </a:t>
            </a:r>
          </a:p>
          <a:p>
            <a:pPr>
              <a:lnSpc>
                <a:spcPct val="90000"/>
              </a:lnSpc>
            </a:pPr>
            <a:r>
              <a:rPr lang="th-TH" sz="2800" kern="400" spc="-5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ให้ขึ้นเงา</a:t>
            </a:r>
            <a:endParaRPr lang="en-US" sz="2800" dirty="0">
              <a:solidFill>
                <a:schemeClr val="accent5">
                  <a:lumMod val="50000"/>
                </a:schemeClr>
              </a:solidFill>
              <a:latin typeface="Leelawadee" pitchFamily="34" charset="-34"/>
              <a:cs typeface="Leelawadee" pitchFamily="34" charset="-34"/>
            </a:endParaRPr>
          </a:p>
        </p:txBody>
      </p:sp>
      <p:cxnSp>
        <p:nvCxnSpPr>
          <p:cNvPr id="16" name="ลูกศรเชื่อมต่อแบบตรง 15"/>
          <p:cNvCxnSpPr/>
          <p:nvPr/>
        </p:nvCxnSpPr>
        <p:spPr>
          <a:xfrm>
            <a:off x="7380312"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
        <p:nvSpPr>
          <p:cNvPr id="20" name="Title 1"/>
          <p:cNvSpPr txBox="1">
            <a:spLocks/>
          </p:cNvSpPr>
          <p:nvPr/>
        </p:nvSpPr>
        <p:spPr>
          <a:xfrm>
            <a:off x="621085" y="5185767"/>
            <a:ext cx="6768752"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๖.</a:t>
            </a: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ทำความสะอาดที่นั่งเก้าอี้ เช็ดถูให้แห้งเป็นเงา</a:t>
            </a:r>
          </a:p>
        </p:txBody>
      </p:sp>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97</a:t>
            </a:fld>
            <a:endParaRPr lang="en-US" dirty="0"/>
          </a:p>
        </p:txBody>
      </p:sp>
      <p:pic>
        <p:nvPicPr>
          <p:cNvPr id="6" name="Picture 5" descr="MP900399796[1].JPG"/>
          <p:cNvPicPr>
            <a:picLocks noChangeAspect="1"/>
          </p:cNvPicPr>
          <p:nvPr/>
        </p:nvPicPr>
        <p:blipFill>
          <a:blip r:embed="rId3" cstate="print"/>
          <a:stretch>
            <a:fillRect/>
          </a:stretch>
        </p:blipFill>
        <p:spPr>
          <a:xfrm>
            <a:off x="3707904" y="4258643"/>
            <a:ext cx="2428892" cy="1618629"/>
          </a:xfrm>
          <a:prstGeom prst="rect">
            <a:avLst/>
          </a:prstGeom>
        </p:spPr>
      </p:pic>
      <p:sp>
        <p:nvSpPr>
          <p:cNvPr id="16" name="Title 1"/>
          <p:cNvSpPr>
            <a:spLocks noGrp="1"/>
          </p:cNvSpPr>
          <p:nvPr>
            <p:ph type="title"/>
          </p:nvPr>
        </p:nvSpPr>
        <p:spPr>
          <a:xfrm>
            <a:off x="611560" y="332656"/>
            <a:ext cx="7344816"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การทำความสะอาดบริเวณอ่างล้างหน้า(ต่อ)</a:t>
            </a:r>
            <a:endParaRPr lang="en-US" sz="3000" b="1" dirty="0">
              <a:solidFill>
                <a:schemeClr val="accent5">
                  <a:lumMod val="75000"/>
                </a:schemeClr>
              </a:solidFill>
              <a:latin typeface="Leelawadee" pitchFamily="34" charset="-34"/>
              <a:cs typeface="Leelawadee" pitchFamily="34" charset="-34"/>
            </a:endParaRPr>
          </a:p>
        </p:txBody>
      </p:sp>
      <p:sp>
        <p:nvSpPr>
          <p:cNvPr id="17" name="Title 1"/>
          <p:cNvSpPr txBox="1">
            <a:spLocks/>
          </p:cNvSpPr>
          <p:nvPr/>
        </p:nvSpPr>
        <p:spPr>
          <a:xfrm>
            <a:off x="602416" y="1004356"/>
            <a:ext cx="6993920"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๗. ตรวจดูความสะอาด ความเรียบร้อยใต้อ่าง เช่น</a:t>
            </a:r>
          </a:p>
          <a:p>
            <a:pPr>
              <a:lnSpc>
                <a:spcPct val="90000"/>
              </a:lnSpc>
            </a:pPr>
            <a:r>
              <a:rPr lang="th-TH" sz="2800" kern="1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มีหยากไย่หรือไม่                                                                                                </a:t>
            </a:r>
          </a:p>
        </p:txBody>
      </p:sp>
      <p:sp>
        <p:nvSpPr>
          <p:cNvPr id="19" name="Title 1"/>
          <p:cNvSpPr txBox="1">
            <a:spLocks/>
          </p:cNvSpPr>
          <p:nvPr/>
        </p:nvSpPr>
        <p:spPr>
          <a:xfrm>
            <a:off x="438969" y="3650397"/>
            <a:ext cx="5184576" cy="59510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๑๐.</a:t>
            </a: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ตรวจสอบความเรียบร้อยอีกครั้ง</a:t>
            </a:r>
          </a:p>
        </p:txBody>
      </p:sp>
      <p:sp>
        <p:nvSpPr>
          <p:cNvPr id="20" name="Title 1"/>
          <p:cNvSpPr txBox="1">
            <a:spLocks/>
          </p:cNvSpPr>
          <p:nvPr/>
        </p:nvSpPr>
        <p:spPr>
          <a:xfrm>
            <a:off x="602416" y="1835299"/>
            <a:ext cx="7281952" cy="104417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๘. เติมของใช้ที่พร่องหรือหมด เช่น สบู่ กระดาษชำระ</a:t>
            </a:r>
          </a:p>
          <a:p>
            <a:r>
              <a:rPr lang="th-TH" sz="2800" kern="400" dirty="0" smtClean="0">
                <a:solidFill>
                  <a:schemeClr val="accent5">
                    <a:lumMod val="50000"/>
                  </a:schemeClr>
                </a:solidFill>
                <a:latin typeface="Leelawadee" pitchFamily="34" charset="-34"/>
                <a:cs typeface="Leelawadee" pitchFamily="34" charset="-34"/>
                <a:sym typeface="Wingdings"/>
              </a:rPr>
              <a:t>  ผลิตภัณฑ์บำรุงผิวหน้า น้ำ หมวกคลุมอาบน้ำ</a:t>
            </a:r>
            <a:endParaRPr lang="en-US" sz="2800" dirty="0">
              <a:solidFill>
                <a:schemeClr val="accent5">
                  <a:lumMod val="50000"/>
                </a:schemeClr>
              </a:solidFill>
              <a:latin typeface="Leelawadee" pitchFamily="34" charset="-34"/>
              <a:cs typeface="Leelawadee" pitchFamily="34" charset="-34"/>
            </a:endParaRPr>
          </a:p>
        </p:txBody>
      </p:sp>
      <p:sp>
        <p:nvSpPr>
          <p:cNvPr id="21" name="Title 1"/>
          <p:cNvSpPr txBox="1">
            <a:spLocks/>
          </p:cNvSpPr>
          <p:nvPr/>
        </p:nvSpPr>
        <p:spPr>
          <a:xfrm>
            <a:off x="611560" y="2798908"/>
            <a:ext cx="7416824" cy="92484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๙.</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นำผ้าขนหนูชุดใหม่วางไว้</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เช่น</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ผ้าเช็ดตัว</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ผ้าเช็ดหน้า</a:t>
            </a:r>
          </a:p>
          <a:p>
            <a:r>
              <a:rPr lang="th-TH" sz="2800" kern="400" dirty="0" smtClean="0">
                <a:solidFill>
                  <a:schemeClr val="accent5">
                    <a:lumMod val="50000"/>
                  </a:schemeClr>
                </a:solidFill>
                <a:latin typeface="Leelawadee" pitchFamily="34" charset="-34"/>
                <a:cs typeface="Leelawadee" pitchFamily="34" charset="-34"/>
                <a:sym typeface="Wingdings"/>
              </a:rPr>
              <a:t>  ผ้าเช็ดมือ</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ผ้าเช็ดเท้า</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98</a:t>
            </a:fld>
            <a:endParaRPr lang="en-US" dirty="0"/>
          </a:p>
        </p:txBody>
      </p:sp>
      <p:sp>
        <p:nvSpPr>
          <p:cNvPr id="7"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ขั้นตอนในการทำความสะอาดพื้นห้องน้ำ</a:t>
            </a:r>
            <a:endParaRPr lang="en-US" sz="3000" b="1" dirty="0">
              <a:solidFill>
                <a:schemeClr val="accent5">
                  <a:lumMod val="75000"/>
                </a:schemeClr>
              </a:solidFill>
              <a:latin typeface="Leelawadee" pitchFamily="34" charset="-34"/>
              <a:cs typeface="Leelawadee" pitchFamily="34" charset="-34"/>
            </a:endParaRPr>
          </a:p>
        </p:txBody>
      </p:sp>
      <p:sp>
        <p:nvSpPr>
          <p:cNvPr id="8" name="Title 1"/>
          <p:cNvSpPr txBox="1">
            <a:spLocks/>
          </p:cNvSpPr>
          <p:nvPr/>
        </p:nvSpPr>
        <p:spPr>
          <a:xfrm>
            <a:off x="602416" y="1093028"/>
            <a:ext cx="7065928"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๑. นำสิ่งต่างๆที่อยู่บนพื้นออก</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ไม่ว่าจะเป็นผ้าเช็ดเท้า</a:t>
            </a:r>
          </a:p>
          <a:p>
            <a:pPr>
              <a:lnSpc>
                <a:spcPct val="90000"/>
              </a:lnSpc>
            </a:pPr>
            <a:r>
              <a:rPr lang="th-TH" sz="2800" kern="400" dirty="0" smtClean="0">
                <a:solidFill>
                  <a:schemeClr val="accent5">
                    <a:lumMod val="50000"/>
                  </a:schemeClr>
                </a:solidFill>
                <a:latin typeface="Leelawadee" pitchFamily="34" charset="-34"/>
                <a:cs typeface="Leelawadee" pitchFamily="34" charset="-34"/>
                <a:sym typeface="Wingdings"/>
              </a:rPr>
              <a:t>  ถังขยะ</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หรือเฟอร์นิเจอร์ชิ้นเล็กๆ</a:t>
            </a:r>
          </a:p>
        </p:txBody>
      </p:sp>
      <p:sp>
        <p:nvSpPr>
          <p:cNvPr id="9" name="Title 1"/>
          <p:cNvSpPr txBox="1">
            <a:spLocks/>
          </p:cNvSpPr>
          <p:nvPr/>
        </p:nvSpPr>
        <p:spPr>
          <a:xfrm>
            <a:off x="611560" y="4653136"/>
            <a:ext cx="7632848"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๕.</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ทิ้งไว้ประมาณ ๑๕-๒๐ นาที</a:t>
            </a:r>
          </a:p>
        </p:txBody>
      </p:sp>
      <p:sp>
        <p:nvSpPr>
          <p:cNvPr id="10" name="Title 1"/>
          <p:cNvSpPr txBox="1">
            <a:spLocks/>
          </p:cNvSpPr>
          <p:nvPr/>
        </p:nvSpPr>
        <p:spPr>
          <a:xfrm>
            <a:off x="611560" y="3356992"/>
            <a:ext cx="7632848" cy="14763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๔.</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นำน้ำยาล้างพื้นห้องน้ำที่ผสมน้ำไว้แล้ว</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ราดให้ทั่วพื้น</a:t>
            </a:r>
          </a:p>
          <a:p>
            <a:r>
              <a:rPr lang="th-TH" sz="2800" kern="400" dirty="0">
                <a:solidFill>
                  <a:schemeClr val="accent5">
                    <a:lumMod val="50000"/>
                  </a:schemeClr>
                </a:solidFill>
                <a:latin typeface="Leelawadee" pitchFamily="34" charset="-34"/>
                <a:cs typeface="Leelawadee" pitchFamily="34" charset="-34"/>
                <a:sym typeface="Wingdings"/>
              </a:rPr>
              <a:t> </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เพื่อให้น้ำยาเข้าทำปฏิกิริยากับคราบสกปรกตามร่อง</a:t>
            </a:r>
          </a:p>
          <a:p>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ยาแนวกระเบื้อง</a:t>
            </a:r>
          </a:p>
        </p:txBody>
      </p:sp>
      <p:sp>
        <p:nvSpPr>
          <p:cNvPr id="11" name="Title 1"/>
          <p:cNvSpPr txBox="1">
            <a:spLocks/>
          </p:cNvSpPr>
          <p:nvPr/>
        </p:nvSpPr>
        <p:spPr>
          <a:xfrm>
            <a:off x="602416" y="1888257"/>
            <a:ext cx="7641992" cy="71318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๒.</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spc="-30" dirty="0" smtClean="0">
                <a:solidFill>
                  <a:schemeClr val="accent5">
                    <a:lumMod val="50000"/>
                  </a:schemeClr>
                </a:solidFill>
                <a:latin typeface="Leelawadee" pitchFamily="34" charset="-34"/>
                <a:cs typeface="Leelawadee" pitchFamily="34" charset="-34"/>
                <a:sym typeface="Wingdings"/>
              </a:rPr>
              <a:t>กวาดพื้นเพื่อกำจัดฝุ่นผง</a:t>
            </a:r>
            <a:r>
              <a:rPr lang="th-TH" sz="2800" kern="300" spc="-30" dirty="0" smtClean="0">
                <a:solidFill>
                  <a:schemeClr val="accent5">
                    <a:lumMod val="50000"/>
                  </a:schemeClr>
                </a:solidFill>
                <a:latin typeface="Leelawadee" pitchFamily="34" charset="-34"/>
                <a:cs typeface="Leelawadee" pitchFamily="34" charset="-34"/>
                <a:sym typeface="Wingdings"/>
              </a:rPr>
              <a:t> </a:t>
            </a:r>
            <a:r>
              <a:rPr lang="th-TH" sz="2800" kern="400" spc="-30" dirty="0" smtClean="0">
                <a:solidFill>
                  <a:schemeClr val="accent5">
                    <a:lumMod val="50000"/>
                  </a:schemeClr>
                </a:solidFill>
                <a:latin typeface="Leelawadee" pitchFamily="34" charset="-34"/>
                <a:cs typeface="Leelawadee" pitchFamily="34" charset="-34"/>
                <a:sym typeface="Wingdings"/>
              </a:rPr>
              <a:t>เส้นผมและเศษสิ่งสกปรกต่างๆ</a:t>
            </a:r>
          </a:p>
        </p:txBody>
      </p:sp>
      <p:sp>
        <p:nvSpPr>
          <p:cNvPr id="12" name="Title 1"/>
          <p:cNvSpPr txBox="1">
            <a:spLocks/>
          </p:cNvSpPr>
          <p:nvPr/>
        </p:nvSpPr>
        <p:spPr>
          <a:xfrm>
            <a:off x="611560" y="2421839"/>
            <a:ext cx="7632848" cy="111905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๓.</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spc="40" dirty="0" smtClean="0">
                <a:solidFill>
                  <a:schemeClr val="accent5">
                    <a:lumMod val="50000"/>
                  </a:schemeClr>
                </a:solidFill>
                <a:latin typeface="Leelawadee" pitchFamily="34" charset="-34"/>
                <a:cs typeface="Leelawadee" pitchFamily="34" charset="-34"/>
                <a:sym typeface="Wingdings"/>
              </a:rPr>
              <a:t>นำน้ำยาล้างพื้นห้องน้ำผสมน้ำอุ่นตาม</a:t>
            </a:r>
            <a:r>
              <a:rPr lang="th-TH" sz="2800" kern="400" spc="40" dirty="0">
                <a:solidFill>
                  <a:schemeClr val="accent5">
                    <a:lumMod val="50000"/>
                  </a:schemeClr>
                </a:solidFill>
                <a:latin typeface="Leelawadee" pitchFamily="34" charset="-34"/>
                <a:cs typeface="Leelawadee" pitchFamily="34" charset="-34"/>
                <a:sym typeface="Wingdings"/>
              </a:rPr>
              <a:t>อัตราส่วนที่</a:t>
            </a:r>
            <a:r>
              <a:rPr lang="th-TH" sz="2800" kern="400" spc="40" dirty="0" smtClean="0">
                <a:solidFill>
                  <a:schemeClr val="accent5">
                    <a:lumMod val="50000"/>
                  </a:schemeClr>
                </a:solidFill>
                <a:latin typeface="Leelawadee" pitchFamily="34" charset="-34"/>
                <a:cs typeface="Leelawadee" pitchFamily="34" charset="-34"/>
                <a:sym typeface="Wingdings"/>
              </a:rPr>
              <a:t>ระบุ</a:t>
            </a:r>
          </a:p>
          <a:p>
            <a:r>
              <a:rPr lang="th-TH" sz="2800" kern="400" dirty="0" smtClean="0">
                <a:solidFill>
                  <a:schemeClr val="accent5">
                    <a:lumMod val="50000"/>
                  </a:schemeClr>
                </a:solidFill>
                <a:latin typeface="Leelawadee" pitchFamily="34" charset="-34"/>
                <a:cs typeface="Leelawadee" pitchFamily="34" charset="-34"/>
                <a:sym typeface="Wingdings"/>
              </a:rPr>
              <a:t>  ไว้ในฉลาก</a:t>
            </a:r>
            <a:endParaRPr lang="en-US" sz="2800" dirty="0">
              <a:solidFill>
                <a:schemeClr val="accent5">
                  <a:lumMod val="50000"/>
                </a:schemeClr>
              </a:solidFill>
              <a:latin typeface="Leelawadee" pitchFamily="34" charset="-34"/>
              <a:cs typeface="Leelawadee" pitchFamily="34" charset="-34"/>
            </a:endParaRPr>
          </a:p>
        </p:txBody>
      </p:sp>
      <p:cxnSp>
        <p:nvCxnSpPr>
          <p:cNvPr id="13" name="ลูกศรเชื่อมต่อแบบตรง 12"/>
          <p:cNvCxnSpPr/>
          <p:nvPr/>
        </p:nvCxnSpPr>
        <p:spPr>
          <a:xfrm>
            <a:off x="7380312"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
        <p:nvSpPr>
          <p:cNvPr id="14" name="Title 1"/>
          <p:cNvSpPr txBox="1">
            <a:spLocks/>
          </p:cNvSpPr>
          <p:nvPr/>
        </p:nvSpPr>
        <p:spPr>
          <a:xfrm>
            <a:off x="649660" y="5195292"/>
            <a:ext cx="7018684"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๖.</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จากนั้น</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ใช้แปรงขนนุ่มปานกลางขัดตามร่องยาแนว</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99</a:t>
            </a:fld>
            <a:endParaRPr lang="en-US" dirty="0"/>
          </a:p>
        </p:txBody>
      </p:sp>
      <p:pic>
        <p:nvPicPr>
          <p:cNvPr id="5" name="Picture 4" descr="MP900385501[1].JPG"/>
          <p:cNvPicPr>
            <a:picLocks noChangeAspect="1"/>
          </p:cNvPicPr>
          <p:nvPr/>
        </p:nvPicPr>
        <p:blipFill>
          <a:blip r:embed="rId3" cstate="print"/>
          <a:stretch>
            <a:fillRect/>
          </a:stretch>
        </p:blipFill>
        <p:spPr>
          <a:xfrm>
            <a:off x="5724128" y="3068960"/>
            <a:ext cx="1380757" cy="1933059"/>
          </a:xfrm>
          <a:prstGeom prst="rect">
            <a:avLst/>
          </a:prstGeom>
        </p:spPr>
      </p:pic>
      <p:sp>
        <p:nvSpPr>
          <p:cNvPr id="8" name="Title 1"/>
          <p:cNvSpPr>
            <a:spLocks noGrp="1"/>
          </p:cNvSpPr>
          <p:nvPr>
            <p:ph type="title"/>
          </p:nvPr>
        </p:nvSpPr>
        <p:spPr>
          <a:xfrm>
            <a:off x="611560" y="332656"/>
            <a:ext cx="7272808"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ขั้นตอนในการทำความสะอาดพื้นห้องน้ำ(ต่อ)</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02416" y="933103"/>
            <a:ext cx="7065928"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kern="400" dirty="0" smtClean="0">
                <a:solidFill>
                  <a:schemeClr val="accent5">
                    <a:lumMod val="50000"/>
                  </a:schemeClr>
                </a:solidFill>
                <a:latin typeface="Leelawadee" pitchFamily="34" charset="-34"/>
                <a:cs typeface="Leelawadee" pitchFamily="34" charset="-34"/>
                <a:sym typeface="Wingdings"/>
              </a:rPr>
              <a:t>๗</a:t>
            </a:r>
            <a:r>
              <a:rPr lang="th-TH" sz="2800" kern="400" dirty="0">
                <a:solidFill>
                  <a:schemeClr val="accent5">
                    <a:lumMod val="50000"/>
                  </a:schemeClr>
                </a:solidFill>
                <a:latin typeface="Leelawadee" pitchFamily="34" charset="-34"/>
                <a:cs typeface="Leelawadee" pitchFamily="34" charset="-34"/>
                <a:sym typeface="Wingdings"/>
              </a:rPr>
              <a:t>. ถู</a:t>
            </a:r>
            <a:r>
              <a:rPr lang="th-TH" sz="2800" kern="400" dirty="0" smtClean="0">
                <a:solidFill>
                  <a:schemeClr val="accent5">
                    <a:lumMod val="50000"/>
                  </a:schemeClr>
                </a:solidFill>
                <a:latin typeface="Leelawadee" pitchFamily="34" charset="-34"/>
                <a:cs typeface="Leelawadee" pitchFamily="34" charset="-34"/>
                <a:sym typeface="Wingdings"/>
              </a:rPr>
              <a:t>พื้นห้องน้ำโดยใช้ไม้</a:t>
            </a:r>
            <a:r>
              <a:rPr lang="th-TH" sz="2800" kern="400" dirty="0">
                <a:solidFill>
                  <a:schemeClr val="accent5">
                    <a:lumMod val="50000"/>
                  </a:schemeClr>
                </a:solidFill>
                <a:latin typeface="Leelawadee" pitchFamily="34" charset="-34"/>
                <a:cs typeface="Leelawadee" pitchFamily="34" charset="-34"/>
                <a:sym typeface="Wingdings"/>
              </a:rPr>
              <a:t>ถู</a:t>
            </a:r>
            <a:r>
              <a:rPr lang="th-TH" sz="2800" kern="400" dirty="0" smtClean="0">
                <a:solidFill>
                  <a:schemeClr val="accent5">
                    <a:lumMod val="50000"/>
                  </a:schemeClr>
                </a:solidFill>
                <a:latin typeface="Leelawadee" pitchFamily="34" charset="-34"/>
                <a:cs typeface="Leelawadee" pitchFamily="34" charset="-34"/>
                <a:sym typeface="Wingdings"/>
              </a:rPr>
              <a:t>พื้นกับน้ำสะอาด</a:t>
            </a:r>
          </a:p>
        </p:txBody>
      </p:sp>
      <p:sp>
        <p:nvSpPr>
          <p:cNvPr id="11" name="Title 1"/>
          <p:cNvSpPr txBox="1">
            <a:spLocks/>
          </p:cNvSpPr>
          <p:nvPr/>
        </p:nvSpPr>
        <p:spPr>
          <a:xfrm>
            <a:off x="467544" y="2952469"/>
            <a:ext cx="5328592" cy="108011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๑๐.</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ล้างไม้ถูพื้นด้วยน้ำสะอาดแล้ว</a:t>
            </a:r>
          </a:p>
          <a:p>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ถูพื้นซ้ำอีกครั้ง</a:t>
            </a:r>
            <a:endParaRPr lang="th-TH" sz="2800" kern="400" spc="-50" dirty="0" smtClean="0">
              <a:solidFill>
                <a:schemeClr val="accent5">
                  <a:lumMod val="50000"/>
                </a:schemeClr>
              </a:solidFill>
              <a:latin typeface="Leelawadee" pitchFamily="34" charset="-34"/>
              <a:cs typeface="Leelawadee" pitchFamily="34" charset="-34"/>
              <a:sym typeface="Wingdings"/>
            </a:endParaRPr>
          </a:p>
        </p:txBody>
      </p:sp>
      <p:sp>
        <p:nvSpPr>
          <p:cNvPr id="12" name="Title 1"/>
          <p:cNvSpPr txBox="1">
            <a:spLocks/>
          </p:cNvSpPr>
          <p:nvPr/>
        </p:nvSpPr>
        <p:spPr>
          <a:xfrm>
            <a:off x="602416" y="1527166"/>
            <a:ext cx="6561872" cy="71318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kern="300" dirty="0" smtClean="0">
                <a:solidFill>
                  <a:schemeClr val="accent5">
                    <a:lumMod val="50000"/>
                  </a:schemeClr>
                </a:solidFill>
                <a:latin typeface="Leelawadee" pitchFamily="34" charset="-34"/>
                <a:cs typeface="Leelawadee" pitchFamily="34" charset="-34"/>
                <a:sym typeface="Wingdings"/>
              </a:rPr>
              <a:t>๘.</a:t>
            </a:r>
            <a:r>
              <a:rPr lang="th-TH" sz="2400" kern="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ล้างพื้นห้องน้ำด้วย</a:t>
            </a:r>
            <a:r>
              <a:rPr lang="th-TH" sz="2800" kern="400" spc="-30" dirty="0" smtClean="0">
                <a:solidFill>
                  <a:schemeClr val="accent5">
                    <a:lumMod val="50000"/>
                  </a:schemeClr>
                </a:solidFill>
                <a:latin typeface="Leelawadee" pitchFamily="34" charset="-34"/>
                <a:cs typeface="Leelawadee" pitchFamily="34" charset="-34"/>
                <a:sym typeface="Wingdings"/>
              </a:rPr>
              <a:t>ผงซักฟอก</a:t>
            </a:r>
            <a:r>
              <a:rPr lang="th-TH" sz="2800" kern="400" spc="-30" dirty="0">
                <a:solidFill>
                  <a:schemeClr val="accent5">
                    <a:lumMod val="50000"/>
                  </a:schemeClr>
                </a:solidFill>
                <a:latin typeface="Leelawadee" pitchFamily="34" charset="-34"/>
                <a:cs typeface="Leelawadee" pitchFamily="34" charset="-34"/>
                <a:sym typeface="Wingdings"/>
              </a:rPr>
              <a:t>ผสม</a:t>
            </a:r>
            <a:r>
              <a:rPr lang="th-TH" sz="2800" kern="400" spc="-30" dirty="0" smtClean="0">
                <a:solidFill>
                  <a:schemeClr val="accent5">
                    <a:lumMod val="50000"/>
                  </a:schemeClr>
                </a:solidFill>
                <a:latin typeface="Leelawadee" pitchFamily="34" charset="-34"/>
                <a:cs typeface="Leelawadee" pitchFamily="34" charset="-34"/>
                <a:sym typeface="Wingdings"/>
              </a:rPr>
              <a:t>กับน้ำอีกครั้ง</a:t>
            </a:r>
          </a:p>
        </p:txBody>
      </p:sp>
      <p:sp>
        <p:nvSpPr>
          <p:cNvPr id="13" name="Title 1"/>
          <p:cNvSpPr txBox="1">
            <a:spLocks/>
          </p:cNvSpPr>
          <p:nvPr/>
        </p:nvSpPr>
        <p:spPr>
          <a:xfrm>
            <a:off x="611560" y="2083039"/>
            <a:ext cx="7920880" cy="992303"/>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๙.</a:t>
            </a: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dirty="0">
                <a:solidFill>
                  <a:srgbClr val="738AC8">
                    <a:lumMod val="50000"/>
                  </a:srgbClr>
                </a:solidFill>
                <a:latin typeface="Leelawadee" pitchFamily="34" charset="-34"/>
                <a:ea typeface="+mn-ea"/>
                <a:cs typeface="Leelawadee" pitchFamily="34" charset="-34"/>
                <a:sym typeface="Wingdings"/>
              </a:rPr>
              <a:t>ถูพื้น</a:t>
            </a:r>
            <a:r>
              <a:rPr lang="th-TH" sz="2800" kern="400" dirty="0" smtClean="0">
                <a:solidFill>
                  <a:srgbClr val="738AC8">
                    <a:lumMod val="50000"/>
                  </a:srgbClr>
                </a:solidFill>
                <a:latin typeface="Leelawadee" pitchFamily="34" charset="-34"/>
                <a:ea typeface="+mn-ea"/>
                <a:cs typeface="Leelawadee" pitchFamily="34" charset="-34"/>
                <a:sym typeface="Wingdings"/>
              </a:rPr>
              <a:t>ห้องน้ำให้ทั่วโดย</a:t>
            </a:r>
            <a:r>
              <a:rPr lang="th-TH" sz="2800" kern="400" dirty="0">
                <a:solidFill>
                  <a:srgbClr val="738AC8">
                    <a:lumMod val="50000"/>
                  </a:srgbClr>
                </a:solidFill>
                <a:latin typeface="Leelawadee" pitchFamily="34" charset="-34"/>
                <a:ea typeface="+mn-ea"/>
                <a:cs typeface="Leelawadee" pitchFamily="34" charset="-34"/>
                <a:sym typeface="Wingdings"/>
              </a:rPr>
              <a:t>ใช้ไม้ถู</a:t>
            </a:r>
            <a:r>
              <a:rPr lang="th-TH" sz="2800" kern="400" dirty="0" smtClean="0">
                <a:solidFill>
                  <a:srgbClr val="738AC8">
                    <a:lumMod val="50000"/>
                  </a:srgbClr>
                </a:solidFill>
                <a:latin typeface="Leelawadee" pitchFamily="34" charset="-34"/>
                <a:ea typeface="+mn-ea"/>
                <a:cs typeface="Leelawadee" pitchFamily="34" charset="-34"/>
                <a:sym typeface="Wingdings"/>
              </a:rPr>
              <a:t>พื้นกับ</a:t>
            </a:r>
            <a:r>
              <a:rPr lang="th-TH" sz="2800" kern="400" dirty="0" smtClean="0">
                <a:solidFill>
                  <a:schemeClr val="accent5">
                    <a:lumMod val="50000"/>
                  </a:schemeClr>
                </a:solidFill>
                <a:latin typeface="Leelawadee" pitchFamily="34" charset="-34"/>
                <a:cs typeface="Leelawadee" pitchFamily="34" charset="-34"/>
                <a:sym typeface="Wingdings"/>
              </a:rPr>
              <a:t>น้ำยาล้างพื้นห้องน้ำ</a:t>
            </a:r>
          </a:p>
          <a:p>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a:t>
            </a:r>
            <a:r>
              <a:rPr lang="th-TH" sz="2400" kern="400" dirty="0" smtClean="0">
                <a:solidFill>
                  <a:schemeClr val="accent5">
                    <a:lumMod val="50000"/>
                  </a:schemeClr>
                </a:solidFill>
                <a:latin typeface="Leelawadee" pitchFamily="34" charset="-34"/>
                <a:cs typeface="Leelawadee" pitchFamily="34" charset="-34"/>
                <a:sym typeface="Wingdings"/>
              </a:rPr>
              <a:t>(</a:t>
            </a:r>
            <a:r>
              <a:rPr lang="en-US" sz="2400" kern="400" dirty="0">
                <a:solidFill>
                  <a:schemeClr val="accent5">
                    <a:lumMod val="50000"/>
                  </a:schemeClr>
                </a:solidFill>
                <a:latin typeface="Leelawadee" pitchFamily="34" charset="-34"/>
                <a:cs typeface="Leelawadee" pitchFamily="34" charset="-34"/>
                <a:sym typeface="Wingdings"/>
              </a:rPr>
              <a:t>fresh solution</a:t>
            </a:r>
            <a:r>
              <a:rPr lang="en-US" sz="2400" kern="400" dirty="0" smtClean="0">
                <a:solidFill>
                  <a:schemeClr val="accent5">
                    <a:lumMod val="50000"/>
                  </a:schemeClr>
                </a:solidFill>
                <a:latin typeface="Leelawadee" pitchFamily="34" charset="-34"/>
                <a:cs typeface="Leelawadee" pitchFamily="34" charset="-34"/>
                <a:sym typeface="Wingdings"/>
              </a:rPr>
              <a:t>)</a:t>
            </a:r>
            <a:endParaRPr lang="en-US" sz="24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467544" y="3926672"/>
            <a:ext cx="5544616" cy="151216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๑๑.</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ใช้ไม้ปาดน้ำพื้น ปาดน้ำให้มา</a:t>
            </a:r>
          </a:p>
          <a:p>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รวมกันด้านใดด้านหนึ่ง แล้วใช้</a:t>
            </a:r>
          </a:p>
          <a:p>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ผ้าขนหนูแห้งซับให้แห้งอีกครั้ง</a:t>
            </a:r>
            <a:endParaRPr lang="th-TH" sz="2800" kern="400" spc="-50" dirty="0" smtClean="0">
              <a:solidFill>
                <a:schemeClr val="accent5">
                  <a:lumMod val="50000"/>
                </a:schemeClr>
              </a:solidFill>
              <a:latin typeface="Leelawadee" pitchFamily="34" charset="-34"/>
              <a:cs typeface="Leelawadee" pitchFamily="34" charset="-34"/>
              <a:sym typeface="Wingdings"/>
            </a:endParaRPr>
          </a:p>
        </p:txBody>
      </p:sp>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100</a:t>
            </a:fld>
            <a:endParaRPr lang="en-US" dirty="0"/>
          </a:p>
        </p:txBody>
      </p:sp>
      <p:pic>
        <p:nvPicPr>
          <p:cNvPr id="6" name="Picture 5" descr="134_3446.JPG"/>
          <p:cNvPicPr/>
          <p:nvPr/>
        </p:nvPicPr>
        <p:blipFill>
          <a:blip r:embed="rId3" cstate="print"/>
          <a:stretch>
            <a:fillRect/>
          </a:stretch>
        </p:blipFill>
        <p:spPr>
          <a:xfrm>
            <a:off x="4716016" y="3284984"/>
            <a:ext cx="2207168" cy="1742311"/>
          </a:xfrm>
          <a:prstGeom prst="rect">
            <a:avLst/>
          </a:prstGeom>
        </p:spPr>
      </p:pic>
      <p:sp>
        <p:nvSpPr>
          <p:cNvPr id="8" name="Title 1"/>
          <p:cNvSpPr>
            <a:spLocks noGrp="1"/>
          </p:cNvSpPr>
          <p:nvPr>
            <p:ph type="title"/>
          </p:nvPr>
        </p:nvSpPr>
        <p:spPr>
          <a:xfrm>
            <a:off x="611560" y="332656"/>
            <a:ext cx="648072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จัดเติมของใช้ในห้องน้ำสำหรับแขก</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02416" y="1455951"/>
            <a:ext cx="6489864"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กระดาษชำระสำหรับห้องน้ำและถุงใส่ผ้าอนามัย </a:t>
            </a:r>
            <a:endParaRPr lang="en-US" sz="280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11560" y="3805740"/>
            <a:ext cx="2520280" cy="59510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ครีมนวดผม</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0" y="3311205"/>
            <a:ext cx="252028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ยาสระผม</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0" y="948694"/>
            <a:ext cx="4392488"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ของใช้ในห้องน้ำสำหรับแขก</a:t>
            </a:r>
            <a:endParaRPr lang="en-US" sz="2800" spc="5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02416" y="1944270"/>
            <a:ext cx="3969584" cy="59510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กระดาษชำระทั่วไป</a:t>
            </a:r>
            <a:endParaRPr lang="en-US" sz="280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11560" y="2406948"/>
            <a:ext cx="5616624" cy="106967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ผ้าขนหนู</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ได้แก่</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ผ้าเช็ดตัว</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ผ้าเช็ดหน้า</a:t>
            </a:r>
          </a:p>
          <a:p>
            <a:r>
              <a:rPr lang="th-TH" sz="2800" kern="400" dirty="0" smtClean="0">
                <a:solidFill>
                  <a:schemeClr val="accent5">
                    <a:lumMod val="50000"/>
                  </a:schemeClr>
                </a:solidFill>
                <a:latin typeface="Leelawadee" pitchFamily="34" charset="-34"/>
                <a:cs typeface="Leelawadee" pitchFamily="34" charset="-34"/>
                <a:sym typeface="Wingdings"/>
              </a:rPr>
              <a:t>  ผ้าเช็ดมือ</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ผ้าเช็ดเท้า</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611560" y="4256833"/>
            <a:ext cx="4104456" cy="64509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ครีมบำรุงผิว</a:t>
            </a:r>
            <a:r>
              <a:rPr lang="th-TH" sz="2400" kern="400" dirty="0" smtClean="0">
                <a:solidFill>
                  <a:schemeClr val="accent5">
                    <a:lumMod val="50000"/>
                  </a:schemeClr>
                </a:solidFill>
                <a:latin typeface="Leelawadee" pitchFamily="34" charset="-34"/>
                <a:cs typeface="Leelawadee" pitchFamily="34" charset="-34"/>
                <a:sym typeface="Wingdings"/>
              </a:rPr>
              <a:t>(</a:t>
            </a:r>
            <a:r>
              <a:rPr lang="en-AU" sz="2400" dirty="0" smtClean="0">
                <a:solidFill>
                  <a:schemeClr val="accent5">
                    <a:lumMod val="50000"/>
                  </a:schemeClr>
                </a:solidFill>
                <a:ea typeface="+mn-ea"/>
                <a:cs typeface="+mn-cs"/>
              </a:rPr>
              <a:t>Moisturiser</a:t>
            </a:r>
            <a:r>
              <a:rPr lang="th-TH" sz="2400" dirty="0" smtClean="0">
                <a:solidFill>
                  <a:schemeClr val="accent5">
                    <a:lumMod val="50000"/>
                  </a:schemeClr>
                </a:solidFill>
                <a:latin typeface="Leelawadee" pitchFamily="34" charset="-34"/>
                <a:ea typeface="+mn-ea"/>
                <a:cs typeface="Leelawadee" pitchFamily="34" charset="-34"/>
              </a:rPr>
              <a:t>)</a:t>
            </a:r>
            <a:endParaRPr lang="en-US" sz="2400" dirty="0">
              <a:solidFill>
                <a:schemeClr val="accent5">
                  <a:lumMod val="50000"/>
                </a:schemeClr>
              </a:solidFill>
              <a:cs typeface="Leelawadee" pitchFamily="34" charset="-34"/>
            </a:endParaRPr>
          </a:p>
        </p:txBody>
      </p:sp>
      <p:cxnSp>
        <p:nvCxnSpPr>
          <p:cNvPr id="18" name="ลูกศรเชื่อมต่อแบบตรง 17"/>
          <p:cNvCxnSpPr/>
          <p:nvPr/>
        </p:nvCxnSpPr>
        <p:spPr>
          <a:xfrm>
            <a:off x="7380312"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101</a:t>
            </a:fld>
            <a:endParaRPr lang="en-US" dirty="0"/>
          </a:p>
        </p:txBody>
      </p:sp>
      <p:pic>
        <p:nvPicPr>
          <p:cNvPr id="5" name="Picture 4" descr="134_3445.JPG"/>
          <p:cNvPicPr/>
          <p:nvPr/>
        </p:nvPicPr>
        <p:blipFill>
          <a:blip r:embed="rId3" cstate="print"/>
          <a:stretch>
            <a:fillRect/>
          </a:stretch>
        </p:blipFill>
        <p:spPr>
          <a:xfrm>
            <a:off x="4572000" y="2259124"/>
            <a:ext cx="2203748" cy="1654879"/>
          </a:xfrm>
          <a:prstGeom prst="rect">
            <a:avLst/>
          </a:prstGeom>
        </p:spPr>
      </p:pic>
      <p:sp>
        <p:nvSpPr>
          <p:cNvPr id="8" name="Title 1"/>
          <p:cNvSpPr>
            <a:spLocks noGrp="1"/>
          </p:cNvSpPr>
          <p:nvPr>
            <p:ph type="title"/>
          </p:nvPr>
        </p:nvSpPr>
        <p:spPr>
          <a:xfrm>
            <a:off x="611560" y="332656"/>
            <a:ext cx="648072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จัดเติมของใช้ในห้องน้ำสำหรับแขก</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02416" y="1455951"/>
            <a:ext cx="6489864"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err="1" smtClean="0">
                <a:solidFill>
                  <a:schemeClr val="accent5">
                    <a:lumMod val="50000"/>
                  </a:schemeClr>
                </a:solidFill>
                <a:latin typeface="Leelawadee" pitchFamily="34" charset="-34"/>
                <a:cs typeface="Leelawadee" pitchFamily="34" charset="-34"/>
                <a:sym typeface="Wingdings"/>
              </a:rPr>
              <a:t>โลชั่น</a:t>
            </a:r>
            <a:r>
              <a:rPr lang="th-TH" sz="2800" kern="400" dirty="0" smtClean="0">
                <a:solidFill>
                  <a:schemeClr val="accent5">
                    <a:lumMod val="50000"/>
                  </a:schemeClr>
                </a:solidFill>
                <a:latin typeface="Leelawadee" pitchFamily="34" charset="-34"/>
                <a:cs typeface="Leelawadee" pitchFamily="34" charset="-34"/>
                <a:sym typeface="Wingdings"/>
              </a:rPr>
              <a:t>ทามือ</a:t>
            </a:r>
            <a:r>
              <a:rPr lang="th-TH" sz="2400" kern="400" dirty="0" smtClean="0">
                <a:solidFill>
                  <a:schemeClr val="accent5">
                    <a:lumMod val="50000"/>
                  </a:schemeClr>
                </a:solidFill>
                <a:latin typeface="Leelawadee" pitchFamily="34" charset="-34"/>
                <a:cs typeface="Leelawadee" pitchFamily="34" charset="-34"/>
                <a:sym typeface="Wingdings"/>
              </a:rPr>
              <a:t>(</a:t>
            </a:r>
            <a:r>
              <a:rPr lang="en-US" sz="2400" kern="400" dirty="0" smtClean="0">
                <a:solidFill>
                  <a:schemeClr val="accent5">
                    <a:lumMod val="50000"/>
                  </a:schemeClr>
                </a:solidFill>
                <a:latin typeface="Leelawadee" pitchFamily="34" charset="-34"/>
                <a:cs typeface="Leelawadee" pitchFamily="34" charset="-34"/>
                <a:sym typeface="Wingdings"/>
              </a:rPr>
              <a:t>Hand lotion</a:t>
            </a:r>
            <a:r>
              <a:rPr lang="th-TH" sz="2400" kern="400" dirty="0" smtClean="0">
                <a:solidFill>
                  <a:schemeClr val="accent5">
                    <a:lumMod val="50000"/>
                  </a:schemeClr>
                </a:solidFill>
                <a:latin typeface="Leelawadee" pitchFamily="34" charset="-34"/>
                <a:cs typeface="Leelawadee" pitchFamily="34" charset="-34"/>
                <a:sym typeface="Wingdings"/>
              </a:rPr>
              <a:t>)</a:t>
            </a:r>
            <a:endParaRPr lang="en-US" sz="240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11560" y="3427687"/>
            <a:ext cx="2520280" cy="49182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0" y="2938317"/>
            <a:ext cx="2520280" cy="54100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หวี</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0" y="948694"/>
            <a:ext cx="4824536"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ของใช้ในห้องน้ำสำหรับแขก(ต่อ)</a:t>
            </a:r>
            <a:endParaRPr lang="en-US" sz="2800" spc="5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02416" y="1944270"/>
            <a:ext cx="3969584" cy="59510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แปรงสีฟันและยาสีฟัน </a:t>
            </a:r>
            <a:endParaRPr lang="en-US" sz="280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11560" y="2397424"/>
            <a:ext cx="3960440" cy="70011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err="1" smtClean="0">
                <a:solidFill>
                  <a:schemeClr val="accent5">
                    <a:lumMod val="50000"/>
                  </a:schemeClr>
                </a:solidFill>
                <a:latin typeface="Leelawadee" pitchFamily="34" charset="-34"/>
                <a:cs typeface="Leelawadee" pitchFamily="34" charset="-34"/>
                <a:sym typeface="Wingdings"/>
              </a:rPr>
              <a:t>โลชั่น</a:t>
            </a:r>
            <a:r>
              <a:rPr lang="th-TH" sz="2800" kern="400" dirty="0" smtClean="0">
                <a:solidFill>
                  <a:schemeClr val="accent5">
                    <a:lumMod val="50000"/>
                  </a:schemeClr>
                </a:solidFill>
                <a:latin typeface="Leelawadee" pitchFamily="34" charset="-34"/>
                <a:cs typeface="Leelawadee" pitchFamily="34" charset="-34"/>
                <a:sym typeface="Wingdings"/>
              </a:rPr>
              <a:t>เช็ดเครื่องสำอาง</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611560" y="3864069"/>
            <a:ext cx="4104456" cy="533135"/>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สบู่</a:t>
            </a:r>
            <a:endParaRPr lang="en-US" sz="2400" dirty="0">
              <a:solidFill>
                <a:schemeClr val="accent5">
                  <a:lumMod val="50000"/>
                </a:schemeClr>
              </a:solidFill>
              <a:cs typeface="Leelawadee" pitchFamily="34" charset="-34"/>
            </a:endParaRPr>
          </a:p>
        </p:txBody>
      </p:sp>
      <p:sp>
        <p:nvSpPr>
          <p:cNvPr id="17" name="Title 1"/>
          <p:cNvSpPr txBox="1">
            <a:spLocks/>
          </p:cNvSpPr>
          <p:nvPr/>
        </p:nvSpPr>
        <p:spPr>
          <a:xfrm>
            <a:off x="602416" y="5280848"/>
            <a:ext cx="3969584" cy="49182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กล่องชุดเข็มด้าย</a:t>
            </a:r>
            <a:endParaRPr lang="en-US" sz="2800" dirty="0">
              <a:solidFill>
                <a:schemeClr val="accent5">
                  <a:lumMod val="50000"/>
                </a:schemeClr>
              </a:solidFill>
              <a:latin typeface="Leelawadee" pitchFamily="34" charset="-34"/>
              <a:cs typeface="Leelawadee" pitchFamily="34" charset="-34"/>
            </a:endParaRPr>
          </a:p>
        </p:txBody>
      </p:sp>
      <p:sp>
        <p:nvSpPr>
          <p:cNvPr id="18" name="Title 1"/>
          <p:cNvSpPr txBox="1">
            <a:spLocks/>
          </p:cNvSpPr>
          <p:nvPr/>
        </p:nvSpPr>
        <p:spPr>
          <a:xfrm>
            <a:off x="611560" y="4380586"/>
            <a:ext cx="6192688" cy="88403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น้ำหอม</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err="1" smtClean="0">
                <a:solidFill>
                  <a:schemeClr val="accent5">
                    <a:lumMod val="50000"/>
                  </a:schemeClr>
                </a:solidFill>
                <a:latin typeface="Leelawadee" pitchFamily="34" charset="-34"/>
                <a:cs typeface="Leelawadee" pitchFamily="34" charset="-34"/>
                <a:sym typeface="Wingdings"/>
              </a:rPr>
              <a:t>โลชั่น</a:t>
            </a:r>
            <a:r>
              <a:rPr lang="th-TH" sz="2800" kern="400" dirty="0" smtClean="0">
                <a:solidFill>
                  <a:schemeClr val="accent5">
                    <a:lumMod val="50000"/>
                  </a:schemeClr>
                </a:solidFill>
                <a:latin typeface="Leelawadee" pitchFamily="34" charset="-34"/>
                <a:cs typeface="Leelawadee" pitchFamily="34" charset="-34"/>
                <a:sym typeface="Wingdings"/>
              </a:rPr>
              <a:t>ปรับสภาพผิวหลังโกนหนวด</a:t>
            </a:r>
          </a:p>
          <a:p>
            <a:r>
              <a:rPr lang="th-TH" sz="2800" kern="400" dirty="0" smtClean="0">
                <a:solidFill>
                  <a:schemeClr val="accent5">
                    <a:lumMod val="50000"/>
                  </a:schemeClr>
                </a:solidFill>
                <a:latin typeface="Leelawadee" pitchFamily="34" charset="-34"/>
                <a:cs typeface="Leelawadee" pitchFamily="34" charset="-34"/>
                <a:sym typeface="Wingdings"/>
              </a:rPr>
              <a:t>  และผลิตภัณฑ์เพื่อความหอมอื่นๆ</a:t>
            </a:r>
            <a:endParaRPr lang="en-US" sz="28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102</a:t>
            </a:fld>
            <a:endParaRPr lang="en-US" dirty="0"/>
          </a:p>
        </p:txBody>
      </p:sp>
      <p:pic>
        <p:nvPicPr>
          <p:cNvPr id="6" name="Picture 5" descr="MP900411745[1].JPG"/>
          <p:cNvPicPr>
            <a:picLocks noChangeAspect="1"/>
          </p:cNvPicPr>
          <p:nvPr/>
        </p:nvPicPr>
        <p:blipFill>
          <a:blip r:embed="rId3" cstate="print"/>
          <a:stretch>
            <a:fillRect/>
          </a:stretch>
        </p:blipFill>
        <p:spPr>
          <a:xfrm>
            <a:off x="5280248" y="3375802"/>
            <a:ext cx="1997414" cy="1997414"/>
          </a:xfrm>
          <a:prstGeom prst="rect">
            <a:avLst/>
          </a:prstGeom>
        </p:spPr>
      </p:pic>
      <p:sp>
        <p:nvSpPr>
          <p:cNvPr id="8" name="Title 1"/>
          <p:cNvSpPr>
            <a:spLocks noGrp="1"/>
          </p:cNvSpPr>
          <p:nvPr>
            <p:ph type="title"/>
          </p:nvPr>
        </p:nvSpPr>
        <p:spPr>
          <a:xfrm>
            <a:off x="611560" y="332656"/>
            <a:ext cx="648072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การตรวจสอบความเรียบร้อยรอบสุดท้าย</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02416" y="1825774"/>
            <a:ext cx="5409744"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ห้องน้ำโดยรวมดูสะอาดเรียบร้อยดีแล้ว</a:t>
            </a:r>
            <a:endParaRPr lang="en-US" sz="240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11560" y="4215927"/>
            <a:ext cx="4680520" cy="49182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เครื่องใช้ต่างๆทำงานได้เป็นปกติ</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0" y="3678932"/>
            <a:ext cx="4320480" cy="54100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กระดาษชำระมีครบเพียงพอ</a:t>
            </a:r>
            <a:endParaRPr lang="en-US" sz="28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0" y="937818"/>
            <a:ext cx="6480720" cy="99011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เมื่อเสร็จสิ้นการทำความสะอาดห้องน้ำทุกครั้ง</a:t>
            </a:r>
          </a:p>
          <a:p>
            <a:r>
              <a:rPr lang="th-TH" sz="2800" spc="50" dirty="0" smtClean="0">
                <a:solidFill>
                  <a:schemeClr val="accent5">
                    <a:lumMod val="50000"/>
                  </a:schemeClr>
                </a:solidFill>
                <a:latin typeface="Leelawadee" pitchFamily="34" charset="-34"/>
                <a:cs typeface="Leelawadee" pitchFamily="34" charset="-34"/>
              </a:rPr>
              <a:t>ควรมีการตรวจสอบความเรียบร้อยดังต่อไปนี้</a:t>
            </a:r>
            <a:endParaRPr lang="en-US" sz="2800" spc="5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02416" y="2310312"/>
            <a:ext cx="5409744" cy="154355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ของใช้สำหรับแขก</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รวมทั้งผ้าขนหนู</a:t>
            </a:r>
          </a:p>
          <a:p>
            <a:r>
              <a:rPr lang="th-TH" sz="2800" kern="400" dirty="0" smtClean="0">
                <a:solidFill>
                  <a:schemeClr val="accent5">
                    <a:lumMod val="50000"/>
                  </a:schemeClr>
                </a:solidFill>
                <a:latin typeface="Leelawadee" pitchFamily="34" charset="-34"/>
                <a:cs typeface="Leelawadee" pitchFamily="34" charset="-34"/>
                <a:sym typeface="Wingdings"/>
              </a:rPr>
              <a:t>  ถูกนำมาเติมจนเต็ม</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ครบจำนวนและ</a:t>
            </a:r>
          </a:p>
          <a:p>
            <a:r>
              <a:rPr lang="th-TH" sz="2800" kern="400" dirty="0" smtClean="0">
                <a:solidFill>
                  <a:schemeClr val="accent5">
                    <a:lumMod val="50000"/>
                  </a:schemeClr>
                </a:solidFill>
                <a:latin typeface="Leelawadee" pitchFamily="34" charset="-34"/>
                <a:cs typeface="Leelawadee" pitchFamily="34" charset="-34"/>
                <a:sym typeface="Wingdings"/>
              </a:rPr>
              <a:t>  วางไว้ในที่ที่เหมาะสม</a:t>
            </a:r>
            <a:endParaRPr lang="en-US" sz="280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611560" y="4709459"/>
            <a:ext cx="4680520" cy="533135"/>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พื้นผิวต่างๆสะอาดและแห้งดีแล้ว</a:t>
            </a:r>
            <a:endParaRPr lang="en-US" sz="2400" dirty="0">
              <a:solidFill>
                <a:schemeClr val="accent5">
                  <a:lumMod val="50000"/>
                </a:schemeClr>
              </a:solidFill>
              <a:cs typeface="Leelawadee" pitchFamily="34" charset="-34"/>
            </a:endParaRPr>
          </a:p>
        </p:txBody>
      </p:sp>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103</a:t>
            </a:fld>
            <a:endParaRPr lang="en-US" dirty="0"/>
          </a:p>
        </p:txBody>
      </p:sp>
      <p:pic>
        <p:nvPicPr>
          <p:cNvPr id="6" name="Picture 5" descr="MP900408879[1].JPG"/>
          <p:cNvPicPr>
            <a:picLocks noChangeAspect="1"/>
          </p:cNvPicPr>
          <p:nvPr/>
        </p:nvPicPr>
        <p:blipFill>
          <a:blip r:embed="rId3" cstate="print"/>
          <a:stretch>
            <a:fillRect/>
          </a:stretch>
        </p:blipFill>
        <p:spPr>
          <a:xfrm>
            <a:off x="3275856" y="2564904"/>
            <a:ext cx="2420888" cy="2420888"/>
          </a:xfrm>
          <a:prstGeom prst="rect">
            <a:avLst/>
          </a:prstGeom>
        </p:spPr>
      </p:pic>
      <p:sp>
        <p:nvSpPr>
          <p:cNvPr id="7" name="Title 1"/>
          <p:cNvSpPr>
            <a:spLocks noGrp="1"/>
          </p:cNvSpPr>
          <p:nvPr>
            <p:ph type="title"/>
          </p:nvPr>
        </p:nvSpPr>
        <p:spPr>
          <a:xfrm>
            <a:off x="611560" y="692696"/>
            <a:ext cx="1944216" cy="792088"/>
          </a:xfrm>
        </p:spPr>
        <p:txBody>
          <a:bodyPr>
            <a:normAutofit/>
          </a:bodyPr>
          <a:lstStyle/>
          <a:p>
            <a:r>
              <a:rPr lang="th-TH" sz="3200" b="1" dirty="0" smtClean="0">
                <a:solidFill>
                  <a:schemeClr val="accent5">
                    <a:lumMod val="75000"/>
                  </a:schemeClr>
                </a:solidFill>
                <a:latin typeface="Leelawadee" pitchFamily="34" charset="-34"/>
                <a:cs typeface="Leelawadee" pitchFamily="34" charset="-34"/>
              </a:rPr>
              <a:t>บทที่</a:t>
            </a:r>
            <a:r>
              <a:rPr lang="th-TH" sz="3200" b="1" kern="400" dirty="0" smtClean="0">
                <a:solidFill>
                  <a:schemeClr val="accent5">
                    <a:lumMod val="75000"/>
                  </a:schemeClr>
                </a:solidFill>
                <a:latin typeface="Leelawadee" pitchFamily="34" charset="-34"/>
                <a:cs typeface="Leelawadee" pitchFamily="34" charset="-34"/>
              </a:rPr>
              <a:t> </a:t>
            </a:r>
            <a:r>
              <a:rPr lang="th-TH" sz="3200" b="1" dirty="0" smtClean="0">
                <a:solidFill>
                  <a:schemeClr val="accent5">
                    <a:lumMod val="75000"/>
                  </a:schemeClr>
                </a:solidFill>
                <a:latin typeface="Leelawadee" pitchFamily="34" charset="-34"/>
                <a:cs typeface="Leelawadee" pitchFamily="34" charset="-34"/>
              </a:rPr>
              <a:t>๕</a:t>
            </a:r>
            <a:endParaRPr lang="en-US" sz="3200" b="1" dirty="0">
              <a:solidFill>
                <a:schemeClr val="accent5">
                  <a:lumMod val="75000"/>
                </a:schemeClr>
              </a:solidFill>
              <a:latin typeface="Leelawadee" pitchFamily="34" charset="-34"/>
              <a:cs typeface="Leelawadee" pitchFamily="34" charset="-34"/>
            </a:endParaRPr>
          </a:p>
        </p:txBody>
      </p:sp>
      <p:sp>
        <p:nvSpPr>
          <p:cNvPr id="8" name="Title 1"/>
          <p:cNvSpPr txBox="1">
            <a:spLocks/>
          </p:cNvSpPr>
          <p:nvPr/>
        </p:nvSpPr>
        <p:spPr>
          <a:xfrm>
            <a:off x="611560" y="1412776"/>
            <a:ext cx="6048672"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smtClean="0">
                <a:solidFill>
                  <a:schemeClr val="accent5">
                    <a:lumMod val="50000"/>
                  </a:schemeClr>
                </a:solidFill>
                <a:latin typeface="Leelawadee" pitchFamily="34" charset="-34"/>
                <a:cs typeface="Leelawadee" pitchFamily="34" charset="-34"/>
              </a:rPr>
              <a:t>ทำความสะอาดห้องพัก</a:t>
            </a:r>
            <a:endParaRPr lang="en-US" sz="3000" b="1"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104</a:t>
            </a:fld>
            <a:endParaRPr lang="en-US" dirty="0"/>
          </a:p>
        </p:txBody>
      </p:sp>
      <p:pic>
        <p:nvPicPr>
          <p:cNvPr id="7" name="Picture 6" descr="MP900439268[1].JPG"/>
          <p:cNvPicPr>
            <a:picLocks noChangeAspect="1"/>
          </p:cNvPicPr>
          <p:nvPr/>
        </p:nvPicPr>
        <p:blipFill>
          <a:blip r:embed="rId3" cstate="print"/>
          <a:stretch>
            <a:fillRect/>
          </a:stretch>
        </p:blipFill>
        <p:spPr>
          <a:xfrm>
            <a:off x="4588370" y="3789040"/>
            <a:ext cx="2359893" cy="1553035"/>
          </a:xfrm>
          <a:prstGeom prst="rect">
            <a:avLst/>
          </a:prstGeom>
        </p:spPr>
      </p:pic>
      <p:sp>
        <p:nvSpPr>
          <p:cNvPr id="16" name="Title 1"/>
          <p:cNvSpPr>
            <a:spLocks noGrp="1"/>
          </p:cNvSpPr>
          <p:nvPr>
            <p:ph type="title"/>
          </p:nvPr>
        </p:nvSpPr>
        <p:spPr>
          <a:xfrm>
            <a:off x="611560" y="332656"/>
            <a:ext cx="612068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ทำความสะอาดห้องพัก</a:t>
            </a:r>
            <a:endParaRPr lang="en-US" sz="3000" b="1" dirty="0">
              <a:solidFill>
                <a:schemeClr val="accent5">
                  <a:lumMod val="75000"/>
                </a:schemeClr>
              </a:solidFill>
              <a:latin typeface="Leelawadee" pitchFamily="34" charset="-34"/>
              <a:cs typeface="Leelawadee" pitchFamily="34" charset="-34"/>
            </a:endParaRPr>
          </a:p>
        </p:txBody>
      </p:sp>
      <p:sp>
        <p:nvSpPr>
          <p:cNvPr id="17" name="Title 1"/>
          <p:cNvSpPr txBox="1">
            <a:spLocks/>
          </p:cNvSpPr>
          <p:nvPr/>
        </p:nvSpPr>
        <p:spPr>
          <a:xfrm>
            <a:off x="602416" y="1606477"/>
            <a:ext cx="6849904"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ปฏิบัติตามนโยบายและข้อกำหนดของสถาน</a:t>
            </a:r>
          </a:p>
          <a:p>
            <a:r>
              <a:rPr lang="th-TH" sz="2800" kern="400" dirty="0" smtClean="0">
                <a:solidFill>
                  <a:schemeClr val="accent5">
                    <a:lumMod val="50000"/>
                  </a:schemeClr>
                </a:solidFill>
                <a:latin typeface="Leelawadee" pitchFamily="34" charset="-34"/>
                <a:cs typeface="Leelawadee" pitchFamily="34" charset="-34"/>
                <a:sym typeface="Wingdings"/>
              </a:rPr>
              <a:t>  ประกอบการเกี่ยวกับการทำความสะอาดห้องพัก</a:t>
            </a:r>
            <a:endParaRPr lang="en-US" sz="2400" dirty="0">
              <a:solidFill>
                <a:schemeClr val="accent5">
                  <a:lumMod val="50000"/>
                </a:schemeClr>
              </a:solidFill>
              <a:latin typeface="Leelawadee" pitchFamily="34" charset="-34"/>
              <a:cs typeface="Leelawadee" pitchFamily="34" charset="-34"/>
            </a:endParaRPr>
          </a:p>
        </p:txBody>
      </p:sp>
      <p:sp>
        <p:nvSpPr>
          <p:cNvPr id="18" name="Title 1"/>
          <p:cNvSpPr txBox="1">
            <a:spLocks/>
          </p:cNvSpPr>
          <p:nvPr/>
        </p:nvSpPr>
        <p:spPr>
          <a:xfrm>
            <a:off x="611560" y="3522937"/>
            <a:ext cx="3240360" cy="49182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ทำความสะอาดครัว</a:t>
            </a:r>
            <a:endParaRPr lang="en-US" sz="2800" dirty="0">
              <a:solidFill>
                <a:schemeClr val="accent5">
                  <a:lumMod val="50000"/>
                </a:schemeClr>
              </a:solidFill>
              <a:latin typeface="Leelawadee" pitchFamily="34" charset="-34"/>
              <a:cs typeface="Leelawadee" pitchFamily="34" charset="-34"/>
            </a:endParaRPr>
          </a:p>
        </p:txBody>
      </p:sp>
      <p:sp>
        <p:nvSpPr>
          <p:cNvPr id="19" name="Title 1"/>
          <p:cNvSpPr txBox="1">
            <a:spLocks/>
          </p:cNvSpPr>
          <p:nvPr/>
        </p:nvSpPr>
        <p:spPr>
          <a:xfrm>
            <a:off x="611560" y="3014517"/>
            <a:ext cx="6840760" cy="541006"/>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ดูดฝุ่นที่บริเวณพื้นห้องและพื้นที่อื่นๆให้ทั่ว</a:t>
            </a:r>
            <a:endParaRPr lang="en-US" sz="2800" dirty="0">
              <a:solidFill>
                <a:schemeClr val="accent5">
                  <a:lumMod val="50000"/>
                </a:schemeClr>
              </a:solidFill>
              <a:latin typeface="Leelawadee" pitchFamily="34" charset="-34"/>
              <a:cs typeface="Leelawadee" pitchFamily="34" charset="-34"/>
            </a:endParaRPr>
          </a:p>
        </p:txBody>
      </p:sp>
      <p:sp>
        <p:nvSpPr>
          <p:cNvPr id="20" name="Title 1"/>
          <p:cNvSpPr txBox="1">
            <a:spLocks/>
          </p:cNvSpPr>
          <p:nvPr/>
        </p:nvSpPr>
        <p:spPr>
          <a:xfrm>
            <a:off x="611560" y="948694"/>
            <a:ext cx="6984776"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เกณฑ์การปฏิบัติงานสำหรับสมรรถนะย่อยนี้</a:t>
            </a:r>
            <a:r>
              <a:rPr lang="th-TH" sz="2800" kern="400" spc="50" dirty="0" smtClean="0">
                <a:solidFill>
                  <a:schemeClr val="accent5">
                    <a:lumMod val="50000"/>
                  </a:schemeClr>
                </a:solidFill>
                <a:latin typeface="Leelawadee" pitchFamily="34" charset="-34"/>
                <a:cs typeface="Leelawadee" pitchFamily="34" charset="-34"/>
              </a:rPr>
              <a:t> </a:t>
            </a:r>
            <a:r>
              <a:rPr lang="th-TH" sz="2800" spc="50" dirty="0" smtClean="0">
                <a:solidFill>
                  <a:schemeClr val="accent5">
                    <a:lumMod val="50000"/>
                  </a:schemeClr>
                </a:solidFill>
                <a:latin typeface="Leelawadee" pitchFamily="34" charset="-34"/>
                <a:cs typeface="Leelawadee" pitchFamily="34" charset="-34"/>
              </a:rPr>
              <a:t>ได้แก่</a:t>
            </a:r>
            <a:endParaRPr lang="en-US" sz="2800" spc="50" dirty="0">
              <a:solidFill>
                <a:schemeClr val="accent5">
                  <a:lumMod val="50000"/>
                </a:schemeClr>
              </a:solidFill>
              <a:latin typeface="Leelawadee" pitchFamily="34" charset="-34"/>
              <a:cs typeface="Leelawadee" pitchFamily="34" charset="-34"/>
            </a:endParaRPr>
          </a:p>
        </p:txBody>
      </p:sp>
      <p:sp>
        <p:nvSpPr>
          <p:cNvPr id="22" name="Title 1"/>
          <p:cNvSpPr txBox="1">
            <a:spLocks/>
          </p:cNvSpPr>
          <p:nvPr/>
        </p:nvSpPr>
        <p:spPr>
          <a:xfrm>
            <a:off x="611560" y="2425999"/>
            <a:ext cx="7200800" cy="70011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ทำความสะอาดอุปกรณ์เครื่องใช้ที่ติดตั้งไว้ในห้องพัก</a:t>
            </a:r>
            <a:endParaRPr lang="en-US" sz="2800" dirty="0">
              <a:solidFill>
                <a:schemeClr val="accent5">
                  <a:lumMod val="50000"/>
                </a:schemeClr>
              </a:solidFill>
              <a:latin typeface="Leelawadee" pitchFamily="34" charset="-34"/>
              <a:cs typeface="Leelawadee" pitchFamily="34" charset="-34"/>
            </a:endParaRPr>
          </a:p>
        </p:txBody>
      </p:sp>
      <p:sp>
        <p:nvSpPr>
          <p:cNvPr id="23" name="Title 1"/>
          <p:cNvSpPr txBox="1">
            <a:spLocks/>
          </p:cNvSpPr>
          <p:nvPr/>
        </p:nvSpPr>
        <p:spPr>
          <a:xfrm>
            <a:off x="611560" y="3987894"/>
            <a:ext cx="3492388" cy="533135"/>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เติมของใช้สำหรับแขก</a:t>
            </a:r>
            <a:endParaRPr lang="en-US" sz="2400" dirty="0">
              <a:solidFill>
                <a:schemeClr val="accent5">
                  <a:lumMod val="50000"/>
                </a:schemeClr>
              </a:solidFill>
              <a:cs typeface="Leelawadee" pitchFamily="34" charset="-34"/>
            </a:endParaRPr>
          </a:p>
        </p:txBody>
      </p:sp>
      <p:cxnSp>
        <p:nvCxnSpPr>
          <p:cNvPr id="13" name="ลูกศรเชื่อมต่อแบบตรง 12"/>
          <p:cNvCxnSpPr/>
          <p:nvPr/>
        </p:nvCxnSpPr>
        <p:spPr>
          <a:xfrm>
            <a:off x="7380312"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105</a:t>
            </a:fld>
            <a:endParaRPr lang="en-US" dirty="0"/>
          </a:p>
        </p:txBody>
      </p:sp>
      <p:pic>
        <p:nvPicPr>
          <p:cNvPr id="5" name="Picture 4" descr="MP900442650[1].JPG"/>
          <p:cNvPicPr>
            <a:picLocks noChangeAspect="1"/>
          </p:cNvPicPr>
          <p:nvPr/>
        </p:nvPicPr>
        <p:blipFill>
          <a:blip r:embed="rId3" cstate="print"/>
          <a:stretch>
            <a:fillRect/>
          </a:stretch>
        </p:blipFill>
        <p:spPr>
          <a:xfrm>
            <a:off x="5171041" y="3356992"/>
            <a:ext cx="2281279" cy="1474098"/>
          </a:xfrm>
          <a:prstGeom prst="rect">
            <a:avLst/>
          </a:prstGeom>
        </p:spPr>
      </p:pic>
      <p:sp>
        <p:nvSpPr>
          <p:cNvPr id="8" name="Title 1"/>
          <p:cNvSpPr>
            <a:spLocks noGrp="1"/>
          </p:cNvSpPr>
          <p:nvPr>
            <p:ph type="title"/>
          </p:nvPr>
        </p:nvSpPr>
        <p:spPr>
          <a:xfrm>
            <a:off x="611560" y="332656"/>
            <a:ext cx="612068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ทำความสะอาดห้องพัก</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02416" y="1594568"/>
            <a:ext cx="6849904"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ตรวจสอบความพร้อมในการใช้งานของ</a:t>
            </a:r>
          </a:p>
          <a:p>
            <a:r>
              <a:rPr lang="th-TH" sz="2800" kern="400" dirty="0" smtClean="0">
                <a:solidFill>
                  <a:schemeClr val="accent5">
                    <a:lumMod val="50000"/>
                  </a:schemeClr>
                </a:solidFill>
                <a:latin typeface="Leelawadee" pitchFamily="34" charset="-34"/>
                <a:cs typeface="Leelawadee" pitchFamily="34" charset="-34"/>
                <a:sym typeface="Wingdings"/>
              </a:rPr>
              <a:t>   อุปกรณ์เครื่องใช้ต่างๆ</a:t>
            </a:r>
            <a:endParaRPr lang="en-US" sz="240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0" y="958219"/>
            <a:ext cx="7704856"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เกณฑ์การปฏิบัติงานสำหรับสมรรถนะย่อยนี้</a:t>
            </a:r>
            <a:r>
              <a:rPr lang="th-TH" sz="2800" kern="400" spc="50" dirty="0" smtClean="0">
                <a:solidFill>
                  <a:schemeClr val="accent5">
                    <a:lumMod val="50000"/>
                  </a:schemeClr>
                </a:solidFill>
                <a:latin typeface="Leelawadee" pitchFamily="34" charset="-34"/>
                <a:cs typeface="Leelawadee" pitchFamily="34" charset="-34"/>
              </a:rPr>
              <a:t> </a:t>
            </a:r>
            <a:r>
              <a:rPr lang="th-TH" sz="2800" spc="50" dirty="0" smtClean="0">
                <a:solidFill>
                  <a:schemeClr val="accent5">
                    <a:lumMod val="50000"/>
                  </a:schemeClr>
                </a:solidFill>
                <a:latin typeface="Leelawadee" pitchFamily="34" charset="-34"/>
                <a:cs typeface="Leelawadee" pitchFamily="34" charset="-34"/>
              </a:rPr>
              <a:t>ได้แก่(ต่อ)</a:t>
            </a:r>
            <a:endParaRPr lang="en-US" sz="2800" spc="5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611560" y="2542581"/>
            <a:ext cx="6849904"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รายงานความบกพร่องเสียหายและซ่อมแซม</a:t>
            </a:r>
          </a:p>
          <a:p>
            <a:r>
              <a:rPr lang="th-TH" sz="2800" kern="400" dirty="0" smtClean="0">
                <a:solidFill>
                  <a:schemeClr val="accent5">
                    <a:lumMod val="50000"/>
                  </a:schemeClr>
                </a:solidFill>
                <a:latin typeface="Leelawadee" pitchFamily="34" charset="-34"/>
                <a:cs typeface="Leelawadee" pitchFamily="34" charset="-34"/>
                <a:sym typeface="Wingdings"/>
              </a:rPr>
              <a:t>   สิ่งที่บกพร่องเสียหาย</a:t>
            </a:r>
            <a:endParaRPr lang="en-US" sz="2400" dirty="0">
              <a:solidFill>
                <a:schemeClr val="accent5">
                  <a:lumMod val="50000"/>
                </a:schemeClr>
              </a:solidFill>
              <a:latin typeface="Leelawadee" pitchFamily="34" charset="-34"/>
              <a:cs typeface="Leelawadee" pitchFamily="34" charset="-34"/>
            </a:endParaRPr>
          </a:p>
        </p:txBody>
      </p:sp>
      <p:sp>
        <p:nvSpPr>
          <p:cNvPr id="16" name="Title 1"/>
          <p:cNvSpPr txBox="1">
            <a:spLocks/>
          </p:cNvSpPr>
          <p:nvPr/>
        </p:nvSpPr>
        <p:spPr>
          <a:xfrm>
            <a:off x="611560" y="3473352"/>
            <a:ext cx="4248472"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รายงาน</a:t>
            </a:r>
            <a:r>
              <a:rPr lang="th-TH" sz="2800" kern="400" dirty="0">
                <a:solidFill>
                  <a:schemeClr val="accent5">
                    <a:lumMod val="50000"/>
                  </a:schemeClr>
                </a:solidFill>
                <a:latin typeface="Leelawadee" pitchFamily="34" charset="-34"/>
                <a:cs typeface="Leelawadee" pitchFamily="34" charset="-34"/>
                <a:sym typeface="Wingdings"/>
              </a:rPr>
              <a:t>วัตถุหรือสถานการณ์</a:t>
            </a:r>
            <a:endParaRPr lang="th-TH" sz="2800" kern="400" dirty="0" smtClean="0">
              <a:solidFill>
                <a:schemeClr val="accent5">
                  <a:lumMod val="50000"/>
                </a:schemeClr>
              </a:solidFill>
              <a:latin typeface="Leelawadee" pitchFamily="34" charset="-34"/>
              <a:cs typeface="Leelawadee" pitchFamily="34" charset="-34"/>
              <a:sym typeface="Wingdings"/>
            </a:endParaRPr>
          </a:p>
          <a:p>
            <a:r>
              <a:rPr lang="th-TH" sz="2800" kern="400" dirty="0" smtClean="0">
                <a:solidFill>
                  <a:schemeClr val="accent5">
                    <a:lumMod val="50000"/>
                  </a:schemeClr>
                </a:solidFill>
                <a:latin typeface="Leelawadee" pitchFamily="34" charset="-34"/>
                <a:cs typeface="Leelawadee" pitchFamily="34" charset="-34"/>
                <a:sym typeface="Wingdings"/>
              </a:rPr>
              <a:t>   ต้องสงสัย</a:t>
            </a:r>
            <a:endParaRPr lang="en-US" sz="2400" dirty="0">
              <a:solidFill>
                <a:schemeClr val="accent5">
                  <a:lumMod val="50000"/>
                </a:schemeClr>
              </a:solidFill>
              <a:latin typeface="Leelawadee" pitchFamily="34" charset="-34"/>
              <a:cs typeface="Leelawadee" pitchFamily="34" charset="-34"/>
            </a:endParaRPr>
          </a:p>
        </p:txBody>
      </p:sp>
      <p:sp>
        <p:nvSpPr>
          <p:cNvPr id="18" name="Title 1"/>
          <p:cNvSpPr txBox="1">
            <a:spLocks/>
          </p:cNvSpPr>
          <p:nvPr/>
        </p:nvSpPr>
        <p:spPr>
          <a:xfrm>
            <a:off x="611560" y="4409456"/>
            <a:ext cx="4248472"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ดำเนินการเกี่ยวกับสิ่งของที่</a:t>
            </a:r>
          </a:p>
          <a:p>
            <a:r>
              <a:rPr lang="th-TH" sz="2800" kern="400" dirty="0" smtClean="0">
                <a:solidFill>
                  <a:schemeClr val="accent5">
                    <a:lumMod val="50000"/>
                  </a:schemeClr>
                </a:solidFill>
                <a:latin typeface="Leelawadee" pitchFamily="34" charset="-34"/>
                <a:cs typeface="Leelawadee" pitchFamily="34" charset="-34"/>
                <a:sym typeface="Wingdings"/>
              </a:rPr>
              <a:t>   แขกที่ย้ายออกไปลืมไว้</a:t>
            </a:r>
            <a:endParaRPr lang="en-US" sz="24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106</a:t>
            </a:fld>
            <a:endParaRPr lang="en-US" dirty="0"/>
          </a:p>
        </p:txBody>
      </p:sp>
      <p:pic>
        <p:nvPicPr>
          <p:cNvPr id="6" name="Picture 5" descr="MP900314372[1].JPG"/>
          <p:cNvPicPr>
            <a:picLocks noChangeAspect="1"/>
          </p:cNvPicPr>
          <p:nvPr/>
        </p:nvPicPr>
        <p:blipFill>
          <a:blip r:embed="rId3" cstate="print"/>
          <a:stretch>
            <a:fillRect/>
          </a:stretch>
        </p:blipFill>
        <p:spPr>
          <a:xfrm>
            <a:off x="5681711" y="2229944"/>
            <a:ext cx="1482577" cy="3143272"/>
          </a:xfrm>
          <a:prstGeom prst="rect">
            <a:avLst/>
          </a:prstGeom>
        </p:spPr>
      </p:pic>
      <p:sp>
        <p:nvSpPr>
          <p:cNvPr id="9"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แนวปฏิบัติในการทำความสะอาดห้องพัก</a:t>
            </a:r>
            <a:endParaRPr lang="en-US" sz="3000" b="1" dirty="0">
              <a:solidFill>
                <a:schemeClr val="accent5">
                  <a:lumMod val="75000"/>
                </a:schemeClr>
              </a:solidFill>
              <a:latin typeface="Leelawadee" pitchFamily="34" charset="-34"/>
              <a:cs typeface="Leelawadee" pitchFamily="34" charset="-34"/>
            </a:endParaRPr>
          </a:p>
        </p:txBody>
      </p:sp>
      <p:sp>
        <p:nvSpPr>
          <p:cNvPr id="17" name="Title 1"/>
          <p:cNvSpPr txBox="1">
            <a:spLocks/>
          </p:cNvSpPr>
          <p:nvPr/>
        </p:nvSpPr>
        <p:spPr>
          <a:xfrm>
            <a:off x="611560" y="2295922"/>
            <a:ext cx="4896544" cy="104417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kern="400" dirty="0" smtClean="0">
                <a:solidFill>
                  <a:schemeClr val="accent5">
                    <a:lumMod val="50000"/>
                  </a:schemeClr>
                </a:solidFill>
                <a:latin typeface="Leelawadee" pitchFamily="34" charset="-34"/>
                <a:cs typeface="Leelawadee" pitchFamily="34" charset="-34"/>
                <a:sym typeface="Wingdings"/>
              </a:rPr>
              <a:t>๑. </a:t>
            </a:r>
            <a:r>
              <a:rPr lang="th-TH" sz="2800" kern="400" dirty="0" smtClean="0">
                <a:solidFill>
                  <a:schemeClr val="accent5">
                    <a:lumMod val="50000"/>
                  </a:schemeClr>
                </a:solidFill>
                <a:latin typeface="Leelawadee" pitchFamily="34" charset="-34"/>
                <a:cs typeface="Leelawadee" pitchFamily="34" charset="-34"/>
                <a:sym typeface="Wingdings"/>
              </a:rPr>
              <a:t>เข้าห้องพักและจัดเตรียมห้องพัก</a:t>
            </a:r>
          </a:p>
          <a:p>
            <a:r>
              <a:rPr lang="th-TH" sz="2800" kern="400" dirty="0" smtClean="0">
                <a:solidFill>
                  <a:schemeClr val="accent5">
                    <a:lumMod val="50000"/>
                  </a:schemeClr>
                </a:solidFill>
                <a:latin typeface="Leelawadee" pitchFamily="34" charset="-34"/>
                <a:cs typeface="Leelawadee" pitchFamily="34" charset="-34"/>
                <a:sym typeface="Wingdings"/>
              </a:rPr>
              <a:t>  ตามขั้นตอน</a:t>
            </a:r>
          </a:p>
        </p:txBody>
      </p:sp>
      <p:sp>
        <p:nvSpPr>
          <p:cNvPr id="18" name="Title 1"/>
          <p:cNvSpPr txBox="1">
            <a:spLocks/>
          </p:cNvSpPr>
          <p:nvPr/>
        </p:nvSpPr>
        <p:spPr>
          <a:xfrm>
            <a:off x="611560" y="3167508"/>
            <a:ext cx="324036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๒.</a:t>
            </a: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จัดเตียง</a:t>
            </a:r>
          </a:p>
        </p:txBody>
      </p:sp>
      <p:sp>
        <p:nvSpPr>
          <p:cNvPr id="19" name="Title 1"/>
          <p:cNvSpPr txBox="1">
            <a:spLocks/>
          </p:cNvSpPr>
          <p:nvPr/>
        </p:nvSpPr>
        <p:spPr>
          <a:xfrm>
            <a:off x="611560" y="3628131"/>
            <a:ext cx="396044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๓.</a:t>
            </a:r>
            <a:r>
              <a:rPr lang="th-TH" sz="2400" kern="30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ทำ</a:t>
            </a:r>
            <a:r>
              <a:rPr lang="th-TH" sz="2800" kern="400" spc="-50" dirty="0">
                <a:solidFill>
                  <a:schemeClr val="accent5">
                    <a:lumMod val="50000"/>
                  </a:schemeClr>
                </a:solidFill>
                <a:latin typeface="Leelawadee" pitchFamily="34" charset="-34"/>
                <a:cs typeface="Leelawadee" pitchFamily="34" charset="-34"/>
                <a:sym typeface="Wingdings"/>
              </a:rPr>
              <a:t>ความสะอาดห้องน้ำ</a:t>
            </a:r>
            <a:endParaRPr lang="th-TH" sz="2800" kern="400" spc="-50" dirty="0" smtClean="0">
              <a:solidFill>
                <a:schemeClr val="accent5">
                  <a:lumMod val="50000"/>
                </a:schemeClr>
              </a:solidFill>
              <a:latin typeface="Leelawadee" pitchFamily="34" charset="-34"/>
              <a:cs typeface="Leelawadee" pitchFamily="34" charset="-34"/>
              <a:sym typeface="Wingdings"/>
            </a:endParaRPr>
          </a:p>
        </p:txBody>
      </p:sp>
      <p:sp>
        <p:nvSpPr>
          <p:cNvPr id="20" name="Title 1"/>
          <p:cNvSpPr txBox="1">
            <a:spLocks/>
          </p:cNvSpPr>
          <p:nvPr/>
        </p:nvSpPr>
        <p:spPr>
          <a:xfrm>
            <a:off x="611560" y="4113137"/>
            <a:ext cx="468052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๔. </a:t>
            </a:r>
            <a:r>
              <a:rPr lang="th-TH" sz="2800" kern="400" spc="-50" dirty="0" smtClean="0">
                <a:solidFill>
                  <a:schemeClr val="accent5">
                    <a:lumMod val="50000"/>
                  </a:schemeClr>
                </a:solidFill>
                <a:latin typeface="Leelawadee" pitchFamily="34" charset="-34"/>
                <a:cs typeface="Leelawadee" pitchFamily="34" charset="-34"/>
                <a:sym typeface="Wingdings"/>
              </a:rPr>
              <a:t>เติม</a:t>
            </a:r>
            <a:r>
              <a:rPr lang="th-TH" sz="2800" kern="400" spc="-50" dirty="0">
                <a:solidFill>
                  <a:schemeClr val="accent5">
                    <a:lumMod val="50000"/>
                  </a:schemeClr>
                </a:solidFill>
                <a:latin typeface="Leelawadee" pitchFamily="34" charset="-34"/>
                <a:cs typeface="Leelawadee" pitchFamily="34" charset="-34"/>
                <a:sym typeface="Wingdings"/>
              </a:rPr>
              <a:t>ของใช้ในห้องน้ำสำหรับแขก</a:t>
            </a:r>
            <a:endParaRPr lang="th-TH" sz="2800" kern="400" spc="-50" dirty="0" smtClean="0">
              <a:solidFill>
                <a:schemeClr val="accent5">
                  <a:lumMod val="50000"/>
                </a:schemeClr>
              </a:solidFill>
              <a:latin typeface="Leelawadee" pitchFamily="34" charset="-34"/>
              <a:cs typeface="Leelawadee" pitchFamily="34" charset="-34"/>
              <a:sym typeface="Wingdings"/>
            </a:endParaRPr>
          </a:p>
        </p:txBody>
      </p:sp>
      <p:sp>
        <p:nvSpPr>
          <p:cNvPr id="21" name="Title 1"/>
          <p:cNvSpPr txBox="1">
            <a:spLocks/>
          </p:cNvSpPr>
          <p:nvPr/>
        </p:nvSpPr>
        <p:spPr>
          <a:xfrm>
            <a:off x="611560" y="4601122"/>
            <a:ext cx="468052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๕. </a:t>
            </a:r>
            <a:r>
              <a:rPr lang="th-TH" sz="2800" kern="400" spc="-50" dirty="0">
                <a:solidFill>
                  <a:schemeClr val="accent5">
                    <a:lumMod val="50000"/>
                  </a:schemeClr>
                </a:solidFill>
                <a:latin typeface="Leelawadee" pitchFamily="34" charset="-34"/>
                <a:cs typeface="Leelawadee" pitchFamily="34" charset="-34"/>
                <a:sym typeface="Wingdings"/>
              </a:rPr>
              <a:t>ปัดกวาดฝุ่นและขัด</a:t>
            </a:r>
            <a:r>
              <a:rPr lang="th-TH" sz="2800" kern="400" spc="-50" dirty="0" smtClean="0">
                <a:solidFill>
                  <a:schemeClr val="accent5">
                    <a:lumMod val="50000"/>
                  </a:schemeClr>
                </a:solidFill>
                <a:latin typeface="Leelawadee" pitchFamily="34" charset="-34"/>
                <a:cs typeface="Leelawadee" pitchFamily="34" charset="-34"/>
                <a:sym typeface="Wingdings"/>
              </a:rPr>
              <a:t>เงา</a:t>
            </a:r>
            <a:endParaRPr lang="th-TH" sz="2800" kern="400" spc="-50" dirty="0">
              <a:solidFill>
                <a:schemeClr val="accent5">
                  <a:lumMod val="50000"/>
                </a:schemeClr>
              </a:solidFill>
              <a:latin typeface="Leelawadee" pitchFamily="34" charset="-34"/>
              <a:cs typeface="Leelawadee" pitchFamily="34" charset="-34"/>
              <a:sym typeface="Wingdings"/>
            </a:endParaRPr>
          </a:p>
        </p:txBody>
      </p:sp>
      <p:sp>
        <p:nvSpPr>
          <p:cNvPr id="22" name="Title 1"/>
          <p:cNvSpPr txBox="1">
            <a:spLocks/>
          </p:cNvSpPr>
          <p:nvPr/>
        </p:nvSpPr>
        <p:spPr>
          <a:xfrm>
            <a:off x="630610" y="5080795"/>
            <a:ext cx="468052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๖.</a:t>
            </a:r>
            <a:r>
              <a:rPr lang="th-TH" sz="2400" kern="200" dirty="0" smtClean="0">
                <a:solidFill>
                  <a:schemeClr val="accent5">
                    <a:lumMod val="50000"/>
                  </a:schemeClr>
                </a:solidFill>
                <a:latin typeface="Leelawadee" pitchFamily="34" charset="-34"/>
                <a:cs typeface="Leelawadee" pitchFamily="34" charset="-34"/>
                <a:sym typeface="Wingdings"/>
              </a:rPr>
              <a:t> </a:t>
            </a:r>
            <a:r>
              <a:rPr lang="th-TH" sz="2800" kern="400" spc="-50" dirty="0">
                <a:solidFill>
                  <a:schemeClr val="accent5">
                    <a:lumMod val="50000"/>
                  </a:schemeClr>
                </a:solidFill>
                <a:latin typeface="Leelawadee" pitchFamily="34" charset="-34"/>
                <a:cs typeface="Leelawadee" pitchFamily="34" charset="-34"/>
                <a:sym typeface="Wingdings"/>
              </a:rPr>
              <a:t>เติมของใช้ในห้องพักสำหรับ</a:t>
            </a:r>
            <a:r>
              <a:rPr lang="th-TH" sz="2800" kern="400" spc="-50" dirty="0" smtClean="0">
                <a:solidFill>
                  <a:schemeClr val="accent5">
                    <a:lumMod val="50000"/>
                  </a:schemeClr>
                </a:solidFill>
                <a:latin typeface="Leelawadee" pitchFamily="34" charset="-34"/>
                <a:cs typeface="Leelawadee" pitchFamily="34" charset="-34"/>
                <a:sym typeface="Wingdings"/>
              </a:rPr>
              <a:t>แขก</a:t>
            </a:r>
            <a:endParaRPr lang="th-TH" sz="2800" kern="400" spc="-50" dirty="0">
              <a:solidFill>
                <a:schemeClr val="accent5">
                  <a:lumMod val="50000"/>
                </a:schemeClr>
              </a:solidFill>
              <a:latin typeface="Leelawadee" pitchFamily="34" charset="-34"/>
              <a:cs typeface="Leelawadee" pitchFamily="34" charset="-34"/>
              <a:sym typeface="Wingdings"/>
            </a:endParaRPr>
          </a:p>
        </p:txBody>
      </p:sp>
      <p:sp>
        <p:nvSpPr>
          <p:cNvPr id="26" name="Title 1"/>
          <p:cNvSpPr txBox="1">
            <a:spLocks/>
          </p:cNvSpPr>
          <p:nvPr/>
        </p:nvSpPr>
        <p:spPr>
          <a:xfrm>
            <a:off x="611560" y="971267"/>
            <a:ext cx="6984776" cy="144962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ขั้นตอนการทำความสะอาดห้องพัก</a:t>
            </a:r>
            <a:r>
              <a:rPr lang="th-TH" sz="2800" kern="600" spc="50" dirty="0" smtClean="0">
                <a:solidFill>
                  <a:schemeClr val="accent5">
                    <a:lumMod val="50000"/>
                  </a:schemeClr>
                </a:solidFill>
                <a:latin typeface="Leelawadee" pitchFamily="34" charset="-34"/>
                <a:cs typeface="Leelawadee" pitchFamily="34" charset="-34"/>
              </a:rPr>
              <a:t> </a:t>
            </a:r>
            <a:r>
              <a:rPr lang="th-TH" sz="2800" spc="50" dirty="0" smtClean="0">
                <a:solidFill>
                  <a:schemeClr val="accent5">
                    <a:lumMod val="50000"/>
                  </a:schemeClr>
                </a:solidFill>
                <a:latin typeface="Leelawadee" pitchFamily="34" charset="-34"/>
                <a:cs typeface="Leelawadee" pitchFamily="34" charset="-34"/>
              </a:rPr>
              <a:t>ควรปฏิบัติดังนี้</a:t>
            </a:r>
          </a:p>
          <a:p>
            <a:r>
              <a:rPr lang="th-TH" sz="2800" spc="50" dirty="0" smtClean="0">
                <a:solidFill>
                  <a:schemeClr val="accent5">
                    <a:lumMod val="50000"/>
                  </a:schemeClr>
                </a:solidFill>
                <a:latin typeface="Leelawadee" pitchFamily="34" charset="-34"/>
                <a:cs typeface="Leelawadee" pitchFamily="34" charset="-34"/>
              </a:rPr>
              <a:t>หรือปฏิบัติตามขั้นตอนที่สถานประกอบการ</a:t>
            </a:r>
            <a:r>
              <a:rPr lang="th-TH" sz="2800" kern="600" spc="50" dirty="0">
                <a:solidFill>
                  <a:schemeClr val="accent5">
                    <a:lumMod val="50000"/>
                  </a:schemeClr>
                </a:solidFill>
                <a:latin typeface="Leelawadee" pitchFamily="34" charset="-34"/>
                <a:cs typeface="Leelawadee" pitchFamily="34" charset="-34"/>
              </a:rPr>
              <a:t> </a:t>
            </a:r>
            <a:r>
              <a:rPr lang="th-TH" sz="2800" kern="600" spc="50" dirty="0" smtClean="0">
                <a:solidFill>
                  <a:schemeClr val="accent5">
                    <a:lumMod val="50000"/>
                  </a:schemeClr>
                </a:solidFill>
                <a:latin typeface="Leelawadee" pitchFamily="34" charset="-34"/>
                <a:cs typeface="Leelawadee" pitchFamily="34" charset="-34"/>
              </a:rPr>
              <a:t>เป็นผู้</a:t>
            </a:r>
          </a:p>
          <a:p>
            <a:r>
              <a:rPr lang="th-TH" sz="2800" spc="50" dirty="0" smtClean="0">
                <a:solidFill>
                  <a:schemeClr val="accent5">
                    <a:lumMod val="50000"/>
                  </a:schemeClr>
                </a:solidFill>
                <a:latin typeface="Leelawadee" pitchFamily="34" charset="-34"/>
                <a:cs typeface="Leelawadee" pitchFamily="34" charset="-34"/>
              </a:rPr>
              <a:t>กำหนด</a:t>
            </a:r>
            <a:endParaRPr lang="en-US" sz="2800" spc="50" dirty="0">
              <a:solidFill>
                <a:schemeClr val="accent5">
                  <a:lumMod val="50000"/>
                </a:schemeClr>
              </a:solidFill>
              <a:latin typeface="Leelawadee" pitchFamily="34" charset="-34"/>
              <a:cs typeface="Leelawadee" pitchFamily="34" charset="-34"/>
            </a:endParaRPr>
          </a:p>
        </p:txBody>
      </p:sp>
      <p:cxnSp>
        <p:nvCxnSpPr>
          <p:cNvPr id="27" name="ลูกศรเชื่อมต่อแบบตรง 26"/>
          <p:cNvCxnSpPr/>
          <p:nvPr/>
        </p:nvCxnSpPr>
        <p:spPr>
          <a:xfrm>
            <a:off x="7380312"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แทนหมายเลขภาพนิ่ง 3"/>
          <p:cNvSpPr>
            <a:spLocks noGrp="1"/>
          </p:cNvSpPr>
          <p:nvPr>
            <p:ph type="sldNum" sz="quarter" idx="12"/>
          </p:nvPr>
        </p:nvSpPr>
        <p:spPr/>
        <p:txBody>
          <a:bodyPr/>
          <a:lstStyle/>
          <a:p>
            <a:fld id="{90BDF71C-F485-43AE-8825-5070AF1EA8C9}" type="slidenum">
              <a:rPr lang="en-US" smtClean="0"/>
              <a:pPr/>
              <a:t>107</a:t>
            </a:fld>
            <a:endParaRPr lang="en-US" dirty="0"/>
          </a:p>
        </p:txBody>
      </p:sp>
      <p:sp>
        <p:nvSpPr>
          <p:cNvPr id="5"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แนวปฏิบัติในการทำความสะอาดห้องพัก</a:t>
            </a:r>
            <a:endParaRPr lang="en-US" sz="3000" b="1" dirty="0">
              <a:solidFill>
                <a:schemeClr val="accent5">
                  <a:lumMod val="75000"/>
                </a:schemeClr>
              </a:solidFill>
              <a:latin typeface="Leelawadee" pitchFamily="34" charset="-34"/>
              <a:cs typeface="Leelawadee" pitchFamily="34" charset="-34"/>
            </a:endParaRPr>
          </a:p>
        </p:txBody>
      </p:sp>
      <p:sp>
        <p:nvSpPr>
          <p:cNvPr id="6" name="Title 1"/>
          <p:cNvSpPr txBox="1">
            <a:spLocks/>
          </p:cNvSpPr>
          <p:nvPr/>
        </p:nvSpPr>
        <p:spPr>
          <a:xfrm>
            <a:off x="611560" y="971267"/>
            <a:ext cx="6984776" cy="144962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ขั้นตอนการทำความสะอาดห้องพัก</a:t>
            </a:r>
            <a:r>
              <a:rPr lang="th-TH" sz="2800" kern="600" spc="50" dirty="0" smtClean="0">
                <a:solidFill>
                  <a:schemeClr val="accent5">
                    <a:lumMod val="50000"/>
                  </a:schemeClr>
                </a:solidFill>
                <a:latin typeface="Leelawadee" pitchFamily="34" charset="-34"/>
                <a:cs typeface="Leelawadee" pitchFamily="34" charset="-34"/>
              </a:rPr>
              <a:t> </a:t>
            </a:r>
            <a:r>
              <a:rPr lang="th-TH" sz="2800" spc="50" dirty="0" smtClean="0">
                <a:solidFill>
                  <a:schemeClr val="accent5">
                    <a:lumMod val="50000"/>
                  </a:schemeClr>
                </a:solidFill>
                <a:latin typeface="Leelawadee" pitchFamily="34" charset="-34"/>
                <a:cs typeface="Leelawadee" pitchFamily="34" charset="-34"/>
              </a:rPr>
              <a:t>ควรปฏิบัติดังนี้</a:t>
            </a:r>
          </a:p>
          <a:p>
            <a:r>
              <a:rPr lang="th-TH" sz="2800" spc="50" dirty="0" smtClean="0">
                <a:solidFill>
                  <a:schemeClr val="accent5">
                    <a:lumMod val="50000"/>
                  </a:schemeClr>
                </a:solidFill>
                <a:latin typeface="Leelawadee" pitchFamily="34" charset="-34"/>
                <a:cs typeface="Leelawadee" pitchFamily="34" charset="-34"/>
              </a:rPr>
              <a:t>หรือปฏิบัติตามขั้นตอนที่สถานประกอบการ</a:t>
            </a:r>
            <a:r>
              <a:rPr lang="th-TH" sz="2800" kern="600" spc="50" dirty="0">
                <a:solidFill>
                  <a:schemeClr val="accent5">
                    <a:lumMod val="50000"/>
                  </a:schemeClr>
                </a:solidFill>
                <a:latin typeface="Leelawadee" pitchFamily="34" charset="-34"/>
                <a:cs typeface="Leelawadee" pitchFamily="34" charset="-34"/>
              </a:rPr>
              <a:t> </a:t>
            </a:r>
            <a:r>
              <a:rPr lang="th-TH" sz="2800" kern="600" spc="50" dirty="0" smtClean="0">
                <a:solidFill>
                  <a:schemeClr val="accent5">
                    <a:lumMod val="50000"/>
                  </a:schemeClr>
                </a:solidFill>
                <a:latin typeface="Leelawadee" pitchFamily="34" charset="-34"/>
                <a:cs typeface="Leelawadee" pitchFamily="34" charset="-34"/>
              </a:rPr>
              <a:t>เป็นผู้</a:t>
            </a:r>
          </a:p>
          <a:p>
            <a:r>
              <a:rPr lang="th-TH" sz="2800" spc="50" dirty="0" smtClean="0">
                <a:solidFill>
                  <a:schemeClr val="accent5">
                    <a:lumMod val="50000"/>
                  </a:schemeClr>
                </a:solidFill>
                <a:latin typeface="Leelawadee" pitchFamily="34" charset="-34"/>
                <a:cs typeface="Leelawadee" pitchFamily="34" charset="-34"/>
              </a:rPr>
              <a:t>กำหนด(ต่อ)</a:t>
            </a:r>
            <a:endParaRPr lang="en-US" sz="2800" spc="50" dirty="0">
              <a:solidFill>
                <a:schemeClr val="accent5">
                  <a:lumMod val="50000"/>
                </a:schemeClr>
              </a:solidFill>
              <a:latin typeface="Leelawadee" pitchFamily="34" charset="-34"/>
              <a:cs typeface="Leelawadee" pitchFamily="34" charset="-34"/>
            </a:endParaRPr>
          </a:p>
        </p:txBody>
      </p:sp>
      <p:sp>
        <p:nvSpPr>
          <p:cNvPr id="7" name="Title 1"/>
          <p:cNvSpPr txBox="1">
            <a:spLocks/>
          </p:cNvSpPr>
          <p:nvPr/>
        </p:nvSpPr>
        <p:spPr>
          <a:xfrm>
            <a:off x="611560" y="2306624"/>
            <a:ext cx="3960440"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๗.</a:t>
            </a: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50" dirty="0">
                <a:solidFill>
                  <a:schemeClr val="accent5">
                    <a:lumMod val="50000"/>
                  </a:schemeClr>
                </a:solidFill>
                <a:latin typeface="Leelawadee" pitchFamily="34" charset="-34"/>
                <a:cs typeface="Leelawadee" pitchFamily="34" charset="-34"/>
                <a:sym typeface="Wingdings"/>
              </a:rPr>
              <a:t>ทำความ</a:t>
            </a:r>
            <a:r>
              <a:rPr lang="th-TH" sz="2800" kern="400" spc="-50" dirty="0" smtClean="0">
                <a:solidFill>
                  <a:schemeClr val="accent5">
                    <a:lumMod val="50000"/>
                  </a:schemeClr>
                </a:solidFill>
                <a:latin typeface="Leelawadee" pitchFamily="34" charset="-34"/>
                <a:cs typeface="Leelawadee" pitchFamily="34" charset="-34"/>
                <a:sym typeface="Wingdings"/>
              </a:rPr>
              <a:t>สะอาดถังขยะ</a:t>
            </a:r>
            <a:endParaRPr lang="th-TH" sz="2800" kern="400" spc="-50" dirty="0">
              <a:solidFill>
                <a:schemeClr val="accent5">
                  <a:lumMod val="50000"/>
                </a:schemeClr>
              </a:solidFill>
              <a:latin typeface="Leelawadee" pitchFamily="34" charset="-34"/>
              <a:cs typeface="Leelawadee" pitchFamily="34" charset="-34"/>
              <a:sym typeface="Wingdings"/>
            </a:endParaRPr>
          </a:p>
        </p:txBody>
      </p:sp>
      <p:sp>
        <p:nvSpPr>
          <p:cNvPr id="8" name="Title 1"/>
          <p:cNvSpPr txBox="1">
            <a:spLocks/>
          </p:cNvSpPr>
          <p:nvPr/>
        </p:nvSpPr>
        <p:spPr>
          <a:xfrm>
            <a:off x="611560" y="2820169"/>
            <a:ext cx="3960440"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๘.</a:t>
            </a: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50" dirty="0">
                <a:solidFill>
                  <a:schemeClr val="accent5">
                    <a:lumMod val="50000"/>
                  </a:schemeClr>
                </a:solidFill>
                <a:latin typeface="Leelawadee" pitchFamily="34" charset="-34"/>
                <a:cs typeface="Leelawadee" pitchFamily="34" charset="-34"/>
                <a:sym typeface="Wingdings"/>
              </a:rPr>
              <a:t>ทำความสะอาดตู้เย็น</a:t>
            </a:r>
          </a:p>
        </p:txBody>
      </p:sp>
      <p:sp>
        <p:nvSpPr>
          <p:cNvPr id="9" name="Title 1"/>
          <p:cNvSpPr txBox="1">
            <a:spLocks/>
          </p:cNvSpPr>
          <p:nvPr/>
        </p:nvSpPr>
        <p:spPr>
          <a:xfrm>
            <a:off x="611560" y="3318928"/>
            <a:ext cx="3960440"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๙.</a:t>
            </a: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ดูดฝุ่น</a:t>
            </a:r>
            <a:endParaRPr lang="th-TH" sz="2800" kern="400" spc="-50" dirty="0">
              <a:solidFill>
                <a:schemeClr val="accent5">
                  <a:lumMod val="50000"/>
                </a:schemeClr>
              </a:solidFill>
              <a:latin typeface="Leelawadee" pitchFamily="34" charset="-34"/>
              <a:cs typeface="Leelawadee" pitchFamily="34" charset="-34"/>
              <a:sym typeface="Wingdings"/>
            </a:endParaRPr>
          </a:p>
        </p:txBody>
      </p:sp>
      <p:sp>
        <p:nvSpPr>
          <p:cNvPr id="10" name="Title 1"/>
          <p:cNvSpPr txBox="1">
            <a:spLocks/>
          </p:cNvSpPr>
          <p:nvPr/>
        </p:nvSpPr>
        <p:spPr>
          <a:xfrm>
            <a:off x="448494" y="3851523"/>
            <a:ext cx="3960440"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๑๐.</a:t>
            </a: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ใช้น้ำยาดับกลิ่น</a:t>
            </a:r>
            <a:endParaRPr lang="th-TH" sz="2800" kern="400" spc="-50" dirty="0">
              <a:solidFill>
                <a:schemeClr val="accent5">
                  <a:lumMod val="50000"/>
                </a:schemeClr>
              </a:solidFill>
              <a:latin typeface="Leelawadee" pitchFamily="34" charset="-34"/>
              <a:cs typeface="Leelawadee" pitchFamily="34" charset="-34"/>
              <a:sym typeface="Wingdings"/>
            </a:endParaRPr>
          </a:p>
        </p:txBody>
      </p:sp>
      <p:sp>
        <p:nvSpPr>
          <p:cNvPr id="11" name="Title 1"/>
          <p:cNvSpPr txBox="1">
            <a:spLocks/>
          </p:cNvSpPr>
          <p:nvPr/>
        </p:nvSpPr>
        <p:spPr>
          <a:xfrm>
            <a:off x="448494" y="4346054"/>
            <a:ext cx="3960440"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๑๑.</a:t>
            </a: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ตรวจสอบความเรียบร้อย</a:t>
            </a:r>
            <a:endParaRPr lang="th-TH" sz="2800" kern="400" spc="-50" dirty="0">
              <a:solidFill>
                <a:schemeClr val="accent5">
                  <a:lumMod val="50000"/>
                </a:schemeClr>
              </a:solidFill>
              <a:latin typeface="Leelawadee" pitchFamily="34" charset="-34"/>
              <a:cs typeface="Leelawadee" pitchFamily="34" charset="-34"/>
              <a:sym typeface="Wingdings"/>
            </a:endParaRPr>
          </a:p>
        </p:txBody>
      </p:sp>
      <p:pic>
        <p:nvPicPr>
          <p:cNvPr id="12"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2780928"/>
            <a:ext cx="2232248" cy="2238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76179269"/>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108</a:t>
            </a:fld>
            <a:endParaRPr lang="en-US" dirty="0"/>
          </a:p>
        </p:txBody>
      </p:sp>
      <p:sp>
        <p:nvSpPr>
          <p:cNvPr id="8" name="Title 1"/>
          <p:cNvSpPr txBox="1">
            <a:spLocks/>
          </p:cNvSpPr>
          <p:nvPr/>
        </p:nvSpPr>
        <p:spPr>
          <a:xfrm>
            <a:off x="602416" y="1594568"/>
            <a:ext cx="7569984"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อย่านำของต่างๆ</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เช่น</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หนังสือพิมพ์</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นิตยสาร</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ของแขก</a:t>
            </a:r>
          </a:p>
          <a:p>
            <a:r>
              <a:rPr lang="th-TH" sz="2800" kern="400" dirty="0" smtClean="0">
                <a:solidFill>
                  <a:schemeClr val="accent5">
                    <a:lumMod val="50000"/>
                  </a:schemeClr>
                </a:solidFill>
                <a:latin typeface="Leelawadee" pitchFamily="34" charset="-34"/>
                <a:cs typeface="Leelawadee" pitchFamily="34" charset="-34"/>
                <a:sym typeface="Wingdings"/>
              </a:rPr>
              <a:t>  ไปทิ้งโดยเด็ดขาด</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ไม่ว่าของเหล่านั้นจะเก่าเพียงใดก็ตาม</a:t>
            </a:r>
            <a:endParaRPr lang="en-US" sz="2400" dirty="0">
              <a:solidFill>
                <a:schemeClr val="accent5">
                  <a:lumMod val="50000"/>
                </a:schemeClr>
              </a:solidFill>
              <a:latin typeface="Leelawadee" pitchFamily="34" charset="-34"/>
              <a:cs typeface="Leelawadee" pitchFamily="34" charset="-34"/>
            </a:endParaRPr>
          </a:p>
        </p:txBody>
      </p:sp>
      <p:sp>
        <p:nvSpPr>
          <p:cNvPr id="9" name="Title 1"/>
          <p:cNvSpPr txBox="1">
            <a:spLocks/>
          </p:cNvSpPr>
          <p:nvPr/>
        </p:nvSpPr>
        <p:spPr>
          <a:xfrm>
            <a:off x="611560" y="958219"/>
            <a:ext cx="7704856"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แนวปฏิบัติในการทำความสะอาดห้องพักที่ยังมีแขกอยู่</a:t>
            </a:r>
            <a:endParaRPr lang="en-US" sz="2800" spc="5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11560" y="2542581"/>
            <a:ext cx="7560840"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เมื่อมีการเคลื่อนย้ายสิ่งของใดๆหลังจากทำความสะอาด</a:t>
            </a:r>
          </a:p>
          <a:p>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เสร็จแล้วต้องนำสิ่งของเหล่านั้นกลับมาไว้ที่เดิมเสมอ</a:t>
            </a:r>
            <a:endParaRPr lang="en-US" sz="24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0" y="3369036"/>
            <a:ext cx="7560840" cy="154355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หากมีเอกสารเกี่ยวกับงานหรือธุรกิจวางอยู่บนโต๊ะและอยู่</a:t>
            </a:r>
          </a:p>
          <a:p>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20" dirty="0" smtClean="0">
                <a:solidFill>
                  <a:schemeClr val="accent5">
                    <a:lumMod val="50000"/>
                  </a:schemeClr>
                </a:solidFill>
                <a:latin typeface="Leelawadee" pitchFamily="34" charset="-34"/>
                <a:cs typeface="Leelawadee" pitchFamily="34" charset="-34"/>
                <a:sym typeface="Wingdings"/>
              </a:rPr>
              <a:t>ในสภาพที่ยังมีการใช้งานอยู่</a:t>
            </a:r>
            <a:r>
              <a:rPr lang="th-TH" sz="2800" kern="300" spc="20" dirty="0" smtClean="0">
                <a:solidFill>
                  <a:schemeClr val="accent5">
                    <a:lumMod val="50000"/>
                  </a:schemeClr>
                </a:solidFill>
                <a:latin typeface="Leelawadee" pitchFamily="34" charset="-34"/>
                <a:cs typeface="Leelawadee" pitchFamily="34" charset="-34"/>
                <a:sym typeface="Wingdings"/>
              </a:rPr>
              <a:t> </a:t>
            </a:r>
            <a:r>
              <a:rPr lang="th-TH" sz="2800" kern="400" spc="20" dirty="0" smtClean="0">
                <a:solidFill>
                  <a:schemeClr val="accent5">
                    <a:lumMod val="50000"/>
                  </a:schemeClr>
                </a:solidFill>
                <a:latin typeface="Leelawadee" pitchFamily="34" charset="-34"/>
                <a:cs typeface="Leelawadee" pitchFamily="34" charset="-34"/>
                <a:sym typeface="Wingdings"/>
              </a:rPr>
              <a:t>ไม่ต้องพยายามจัดหรือทำ</a:t>
            </a:r>
          </a:p>
          <a:p>
            <a:r>
              <a:rPr lang="th-TH" sz="2800" kern="200" spc="20" dirty="0" smtClean="0">
                <a:solidFill>
                  <a:schemeClr val="accent5">
                    <a:lumMod val="50000"/>
                  </a:schemeClr>
                </a:solidFill>
                <a:latin typeface="Leelawadee" pitchFamily="34" charset="-34"/>
                <a:cs typeface="Leelawadee" pitchFamily="34" charset="-34"/>
                <a:sym typeface="Wingdings"/>
              </a:rPr>
              <a:t>    </a:t>
            </a:r>
            <a:r>
              <a:rPr lang="th-TH" sz="2800" kern="400" spc="20" dirty="0" smtClean="0">
                <a:solidFill>
                  <a:schemeClr val="accent5">
                    <a:lumMod val="50000"/>
                  </a:schemeClr>
                </a:solidFill>
                <a:latin typeface="Leelawadee" pitchFamily="34" charset="-34"/>
                <a:cs typeface="Leelawadee" pitchFamily="34" charset="-34"/>
                <a:sym typeface="Wingdings"/>
              </a:rPr>
              <a:t>ความสะอาดพื้นที่บริเวณนั้น</a:t>
            </a:r>
            <a:endParaRPr lang="en-US" sz="2400" spc="20" dirty="0">
              <a:solidFill>
                <a:schemeClr val="accent5">
                  <a:lumMod val="50000"/>
                </a:schemeClr>
              </a:solidFill>
              <a:latin typeface="Leelawadee" pitchFamily="34" charset="-34"/>
              <a:cs typeface="Leelawadee" pitchFamily="34" charset="-34"/>
            </a:endParaRPr>
          </a:p>
        </p:txBody>
      </p:sp>
      <p:sp>
        <p:nvSpPr>
          <p:cNvPr id="14"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แนวปฏิบัติในการทำความสะอาดห้องพัก</a:t>
            </a:r>
            <a:endParaRPr lang="en-US" sz="3000" b="1" dirty="0">
              <a:solidFill>
                <a:schemeClr val="accent5">
                  <a:lumMod val="75000"/>
                </a:schemeClr>
              </a:solidFill>
              <a:latin typeface="Leelawadee" pitchFamily="34" charset="-34"/>
              <a:cs typeface="Leelawadee" pitchFamily="34" charset="-34"/>
            </a:endParaRPr>
          </a:p>
        </p:txBody>
      </p:sp>
      <p:sp>
        <p:nvSpPr>
          <p:cNvPr id="16" name="Title 1"/>
          <p:cNvSpPr txBox="1">
            <a:spLocks/>
          </p:cNvSpPr>
          <p:nvPr/>
        </p:nvSpPr>
        <p:spPr>
          <a:xfrm>
            <a:off x="611560" y="4712049"/>
            <a:ext cx="7569984"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100" dirty="0" smtClean="0">
                <a:solidFill>
                  <a:schemeClr val="accent5">
                    <a:lumMod val="50000"/>
                  </a:schemeClr>
                </a:solidFill>
                <a:latin typeface="Leelawadee" pitchFamily="34" charset="-34"/>
                <a:cs typeface="Leelawadee" pitchFamily="34" charset="-34"/>
                <a:sym typeface="Wingdings"/>
              </a:rPr>
              <a:t>อย่า</a:t>
            </a:r>
            <a:r>
              <a:rPr lang="th-TH" sz="2800" kern="400" spc="100" dirty="0">
                <a:solidFill>
                  <a:schemeClr val="accent5">
                    <a:lumMod val="50000"/>
                  </a:schemeClr>
                </a:solidFill>
                <a:latin typeface="Leelawadee" pitchFamily="34" charset="-34"/>
                <a:cs typeface="Leelawadee" pitchFamily="34" charset="-34"/>
                <a:sym typeface="Wingdings"/>
              </a:rPr>
              <a:t>สอดรู้สอดเห็น และเคารพความเป็นส่วนตัว</a:t>
            </a:r>
          </a:p>
          <a:p>
            <a:r>
              <a:rPr lang="th-TH" sz="2800" dirty="0" smtClean="0">
                <a:solidFill>
                  <a:schemeClr val="accent5">
                    <a:lumMod val="50000"/>
                  </a:schemeClr>
                </a:solidFill>
                <a:latin typeface="Leelawadee" pitchFamily="34" charset="-34"/>
                <a:cs typeface="Leelawadee" pitchFamily="34" charset="-34"/>
              </a:rPr>
              <a:t>  ของแขกเสมอ</a:t>
            </a:r>
            <a:endParaRPr lang="en-US" sz="2800" dirty="0">
              <a:solidFill>
                <a:schemeClr val="accent5">
                  <a:lumMod val="50000"/>
                </a:schemeClr>
              </a:solidFill>
              <a:latin typeface="Leelawadee" pitchFamily="34" charset="-34"/>
              <a:cs typeface="Leelawadee" pitchFamily="34" charset="-34"/>
            </a:endParaRPr>
          </a:p>
        </p:txBody>
      </p:sp>
      <p:cxnSp>
        <p:nvCxnSpPr>
          <p:cNvPr id="17" name="ลูกศรเชื่อมต่อแบบตรง 16"/>
          <p:cNvCxnSpPr/>
          <p:nvPr/>
        </p:nvCxnSpPr>
        <p:spPr>
          <a:xfrm>
            <a:off x="7380312"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แทนหมายเลขภาพนิ่ง 3"/>
          <p:cNvSpPr>
            <a:spLocks noGrp="1"/>
          </p:cNvSpPr>
          <p:nvPr>
            <p:ph type="sldNum" sz="quarter" idx="12"/>
          </p:nvPr>
        </p:nvSpPr>
        <p:spPr/>
        <p:txBody>
          <a:bodyPr/>
          <a:lstStyle/>
          <a:p>
            <a:fld id="{90BDF71C-F485-43AE-8825-5070AF1EA8C9}" type="slidenum">
              <a:rPr lang="en-US" smtClean="0"/>
              <a:pPr/>
              <a:t>109</a:t>
            </a:fld>
            <a:endParaRPr lang="en-US" dirty="0"/>
          </a:p>
        </p:txBody>
      </p:sp>
      <p:sp>
        <p:nvSpPr>
          <p:cNvPr id="5" name="Title 1"/>
          <p:cNvSpPr txBox="1">
            <a:spLocks/>
          </p:cNvSpPr>
          <p:nvPr/>
        </p:nvSpPr>
        <p:spPr>
          <a:xfrm>
            <a:off x="602416" y="1594568"/>
            <a:ext cx="4545648"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หยิบจับของใช้ส่วนตัวของแขก</a:t>
            </a:r>
          </a:p>
          <a:p>
            <a:r>
              <a:rPr lang="th-TH" sz="2800" kern="400" dirty="0" smtClean="0">
                <a:solidFill>
                  <a:schemeClr val="accent5">
                    <a:lumMod val="50000"/>
                  </a:schemeClr>
                </a:solidFill>
                <a:latin typeface="Leelawadee" pitchFamily="34" charset="-34"/>
                <a:cs typeface="Leelawadee" pitchFamily="34" charset="-34"/>
                <a:sym typeface="Wingdings"/>
              </a:rPr>
              <a:t>  ด้วยความระมัดระวัง</a:t>
            </a:r>
            <a:endParaRPr lang="en-US" sz="2400" dirty="0">
              <a:solidFill>
                <a:schemeClr val="accent5">
                  <a:lumMod val="50000"/>
                </a:schemeClr>
              </a:solidFill>
              <a:latin typeface="Leelawadee" pitchFamily="34" charset="-34"/>
              <a:cs typeface="Leelawadee" pitchFamily="34" charset="-34"/>
            </a:endParaRPr>
          </a:p>
        </p:txBody>
      </p:sp>
      <p:sp>
        <p:nvSpPr>
          <p:cNvPr id="6" name="Title 1"/>
          <p:cNvSpPr txBox="1">
            <a:spLocks/>
          </p:cNvSpPr>
          <p:nvPr/>
        </p:nvSpPr>
        <p:spPr>
          <a:xfrm>
            <a:off x="611560" y="958219"/>
            <a:ext cx="7992888"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แนวปฏิบัติในการทำความสะอาดห้องพักที่ยังมีแขกอยู่(ต่อ)</a:t>
            </a:r>
            <a:endParaRPr lang="en-US" sz="2800" spc="50" dirty="0">
              <a:solidFill>
                <a:schemeClr val="accent5">
                  <a:lumMod val="50000"/>
                </a:schemeClr>
              </a:solidFill>
              <a:latin typeface="Leelawadee" pitchFamily="34" charset="-34"/>
              <a:cs typeface="Leelawadee" pitchFamily="34" charset="-34"/>
            </a:endParaRPr>
          </a:p>
        </p:txBody>
      </p:sp>
      <p:sp>
        <p:nvSpPr>
          <p:cNvPr id="7" name="Title 1"/>
          <p:cNvSpPr txBox="1">
            <a:spLocks/>
          </p:cNvSpPr>
          <p:nvPr/>
        </p:nvSpPr>
        <p:spPr>
          <a:xfrm>
            <a:off x="611560" y="2542581"/>
            <a:ext cx="4680520"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นำเสื้อผ้าของแขกไปแขวน</a:t>
            </a:r>
          </a:p>
          <a:p>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อย่างเหมาะสม</a:t>
            </a:r>
            <a:endParaRPr lang="en-US" sz="2400" dirty="0">
              <a:solidFill>
                <a:schemeClr val="accent5">
                  <a:lumMod val="50000"/>
                </a:schemeClr>
              </a:solidFill>
              <a:latin typeface="Leelawadee" pitchFamily="34" charset="-34"/>
              <a:cs typeface="Leelawadee" pitchFamily="34" charset="-34"/>
            </a:endParaRPr>
          </a:p>
        </p:txBody>
      </p:sp>
      <p:sp>
        <p:nvSpPr>
          <p:cNvPr id="8" name="Title 1"/>
          <p:cNvSpPr txBox="1">
            <a:spLocks/>
          </p:cNvSpPr>
          <p:nvPr/>
        </p:nvSpPr>
        <p:spPr>
          <a:xfrm>
            <a:off x="611560" y="3381375"/>
            <a:ext cx="4680520" cy="2485913"/>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ผ้าที่ใช้ทำความสะอาดต้องเป็น</a:t>
            </a:r>
          </a:p>
          <a:p>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20" dirty="0" smtClean="0">
                <a:solidFill>
                  <a:schemeClr val="accent5">
                    <a:lumMod val="50000"/>
                  </a:schemeClr>
                </a:solidFill>
                <a:latin typeface="Leelawadee" pitchFamily="34" charset="-34"/>
                <a:cs typeface="Leelawadee" pitchFamily="34" charset="-34"/>
                <a:sym typeface="Wingdings"/>
              </a:rPr>
              <a:t>ผ้าจากแผนกแม่บ้านเท่านั้น</a:t>
            </a:r>
          </a:p>
          <a:p>
            <a:r>
              <a:rPr lang="th-TH" sz="2800" kern="200" spc="20" dirty="0" smtClean="0">
                <a:solidFill>
                  <a:schemeClr val="accent5">
                    <a:lumMod val="50000"/>
                  </a:schemeClr>
                </a:solidFill>
                <a:latin typeface="Leelawadee" pitchFamily="34" charset="-34"/>
                <a:cs typeface="Leelawadee" pitchFamily="34" charset="-34"/>
                <a:sym typeface="Wingdings"/>
              </a:rPr>
              <a:t>    </a:t>
            </a:r>
            <a:r>
              <a:rPr lang="th-TH" sz="2800" kern="400" spc="20" dirty="0" smtClean="0">
                <a:solidFill>
                  <a:schemeClr val="accent5">
                    <a:lumMod val="50000"/>
                  </a:schemeClr>
                </a:solidFill>
                <a:latin typeface="Leelawadee" pitchFamily="34" charset="-34"/>
                <a:cs typeface="Leelawadee" pitchFamily="34" charset="-34"/>
                <a:sym typeface="Wingdings"/>
              </a:rPr>
              <a:t>ห้ามนำผ้าชุดเครื่องนอนหรือ</a:t>
            </a:r>
          </a:p>
          <a:p>
            <a:r>
              <a:rPr lang="th-TH" sz="2800" kern="200" spc="20" dirty="0" smtClean="0">
                <a:solidFill>
                  <a:schemeClr val="accent5">
                    <a:lumMod val="50000"/>
                  </a:schemeClr>
                </a:solidFill>
                <a:latin typeface="Leelawadee" pitchFamily="34" charset="-34"/>
                <a:cs typeface="Leelawadee" pitchFamily="34" charset="-34"/>
                <a:sym typeface="Wingdings"/>
              </a:rPr>
              <a:t>    </a:t>
            </a:r>
            <a:r>
              <a:rPr lang="th-TH" sz="2800" kern="400" spc="20" dirty="0" smtClean="0">
                <a:solidFill>
                  <a:schemeClr val="accent5">
                    <a:lumMod val="50000"/>
                  </a:schemeClr>
                </a:solidFill>
                <a:latin typeface="Leelawadee" pitchFamily="34" charset="-34"/>
                <a:cs typeface="Leelawadee" pitchFamily="34" charset="-34"/>
                <a:sym typeface="Wingdings"/>
              </a:rPr>
              <a:t>ผ้าขนหนูในห้องพักแขกมาใช้</a:t>
            </a:r>
          </a:p>
          <a:p>
            <a:r>
              <a:rPr lang="th-TH" sz="2800" kern="400" spc="20" dirty="0" smtClean="0">
                <a:solidFill>
                  <a:schemeClr val="accent5">
                    <a:lumMod val="50000"/>
                  </a:schemeClr>
                </a:solidFill>
                <a:latin typeface="Leelawadee" pitchFamily="34" charset="-34"/>
                <a:cs typeface="Leelawadee" pitchFamily="34" charset="-34"/>
                <a:sym typeface="Wingdings"/>
              </a:rPr>
              <a:t>  ในการทำความสะอาด</a:t>
            </a:r>
            <a:endParaRPr lang="en-US" sz="2400" spc="20" dirty="0">
              <a:solidFill>
                <a:schemeClr val="accent5">
                  <a:lumMod val="50000"/>
                </a:schemeClr>
              </a:solidFill>
              <a:latin typeface="Leelawadee" pitchFamily="34" charset="-34"/>
              <a:cs typeface="Leelawadee" pitchFamily="34" charset="-34"/>
            </a:endParaRPr>
          </a:p>
        </p:txBody>
      </p:sp>
      <p:sp>
        <p:nvSpPr>
          <p:cNvPr id="9"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แนวปฏิบัติในการทำความสะอาดห้องพัก</a:t>
            </a:r>
            <a:endParaRPr lang="en-US" sz="3000" b="1" dirty="0">
              <a:solidFill>
                <a:schemeClr val="accent5">
                  <a:lumMod val="75000"/>
                </a:schemeClr>
              </a:solidFill>
              <a:latin typeface="Leelawadee" pitchFamily="34" charset="-34"/>
              <a:cs typeface="Leelawadee" pitchFamily="34" charset="-34"/>
            </a:endParaRPr>
          </a:p>
        </p:txBody>
      </p:sp>
      <p:pic>
        <p:nvPicPr>
          <p:cNvPr id="1026" name="Picture 2" descr="http://img.tarad.com/shop/o/opticzone/img-lib/spd_2009121814757_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a:off x="5508104" y="2160240"/>
            <a:ext cx="1728192" cy="3068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7010152"/>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110</a:t>
            </a:fld>
            <a:endParaRPr lang="en-US" dirty="0"/>
          </a:p>
        </p:txBody>
      </p:sp>
      <p:pic>
        <p:nvPicPr>
          <p:cNvPr id="5" name="Picture 4" descr="MP900431690[1].JPG"/>
          <p:cNvPicPr/>
          <p:nvPr/>
        </p:nvPicPr>
        <p:blipFill>
          <a:blip r:embed="rId3" cstate="print"/>
          <a:stretch>
            <a:fillRect/>
          </a:stretch>
        </p:blipFill>
        <p:spPr>
          <a:xfrm>
            <a:off x="5407367" y="4459163"/>
            <a:ext cx="1972945" cy="1314450"/>
          </a:xfrm>
          <a:prstGeom prst="rect">
            <a:avLst/>
          </a:prstGeom>
        </p:spPr>
      </p:pic>
      <p:sp>
        <p:nvSpPr>
          <p:cNvPr id="8" name="Title 1"/>
          <p:cNvSpPr txBox="1">
            <a:spLocks/>
          </p:cNvSpPr>
          <p:nvPr/>
        </p:nvSpPr>
        <p:spPr>
          <a:xfrm>
            <a:off x="602415" y="2358243"/>
            <a:ext cx="8002033"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spc="-40" dirty="0" smtClean="0">
                <a:solidFill>
                  <a:schemeClr val="accent5">
                    <a:lumMod val="50000"/>
                  </a:schemeClr>
                </a:solidFill>
                <a:latin typeface="Leelawadee" pitchFamily="34" charset="-34"/>
                <a:cs typeface="Leelawadee" pitchFamily="34" charset="-34"/>
                <a:sym typeface="Wingdings"/>
              </a:rPr>
              <a:t>เครื่องเรือนหรือเฟอร์นิเจอร์</a:t>
            </a:r>
            <a:r>
              <a:rPr lang="th-TH" sz="2800" kern="300" spc="-40" dirty="0" smtClean="0">
                <a:solidFill>
                  <a:schemeClr val="accent5">
                    <a:lumMod val="50000"/>
                  </a:schemeClr>
                </a:solidFill>
                <a:latin typeface="Leelawadee" pitchFamily="34" charset="-34"/>
                <a:cs typeface="Leelawadee" pitchFamily="34" charset="-34"/>
                <a:sym typeface="Wingdings"/>
              </a:rPr>
              <a:t> </a:t>
            </a:r>
            <a:r>
              <a:rPr lang="th-TH" sz="2800" kern="400" spc="-40" dirty="0" smtClean="0">
                <a:solidFill>
                  <a:schemeClr val="accent5">
                    <a:lumMod val="50000"/>
                  </a:schemeClr>
                </a:solidFill>
                <a:latin typeface="Leelawadee" pitchFamily="34" charset="-34"/>
                <a:cs typeface="Leelawadee" pitchFamily="34" charset="-34"/>
                <a:sym typeface="Wingdings"/>
              </a:rPr>
              <a:t>หมายถึงเครื่องใช้ที่เคลื่อนย้าย</a:t>
            </a:r>
          </a:p>
          <a:p>
            <a:r>
              <a:rPr lang="th-TH" sz="2800" kern="400" dirty="0" smtClean="0">
                <a:solidFill>
                  <a:schemeClr val="accent5">
                    <a:lumMod val="50000"/>
                  </a:schemeClr>
                </a:solidFill>
                <a:latin typeface="Leelawadee" pitchFamily="34" charset="-34"/>
                <a:cs typeface="Leelawadee" pitchFamily="34" charset="-34"/>
                <a:sym typeface="Wingdings"/>
              </a:rPr>
              <a:t>  ไปมาได้</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เช่น</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เตียง</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เก้าอี้นอน</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โต๊ะ</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โทรทัศน์</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วิทยุ</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นาฬิกา</a:t>
            </a:r>
            <a:endParaRPr lang="en-US" sz="2400" dirty="0">
              <a:solidFill>
                <a:schemeClr val="accent5">
                  <a:lumMod val="50000"/>
                </a:schemeClr>
              </a:solidFill>
              <a:latin typeface="Leelawadee" pitchFamily="34" charset="-34"/>
              <a:cs typeface="Leelawadee" pitchFamily="34" charset="-34"/>
            </a:endParaRPr>
          </a:p>
        </p:txBody>
      </p:sp>
      <p:sp>
        <p:nvSpPr>
          <p:cNvPr id="9" name="Title 1"/>
          <p:cNvSpPr txBox="1">
            <a:spLocks/>
          </p:cNvSpPr>
          <p:nvPr/>
        </p:nvSpPr>
        <p:spPr>
          <a:xfrm>
            <a:off x="611560" y="1400321"/>
            <a:ext cx="7992888" cy="1089122"/>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ห้องพักแต่ละห้องย่อมต้องมีเครื่องเรือน</a:t>
            </a:r>
            <a:r>
              <a:rPr lang="th-TH" sz="2800" kern="400" dirty="0" smtClean="0">
                <a:solidFill>
                  <a:schemeClr val="accent5">
                    <a:lumMod val="50000"/>
                  </a:schemeClr>
                </a:solidFill>
                <a:latin typeface="Leelawadee" pitchFamily="34" charset="-34"/>
                <a:cs typeface="Leelawadee" pitchFamily="34" charset="-34"/>
              </a:rPr>
              <a:t> </a:t>
            </a:r>
            <a:r>
              <a:rPr lang="th-TH" sz="2800" spc="50" dirty="0" smtClean="0">
                <a:solidFill>
                  <a:schemeClr val="accent5">
                    <a:lumMod val="50000"/>
                  </a:schemeClr>
                </a:solidFill>
                <a:latin typeface="Leelawadee" pitchFamily="34" charset="-34"/>
                <a:cs typeface="Leelawadee" pitchFamily="34" charset="-34"/>
              </a:rPr>
              <a:t>อุปกรณ์เครื่องใช้</a:t>
            </a:r>
          </a:p>
          <a:p>
            <a:r>
              <a:rPr lang="th-TH" sz="2800" spc="50" dirty="0" smtClean="0">
                <a:solidFill>
                  <a:schemeClr val="accent5">
                    <a:lumMod val="50000"/>
                  </a:schemeClr>
                </a:solidFill>
                <a:latin typeface="Leelawadee" pitchFamily="34" charset="-34"/>
                <a:cs typeface="Leelawadee" pitchFamily="34" charset="-34"/>
              </a:rPr>
              <a:t>และเครื่องใช้ติดตั้ง</a:t>
            </a:r>
            <a:r>
              <a:rPr lang="th-TH" sz="2800" kern="500" dirty="0">
                <a:solidFill>
                  <a:schemeClr val="accent5">
                    <a:lumMod val="50000"/>
                  </a:schemeClr>
                </a:solidFill>
                <a:latin typeface="Leelawadee" pitchFamily="34" charset="-34"/>
                <a:cs typeface="Leelawadee" pitchFamily="34" charset="-34"/>
              </a:rPr>
              <a:t> </a:t>
            </a:r>
            <a:r>
              <a:rPr lang="th-TH" sz="2800" kern="500" dirty="0" smtClean="0">
                <a:solidFill>
                  <a:schemeClr val="accent5">
                    <a:lumMod val="50000"/>
                  </a:schemeClr>
                </a:solidFill>
                <a:latin typeface="Leelawadee" pitchFamily="34" charset="-34"/>
                <a:cs typeface="Leelawadee" pitchFamily="34" charset="-34"/>
              </a:rPr>
              <a:t> </a:t>
            </a:r>
            <a:r>
              <a:rPr lang="th-TH" sz="2800" spc="50" dirty="0" smtClean="0">
                <a:solidFill>
                  <a:schemeClr val="accent5">
                    <a:lumMod val="50000"/>
                  </a:schemeClr>
                </a:solidFill>
                <a:latin typeface="Leelawadee" pitchFamily="34" charset="-34"/>
                <a:cs typeface="Leelawadee" pitchFamily="34" charset="-34"/>
              </a:rPr>
              <a:t>มากน้อยแตกต่างกันไป</a:t>
            </a:r>
            <a:endParaRPr lang="en-US" sz="2800" spc="5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0" y="4261707"/>
            <a:ext cx="4896544" cy="154355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เครื่องใช้ติดตั้ง</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หมายถึงเครื่องใช้</a:t>
            </a:r>
          </a:p>
          <a:p>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20" dirty="0" smtClean="0">
                <a:solidFill>
                  <a:schemeClr val="accent5">
                    <a:lumMod val="50000"/>
                  </a:schemeClr>
                </a:solidFill>
                <a:latin typeface="Leelawadee" pitchFamily="34" charset="-34"/>
                <a:cs typeface="Leelawadee" pitchFamily="34" charset="-34"/>
                <a:sym typeface="Wingdings"/>
              </a:rPr>
              <a:t>ที่ติดตั้งจนเป็นส่วนหนึ่งของห้อง</a:t>
            </a:r>
          </a:p>
          <a:p>
            <a:r>
              <a:rPr lang="th-TH" sz="2800" kern="200" spc="20" dirty="0" smtClean="0">
                <a:solidFill>
                  <a:schemeClr val="accent5">
                    <a:lumMod val="50000"/>
                  </a:schemeClr>
                </a:solidFill>
                <a:latin typeface="Leelawadee" pitchFamily="34" charset="-34"/>
                <a:cs typeface="Leelawadee" pitchFamily="34" charset="-34"/>
                <a:sym typeface="Wingdings"/>
              </a:rPr>
              <a:t>    </a:t>
            </a:r>
            <a:r>
              <a:rPr lang="th-TH" sz="2800" kern="400" spc="20" dirty="0" smtClean="0">
                <a:solidFill>
                  <a:schemeClr val="accent5">
                    <a:lumMod val="50000"/>
                  </a:schemeClr>
                </a:solidFill>
                <a:latin typeface="Leelawadee" pitchFamily="34" charset="-34"/>
                <a:cs typeface="Leelawadee" pitchFamily="34" charset="-34"/>
                <a:sym typeface="Wingdings"/>
              </a:rPr>
              <a:t>เช่น</a:t>
            </a:r>
            <a:r>
              <a:rPr lang="th-TH" sz="2800" kern="300" spc="20" dirty="0" smtClean="0">
                <a:solidFill>
                  <a:schemeClr val="accent5">
                    <a:lumMod val="50000"/>
                  </a:schemeClr>
                </a:solidFill>
                <a:latin typeface="Leelawadee" pitchFamily="34" charset="-34"/>
                <a:cs typeface="Leelawadee" pitchFamily="34" charset="-34"/>
                <a:sym typeface="Wingdings"/>
              </a:rPr>
              <a:t> </a:t>
            </a:r>
            <a:r>
              <a:rPr lang="th-TH" sz="2800" kern="400" spc="20" dirty="0" smtClean="0">
                <a:solidFill>
                  <a:schemeClr val="accent5">
                    <a:lumMod val="50000"/>
                  </a:schemeClr>
                </a:solidFill>
                <a:latin typeface="Leelawadee" pitchFamily="34" charset="-34"/>
                <a:cs typeface="Leelawadee" pitchFamily="34" charset="-34"/>
                <a:sym typeface="Wingdings"/>
              </a:rPr>
              <a:t>ก๊อกน้ำ</a:t>
            </a:r>
            <a:r>
              <a:rPr lang="th-TH" sz="2800" kern="300" spc="20" dirty="0" smtClean="0">
                <a:solidFill>
                  <a:schemeClr val="accent5">
                    <a:lumMod val="50000"/>
                  </a:schemeClr>
                </a:solidFill>
                <a:latin typeface="Leelawadee" pitchFamily="34" charset="-34"/>
                <a:cs typeface="Leelawadee" pitchFamily="34" charset="-34"/>
                <a:sym typeface="Wingdings"/>
              </a:rPr>
              <a:t> </a:t>
            </a:r>
            <a:r>
              <a:rPr lang="th-TH" sz="2800" kern="400" spc="20" dirty="0" smtClean="0">
                <a:solidFill>
                  <a:schemeClr val="accent5">
                    <a:lumMod val="50000"/>
                  </a:schemeClr>
                </a:solidFill>
                <a:latin typeface="Leelawadee" pitchFamily="34" charset="-34"/>
                <a:cs typeface="Leelawadee" pitchFamily="34" charset="-34"/>
                <a:sym typeface="Wingdings"/>
              </a:rPr>
              <a:t>ท่อน้ำ</a:t>
            </a:r>
            <a:r>
              <a:rPr lang="th-TH" sz="2800" kern="300" spc="20" dirty="0" smtClean="0">
                <a:solidFill>
                  <a:schemeClr val="accent5">
                    <a:lumMod val="50000"/>
                  </a:schemeClr>
                </a:solidFill>
                <a:latin typeface="Leelawadee" pitchFamily="34" charset="-34"/>
                <a:cs typeface="Leelawadee" pitchFamily="34" charset="-34"/>
                <a:sym typeface="Wingdings"/>
              </a:rPr>
              <a:t> </a:t>
            </a:r>
            <a:r>
              <a:rPr lang="th-TH" sz="2800" kern="400" spc="20" dirty="0" smtClean="0">
                <a:solidFill>
                  <a:schemeClr val="accent5">
                    <a:lumMod val="50000"/>
                  </a:schemeClr>
                </a:solidFill>
                <a:latin typeface="Leelawadee" pitchFamily="34" charset="-34"/>
                <a:cs typeface="Leelawadee" pitchFamily="34" charset="-34"/>
                <a:sym typeface="Wingdings"/>
              </a:rPr>
              <a:t>ระบบไฟฟ้า</a:t>
            </a:r>
          </a:p>
        </p:txBody>
      </p:sp>
      <p:sp>
        <p:nvSpPr>
          <p:cNvPr id="12" name="Title 1"/>
          <p:cNvSpPr>
            <a:spLocks noGrp="1"/>
          </p:cNvSpPr>
          <p:nvPr>
            <p:ph type="title"/>
          </p:nvPr>
        </p:nvSpPr>
        <p:spPr>
          <a:xfrm>
            <a:off x="611560" y="332656"/>
            <a:ext cx="7128792"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ทำความสะอาดเครื่องเรือน</a:t>
            </a:r>
            <a:r>
              <a:rPr lang="th-TH" sz="3000" b="1" kern="300" dirty="0" smtClean="0">
                <a:solidFill>
                  <a:schemeClr val="accent5">
                    <a:lumMod val="75000"/>
                  </a:schemeClr>
                </a:solidFill>
                <a:latin typeface="Leelawadee" pitchFamily="34" charset="-34"/>
                <a:cs typeface="Leelawadee" pitchFamily="34" charset="-34"/>
              </a:rPr>
              <a:t> </a:t>
            </a:r>
            <a:r>
              <a:rPr lang="th-TH" sz="3000" b="1" dirty="0" smtClean="0">
                <a:solidFill>
                  <a:schemeClr val="accent5">
                    <a:lumMod val="75000"/>
                  </a:schemeClr>
                </a:solidFill>
                <a:latin typeface="Leelawadee" pitchFamily="34" charset="-34"/>
                <a:cs typeface="Leelawadee" pitchFamily="34" charset="-34"/>
              </a:rPr>
              <a:t>อุปกรณ์เครื่องใช้ </a:t>
            </a:r>
            <a:endParaRPr lang="en-US" sz="3000" b="1" dirty="0">
              <a:solidFill>
                <a:schemeClr val="accent5">
                  <a:lumMod val="75000"/>
                </a:schemeClr>
              </a:solidFill>
              <a:latin typeface="Leelawadee" pitchFamily="34" charset="-34"/>
              <a:cs typeface="Leelawadee" pitchFamily="34" charset="-34"/>
            </a:endParaRPr>
          </a:p>
        </p:txBody>
      </p:sp>
      <p:sp>
        <p:nvSpPr>
          <p:cNvPr id="13" name="Title 1"/>
          <p:cNvSpPr txBox="1">
            <a:spLocks/>
          </p:cNvSpPr>
          <p:nvPr/>
        </p:nvSpPr>
        <p:spPr>
          <a:xfrm>
            <a:off x="611560" y="865287"/>
            <a:ext cx="684076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smtClean="0">
                <a:solidFill>
                  <a:schemeClr val="accent5">
                    <a:lumMod val="75000"/>
                  </a:schemeClr>
                </a:solidFill>
                <a:latin typeface="Leelawadee" pitchFamily="34" charset="-34"/>
                <a:cs typeface="Leelawadee" pitchFamily="34" charset="-34"/>
              </a:rPr>
              <a:t>และเครื่องใช้ติดตั้งภายในห้อง</a:t>
            </a:r>
            <a:endParaRPr lang="en-US" sz="3000" b="1" dirty="0">
              <a:solidFill>
                <a:schemeClr val="accent5">
                  <a:lumMod val="75000"/>
                </a:schemeClr>
              </a:solidFill>
              <a:latin typeface="Leelawadee" pitchFamily="34" charset="-34"/>
              <a:cs typeface="Leelawadee" pitchFamily="34" charset="-34"/>
            </a:endParaRPr>
          </a:p>
        </p:txBody>
      </p:sp>
      <p:sp>
        <p:nvSpPr>
          <p:cNvPr id="14" name="Title 1"/>
          <p:cNvSpPr txBox="1">
            <a:spLocks/>
          </p:cNvSpPr>
          <p:nvPr/>
        </p:nvSpPr>
        <p:spPr>
          <a:xfrm>
            <a:off x="611560" y="3310834"/>
            <a:ext cx="8002033"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spc="-40" dirty="0" smtClean="0">
                <a:solidFill>
                  <a:schemeClr val="accent5">
                    <a:lumMod val="50000"/>
                  </a:schemeClr>
                </a:solidFill>
                <a:latin typeface="Leelawadee" pitchFamily="34" charset="-34"/>
                <a:cs typeface="Leelawadee" pitchFamily="34" charset="-34"/>
                <a:sym typeface="Wingdings"/>
              </a:rPr>
              <a:t>อุปกรณ์เครื่องใช้</a:t>
            </a:r>
            <a:r>
              <a:rPr lang="th-TH" sz="2800" kern="300" spc="-40" dirty="0" smtClean="0">
                <a:solidFill>
                  <a:schemeClr val="accent5">
                    <a:lumMod val="50000"/>
                  </a:schemeClr>
                </a:solidFill>
                <a:latin typeface="Leelawadee" pitchFamily="34" charset="-34"/>
                <a:cs typeface="Leelawadee" pitchFamily="34" charset="-34"/>
                <a:sym typeface="Wingdings"/>
              </a:rPr>
              <a:t> </a:t>
            </a:r>
            <a:r>
              <a:rPr lang="th-TH" sz="2800" kern="400" spc="-40" dirty="0" smtClean="0">
                <a:solidFill>
                  <a:schemeClr val="accent5">
                    <a:lumMod val="50000"/>
                  </a:schemeClr>
                </a:solidFill>
                <a:latin typeface="Leelawadee" pitchFamily="34" charset="-34"/>
                <a:cs typeface="Leelawadee" pitchFamily="34" charset="-34"/>
                <a:sym typeface="Wingdings"/>
              </a:rPr>
              <a:t>หมายถึงอุปกรณ์ที่มีใช้ภายในห้องทั่วไป</a:t>
            </a:r>
          </a:p>
          <a:p>
            <a:r>
              <a:rPr lang="th-TH" sz="2800" kern="400" dirty="0" smtClean="0">
                <a:solidFill>
                  <a:schemeClr val="accent5">
                    <a:lumMod val="50000"/>
                  </a:schemeClr>
                </a:solidFill>
                <a:latin typeface="Leelawadee" pitchFamily="34" charset="-34"/>
                <a:cs typeface="Leelawadee" pitchFamily="34" charset="-34"/>
                <a:sym typeface="Wingdings"/>
              </a:rPr>
              <a:t>   รวมไปถึงเครื่องปรับอากาศ</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อุปกรณ์ควบคุมแสงสว่าง</a:t>
            </a:r>
            <a:endParaRPr lang="en-US" sz="240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111</a:t>
            </a:fld>
            <a:endParaRPr lang="en-US" dirty="0"/>
          </a:p>
        </p:txBody>
      </p:sp>
      <p:pic>
        <p:nvPicPr>
          <p:cNvPr id="6" name="Picture 5" descr="MP900341784[1].JPG"/>
          <p:cNvPicPr>
            <a:picLocks noChangeAspect="1"/>
          </p:cNvPicPr>
          <p:nvPr/>
        </p:nvPicPr>
        <p:blipFill>
          <a:blip r:embed="rId3" cstate="print"/>
          <a:stretch>
            <a:fillRect/>
          </a:stretch>
        </p:blipFill>
        <p:spPr>
          <a:xfrm>
            <a:off x="6179155" y="3429000"/>
            <a:ext cx="1273165" cy="1784810"/>
          </a:xfrm>
          <a:prstGeom prst="rect">
            <a:avLst/>
          </a:prstGeom>
        </p:spPr>
      </p:pic>
      <p:sp>
        <p:nvSpPr>
          <p:cNvPr id="8" name="Title 1"/>
          <p:cNvSpPr txBox="1">
            <a:spLocks/>
          </p:cNvSpPr>
          <p:nvPr/>
        </p:nvSpPr>
        <p:spPr>
          <a:xfrm>
            <a:off x="602416" y="1463638"/>
            <a:ext cx="641785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เพื่อกำจัดฝุ่นละอองต่างๆ ที่ติดอยู่ตามพื้นผิว</a:t>
            </a:r>
          </a:p>
        </p:txBody>
      </p:sp>
      <p:sp>
        <p:nvSpPr>
          <p:cNvPr id="9" name="Title 1"/>
          <p:cNvSpPr txBox="1">
            <a:spLocks/>
          </p:cNvSpPr>
          <p:nvPr/>
        </p:nvSpPr>
        <p:spPr>
          <a:xfrm>
            <a:off x="611560" y="958219"/>
            <a:ext cx="6408712"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จุดประสงค์หลักของการเช็ดฝุ่นและขัดเงาคือ</a:t>
            </a:r>
            <a:endParaRPr lang="en-US" sz="2800" spc="5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11560" y="1960265"/>
            <a:ext cx="6408712"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เพื่อทำให้พื้นผิววัสดุสะอาด</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ดูใหม่</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เป็นเงางาม</a:t>
            </a:r>
          </a:p>
        </p:txBody>
      </p:sp>
      <p:sp>
        <p:nvSpPr>
          <p:cNvPr id="11" name="Title 1"/>
          <p:cNvSpPr txBox="1">
            <a:spLocks/>
          </p:cNvSpPr>
          <p:nvPr/>
        </p:nvSpPr>
        <p:spPr>
          <a:xfrm>
            <a:off x="611560" y="3097535"/>
            <a:ext cx="5184576" cy="154355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ฉีดพ่นน้ำยาขัดเงาลงบนผ้าที่ใช้ขัด</a:t>
            </a:r>
          </a:p>
          <a:p>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20" dirty="0" smtClean="0">
                <a:solidFill>
                  <a:schemeClr val="accent5">
                    <a:lumMod val="50000"/>
                  </a:schemeClr>
                </a:solidFill>
                <a:latin typeface="Leelawadee" pitchFamily="34" charset="-34"/>
                <a:cs typeface="Leelawadee" pitchFamily="34" charset="-34"/>
                <a:sym typeface="Wingdings"/>
              </a:rPr>
              <a:t>อย่าฉีดพ่นลงบนพื้นผิวเครื่องใช้</a:t>
            </a:r>
          </a:p>
          <a:p>
            <a:r>
              <a:rPr lang="th-TH" sz="2800" kern="200" spc="20" dirty="0" smtClean="0">
                <a:solidFill>
                  <a:schemeClr val="accent5">
                    <a:lumMod val="50000"/>
                  </a:schemeClr>
                </a:solidFill>
                <a:latin typeface="Leelawadee" pitchFamily="34" charset="-34"/>
                <a:cs typeface="Leelawadee" pitchFamily="34" charset="-34"/>
                <a:sym typeface="Wingdings"/>
              </a:rPr>
              <a:t>    </a:t>
            </a:r>
            <a:r>
              <a:rPr lang="th-TH" sz="2800" kern="400" spc="20" dirty="0" smtClean="0">
                <a:solidFill>
                  <a:schemeClr val="accent5">
                    <a:lumMod val="50000"/>
                  </a:schemeClr>
                </a:solidFill>
                <a:latin typeface="Leelawadee" pitchFamily="34" charset="-34"/>
                <a:cs typeface="Leelawadee" pitchFamily="34" charset="-34"/>
                <a:sym typeface="Wingdings"/>
              </a:rPr>
              <a:t>โดยตรง</a:t>
            </a:r>
            <a:endParaRPr lang="en-US" sz="2400" spc="20" dirty="0">
              <a:solidFill>
                <a:schemeClr val="accent5">
                  <a:lumMod val="50000"/>
                </a:schemeClr>
              </a:solidFill>
              <a:latin typeface="Leelawadee" pitchFamily="34" charset="-34"/>
              <a:cs typeface="Leelawadee" pitchFamily="34" charset="-34"/>
            </a:endParaRPr>
          </a:p>
        </p:txBody>
      </p:sp>
      <p:sp>
        <p:nvSpPr>
          <p:cNvPr id="12" name="Title 1"/>
          <p:cNvSpPr>
            <a:spLocks noGrp="1"/>
          </p:cNvSpPr>
          <p:nvPr>
            <p:ph type="title"/>
          </p:nvPr>
        </p:nvSpPr>
        <p:spPr>
          <a:xfrm>
            <a:off x="611560" y="332656"/>
            <a:ext cx="4032448"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การเช็ดฝุ่นและขัดเงา</a:t>
            </a:r>
            <a:endParaRPr lang="en-US" sz="3000" b="1" dirty="0">
              <a:solidFill>
                <a:schemeClr val="accent5">
                  <a:lumMod val="75000"/>
                </a:schemeClr>
              </a:solidFill>
              <a:latin typeface="Leelawadee" pitchFamily="34" charset="-34"/>
              <a:cs typeface="Leelawadee" pitchFamily="34" charset="-34"/>
            </a:endParaRPr>
          </a:p>
        </p:txBody>
      </p:sp>
      <p:sp>
        <p:nvSpPr>
          <p:cNvPr id="16" name="Title 1"/>
          <p:cNvSpPr txBox="1">
            <a:spLocks/>
          </p:cNvSpPr>
          <p:nvPr/>
        </p:nvSpPr>
        <p:spPr>
          <a:xfrm>
            <a:off x="611560" y="2536717"/>
            <a:ext cx="6408712"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ในการขัดเงา</a:t>
            </a:r>
            <a:r>
              <a:rPr lang="th-TH" sz="2800" kern="400" spc="50" dirty="0" smtClean="0">
                <a:solidFill>
                  <a:schemeClr val="accent5">
                    <a:lumMod val="50000"/>
                  </a:schemeClr>
                </a:solidFill>
                <a:latin typeface="Leelawadee" pitchFamily="34" charset="-34"/>
                <a:cs typeface="Leelawadee" pitchFamily="34" charset="-34"/>
              </a:rPr>
              <a:t> </a:t>
            </a:r>
            <a:r>
              <a:rPr lang="th-TH" sz="2800" spc="50" dirty="0" smtClean="0">
                <a:solidFill>
                  <a:schemeClr val="accent5">
                    <a:lumMod val="50000"/>
                  </a:schemeClr>
                </a:solidFill>
                <a:latin typeface="Leelawadee" pitchFamily="34" charset="-34"/>
                <a:cs typeface="Leelawadee" pitchFamily="34" charset="-34"/>
              </a:rPr>
              <a:t>พนักงานต้องปฏิบัติดังนี้</a:t>
            </a:r>
            <a:endParaRPr lang="en-US" sz="2800" spc="50" dirty="0">
              <a:solidFill>
                <a:schemeClr val="accent5">
                  <a:lumMod val="50000"/>
                </a:schemeClr>
              </a:solidFill>
              <a:latin typeface="Leelawadee" pitchFamily="34" charset="-34"/>
              <a:cs typeface="Leelawadee" pitchFamily="34" charset="-34"/>
            </a:endParaRPr>
          </a:p>
        </p:txBody>
      </p:sp>
      <p:sp>
        <p:nvSpPr>
          <p:cNvPr id="17" name="Title 1"/>
          <p:cNvSpPr txBox="1">
            <a:spLocks/>
          </p:cNvSpPr>
          <p:nvPr/>
        </p:nvSpPr>
        <p:spPr>
          <a:xfrm>
            <a:off x="611560" y="4443823"/>
            <a:ext cx="4680520" cy="154355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ต้องเช็ดทำความสะอาดพื้นผิว</a:t>
            </a:r>
          </a:p>
          <a:p>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20" dirty="0" smtClean="0">
                <a:solidFill>
                  <a:schemeClr val="accent5">
                    <a:lumMod val="50000"/>
                  </a:schemeClr>
                </a:solidFill>
                <a:latin typeface="Leelawadee" pitchFamily="34" charset="-34"/>
                <a:cs typeface="Leelawadee" pitchFamily="34" charset="-34"/>
                <a:sym typeface="Wingdings"/>
              </a:rPr>
              <a:t>ก่อนทำการขัดเงา</a:t>
            </a:r>
            <a:r>
              <a:rPr lang="th-TH" sz="2800" kern="300" spc="20" dirty="0" smtClean="0">
                <a:solidFill>
                  <a:schemeClr val="accent5">
                    <a:lumMod val="50000"/>
                  </a:schemeClr>
                </a:solidFill>
                <a:latin typeface="Leelawadee" pitchFamily="34" charset="-34"/>
                <a:cs typeface="Leelawadee" pitchFamily="34" charset="-34"/>
                <a:sym typeface="Wingdings"/>
              </a:rPr>
              <a:t> </a:t>
            </a:r>
            <a:r>
              <a:rPr lang="th-TH" sz="2800" kern="400" spc="20" dirty="0" smtClean="0">
                <a:solidFill>
                  <a:schemeClr val="accent5">
                    <a:lumMod val="50000"/>
                  </a:schemeClr>
                </a:solidFill>
                <a:latin typeface="Leelawadee" pitchFamily="34" charset="-34"/>
                <a:cs typeface="Leelawadee" pitchFamily="34" charset="-34"/>
                <a:sym typeface="Wingdings"/>
              </a:rPr>
              <a:t>เพื่อป้องกัน</a:t>
            </a:r>
          </a:p>
          <a:p>
            <a:r>
              <a:rPr lang="th-TH" sz="2800" kern="200" spc="20" dirty="0" smtClean="0">
                <a:solidFill>
                  <a:schemeClr val="accent5">
                    <a:lumMod val="50000"/>
                  </a:schemeClr>
                </a:solidFill>
                <a:latin typeface="Leelawadee" pitchFamily="34" charset="-34"/>
                <a:cs typeface="Leelawadee" pitchFamily="34" charset="-34"/>
                <a:sym typeface="Wingdings"/>
              </a:rPr>
              <a:t>    </a:t>
            </a:r>
            <a:r>
              <a:rPr lang="th-TH" sz="2800" kern="400" spc="20" dirty="0" smtClean="0">
                <a:solidFill>
                  <a:schemeClr val="accent5">
                    <a:lumMod val="50000"/>
                  </a:schemeClr>
                </a:solidFill>
                <a:latin typeface="Leelawadee" pitchFamily="34" charset="-34"/>
                <a:cs typeface="Leelawadee" pitchFamily="34" charset="-34"/>
                <a:sym typeface="Wingdings"/>
              </a:rPr>
              <a:t>ไม่ให้เกิดรอยขูดขีดบนพื้นผิว</a:t>
            </a:r>
            <a:endParaRPr lang="en-US" sz="2400" spc="2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112</a:t>
            </a:fld>
            <a:endParaRPr lang="en-US" dirty="0"/>
          </a:p>
        </p:txBody>
      </p:sp>
      <p:pic>
        <p:nvPicPr>
          <p:cNvPr id="9218" name="Picture 2" descr="C:\Documents and Settings\danielc\Local Settings\Temporary Internet Files\Content.IE5\M0QL8DHR\MP900386134[1].jpg"/>
          <p:cNvPicPr>
            <a:picLocks noChangeAspect="1" noChangeArrowheads="1"/>
          </p:cNvPicPr>
          <p:nvPr/>
        </p:nvPicPr>
        <p:blipFill rotWithShape="1">
          <a:blip r:embed="rId3" cstate="print"/>
          <a:srcRect l="5177"/>
          <a:stretch/>
        </p:blipFill>
        <p:spPr bwMode="auto">
          <a:xfrm>
            <a:off x="5781674" y="2060848"/>
            <a:ext cx="1886669" cy="3014658"/>
          </a:xfrm>
          <a:prstGeom prst="rect">
            <a:avLst/>
          </a:prstGeom>
          <a:noFill/>
        </p:spPr>
      </p:pic>
      <p:sp>
        <p:nvSpPr>
          <p:cNvPr id="8" name="Title 1"/>
          <p:cNvSpPr txBox="1">
            <a:spLocks/>
          </p:cNvSpPr>
          <p:nvPr/>
        </p:nvSpPr>
        <p:spPr>
          <a:xfrm>
            <a:off x="602416" y="1463638"/>
            <a:ext cx="2601432"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หน้ากาก</a:t>
            </a:r>
            <a:r>
              <a:rPr lang="th-TH" sz="2800" kern="400" dirty="0" err="1" smtClean="0">
                <a:solidFill>
                  <a:schemeClr val="accent5">
                    <a:lumMod val="50000"/>
                  </a:schemeClr>
                </a:solidFill>
                <a:latin typeface="Leelawadee" pitchFamily="34" charset="-34"/>
                <a:cs typeface="Leelawadee" pitchFamily="34" charset="-34"/>
                <a:sym typeface="Wingdings"/>
              </a:rPr>
              <a:t>แอร์</a:t>
            </a:r>
            <a:endParaRPr lang="th-TH" sz="2800" kern="400" dirty="0" smtClean="0">
              <a:solidFill>
                <a:schemeClr val="accent5">
                  <a:lumMod val="50000"/>
                </a:schemeClr>
              </a:solidFill>
              <a:latin typeface="Leelawadee" pitchFamily="34" charset="-34"/>
              <a:cs typeface="Leelawadee" pitchFamily="34" charset="-34"/>
              <a:sym typeface="Wingdings"/>
            </a:endParaRPr>
          </a:p>
        </p:txBody>
      </p:sp>
      <p:sp>
        <p:nvSpPr>
          <p:cNvPr id="9" name="Title 1"/>
          <p:cNvSpPr txBox="1">
            <a:spLocks/>
          </p:cNvSpPr>
          <p:nvPr/>
        </p:nvSpPr>
        <p:spPr>
          <a:xfrm>
            <a:off x="611560" y="958219"/>
            <a:ext cx="6840760"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ของหรือบริเวณที่ควรได้รับการเช็ดฝุ่นและขัดเงา</a:t>
            </a:r>
            <a:endParaRPr lang="en-US" sz="2800" spc="50" dirty="0">
              <a:solidFill>
                <a:schemeClr val="accent5">
                  <a:lumMod val="50000"/>
                </a:schemeClr>
              </a:solidFill>
              <a:latin typeface="Leelawadee" pitchFamily="34" charset="-34"/>
              <a:cs typeface="Leelawadee" pitchFamily="34" charset="-34"/>
            </a:endParaRPr>
          </a:p>
        </p:txBody>
      </p:sp>
      <p:sp>
        <p:nvSpPr>
          <p:cNvPr id="10" name="Title 1"/>
          <p:cNvSpPr>
            <a:spLocks noGrp="1"/>
          </p:cNvSpPr>
          <p:nvPr>
            <p:ph type="title"/>
          </p:nvPr>
        </p:nvSpPr>
        <p:spPr>
          <a:xfrm>
            <a:off x="611560" y="332656"/>
            <a:ext cx="4032448"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การเช็ดฝุ่นและขัดเงา</a:t>
            </a:r>
            <a:endParaRPr lang="en-US" sz="3000" b="1" dirty="0">
              <a:solidFill>
                <a:schemeClr val="accent5">
                  <a:lumMod val="75000"/>
                </a:schemeClr>
              </a:solidFill>
              <a:latin typeface="Leelawadee" pitchFamily="34" charset="-34"/>
              <a:cs typeface="Leelawadee" pitchFamily="34" charset="-34"/>
            </a:endParaRPr>
          </a:p>
        </p:txBody>
      </p:sp>
      <p:sp>
        <p:nvSpPr>
          <p:cNvPr id="11" name="Title 1"/>
          <p:cNvSpPr txBox="1">
            <a:spLocks/>
          </p:cNvSpPr>
          <p:nvPr/>
        </p:nvSpPr>
        <p:spPr>
          <a:xfrm>
            <a:off x="611560" y="1950740"/>
            <a:ext cx="2601432"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ประตูห้อง</a:t>
            </a:r>
          </a:p>
        </p:txBody>
      </p:sp>
      <p:sp>
        <p:nvSpPr>
          <p:cNvPr id="12" name="Title 1"/>
          <p:cNvSpPr txBox="1">
            <a:spLocks/>
          </p:cNvSpPr>
          <p:nvPr/>
        </p:nvSpPr>
        <p:spPr>
          <a:xfrm>
            <a:off x="611560" y="2437842"/>
            <a:ext cx="4896544"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กรอบรูปและบานกระจกกรอบรูป</a:t>
            </a:r>
          </a:p>
        </p:txBody>
      </p:sp>
      <p:sp>
        <p:nvSpPr>
          <p:cNvPr id="13" name="Title 1"/>
          <p:cNvSpPr txBox="1">
            <a:spLocks/>
          </p:cNvSpPr>
          <p:nvPr/>
        </p:nvSpPr>
        <p:spPr>
          <a:xfrm>
            <a:off x="620704" y="2924944"/>
            <a:ext cx="4887400"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กระจกเงาทั้งบานกระจกและกรอบ</a:t>
            </a:r>
          </a:p>
        </p:txBody>
      </p:sp>
      <p:sp>
        <p:nvSpPr>
          <p:cNvPr id="14" name="Title 1"/>
          <p:cNvSpPr txBox="1">
            <a:spLocks/>
          </p:cNvSpPr>
          <p:nvPr/>
        </p:nvSpPr>
        <p:spPr>
          <a:xfrm>
            <a:off x="611560" y="3403662"/>
            <a:ext cx="2601432"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บัวผนัง</a:t>
            </a:r>
          </a:p>
        </p:txBody>
      </p:sp>
      <p:sp>
        <p:nvSpPr>
          <p:cNvPr id="15" name="Title 1"/>
          <p:cNvSpPr txBox="1">
            <a:spLocks/>
          </p:cNvSpPr>
          <p:nvPr/>
        </p:nvSpPr>
        <p:spPr>
          <a:xfrm>
            <a:off x="620704" y="3900289"/>
            <a:ext cx="467137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โต๊ะเครื่องแป้ง</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รวมทั้งลิ้นชัก</a:t>
            </a:r>
          </a:p>
        </p:txBody>
      </p:sp>
      <p:sp>
        <p:nvSpPr>
          <p:cNvPr id="16" name="Title 1"/>
          <p:cNvSpPr txBox="1">
            <a:spLocks/>
          </p:cNvSpPr>
          <p:nvPr/>
        </p:nvSpPr>
        <p:spPr>
          <a:xfrm>
            <a:off x="620704" y="4396916"/>
            <a:ext cx="4896544"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โต๊ะข้างเตียงและชั้นวางของหัวเตียง</a:t>
            </a:r>
          </a:p>
        </p:txBody>
      </p:sp>
      <p:sp>
        <p:nvSpPr>
          <p:cNvPr id="17" name="Title 1"/>
          <p:cNvSpPr txBox="1">
            <a:spLocks/>
          </p:cNvSpPr>
          <p:nvPr/>
        </p:nvSpPr>
        <p:spPr>
          <a:xfrm>
            <a:off x="629848" y="4893543"/>
            <a:ext cx="3942152"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ตู้เสื้อผ้าและชั้นภายในตู้</a:t>
            </a:r>
          </a:p>
        </p:txBody>
      </p:sp>
      <p:sp>
        <p:nvSpPr>
          <p:cNvPr id="18" name="Title 1"/>
          <p:cNvSpPr txBox="1">
            <a:spLocks/>
          </p:cNvSpPr>
          <p:nvPr/>
        </p:nvSpPr>
        <p:spPr>
          <a:xfrm>
            <a:off x="611560" y="5392266"/>
            <a:ext cx="3942152"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กรอบและบานหน้าต่าง</a:t>
            </a:r>
          </a:p>
        </p:txBody>
      </p:sp>
      <p:cxnSp>
        <p:nvCxnSpPr>
          <p:cNvPr id="19" name="ลูกศรเชื่อมต่อแบบตรง 18"/>
          <p:cNvCxnSpPr/>
          <p:nvPr/>
        </p:nvCxnSpPr>
        <p:spPr>
          <a:xfrm>
            <a:off x="7380312"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113</a:t>
            </a:fld>
            <a:endParaRPr lang="en-US" dirty="0"/>
          </a:p>
        </p:txBody>
      </p:sp>
      <p:pic>
        <p:nvPicPr>
          <p:cNvPr id="5" name="Picture 4" descr="MP900448314[1].JPG"/>
          <p:cNvPicPr>
            <a:picLocks noChangeAspect="1"/>
          </p:cNvPicPr>
          <p:nvPr/>
        </p:nvPicPr>
        <p:blipFill>
          <a:blip r:embed="rId3" cstate="print"/>
          <a:stretch>
            <a:fillRect/>
          </a:stretch>
        </p:blipFill>
        <p:spPr>
          <a:xfrm>
            <a:off x="4644008" y="2636912"/>
            <a:ext cx="3024336" cy="2287302"/>
          </a:xfrm>
          <a:prstGeom prst="rect">
            <a:avLst/>
          </a:prstGeom>
        </p:spPr>
      </p:pic>
      <p:sp>
        <p:nvSpPr>
          <p:cNvPr id="8" name="Title 1"/>
          <p:cNvSpPr txBox="1">
            <a:spLocks/>
          </p:cNvSpPr>
          <p:nvPr/>
        </p:nvSpPr>
        <p:spPr>
          <a:xfrm>
            <a:off x="602416" y="1463638"/>
            <a:ext cx="3609544"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ขอบหน้าต่างส่วนล่าง</a:t>
            </a:r>
          </a:p>
        </p:txBody>
      </p:sp>
      <p:sp>
        <p:nvSpPr>
          <p:cNvPr id="9" name="Title 1"/>
          <p:cNvSpPr txBox="1">
            <a:spLocks/>
          </p:cNvSpPr>
          <p:nvPr/>
        </p:nvSpPr>
        <p:spPr>
          <a:xfrm>
            <a:off x="611560" y="958219"/>
            <a:ext cx="7200800"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ของหรือบริเวณที่ควรได้รับการเช็ดฝุ่นและขัดเงา(ต่อ)</a:t>
            </a:r>
            <a:endParaRPr lang="en-US" sz="2800" spc="50" dirty="0">
              <a:solidFill>
                <a:schemeClr val="accent5">
                  <a:lumMod val="50000"/>
                </a:schemeClr>
              </a:solidFill>
              <a:latin typeface="Leelawadee" pitchFamily="34" charset="-34"/>
              <a:cs typeface="Leelawadee" pitchFamily="34" charset="-34"/>
            </a:endParaRPr>
          </a:p>
        </p:txBody>
      </p:sp>
      <p:sp>
        <p:nvSpPr>
          <p:cNvPr id="10" name="Title 1"/>
          <p:cNvSpPr>
            <a:spLocks noGrp="1"/>
          </p:cNvSpPr>
          <p:nvPr>
            <p:ph type="title"/>
          </p:nvPr>
        </p:nvSpPr>
        <p:spPr>
          <a:xfrm>
            <a:off x="611560" y="332656"/>
            <a:ext cx="4032448"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การเช็ดฝุ่นและขัดเงา</a:t>
            </a:r>
            <a:endParaRPr lang="en-US" sz="3000" b="1" dirty="0">
              <a:solidFill>
                <a:schemeClr val="accent5">
                  <a:lumMod val="75000"/>
                </a:schemeClr>
              </a:solidFill>
              <a:latin typeface="Leelawadee" pitchFamily="34" charset="-34"/>
              <a:cs typeface="Leelawadee" pitchFamily="34" charset="-34"/>
            </a:endParaRPr>
          </a:p>
        </p:txBody>
      </p:sp>
      <p:sp>
        <p:nvSpPr>
          <p:cNvPr id="11" name="Title 1"/>
          <p:cNvSpPr txBox="1">
            <a:spLocks/>
          </p:cNvSpPr>
          <p:nvPr/>
        </p:nvSpPr>
        <p:spPr>
          <a:xfrm>
            <a:off x="611560" y="1950740"/>
            <a:ext cx="2601432"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ฝาผนัง</a:t>
            </a:r>
          </a:p>
        </p:txBody>
      </p:sp>
      <p:sp>
        <p:nvSpPr>
          <p:cNvPr id="12" name="Title 1"/>
          <p:cNvSpPr txBox="1">
            <a:spLocks/>
          </p:cNvSpPr>
          <p:nvPr/>
        </p:nvSpPr>
        <p:spPr>
          <a:xfrm>
            <a:off x="611560" y="2437842"/>
            <a:ext cx="3600400"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โคมไฟ</a:t>
            </a:r>
          </a:p>
        </p:txBody>
      </p:sp>
      <p:sp>
        <p:nvSpPr>
          <p:cNvPr id="13" name="Title 1"/>
          <p:cNvSpPr txBox="1">
            <a:spLocks/>
          </p:cNvSpPr>
          <p:nvPr/>
        </p:nvSpPr>
        <p:spPr>
          <a:xfrm>
            <a:off x="620704" y="2924944"/>
            <a:ext cx="359125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โทรศัพท์</a:t>
            </a:r>
          </a:p>
        </p:txBody>
      </p:sp>
      <p:sp>
        <p:nvSpPr>
          <p:cNvPr id="14" name="Title 1"/>
          <p:cNvSpPr txBox="1">
            <a:spLocks/>
          </p:cNvSpPr>
          <p:nvPr/>
        </p:nvSpPr>
        <p:spPr>
          <a:xfrm>
            <a:off x="611560" y="3403662"/>
            <a:ext cx="3600400"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เครื่องเรือนทุกชิ้น</a:t>
            </a:r>
          </a:p>
        </p:txBody>
      </p:sp>
      <p:sp>
        <p:nvSpPr>
          <p:cNvPr id="15" name="Title 1"/>
          <p:cNvSpPr txBox="1">
            <a:spLocks/>
          </p:cNvSpPr>
          <p:nvPr/>
        </p:nvSpPr>
        <p:spPr>
          <a:xfrm>
            <a:off x="620704" y="3900289"/>
            <a:ext cx="467137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พื้นที่ด้านนอกหรือระเบียง</a:t>
            </a:r>
          </a:p>
        </p:txBody>
      </p:sp>
    </p:spTree>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114</a:t>
            </a:fld>
            <a:endParaRPr lang="en-US" dirty="0"/>
          </a:p>
        </p:txBody>
      </p:sp>
      <p:pic>
        <p:nvPicPr>
          <p:cNvPr id="6" name="Picture 5" descr="MP900403047[1].JPG"/>
          <p:cNvPicPr/>
          <p:nvPr/>
        </p:nvPicPr>
        <p:blipFill>
          <a:blip r:embed="rId3" cstate="print"/>
          <a:stretch>
            <a:fillRect/>
          </a:stretch>
        </p:blipFill>
        <p:spPr>
          <a:xfrm>
            <a:off x="4932040" y="4365104"/>
            <a:ext cx="1368152" cy="1296144"/>
          </a:xfrm>
          <a:prstGeom prst="rect">
            <a:avLst/>
          </a:prstGeom>
        </p:spPr>
      </p:pic>
      <p:sp>
        <p:nvSpPr>
          <p:cNvPr id="8" name="Title 1"/>
          <p:cNvSpPr txBox="1">
            <a:spLocks/>
          </p:cNvSpPr>
          <p:nvPr/>
        </p:nvSpPr>
        <p:spPr>
          <a:xfrm>
            <a:off x="611560" y="3269802"/>
            <a:ext cx="7488832"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ฉีดพ่นทำความสะอาดถังขยะทั้งด้าน</a:t>
            </a:r>
            <a:r>
              <a:rPr lang="th-TH" sz="2800" kern="400" dirty="0">
                <a:solidFill>
                  <a:schemeClr val="accent5">
                    <a:lumMod val="50000"/>
                  </a:schemeClr>
                </a:solidFill>
                <a:latin typeface="Leelawadee" pitchFamily="34" charset="-34"/>
                <a:cs typeface="Leelawadee" pitchFamily="34" charset="-34"/>
                <a:sym typeface="Wingdings"/>
              </a:rPr>
              <a:t>ในและด้านนอก</a:t>
            </a:r>
            <a:endParaRPr lang="th-TH" sz="2800" kern="400" dirty="0" smtClean="0">
              <a:solidFill>
                <a:schemeClr val="accent5">
                  <a:lumMod val="50000"/>
                </a:schemeClr>
              </a:solidFill>
              <a:latin typeface="Leelawadee" pitchFamily="34" charset="-34"/>
              <a:cs typeface="Leelawadee" pitchFamily="34" charset="-34"/>
              <a:sym typeface="Wingdings"/>
            </a:endParaRPr>
          </a:p>
          <a:p>
            <a:r>
              <a:rPr lang="th-TH" sz="2800" kern="400" dirty="0" smtClean="0">
                <a:solidFill>
                  <a:schemeClr val="accent5">
                    <a:lumMod val="50000"/>
                  </a:schemeClr>
                </a:solidFill>
                <a:latin typeface="Leelawadee" pitchFamily="34" charset="-34"/>
                <a:cs typeface="Leelawadee" pitchFamily="34" charset="-34"/>
                <a:sym typeface="Wingdings"/>
              </a:rPr>
              <a:t>  ด้วยน้ำยาทำความสะอาดเอนกประสงค์</a:t>
            </a:r>
            <a:endParaRPr lang="en-US" sz="2400" dirty="0">
              <a:solidFill>
                <a:schemeClr val="accent5">
                  <a:lumMod val="50000"/>
                </a:schemeClr>
              </a:solidFill>
              <a:latin typeface="Leelawadee" pitchFamily="34" charset="-34"/>
              <a:cs typeface="Leelawadee" pitchFamily="34" charset="-34"/>
            </a:endParaRPr>
          </a:p>
        </p:txBody>
      </p:sp>
      <p:sp>
        <p:nvSpPr>
          <p:cNvPr id="9" name="Title 1"/>
          <p:cNvSpPr txBox="1">
            <a:spLocks/>
          </p:cNvSpPr>
          <p:nvPr/>
        </p:nvSpPr>
        <p:spPr>
          <a:xfrm>
            <a:off x="611560" y="958219"/>
            <a:ext cx="7488832"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การทำความสะอาดถังขยะอย่างถูกต้องควรปฏิบัติ</a:t>
            </a:r>
            <a:r>
              <a:rPr lang="th-TH" sz="2800" kern="400" spc="50" dirty="0" smtClean="0">
                <a:solidFill>
                  <a:schemeClr val="accent5">
                    <a:lumMod val="50000"/>
                  </a:schemeClr>
                </a:solidFill>
                <a:latin typeface="Leelawadee" pitchFamily="34" charset="-34"/>
                <a:cs typeface="Leelawadee" pitchFamily="34" charset="-34"/>
              </a:rPr>
              <a:t> </a:t>
            </a:r>
            <a:r>
              <a:rPr lang="th-TH" sz="2800" spc="50" dirty="0" smtClean="0">
                <a:solidFill>
                  <a:schemeClr val="accent5">
                    <a:lumMod val="50000"/>
                  </a:schemeClr>
                </a:solidFill>
                <a:latin typeface="Leelawadee" pitchFamily="34" charset="-34"/>
                <a:cs typeface="Leelawadee" pitchFamily="34" charset="-34"/>
              </a:rPr>
              <a:t>ดังนี้</a:t>
            </a:r>
            <a:endParaRPr lang="en-US" sz="2800" spc="5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20704" y="4091930"/>
            <a:ext cx="468052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ใช้ผ้าเช็ดทำความสะอาด</a:t>
            </a:r>
          </a:p>
        </p:txBody>
      </p:sp>
      <p:sp>
        <p:nvSpPr>
          <p:cNvPr id="11" name="Title 1"/>
          <p:cNvSpPr txBox="1">
            <a:spLocks/>
          </p:cNvSpPr>
          <p:nvPr/>
        </p:nvSpPr>
        <p:spPr>
          <a:xfrm>
            <a:off x="611559" y="1433691"/>
            <a:ext cx="7189415" cy="205447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มัดรวบปากถุงขยะให้แน่นหรือนำขยะไปเทใส่ถุงขยะ</a:t>
            </a:r>
          </a:p>
          <a:p>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40" dirty="0" smtClean="0">
                <a:solidFill>
                  <a:schemeClr val="accent5">
                    <a:lumMod val="50000"/>
                  </a:schemeClr>
                </a:solidFill>
                <a:latin typeface="Leelawadee" pitchFamily="34" charset="-34"/>
                <a:cs typeface="Leelawadee" pitchFamily="34" charset="-34"/>
                <a:sym typeface="Wingdings"/>
              </a:rPr>
              <a:t>ที่รถเข็นโดยตรง</a:t>
            </a:r>
            <a:r>
              <a:rPr lang="th-TH" sz="2800" kern="300" spc="40" dirty="0" smtClean="0">
                <a:solidFill>
                  <a:schemeClr val="accent5">
                    <a:lumMod val="50000"/>
                  </a:schemeClr>
                </a:solidFill>
                <a:latin typeface="Leelawadee" pitchFamily="34" charset="-34"/>
                <a:cs typeface="Leelawadee" pitchFamily="34" charset="-34"/>
                <a:sym typeface="Wingdings"/>
              </a:rPr>
              <a:t> </a:t>
            </a:r>
            <a:r>
              <a:rPr lang="th-TH" sz="2800" kern="400" spc="40" dirty="0" smtClean="0">
                <a:solidFill>
                  <a:schemeClr val="accent5">
                    <a:lumMod val="50000"/>
                  </a:schemeClr>
                </a:solidFill>
                <a:latin typeface="Leelawadee" pitchFamily="34" charset="-34"/>
                <a:cs typeface="Leelawadee" pitchFamily="34" charset="-34"/>
                <a:sym typeface="Wingdings"/>
              </a:rPr>
              <a:t>ถ้าทำได้</a:t>
            </a:r>
            <a:r>
              <a:rPr lang="th-TH" sz="2800" kern="300" spc="40" dirty="0" smtClean="0">
                <a:solidFill>
                  <a:schemeClr val="accent5">
                    <a:lumMod val="50000"/>
                  </a:schemeClr>
                </a:solidFill>
                <a:latin typeface="Leelawadee" pitchFamily="34" charset="-34"/>
                <a:cs typeface="Leelawadee" pitchFamily="34" charset="-34"/>
                <a:sym typeface="Wingdings"/>
              </a:rPr>
              <a:t> </a:t>
            </a:r>
            <a:r>
              <a:rPr lang="th-TH" sz="2800" kern="400" spc="40" dirty="0" smtClean="0">
                <a:solidFill>
                  <a:schemeClr val="accent5">
                    <a:lumMod val="50000"/>
                  </a:schemeClr>
                </a:solidFill>
                <a:latin typeface="Leelawadee" pitchFamily="34" charset="-34"/>
                <a:cs typeface="Leelawadee" pitchFamily="34" charset="-34"/>
                <a:sym typeface="Wingdings"/>
              </a:rPr>
              <a:t>ขยะชิ้นใหญ่และไม่เป็น</a:t>
            </a:r>
          </a:p>
          <a:p>
            <a:r>
              <a:rPr lang="th-TH" sz="2800" kern="200" spc="20" dirty="0" smtClean="0">
                <a:solidFill>
                  <a:schemeClr val="accent5">
                    <a:lumMod val="50000"/>
                  </a:schemeClr>
                </a:solidFill>
                <a:latin typeface="Leelawadee" pitchFamily="34" charset="-34"/>
                <a:cs typeface="Leelawadee" pitchFamily="34" charset="-34"/>
                <a:sym typeface="Wingdings"/>
              </a:rPr>
              <a:t>    </a:t>
            </a:r>
            <a:r>
              <a:rPr lang="th-TH" sz="2800" kern="400" spc="20" dirty="0" smtClean="0">
                <a:solidFill>
                  <a:schemeClr val="accent5">
                    <a:lumMod val="50000"/>
                  </a:schemeClr>
                </a:solidFill>
                <a:latin typeface="Leelawadee" pitchFamily="34" charset="-34"/>
                <a:cs typeface="Leelawadee" pitchFamily="34" charset="-34"/>
                <a:sym typeface="Wingdings"/>
              </a:rPr>
              <a:t>อันตรายให้ใช้มือหยิบออก</a:t>
            </a:r>
            <a:r>
              <a:rPr lang="th-TH" sz="2800" kern="300" spc="20" dirty="0" smtClean="0">
                <a:solidFill>
                  <a:schemeClr val="accent5">
                    <a:lumMod val="50000"/>
                  </a:schemeClr>
                </a:solidFill>
                <a:latin typeface="Leelawadee" pitchFamily="34" charset="-34"/>
                <a:cs typeface="Leelawadee" pitchFamily="34" charset="-34"/>
                <a:sym typeface="Wingdings"/>
              </a:rPr>
              <a:t> </a:t>
            </a:r>
            <a:r>
              <a:rPr lang="th-TH" sz="2800" kern="400" spc="20" dirty="0" smtClean="0">
                <a:solidFill>
                  <a:schemeClr val="accent5">
                    <a:lumMod val="50000"/>
                  </a:schemeClr>
                </a:solidFill>
                <a:latin typeface="Leelawadee" pitchFamily="34" charset="-34"/>
                <a:cs typeface="Leelawadee" pitchFamily="34" charset="-34"/>
                <a:sym typeface="Wingdings"/>
              </a:rPr>
              <a:t>เพื่อให้ทำงานได้ง่ายและ</a:t>
            </a:r>
          </a:p>
          <a:p>
            <a:r>
              <a:rPr lang="th-TH" sz="2800" kern="200" spc="20" dirty="0" smtClean="0">
                <a:solidFill>
                  <a:schemeClr val="accent5">
                    <a:lumMod val="50000"/>
                  </a:schemeClr>
                </a:solidFill>
                <a:latin typeface="Leelawadee" pitchFamily="34" charset="-34"/>
                <a:cs typeface="Leelawadee" pitchFamily="34" charset="-34"/>
                <a:sym typeface="Wingdings"/>
              </a:rPr>
              <a:t>    </a:t>
            </a:r>
            <a:r>
              <a:rPr lang="th-TH" sz="2800" kern="400" spc="20" dirty="0" smtClean="0">
                <a:solidFill>
                  <a:schemeClr val="accent5">
                    <a:lumMod val="50000"/>
                  </a:schemeClr>
                </a:solidFill>
                <a:latin typeface="Leelawadee" pitchFamily="34" charset="-34"/>
                <a:cs typeface="Leelawadee" pitchFamily="34" charset="-34"/>
                <a:sym typeface="Wingdings"/>
              </a:rPr>
              <a:t>สะดวกขึ้น</a:t>
            </a:r>
          </a:p>
        </p:txBody>
      </p:sp>
      <p:sp>
        <p:nvSpPr>
          <p:cNvPr id="12"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การทำความสะอาดถังขยะ</a:t>
            </a:r>
            <a:endParaRPr lang="en-US" sz="3000" b="1" dirty="0">
              <a:solidFill>
                <a:schemeClr val="accent5">
                  <a:lumMod val="75000"/>
                </a:schemeClr>
              </a:solidFill>
              <a:latin typeface="Leelawadee" pitchFamily="34" charset="-34"/>
              <a:cs typeface="Leelawadee" pitchFamily="34" charset="-34"/>
            </a:endParaRPr>
          </a:p>
        </p:txBody>
      </p:sp>
      <p:sp>
        <p:nvSpPr>
          <p:cNvPr id="13" name="Title 1"/>
          <p:cNvSpPr txBox="1">
            <a:spLocks/>
          </p:cNvSpPr>
          <p:nvPr/>
        </p:nvSpPr>
        <p:spPr>
          <a:xfrm>
            <a:off x="611560" y="4638278"/>
            <a:ext cx="3960440" cy="79208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นำถุงขยะใบใหม่มาสวม</a:t>
            </a:r>
          </a:p>
        </p:txBody>
      </p:sp>
    </p:spTree>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115</a:t>
            </a:fld>
            <a:endParaRPr lang="en-US" dirty="0"/>
          </a:p>
        </p:txBody>
      </p:sp>
      <p:pic>
        <p:nvPicPr>
          <p:cNvPr id="10242" name="Picture 2" descr="C:\Documents and Settings\danielc\Local Settings\Temporary Internet Files\Content.IE5\WOYKSSHU\MC900336237[1].wmf"/>
          <p:cNvPicPr>
            <a:picLocks noChangeAspect="1" noChangeArrowheads="1"/>
          </p:cNvPicPr>
          <p:nvPr/>
        </p:nvPicPr>
        <p:blipFill>
          <a:blip r:embed="rId3" cstate="print"/>
          <a:srcRect/>
          <a:stretch>
            <a:fillRect/>
          </a:stretch>
        </p:blipFill>
        <p:spPr bwMode="auto">
          <a:xfrm>
            <a:off x="3419872" y="3068960"/>
            <a:ext cx="2421193" cy="2430438"/>
          </a:xfrm>
          <a:prstGeom prst="rect">
            <a:avLst/>
          </a:prstGeom>
          <a:noFill/>
        </p:spPr>
      </p:pic>
      <p:sp>
        <p:nvSpPr>
          <p:cNvPr id="8" name="Title 1"/>
          <p:cNvSpPr>
            <a:spLocks noGrp="1"/>
          </p:cNvSpPr>
          <p:nvPr>
            <p:ph type="title"/>
          </p:nvPr>
        </p:nvSpPr>
        <p:spPr>
          <a:xfrm>
            <a:off x="611559" y="332656"/>
            <a:ext cx="5832649"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ดูดฝุ่นพื้นและบริเวณอื่นๆ</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1" y="899195"/>
            <a:ext cx="6120680" cy="199646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พนักงานดูแลห้องพักควรดูดฝุ่นบริเวณที่มี</a:t>
            </a:r>
          </a:p>
          <a:p>
            <a:r>
              <a:rPr lang="th-TH" sz="2800" spc="-60" dirty="0" smtClean="0">
                <a:solidFill>
                  <a:schemeClr val="accent5">
                    <a:lumMod val="50000"/>
                  </a:schemeClr>
                </a:solidFill>
                <a:latin typeface="Leelawadee" pitchFamily="34" charset="-34"/>
                <a:cs typeface="Leelawadee" pitchFamily="34" charset="-34"/>
              </a:rPr>
              <a:t>การปูพรมทั้งหมด รวมทั้งบริเวณอื่นๆ เช่น</a:t>
            </a:r>
          </a:p>
          <a:p>
            <a:r>
              <a:rPr lang="th-TH" sz="2800" spc="30" dirty="0" smtClean="0">
                <a:solidFill>
                  <a:schemeClr val="accent5">
                    <a:lumMod val="50000"/>
                  </a:schemeClr>
                </a:solidFill>
                <a:latin typeface="Leelawadee" pitchFamily="34" charset="-34"/>
                <a:cs typeface="Leelawadee" pitchFamily="34" charset="-34"/>
              </a:rPr>
              <a:t>พื้นไม้ พื้นห้องน้ำที่ปูกระเบื้อง พื้นครัวที่</a:t>
            </a:r>
          </a:p>
          <a:p>
            <a:r>
              <a:rPr lang="th-TH" sz="2800" dirty="0" smtClean="0">
                <a:solidFill>
                  <a:schemeClr val="accent5">
                    <a:lumMod val="50000"/>
                  </a:schemeClr>
                </a:solidFill>
                <a:latin typeface="Leelawadee" pitchFamily="34" charset="-34"/>
                <a:cs typeface="Leelawadee" pitchFamily="34" charset="-34"/>
              </a:rPr>
              <a:t>ปูเสื่อน้ำมัน</a:t>
            </a:r>
          </a:p>
        </p:txBody>
      </p:sp>
    </p:spTree>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116</a:t>
            </a:fld>
            <a:endParaRPr lang="en-US" dirty="0"/>
          </a:p>
        </p:txBody>
      </p:sp>
      <p:pic>
        <p:nvPicPr>
          <p:cNvPr id="6" name="Picture 5" descr="MP900387601[1].JPG"/>
          <p:cNvPicPr>
            <a:picLocks noChangeAspect="1"/>
          </p:cNvPicPr>
          <p:nvPr/>
        </p:nvPicPr>
        <p:blipFill rotWithShape="1">
          <a:blip r:embed="rId3" cstate="print"/>
          <a:srcRect l="8649" t="7865" r="9736" b="6654"/>
          <a:stretch/>
        </p:blipFill>
        <p:spPr>
          <a:xfrm>
            <a:off x="4860033" y="4146004"/>
            <a:ext cx="2304256" cy="1352178"/>
          </a:xfrm>
          <a:prstGeom prst="rect">
            <a:avLst/>
          </a:prstGeom>
        </p:spPr>
      </p:pic>
      <p:sp>
        <p:nvSpPr>
          <p:cNvPr id="8" name="Title 1"/>
          <p:cNvSpPr txBox="1">
            <a:spLocks/>
          </p:cNvSpPr>
          <p:nvPr/>
        </p:nvSpPr>
        <p:spPr>
          <a:xfrm>
            <a:off x="602416" y="1594568"/>
            <a:ext cx="6849904"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ควรเริ่มดูดฝุ่นจากด้านในสุดของห้องและดูดย้อน</a:t>
            </a:r>
          </a:p>
          <a:p>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กลับไปทางประตูห้อง</a:t>
            </a:r>
          </a:p>
        </p:txBody>
      </p:sp>
      <p:sp>
        <p:nvSpPr>
          <p:cNvPr id="9" name="Title 1"/>
          <p:cNvSpPr txBox="1">
            <a:spLocks/>
          </p:cNvSpPr>
          <p:nvPr/>
        </p:nvSpPr>
        <p:spPr>
          <a:xfrm>
            <a:off x="611560" y="958219"/>
            <a:ext cx="4680520"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เทคนิคในการดูดฝุ่น</a:t>
            </a:r>
            <a:endParaRPr lang="en-US" sz="2800" spc="50" dirty="0">
              <a:solidFill>
                <a:schemeClr val="accent5">
                  <a:lumMod val="50000"/>
                </a:schemeClr>
              </a:solidFill>
              <a:latin typeface="Leelawadee" pitchFamily="34" charset="-34"/>
              <a:cs typeface="Leelawadee" pitchFamily="34" charset="-34"/>
            </a:endParaRPr>
          </a:p>
        </p:txBody>
      </p:sp>
      <p:sp>
        <p:nvSpPr>
          <p:cNvPr id="11" name="Title 1"/>
          <p:cNvSpPr>
            <a:spLocks noGrp="1"/>
          </p:cNvSpPr>
          <p:nvPr>
            <p:ph type="title"/>
          </p:nvPr>
        </p:nvSpPr>
        <p:spPr>
          <a:xfrm>
            <a:off x="611560" y="332656"/>
            <a:ext cx="468052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ดูดฝุ่นพื้นและบริเวณอื่นๆ</a:t>
            </a:r>
            <a:endParaRPr lang="en-US" sz="3000" b="1" dirty="0">
              <a:solidFill>
                <a:schemeClr val="accent5">
                  <a:lumMod val="75000"/>
                </a:schemeClr>
              </a:solidFill>
              <a:latin typeface="Leelawadee" pitchFamily="34" charset="-34"/>
              <a:cs typeface="Leelawadee" pitchFamily="34" charset="-34"/>
            </a:endParaRPr>
          </a:p>
        </p:txBody>
      </p:sp>
      <p:sp>
        <p:nvSpPr>
          <p:cNvPr id="12" name="Title 1"/>
          <p:cNvSpPr txBox="1">
            <a:spLocks/>
          </p:cNvSpPr>
          <p:nvPr/>
        </p:nvSpPr>
        <p:spPr>
          <a:xfrm>
            <a:off x="611560" y="2426257"/>
            <a:ext cx="7200800"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ดูดให้ทั่วพื้นที่</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รวมทั้งใต้เตียง</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ใต้ชุดเครื่องเรือนต่างๆ</a:t>
            </a:r>
          </a:p>
        </p:txBody>
      </p:sp>
      <p:sp>
        <p:nvSpPr>
          <p:cNvPr id="13" name="Title 1"/>
          <p:cNvSpPr txBox="1">
            <a:spLocks/>
          </p:cNvSpPr>
          <p:nvPr/>
        </p:nvSpPr>
        <p:spPr>
          <a:xfrm>
            <a:off x="611560" y="2924944"/>
            <a:ext cx="7272808"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ต้องใส่ใจเป็นพิเศษกับบริเวณที่เป็นมุมห้องและบัวผนัง</a:t>
            </a:r>
          </a:p>
        </p:txBody>
      </p:sp>
      <p:sp>
        <p:nvSpPr>
          <p:cNvPr id="14" name="Title 1"/>
          <p:cNvSpPr txBox="1">
            <a:spLocks/>
          </p:cNvSpPr>
          <p:nvPr/>
        </p:nvSpPr>
        <p:spPr>
          <a:xfrm>
            <a:off x="611560" y="3425430"/>
            <a:ext cx="7200800"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เวลาดูดฝุ่นใต้โต๊ะ</a:t>
            </a:r>
            <a:r>
              <a:rPr lang="th-TH" sz="2800" kern="300" spc="5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เตียง</a:t>
            </a:r>
            <a:r>
              <a:rPr lang="th-TH" sz="2800" kern="300" spc="5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เก้าอี้</a:t>
            </a:r>
            <a:r>
              <a:rPr lang="th-TH" sz="2800" kern="300" spc="5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ควรงอเข่าย่อตัวลง</a:t>
            </a:r>
          </a:p>
          <a:p>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เพื่อป้องกันการบาดเจ็บ</a:t>
            </a:r>
          </a:p>
        </p:txBody>
      </p:sp>
      <p:sp>
        <p:nvSpPr>
          <p:cNvPr id="15" name="Title 1"/>
          <p:cNvSpPr txBox="1">
            <a:spLocks/>
          </p:cNvSpPr>
          <p:nvPr/>
        </p:nvSpPr>
        <p:spPr>
          <a:xfrm>
            <a:off x="611560" y="4326175"/>
            <a:ext cx="3960440" cy="18677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อย่าก้มตัวลงเหนือตัวถัง</a:t>
            </a:r>
          </a:p>
          <a:p>
            <a:r>
              <a:rPr lang="th-TH" sz="2800" kern="200" spc="30" dirty="0" smtClean="0">
                <a:solidFill>
                  <a:schemeClr val="accent5">
                    <a:lumMod val="50000"/>
                  </a:schemeClr>
                </a:solidFill>
                <a:latin typeface="Leelawadee" pitchFamily="34" charset="-34"/>
                <a:cs typeface="Leelawadee" pitchFamily="34" charset="-34"/>
                <a:sym typeface="Wingdings"/>
              </a:rPr>
              <a:t>    </a:t>
            </a:r>
            <a:r>
              <a:rPr lang="th-TH" sz="2800" kern="400" spc="30" dirty="0" smtClean="0">
                <a:solidFill>
                  <a:schemeClr val="accent5">
                    <a:lumMod val="50000"/>
                  </a:schemeClr>
                </a:solidFill>
                <a:latin typeface="Leelawadee" pitchFamily="34" charset="-34"/>
                <a:cs typeface="Leelawadee" pitchFamily="34" charset="-34"/>
                <a:sym typeface="Wingdings"/>
              </a:rPr>
              <a:t>เครื่องดูดฝุ่น</a:t>
            </a:r>
            <a:r>
              <a:rPr lang="th-TH" sz="2800" kern="300" spc="30" dirty="0" smtClean="0">
                <a:solidFill>
                  <a:schemeClr val="accent5">
                    <a:lumMod val="50000"/>
                  </a:schemeClr>
                </a:solidFill>
                <a:latin typeface="Leelawadee" pitchFamily="34" charset="-34"/>
                <a:cs typeface="Leelawadee" pitchFamily="34" charset="-34"/>
                <a:sym typeface="Wingdings"/>
              </a:rPr>
              <a:t> </a:t>
            </a:r>
            <a:r>
              <a:rPr lang="th-TH" sz="2800" kern="400" spc="30" dirty="0" smtClean="0">
                <a:solidFill>
                  <a:schemeClr val="accent5">
                    <a:lumMod val="50000"/>
                  </a:schemeClr>
                </a:solidFill>
                <a:latin typeface="Leelawadee" pitchFamily="34" charset="-34"/>
                <a:cs typeface="Leelawadee" pitchFamily="34" charset="-34"/>
                <a:sym typeface="Wingdings"/>
              </a:rPr>
              <a:t>พยายามให้</a:t>
            </a:r>
            <a:endParaRPr lang="th-TH" sz="2800" kern="200" spc="30" dirty="0" smtClean="0">
              <a:solidFill>
                <a:schemeClr val="accent5">
                  <a:lumMod val="50000"/>
                </a:schemeClr>
              </a:solidFill>
              <a:latin typeface="Leelawadee" pitchFamily="34" charset="-34"/>
              <a:cs typeface="Leelawadee" pitchFamily="34" charset="-34"/>
              <a:sym typeface="Wingdings"/>
            </a:endParaRPr>
          </a:p>
          <a:p>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spc="30" dirty="0" smtClean="0">
                <a:solidFill>
                  <a:schemeClr val="accent5">
                    <a:lumMod val="50000"/>
                  </a:schemeClr>
                </a:solidFill>
                <a:latin typeface="Leelawadee" pitchFamily="34" charset="-34"/>
                <a:cs typeface="Leelawadee" pitchFamily="34" charset="-34"/>
                <a:sym typeface="Wingdings"/>
              </a:rPr>
              <a:t>ตัวถังอยู่ด้านหลังของตัว</a:t>
            </a:r>
          </a:p>
          <a:p>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เองเสมอ</a:t>
            </a:r>
          </a:p>
        </p:txBody>
      </p:sp>
    </p:spTree>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117</a:t>
            </a:fld>
            <a:endParaRPr lang="en-US" dirty="0"/>
          </a:p>
        </p:txBody>
      </p:sp>
      <p:pic>
        <p:nvPicPr>
          <p:cNvPr id="7" name="Picture 6" descr="MP900439268[1].JPG"/>
          <p:cNvPicPr>
            <a:picLocks noChangeAspect="1"/>
          </p:cNvPicPr>
          <p:nvPr/>
        </p:nvPicPr>
        <p:blipFill>
          <a:blip r:embed="rId3" cstate="print"/>
          <a:stretch>
            <a:fillRect/>
          </a:stretch>
        </p:blipFill>
        <p:spPr>
          <a:xfrm>
            <a:off x="4367682" y="2139126"/>
            <a:ext cx="2388159" cy="1571636"/>
          </a:xfrm>
          <a:prstGeom prst="rect">
            <a:avLst/>
          </a:prstGeom>
        </p:spPr>
      </p:pic>
      <p:sp>
        <p:nvSpPr>
          <p:cNvPr id="8" name="Title 1"/>
          <p:cNvSpPr txBox="1">
            <a:spLocks/>
          </p:cNvSpPr>
          <p:nvPr/>
        </p:nvSpPr>
        <p:spPr>
          <a:xfrm>
            <a:off x="602416" y="1463638"/>
            <a:ext cx="3609544"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ตู้เย็น</a:t>
            </a:r>
          </a:p>
        </p:txBody>
      </p:sp>
      <p:sp>
        <p:nvSpPr>
          <p:cNvPr id="9" name="Title 1"/>
          <p:cNvSpPr txBox="1">
            <a:spLocks/>
          </p:cNvSpPr>
          <p:nvPr/>
        </p:nvSpPr>
        <p:spPr>
          <a:xfrm>
            <a:off x="611560" y="958219"/>
            <a:ext cx="4752528"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เครื่องใช้และอุปกรณ์ต่างๆ ในครัว</a:t>
            </a:r>
            <a:endParaRPr lang="en-US" sz="2800" spc="50" dirty="0">
              <a:solidFill>
                <a:schemeClr val="accent5">
                  <a:lumMod val="50000"/>
                </a:schemeClr>
              </a:solidFill>
              <a:latin typeface="Leelawadee" pitchFamily="34" charset="-34"/>
              <a:cs typeface="Leelawadee" pitchFamily="34" charset="-34"/>
            </a:endParaRPr>
          </a:p>
        </p:txBody>
      </p:sp>
      <p:sp>
        <p:nvSpPr>
          <p:cNvPr id="10" name="Title 1"/>
          <p:cNvSpPr>
            <a:spLocks noGrp="1"/>
          </p:cNvSpPr>
          <p:nvPr>
            <p:ph type="title"/>
          </p:nvPr>
        </p:nvSpPr>
        <p:spPr>
          <a:xfrm>
            <a:off x="611560" y="332656"/>
            <a:ext cx="4176464"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การทำความสะอาดครัว</a:t>
            </a:r>
            <a:endParaRPr lang="en-US" sz="3000" b="1" dirty="0">
              <a:solidFill>
                <a:schemeClr val="accent5">
                  <a:lumMod val="75000"/>
                </a:schemeClr>
              </a:solidFill>
              <a:latin typeface="Leelawadee" pitchFamily="34" charset="-34"/>
              <a:cs typeface="Leelawadee" pitchFamily="34" charset="-34"/>
            </a:endParaRPr>
          </a:p>
        </p:txBody>
      </p:sp>
      <p:sp>
        <p:nvSpPr>
          <p:cNvPr id="11" name="Title 1"/>
          <p:cNvSpPr txBox="1">
            <a:spLocks/>
          </p:cNvSpPr>
          <p:nvPr/>
        </p:nvSpPr>
        <p:spPr>
          <a:xfrm>
            <a:off x="611560" y="1950740"/>
            <a:ext cx="2601432"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เตาและเตาอบ</a:t>
            </a:r>
          </a:p>
        </p:txBody>
      </p:sp>
      <p:sp>
        <p:nvSpPr>
          <p:cNvPr id="12" name="Title 1"/>
          <p:cNvSpPr txBox="1">
            <a:spLocks/>
          </p:cNvSpPr>
          <p:nvPr/>
        </p:nvSpPr>
        <p:spPr>
          <a:xfrm>
            <a:off x="611560" y="2437842"/>
            <a:ext cx="2601432"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เตาไมโครเวฟ</a:t>
            </a:r>
          </a:p>
        </p:txBody>
      </p:sp>
      <p:sp>
        <p:nvSpPr>
          <p:cNvPr id="13" name="Title 1"/>
          <p:cNvSpPr txBox="1">
            <a:spLocks/>
          </p:cNvSpPr>
          <p:nvPr/>
        </p:nvSpPr>
        <p:spPr>
          <a:xfrm>
            <a:off x="620704" y="2924944"/>
            <a:ext cx="2592288"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เครื่องล้างจาน</a:t>
            </a:r>
          </a:p>
        </p:txBody>
      </p:sp>
      <p:sp>
        <p:nvSpPr>
          <p:cNvPr id="14" name="Title 1"/>
          <p:cNvSpPr txBox="1">
            <a:spLocks/>
          </p:cNvSpPr>
          <p:nvPr/>
        </p:nvSpPr>
        <p:spPr>
          <a:xfrm>
            <a:off x="611560" y="3403662"/>
            <a:ext cx="4608512"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หม้อ</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กระทะ</a:t>
            </a:r>
          </a:p>
        </p:txBody>
      </p:sp>
      <p:sp>
        <p:nvSpPr>
          <p:cNvPr id="15" name="Title 1"/>
          <p:cNvSpPr txBox="1">
            <a:spLocks/>
          </p:cNvSpPr>
          <p:nvPr/>
        </p:nvSpPr>
        <p:spPr>
          <a:xfrm>
            <a:off x="620704" y="3900289"/>
            <a:ext cx="4599368"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เครื่อง</a:t>
            </a:r>
            <a:r>
              <a:rPr lang="th-TH" sz="2800" kern="400" dirty="0">
                <a:solidFill>
                  <a:schemeClr val="accent5">
                    <a:lumMod val="50000"/>
                  </a:schemeClr>
                </a:solidFill>
                <a:latin typeface="Leelawadee" pitchFamily="34" charset="-34"/>
                <a:cs typeface="Leelawadee" pitchFamily="34" charset="-34"/>
                <a:sym typeface="Wingdings"/>
              </a:rPr>
              <a:t>ชงชา</a:t>
            </a:r>
            <a:r>
              <a:rPr lang="th-TH" sz="2800" kern="300" dirty="0">
                <a:solidFill>
                  <a:schemeClr val="accent5">
                    <a:lumMod val="50000"/>
                  </a:schemeClr>
                </a:solidFill>
                <a:latin typeface="Leelawadee" pitchFamily="34" charset="-34"/>
                <a:cs typeface="Leelawadee" pitchFamily="34" charset="-34"/>
                <a:sym typeface="Wingdings"/>
              </a:rPr>
              <a:t> </a:t>
            </a:r>
            <a:r>
              <a:rPr lang="th-TH" sz="2800" kern="400" dirty="0">
                <a:solidFill>
                  <a:schemeClr val="accent5">
                    <a:lumMod val="50000"/>
                  </a:schemeClr>
                </a:solidFill>
                <a:latin typeface="Leelawadee" pitchFamily="34" charset="-34"/>
                <a:cs typeface="Leelawadee" pitchFamily="34" charset="-34"/>
                <a:sym typeface="Wingdings"/>
              </a:rPr>
              <a:t>กาแฟและอุปกรณ์</a:t>
            </a:r>
            <a:endParaRPr lang="th-TH" sz="2800" kern="400" dirty="0" smtClean="0">
              <a:solidFill>
                <a:schemeClr val="accent5">
                  <a:lumMod val="50000"/>
                </a:schemeClr>
              </a:solidFill>
              <a:latin typeface="Leelawadee" pitchFamily="34" charset="-34"/>
              <a:cs typeface="Leelawadee" pitchFamily="34" charset="-34"/>
              <a:sym typeface="Wingdings"/>
            </a:endParaRPr>
          </a:p>
        </p:txBody>
      </p:sp>
      <p:sp>
        <p:nvSpPr>
          <p:cNvPr id="16" name="Title 1"/>
          <p:cNvSpPr txBox="1">
            <a:spLocks/>
          </p:cNvSpPr>
          <p:nvPr/>
        </p:nvSpPr>
        <p:spPr>
          <a:xfrm>
            <a:off x="620703" y="4399967"/>
            <a:ext cx="6327561"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จานชามและอุปกรณ์ในการรับประทานอาหาร</a:t>
            </a:r>
          </a:p>
        </p:txBody>
      </p:sp>
      <p:sp>
        <p:nvSpPr>
          <p:cNvPr id="17" name="Title 1"/>
          <p:cNvSpPr txBox="1">
            <a:spLocks/>
          </p:cNvSpPr>
          <p:nvPr/>
        </p:nvSpPr>
        <p:spPr>
          <a:xfrm>
            <a:off x="611560" y="4907260"/>
            <a:ext cx="374441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เครื่องซักผ้า</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เครื่องอบผ้า</a:t>
            </a:r>
          </a:p>
        </p:txBody>
      </p:sp>
    </p:spTree>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118</a:t>
            </a:fld>
            <a:endParaRPr lang="en-US" dirty="0"/>
          </a:p>
        </p:txBody>
      </p:sp>
      <p:sp>
        <p:nvSpPr>
          <p:cNvPr id="7" name="Title 1"/>
          <p:cNvSpPr txBox="1">
            <a:spLocks/>
          </p:cNvSpPr>
          <p:nvPr/>
        </p:nvSpPr>
        <p:spPr>
          <a:xfrm>
            <a:off x="602416" y="952153"/>
            <a:ext cx="7569984" cy="140323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30" dirty="0" smtClean="0">
                <a:solidFill>
                  <a:schemeClr val="accent5">
                    <a:lumMod val="50000"/>
                  </a:schemeClr>
                </a:solidFill>
                <a:latin typeface="Leelawadee" pitchFamily="34" charset="-34"/>
                <a:cs typeface="Leelawadee" pitchFamily="34" charset="-34"/>
                <a:sym typeface="Wingdings"/>
              </a:rPr>
              <a:t>ทำความสะอาดภายในตู้เย็นและยางขอบประตูเย็นด้วย</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100" dirty="0" smtClean="0">
                <a:solidFill>
                  <a:schemeClr val="accent5">
                    <a:lumMod val="50000"/>
                  </a:schemeClr>
                </a:solidFill>
                <a:latin typeface="Leelawadee" pitchFamily="34" charset="-34"/>
                <a:cs typeface="Leelawadee" pitchFamily="34" charset="-34"/>
                <a:sym typeface="Wingdings"/>
              </a:rPr>
              <a:t>น้ำอุ่นละลายสบู่หรือน้ำยาทำความสะอาด</a:t>
            </a:r>
            <a:r>
              <a:rPr lang="th-TH" sz="2800" kern="300" spc="100" dirty="0" smtClean="0">
                <a:solidFill>
                  <a:schemeClr val="accent5">
                    <a:lumMod val="50000"/>
                  </a:schemeClr>
                </a:solidFill>
                <a:latin typeface="Leelawadee" pitchFamily="34" charset="-34"/>
                <a:cs typeface="Leelawadee" pitchFamily="34" charset="-34"/>
                <a:sym typeface="Wingdings"/>
              </a:rPr>
              <a:t> </a:t>
            </a:r>
            <a:r>
              <a:rPr lang="th-TH" sz="2800" kern="400" spc="100" dirty="0" smtClean="0">
                <a:solidFill>
                  <a:schemeClr val="accent5">
                    <a:lumMod val="50000"/>
                  </a:schemeClr>
                </a:solidFill>
                <a:latin typeface="Leelawadee" pitchFamily="34" charset="-34"/>
                <a:cs typeface="Leelawadee" pitchFamily="34" charset="-34"/>
                <a:sym typeface="Wingdings"/>
              </a:rPr>
              <a:t>ที่สถาน</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ประกอบการจัดไว้ให้</a:t>
            </a:r>
          </a:p>
        </p:txBody>
      </p:sp>
      <p:sp>
        <p:nvSpPr>
          <p:cNvPr id="9" name="Title 1"/>
          <p:cNvSpPr>
            <a:spLocks noGrp="1"/>
          </p:cNvSpPr>
          <p:nvPr>
            <p:ph type="title"/>
          </p:nvPr>
        </p:nvSpPr>
        <p:spPr>
          <a:xfrm>
            <a:off x="611560" y="332656"/>
            <a:ext cx="4176464"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การทำความสะอาดตู้เย็น</a:t>
            </a:r>
            <a:endParaRPr lang="en-US" sz="3000" b="1" dirty="0">
              <a:solidFill>
                <a:schemeClr val="accent5">
                  <a:lumMod val="75000"/>
                </a:schemeClr>
              </a:solidFill>
              <a:latin typeface="Leelawadee" pitchFamily="34" charset="-34"/>
              <a:cs typeface="Leelawadee" pitchFamily="34" charset="-34"/>
            </a:endParaRPr>
          </a:p>
        </p:txBody>
      </p:sp>
      <p:sp>
        <p:nvSpPr>
          <p:cNvPr id="10" name="Title 1"/>
          <p:cNvSpPr txBox="1">
            <a:spLocks/>
          </p:cNvSpPr>
          <p:nvPr/>
        </p:nvSpPr>
        <p:spPr>
          <a:xfrm>
            <a:off x="611560" y="2195339"/>
            <a:ext cx="396044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เสร็จแล้วใช้ผ้าเช็ดให้แห้ง</a:t>
            </a:r>
          </a:p>
        </p:txBody>
      </p:sp>
      <p:sp>
        <p:nvSpPr>
          <p:cNvPr id="11" name="Title 1"/>
          <p:cNvSpPr txBox="1">
            <a:spLocks/>
          </p:cNvSpPr>
          <p:nvPr/>
        </p:nvSpPr>
        <p:spPr>
          <a:xfrm>
            <a:off x="611560" y="2661034"/>
            <a:ext cx="7560840"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ต้องป้องกัน</a:t>
            </a:r>
            <a:r>
              <a:rPr lang="th-TH" sz="2800" kern="400" dirty="0">
                <a:solidFill>
                  <a:schemeClr val="accent5">
                    <a:lumMod val="50000"/>
                  </a:schemeClr>
                </a:solidFill>
                <a:latin typeface="Leelawadee" pitchFamily="34" charset="-34"/>
                <a:cs typeface="Leelawadee" pitchFamily="34" charset="-34"/>
                <a:sym typeface="Wingdings"/>
              </a:rPr>
              <a:t>มิให้สารเคมีจาก</a:t>
            </a:r>
            <a:r>
              <a:rPr lang="th-TH" sz="2800" kern="400" dirty="0" smtClean="0">
                <a:solidFill>
                  <a:schemeClr val="accent5">
                    <a:lumMod val="50000"/>
                  </a:schemeClr>
                </a:solidFill>
                <a:latin typeface="Leelawadee" pitchFamily="34" charset="-34"/>
                <a:cs typeface="Leelawadee" pitchFamily="34" charset="-34"/>
                <a:sym typeface="Wingdings"/>
              </a:rPr>
              <a:t>น้ำยาไปปนเปื้อนหรือสัมผัส </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ถูกอาหาร</a:t>
            </a:r>
            <a:r>
              <a:rPr lang="th-TH" sz="2800" kern="300" dirty="0" smtClean="0">
                <a:solidFill>
                  <a:schemeClr val="accent5">
                    <a:lumMod val="50000"/>
                  </a:schemeClr>
                </a:solidFill>
                <a:latin typeface="Leelawadee" pitchFamily="34" charset="-34"/>
                <a:cs typeface="Leelawadee" pitchFamily="34" charset="-34"/>
                <a:sym typeface="Wingdings"/>
              </a:rPr>
              <a:t>ต่าง</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300" dirty="0" smtClean="0">
                <a:solidFill>
                  <a:schemeClr val="accent5">
                    <a:lumMod val="50000"/>
                  </a:schemeClr>
                </a:solidFill>
                <a:latin typeface="Leelawadee" pitchFamily="34" charset="-34"/>
                <a:cs typeface="Leelawadee" pitchFamily="34" charset="-34"/>
                <a:sym typeface="Wingdings"/>
              </a:rPr>
              <a:t>ๆ</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รวมทั้งแก้วน้ำโดยเด็ดขาด</a:t>
            </a:r>
          </a:p>
        </p:txBody>
      </p:sp>
      <p:sp>
        <p:nvSpPr>
          <p:cNvPr id="15" name="Title 1"/>
          <p:cNvSpPr txBox="1">
            <a:spLocks/>
          </p:cNvSpPr>
          <p:nvPr/>
        </p:nvSpPr>
        <p:spPr>
          <a:xfrm>
            <a:off x="620703" y="5233356"/>
            <a:ext cx="7551697"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ตรวจดูยางขอบประตูตู้เย็นด้วยว่ามีรอยปริแตกหรือไม่</a:t>
            </a:r>
          </a:p>
        </p:txBody>
      </p:sp>
      <p:sp>
        <p:nvSpPr>
          <p:cNvPr id="16" name="Title 1"/>
          <p:cNvSpPr txBox="1">
            <a:spLocks/>
          </p:cNvSpPr>
          <p:nvPr/>
        </p:nvSpPr>
        <p:spPr>
          <a:xfrm>
            <a:off x="611560" y="5690964"/>
            <a:ext cx="770485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หากพบว่าตู้เย็นมีส่วนชำรุดควรแจ้งผู้รับผิดชอบซ่อม</a:t>
            </a:r>
          </a:p>
        </p:txBody>
      </p:sp>
      <p:sp>
        <p:nvSpPr>
          <p:cNvPr id="18" name="Title 1"/>
          <p:cNvSpPr txBox="1">
            <a:spLocks/>
          </p:cNvSpPr>
          <p:nvPr/>
        </p:nvSpPr>
        <p:spPr>
          <a:xfrm>
            <a:off x="611560" y="3526858"/>
            <a:ext cx="7776864"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เติมอาหารที่เก็บไว้ในตู้เย็น</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เช่นน้ำดื่ม</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นมและน้ำในถาด   </a:t>
            </a:r>
          </a:p>
          <a:p>
            <a:r>
              <a:rPr lang="th-TH" sz="2800" kern="400" dirty="0" smtClean="0">
                <a:solidFill>
                  <a:schemeClr val="accent5">
                    <a:lumMod val="50000"/>
                  </a:schemeClr>
                </a:solidFill>
                <a:latin typeface="Leelawadee" pitchFamily="34" charset="-34"/>
                <a:cs typeface="Leelawadee" pitchFamily="34" charset="-34"/>
                <a:sym typeface="Wingdings"/>
              </a:rPr>
              <a:t>  สำหรับทำน้ำแข็ง</a:t>
            </a:r>
          </a:p>
        </p:txBody>
      </p:sp>
      <p:sp>
        <p:nvSpPr>
          <p:cNvPr id="19" name="Title 1"/>
          <p:cNvSpPr txBox="1">
            <a:spLocks/>
          </p:cNvSpPr>
          <p:nvPr/>
        </p:nvSpPr>
        <p:spPr>
          <a:xfrm>
            <a:off x="611560" y="4413026"/>
            <a:ext cx="7632848"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ถ้าถอดปลั๊กไว้ก่อนทำความสะอาด อย่าลืมเสียบปลั๊ก</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หลังจากทำความสะอาดเสร็จแล้ว</a:t>
            </a:r>
          </a:p>
        </p:txBody>
      </p:sp>
    </p:spTree>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119</a:t>
            </a:fld>
            <a:endParaRPr lang="en-US" dirty="0"/>
          </a:p>
        </p:txBody>
      </p:sp>
      <p:sp>
        <p:nvSpPr>
          <p:cNvPr id="8" name="Title 1"/>
          <p:cNvSpPr txBox="1">
            <a:spLocks/>
          </p:cNvSpPr>
          <p:nvPr/>
        </p:nvSpPr>
        <p:spPr>
          <a:xfrm>
            <a:off x="602416" y="1454113"/>
            <a:ext cx="6489864"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ถอดฝาหัวเตา</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ขาตั้งกระทะและหัวบิดเตาออก</a:t>
            </a:r>
          </a:p>
        </p:txBody>
      </p:sp>
      <p:sp>
        <p:nvSpPr>
          <p:cNvPr id="9" name="Title 1"/>
          <p:cNvSpPr txBox="1">
            <a:spLocks/>
          </p:cNvSpPr>
          <p:nvPr/>
        </p:nvSpPr>
        <p:spPr>
          <a:xfrm>
            <a:off x="611560" y="958219"/>
            <a:ext cx="4752528"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การทำความสะอาดเตาแก๊ส</a:t>
            </a:r>
            <a:endParaRPr lang="en-US" sz="2800" spc="50" dirty="0">
              <a:solidFill>
                <a:schemeClr val="accent5">
                  <a:lumMod val="50000"/>
                </a:schemeClr>
              </a:solidFill>
              <a:latin typeface="Leelawadee" pitchFamily="34" charset="-34"/>
              <a:cs typeface="Leelawadee" pitchFamily="34" charset="-34"/>
            </a:endParaRPr>
          </a:p>
        </p:txBody>
      </p:sp>
      <p:sp>
        <p:nvSpPr>
          <p:cNvPr id="10" name="Title 1"/>
          <p:cNvSpPr>
            <a:spLocks noGrp="1"/>
          </p:cNvSpPr>
          <p:nvPr>
            <p:ph type="title"/>
          </p:nvPr>
        </p:nvSpPr>
        <p:spPr>
          <a:xfrm>
            <a:off x="611560" y="332656"/>
            <a:ext cx="4176464"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การทำความสะอาดเตา</a:t>
            </a:r>
            <a:endParaRPr lang="en-US" sz="3000" b="1" dirty="0">
              <a:solidFill>
                <a:schemeClr val="accent5">
                  <a:lumMod val="75000"/>
                </a:schemeClr>
              </a:solidFill>
              <a:latin typeface="Leelawadee" pitchFamily="34" charset="-34"/>
              <a:cs typeface="Leelawadee" pitchFamily="34" charset="-34"/>
            </a:endParaRPr>
          </a:p>
        </p:txBody>
      </p:sp>
      <p:sp>
        <p:nvSpPr>
          <p:cNvPr id="12" name="Title 1"/>
          <p:cNvSpPr txBox="1">
            <a:spLocks/>
          </p:cNvSpPr>
          <p:nvPr/>
        </p:nvSpPr>
        <p:spPr>
          <a:xfrm>
            <a:off x="611560" y="1954932"/>
            <a:ext cx="7776864"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นำฝาหัวเตา</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ขา</a:t>
            </a:r>
            <a:r>
              <a:rPr lang="th-TH" sz="2800" kern="400" dirty="0">
                <a:solidFill>
                  <a:schemeClr val="accent5">
                    <a:lumMod val="50000"/>
                  </a:schemeClr>
                </a:solidFill>
                <a:latin typeface="Leelawadee" pitchFamily="34" charset="-34"/>
                <a:cs typeface="Leelawadee" pitchFamily="34" charset="-34"/>
                <a:sym typeface="Wingdings"/>
              </a:rPr>
              <a:t>ตั้ง</a:t>
            </a:r>
            <a:r>
              <a:rPr lang="th-TH" sz="2800" kern="400" dirty="0" smtClean="0">
                <a:solidFill>
                  <a:schemeClr val="accent5">
                    <a:lumMod val="50000"/>
                  </a:schemeClr>
                </a:solidFill>
                <a:latin typeface="Leelawadee" pitchFamily="34" charset="-34"/>
                <a:cs typeface="Leelawadee" pitchFamily="34" charset="-34"/>
                <a:sym typeface="Wingdings"/>
              </a:rPr>
              <a:t>กระทะ</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หัวบิดเตา</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ไปแช่ในอ่างล้างจาน</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ซึ่งใส่น้ำอุ่นผสมน้ำยาล้างจานไว้</a:t>
            </a:r>
          </a:p>
        </p:txBody>
      </p:sp>
      <p:sp>
        <p:nvSpPr>
          <p:cNvPr id="13" name="Title 1"/>
          <p:cNvSpPr txBox="1">
            <a:spLocks/>
          </p:cNvSpPr>
          <p:nvPr/>
        </p:nvSpPr>
        <p:spPr>
          <a:xfrm>
            <a:off x="611560" y="2805311"/>
            <a:ext cx="6120680"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จุ่มฟองน้ำลงในอ่าง</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นำขึ้นมาแล้วบีบน้ำออก</a:t>
            </a:r>
          </a:p>
        </p:txBody>
      </p:sp>
      <p:sp>
        <p:nvSpPr>
          <p:cNvPr id="14" name="Title 1"/>
          <p:cNvSpPr txBox="1">
            <a:spLocks/>
          </p:cNvSpPr>
          <p:nvPr/>
        </p:nvSpPr>
        <p:spPr>
          <a:xfrm>
            <a:off x="611560" y="3301309"/>
            <a:ext cx="7560840"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3200" kern="3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นำฟองน้ำไปเช็ดด้านบนของเตา</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พยายามเช็ดคราบ</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สกปรกบริเวณรอบหัวเตาออกให้หมด</a:t>
            </a:r>
          </a:p>
        </p:txBody>
      </p:sp>
      <p:sp>
        <p:nvSpPr>
          <p:cNvPr id="15" name="Title 1"/>
          <p:cNvSpPr txBox="1">
            <a:spLocks/>
          </p:cNvSpPr>
          <p:nvPr/>
        </p:nvSpPr>
        <p:spPr>
          <a:xfrm>
            <a:off x="611560" y="4188321"/>
            <a:ext cx="7992888"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ใช้ผ้าหรือฟองน้ำชุบน้ำสะอาดเช็ดให้ทั่ว</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แล้วใช้ผ้าแห้งเช็ด</a:t>
            </a:r>
          </a:p>
        </p:txBody>
      </p:sp>
      <p:sp>
        <p:nvSpPr>
          <p:cNvPr id="17" name="Title 1"/>
          <p:cNvSpPr txBox="1">
            <a:spLocks/>
          </p:cNvSpPr>
          <p:nvPr/>
        </p:nvSpPr>
        <p:spPr>
          <a:xfrm>
            <a:off x="611560" y="4688511"/>
            <a:ext cx="7560840"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เช็ด</a:t>
            </a:r>
            <a:r>
              <a:rPr lang="th-TH" sz="2800" kern="400" dirty="0">
                <a:solidFill>
                  <a:schemeClr val="accent5">
                    <a:lumMod val="50000"/>
                  </a:schemeClr>
                </a:solidFill>
                <a:latin typeface="Leelawadee" pitchFamily="34" charset="-34"/>
                <a:cs typeface="Leelawadee" pitchFamily="34" charset="-34"/>
                <a:sym typeface="Wingdings"/>
              </a:rPr>
              <a:t>ล้างฝาหัวเตา</a:t>
            </a:r>
            <a:r>
              <a:rPr lang="th-TH" sz="2800" kern="300" dirty="0">
                <a:solidFill>
                  <a:schemeClr val="accent5">
                    <a:lumMod val="50000"/>
                  </a:schemeClr>
                </a:solidFill>
                <a:latin typeface="Leelawadee" pitchFamily="34" charset="-34"/>
                <a:cs typeface="Leelawadee" pitchFamily="34" charset="-34"/>
                <a:sym typeface="Wingdings"/>
              </a:rPr>
              <a:t> </a:t>
            </a:r>
            <a:r>
              <a:rPr lang="th-TH" sz="2800" kern="400" dirty="0">
                <a:solidFill>
                  <a:schemeClr val="accent5">
                    <a:lumMod val="50000"/>
                  </a:schemeClr>
                </a:solidFill>
                <a:latin typeface="Leelawadee" pitchFamily="34" charset="-34"/>
                <a:cs typeface="Leelawadee" pitchFamily="34" charset="-34"/>
                <a:sym typeface="Wingdings"/>
              </a:rPr>
              <a:t>ขาตั้งกระทะและหัวบิดเตาที่แช่</a:t>
            </a:r>
            <a:r>
              <a:rPr lang="th-TH" sz="2800" kern="400" dirty="0" smtClean="0">
                <a:solidFill>
                  <a:schemeClr val="accent5">
                    <a:lumMod val="50000"/>
                  </a:schemeClr>
                </a:solidFill>
                <a:latin typeface="Leelawadee" pitchFamily="34" charset="-34"/>
                <a:cs typeface="Leelawadee" pitchFamily="34" charset="-34"/>
                <a:sym typeface="Wingdings"/>
              </a:rPr>
              <a:t>ไว้</a:t>
            </a:r>
          </a:p>
          <a:p>
            <a:r>
              <a:rPr lang="th-TH" sz="2800" kern="400" dirty="0" smtClean="0">
                <a:solidFill>
                  <a:schemeClr val="accent5">
                    <a:lumMod val="50000"/>
                  </a:schemeClr>
                </a:solidFill>
                <a:latin typeface="Leelawadee" pitchFamily="34" charset="-34"/>
                <a:cs typeface="Leelawadee" pitchFamily="34" charset="-34"/>
                <a:sym typeface="Wingdings"/>
              </a:rPr>
              <a:t>  ด้วยฟองน้ำ</a:t>
            </a:r>
          </a:p>
        </p:txBody>
      </p:sp>
      <p:sp>
        <p:nvSpPr>
          <p:cNvPr id="18" name="Title 1"/>
          <p:cNvSpPr txBox="1">
            <a:spLocks/>
          </p:cNvSpPr>
          <p:nvPr/>
        </p:nvSpPr>
        <p:spPr>
          <a:xfrm>
            <a:off x="611560" y="5570190"/>
            <a:ext cx="7560840"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ล้าง</a:t>
            </a:r>
            <a:r>
              <a:rPr lang="th-TH" sz="2800" kern="400" dirty="0">
                <a:solidFill>
                  <a:schemeClr val="accent5">
                    <a:lumMod val="50000"/>
                  </a:schemeClr>
                </a:solidFill>
                <a:latin typeface="Leelawadee" pitchFamily="34" charset="-34"/>
                <a:cs typeface="Leelawadee" pitchFamily="34" charset="-34"/>
                <a:sym typeface="Wingdings"/>
              </a:rPr>
              <a:t>ฝาหัวเตา</a:t>
            </a:r>
            <a:r>
              <a:rPr lang="th-TH" sz="2800" kern="300" dirty="0">
                <a:solidFill>
                  <a:schemeClr val="accent5">
                    <a:lumMod val="50000"/>
                  </a:schemeClr>
                </a:solidFill>
                <a:latin typeface="Leelawadee" pitchFamily="34" charset="-34"/>
                <a:cs typeface="Leelawadee" pitchFamily="34" charset="-34"/>
                <a:sym typeface="Wingdings"/>
              </a:rPr>
              <a:t> </a:t>
            </a:r>
            <a:r>
              <a:rPr lang="th-TH" sz="2800" kern="400" dirty="0">
                <a:solidFill>
                  <a:schemeClr val="accent5">
                    <a:lumMod val="50000"/>
                  </a:schemeClr>
                </a:solidFill>
                <a:latin typeface="Leelawadee" pitchFamily="34" charset="-34"/>
                <a:cs typeface="Leelawadee" pitchFamily="34" charset="-34"/>
                <a:sym typeface="Wingdings"/>
              </a:rPr>
              <a:t>ขาตั้งกระทะและหัวบิด</a:t>
            </a:r>
            <a:r>
              <a:rPr lang="th-TH" sz="2800" kern="400" dirty="0" smtClean="0">
                <a:solidFill>
                  <a:schemeClr val="accent5">
                    <a:lumMod val="50000"/>
                  </a:schemeClr>
                </a:solidFill>
                <a:latin typeface="Leelawadee" pitchFamily="34" charset="-34"/>
                <a:cs typeface="Leelawadee" pitchFamily="34" charset="-34"/>
                <a:sym typeface="Wingdings"/>
              </a:rPr>
              <a:t>เตาให้สะอาด</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เช็ดให้แห้ง</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แล้วนำกลับไปประกอบตามเดิม</a:t>
            </a:r>
          </a:p>
        </p:txBody>
      </p:sp>
    </p:spTree>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120</a:t>
            </a:fld>
            <a:endParaRPr lang="en-US" dirty="0"/>
          </a:p>
        </p:txBody>
      </p:sp>
      <p:pic>
        <p:nvPicPr>
          <p:cNvPr id="12291" name="Picture 3" descr="C:\Documents and Settings\danielc\Local Settings\Temporary Internet Files\Content.IE5\ZB5AOP62\MC900030353[1].wmf"/>
          <p:cNvPicPr>
            <a:picLocks noChangeAspect="1" noChangeArrowheads="1"/>
          </p:cNvPicPr>
          <p:nvPr/>
        </p:nvPicPr>
        <p:blipFill>
          <a:blip r:embed="rId3" cstate="print"/>
          <a:srcRect/>
          <a:stretch>
            <a:fillRect/>
          </a:stretch>
        </p:blipFill>
        <p:spPr bwMode="auto">
          <a:xfrm>
            <a:off x="5868144" y="3717032"/>
            <a:ext cx="1370922" cy="1643074"/>
          </a:xfrm>
          <a:prstGeom prst="rect">
            <a:avLst/>
          </a:prstGeom>
          <a:noFill/>
        </p:spPr>
      </p:pic>
      <p:sp>
        <p:nvSpPr>
          <p:cNvPr id="8" name="Title 1"/>
          <p:cNvSpPr txBox="1">
            <a:spLocks/>
          </p:cNvSpPr>
          <p:nvPr/>
        </p:nvSpPr>
        <p:spPr>
          <a:xfrm>
            <a:off x="602416" y="1489288"/>
            <a:ext cx="7569984" cy="18677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สำหรับเตาไฟฟ้าแบบขดลวด</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ให้ถอดขาตั้งกระทะและ</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หัวบิดเตานำไปแช่น้ำผสมน้ำยาล้างจาน</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เช่นเดียวกัน</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แต่ไม่ต้องถอดฝาหัวเตา</a:t>
            </a:r>
            <a:r>
              <a:rPr lang="th-TH" sz="2800" kern="300" spc="-5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เพราะฝาหัวเตาประเภทนี้จะทำ</a:t>
            </a:r>
          </a:p>
          <a:p>
            <a:pPr>
              <a:lnSpc>
                <a:spcPct val="95000"/>
              </a:lnSpc>
            </a:pP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ความสะอาดตัวเองอยู่แล้วและห้ามเปียกน้ำ</a:t>
            </a:r>
            <a:endParaRPr lang="en-US" sz="240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11560" y="3174876"/>
            <a:ext cx="5400600" cy="330874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สำหรับเตาไฟฟ้าแบบหัวเตาเรียบ</a:t>
            </a:r>
          </a:p>
          <a:p>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spc="30" dirty="0" smtClean="0">
                <a:solidFill>
                  <a:schemeClr val="accent5">
                    <a:lumMod val="50000"/>
                  </a:schemeClr>
                </a:solidFill>
                <a:latin typeface="Leelawadee" pitchFamily="34" charset="-34"/>
                <a:cs typeface="Leelawadee" pitchFamily="34" charset="-34"/>
                <a:sym typeface="Wingdings"/>
              </a:rPr>
              <a:t>หรือเตาไฟฟ้าเซรา</a:t>
            </a:r>
            <a:r>
              <a:rPr lang="th-TH" sz="2800" kern="400" spc="30" dirty="0" err="1" smtClean="0">
                <a:solidFill>
                  <a:schemeClr val="accent5">
                    <a:lumMod val="50000"/>
                  </a:schemeClr>
                </a:solidFill>
                <a:latin typeface="Leelawadee" pitchFamily="34" charset="-34"/>
                <a:cs typeface="Leelawadee" pitchFamily="34" charset="-34"/>
                <a:sym typeface="Wingdings"/>
              </a:rPr>
              <a:t>มิก</a:t>
            </a:r>
            <a:r>
              <a:rPr lang="th-TH" sz="2800" kern="400" spc="30" dirty="0" smtClean="0">
                <a:solidFill>
                  <a:schemeClr val="accent5">
                    <a:lumMod val="50000"/>
                  </a:schemeClr>
                </a:solidFill>
                <a:latin typeface="Leelawadee" pitchFamily="34" charset="-34"/>
                <a:cs typeface="Leelawadee" pitchFamily="34" charset="-34"/>
                <a:sym typeface="Wingdings"/>
              </a:rPr>
              <a:t>ให้ใช้วัสดุ</a:t>
            </a:r>
          </a:p>
          <a:p>
            <a:r>
              <a:rPr lang="th-TH" sz="2800" kern="400" dirty="0" smtClean="0">
                <a:solidFill>
                  <a:schemeClr val="accent5">
                    <a:lumMod val="50000"/>
                  </a:schemeClr>
                </a:solidFill>
                <a:latin typeface="Leelawadee" pitchFamily="34" charset="-34"/>
                <a:cs typeface="Leelawadee" pitchFamily="34" charset="-34"/>
                <a:sym typeface="Wingdings"/>
              </a:rPr>
              <a:t>  อ่อนนุ่มและน้ำยาทำความสะอาด</a:t>
            </a:r>
          </a:p>
          <a:p>
            <a:r>
              <a:rPr lang="th-TH" sz="2800" kern="400" dirty="0">
                <a:solidFill>
                  <a:schemeClr val="accent5">
                    <a:lumMod val="50000"/>
                  </a:schemeClr>
                </a:solidFill>
                <a:latin typeface="Leelawadee" pitchFamily="34" charset="-34"/>
                <a:cs typeface="Leelawadee" pitchFamily="34" charset="-34"/>
                <a:sym typeface="Wingdings"/>
              </a:rPr>
              <a:t> </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หัวเตาเช็ดถูผิวหัวเตา</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จุ่มฟองน้ำ</a:t>
            </a:r>
          </a:p>
          <a:p>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ลงในน้ำอุ่นละลายสบู่</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บีบน้ำออก</a:t>
            </a:r>
          </a:p>
          <a:p>
            <a:r>
              <a:rPr lang="th-TH" sz="2800" kern="400" dirty="0" smtClean="0">
                <a:solidFill>
                  <a:schemeClr val="accent5">
                    <a:lumMod val="50000"/>
                  </a:schemeClr>
                </a:solidFill>
                <a:latin typeface="Leelawadee" pitchFamily="34" charset="-34"/>
                <a:cs typeface="Leelawadee" pitchFamily="34" charset="-34"/>
                <a:sym typeface="Wingdings"/>
              </a:rPr>
              <a:t>  แล้วนำมาเช็ดส่วนต่าง</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ล้างให้</a:t>
            </a:r>
          </a:p>
          <a:p>
            <a:r>
              <a:rPr lang="th-TH" sz="2800" kern="400" dirty="0" smtClean="0">
                <a:solidFill>
                  <a:schemeClr val="accent5">
                    <a:lumMod val="50000"/>
                  </a:schemeClr>
                </a:solidFill>
                <a:latin typeface="Leelawadee" pitchFamily="34" charset="-34"/>
                <a:cs typeface="Leelawadee" pitchFamily="34" charset="-34"/>
                <a:sym typeface="Wingdings"/>
              </a:rPr>
              <a:t>  สะอาดแล้วใช้ผ้าแห้งเช็ดให้แห้ง</a:t>
            </a:r>
            <a:endParaRPr lang="en-US" sz="240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11560" y="958219"/>
            <a:ext cx="4752528"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การทำความสะอาดเตาไฟฟ้า</a:t>
            </a:r>
            <a:endParaRPr lang="en-US" sz="2800" spc="50" dirty="0">
              <a:solidFill>
                <a:schemeClr val="accent5">
                  <a:lumMod val="50000"/>
                </a:schemeClr>
              </a:solidFill>
              <a:latin typeface="Leelawadee" pitchFamily="34" charset="-34"/>
              <a:cs typeface="Leelawadee" pitchFamily="34" charset="-34"/>
            </a:endParaRPr>
          </a:p>
        </p:txBody>
      </p:sp>
      <p:sp>
        <p:nvSpPr>
          <p:cNvPr id="14" name="Title 1"/>
          <p:cNvSpPr>
            <a:spLocks noGrp="1"/>
          </p:cNvSpPr>
          <p:nvPr>
            <p:ph type="title"/>
          </p:nvPr>
        </p:nvSpPr>
        <p:spPr>
          <a:xfrm>
            <a:off x="611560" y="332656"/>
            <a:ext cx="4176464"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การทำความสะอาดเตา</a:t>
            </a:r>
            <a:endParaRPr lang="en-US" sz="3000" b="1" dirty="0">
              <a:solidFill>
                <a:schemeClr val="accent5">
                  <a:lumMod val="75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121</a:t>
            </a:fld>
            <a:endParaRPr lang="en-US" dirty="0"/>
          </a:p>
        </p:txBody>
      </p:sp>
      <p:sp>
        <p:nvSpPr>
          <p:cNvPr id="9" name="Title 1"/>
          <p:cNvSpPr txBox="1">
            <a:spLocks/>
          </p:cNvSpPr>
          <p:nvPr/>
        </p:nvSpPr>
        <p:spPr>
          <a:xfrm>
            <a:off x="611560" y="1449304"/>
            <a:ext cx="7056784" cy="99011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เศษอาหารที่ติดอยู่ที่ฐาน ด้านข้าง หรือฝาแก้วของเตาอบอาจทำให้เกิดกลิ่นและควันได้</a:t>
            </a:r>
            <a:endParaRPr lang="en-US" sz="2800" spc="5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0" y="939169"/>
            <a:ext cx="5400600"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การทำความสะอาดเตาอบด้านใน</a:t>
            </a:r>
            <a:endParaRPr lang="en-US" sz="2800" b="1" spc="50" dirty="0">
              <a:solidFill>
                <a:schemeClr val="accent5">
                  <a:lumMod val="50000"/>
                </a:schemeClr>
              </a:solidFill>
              <a:latin typeface="Leelawadee" pitchFamily="34" charset="-34"/>
              <a:cs typeface="Leelawadee" pitchFamily="34" charset="-34"/>
            </a:endParaRPr>
          </a:p>
        </p:txBody>
      </p:sp>
      <p:sp>
        <p:nvSpPr>
          <p:cNvPr id="12" name="Title 1"/>
          <p:cNvSpPr>
            <a:spLocks noGrp="1"/>
          </p:cNvSpPr>
          <p:nvPr>
            <p:ph type="title"/>
          </p:nvPr>
        </p:nvSpPr>
        <p:spPr>
          <a:xfrm>
            <a:off x="611560" y="332656"/>
            <a:ext cx="4752528"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การทำความสะอาดเตาอบ</a:t>
            </a:r>
            <a:endParaRPr lang="en-US" sz="3000" b="1" dirty="0">
              <a:solidFill>
                <a:schemeClr val="accent5">
                  <a:lumMod val="75000"/>
                </a:schemeClr>
              </a:solidFill>
              <a:latin typeface="Leelawadee" pitchFamily="34" charset="-34"/>
              <a:cs typeface="Leelawadee" pitchFamily="34" charset="-34"/>
            </a:endParaRPr>
          </a:p>
        </p:txBody>
      </p:sp>
      <p:sp>
        <p:nvSpPr>
          <p:cNvPr id="13" name="Title 1"/>
          <p:cNvSpPr txBox="1">
            <a:spLocks/>
          </p:cNvSpPr>
          <p:nvPr/>
        </p:nvSpPr>
        <p:spPr>
          <a:xfrm>
            <a:off x="611560" y="2347622"/>
            <a:ext cx="7704856"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ใช้ช้อนหรือพายโลหะ</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แซะเอาเศษอาหารชิ้นใหญ่</a:t>
            </a:r>
            <a:r>
              <a:rPr lang="th-TH" sz="2800" kern="1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r>
              <a:rPr lang="th-TH" sz="2800" kern="1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ที่ติด</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อยู่ออก ส่วนชิ้น</a:t>
            </a:r>
            <a:r>
              <a:rPr lang="th-TH" sz="2800" kern="100" dirty="0" smtClean="0">
                <a:solidFill>
                  <a:schemeClr val="accent5">
                    <a:lumMod val="50000"/>
                  </a:schemeClr>
                </a:solidFill>
                <a:latin typeface="Leelawadee" pitchFamily="34" charset="-34"/>
                <a:cs typeface="Leelawadee" pitchFamily="34" charset="-34"/>
                <a:sym typeface="Wingdings"/>
              </a:rPr>
              <a:t>เล็ก</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100" dirty="0" smtClean="0">
                <a:solidFill>
                  <a:schemeClr val="accent5">
                    <a:lumMod val="50000"/>
                  </a:schemeClr>
                </a:solidFill>
                <a:latin typeface="Leelawadee" pitchFamily="34" charset="-34"/>
                <a:cs typeface="Leelawadee" pitchFamily="34" charset="-34"/>
                <a:sym typeface="Wingdings"/>
              </a:rPr>
              <a:t>ๆ</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ที่ไม่แน่นให้</a:t>
            </a:r>
            <a:r>
              <a:rPr lang="th-TH" sz="2800" kern="200" dirty="0" smtClean="0">
                <a:solidFill>
                  <a:schemeClr val="accent5">
                    <a:lumMod val="50000"/>
                  </a:schemeClr>
                </a:solidFill>
                <a:latin typeface="Leelawadee" pitchFamily="34" charset="-34"/>
                <a:cs typeface="Leelawadee" pitchFamily="34" charset="-34"/>
                <a:sym typeface="Wingdings"/>
              </a:rPr>
              <a:t>ค่อย</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200" dirty="0" smtClean="0">
                <a:solidFill>
                  <a:schemeClr val="accent5">
                    <a:lumMod val="50000"/>
                  </a:schemeClr>
                </a:solidFill>
                <a:latin typeface="Leelawadee" pitchFamily="34" charset="-34"/>
                <a:cs typeface="Leelawadee" pitchFamily="34" charset="-34"/>
                <a:sym typeface="Wingdings"/>
              </a:rPr>
              <a:t>ๆ</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แกะออก</a:t>
            </a:r>
          </a:p>
        </p:txBody>
      </p:sp>
      <p:sp>
        <p:nvSpPr>
          <p:cNvPr id="14" name="Title 1"/>
          <p:cNvSpPr txBox="1">
            <a:spLocks/>
          </p:cNvSpPr>
          <p:nvPr/>
        </p:nvSpPr>
        <p:spPr>
          <a:xfrm>
            <a:off x="611560" y="3220405"/>
            <a:ext cx="7560840"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ฉีดพ่นน้ำยาทำความสะอาดให้ทั่วทุกด้านภายในเตาอบ</a:t>
            </a:r>
          </a:p>
        </p:txBody>
      </p:sp>
      <p:sp>
        <p:nvSpPr>
          <p:cNvPr id="15" name="Title 1"/>
          <p:cNvSpPr txBox="1">
            <a:spLocks/>
          </p:cNvSpPr>
          <p:nvPr/>
        </p:nvSpPr>
        <p:spPr>
          <a:xfrm>
            <a:off x="611560" y="3736082"/>
            <a:ext cx="2700300"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เช็ดน้ำยาออก</a:t>
            </a:r>
          </a:p>
        </p:txBody>
      </p:sp>
      <p:sp>
        <p:nvSpPr>
          <p:cNvPr id="16" name="Title 1"/>
          <p:cNvSpPr txBox="1">
            <a:spLocks/>
          </p:cNvSpPr>
          <p:nvPr/>
        </p:nvSpPr>
        <p:spPr>
          <a:xfrm>
            <a:off x="611560" y="4246938"/>
            <a:ext cx="7704856"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ใช้</a:t>
            </a:r>
            <a:r>
              <a:rPr lang="th-TH" sz="2800" kern="400" dirty="0" err="1" smtClean="0">
                <a:solidFill>
                  <a:schemeClr val="accent5">
                    <a:lumMod val="50000"/>
                  </a:schemeClr>
                </a:solidFill>
                <a:latin typeface="Leelawadee" pitchFamily="34" charset="-34"/>
                <a:cs typeface="Leelawadee" pitchFamily="34" charset="-34"/>
                <a:sym typeface="Wingdings"/>
              </a:rPr>
              <a:t>เบคกิ้ง</a:t>
            </a:r>
            <a:r>
              <a:rPr lang="th-TH" sz="2800" kern="400" dirty="0" smtClean="0">
                <a:solidFill>
                  <a:schemeClr val="accent5">
                    <a:lumMod val="50000"/>
                  </a:schemeClr>
                </a:solidFill>
                <a:latin typeface="Leelawadee" pitchFamily="34" charset="-34"/>
                <a:cs typeface="Leelawadee" pitchFamily="34" charset="-34"/>
                <a:sym typeface="Wingdings"/>
              </a:rPr>
              <a:t>โซดาผสมน้ำส้มสายชูให้เกิดฟองสัก</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๒-๓</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นาที</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แล้วนำมาเช็ดคราบที่ติดแน่นโดยใช้ฟองน้ำ</a:t>
            </a:r>
          </a:p>
        </p:txBody>
      </p:sp>
      <p:sp>
        <p:nvSpPr>
          <p:cNvPr id="17" name="Title 1"/>
          <p:cNvSpPr txBox="1">
            <a:spLocks/>
          </p:cNvSpPr>
          <p:nvPr/>
        </p:nvSpPr>
        <p:spPr>
          <a:xfrm>
            <a:off x="611560" y="5113759"/>
            <a:ext cx="6840760"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ใช้ฟองน้ำชุบน้ำสะอาดเช็ดให้สะอาดอีกรอบหนึ่ง</a:t>
            </a:r>
          </a:p>
        </p:txBody>
      </p:sp>
    </p:spTree>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122</a:t>
            </a:fld>
            <a:endParaRPr lang="en-US" dirty="0"/>
          </a:p>
        </p:txBody>
      </p:sp>
      <p:pic>
        <p:nvPicPr>
          <p:cNvPr id="5" name="Picture 4" descr="MP900430544[1].JPG"/>
          <p:cNvPicPr/>
          <p:nvPr/>
        </p:nvPicPr>
        <p:blipFill>
          <a:blip r:embed="rId3" cstate="print"/>
          <a:stretch>
            <a:fillRect/>
          </a:stretch>
        </p:blipFill>
        <p:spPr>
          <a:xfrm>
            <a:off x="5883349" y="2454796"/>
            <a:ext cx="2073027" cy="1484333"/>
          </a:xfrm>
          <a:prstGeom prst="rect">
            <a:avLst/>
          </a:prstGeom>
        </p:spPr>
      </p:pic>
      <p:sp>
        <p:nvSpPr>
          <p:cNvPr id="8" name="Title 1"/>
          <p:cNvSpPr txBox="1">
            <a:spLocks/>
          </p:cNvSpPr>
          <p:nvPr/>
        </p:nvSpPr>
        <p:spPr>
          <a:xfrm>
            <a:off x="602416" y="1454113"/>
            <a:ext cx="749797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ใช้น้ำยาทำความสะอาดที่เหมาะสมฉีดพ่นฝาด้านใน</a:t>
            </a:r>
          </a:p>
        </p:txBody>
      </p:sp>
      <p:sp>
        <p:nvSpPr>
          <p:cNvPr id="9" name="Title 1"/>
          <p:cNvSpPr txBox="1">
            <a:spLocks/>
          </p:cNvSpPr>
          <p:nvPr/>
        </p:nvSpPr>
        <p:spPr>
          <a:xfrm>
            <a:off x="611560" y="958219"/>
            <a:ext cx="4320480"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การทำความสะอาดฝาเตาอบ</a:t>
            </a:r>
            <a:endParaRPr lang="en-US" sz="2800" spc="50" dirty="0">
              <a:solidFill>
                <a:schemeClr val="accent5">
                  <a:lumMod val="50000"/>
                </a:schemeClr>
              </a:solidFill>
              <a:latin typeface="Leelawadee" pitchFamily="34" charset="-34"/>
              <a:cs typeface="Leelawadee" pitchFamily="34" charset="-34"/>
            </a:endParaRPr>
          </a:p>
        </p:txBody>
      </p:sp>
      <p:sp>
        <p:nvSpPr>
          <p:cNvPr id="10" name="Title 1"/>
          <p:cNvSpPr>
            <a:spLocks noGrp="1"/>
          </p:cNvSpPr>
          <p:nvPr>
            <p:ph type="title"/>
          </p:nvPr>
        </p:nvSpPr>
        <p:spPr>
          <a:xfrm>
            <a:off x="611560" y="332656"/>
            <a:ext cx="468052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การทำความสะอาดเตาอบ</a:t>
            </a:r>
            <a:endParaRPr lang="en-US" sz="3000" b="1" dirty="0">
              <a:solidFill>
                <a:schemeClr val="accent5">
                  <a:lumMod val="75000"/>
                </a:schemeClr>
              </a:solidFill>
              <a:latin typeface="Leelawadee" pitchFamily="34" charset="-34"/>
              <a:cs typeface="Leelawadee" pitchFamily="34" charset="-34"/>
            </a:endParaRPr>
          </a:p>
        </p:txBody>
      </p:sp>
      <p:sp>
        <p:nvSpPr>
          <p:cNvPr id="11" name="Title 1"/>
          <p:cNvSpPr txBox="1">
            <a:spLocks/>
          </p:cNvSpPr>
          <p:nvPr/>
        </p:nvSpPr>
        <p:spPr>
          <a:xfrm>
            <a:off x="611560" y="2953519"/>
            <a:ext cx="5256584" cy="140323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นำฟองน้ำชุบน้ำสะอาด มาเช็ดถู</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แล้วเช็ดให้แห้งด้วยผ้าไม</a:t>
            </a:r>
            <a:r>
              <a:rPr lang="th-TH" sz="2800" kern="400" dirty="0" err="1" smtClean="0">
                <a:solidFill>
                  <a:schemeClr val="accent5">
                    <a:lumMod val="50000"/>
                  </a:schemeClr>
                </a:solidFill>
                <a:latin typeface="Leelawadee" pitchFamily="34" charset="-34"/>
                <a:cs typeface="Leelawadee" pitchFamily="34" charset="-34"/>
                <a:sym typeface="Wingdings"/>
              </a:rPr>
              <a:t>โคร</a:t>
            </a:r>
            <a:r>
              <a:rPr lang="th-TH" sz="2800" kern="400" dirty="0" smtClean="0">
                <a:solidFill>
                  <a:schemeClr val="accent5">
                    <a:lumMod val="50000"/>
                  </a:schemeClr>
                </a:solidFill>
                <a:latin typeface="Leelawadee" pitchFamily="34" charset="-34"/>
                <a:cs typeface="Leelawadee" pitchFamily="34" charset="-34"/>
                <a:sym typeface="Wingdings"/>
              </a:rPr>
              <a:t>ไฟเบอร์</a:t>
            </a:r>
          </a:p>
          <a:p>
            <a:pPr>
              <a:lnSpc>
                <a:spcPct val="95000"/>
              </a:lnSpc>
            </a:pP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หรือกระดาษเช็ดมือ</a:t>
            </a:r>
          </a:p>
        </p:txBody>
      </p:sp>
      <p:sp>
        <p:nvSpPr>
          <p:cNvPr id="12" name="Title 1"/>
          <p:cNvSpPr txBox="1">
            <a:spLocks/>
          </p:cNvSpPr>
          <p:nvPr/>
        </p:nvSpPr>
        <p:spPr>
          <a:xfrm>
            <a:off x="611560" y="1954932"/>
            <a:ext cx="2160240"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ทิ้งไว้สักครู่</a:t>
            </a:r>
          </a:p>
        </p:txBody>
      </p:sp>
      <p:sp>
        <p:nvSpPr>
          <p:cNvPr id="13" name="Title 1"/>
          <p:cNvSpPr txBox="1">
            <a:spLocks/>
          </p:cNvSpPr>
          <p:nvPr/>
        </p:nvSpPr>
        <p:spPr>
          <a:xfrm>
            <a:off x="611560" y="2458952"/>
            <a:ext cx="396044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จากนั้นเช็ดถูด้วยผ้านุ่ม</a:t>
            </a:r>
          </a:p>
        </p:txBody>
      </p:sp>
      <p:sp>
        <p:nvSpPr>
          <p:cNvPr id="14" name="Title 1"/>
          <p:cNvSpPr txBox="1">
            <a:spLocks/>
          </p:cNvSpPr>
          <p:nvPr/>
        </p:nvSpPr>
        <p:spPr>
          <a:xfrm>
            <a:off x="611560" y="4235946"/>
            <a:ext cx="6840760"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dirty="0" smtClean="0">
                <a:solidFill>
                  <a:schemeClr val="accent5">
                    <a:lumMod val="50000"/>
                  </a:schemeClr>
                </a:solidFill>
                <a:latin typeface="Leelawadee" pitchFamily="34" charset="-34"/>
                <a:cs typeface="Leelawadee" pitchFamily="34" charset="-34"/>
                <a:sym typeface="Wingdings"/>
              </a:rPr>
              <a:t>ฉีดพ่นน้ำยาทำความสะอาดบนฝาด้านหน้าแล้ว</a:t>
            </a:r>
          </a:p>
          <a:p>
            <a:r>
              <a:rPr lang="th-TH" sz="2800" kern="400" dirty="0" smtClean="0">
                <a:solidFill>
                  <a:schemeClr val="accent5">
                    <a:lumMod val="50000"/>
                  </a:schemeClr>
                </a:solidFill>
                <a:latin typeface="Leelawadee" pitchFamily="34" charset="-34"/>
                <a:cs typeface="Leelawadee" pitchFamily="34" charset="-34"/>
                <a:sym typeface="Wingdings"/>
              </a:rPr>
              <a:t>  เช็ดถูให้สะอาดเช่นเดียว</a:t>
            </a:r>
          </a:p>
        </p:txBody>
      </p:sp>
    </p:spTree>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123</a:t>
            </a:fld>
            <a:endParaRPr lang="en-US" dirty="0"/>
          </a:p>
        </p:txBody>
      </p:sp>
      <p:pic>
        <p:nvPicPr>
          <p:cNvPr id="6" name="imgHvThumb" descr="Dishwasher household appliance"/>
          <p:cNvPicPr/>
          <p:nvPr/>
        </p:nvPicPr>
        <p:blipFill>
          <a:blip r:embed="rId3" cstate="print"/>
          <a:srcRect/>
          <a:stretch>
            <a:fillRect/>
          </a:stretch>
        </p:blipFill>
        <p:spPr bwMode="auto">
          <a:xfrm>
            <a:off x="4572000" y="4013418"/>
            <a:ext cx="1628780" cy="1628780"/>
          </a:xfrm>
          <a:prstGeom prst="rect">
            <a:avLst/>
          </a:prstGeom>
          <a:noFill/>
          <a:ln w="9525">
            <a:noFill/>
            <a:miter lim="800000"/>
            <a:headEnd/>
            <a:tailEnd/>
          </a:ln>
        </p:spPr>
      </p:pic>
      <p:sp>
        <p:nvSpPr>
          <p:cNvPr id="8" name="Title 1"/>
          <p:cNvSpPr txBox="1">
            <a:spLocks/>
          </p:cNvSpPr>
          <p:nvPr/>
        </p:nvSpPr>
        <p:spPr>
          <a:xfrm>
            <a:off x="602416" y="1454113"/>
            <a:ext cx="5409744"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นำจานชามออกจากเครื่องไปเก็บใส่ตู้</a:t>
            </a:r>
          </a:p>
        </p:txBody>
      </p:sp>
      <p:sp>
        <p:nvSpPr>
          <p:cNvPr id="9" name="Title 1"/>
          <p:cNvSpPr txBox="1">
            <a:spLocks/>
          </p:cNvSpPr>
          <p:nvPr/>
        </p:nvSpPr>
        <p:spPr>
          <a:xfrm>
            <a:off x="611560" y="958219"/>
            <a:ext cx="6903660"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การทำความสะอาดเครื่องล้างจาน ควรปฏิบัติดังนี้</a:t>
            </a:r>
            <a:endParaRPr lang="en-US" sz="2800" spc="50" dirty="0">
              <a:solidFill>
                <a:schemeClr val="accent5">
                  <a:lumMod val="50000"/>
                </a:schemeClr>
              </a:solidFill>
              <a:latin typeface="Leelawadee" pitchFamily="34" charset="-34"/>
              <a:cs typeface="Leelawadee" pitchFamily="34" charset="-34"/>
            </a:endParaRPr>
          </a:p>
        </p:txBody>
      </p:sp>
      <p:sp>
        <p:nvSpPr>
          <p:cNvPr id="10" name="Title 1"/>
          <p:cNvSpPr>
            <a:spLocks noGrp="1"/>
          </p:cNvSpPr>
          <p:nvPr>
            <p:ph type="title"/>
          </p:nvPr>
        </p:nvSpPr>
        <p:spPr>
          <a:xfrm>
            <a:off x="611560" y="332656"/>
            <a:ext cx="5616624"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การทำความสะอาดเครื่องล้างจาน</a:t>
            </a:r>
            <a:endParaRPr lang="en-US" sz="3000" b="1" dirty="0">
              <a:solidFill>
                <a:schemeClr val="accent5">
                  <a:lumMod val="75000"/>
                </a:schemeClr>
              </a:solidFill>
              <a:latin typeface="Leelawadee" pitchFamily="34" charset="-34"/>
              <a:cs typeface="Leelawadee" pitchFamily="34" charset="-34"/>
            </a:endParaRPr>
          </a:p>
        </p:txBody>
      </p:sp>
      <p:sp>
        <p:nvSpPr>
          <p:cNvPr id="11" name="Title 1"/>
          <p:cNvSpPr txBox="1">
            <a:spLocks/>
          </p:cNvSpPr>
          <p:nvPr/>
        </p:nvSpPr>
        <p:spPr>
          <a:xfrm>
            <a:off x="611560" y="1954932"/>
            <a:ext cx="5400600"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ระบายน้ำในตัวถังออกจนหมด</a:t>
            </a:r>
          </a:p>
        </p:txBody>
      </p:sp>
      <p:sp>
        <p:nvSpPr>
          <p:cNvPr id="12" name="Title 1"/>
          <p:cNvSpPr txBox="1">
            <a:spLocks/>
          </p:cNvSpPr>
          <p:nvPr/>
        </p:nvSpPr>
        <p:spPr>
          <a:xfrm>
            <a:off x="611560" y="2458952"/>
            <a:ext cx="756084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ทำความสะอาดพื้นผิวของส่วนที่มีการใช้น้ำยาล้างจาน</a:t>
            </a:r>
          </a:p>
        </p:txBody>
      </p:sp>
      <p:sp>
        <p:nvSpPr>
          <p:cNvPr id="13" name="Title 1"/>
          <p:cNvSpPr txBox="1">
            <a:spLocks/>
          </p:cNvSpPr>
          <p:nvPr/>
        </p:nvSpPr>
        <p:spPr>
          <a:xfrm>
            <a:off x="611560" y="2936181"/>
            <a:ext cx="7560840" cy="115969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ถ้ามีช่องใส่น้ำยาล้างจานติดตั้งอยู่</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ให้เติมน้ำยาล้างจาน</a:t>
            </a:r>
          </a:p>
          <a:p>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ให้เต็ม</a:t>
            </a:r>
          </a:p>
        </p:txBody>
      </p:sp>
    </p:spTree>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124</a:t>
            </a:fld>
            <a:endParaRPr lang="en-US" dirty="0"/>
          </a:p>
        </p:txBody>
      </p:sp>
      <p:pic>
        <p:nvPicPr>
          <p:cNvPr id="7" name="Picture 6" descr="MP900402566[1].JPG"/>
          <p:cNvPicPr/>
          <p:nvPr/>
        </p:nvPicPr>
        <p:blipFill>
          <a:blip r:embed="rId3" cstate="print"/>
          <a:stretch>
            <a:fillRect/>
          </a:stretch>
        </p:blipFill>
        <p:spPr>
          <a:xfrm>
            <a:off x="5782833" y="3789040"/>
            <a:ext cx="1093423" cy="1666897"/>
          </a:xfrm>
          <a:prstGeom prst="rect">
            <a:avLst/>
          </a:prstGeom>
        </p:spPr>
      </p:pic>
      <p:sp>
        <p:nvSpPr>
          <p:cNvPr id="8" name="Title 1"/>
          <p:cNvSpPr txBox="1">
            <a:spLocks/>
          </p:cNvSpPr>
          <p:nvPr/>
        </p:nvSpPr>
        <p:spPr>
          <a:xfrm>
            <a:off x="602416" y="1454113"/>
            <a:ext cx="5409744"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ตรวจดูว่าไม่มีเสื้อผ้าอยู่ในเครื่องแล้ว</a:t>
            </a:r>
          </a:p>
        </p:txBody>
      </p:sp>
      <p:sp>
        <p:nvSpPr>
          <p:cNvPr id="9" name="Title 1"/>
          <p:cNvSpPr txBox="1">
            <a:spLocks/>
          </p:cNvSpPr>
          <p:nvPr/>
        </p:nvSpPr>
        <p:spPr>
          <a:xfrm>
            <a:off x="611560" y="958219"/>
            <a:ext cx="6903660"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การทำความสะอาดเครื่องซักผ้า ควรปฏิบัติดังนี้</a:t>
            </a:r>
            <a:endParaRPr lang="en-US" sz="2800" spc="50" dirty="0">
              <a:solidFill>
                <a:schemeClr val="accent5">
                  <a:lumMod val="50000"/>
                </a:schemeClr>
              </a:solidFill>
              <a:latin typeface="Leelawadee" pitchFamily="34" charset="-34"/>
              <a:cs typeface="Leelawadee" pitchFamily="34" charset="-34"/>
            </a:endParaRPr>
          </a:p>
        </p:txBody>
      </p:sp>
      <p:sp>
        <p:nvSpPr>
          <p:cNvPr id="10" name="Title 1"/>
          <p:cNvSpPr>
            <a:spLocks noGrp="1"/>
          </p:cNvSpPr>
          <p:nvPr>
            <p:ph type="title"/>
          </p:nvPr>
        </p:nvSpPr>
        <p:spPr>
          <a:xfrm>
            <a:off x="611560" y="332656"/>
            <a:ext cx="5616624"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การทำความสะอาดเครื่องซักผ้า</a:t>
            </a:r>
            <a:endParaRPr lang="en-US" sz="3000" b="1" dirty="0">
              <a:solidFill>
                <a:schemeClr val="accent5">
                  <a:lumMod val="75000"/>
                </a:schemeClr>
              </a:solidFill>
              <a:latin typeface="Leelawadee" pitchFamily="34" charset="-34"/>
              <a:cs typeface="Leelawadee" pitchFamily="34" charset="-34"/>
            </a:endParaRPr>
          </a:p>
        </p:txBody>
      </p:sp>
      <p:sp>
        <p:nvSpPr>
          <p:cNvPr id="11" name="Title 1"/>
          <p:cNvSpPr txBox="1">
            <a:spLocks/>
          </p:cNvSpPr>
          <p:nvPr/>
        </p:nvSpPr>
        <p:spPr>
          <a:xfrm>
            <a:off x="611560" y="1988840"/>
            <a:ext cx="6120680" cy="225992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ถ้าพบสิ่งของใด</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อยู่ภายในถังซักหรือถังปั่น</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ให้ดำเนินการ</a:t>
            </a:r>
            <a:r>
              <a:rPr lang="th-TH" sz="2800" kern="5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เช่นเดียวกับการจัดการของที่</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60" dirty="0" smtClean="0">
                <a:solidFill>
                  <a:schemeClr val="accent5">
                    <a:lumMod val="50000"/>
                  </a:schemeClr>
                </a:solidFill>
                <a:latin typeface="Leelawadee" pitchFamily="34" charset="-34"/>
                <a:cs typeface="Leelawadee" pitchFamily="34" charset="-34"/>
                <a:sym typeface="Wingdings"/>
              </a:rPr>
              <a:t>แขกลืมไว้ในกรณีที่แขกในห้องย้ายออกไปแล้ว</a:t>
            </a:r>
          </a:p>
          <a:p>
            <a:pPr>
              <a:lnSpc>
                <a:spcPct val="95000"/>
              </a:lnSpc>
            </a:pPr>
            <a:r>
              <a:rPr lang="th-TH" sz="2800" kern="400" spc="-60" dirty="0" smtClean="0">
                <a:solidFill>
                  <a:schemeClr val="accent5">
                    <a:lumMod val="50000"/>
                  </a:schemeClr>
                </a:solidFill>
                <a:latin typeface="Leelawadee" pitchFamily="34" charset="-34"/>
                <a:cs typeface="Leelawadee" pitchFamily="34" charset="-34"/>
                <a:sym typeface="Wingdings"/>
              </a:rPr>
              <a:t>  หรือนำออกมาวางข้างนอกในกรณีที่</a:t>
            </a:r>
          </a:p>
          <a:p>
            <a:pPr>
              <a:lnSpc>
                <a:spcPct val="95000"/>
              </a:lnSpc>
            </a:pPr>
            <a:r>
              <a:rPr lang="th-TH" sz="2800" kern="200" spc="-60" dirty="0" smtClean="0">
                <a:solidFill>
                  <a:schemeClr val="accent5">
                    <a:lumMod val="50000"/>
                  </a:schemeClr>
                </a:solidFill>
                <a:latin typeface="Leelawadee" pitchFamily="34" charset="-34"/>
                <a:cs typeface="Leelawadee" pitchFamily="34" charset="-34"/>
                <a:sym typeface="Wingdings"/>
              </a:rPr>
              <a:t>    </a:t>
            </a:r>
            <a:r>
              <a:rPr lang="th-TH" sz="2800" kern="400" spc="-60" dirty="0" smtClean="0">
                <a:solidFill>
                  <a:schemeClr val="accent5">
                    <a:lumMod val="50000"/>
                  </a:schemeClr>
                </a:solidFill>
                <a:latin typeface="Leelawadee" pitchFamily="34" charset="-34"/>
                <a:cs typeface="Leelawadee" pitchFamily="34" charset="-34"/>
                <a:sym typeface="Wingdings"/>
              </a:rPr>
              <a:t>ยัง</a:t>
            </a:r>
            <a:r>
              <a:rPr lang="th-TH" sz="2800" kern="400" spc="-60" dirty="0">
                <a:solidFill>
                  <a:schemeClr val="accent5">
                    <a:lumMod val="50000"/>
                  </a:schemeClr>
                </a:solidFill>
                <a:latin typeface="Leelawadee" pitchFamily="34" charset="-34"/>
                <a:cs typeface="Leelawadee" pitchFamily="34" charset="-34"/>
                <a:sym typeface="Wingdings"/>
              </a:rPr>
              <a:t>มีแขกพัก</a:t>
            </a:r>
            <a:r>
              <a:rPr lang="th-TH" sz="2800" kern="400" spc="-60" dirty="0" smtClean="0">
                <a:solidFill>
                  <a:schemeClr val="accent5">
                    <a:lumMod val="50000"/>
                  </a:schemeClr>
                </a:solidFill>
                <a:latin typeface="Leelawadee" pitchFamily="34" charset="-34"/>
                <a:cs typeface="Leelawadee" pitchFamily="34" charset="-34"/>
                <a:sym typeface="Wingdings"/>
              </a:rPr>
              <a:t>อยู่</a:t>
            </a:r>
          </a:p>
        </p:txBody>
      </p:sp>
      <p:sp>
        <p:nvSpPr>
          <p:cNvPr id="12" name="Title 1"/>
          <p:cNvSpPr txBox="1">
            <a:spLocks/>
          </p:cNvSpPr>
          <p:nvPr/>
        </p:nvSpPr>
        <p:spPr>
          <a:xfrm>
            <a:off x="611560" y="4074347"/>
            <a:ext cx="5040560"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นำเศษด้าย</a:t>
            </a:r>
            <a:r>
              <a:rPr lang="th-TH" sz="2800" kern="6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เศษผ้า</a:t>
            </a:r>
            <a:r>
              <a:rPr lang="th-TH" sz="2800" kern="6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ต่าง</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ที่ติดอยู่</a:t>
            </a:r>
          </a:p>
          <a:p>
            <a:r>
              <a:rPr lang="th-TH" sz="2800" kern="400" dirty="0" smtClean="0">
                <a:solidFill>
                  <a:schemeClr val="accent5">
                    <a:lumMod val="50000"/>
                  </a:schemeClr>
                </a:solidFill>
                <a:latin typeface="Leelawadee" pitchFamily="34" charset="-34"/>
                <a:cs typeface="Leelawadee" pitchFamily="34" charset="-34"/>
                <a:sym typeface="Wingdings"/>
              </a:rPr>
              <a:t>  ในถังออกให้หมด</a:t>
            </a:r>
          </a:p>
        </p:txBody>
      </p:sp>
    </p:spTree>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125</a:t>
            </a:fld>
            <a:endParaRPr lang="en-US" dirty="0"/>
          </a:p>
        </p:txBody>
      </p:sp>
      <p:pic>
        <p:nvPicPr>
          <p:cNvPr id="6" name="imgHvThumb" descr="Washing machine and dryer"/>
          <p:cNvPicPr/>
          <p:nvPr/>
        </p:nvPicPr>
        <p:blipFill>
          <a:blip r:embed="rId3" cstate="print"/>
          <a:srcRect/>
          <a:stretch>
            <a:fillRect/>
          </a:stretch>
        </p:blipFill>
        <p:spPr bwMode="auto">
          <a:xfrm>
            <a:off x="5029522" y="3861048"/>
            <a:ext cx="2134766" cy="1803872"/>
          </a:xfrm>
          <a:prstGeom prst="rect">
            <a:avLst/>
          </a:prstGeom>
          <a:noFill/>
          <a:ln w="9525">
            <a:noFill/>
            <a:miter lim="800000"/>
            <a:headEnd/>
            <a:tailEnd/>
          </a:ln>
        </p:spPr>
      </p:pic>
      <p:sp>
        <p:nvSpPr>
          <p:cNvPr id="8" name="Title 1"/>
          <p:cNvSpPr txBox="1">
            <a:spLocks/>
          </p:cNvSpPr>
          <p:nvPr/>
        </p:nvSpPr>
        <p:spPr>
          <a:xfrm>
            <a:off x="602416" y="1454113"/>
            <a:ext cx="641785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ตรวจดูให้แน่ใจว่าไม่มีเสื้อผ้าอยู่ในเครื่องแล้ว</a:t>
            </a:r>
          </a:p>
        </p:txBody>
      </p:sp>
      <p:sp>
        <p:nvSpPr>
          <p:cNvPr id="9" name="Title 1"/>
          <p:cNvSpPr txBox="1">
            <a:spLocks/>
          </p:cNvSpPr>
          <p:nvPr/>
        </p:nvSpPr>
        <p:spPr>
          <a:xfrm>
            <a:off x="611560" y="958219"/>
            <a:ext cx="6903660"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การทำความสะอาดเครื่องอบผ้า ควรปฏิบัติดังนี้</a:t>
            </a:r>
            <a:endParaRPr lang="en-US" sz="2800" spc="50" dirty="0">
              <a:solidFill>
                <a:schemeClr val="accent5">
                  <a:lumMod val="50000"/>
                </a:schemeClr>
              </a:solidFill>
              <a:latin typeface="Leelawadee" pitchFamily="34" charset="-34"/>
              <a:cs typeface="Leelawadee" pitchFamily="34" charset="-34"/>
            </a:endParaRPr>
          </a:p>
        </p:txBody>
      </p:sp>
      <p:sp>
        <p:nvSpPr>
          <p:cNvPr id="10" name="Title 1"/>
          <p:cNvSpPr>
            <a:spLocks noGrp="1"/>
          </p:cNvSpPr>
          <p:nvPr>
            <p:ph type="title"/>
          </p:nvPr>
        </p:nvSpPr>
        <p:spPr>
          <a:xfrm>
            <a:off x="611560" y="332656"/>
            <a:ext cx="5616624"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การทำความสะอาดเครื่องอบผ้า</a:t>
            </a:r>
            <a:endParaRPr lang="en-US" sz="3000" b="1" dirty="0">
              <a:solidFill>
                <a:schemeClr val="accent5">
                  <a:lumMod val="75000"/>
                </a:schemeClr>
              </a:solidFill>
              <a:latin typeface="Leelawadee" pitchFamily="34" charset="-34"/>
              <a:cs typeface="Leelawadee" pitchFamily="34" charset="-34"/>
            </a:endParaRPr>
          </a:p>
        </p:txBody>
      </p:sp>
      <p:sp>
        <p:nvSpPr>
          <p:cNvPr id="11" name="Title 1"/>
          <p:cNvSpPr txBox="1">
            <a:spLocks/>
          </p:cNvSpPr>
          <p:nvPr/>
        </p:nvSpPr>
        <p:spPr>
          <a:xfrm>
            <a:off x="611560" y="1988840"/>
            <a:ext cx="6120680" cy="225992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ถ้าพบสิ่งของใด</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อยู่ภายในถังซักหรือถังปั่น</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ให้ดำเนินการ</a:t>
            </a:r>
            <a:r>
              <a:rPr lang="th-TH" sz="2800" kern="5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เช่นเดียวกับการจัดการของที่</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60" dirty="0" smtClean="0">
                <a:solidFill>
                  <a:schemeClr val="accent5">
                    <a:lumMod val="50000"/>
                  </a:schemeClr>
                </a:solidFill>
                <a:latin typeface="Leelawadee" pitchFamily="34" charset="-34"/>
                <a:cs typeface="Leelawadee" pitchFamily="34" charset="-34"/>
                <a:sym typeface="Wingdings"/>
              </a:rPr>
              <a:t>แขกลืมไว้ในกรณีที่แขกในห้องย้ายออกไปแล้ว</a:t>
            </a:r>
          </a:p>
          <a:p>
            <a:pPr>
              <a:lnSpc>
                <a:spcPct val="95000"/>
              </a:lnSpc>
            </a:pPr>
            <a:r>
              <a:rPr lang="th-TH" sz="2800" kern="400" spc="-60" dirty="0" smtClean="0">
                <a:solidFill>
                  <a:schemeClr val="accent5">
                    <a:lumMod val="50000"/>
                  </a:schemeClr>
                </a:solidFill>
                <a:latin typeface="Leelawadee" pitchFamily="34" charset="-34"/>
                <a:cs typeface="Leelawadee" pitchFamily="34" charset="-34"/>
                <a:sym typeface="Wingdings"/>
              </a:rPr>
              <a:t>  หรือนำออกมาวางข้างนอกในกรณีที่</a:t>
            </a:r>
          </a:p>
          <a:p>
            <a:pPr>
              <a:lnSpc>
                <a:spcPct val="95000"/>
              </a:lnSpc>
            </a:pPr>
            <a:r>
              <a:rPr lang="th-TH" sz="2800" kern="200" spc="-60" dirty="0" smtClean="0">
                <a:solidFill>
                  <a:schemeClr val="accent5">
                    <a:lumMod val="50000"/>
                  </a:schemeClr>
                </a:solidFill>
                <a:latin typeface="Leelawadee" pitchFamily="34" charset="-34"/>
                <a:cs typeface="Leelawadee" pitchFamily="34" charset="-34"/>
                <a:sym typeface="Wingdings"/>
              </a:rPr>
              <a:t>    </a:t>
            </a:r>
            <a:r>
              <a:rPr lang="th-TH" sz="2800" kern="400" spc="-60" dirty="0" smtClean="0">
                <a:solidFill>
                  <a:schemeClr val="accent5">
                    <a:lumMod val="50000"/>
                  </a:schemeClr>
                </a:solidFill>
                <a:latin typeface="Leelawadee" pitchFamily="34" charset="-34"/>
                <a:cs typeface="Leelawadee" pitchFamily="34" charset="-34"/>
                <a:sym typeface="Wingdings"/>
              </a:rPr>
              <a:t>ยัง</a:t>
            </a:r>
            <a:r>
              <a:rPr lang="th-TH" sz="2800" kern="400" spc="-60" dirty="0">
                <a:solidFill>
                  <a:schemeClr val="accent5">
                    <a:lumMod val="50000"/>
                  </a:schemeClr>
                </a:solidFill>
                <a:latin typeface="Leelawadee" pitchFamily="34" charset="-34"/>
                <a:cs typeface="Leelawadee" pitchFamily="34" charset="-34"/>
                <a:sym typeface="Wingdings"/>
              </a:rPr>
              <a:t>มีแขกพัก</a:t>
            </a:r>
            <a:r>
              <a:rPr lang="th-TH" sz="2800" kern="400" spc="-60" dirty="0" smtClean="0">
                <a:solidFill>
                  <a:schemeClr val="accent5">
                    <a:lumMod val="50000"/>
                  </a:schemeClr>
                </a:solidFill>
                <a:latin typeface="Leelawadee" pitchFamily="34" charset="-34"/>
                <a:cs typeface="Leelawadee" pitchFamily="34" charset="-34"/>
                <a:sym typeface="Wingdings"/>
              </a:rPr>
              <a:t>อยู่</a:t>
            </a:r>
          </a:p>
        </p:txBody>
      </p:sp>
      <p:sp>
        <p:nvSpPr>
          <p:cNvPr id="12" name="Title 1"/>
          <p:cNvSpPr txBox="1">
            <a:spLocks/>
          </p:cNvSpPr>
          <p:nvPr/>
        </p:nvSpPr>
        <p:spPr>
          <a:xfrm>
            <a:off x="611560" y="4083872"/>
            <a:ext cx="4392488"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a:t>
            </a:r>
            <a:r>
              <a:rPr lang="th-TH" sz="2800" kern="400" dirty="0" err="1" smtClean="0">
                <a:solidFill>
                  <a:schemeClr val="accent5">
                    <a:lumMod val="50000"/>
                  </a:schemeClr>
                </a:solidFill>
                <a:latin typeface="Leelawadee" pitchFamily="34" charset="-34"/>
                <a:cs typeface="Leelawadee" pitchFamily="34" charset="-34"/>
                <a:sym typeface="Wingdings"/>
              </a:rPr>
              <a:t>เศษขุย</a:t>
            </a:r>
            <a:r>
              <a:rPr lang="th-TH" sz="2800" kern="400" dirty="0" smtClean="0">
                <a:solidFill>
                  <a:schemeClr val="accent5">
                    <a:lumMod val="50000"/>
                  </a:schemeClr>
                </a:solidFill>
                <a:latin typeface="Leelawadee" pitchFamily="34" charset="-34"/>
                <a:cs typeface="Leelawadee" pitchFamily="34" charset="-34"/>
                <a:sym typeface="Wingdings"/>
              </a:rPr>
              <a:t>ผ้าที่ติดอยู่ตามแผง</a:t>
            </a:r>
          </a:p>
          <a:p>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200" dirty="0" smtClean="0">
                <a:solidFill>
                  <a:schemeClr val="accent5">
                    <a:lumMod val="50000"/>
                  </a:schemeClr>
                </a:solidFill>
                <a:latin typeface="Leelawadee" pitchFamily="34" charset="-34"/>
                <a:cs typeface="Leelawadee" pitchFamily="34" charset="-34"/>
                <a:sym typeface="Wingdings"/>
              </a:rPr>
              <a:t>กรอง</a:t>
            </a:r>
            <a:r>
              <a:rPr lang="th-TH" sz="2800" kern="400" dirty="0" smtClean="0">
                <a:solidFill>
                  <a:schemeClr val="accent5">
                    <a:lumMod val="50000"/>
                  </a:schemeClr>
                </a:solidFill>
                <a:latin typeface="Leelawadee" pitchFamily="34" charset="-34"/>
                <a:cs typeface="Leelawadee" pitchFamily="34" charset="-34"/>
                <a:sym typeface="Wingdings"/>
              </a:rPr>
              <a:t>และตัวถังออกให้หมด</a:t>
            </a:r>
          </a:p>
        </p:txBody>
      </p:sp>
    </p:spTree>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126</a:t>
            </a:fld>
            <a:endParaRPr lang="en-US" dirty="0"/>
          </a:p>
        </p:txBody>
      </p:sp>
      <p:pic>
        <p:nvPicPr>
          <p:cNvPr id="7" name="Picture 6" descr="MP900386419[1].JPG"/>
          <p:cNvPicPr/>
          <p:nvPr/>
        </p:nvPicPr>
        <p:blipFill>
          <a:blip r:embed="rId3" cstate="print">
            <a:grayscl/>
          </a:blip>
          <a:stretch>
            <a:fillRect/>
          </a:stretch>
        </p:blipFill>
        <p:spPr>
          <a:xfrm>
            <a:off x="5869654" y="3212976"/>
            <a:ext cx="1438650" cy="1785950"/>
          </a:xfrm>
          <a:prstGeom prst="rect">
            <a:avLst/>
          </a:prstGeom>
        </p:spPr>
      </p:pic>
      <p:sp>
        <p:nvSpPr>
          <p:cNvPr id="8" name="Title 1"/>
          <p:cNvSpPr txBox="1">
            <a:spLocks/>
          </p:cNvSpPr>
          <p:nvPr/>
        </p:nvSpPr>
        <p:spPr>
          <a:xfrm>
            <a:off x="602416" y="1835299"/>
            <a:ext cx="7065928" cy="115969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ล้างหม้อ กระทะ ภาชนะและอุปกรณ์ต่าง</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ในการ</a:t>
            </a:r>
          </a:p>
          <a:p>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รับประทานอาหาร แล้วเช็ดให้แห้ง</a:t>
            </a:r>
          </a:p>
        </p:txBody>
      </p:sp>
      <p:sp>
        <p:nvSpPr>
          <p:cNvPr id="9" name="Title 1"/>
          <p:cNvSpPr txBox="1">
            <a:spLocks/>
          </p:cNvSpPr>
          <p:nvPr/>
        </p:nvSpPr>
        <p:spPr>
          <a:xfrm>
            <a:off x="611560" y="1018889"/>
            <a:ext cx="6903660" cy="90010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การทำความสะอาดเครื่องใช้สำคัญ</a:t>
            </a:r>
            <a:r>
              <a:rPr lang="th-TH" sz="2800" kern="200" spc="50" dirty="0" smtClean="0">
                <a:solidFill>
                  <a:schemeClr val="accent5">
                    <a:lumMod val="50000"/>
                  </a:schemeClr>
                </a:solidFill>
                <a:latin typeface="Leelawadee" pitchFamily="34" charset="-34"/>
                <a:cs typeface="Leelawadee" pitchFamily="34" charset="-34"/>
              </a:rPr>
              <a:t> </a:t>
            </a:r>
            <a:r>
              <a:rPr lang="th-TH" sz="2800" spc="50" dirty="0" smtClean="0">
                <a:solidFill>
                  <a:schemeClr val="accent5">
                    <a:lumMod val="50000"/>
                  </a:schemeClr>
                </a:solidFill>
                <a:latin typeface="Leelawadee" pitchFamily="34" charset="-34"/>
                <a:cs typeface="Leelawadee" pitchFamily="34" charset="-34"/>
              </a:rPr>
              <a:t>ๆ</a:t>
            </a:r>
            <a:r>
              <a:rPr lang="th-TH" sz="2800" kern="200" spc="50" dirty="0" smtClean="0">
                <a:solidFill>
                  <a:schemeClr val="accent5">
                    <a:lumMod val="50000"/>
                  </a:schemeClr>
                </a:solidFill>
                <a:latin typeface="Leelawadee" pitchFamily="34" charset="-34"/>
                <a:cs typeface="Leelawadee" pitchFamily="34" charset="-34"/>
              </a:rPr>
              <a:t> </a:t>
            </a:r>
            <a:r>
              <a:rPr lang="th-TH" sz="2800" spc="50" dirty="0" smtClean="0">
                <a:solidFill>
                  <a:schemeClr val="accent5">
                    <a:lumMod val="50000"/>
                  </a:schemeClr>
                </a:solidFill>
                <a:latin typeface="Leelawadee" pitchFamily="34" charset="-34"/>
                <a:cs typeface="Leelawadee" pitchFamily="34" charset="-34"/>
              </a:rPr>
              <a:t>แล้วยังมีงานอื่นที่ต้องทำอีก เช่น</a:t>
            </a:r>
            <a:endParaRPr lang="en-US" sz="2800" spc="50" dirty="0">
              <a:solidFill>
                <a:schemeClr val="accent5">
                  <a:lumMod val="50000"/>
                </a:schemeClr>
              </a:solidFill>
              <a:latin typeface="Leelawadee" pitchFamily="34" charset="-34"/>
              <a:cs typeface="Leelawadee" pitchFamily="34" charset="-34"/>
            </a:endParaRPr>
          </a:p>
        </p:txBody>
      </p:sp>
      <p:sp>
        <p:nvSpPr>
          <p:cNvPr id="10" name="Title 1"/>
          <p:cNvSpPr>
            <a:spLocks noGrp="1"/>
          </p:cNvSpPr>
          <p:nvPr>
            <p:ph type="title"/>
          </p:nvPr>
        </p:nvSpPr>
        <p:spPr>
          <a:xfrm>
            <a:off x="611560" y="332656"/>
            <a:ext cx="5616624"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การทำความสะอาดเครื่องใช้อื่น</a:t>
            </a:r>
            <a:r>
              <a:rPr lang="th-TH" sz="3000" b="1" kern="300" dirty="0" smtClean="0">
                <a:solidFill>
                  <a:schemeClr val="accent5">
                    <a:lumMod val="75000"/>
                  </a:schemeClr>
                </a:solidFill>
                <a:latin typeface="Leelawadee" pitchFamily="34" charset="-34"/>
                <a:cs typeface="Leelawadee" pitchFamily="34" charset="-34"/>
              </a:rPr>
              <a:t> </a:t>
            </a:r>
            <a:r>
              <a:rPr lang="th-TH" sz="3000" b="1" dirty="0" smtClean="0">
                <a:solidFill>
                  <a:schemeClr val="accent5">
                    <a:lumMod val="75000"/>
                  </a:schemeClr>
                </a:solidFill>
                <a:latin typeface="Leelawadee" pitchFamily="34" charset="-34"/>
                <a:cs typeface="Leelawadee" pitchFamily="34" charset="-34"/>
              </a:rPr>
              <a:t>ๆ</a:t>
            </a:r>
            <a:endParaRPr lang="en-US" sz="3000" b="1" dirty="0">
              <a:solidFill>
                <a:schemeClr val="accent5">
                  <a:lumMod val="75000"/>
                </a:schemeClr>
              </a:solidFill>
              <a:latin typeface="Leelawadee" pitchFamily="34" charset="-34"/>
              <a:cs typeface="Leelawadee" pitchFamily="34" charset="-34"/>
            </a:endParaRPr>
          </a:p>
        </p:txBody>
      </p:sp>
      <p:sp>
        <p:nvSpPr>
          <p:cNvPr id="13" name="Title 1"/>
          <p:cNvSpPr txBox="1">
            <a:spLocks/>
          </p:cNvSpPr>
          <p:nvPr/>
        </p:nvSpPr>
        <p:spPr>
          <a:xfrm>
            <a:off x="611560" y="2771403"/>
            <a:ext cx="4896544" cy="115969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นำของใช้และภาชนะที่เช็ดแห้งแล้ว</a:t>
            </a:r>
          </a:p>
          <a:p>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ไปเก็บในตู้</a:t>
            </a:r>
          </a:p>
        </p:txBody>
      </p:sp>
      <p:sp>
        <p:nvSpPr>
          <p:cNvPr id="14" name="Title 1"/>
          <p:cNvSpPr txBox="1">
            <a:spLocks/>
          </p:cNvSpPr>
          <p:nvPr/>
        </p:nvSpPr>
        <p:spPr>
          <a:xfrm>
            <a:off x="602416" y="3707507"/>
            <a:ext cx="4761672"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ทำความสะอาดด้านในตู้และฝาตู้</a:t>
            </a:r>
          </a:p>
        </p:txBody>
      </p:sp>
      <p:sp>
        <p:nvSpPr>
          <p:cNvPr id="15" name="Title 1"/>
          <p:cNvSpPr txBox="1">
            <a:spLocks/>
          </p:cNvSpPr>
          <p:nvPr/>
        </p:nvSpPr>
        <p:spPr>
          <a:xfrm>
            <a:off x="611560" y="4230613"/>
            <a:ext cx="4761672"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เติมน้ำในถาดทำน้ำแข็ง</a:t>
            </a:r>
          </a:p>
        </p:txBody>
      </p:sp>
      <p:sp>
        <p:nvSpPr>
          <p:cNvPr id="16" name="Title 1"/>
          <p:cNvSpPr txBox="1">
            <a:spLocks/>
          </p:cNvSpPr>
          <p:nvPr/>
        </p:nvSpPr>
        <p:spPr>
          <a:xfrm>
            <a:off x="611560" y="4744194"/>
            <a:ext cx="4761672"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ทำความสะอาดกาต้มน้ำร้อน</a:t>
            </a:r>
          </a:p>
        </p:txBody>
      </p:sp>
      <p:cxnSp>
        <p:nvCxnSpPr>
          <p:cNvPr id="17" name="ลูกศรเชื่อมต่อแบบตรง 16"/>
          <p:cNvCxnSpPr/>
          <p:nvPr/>
        </p:nvCxnSpPr>
        <p:spPr>
          <a:xfrm>
            <a:off x="7380312"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
        <p:nvSpPr>
          <p:cNvPr id="18" name="Title 1"/>
          <p:cNvSpPr txBox="1">
            <a:spLocks/>
          </p:cNvSpPr>
          <p:nvPr/>
        </p:nvSpPr>
        <p:spPr>
          <a:xfrm>
            <a:off x="611560" y="5238725"/>
            <a:ext cx="7776864" cy="115969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นำอาหารบริการแขก</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เช่น</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ชา</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กาแฟ</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ขนมปังกรอบ</a:t>
            </a:r>
          </a:p>
          <a:p>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มาเติมให้ครบ</a:t>
            </a:r>
          </a:p>
        </p:txBody>
      </p:sp>
    </p:spTree>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127</a:t>
            </a:fld>
            <a:endParaRPr lang="en-US" dirty="0"/>
          </a:p>
        </p:txBody>
      </p:sp>
      <p:pic>
        <p:nvPicPr>
          <p:cNvPr id="5" name="Picture 4" descr="MP900430543[1].JPG"/>
          <p:cNvPicPr>
            <a:picLocks noChangeAspect="1"/>
          </p:cNvPicPr>
          <p:nvPr/>
        </p:nvPicPr>
        <p:blipFill>
          <a:blip r:embed="rId3" cstate="print"/>
          <a:stretch>
            <a:fillRect/>
          </a:stretch>
        </p:blipFill>
        <p:spPr>
          <a:xfrm>
            <a:off x="5724128" y="2971031"/>
            <a:ext cx="1474259" cy="2210310"/>
          </a:xfrm>
          <a:prstGeom prst="rect">
            <a:avLst/>
          </a:prstGeom>
        </p:spPr>
      </p:pic>
      <p:sp>
        <p:nvSpPr>
          <p:cNvPr id="8" name="Title 1"/>
          <p:cNvSpPr txBox="1">
            <a:spLocks/>
          </p:cNvSpPr>
          <p:nvPr/>
        </p:nvSpPr>
        <p:spPr>
          <a:xfrm>
            <a:off x="602416" y="2758501"/>
            <a:ext cx="4703009" cy="115969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เปลี่ยนผ้าขนหนูที่ใช้เช็ด</a:t>
            </a:r>
          </a:p>
          <a:p>
            <a:pPr>
              <a:lnSpc>
                <a:spcPct val="95000"/>
              </a:lnSpc>
            </a:pP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ทำ</a:t>
            </a:r>
            <a:r>
              <a:rPr lang="th-TH" sz="2800" kern="400" dirty="0">
                <a:solidFill>
                  <a:schemeClr val="accent5">
                    <a:lumMod val="50000"/>
                  </a:schemeClr>
                </a:solidFill>
                <a:latin typeface="Leelawadee" pitchFamily="34" charset="-34"/>
                <a:cs typeface="Leelawadee" pitchFamily="34" charset="-34"/>
                <a:sym typeface="Wingdings"/>
              </a:rPr>
              <a:t>ความสะอาดและล้าง</a:t>
            </a:r>
            <a:r>
              <a:rPr lang="th-TH" sz="2800" kern="400" dirty="0" smtClean="0">
                <a:solidFill>
                  <a:schemeClr val="accent5">
                    <a:lumMod val="50000"/>
                  </a:schemeClr>
                </a:solidFill>
                <a:latin typeface="Leelawadee" pitchFamily="34" charset="-34"/>
                <a:cs typeface="Leelawadee" pitchFamily="34" charset="-34"/>
                <a:sym typeface="Wingdings"/>
              </a:rPr>
              <a:t>ฟองน้ำ</a:t>
            </a:r>
          </a:p>
        </p:txBody>
      </p:sp>
      <p:sp>
        <p:nvSpPr>
          <p:cNvPr id="9" name="Title 1"/>
          <p:cNvSpPr txBox="1">
            <a:spLocks/>
          </p:cNvSpPr>
          <p:nvPr/>
        </p:nvSpPr>
        <p:spPr>
          <a:xfrm>
            <a:off x="611560" y="1018889"/>
            <a:ext cx="6903660" cy="90010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การทำความสะอาดเครื่องใช้สำคัญ</a:t>
            </a:r>
            <a:r>
              <a:rPr lang="th-TH" sz="2800" kern="200" spc="50" dirty="0" smtClean="0">
                <a:solidFill>
                  <a:schemeClr val="accent5">
                    <a:lumMod val="50000"/>
                  </a:schemeClr>
                </a:solidFill>
                <a:latin typeface="Leelawadee" pitchFamily="34" charset="-34"/>
                <a:cs typeface="Leelawadee" pitchFamily="34" charset="-34"/>
              </a:rPr>
              <a:t> </a:t>
            </a:r>
            <a:r>
              <a:rPr lang="th-TH" sz="2800" spc="50" dirty="0" smtClean="0">
                <a:solidFill>
                  <a:schemeClr val="accent5">
                    <a:lumMod val="50000"/>
                  </a:schemeClr>
                </a:solidFill>
                <a:latin typeface="Leelawadee" pitchFamily="34" charset="-34"/>
                <a:cs typeface="Leelawadee" pitchFamily="34" charset="-34"/>
              </a:rPr>
              <a:t>ๆ</a:t>
            </a:r>
            <a:r>
              <a:rPr lang="th-TH" sz="2800" kern="200" spc="50" dirty="0" smtClean="0">
                <a:solidFill>
                  <a:schemeClr val="accent5">
                    <a:lumMod val="50000"/>
                  </a:schemeClr>
                </a:solidFill>
                <a:latin typeface="Leelawadee" pitchFamily="34" charset="-34"/>
                <a:cs typeface="Leelawadee" pitchFamily="34" charset="-34"/>
              </a:rPr>
              <a:t> </a:t>
            </a:r>
            <a:r>
              <a:rPr lang="th-TH" sz="2800" spc="50" dirty="0" smtClean="0">
                <a:solidFill>
                  <a:schemeClr val="accent5">
                    <a:lumMod val="50000"/>
                  </a:schemeClr>
                </a:solidFill>
                <a:latin typeface="Leelawadee" pitchFamily="34" charset="-34"/>
                <a:cs typeface="Leelawadee" pitchFamily="34" charset="-34"/>
              </a:rPr>
              <a:t>แล้วยังมีงานอื่นที่ต้องทำอีก เช่น(ต่อ)</a:t>
            </a:r>
            <a:endParaRPr lang="en-US" sz="2800" spc="50" dirty="0">
              <a:solidFill>
                <a:schemeClr val="accent5">
                  <a:lumMod val="50000"/>
                </a:schemeClr>
              </a:solidFill>
              <a:latin typeface="Leelawadee" pitchFamily="34" charset="-34"/>
              <a:cs typeface="Leelawadee" pitchFamily="34" charset="-34"/>
            </a:endParaRPr>
          </a:p>
        </p:txBody>
      </p:sp>
      <p:sp>
        <p:nvSpPr>
          <p:cNvPr id="10" name="Title 1"/>
          <p:cNvSpPr>
            <a:spLocks noGrp="1"/>
          </p:cNvSpPr>
          <p:nvPr>
            <p:ph type="title"/>
          </p:nvPr>
        </p:nvSpPr>
        <p:spPr>
          <a:xfrm>
            <a:off x="611560" y="332656"/>
            <a:ext cx="5616624"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การทำความสะอาดเครื่องใช้อื่น</a:t>
            </a:r>
            <a:r>
              <a:rPr lang="th-TH" sz="3000" b="1" kern="300" dirty="0" smtClean="0">
                <a:solidFill>
                  <a:schemeClr val="accent5">
                    <a:lumMod val="75000"/>
                  </a:schemeClr>
                </a:solidFill>
                <a:latin typeface="Leelawadee" pitchFamily="34" charset="-34"/>
                <a:cs typeface="Leelawadee" pitchFamily="34" charset="-34"/>
              </a:rPr>
              <a:t> </a:t>
            </a:r>
            <a:r>
              <a:rPr lang="th-TH" sz="3000" b="1" dirty="0" smtClean="0">
                <a:solidFill>
                  <a:schemeClr val="accent5">
                    <a:lumMod val="75000"/>
                  </a:schemeClr>
                </a:solidFill>
                <a:latin typeface="Leelawadee" pitchFamily="34" charset="-34"/>
                <a:cs typeface="Leelawadee" pitchFamily="34" charset="-34"/>
              </a:rPr>
              <a:t>ๆ</a:t>
            </a:r>
            <a:endParaRPr lang="en-US" sz="3000" b="1" dirty="0">
              <a:solidFill>
                <a:schemeClr val="accent5">
                  <a:lumMod val="75000"/>
                </a:schemeClr>
              </a:solidFill>
              <a:latin typeface="Leelawadee" pitchFamily="34" charset="-34"/>
              <a:cs typeface="Leelawadee" pitchFamily="34" charset="-34"/>
            </a:endParaRPr>
          </a:p>
        </p:txBody>
      </p:sp>
      <p:sp>
        <p:nvSpPr>
          <p:cNvPr id="11" name="Title 1"/>
          <p:cNvSpPr txBox="1">
            <a:spLocks/>
          </p:cNvSpPr>
          <p:nvPr/>
        </p:nvSpPr>
        <p:spPr>
          <a:xfrm>
            <a:off x="611560" y="3673599"/>
            <a:ext cx="4896544"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เติมผงซักฟอก น้ำยาล้างจานและ</a:t>
            </a:r>
          </a:p>
          <a:p>
            <a:pPr>
              <a:lnSpc>
                <a:spcPct val="95000"/>
              </a:lnSpc>
            </a:pP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น้ำยาทำความสะอาดต่าง</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p>
        </p:txBody>
      </p:sp>
      <p:sp>
        <p:nvSpPr>
          <p:cNvPr id="12" name="Title 1"/>
          <p:cNvSpPr txBox="1">
            <a:spLocks/>
          </p:cNvSpPr>
          <p:nvPr/>
        </p:nvSpPr>
        <p:spPr>
          <a:xfrm>
            <a:off x="602416" y="4528170"/>
            <a:ext cx="4703009"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ทำความสะอาดเตาไมโครเวฟ</a:t>
            </a:r>
          </a:p>
        </p:txBody>
      </p:sp>
      <p:sp>
        <p:nvSpPr>
          <p:cNvPr id="13" name="Title 1"/>
          <p:cNvSpPr txBox="1">
            <a:spLocks/>
          </p:cNvSpPr>
          <p:nvPr/>
        </p:nvSpPr>
        <p:spPr>
          <a:xfrm>
            <a:off x="611560" y="5022701"/>
            <a:ext cx="4693865"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เช็ดเก้าอี้นั่งและอ่างล้างจาน</a:t>
            </a:r>
          </a:p>
        </p:txBody>
      </p:sp>
      <p:sp>
        <p:nvSpPr>
          <p:cNvPr id="14" name="Title 1"/>
          <p:cNvSpPr txBox="1">
            <a:spLocks/>
          </p:cNvSpPr>
          <p:nvPr/>
        </p:nvSpPr>
        <p:spPr>
          <a:xfrm>
            <a:off x="611560" y="5526757"/>
            <a:ext cx="4248472"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ทำความสะอาดพื้นครัว</a:t>
            </a:r>
          </a:p>
        </p:txBody>
      </p:sp>
      <p:sp>
        <p:nvSpPr>
          <p:cNvPr id="16" name="Title 1"/>
          <p:cNvSpPr txBox="1">
            <a:spLocks/>
          </p:cNvSpPr>
          <p:nvPr/>
        </p:nvSpPr>
        <p:spPr>
          <a:xfrm>
            <a:off x="611560" y="1889724"/>
            <a:ext cx="6984776"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นำนมสดหรืออาหารอื่น</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มาแช่ตู้เย็นตามระเบียบ</a:t>
            </a:r>
          </a:p>
          <a:p>
            <a:r>
              <a:rPr lang="th-TH" sz="2800" kern="400" dirty="0" smtClean="0">
                <a:solidFill>
                  <a:schemeClr val="accent5">
                    <a:lumMod val="50000"/>
                  </a:schemeClr>
                </a:solidFill>
                <a:latin typeface="Leelawadee" pitchFamily="34" charset="-34"/>
                <a:cs typeface="Leelawadee" pitchFamily="34" charset="-34"/>
                <a:sym typeface="Wingdings"/>
              </a:rPr>
              <a:t>  ปฏิบัติของสถานประกอบการ</a:t>
            </a:r>
          </a:p>
        </p:txBody>
      </p:sp>
    </p:spTree>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128</a:t>
            </a:fld>
            <a:endParaRPr lang="en-US" dirty="0"/>
          </a:p>
        </p:txBody>
      </p:sp>
      <p:pic>
        <p:nvPicPr>
          <p:cNvPr id="13314" name="Picture 2" descr="I:\Overseas Projects\PHOTOS\2012\requisition form.jpg"/>
          <p:cNvPicPr>
            <a:picLocks noChangeAspect="1" noChangeArrowheads="1"/>
          </p:cNvPicPr>
          <p:nvPr/>
        </p:nvPicPr>
        <p:blipFill>
          <a:blip r:embed="rId3" cstate="print"/>
          <a:srcRect/>
          <a:stretch>
            <a:fillRect/>
          </a:stretch>
        </p:blipFill>
        <p:spPr bwMode="auto">
          <a:xfrm>
            <a:off x="3131840" y="3281667"/>
            <a:ext cx="3468696" cy="2166873"/>
          </a:xfrm>
          <a:prstGeom prst="rect">
            <a:avLst/>
          </a:prstGeom>
          <a:noFill/>
        </p:spPr>
      </p:pic>
      <p:sp>
        <p:nvSpPr>
          <p:cNvPr id="8" name="Title 1"/>
          <p:cNvSpPr txBox="1">
            <a:spLocks/>
          </p:cNvSpPr>
          <p:nvPr/>
        </p:nvSpPr>
        <p:spPr>
          <a:xfrm>
            <a:off x="611560" y="908720"/>
            <a:ext cx="6903660" cy="212239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ของใช้ในห้องพักสำหรับบริการแขก หมายถึงของ</a:t>
            </a:r>
          </a:p>
          <a:p>
            <a:r>
              <a:rPr lang="th-TH" sz="2800" spc="30" dirty="0" smtClean="0">
                <a:solidFill>
                  <a:schemeClr val="accent5">
                    <a:lumMod val="50000"/>
                  </a:schemeClr>
                </a:solidFill>
                <a:latin typeface="Leelawadee" pitchFamily="34" charset="-34"/>
                <a:cs typeface="Leelawadee" pitchFamily="34" charset="-34"/>
              </a:rPr>
              <a:t>ชิ้นเล็ก</a:t>
            </a:r>
            <a:r>
              <a:rPr lang="th-TH" sz="2800" kern="400" spc="30" dirty="0" smtClean="0">
                <a:solidFill>
                  <a:schemeClr val="accent5">
                    <a:lumMod val="50000"/>
                  </a:schemeClr>
                </a:solidFill>
                <a:latin typeface="Leelawadee" pitchFamily="34" charset="-34"/>
                <a:cs typeface="Leelawadee" pitchFamily="34" charset="-34"/>
              </a:rPr>
              <a:t> </a:t>
            </a:r>
            <a:r>
              <a:rPr lang="th-TH" sz="2800" spc="30" dirty="0" smtClean="0">
                <a:solidFill>
                  <a:schemeClr val="accent5">
                    <a:lumMod val="50000"/>
                  </a:schemeClr>
                </a:solidFill>
                <a:latin typeface="Leelawadee" pitchFamily="34" charset="-34"/>
                <a:cs typeface="Leelawadee" pitchFamily="34" charset="-34"/>
              </a:rPr>
              <a:t>ๆ</a:t>
            </a:r>
            <a:r>
              <a:rPr lang="th-TH" sz="2800" kern="400" spc="30" dirty="0" smtClean="0">
                <a:solidFill>
                  <a:schemeClr val="accent5">
                    <a:lumMod val="50000"/>
                  </a:schemeClr>
                </a:solidFill>
                <a:latin typeface="Leelawadee" pitchFamily="34" charset="-34"/>
                <a:cs typeface="Leelawadee" pitchFamily="34" charset="-34"/>
              </a:rPr>
              <a:t> </a:t>
            </a:r>
            <a:r>
              <a:rPr lang="th-TH" sz="2800" spc="30" dirty="0" smtClean="0">
                <a:solidFill>
                  <a:schemeClr val="accent5">
                    <a:lumMod val="50000"/>
                  </a:schemeClr>
                </a:solidFill>
                <a:latin typeface="Leelawadee" pitchFamily="34" charset="-34"/>
                <a:cs typeface="Leelawadee" pitchFamily="34" charset="-34"/>
              </a:rPr>
              <a:t>ที่แขกสามารถใช้หรือนำติดตัวไปใช้ได้</a:t>
            </a:r>
          </a:p>
          <a:p>
            <a:r>
              <a:rPr lang="th-TH" sz="2800" spc="50" dirty="0" smtClean="0">
                <a:solidFill>
                  <a:schemeClr val="accent5">
                    <a:lumMod val="50000"/>
                  </a:schemeClr>
                </a:solidFill>
                <a:latin typeface="Leelawadee" pitchFamily="34" charset="-34"/>
                <a:cs typeface="Leelawadee" pitchFamily="34" charset="-34"/>
              </a:rPr>
              <a:t>สถานประกอบการแต่ละแห่งอาจมีของใช้สำหรับ</a:t>
            </a:r>
          </a:p>
          <a:p>
            <a:r>
              <a:rPr lang="th-TH" sz="2800" spc="50" dirty="0" smtClean="0">
                <a:solidFill>
                  <a:schemeClr val="accent5">
                    <a:lumMod val="50000"/>
                  </a:schemeClr>
                </a:solidFill>
                <a:latin typeface="Leelawadee" pitchFamily="34" charset="-34"/>
                <a:cs typeface="Leelawadee" pitchFamily="34" charset="-34"/>
              </a:rPr>
              <a:t>แขกที่หลากหลายแตกต่างกันไป</a:t>
            </a:r>
            <a:endParaRPr lang="en-US" sz="2800" spc="50" dirty="0">
              <a:solidFill>
                <a:schemeClr val="accent5">
                  <a:lumMod val="50000"/>
                </a:schemeClr>
              </a:solidFill>
              <a:latin typeface="Leelawadee" pitchFamily="34" charset="-34"/>
              <a:cs typeface="Leelawadee" pitchFamily="34" charset="-34"/>
            </a:endParaRPr>
          </a:p>
        </p:txBody>
      </p:sp>
      <p:sp>
        <p:nvSpPr>
          <p:cNvPr id="9" name="Title 1"/>
          <p:cNvSpPr>
            <a:spLocks noGrp="1"/>
          </p:cNvSpPr>
          <p:nvPr>
            <p:ph type="title"/>
          </p:nvPr>
        </p:nvSpPr>
        <p:spPr>
          <a:xfrm>
            <a:off x="611560" y="332656"/>
            <a:ext cx="396044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เติมของใช้สำหรับแขก</a:t>
            </a:r>
            <a:endParaRPr lang="en-US" sz="3000" b="1" dirty="0">
              <a:solidFill>
                <a:schemeClr val="accent5">
                  <a:lumMod val="75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129</a:t>
            </a:fld>
            <a:endParaRPr lang="en-US" dirty="0"/>
          </a:p>
        </p:txBody>
      </p:sp>
      <p:pic>
        <p:nvPicPr>
          <p:cNvPr id="14338" name="Picture 2" descr="C:\Documents and Settings\danielc\Local Settings\Temporary Internet Files\Content.IE5\Y2UABRAT\MP900439412[1].jpg"/>
          <p:cNvPicPr>
            <a:picLocks noChangeAspect="1" noChangeArrowheads="1"/>
          </p:cNvPicPr>
          <p:nvPr/>
        </p:nvPicPr>
        <p:blipFill>
          <a:blip r:embed="rId3" cstate="print"/>
          <a:srcRect/>
          <a:stretch>
            <a:fillRect/>
          </a:stretch>
        </p:blipFill>
        <p:spPr bwMode="auto">
          <a:xfrm>
            <a:off x="5724128" y="1712935"/>
            <a:ext cx="1666148" cy="2220121"/>
          </a:xfrm>
          <a:prstGeom prst="rect">
            <a:avLst/>
          </a:prstGeom>
          <a:noFill/>
        </p:spPr>
      </p:pic>
      <p:sp>
        <p:nvSpPr>
          <p:cNvPr id="8" name="Title 1"/>
          <p:cNvSpPr txBox="1">
            <a:spLocks/>
          </p:cNvSpPr>
          <p:nvPr/>
        </p:nvSpPr>
        <p:spPr>
          <a:xfrm>
            <a:off x="611560" y="958219"/>
            <a:ext cx="5760640"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ตัวอย่างรายการของใช้สำหรับแขก</a:t>
            </a:r>
            <a:endParaRPr lang="en-US" sz="2800" b="1" spc="50" dirty="0">
              <a:solidFill>
                <a:schemeClr val="accent5">
                  <a:lumMod val="50000"/>
                </a:schemeClr>
              </a:solidFill>
              <a:latin typeface="Leelawadee" pitchFamily="34" charset="-34"/>
              <a:cs typeface="Leelawadee" pitchFamily="34" charset="-34"/>
            </a:endParaRPr>
          </a:p>
        </p:txBody>
      </p:sp>
      <p:sp>
        <p:nvSpPr>
          <p:cNvPr id="11" name="Title 1"/>
          <p:cNvSpPr>
            <a:spLocks noGrp="1"/>
          </p:cNvSpPr>
          <p:nvPr>
            <p:ph type="title"/>
          </p:nvPr>
        </p:nvSpPr>
        <p:spPr>
          <a:xfrm>
            <a:off x="611560" y="332656"/>
            <a:ext cx="396044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เติมของใช้สำหรับแขก</a:t>
            </a:r>
            <a:endParaRPr lang="en-US" sz="3000" b="1" dirty="0">
              <a:solidFill>
                <a:schemeClr val="accent5">
                  <a:lumMod val="75000"/>
                </a:schemeClr>
              </a:solidFill>
              <a:latin typeface="Leelawadee" pitchFamily="34" charset="-34"/>
              <a:cs typeface="Leelawadee" pitchFamily="34" charset="-34"/>
            </a:endParaRPr>
          </a:p>
        </p:txBody>
      </p:sp>
      <p:sp>
        <p:nvSpPr>
          <p:cNvPr id="13" name="Title 1"/>
          <p:cNvSpPr txBox="1">
            <a:spLocks/>
          </p:cNvSpPr>
          <p:nvPr/>
        </p:nvSpPr>
        <p:spPr>
          <a:xfrm>
            <a:off x="602416" y="1463638"/>
            <a:ext cx="3609544"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ปากกา</a:t>
            </a:r>
          </a:p>
        </p:txBody>
      </p:sp>
      <p:sp>
        <p:nvSpPr>
          <p:cNvPr id="14" name="Title 1"/>
          <p:cNvSpPr txBox="1">
            <a:spLocks/>
          </p:cNvSpPr>
          <p:nvPr/>
        </p:nvSpPr>
        <p:spPr>
          <a:xfrm>
            <a:off x="611560" y="1964421"/>
            <a:ext cx="2601432"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กระดาษ</a:t>
            </a:r>
          </a:p>
        </p:txBody>
      </p:sp>
      <p:sp>
        <p:nvSpPr>
          <p:cNvPr id="15" name="Title 1"/>
          <p:cNvSpPr txBox="1">
            <a:spLocks/>
          </p:cNvSpPr>
          <p:nvPr/>
        </p:nvSpPr>
        <p:spPr>
          <a:xfrm>
            <a:off x="611560" y="2422948"/>
            <a:ext cx="2601432"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เครื่องเขียน</a:t>
            </a:r>
          </a:p>
        </p:txBody>
      </p:sp>
      <p:sp>
        <p:nvSpPr>
          <p:cNvPr id="16" name="Title 1"/>
          <p:cNvSpPr txBox="1">
            <a:spLocks/>
          </p:cNvSpPr>
          <p:nvPr/>
        </p:nvSpPr>
        <p:spPr>
          <a:xfrm>
            <a:off x="620704" y="2881475"/>
            <a:ext cx="2592288"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ซองจดหมาย</a:t>
            </a:r>
          </a:p>
        </p:txBody>
      </p:sp>
      <p:sp>
        <p:nvSpPr>
          <p:cNvPr id="17" name="Title 1"/>
          <p:cNvSpPr txBox="1">
            <a:spLocks/>
          </p:cNvSpPr>
          <p:nvPr/>
        </p:nvSpPr>
        <p:spPr>
          <a:xfrm>
            <a:off x="611560" y="3360193"/>
            <a:ext cx="4608512"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ใบนำส่งแฟกซ์หรืออี</a:t>
            </a:r>
            <a:r>
              <a:rPr lang="th-TH" sz="2800" kern="400" dirty="0" err="1" smtClean="0">
                <a:solidFill>
                  <a:schemeClr val="accent5">
                    <a:lumMod val="50000"/>
                  </a:schemeClr>
                </a:solidFill>
                <a:latin typeface="Leelawadee" pitchFamily="34" charset="-34"/>
                <a:cs typeface="Leelawadee" pitchFamily="34" charset="-34"/>
                <a:sym typeface="Wingdings"/>
              </a:rPr>
              <a:t>เมล</a:t>
            </a:r>
            <a:endParaRPr lang="th-TH" sz="2800" kern="400" dirty="0" smtClean="0">
              <a:solidFill>
                <a:schemeClr val="accent5">
                  <a:lumMod val="50000"/>
                </a:schemeClr>
              </a:solidFill>
              <a:latin typeface="Leelawadee" pitchFamily="34" charset="-34"/>
              <a:cs typeface="Leelawadee" pitchFamily="34" charset="-34"/>
              <a:sym typeface="Wingdings"/>
            </a:endParaRPr>
          </a:p>
        </p:txBody>
      </p:sp>
      <p:sp>
        <p:nvSpPr>
          <p:cNvPr id="18" name="Title 1"/>
          <p:cNvSpPr txBox="1">
            <a:spLocks/>
          </p:cNvSpPr>
          <p:nvPr/>
        </p:nvSpPr>
        <p:spPr>
          <a:xfrm>
            <a:off x="620704" y="3836665"/>
            <a:ext cx="539145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สื่อประชาสัมพันธ์ต่าง</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ของโรงแรม</a:t>
            </a:r>
          </a:p>
        </p:txBody>
      </p:sp>
      <p:sp>
        <p:nvSpPr>
          <p:cNvPr id="21" name="Title 1"/>
          <p:cNvSpPr txBox="1">
            <a:spLocks/>
          </p:cNvSpPr>
          <p:nvPr/>
        </p:nvSpPr>
        <p:spPr>
          <a:xfrm>
            <a:off x="611560" y="4333804"/>
            <a:ext cx="7560840"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รายการอาหารบริการในห้อง อาจทำเป็นแผ่น</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เหมือน </a:t>
            </a:r>
          </a:p>
          <a:p>
            <a:r>
              <a:rPr lang="th-TH" sz="2800" kern="400" dirty="0" smtClean="0">
                <a:solidFill>
                  <a:schemeClr val="accent5">
                    <a:lumMod val="50000"/>
                  </a:schemeClr>
                </a:solidFill>
                <a:latin typeface="Leelawadee" pitchFamily="34" charset="-34"/>
                <a:cs typeface="Leelawadee" pitchFamily="34" charset="-34"/>
                <a:sym typeface="Wingdings"/>
              </a:rPr>
              <a:t>   รายการอาหารทั่วไป หรือทำเป็นป้ายแขวนลูกบิดประตู</a:t>
            </a:r>
          </a:p>
        </p:txBody>
      </p:sp>
      <p:sp>
        <p:nvSpPr>
          <p:cNvPr id="22" name="Title 1"/>
          <p:cNvSpPr txBox="1">
            <a:spLocks/>
          </p:cNvSpPr>
          <p:nvPr/>
        </p:nvSpPr>
        <p:spPr>
          <a:xfrm>
            <a:off x="611560" y="5219675"/>
            <a:ext cx="7344816" cy="59510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กล่องชุดเข็มด้ายและอุปกรณ์ขัดรองเท้า</a:t>
            </a:r>
          </a:p>
        </p:txBody>
      </p:sp>
      <p:sp>
        <p:nvSpPr>
          <p:cNvPr id="23" name="Title 1"/>
          <p:cNvSpPr txBox="1">
            <a:spLocks/>
          </p:cNvSpPr>
          <p:nvPr/>
        </p:nvSpPr>
        <p:spPr>
          <a:xfrm>
            <a:off x="620704" y="5651723"/>
            <a:ext cx="3951296"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ถุงใส่เสื้อผ้าส่งซักแห้ง</a:t>
            </a:r>
          </a:p>
        </p:txBody>
      </p:sp>
      <p:cxnSp>
        <p:nvCxnSpPr>
          <p:cNvPr id="24" name="ลูกศรเชื่อมต่อแบบตรง 23"/>
          <p:cNvCxnSpPr/>
          <p:nvPr/>
        </p:nvCxnSpPr>
        <p:spPr>
          <a:xfrm>
            <a:off x="7380312"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130</a:t>
            </a:fld>
            <a:endParaRPr lang="en-US" dirty="0"/>
          </a:p>
        </p:txBody>
      </p:sp>
      <p:pic>
        <p:nvPicPr>
          <p:cNvPr id="5" name="Picture 4" descr="MP900402019[1].JPG"/>
          <p:cNvPicPr/>
          <p:nvPr/>
        </p:nvPicPr>
        <p:blipFill>
          <a:blip r:embed="rId3" cstate="print"/>
          <a:stretch>
            <a:fillRect/>
          </a:stretch>
        </p:blipFill>
        <p:spPr>
          <a:xfrm>
            <a:off x="5364088" y="2514414"/>
            <a:ext cx="1977752" cy="2346176"/>
          </a:xfrm>
          <a:prstGeom prst="rect">
            <a:avLst/>
          </a:prstGeom>
        </p:spPr>
      </p:pic>
      <p:sp>
        <p:nvSpPr>
          <p:cNvPr id="8" name="Title 1"/>
          <p:cNvSpPr txBox="1">
            <a:spLocks/>
          </p:cNvSpPr>
          <p:nvPr/>
        </p:nvSpPr>
        <p:spPr>
          <a:xfrm>
            <a:off x="611560" y="958219"/>
            <a:ext cx="6264696"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ตัวอย่างรายการของใช้สำหรับแขก(ต่อ)</a:t>
            </a:r>
            <a:endParaRPr lang="en-US" sz="2800" b="1" spc="50" dirty="0">
              <a:solidFill>
                <a:schemeClr val="accent5">
                  <a:lumMod val="50000"/>
                </a:schemeClr>
              </a:solidFill>
              <a:latin typeface="Leelawadee" pitchFamily="34" charset="-34"/>
              <a:cs typeface="Leelawadee" pitchFamily="34" charset="-34"/>
            </a:endParaRPr>
          </a:p>
        </p:txBody>
      </p:sp>
      <p:sp>
        <p:nvSpPr>
          <p:cNvPr id="9" name="Title 1"/>
          <p:cNvSpPr>
            <a:spLocks noGrp="1"/>
          </p:cNvSpPr>
          <p:nvPr>
            <p:ph type="title"/>
          </p:nvPr>
        </p:nvSpPr>
        <p:spPr>
          <a:xfrm>
            <a:off x="611560" y="332656"/>
            <a:ext cx="396044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เติมของใช้สำหรับแขก</a:t>
            </a:r>
            <a:endParaRPr lang="en-US" sz="3000" b="1" dirty="0">
              <a:solidFill>
                <a:schemeClr val="accent5">
                  <a:lumMod val="75000"/>
                </a:schemeClr>
              </a:solidFill>
              <a:latin typeface="Leelawadee" pitchFamily="34" charset="-34"/>
              <a:cs typeface="Leelawadee" pitchFamily="34" charset="-34"/>
            </a:endParaRPr>
          </a:p>
        </p:txBody>
      </p:sp>
      <p:sp>
        <p:nvSpPr>
          <p:cNvPr id="10" name="Title 1"/>
          <p:cNvSpPr txBox="1">
            <a:spLocks/>
          </p:cNvSpPr>
          <p:nvPr/>
        </p:nvSpPr>
        <p:spPr>
          <a:xfrm>
            <a:off x="602416" y="1463638"/>
            <a:ext cx="3969584"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ใบลงรายการเสื้อผ้าส่งซัก</a:t>
            </a:r>
          </a:p>
        </p:txBody>
      </p:sp>
      <p:sp>
        <p:nvSpPr>
          <p:cNvPr id="11" name="Title 1"/>
          <p:cNvSpPr txBox="1">
            <a:spLocks/>
          </p:cNvSpPr>
          <p:nvPr/>
        </p:nvSpPr>
        <p:spPr>
          <a:xfrm>
            <a:off x="611560" y="1964421"/>
            <a:ext cx="4608512"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ชา กาแฟ นม ขนมปังกรอบ</a:t>
            </a:r>
          </a:p>
        </p:txBody>
      </p:sp>
      <p:sp>
        <p:nvSpPr>
          <p:cNvPr id="12" name="Title 1"/>
          <p:cNvSpPr txBox="1">
            <a:spLocks/>
          </p:cNvSpPr>
          <p:nvPr/>
        </p:nvSpPr>
        <p:spPr>
          <a:xfrm>
            <a:off x="611560" y="2422948"/>
            <a:ext cx="2601432"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เตารีด</a:t>
            </a:r>
          </a:p>
        </p:txBody>
      </p:sp>
      <p:sp>
        <p:nvSpPr>
          <p:cNvPr id="13" name="Title 1"/>
          <p:cNvSpPr txBox="1">
            <a:spLocks/>
          </p:cNvSpPr>
          <p:nvPr/>
        </p:nvSpPr>
        <p:spPr>
          <a:xfrm>
            <a:off x="620704" y="2881475"/>
            <a:ext cx="4599368"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สเปรย์กำจัดแมลง</a:t>
            </a:r>
          </a:p>
        </p:txBody>
      </p:sp>
      <p:sp>
        <p:nvSpPr>
          <p:cNvPr id="14" name="Title 1"/>
          <p:cNvSpPr txBox="1">
            <a:spLocks/>
          </p:cNvSpPr>
          <p:nvPr/>
        </p:nvSpPr>
        <p:spPr>
          <a:xfrm>
            <a:off x="611560" y="3360193"/>
            <a:ext cx="4608512"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ผ้าห่มและหมอนที่แขกขอเพิ่ม</a:t>
            </a:r>
          </a:p>
        </p:txBody>
      </p:sp>
      <p:sp>
        <p:nvSpPr>
          <p:cNvPr id="15" name="Title 1"/>
          <p:cNvSpPr txBox="1">
            <a:spLocks/>
          </p:cNvSpPr>
          <p:nvPr/>
        </p:nvSpPr>
        <p:spPr>
          <a:xfrm>
            <a:off x="620704" y="3836665"/>
            <a:ext cx="539145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รีโมทคอนโทรลเครื่องใช้ต่าง</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 </a:t>
            </a:r>
          </a:p>
        </p:txBody>
      </p:sp>
      <p:sp>
        <p:nvSpPr>
          <p:cNvPr id="16" name="Title 1"/>
          <p:cNvSpPr txBox="1">
            <a:spLocks/>
          </p:cNvSpPr>
          <p:nvPr/>
        </p:nvSpPr>
        <p:spPr>
          <a:xfrm>
            <a:off x="620704" y="4336493"/>
            <a:ext cx="4599368"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err="1" smtClean="0">
                <a:solidFill>
                  <a:schemeClr val="accent5">
                    <a:lumMod val="50000"/>
                  </a:schemeClr>
                </a:solidFill>
                <a:latin typeface="Leelawadee" pitchFamily="34" charset="-34"/>
                <a:cs typeface="Leelawadee" pitchFamily="34" charset="-34"/>
                <a:sym typeface="Wingdings"/>
              </a:rPr>
              <a:t>ไดร</a:t>
            </a:r>
            <a:r>
              <a:rPr lang="th-TH" sz="2800" kern="400" dirty="0" smtClean="0">
                <a:solidFill>
                  <a:schemeClr val="accent5">
                    <a:lumMod val="50000"/>
                  </a:schemeClr>
                </a:solidFill>
                <a:latin typeface="Leelawadee" pitchFamily="34" charset="-34"/>
                <a:cs typeface="Leelawadee" pitchFamily="34" charset="-34"/>
                <a:sym typeface="Wingdings"/>
              </a:rPr>
              <a:t>เป่าผม</a:t>
            </a:r>
          </a:p>
        </p:txBody>
      </p:sp>
      <p:sp>
        <p:nvSpPr>
          <p:cNvPr id="17" name="Title 1"/>
          <p:cNvSpPr txBox="1">
            <a:spLocks/>
          </p:cNvSpPr>
          <p:nvPr/>
        </p:nvSpPr>
        <p:spPr>
          <a:xfrm>
            <a:off x="611560" y="4815211"/>
            <a:ext cx="4608512"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กาต้มน้ำร้อนไฟฟ้า</a:t>
            </a:r>
          </a:p>
        </p:txBody>
      </p:sp>
      <p:sp>
        <p:nvSpPr>
          <p:cNvPr id="18" name="Title 1"/>
          <p:cNvSpPr txBox="1">
            <a:spLocks/>
          </p:cNvSpPr>
          <p:nvPr/>
        </p:nvSpPr>
        <p:spPr>
          <a:xfrm>
            <a:off x="620704" y="5291683"/>
            <a:ext cx="719165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ถ้วยกาแฟ แก้วน้ำ จานรอง ช้อนชา ที่เปิดขวด</a:t>
            </a:r>
          </a:p>
        </p:txBody>
      </p:sp>
    </p:spTree>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131</a:t>
            </a:fld>
            <a:endParaRPr lang="en-US" dirty="0"/>
          </a:p>
        </p:txBody>
      </p:sp>
      <p:pic>
        <p:nvPicPr>
          <p:cNvPr id="6" name="Picture 5" descr="MP900422230[1].JPG"/>
          <p:cNvPicPr/>
          <p:nvPr/>
        </p:nvPicPr>
        <p:blipFill>
          <a:blip r:embed="rId3" cstate="print"/>
          <a:stretch>
            <a:fillRect/>
          </a:stretch>
        </p:blipFill>
        <p:spPr>
          <a:xfrm>
            <a:off x="6461385" y="2451101"/>
            <a:ext cx="1516979" cy="1643074"/>
          </a:xfrm>
          <a:prstGeom prst="rect">
            <a:avLst/>
          </a:prstGeom>
        </p:spPr>
      </p:pic>
      <p:sp>
        <p:nvSpPr>
          <p:cNvPr id="8" name="Title 1"/>
          <p:cNvSpPr>
            <a:spLocks noGrp="1"/>
          </p:cNvSpPr>
          <p:nvPr>
            <p:ph type="title"/>
          </p:nvPr>
        </p:nvSpPr>
        <p:spPr>
          <a:xfrm>
            <a:off x="611560" y="332656"/>
            <a:ext cx="7128792"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ตรวจสอบความพร้อมในการใช้งาน</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865287"/>
            <a:ext cx="684076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smtClean="0">
                <a:solidFill>
                  <a:schemeClr val="accent5">
                    <a:lumMod val="75000"/>
                  </a:schemeClr>
                </a:solidFill>
                <a:latin typeface="Leelawadee" pitchFamily="34" charset="-34"/>
                <a:cs typeface="Leelawadee" pitchFamily="34" charset="-34"/>
              </a:rPr>
              <a:t>ของอุปกรณ์เครื่องใช้ต่าง</a:t>
            </a:r>
            <a:r>
              <a:rPr lang="th-TH" sz="3000" b="1" kern="300" dirty="0" smtClean="0">
                <a:solidFill>
                  <a:schemeClr val="accent5">
                    <a:lumMod val="75000"/>
                  </a:schemeClr>
                </a:solidFill>
                <a:latin typeface="Leelawadee" pitchFamily="34" charset="-34"/>
                <a:cs typeface="Leelawadee" pitchFamily="34" charset="-34"/>
              </a:rPr>
              <a:t> </a:t>
            </a:r>
            <a:r>
              <a:rPr lang="th-TH" sz="3000" b="1" dirty="0" smtClean="0">
                <a:solidFill>
                  <a:schemeClr val="accent5">
                    <a:lumMod val="75000"/>
                  </a:schemeClr>
                </a:solidFill>
                <a:latin typeface="Leelawadee" pitchFamily="34" charset="-34"/>
                <a:cs typeface="Leelawadee" pitchFamily="34" charset="-34"/>
              </a:rPr>
              <a:t>ๆ</a:t>
            </a:r>
            <a:endParaRPr lang="en-US" sz="3000" b="1" dirty="0">
              <a:solidFill>
                <a:schemeClr val="accent5">
                  <a:lumMod val="75000"/>
                </a:schemeClr>
              </a:solidFill>
              <a:latin typeface="Leelawadee" pitchFamily="34" charset="-34"/>
              <a:cs typeface="Leelawadee" pitchFamily="34" charset="-34"/>
            </a:endParaRPr>
          </a:p>
        </p:txBody>
      </p:sp>
      <p:sp>
        <p:nvSpPr>
          <p:cNvPr id="11" name="Title 1"/>
          <p:cNvSpPr txBox="1">
            <a:spLocks/>
          </p:cNvSpPr>
          <p:nvPr/>
        </p:nvSpPr>
        <p:spPr>
          <a:xfrm>
            <a:off x="602416" y="1463638"/>
            <a:ext cx="8074040"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ตั้งค่าอุณหภูมิของเครื่องปรับอากาศภายในห้องตามกำหนด</a:t>
            </a:r>
          </a:p>
        </p:txBody>
      </p:sp>
      <p:sp>
        <p:nvSpPr>
          <p:cNvPr id="12" name="Title 1"/>
          <p:cNvSpPr txBox="1">
            <a:spLocks/>
          </p:cNvSpPr>
          <p:nvPr/>
        </p:nvSpPr>
        <p:spPr>
          <a:xfrm>
            <a:off x="611560" y="1964421"/>
            <a:ext cx="468052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ตั้งค่าการทำงานของตู้เย็น</a:t>
            </a:r>
          </a:p>
        </p:txBody>
      </p:sp>
      <p:sp>
        <p:nvSpPr>
          <p:cNvPr id="13" name="Title 1"/>
          <p:cNvSpPr txBox="1">
            <a:spLocks/>
          </p:cNvSpPr>
          <p:nvPr/>
        </p:nvSpPr>
        <p:spPr>
          <a:xfrm>
            <a:off x="611560" y="2422948"/>
            <a:ext cx="612068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ตั้งค่าสถานีและระดับเสียงของโทรทัศน์</a:t>
            </a:r>
          </a:p>
        </p:txBody>
      </p:sp>
      <p:sp>
        <p:nvSpPr>
          <p:cNvPr id="14" name="Title 1"/>
          <p:cNvSpPr txBox="1">
            <a:spLocks/>
          </p:cNvSpPr>
          <p:nvPr/>
        </p:nvSpPr>
        <p:spPr>
          <a:xfrm>
            <a:off x="620704" y="2881475"/>
            <a:ext cx="6111536"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ตั้งเวลาของนาฬิกาให้ตรงตามมาตรฐาน</a:t>
            </a:r>
          </a:p>
        </p:txBody>
      </p:sp>
      <p:sp>
        <p:nvSpPr>
          <p:cNvPr id="15" name="Title 1"/>
          <p:cNvSpPr txBox="1">
            <a:spLocks/>
          </p:cNvSpPr>
          <p:nvPr/>
        </p:nvSpPr>
        <p:spPr>
          <a:xfrm>
            <a:off x="611560" y="3360193"/>
            <a:ext cx="612068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ยกเลิกการตั้งเวลาปลุกของนาฬิกาปลุก</a:t>
            </a:r>
          </a:p>
        </p:txBody>
      </p:sp>
      <p:sp>
        <p:nvSpPr>
          <p:cNvPr id="16" name="Title 1"/>
          <p:cNvSpPr txBox="1">
            <a:spLocks/>
          </p:cNvSpPr>
          <p:nvPr/>
        </p:nvSpPr>
        <p:spPr>
          <a:xfrm>
            <a:off x="620704" y="3836665"/>
            <a:ext cx="539145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ตั้งค่าสถานีและระดับเสียงของวิทยุ</a:t>
            </a:r>
          </a:p>
        </p:txBody>
      </p:sp>
      <p:sp>
        <p:nvSpPr>
          <p:cNvPr id="18" name="Title 1"/>
          <p:cNvSpPr txBox="1">
            <a:spLocks/>
          </p:cNvSpPr>
          <p:nvPr/>
        </p:nvSpPr>
        <p:spPr>
          <a:xfrm>
            <a:off x="620704" y="4336493"/>
            <a:ext cx="776772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ปรับระดับความสว่างของหลอดไฟให้อยู่ในระดับปานกลาง</a:t>
            </a:r>
          </a:p>
        </p:txBody>
      </p:sp>
      <p:sp>
        <p:nvSpPr>
          <p:cNvPr id="19" name="Title 1"/>
          <p:cNvSpPr txBox="1">
            <a:spLocks/>
          </p:cNvSpPr>
          <p:nvPr/>
        </p:nvSpPr>
        <p:spPr>
          <a:xfrm>
            <a:off x="611560" y="4815211"/>
            <a:ext cx="396044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ตั้งค่าเครื่องปิ้งขนมปัง</a:t>
            </a:r>
          </a:p>
        </p:txBody>
      </p:sp>
      <p:sp>
        <p:nvSpPr>
          <p:cNvPr id="20" name="Title 1"/>
          <p:cNvSpPr txBox="1">
            <a:spLocks/>
          </p:cNvSpPr>
          <p:nvPr/>
        </p:nvSpPr>
        <p:spPr>
          <a:xfrm>
            <a:off x="620704" y="5291683"/>
            <a:ext cx="7335672"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จัดวางปากกาและกระดาษโน้ตในที่ที่สะดวกแก่การใช้</a:t>
            </a:r>
          </a:p>
        </p:txBody>
      </p:sp>
    </p:spTree>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132</a:t>
            </a:fld>
            <a:endParaRPr lang="en-US" dirty="0"/>
          </a:p>
        </p:txBody>
      </p:sp>
      <p:pic>
        <p:nvPicPr>
          <p:cNvPr id="15362" name="Picture 2" descr="C:\Documents and Settings\danielc\Local Settings\Temporary Internet Files\Content.IE5\Y2UABRAT\MP900442939[1].jpg"/>
          <p:cNvPicPr>
            <a:picLocks noChangeAspect="1" noChangeArrowheads="1"/>
          </p:cNvPicPr>
          <p:nvPr/>
        </p:nvPicPr>
        <p:blipFill>
          <a:blip r:embed="rId3" cstate="print"/>
          <a:srcRect/>
          <a:stretch>
            <a:fillRect/>
          </a:stretch>
        </p:blipFill>
        <p:spPr bwMode="auto">
          <a:xfrm>
            <a:off x="6300192" y="3095760"/>
            <a:ext cx="1335082" cy="2000264"/>
          </a:xfrm>
          <a:prstGeom prst="rect">
            <a:avLst/>
          </a:prstGeom>
          <a:noFill/>
        </p:spPr>
      </p:pic>
      <p:sp>
        <p:nvSpPr>
          <p:cNvPr id="8" name="Title 1"/>
          <p:cNvSpPr>
            <a:spLocks noGrp="1"/>
          </p:cNvSpPr>
          <p:nvPr>
            <p:ph type="title"/>
          </p:nvPr>
        </p:nvSpPr>
        <p:spPr>
          <a:xfrm>
            <a:off x="611560" y="332656"/>
            <a:ext cx="7128792"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รายงานความบกพร่องเสียหายและซ่อมแซม</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865287"/>
            <a:ext cx="468052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smtClean="0">
                <a:solidFill>
                  <a:schemeClr val="accent5">
                    <a:lumMod val="75000"/>
                  </a:schemeClr>
                </a:solidFill>
                <a:latin typeface="Leelawadee" pitchFamily="34" charset="-34"/>
                <a:cs typeface="Leelawadee" pitchFamily="34" charset="-34"/>
              </a:rPr>
              <a:t>เครื่องใช้ที่บกพร่องเสียหาย</a:t>
            </a:r>
            <a:endParaRPr lang="en-US" sz="3000" b="1" dirty="0">
              <a:solidFill>
                <a:schemeClr val="accent5">
                  <a:lumMod val="75000"/>
                </a:schemeClr>
              </a:solidFill>
              <a:latin typeface="Leelawadee" pitchFamily="34" charset="-34"/>
              <a:cs typeface="Leelawadee" pitchFamily="34" charset="-34"/>
            </a:endParaRPr>
          </a:p>
        </p:txBody>
      </p:sp>
      <p:sp>
        <p:nvSpPr>
          <p:cNvPr id="19" name="Title 1"/>
          <p:cNvSpPr txBox="1">
            <a:spLocks/>
          </p:cNvSpPr>
          <p:nvPr/>
        </p:nvSpPr>
        <p:spPr>
          <a:xfrm>
            <a:off x="602416" y="2852936"/>
            <a:ext cx="5985808" cy="2485913"/>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3200" dirty="0">
                <a:solidFill>
                  <a:schemeClr val="accent5">
                    <a:lumMod val="50000"/>
                  </a:schemeClr>
                </a:solidFill>
                <a:latin typeface="Leelawadee" pitchFamily="34" charset="-34"/>
                <a:cs typeface="Leelawadee" pitchFamily="34" charset="-34"/>
                <a:sym typeface="Wingdings"/>
              </a:rPr>
              <a:t> </a:t>
            </a:r>
            <a:r>
              <a:rPr lang="th-TH" sz="2800" kern="400" spc="100" dirty="0" smtClean="0">
                <a:solidFill>
                  <a:schemeClr val="accent5">
                    <a:lumMod val="50000"/>
                  </a:schemeClr>
                </a:solidFill>
                <a:latin typeface="Leelawadee" pitchFamily="34" charset="-34"/>
                <a:cs typeface="Leelawadee" pitchFamily="34" charset="-34"/>
                <a:sym typeface="Wingdings"/>
              </a:rPr>
              <a:t>งานสำคัญอีกอย่างหนึ่งของพนักงาน</a:t>
            </a:r>
          </a:p>
          <a:p>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100" dirty="0" smtClean="0">
                <a:solidFill>
                  <a:schemeClr val="accent5">
                    <a:lumMod val="50000"/>
                  </a:schemeClr>
                </a:solidFill>
                <a:latin typeface="Leelawadee" pitchFamily="34" charset="-34"/>
                <a:cs typeface="Leelawadee" pitchFamily="34" charset="-34"/>
                <a:sym typeface="Wingdings"/>
              </a:rPr>
              <a:t>ดูแลห้องพักคือการตรวจสภาพของ</a:t>
            </a:r>
          </a:p>
          <a:p>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100" dirty="0" smtClean="0">
                <a:solidFill>
                  <a:schemeClr val="accent5">
                    <a:lumMod val="50000"/>
                  </a:schemeClr>
                </a:solidFill>
                <a:latin typeface="Leelawadee" pitchFamily="34" charset="-34"/>
                <a:cs typeface="Leelawadee" pitchFamily="34" charset="-34"/>
                <a:sym typeface="Wingdings"/>
              </a:rPr>
              <a:t>อุปกรณ์ เครื่องใช้ และเครื่องเรือนต่าง</a:t>
            </a:r>
            <a:r>
              <a:rPr lang="th-TH" sz="2800" kern="200" spc="-100" dirty="0" smtClean="0">
                <a:solidFill>
                  <a:schemeClr val="accent5">
                    <a:lumMod val="50000"/>
                  </a:schemeClr>
                </a:solidFill>
                <a:latin typeface="Leelawadee" pitchFamily="34" charset="-34"/>
                <a:cs typeface="Leelawadee" pitchFamily="34" charset="-34"/>
                <a:sym typeface="Wingdings"/>
              </a:rPr>
              <a:t> </a:t>
            </a:r>
            <a:r>
              <a:rPr lang="th-TH" sz="2800" kern="400" spc="-100" dirty="0" smtClean="0">
                <a:solidFill>
                  <a:schemeClr val="accent5">
                    <a:lumMod val="50000"/>
                  </a:schemeClr>
                </a:solidFill>
                <a:latin typeface="Leelawadee" pitchFamily="34" charset="-34"/>
                <a:cs typeface="Leelawadee" pitchFamily="34" charset="-34"/>
                <a:sym typeface="Wingdings"/>
              </a:rPr>
              <a:t>ๆ</a:t>
            </a:r>
          </a:p>
          <a:p>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100" dirty="0" smtClean="0">
                <a:solidFill>
                  <a:schemeClr val="accent5">
                    <a:lumMod val="50000"/>
                  </a:schemeClr>
                </a:solidFill>
                <a:latin typeface="Leelawadee" pitchFamily="34" charset="-34"/>
                <a:cs typeface="Leelawadee" pitchFamily="34" charset="-34"/>
                <a:sym typeface="Wingdings"/>
              </a:rPr>
              <a:t>ภายในห้องพัก เพื่อดูว่ามีความบกพร่อง</a:t>
            </a:r>
          </a:p>
          <a:p>
            <a:r>
              <a:rPr lang="th-TH" sz="2800" kern="400" dirty="0" smtClean="0">
                <a:solidFill>
                  <a:schemeClr val="accent5">
                    <a:lumMod val="50000"/>
                  </a:schemeClr>
                </a:solidFill>
                <a:latin typeface="Leelawadee" pitchFamily="34" charset="-34"/>
                <a:cs typeface="Leelawadee" pitchFamily="34" charset="-34"/>
                <a:sym typeface="Wingdings"/>
              </a:rPr>
              <a:t>  หรือมีความเสียหายใด</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หรือไม่</a:t>
            </a:r>
          </a:p>
        </p:txBody>
      </p:sp>
      <p:sp>
        <p:nvSpPr>
          <p:cNvPr id="21" name="Title 1"/>
          <p:cNvSpPr txBox="1">
            <a:spLocks/>
          </p:cNvSpPr>
          <p:nvPr/>
        </p:nvSpPr>
        <p:spPr>
          <a:xfrm>
            <a:off x="611560" y="1590394"/>
            <a:ext cx="7560840" cy="140323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แม้ว่าจะมีการดูแลรักษาห้องพักดีเพียงใด แต่อุปกรณ์</a:t>
            </a:r>
          </a:p>
          <a:p>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เครื่องใช้ต่าง</a:t>
            </a:r>
            <a:r>
              <a:rPr lang="th-TH" sz="2800" kern="300" spc="5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ๆ</a:t>
            </a:r>
            <a:r>
              <a:rPr lang="th-TH" sz="2800" kern="300" spc="5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ก็มีโอกาสที่จะชำรุดเสียหายแลก่อให้</a:t>
            </a:r>
          </a:p>
          <a:p>
            <a:r>
              <a:rPr lang="th-TH" sz="2800" kern="400" dirty="0" smtClean="0">
                <a:solidFill>
                  <a:schemeClr val="accent5">
                    <a:lumMod val="50000"/>
                  </a:schemeClr>
                </a:solidFill>
                <a:latin typeface="Leelawadee" pitchFamily="34" charset="-34"/>
                <a:cs typeface="Leelawadee" pitchFamily="34" charset="-34"/>
                <a:sym typeface="Wingdings"/>
              </a:rPr>
              <a:t>  เกิดปัญหาอื่นๆ ตามมาได้</a:t>
            </a:r>
          </a:p>
        </p:txBody>
      </p:sp>
    </p:spTree>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แทนหมายเลขภาพนิ่ง 3"/>
          <p:cNvSpPr>
            <a:spLocks noGrp="1"/>
          </p:cNvSpPr>
          <p:nvPr>
            <p:ph type="sldNum" sz="quarter" idx="12"/>
          </p:nvPr>
        </p:nvSpPr>
        <p:spPr/>
        <p:txBody>
          <a:bodyPr/>
          <a:lstStyle/>
          <a:p>
            <a:fld id="{90BDF71C-F485-43AE-8825-5070AF1EA8C9}" type="slidenum">
              <a:rPr lang="en-US" smtClean="0"/>
              <a:pPr/>
              <a:t>133</a:t>
            </a:fld>
            <a:endParaRPr lang="en-US" dirty="0"/>
          </a:p>
        </p:txBody>
      </p:sp>
      <p:sp>
        <p:nvSpPr>
          <p:cNvPr id="5" name="Title 1"/>
          <p:cNvSpPr>
            <a:spLocks noGrp="1"/>
          </p:cNvSpPr>
          <p:nvPr>
            <p:ph type="title"/>
          </p:nvPr>
        </p:nvSpPr>
        <p:spPr>
          <a:xfrm>
            <a:off x="611560" y="332656"/>
            <a:ext cx="7128792"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รายงานความบกพร่องเสียหายและซ่อมแซม</a:t>
            </a:r>
            <a:endParaRPr lang="en-US" sz="3000" b="1" dirty="0">
              <a:solidFill>
                <a:schemeClr val="accent5">
                  <a:lumMod val="75000"/>
                </a:schemeClr>
              </a:solidFill>
              <a:latin typeface="Leelawadee" pitchFamily="34" charset="-34"/>
              <a:cs typeface="Leelawadee" pitchFamily="34" charset="-34"/>
            </a:endParaRPr>
          </a:p>
        </p:txBody>
      </p:sp>
      <p:sp>
        <p:nvSpPr>
          <p:cNvPr id="6" name="Title 1"/>
          <p:cNvSpPr txBox="1">
            <a:spLocks/>
          </p:cNvSpPr>
          <p:nvPr/>
        </p:nvSpPr>
        <p:spPr>
          <a:xfrm>
            <a:off x="611560" y="865287"/>
            <a:ext cx="468052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smtClean="0">
                <a:solidFill>
                  <a:schemeClr val="accent5">
                    <a:lumMod val="75000"/>
                  </a:schemeClr>
                </a:solidFill>
                <a:latin typeface="Leelawadee" pitchFamily="34" charset="-34"/>
                <a:cs typeface="Leelawadee" pitchFamily="34" charset="-34"/>
              </a:rPr>
              <a:t>เครื่องใช้ที่บกพร่องเสียหาย</a:t>
            </a:r>
            <a:endParaRPr lang="en-US" sz="3000" b="1" dirty="0">
              <a:solidFill>
                <a:schemeClr val="accent5">
                  <a:lumMod val="75000"/>
                </a:schemeClr>
              </a:solidFill>
              <a:latin typeface="Leelawadee" pitchFamily="34" charset="-34"/>
              <a:cs typeface="Leelawadee" pitchFamily="34" charset="-34"/>
            </a:endParaRPr>
          </a:p>
        </p:txBody>
      </p:sp>
      <p:sp>
        <p:nvSpPr>
          <p:cNvPr id="7" name="Title 1"/>
          <p:cNvSpPr txBox="1">
            <a:spLocks/>
          </p:cNvSpPr>
          <p:nvPr/>
        </p:nvSpPr>
        <p:spPr>
          <a:xfrm>
            <a:off x="611560" y="1950590"/>
            <a:ext cx="6480720" cy="205447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ความบกพร่องและความเสียหายของอุปกรณ์</a:t>
            </a:r>
          </a:p>
          <a:p>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เครื่องใช้อาจเกิดขึ้นเองตามอายุการใช้งาน</a:t>
            </a:r>
          </a:p>
          <a:p>
            <a:r>
              <a:rPr lang="th-TH" sz="2800" kern="400" dirty="0" smtClean="0">
                <a:solidFill>
                  <a:schemeClr val="accent5">
                    <a:lumMod val="50000"/>
                  </a:schemeClr>
                </a:solidFill>
                <a:latin typeface="Leelawadee" pitchFamily="34" charset="-34"/>
                <a:cs typeface="Leelawadee" pitchFamily="34" charset="-34"/>
                <a:sym typeface="Wingdings"/>
              </a:rPr>
              <a:t>  หรืออาจเกิดจากอุบัติเหตุ หรือแม้แต่ความ</a:t>
            </a:r>
          </a:p>
          <a:p>
            <a:r>
              <a:rPr lang="th-TH" sz="2800" kern="400" dirty="0" smtClean="0">
                <a:solidFill>
                  <a:schemeClr val="accent5">
                    <a:lumMod val="50000"/>
                  </a:schemeClr>
                </a:solidFill>
                <a:latin typeface="Leelawadee" pitchFamily="34" charset="-34"/>
                <a:cs typeface="Leelawadee" pitchFamily="34" charset="-34"/>
                <a:sym typeface="Wingdings"/>
              </a:rPr>
              <a:t>  จงใจของแขกบางคน</a:t>
            </a:r>
          </a:p>
        </p:txBody>
      </p:sp>
      <p:sp>
        <p:nvSpPr>
          <p:cNvPr id="8" name="Title 1"/>
          <p:cNvSpPr txBox="1">
            <a:spLocks/>
          </p:cNvSpPr>
          <p:nvPr/>
        </p:nvSpPr>
        <p:spPr>
          <a:xfrm>
            <a:off x="611560" y="1456597"/>
            <a:ext cx="5400600"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ความบกพร่องและความเสียหาย</a:t>
            </a:r>
            <a:endParaRPr lang="en-US" sz="2800" b="1" spc="50" dirty="0">
              <a:solidFill>
                <a:schemeClr val="accent5">
                  <a:lumMod val="50000"/>
                </a:schemeClr>
              </a:solidFill>
              <a:latin typeface="Leelawadee" pitchFamily="34" charset="-34"/>
              <a:cs typeface="Leelawadee" pitchFamily="34" charset="-34"/>
            </a:endParaRPr>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0519" t="4857" r="15053" b="10276"/>
          <a:stretch/>
        </p:blipFill>
        <p:spPr bwMode="auto">
          <a:xfrm>
            <a:off x="2920194" y="4013423"/>
            <a:ext cx="3091966" cy="1872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59470536"/>
      </p:ext>
    </p:extLst>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134</a:t>
            </a:fld>
            <a:endParaRPr lang="en-US" dirty="0"/>
          </a:p>
        </p:txBody>
      </p:sp>
      <p:pic>
        <p:nvPicPr>
          <p:cNvPr id="16386" name="Picture 2" descr="C:\Documents and Settings\danielc\Local Settings\Temporary Internet Files\Content.IE5\XKVY0NPI\MC900112962[1].wmf"/>
          <p:cNvPicPr>
            <a:picLocks noChangeAspect="1" noChangeArrowheads="1"/>
          </p:cNvPicPr>
          <p:nvPr/>
        </p:nvPicPr>
        <p:blipFill>
          <a:blip r:embed="rId3" cstate="print"/>
          <a:srcRect/>
          <a:stretch>
            <a:fillRect/>
          </a:stretch>
        </p:blipFill>
        <p:spPr bwMode="auto">
          <a:xfrm>
            <a:off x="5947392" y="2420888"/>
            <a:ext cx="1189528" cy="1214446"/>
          </a:xfrm>
          <a:prstGeom prst="rect">
            <a:avLst/>
          </a:prstGeom>
          <a:noFill/>
        </p:spPr>
      </p:pic>
      <p:pic>
        <p:nvPicPr>
          <p:cNvPr id="16387" name="Picture 3" descr="C:\Documents and Settings\danielc\Local Settings\Temporary Internet Files\Content.IE5\WOYKSSHU\MC900112970[1].wmf"/>
          <p:cNvPicPr>
            <a:picLocks noChangeAspect="1" noChangeArrowheads="1"/>
          </p:cNvPicPr>
          <p:nvPr/>
        </p:nvPicPr>
        <p:blipFill>
          <a:blip r:embed="rId4" cstate="print"/>
          <a:srcRect/>
          <a:stretch>
            <a:fillRect/>
          </a:stretch>
        </p:blipFill>
        <p:spPr bwMode="auto">
          <a:xfrm>
            <a:off x="5827149" y="3645024"/>
            <a:ext cx="1965378" cy="1119073"/>
          </a:xfrm>
          <a:prstGeom prst="rect">
            <a:avLst/>
          </a:prstGeom>
          <a:noFill/>
        </p:spPr>
      </p:pic>
      <p:sp>
        <p:nvSpPr>
          <p:cNvPr id="9" name="Title 1"/>
          <p:cNvSpPr>
            <a:spLocks noGrp="1"/>
          </p:cNvSpPr>
          <p:nvPr>
            <p:ph type="title"/>
          </p:nvPr>
        </p:nvSpPr>
        <p:spPr>
          <a:xfrm>
            <a:off x="611560" y="332656"/>
            <a:ext cx="7128792"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รายงานความบกพร่องเสียหายและซ่อมแซม</a:t>
            </a:r>
            <a:endParaRPr lang="en-US" sz="3000" b="1" dirty="0">
              <a:solidFill>
                <a:schemeClr val="accent5">
                  <a:lumMod val="75000"/>
                </a:schemeClr>
              </a:solidFill>
              <a:latin typeface="Leelawadee" pitchFamily="34" charset="-34"/>
              <a:cs typeface="Leelawadee" pitchFamily="34" charset="-34"/>
            </a:endParaRPr>
          </a:p>
        </p:txBody>
      </p:sp>
      <p:sp>
        <p:nvSpPr>
          <p:cNvPr id="10" name="Title 1"/>
          <p:cNvSpPr txBox="1">
            <a:spLocks/>
          </p:cNvSpPr>
          <p:nvPr/>
        </p:nvSpPr>
        <p:spPr>
          <a:xfrm>
            <a:off x="611560" y="865287"/>
            <a:ext cx="468052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smtClean="0">
                <a:solidFill>
                  <a:schemeClr val="accent5">
                    <a:lumMod val="75000"/>
                  </a:schemeClr>
                </a:solidFill>
                <a:latin typeface="Leelawadee" pitchFamily="34" charset="-34"/>
                <a:cs typeface="Leelawadee" pitchFamily="34" charset="-34"/>
              </a:rPr>
              <a:t>เครื่องใช้ที่บกพร่องเสียหาย</a:t>
            </a:r>
            <a:endParaRPr lang="en-US" sz="3000" b="1" dirty="0">
              <a:solidFill>
                <a:schemeClr val="accent5">
                  <a:lumMod val="75000"/>
                </a:schemeClr>
              </a:solidFill>
              <a:latin typeface="Leelawadee" pitchFamily="34" charset="-34"/>
              <a:cs typeface="Leelawadee" pitchFamily="34" charset="-34"/>
            </a:endParaRPr>
          </a:p>
        </p:txBody>
      </p:sp>
      <p:sp>
        <p:nvSpPr>
          <p:cNvPr id="12" name="Title 1"/>
          <p:cNvSpPr txBox="1">
            <a:spLocks/>
          </p:cNvSpPr>
          <p:nvPr/>
        </p:nvSpPr>
        <p:spPr>
          <a:xfrm>
            <a:off x="611560" y="1447072"/>
            <a:ext cx="7488832"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ความบกพร่องและความเสียหายที่อาจเกิดขึ้นได้</a:t>
            </a:r>
            <a:endParaRPr lang="en-US" sz="2800" spc="50" dirty="0">
              <a:solidFill>
                <a:schemeClr val="accent5">
                  <a:lumMod val="50000"/>
                </a:schemeClr>
              </a:solidFill>
              <a:latin typeface="Leelawadee" pitchFamily="34" charset="-34"/>
              <a:cs typeface="Leelawadee" pitchFamily="34" charset="-34"/>
            </a:endParaRPr>
          </a:p>
        </p:txBody>
      </p:sp>
      <p:sp>
        <p:nvSpPr>
          <p:cNvPr id="15" name="Title 1"/>
          <p:cNvSpPr txBox="1">
            <a:spLocks/>
          </p:cNvSpPr>
          <p:nvPr/>
        </p:nvSpPr>
        <p:spPr>
          <a:xfrm>
            <a:off x="611560" y="1964421"/>
            <a:ext cx="468052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ยางขอบประตูตู้เย็นมีรอยฉีกขาด</a:t>
            </a:r>
          </a:p>
        </p:txBody>
      </p:sp>
      <p:sp>
        <p:nvSpPr>
          <p:cNvPr id="16" name="Title 1"/>
          <p:cNvSpPr txBox="1">
            <a:spLocks/>
          </p:cNvSpPr>
          <p:nvPr/>
        </p:nvSpPr>
        <p:spPr>
          <a:xfrm>
            <a:off x="611560" y="2422948"/>
            <a:ext cx="396044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แก้วน้ำแตกหรือบิ่น</a:t>
            </a:r>
          </a:p>
        </p:txBody>
      </p:sp>
      <p:sp>
        <p:nvSpPr>
          <p:cNvPr id="17" name="Title 1"/>
          <p:cNvSpPr txBox="1">
            <a:spLocks/>
          </p:cNvSpPr>
          <p:nvPr/>
        </p:nvSpPr>
        <p:spPr>
          <a:xfrm>
            <a:off x="620704" y="2881475"/>
            <a:ext cx="3951296"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หลอดไฟกระพริบ</a:t>
            </a:r>
          </a:p>
        </p:txBody>
      </p:sp>
      <p:sp>
        <p:nvSpPr>
          <p:cNvPr id="18" name="Title 1"/>
          <p:cNvSpPr txBox="1">
            <a:spLocks/>
          </p:cNvSpPr>
          <p:nvPr/>
        </p:nvSpPr>
        <p:spPr>
          <a:xfrm>
            <a:off x="611560" y="3360193"/>
            <a:ext cx="396044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หลอดไฟแตก</a:t>
            </a:r>
          </a:p>
        </p:txBody>
      </p:sp>
      <p:sp>
        <p:nvSpPr>
          <p:cNvPr id="19" name="Title 1"/>
          <p:cNvSpPr txBox="1">
            <a:spLocks/>
          </p:cNvSpPr>
          <p:nvPr/>
        </p:nvSpPr>
        <p:spPr>
          <a:xfrm>
            <a:off x="620704" y="3817615"/>
            <a:ext cx="539145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ถ่านรีโมทคอนโทรลหมดหรือหายไป</a:t>
            </a:r>
          </a:p>
        </p:txBody>
      </p:sp>
      <p:sp>
        <p:nvSpPr>
          <p:cNvPr id="20" name="Title 1"/>
          <p:cNvSpPr txBox="1">
            <a:spLocks/>
          </p:cNvSpPr>
          <p:nvPr/>
        </p:nvSpPr>
        <p:spPr>
          <a:xfrm>
            <a:off x="620704" y="4326968"/>
            <a:ext cx="3951296"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เครื่องใช้ต่าง</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แตกหัก</a:t>
            </a:r>
          </a:p>
        </p:txBody>
      </p:sp>
      <p:sp>
        <p:nvSpPr>
          <p:cNvPr id="21" name="Title 1"/>
          <p:cNvSpPr txBox="1">
            <a:spLocks/>
          </p:cNvSpPr>
          <p:nvPr/>
        </p:nvSpPr>
        <p:spPr>
          <a:xfrm>
            <a:off x="611560" y="4805686"/>
            <a:ext cx="684076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ตู้เย็นหรือเครื่องปรับอากาศทำงานเสียงดังผิดปกติ</a:t>
            </a:r>
          </a:p>
        </p:txBody>
      </p:sp>
      <p:sp>
        <p:nvSpPr>
          <p:cNvPr id="22" name="Title 1"/>
          <p:cNvSpPr txBox="1">
            <a:spLocks/>
          </p:cNvSpPr>
          <p:nvPr/>
        </p:nvSpPr>
        <p:spPr>
          <a:xfrm>
            <a:off x="620704" y="5282158"/>
            <a:ext cx="395129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ก๊อกน้ำมีน้ำหยด</a:t>
            </a:r>
          </a:p>
        </p:txBody>
      </p:sp>
      <p:cxnSp>
        <p:nvCxnSpPr>
          <p:cNvPr id="23" name="ลูกศรเชื่อมต่อแบบตรง 22"/>
          <p:cNvCxnSpPr/>
          <p:nvPr/>
        </p:nvCxnSpPr>
        <p:spPr>
          <a:xfrm>
            <a:off x="7380312"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135</a:t>
            </a:fld>
            <a:endParaRPr lang="en-US" dirty="0"/>
          </a:p>
        </p:txBody>
      </p:sp>
      <p:sp>
        <p:nvSpPr>
          <p:cNvPr id="9" name="Title 1"/>
          <p:cNvSpPr>
            <a:spLocks noGrp="1"/>
          </p:cNvSpPr>
          <p:nvPr>
            <p:ph type="title"/>
          </p:nvPr>
        </p:nvSpPr>
        <p:spPr>
          <a:xfrm>
            <a:off x="611560" y="332656"/>
            <a:ext cx="7128792"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รายงานความบกพร่องเสียหายและซ่อมแซม</a:t>
            </a:r>
            <a:endParaRPr lang="en-US" sz="3000" b="1" dirty="0">
              <a:solidFill>
                <a:schemeClr val="accent5">
                  <a:lumMod val="75000"/>
                </a:schemeClr>
              </a:solidFill>
              <a:latin typeface="Leelawadee" pitchFamily="34" charset="-34"/>
              <a:cs typeface="Leelawadee" pitchFamily="34" charset="-34"/>
            </a:endParaRPr>
          </a:p>
        </p:txBody>
      </p:sp>
      <p:sp>
        <p:nvSpPr>
          <p:cNvPr id="10" name="Title 1"/>
          <p:cNvSpPr txBox="1">
            <a:spLocks/>
          </p:cNvSpPr>
          <p:nvPr/>
        </p:nvSpPr>
        <p:spPr>
          <a:xfrm>
            <a:off x="611560" y="865287"/>
            <a:ext cx="468052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smtClean="0">
                <a:solidFill>
                  <a:schemeClr val="accent5">
                    <a:lumMod val="75000"/>
                  </a:schemeClr>
                </a:solidFill>
                <a:latin typeface="Leelawadee" pitchFamily="34" charset="-34"/>
                <a:cs typeface="Leelawadee" pitchFamily="34" charset="-34"/>
              </a:rPr>
              <a:t>เครื่องใช้ที่บกพร่องเสียหาย</a:t>
            </a:r>
            <a:endParaRPr lang="en-US" sz="3000" b="1" dirty="0">
              <a:solidFill>
                <a:schemeClr val="accent5">
                  <a:lumMod val="75000"/>
                </a:schemeClr>
              </a:solidFill>
              <a:latin typeface="Leelawadee" pitchFamily="34" charset="-34"/>
              <a:cs typeface="Leelawadee" pitchFamily="34" charset="-34"/>
            </a:endParaRPr>
          </a:p>
        </p:txBody>
      </p:sp>
      <p:sp>
        <p:nvSpPr>
          <p:cNvPr id="11" name="Title 1"/>
          <p:cNvSpPr txBox="1">
            <a:spLocks/>
          </p:cNvSpPr>
          <p:nvPr/>
        </p:nvSpPr>
        <p:spPr>
          <a:xfrm>
            <a:off x="611560" y="1456597"/>
            <a:ext cx="7344816"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ความบกพร่องและความเสียหายที่อาจเกิดขึ้นได้(ต่อ)</a:t>
            </a:r>
            <a:endParaRPr lang="en-US" sz="2800" spc="5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0" y="2862461"/>
            <a:ext cx="6984776"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เครื่องเรือนที่ดูเก่า มีคราบสกปรก มีรอยฉีกขาด</a:t>
            </a:r>
          </a:p>
        </p:txBody>
      </p:sp>
      <p:sp>
        <p:nvSpPr>
          <p:cNvPr id="13" name="Title 1"/>
          <p:cNvSpPr txBox="1">
            <a:spLocks/>
          </p:cNvSpPr>
          <p:nvPr/>
        </p:nvSpPr>
        <p:spPr>
          <a:xfrm>
            <a:off x="611560" y="3320988"/>
            <a:ext cx="540060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สัญญาณภาพโทรทัศน์ไม่ชัดเจน</a:t>
            </a:r>
          </a:p>
        </p:txBody>
      </p:sp>
      <p:sp>
        <p:nvSpPr>
          <p:cNvPr id="14" name="Title 1"/>
          <p:cNvSpPr txBox="1">
            <a:spLocks/>
          </p:cNvSpPr>
          <p:nvPr/>
        </p:nvSpPr>
        <p:spPr>
          <a:xfrm>
            <a:off x="620704" y="3779515"/>
            <a:ext cx="5391456"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กาต้มน้ำไฟฟ้าหรือ</a:t>
            </a:r>
            <a:r>
              <a:rPr lang="th-TH" sz="2800" kern="400" dirty="0" err="1" smtClean="0">
                <a:solidFill>
                  <a:schemeClr val="accent5">
                    <a:lumMod val="50000"/>
                  </a:schemeClr>
                </a:solidFill>
                <a:latin typeface="Leelawadee" pitchFamily="34" charset="-34"/>
                <a:cs typeface="Leelawadee" pitchFamily="34" charset="-34"/>
                <a:sym typeface="Wingdings"/>
              </a:rPr>
              <a:t>ไดร</a:t>
            </a:r>
            <a:r>
              <a:rPr lang="th-TH" sz="2800" kern="400" dirty="0" smtClean="0">
                <a:solidFill>
                  <a:schemeClr val="accent5">
                    <a:lumMod val="50000"/>
                  </a:schemeClr>
                </a:solidFill>
                <a:latin typeface="Leelawadee" pitchFamily="34" charset="-34"/>
                <a:cs typeface="Leelawadee" pitchFamily="34" charset="-34"/>
                <a:sym typeface="Wingdings"/>
              </a:rPr>
              <a:t>เป่าผมเสีย</a:t>
            </a:r>
          </a:p>
        </p:txBody>
      </p:sp>
      <p:sp>
        <p:nvSpPr>
          <p:cNvPr id="15" name="Title 1"/>
          <p:cNvSpPr txBox="1">
            <a:spLocks/>
          </p:cNvSpPr>
          <p:nvPr/>
        </p:nvSpPr>
        <p:spPr>
          <a:xfrm>
            <a:off x="611560" y="4258233"/>
            <a:ext cx="396044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บัตรคีย์การ์ดใช้งานยาก</a:t>
            </a:r>
          </a:p>
        </p:txBody>
      </p:sp>
      <p:sp>
        <p:nvSpPr>
          <p:cNvPr id="16" name="Title 1"/>
          <p:cNvSpPr txBox="1">
            <a:spLocks/>
          </p:cNvSpPr>
          <p:nvPr/>
        </p:nvSpPr>
        <p:spPr>
          <a:xfrm>
            <a:off x="620704" y="4715655"/>
            <a:ext cx="611153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ระบบควบคุมความร้อนของเตารีดไม่ทำงาน</a:t>
            </a:r>
          </a:p>
        </p:txBody>
      </p:sp>
      <p:sp>
        <p:nvSpPr>
          <p:cNvPr id="17" name="Title 1"/>
          <p:cNvSpPr txBox="1">
            <a:spLocks/>
          </p:cNvSpPr>
          <p:nvPr/>
        </p:nvSpPr>
        <p:spPr>
          <a:xfrm>
            <a:off x="611560" y="2014690"/>
            <a:ext cx="7560840"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ผ้าม่านขาด ม่านปิดไม่สนิททำให้คนอื่นมองเข้ามาเห็น</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ภายในห้องหรือมีแสงรบกวนจากภายนอก</a:t>
            </a:r>
          </a:p>
        </p:txBody>
      </p:sp>
    </p:spTree>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136</a:t>
            </a:fld>
            <a:endParaRPr lang="en-US" dirty="0"/>
          </a:p>
        </p:txBody>
      </p:sp>
      <p:pic>
        <p:nvPicPr>
          <p:cNvPr id="6" name="imgHvThumb" descr="Screen bean repair character holding a hammer"/>
          <p:cNvPicPr/>
          <p:nvPr/>
        </p:nvPicPr>
        <p:blipFill>
          <a:blip r:embed="rId3" cstate="print"/>
          <a:srcRect/>
          <a:stretch>
            <a:fillRect/>
          </a:stretch>
        </p:blipFill>
        <p:spPr bwMode="auto">
          <a:xfrm>
            <a:off x="4571999" y="4365104"/>
            <a:ext cx="1223321" cy="1171609"/>
          </a:xfrm>
          <a:prstGeom prst="rect">
            <a:avLst/>
          </a:prstGeom>
          <a:noFill/>
          <a:ln w="9525">
            <a:noFill/>
            <a:miter lim="800000"/>
            <a:headEnd/>
            <a:tailEnd/>
          </a:ln>
        </p:spPr>
      </p:pic>
      <p:sp>
        <p:nvSpPr>
          <p:cNvPr id="8" name="Title 1"/>
          <p:cNvSpPr>
            <a:spLocks noGrp="1"/>
          </p:cNvSpPr>
          <p:nvPr>
            <p:ph type="title"/>
          </p:nvPr>
        </p:nvSpPr>
        <p:spPr>
          <a:xfrm>
            <a:off x="611560" y="332656"/>
            <a:ext cx="7128792"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รายงานความบกพร่องเสียหายและซ่อมแซม</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865287"/>
            <a:ext cx="468052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smtClean="0">
                <a:solidFill>
                  <a:schemeClr val="accent5">
                    <a:lumMod val="75000"/>
                  </a:schemeClr>
                </a:solidFill>
                <a:latin typeface="Leelawadee" pitchFamily="34" charset="-34"/>
                <a:cs typeface="Leelawadee" pitchFamily="34" charset="-34"/>
              </a:rPr>
              <a:t>เครื่องใช้ที่บกพร่องเสียหาย</a:t>
            </a:r>
            <a:endParaRPr lang="en-US" sz="3000" b="1" dirty="0">
              <a:solidFill>
                <a:schemeClr val="accent5">
                  <a:lumMod val="75000"/>
                </a:schemeClr>
              </a:solidFill>
              <a:latin typeface="Leelawadee" pitchFamily="34" charset="-34"/>
              <a:cs typeface="Leelawadee" pitchFamily="34" charset="-34"/>
            </a:endParaRPr>
          </a:p>
        </p:txBody>
      </p:sp>
      <p:sp>
        <p:nvSpPr>
          <p:cNvPr id="10" name="Title 1"/>
          <p:cNvSpPr txBox="1">
            <a:spLocks/>
          </p:cNvSpPr>
          <p:nvPr/>
        </p:nvSpPr>
        <p:spPr>
          <a:xfrm>
            <a:off x="611560" y="1456597"/>
            <a:ext cx="7344816"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เมื่อพบความบกพร่องเสียหาย ควรทำอย่างไร</a:t>
            </a:r>
            <a:endParaRPr lang="en-US" sz="2800" b="1" spc="5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0" y="1969790"/>
            <a:ext cx="7560840" cy="212239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เมื่อพบว่ามีความบกพร่องเสียหายเกิดขึ้น พนักงานจะ</a:t>
            </a:r>
          </a:p>
          <a:p>
            <a:r>
              <a:rPr lang="th-TH" sz="2800" spc="50" dirty="0" smtClean="0">
                <a:solidFill>
                  <a:schemeClr val="accent5">
                    <a:lumMod val="50000"/>
                  </a:schemeClr>
                </a:solidFill>
                <a:latin typeface="Leelawadee" pitchFamily="34" charset="-34"/>
                <a:cs typeface="Leelawadee" pitchFamily="34" charset="-34"/>
              </a:rPr>
              <a:t>เลือกดำเนินการตามแนวทางใดขึ้นอยู่กับความร้ายแรง</a:t>
            </a:r>
          </a:p>
          <a:p>
            <a:r>
              <a:rPr lang="th-TH" sz="2800" spc="50" dirty="0" smtClean="0">
                <a:solidFill>
                  <a:schemeClr val="accent5">
                    <a:lumMod val="50000"/>
                  </a:schemeClr>
                </a:solidFill>
                <a:latin typeface="Leelawadee" pitchFamily="34" charset="-34"/>
                <a:cs typeface="Leelawadee" pitchFamily="34" charset="-34"/>
              </a:rPr>
              <a:t>ของความบกพร่องเสียหายที่เกิดขึ้นและโอกาสที่จะมีผู้ได้รับอันตรายจากความบกพร่องเสียหาย ดังกล่าว</a:t>
            </a:r>
          </a:p>
        </p:txBody>
      </p:sp>
      <p:cxnSp>
        <p:nvCxnSpPr>
          <p:cNvPr id="13" name="ลูกศรเชื่อมต่อแบบตรง 12"/>
          <p:cNvCxnSpPr/>
          <p:nvPr/>
        </p:nvCxnSpPr>
        <p:spPr>
          <a:xfrm>
            <a:off x="7380312"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แทนหมายเลขภาพนิ่ง 3"/>
          <p:cNvSpPr>
            <a:spLocks noGrp="1"/>
          </p:cNvSpPr>
          <p:nvPr>
            <p:ph type="sldNum" sz="quarter" idx="12"/>
          </p:nvPr>
        </p:nvSpPr>
        <p:spPr/>
        <p:txBody>
          <a:bodyPr/>
          <a:lstStyle/>
          <a:p>
            <a:fld id="{90BDF71C-F485-43AE-8825-5070AF1EA8C9}" type="slidenum">
              <a:rPr lang="en-US" smtClean="0"/>
              <a:pPr/>
              <a:t>137</a:t>
            </a:fld>
            <a:endParaRPr lang="en-US" dirty="0"/>
          </a:p>
        </p:txBody>
      </p:sp>
      <p:sp>
        <p:nvSpPr>
          <p:cNvPr id="5" name="Title 1"/>
          <p:cNvSpPr>
            <a:spLocks noGrp="1"/>
          </p:cNvSpPr>
          <p:nvPr>
            <p:ph type="title"/>
          </p:nvPr>
        </p:nvSpPr>
        <p:spPr>
          <a:xfrm>
            <a:off x="611560" y="332656"/>
            <a:ext cx="7128792"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รายงานความบกพร่องเสียหายและซ่อมแซม</a:t>
            </a:r>
            <a:endParaRPr lang="en-US" sz="3000" b="1" dirty="0">
              <a:solidFill>
                <a:schemeClr val="accent5">
                  <a:lumMod val="75000"/>
                </a:schemeClr>
              </a:solidFill>
              <a:latin typeface="Leelawadee" pitchFamily="34" charset="-34"/>
              <a:cs typeface="Leelawadee" pitchFamily="34" charset="-34"/>
            </a:endParaRPr>
          </a:p>
        </p:txBody>
      </p:sp>
      <p:sp>
        <p:nvSpPr>
          <p:cNvPr id="6" name="Title 1"/>
          <p:cNvSpPr txBox="1">
            <a:spLocks/>
          </p:cNvSpPr>
          <p:nvPr/>
        </p:nvSpPr>
        <p:spPr>
          <a:xfrm>
            <a:off x="611560" y="865287"/>
            <a:ext cx="468052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smtClean="0">
                <a:solidFill>
                  <a:schemeClr val="accent5">
                    <a:lumMod val="75000"/>
                  </a:schemeClr>
                </a:solidFill>
                <a:latin typeface="Leelawadee" pitchFamily="34" charset="-34"/>
                <a:cs typeface="Leelawadee" pitchFamily="34" charset="-34"/>
              </a:rPr>
              <a:t>เครื่องใช้ที่บกพร่องเสียหาย</a:t>
            </a:r>
            <a:endParaRPr lang="en-US" sz="3000" b="1" dirty="0">
              <a:solidFill>
                <a:schemeClr val="accent5">
                  <a:lumMod val="75000"/>
                </a:schemeClr>
              </a:solidFill>
              <a:latin typeface="Leelawadee" pitchFamily="34" charset="-34"/>
              <a:cs typeface="Leelawadee" pitchFamily="34" charset="-34"/>
            </a:endParaRPr>
          </a:p>
        </p:txBody>
      </p:sp>
      <p:sp>
        <p:nvSpPr>
          <p:cNvPr id="7" name="Title 1"/>
          <p:cNvSpPr txBox="1">
            <a:spLocks/>
          </p:cNvSpPr>
          <p:nvPr/>
        </p:nvSpPr>
        <p:spPr>
          <a:xfrm>
            <a:off x="611560" y="1512310"/>
            <a:ext cx="6120680" cy="99011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เมื่อพบความบกพร่องเสียหาย ควรทำ</a:t>
            </a:r>
          </a:p>
          <a:p>
            <a:r>
              <a:rPr lang="th-TH" sz="2800" b="1" spc="50" dirty="0" smtClean="0">
                <a:solidFill>
                  <a:schemeClr val="accent5">
                    <a:lumMod val="50000"/>
                  </a:schemeClr>
                </a:solidFill>
                <a:latin typeface="Leelawadee" pitchFamily="34" charset="-34"/>
                <a:cs typeface="Leelawadee" pitchFamily="34" charset="-34"/>
              </a:rPr>
              <a:t>อย่างไร(ต่อ)</a:t>
            </a:r>
            <a:endParaRPr lang="en-US" sz="2800" b="1" spc="50" dirty="0">
              <a:solidFill>
                <a:schemeClr val="accent5">
                  <a:lumMod val="50000"/>
                </a:schemeClr>
              </a:solidFill>
              <a:latin typeface="Leelawadee" pitchFamily="34" charset="-34"/>
              <a:cs typeface="Leelawadee" pitchFamily="34" charset="-34"/>
            </a:endParaRPr>
          </a:p>
        </p:txBody>
      </p:sp>
      <p:sp>
        <p:nvSpPr>
          <p:cNvPr id="8" name="Title 1"/>
          <p:cNvSpPr txBox="1">
            <a:spLocks/>
          </p:cNvSpPr>
          <p:nvPr/>
        </p:nvSpPr>
        <p:spPr>
          <a:xfrm>
            <a:off x="611560" y="2438889"/>
            <a:ext cx="6840760" cy="99011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a:solidFill>
                  <a:schemeClr val="accent5">
                    <a:lumMod val="50000"/>
                  </a:schemeClr>
                </a:solidFill>
                <a:latin typeface="Leelawadee" pitchFamily="34" charset="-34"/>
                <a:cs typeface="Leelawadee" pitchFamily="34" charset="-34"/>
              </a:rPr>
              <a:t>แ</a:t>
            </a:r>
            <a:r>
              <a:rPr lang="th-TH" sz="2800" spc="50" dirty="0" smtClean="0">
                <a:solidFill>
                  <a:schemeClr val="accent5">
                    <a:lumMod val="50000"/>
                  </a:schemeClr>
                </a:solidFill>
                <a:latin typeface="Leelawadee" pitchFamily="34" charset="-34"/>
                <a:cs typeface="Leelawadee" pitchFamily="34" charset="-34"/>
              </a:rPr>
              <a:t>นวทางปฏิบัติเมื่อพบว่าอุปกรณ์เครื่องใช้ มีความบกพร่องเสียหาย</a:t>
            </a:r>
            <a:endParaRPr lang="en-US" sz="2800" spc="50" dirty="0">
              <a:solidFill>
                <a:schemeClr val="accent5">
                  <a:lumMod val="50000"/>
                </a:schemeClr>
              </a:solidFill>
              <a:latin typeface="Leelawadee" pitchFamily="34" charset="-34"/>
              <a:cs typeface="Leelawadee" pitchFamily="34" charset="-34"/>
            </a:endParaRPr>
          </a:p>
        </p:txBody>
      </p:sp>
      <p:sp>
        <p:nvSpPr>
          <p:cNvPr id="9" name="Title 1"/>
          <p:cNvSpPr txBox="1">
            <a:spLocks/>
          </p:cNvSpPr>
          <p:nvPr/>
        </p:nvSpPr>
        <p:spPr>
          <a:xfrm>
            <a:off x="611560" y="3310834"/>
            <a:ext cx="6840760"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๑. รีบนำอุปกรณ์เครื่องใช้นั้นออกไปและนำของใหม่</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มาเปลี่ยนในกรณีที่สามารถทำได้</a:t>
            </a:r>
          </a:p>
        </p:txBody>
      </p:sp>
      <p:sp>
        <p:nvSpPr>
          <p:cNvPr id="10" name="Title 1"/>
          <p:cNvSpPr txBox="1">
            <a:spLocks/>
          </p:cNvSpPr>
          <p:nvPr/>
        </p:nvSpPr>
        <p:spPr>
          <a:xfrm>
            <a:off x="611560" y="4224574"/>
            <a:ext cx="7344816" cy="140323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๒. แจ้งให้ฝ่ายซ่อมบำรุงทราบถึงความบกพร่องเสียหาย</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30" dirty="0" smtClean="0">
                <a:solidFill>
                  <a:schemeClr val="accent5">
                    <a:lumMod val="50000"/>
                  </a:schemeClr>
                </a:solidFill>
                <a:latin typeface="Leelawadee" pitchFamily="34" charset="-34"/>
                <a:cs typeface="Leelawadee" pitchFamily="34" charset="-34"/>
                <a:sym typeface="Wingdings"/>
              </a:rPr>
              <a:t>ที่เกิดขึ้น นำอุปกรณ์หรือเครื่องใช้ที่มีความบกพร่อง</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เสียหาย ส่งให้ผู้มีหน้าที่รับผิดชอบ</a:t>
            </a:r>
          </a:p>
        </p:txBody>
      </p:sp>
      <p:sp>
        <p:nvSpPr>
          <p:cNvPr id="11" name="Title 1"/>
          <p:cNvSpPr txBox="1">
            <a:spLocks/>
          </p:cNvSpPr>
          <p:nvPr/>
        </p:nvSpPr>
        <p:spPr>
          <a:xfrm>
            <a:off x="611560" y="5471996"/>
            <a:ext cx="8064896" cy="81827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หลักสำคัญที่ต้องจำไว้ คือ สงสัยอะไรให้ตรวจสอบ</a:t>
            </a:r>
            <a:endParaRPr lang="en-US" sz="2800" b="1" spc="50" dirty="0">
              <a:solidFill>
                <a:schemeClr val="accent5">
                  <a:lumMod val="50000"/>
                </a:schemeClr>
              </a:solidFill>
              <a:latin typeface="Leelawadee" pitchFamily="34" charset="-34"/>
              <a:cs typeface="Leelawadee" pitchFamily="34" charset="-34"/>
            </a:endParaRPr>
          </a:p>
        </p:txBody>
      </p:sp>
    </p:spTree>
    <p:extLst>
      <p:ext uri="{BB962C8B-B14F-4D97-AF65-F5344CB8AC3E}">
        <p14:creationId xmlns:p14="http://schemas.microsoft.com/office/powerpoint/2010/main" val="4121011532"/>
      </p:ext>
    </p:extLst>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138</a:t>
            </a:fld>
            <a:endParaRPr lang="en-US" dirty="0"/>
          </a:p>
        </p:txBody>
      </p:sp>
      <p:pic>
        <p:nvPicPr>
          <p:cNvPr id="17410" name="Picture 2" descr="C:\Documents and Settings\danielc\Local Settings\Temporary Internet Files\Content.IE5\0OCRPEL9\MC900441926[1].wmf"/>
          <p:cNvPicPr>
            <a:picLocks noChangeAspect="1" noChangeArrowheads="1"/>
          </p:cNvPicPr>
          <p:nvPr/>
        </p:nvPicPr>
        <p:blipFill>
          <a:blip r:embed="rId3" cstate="print"/>
          <a:srcRect/>
          <a:stretch>
            <a:fillRect/>
          </a:stretch>
        </p:blipFill>
        <p:spPr bwMode="auto">
          <a:xfrm>
            <a:off x="6300192" y="2582230"/>
            <a:ext cx="1743075" cy="1371600"/>
          </a:xfrm>
          <a:prstGeom prst="rect">
            <a:avLst/>
          </a:prstGeom>
          <a:noFill/>
        </p:spPr>
      </p:pic>
      <p:sp>
        <p:nvSpPr>
          <p:cNvPr id="8" name="Title 1"/>
          <p:cNvSpPr>
            <a:spLocks noGrp="1"/>
          </p:cNvSpPr>
          <p:nvPr>
            <p:ph type="title"/>
          </p:nvPr>
        </p:nvSpPr>
        <p:spPr>
          <a:xfrm>
            <a:off x="611560" y="332656"/>
            <a:ext cx="7128792"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รายงานความบกพร่องเสียหายและซ่อมแซม</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865287"/>
            <a:ext cx="468052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smtClean="0">
                <a:solidFill>
                  <a:schemeClr val="accent5">
                    <a:lumMod val="75000"/>
                  </a:schemeClr>
                </a:solidFill>
                <a:latin typeface="Leelawadee" pitchFamily="34" charset="-34"/>
                <a:cs typeface="Leelawadee" pitchFamily="34" charset="-34"/>
              </a:rPr>
              <a:t>เครื่องใช้ที่บกพร่องเสียหาย</a:t>
            </a:r>
            <a:endParaRPr lang="en-US" sz="3000" b="1" dirty="0">
              <a:solidFill>
                <a:schemeClr val="accent5">
                  <a:lumMod val="75000"/>
                </a:schemeClr>
              </a:solidFill>
              <a:latin typeface="Leelawadee" pitchFamily="34" charset="-34"/>
              <a:cs typeface="Leelawadee" pitchFamily="34" charset="-34"/>
            </a:endParaRPr>
          </a:p>
        </p:txBody>
      </p:sp>
      <p:sp>
        <p:nvSpPr>
          <p:cNvPr id="10" name="Title 1"/>
          <p:cNvSpPr txBox="1">
            <a:spLocks/>
          </p:cNvSpPr>
          <p:nvPr/>
        </p:nvSpPr>
        <p:spPr>
          <a:xfrm>
            <a:off x="611560" y="2026940"/>
            <a:ext cx="7344816" cy="90010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พนักงานดูแลห้องพัก สามารถรู้ว่าเกิดความเสียหาย</a:t>
            </a:r>
          </a:p>
          <a:p>
            <a:r>
              <a:rPr lang="th-TH" sz="2800" spc="50" dirty="0" smtClean="0">
                <a:solidFill>
                  <a:schemeClr val="accent5">
                    <a:lumMod val="50000"/>
                  </a:schemeClr>
                </a:solidFill>
                <a:latin typeface="Leelawadee" pitchFamily="34" charset="-34"/>
                <a:cs typeface="Leelawadee" pitchFamily="34" charset="-34"/>
              </a:rPr>
              <a:t>ขึ้นได้โดยการ</a:t>
            </a:r>
            <a:endParaRPr lang="en-US" sz="2800" spc="5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0" y="2828553"/>
            <a:ext cx="252028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สังเกต</a:t>
            </a:r>
          </a:p>
        </p:txBody>
      </p:sp>
      <p:sp>
        <p:nvSpPr>
          <p:cNvPr id="12" name="Title 1"/>
          <p:cNvSpPr txBox="1">
            <a:spLocks/>
          </p:cNvSpPr>
          <p:nvPr/>
        </p:nvSpPr>
        <p:spPr>
          <a:xfrm>
            <a:off x="611560" y="3268030"/>
            <a:ext cx="540060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ตรวจดูอุปกรณ์เครื่องใช้</a:t>
            </a:r>
          </a:p>
        </p:txBody>
      </p:sp>
      <p:sp>
        <p:nvSpPr>
          <p:cNvPr id="13" name="Title 1"/>
          <p:cNvSpPr txBox="1">
            <a:spLocks/>
          </p:cNvSpPr>
          <p:nvPr/>
        </p:nvSpPr>
        <p:spPr>
          <a:xfrm>
            <a:off x="620704" y="3742882"/>
            <a:ext cx="5679488"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ฟังเสียงการทำงานของอุปกรณ์เครื่องใช้</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ว่าผิดปกติหรือไม่</a:t>
            </a:r>
          </a:p>
        </p:txBody>
      </p:sp>
      <p:sp>
        <p:nvSpPr>
          <p:cNvPr id="14" name="Title 1"/>
          <p:cNvSpPr txBox="1">
            <a:spLocks/>
          </p:cNvSpPr>
          <p:nvPr/>
        </p:nvSpPr>
        <p:spPr>
          <a:xfrm>
            <a:off x="611560" y="4608712"/>
            <a:ext cx="6624736"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รับรู้กลิ่นผิดปกติ เช่น กลิ่นไหม้ของวงจรไฟฟ้า </a:t>
            </a:r>
          </a:p>
        </p:txBody>
      </p:sp>
      <p:sp>
        <p:nvSpPr>
          <p:cNvPr id="15" name="Title 1"/>
          <p:cNvSpPr txBox="1">
            <a:spLocks/>
          </p:cNvSpPr>
          <p:nvPr/>
        </p:nvSpPr>
        <p:spPr>
          <a:xfrm>
            <a:off x="620704" y="5085184"/>
            <a:ext cx="467137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รับฟังปัญหาที่แขกบอกกล่าว</a:t>
            </a:r>
          </a:p>
        </p:txBody>
      </p:sp>
      <p:sp>
        <p:nvSpPr>
          <p:cNvPr id="17" name="Title 1"/>
          <p:cNvSpPr txBox="1">
            <a:spLocks/>
          </p:cNvSpPr>
          <p:nvPr/>
        </p:nvSpPr>
        <p:spPr>
          <a:xfrm>
            <a:off x="611560" y="1484784"/>
            <a:ext cx="5400600"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การสำรวจหาความเสียหาย</a:t>
            </a:r>
            <a:endParaRPr lang="en-US" sz="2800" b="1" spc="5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139</a:t>
            </a:fld>
            <a:endParaRPr lang="en-US" dirty="0"/>
          </a:p>
        </p:txBody>
      </p:sp>
      <p:pic>
        <p:nvPicPr>
          <p:cNvPr id="18434" name="Picture 2" descr="C:\Documents and Settings\danielc\Local Settings\Temporary Internet Files\Content.IE5\0OCRPEL9\MP900387826[1].jpg"/>
          <p:cNvPicPr>
            <a:picLocks noChangeAspect="1" noChangeArrowheads="1"/>
          </p:cNvPicPr>
          <p:nvPr/>
        </p:nvPicPr>
        <p:blipFill>
          <a:blip r:embed="rId3" cstate="print"/>
          <a:srcRect/>
          <a:stretch>
            <a:fillRect/>
          </a:stretch>
        </p:blipFill>
        <p:spPr bwMode="auto">
          <a:xfrm>
            <a:off x="6012160" y="2288842"/>
            <a:ext cx="2103081" cy="1500198"/>
          </a:xfrm>
          <a:prstGeom prst="rect">
            <a:avLst/>
          </a:prstGeom>
          <a:noFill/>
        </p:spPr>
      </p:pic>
      <p:sp>
        <p:nvSpPr>
          <p:cNvPr id="8" name="Title 1"/>
          <p:cNvSpPr>
            <a:spLocks noGrp="1"/>
          </p:cNvSpPr>
          <p:nvPr>
            <p:ph type="title"/>
          </p:nvPr>
        </p:nvSpPr>
        <p:spPr>
          <a:xfrm>
            <a:off x="611560" y="332656"/>
            <a:ext cx="7128792"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รายงานความบกพร่องเสียหายและซ่อมแซม</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865287"/>
            <a:ext cx="4680520"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smtClean="0">
                <a:solidFill>
                  <a:schemeClr val="accent5">
                    <a:lumMod val="75000"/>
                  </a:schemeClr>
                </a:solidFill>
                <a:latin typeface="Leelawadee" pitchFamily="34" charset="-34"/>
                <a:cs typeface="Leelawadee" pitchFamily="34" charset="-34"/>
              </a:rPr>
              <a:t>เครื่องใช้ที่บกพร่องเสียหาย</a:t>
            </a:r>
            <a:endParaRPr lang="en-US" sz="3000" b="1" dirty="0">
              <a:solidFill>
                <a:schemeClr val="accent5">
                  <a:lumMod val="75000"/>
                </a:schemeClr>
              </a:solidFill>
              <a:latin typeface="Leelawadee" pitchFamily="34" charset="-34"/>
              <a:cs typeface="Leelawadee" pitchFamily="34" charset="-34"/>
            </a:endParaRPr>
          </a:p>
        </p:txBody>
      </p:sp>
      <p:sp>
        <p:nvSpPr>
          <p:cNvPr id="12" name="Title 1"/>
          <p:cNvSpPr txBox="1">
            <a:spLocks/>
          </p:cNvSpPr>
          <p:nvPr/>
        </p:nvSpPr>
        <p:spPr>
          <a:xfrm>
            <a:off x="620704" y="2910086"/>
            <a:ext cx="5391456"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ใช้โทรศัพท์ในห้องพักโทรแจ้งแผนก</a:t>
            </a:r>
          </a:p>
          <a:p>
            <a:r>
              <a:rPr lang="th-TH" sz="2800" kern="400" dirty="0" smtClean="0">
                <a:solidFill>
                  <a:schemeClr val="accent5">
                    <a:lumMod val="50000"/>
                  </a:schemeClr>
                </a:solidFill>
                <a:latin typeface="Leelawadee" pitchFamily="34" charset="-34"/>
                <a:cs typeface="Leelawadee" pitchFamily="34" charset="-34"/>
                <a:sym typeface="Wingdings"/>
              </a:rPr>
              <a:t>  แม่บ้านหรือแผนกซ่อมบำรุงโดยตรง</a:t>
            </a:r>
          </a:p>
        </p:txBody>
      </p:sp>
      <p:sp>
        <p:nvSpPr>
          <p:cNvPr id="13" name="Title 1"/>
          <p:cNvSpPr txBox="1">
            <a:spLocks/>
          </p:cNvSpPr>
          <p:nvPr/>
        </p:nvSpPr>
        <p:spPr>
          <a:xfrm>
            <a:off x="611560" y="3831332"/>
            <a:ext cx="540060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ใช้อุปกรณ์อื่น</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สำหรับสื่อสารภายใน</a:t>
            </a:r>
          </a:p>
        </p:txBody>
      </p:sp>
      <p:sp>
        <p:nvSpPr>
          <p:cNvPr id="14" name="Title 1"/>
          <p:cNvSpPr txBox="1">
            <a:spLocks/>
          </p:cNvSpPr>
          <p:nvPr/>
        </p:nvSpPr>
        <p:spPr>
          <a:xfrm>
            <a:off x="620704" y="5257775"/>
            <a:ext cx="5823504"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ลงบันทึกในสมุดรายงานการซ่อมบำรุง</a:t>
            </a:r>
          </a:p>
        </p:txBody>
      </p:sp>
      <p:sp>
        <p:nvSpPr>
          <p:cNvPr id="15" name="Title 1"/>
          <p:cNvSpPr txBox="1">
            <a:spLocks/>
          </p:cNvSpPr>
          <p:nvPr/>
        </p:nvSpPr>
        <p:spPr>
          <a:xfrm>
            <a:off x="611560" y="1484784"/>
            <a:ext cx="5400600"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การรายงานความเสียหาย</a:t>
            </a:r>
            <a:endParaRPr lang="en-US" sz="2800" b="1" spc="50" dirty="0">
              <a:solidFill>
                <a:schemeClr val="accent5">
                  <a:lumMod val="50000"/>
                </a:schemeClr>
              </a:solidFill>
              <a:latin typeface="Leelawadee" pitchFamily="34" charset="-34"/>
              <a:cs typeface="Leelawadee" pitchFamily="34" charset="-34"/>
            </a:endParaRPr>
          </a:p>
        </p:txBody>
      </p:sp>
      <p:sp>
        <p:nvSpPr>
          <p:cNvPr id="16" name="Title 1"/>
          <p:cNvSpPr txBox="1">
            <a:spLocks/>
          </p:cNvSpPr>
          <p:nvPr/>
        </p:nvSpPr>
        <p:spPr>
          <a:xfrm>
            <a:off x="611560" y="1998365"/>
            <a:ext cx="5679488"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แจ้งแก่หัวหน้างาน แม่บ้านประจำชั้น</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หรือบุคคลที่เกี่ยวข้อง ด้วยวาจา</a:t>
            </a:r>
          </a:p>
        </p:txBody>
      </p:sp>
      <p:sp>
        <p:nvSpPr>
          <p:cNvPr id="17" name="Title 1"/>
          <p:cNvSpPr txBox="1">
            <a:spLocks/>
          </p:cNvSpPr>
          <p:nvPr/>
        </p:nvSpPr>
        <p:spPr>
          <a:xfrm>
            <a:off x="611560" y="4376096"/>
            <a:ext cx="6192688"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ใช้โทรศัพท์ในห้องพักโทรแจ้งฝ่ายต้อนรับ</a:t>
            </a:r>
          </a:p>
          <a:p>
            <a:r>
              <a:rPr lang="th-TH" sz="2800" kern="400" dirty="0" smtClean="0">
                <a:solidFill>
                  <a:schemeClr val="accent5">
                    <a:lumMod val="50000"/>
                  </a:schemeClr>
                </a:solidFill>
                <a:latin typeface="Leelawadee" pitchFamily="34" charset="-34"/>
                <a:cs typeface="Leelawadee" pitchFamily="34" charset="-34"/>
                <a:sym typeface="Wingdings"/>
              </a:rPr>
              <a:t>  เพื่อฝากเรื่องให้ส่งดำเนินการต่อ</a:t>
            </a:r>
          </a:p>
        </p:txBody>
      </p:sp>
    </p:spTree>
  </p:cSld>
  <p:clrMapOvr>
    <a:masterClrMapping/>
  </p:clrMapOvr>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140</a:t>
            </a:fld>
            <a:endParaRPr lang="en-US" dirty="0"/>
          </a:p>
        </p:txBody>
      </p:sp>
      <p:pic>
        <p:nvPicPr>
          <p:cNvPr id="19458" name="Picture 2" descr="C:\Documents and Settings\danielc\Local Settings\Temporary Internet Files\Content.IE5\ZB5AOP62\MC900335348[1].wmf"/>
          <p:cNvPicPr>
            <a:picLocks noChangeAspect="1" noChangeArrowheads="1"/>
          </p:cNvPicPr>
          <p:nvPr/>
        </p:nvPicPr>
        <p:blipFill>
          <a:blip r:embed="rId3" cstate="print"/>
          <a:srcRect/>
          <a:stretch>
            <a:fillRect/>
          </a:stretch>
        </p:blipFill>
        <p:spPr bwMode="auto">
          <a:xfrm>
            <a:off x="5004048" y="2096796"/>
            <a:ext cx="1828800" cy="1829714"/>
          </a:xfrm>
          <a:prstGeom prst="rect">
            <a:avLst/>
          </a:prstGeom>
          <a:noFill/>
        </p:spPr>
      </p:pic>
      <p:sp>
        <p:nvSpPr>
          <p:cNvPr id="8" name="Title 1"/>
          <p:cNvSpPr txBox="1">
            <a:spLocks/>
          </p:cNvSpPr>
          <p:nvPr/>
        </p:nvSpPr>
        <p:spPr>
          <a:xfrm>
            <a:off x="602416" y="1473163"/>
            <a:ext cx="2529424"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แมลงวัน</a:t>
            </a:r>
          </a:p>
        </p:txBody>
      </p:sp>
      <p:sp>
        <p:nvSpPr>
          <p:cNvPr id="9" name="Title 1"/>
          <p:cNvSpPr txBox="1">
            <a:spLocks/>
          </p:cNvSpPr>
          <p:nvPr/>
        </p:nvSpPr>
        <p:spPr>
          <a:xfrm>
            <a:off x="611560" y="958219"/>
            <a:ext cx="6903660"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แมลงและสัตว์รบกวนประเภทต่าง</a:t>
            </a:r>
            <a:r>
              <a:rPr lang="th-TH" sz="2800" kern="300" spc="50" dirty="0" smtClean="0">
                <a:solidFill>
                  <a:schemeClr val="accent5">
                    <a:lumMod val="50000"/>
                  </a:schemeClr>
                </a:solidFill>
                <a:latin typeface="Leelawadee" pitchFamily="34" charset="-34"/>
                <a:cs typeface="Leelawadee" pitchFamily="34" charset="-34"/>
              </a:rPr>
              <a:t> </a:t>
            </a:r>
            <a:r>
              <a:rPr lang="th-TH" sz="2800" spc="50" dirty="0" smtClean="0">
                <a:solidFill>
                  <a:schemeClr val="accent5">
                    <a:lumMod val="50000"/>
                  </a:schemeClr>
                </a:solidFill>
                <a:latin typeface="Leelawadee" pitchFamily="34" charset="-34"/>
                <a:cs typeface="Leelawadee" pitchFamily="34" charset="-34"/>
              </a:rPr>
              <a:t>ๆ</a:t>
            </a:r>
            <a:endParaRPr lang="en-US" sz="2800" spc="50" dirty="0">
              <a:solidFill>
                <a:schemeClr val="accent5">
                  <a:lumMod val="50000"/>
                </a:schemeClr>
              </a:solidFill>
              <a:latin typeface="Leelawadee" pitchFamily="34" charset="-34"/>
              <a:cs typeface="Leelawadee" pitchFamily="34" charset="-34"/>
            </a:endParaRPr>
          </a:p>
        </p:txBody>
      </p:sp>
      <p:sp>
        <p:nvSpPr>
          <p:cNvPr id="10"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การระบุประเภทของแมลงและสัตว์รบกวน</a:t>
            </a:r>
            <a:endParaRPr lang="en-US" sz="3000" b="1" dirty="0">
              <a:solidFill>
                <a:schemeClr val="accent5">
                  <a:lumMod val="75000"/>
                </a:schemeClr>
              </a:solidFill>
              <a:latin typeface="Leelawadee" pitchFamily="34" charset="-34"/>
              <a:cs typeface="Leelawadee" pitchFamily="34" charset="-34"/>
            </a:endParaRPr>
          </a:p>
        </p:txBody>
      </p:sp>
      <p:sp>
        <p:nvSpPr>
          <p:cNvPr id="11" name="Title 1"/>
          <p:cNvSpPr txBox="1">
            <a:spLocks/>
          </p:cNvSpPr>
          <p:nvPr/>
        </p:nvSpPr>
        <p:spPr>
          <a:xfrm>
            <a:off x="611560" y="1973982"/>
            <a:ext cx="2520280"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แมลงสาบ</a:t>
            </a:r>
          </a:p>
        </p:txBody>
      </p:sp>
      <p:sp>
        <p:nvSpPr>
          <p:cNvPr id="12" name="Title 1"/>
          <p:cNvSpPr txBox="1">
            <a:spLocks/>
          </p:cNvSpPr>
          <p:nvPr/>
        </p:nvSpPr>
        <p:spPr>
          <a:xfrm>
            <a:off x="611560" y="2478002"/>
            <a:ext cx="252028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แมลงสามง่าม</a:t>
            </a:r>
          </a:p>
        </p:txBody>
      </p:sp>
      <p:sp>
        <p:nvSpPr>
          <p:cNvPr id="13" name="Title 1"/>
          <p:cNvSpPr txBox="1">
            <a:spLocks/>
          </p:cNvSpPr>
          <p:nvPr/>
        </p:nvSpPr>
        <p:spPr>
          <a:xfrm>
            <a:off x="611560" y="2940721"/>
            <a:ext cx="2529424"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ไร หมัด เห็บ</a:t>
            </a:r>
          </a:p>
        </p:txBody>
      </p:sp>
      <p:sp>
        <p:nvSpPr>
          <p:cNvPr id="14" name="Title 1"/>
          <p:cNvSpPr txBox="1">
            <a:spLocks/>
          </p:cNvSpPr>
          <p:nvPr/>
        </p:nvSpPr>
        <p:spPr>
          <a:xfrm>
            <a:off x="620704" y="3441540"/>
            <a:ext cx="2520280"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แมงมุม</a:t>
            </a:r>
          </a:p>
        </p:txBody>
      </p:sp>
      <p:sp>
        <p:nvSpPr>
          <p:cNvPr id="15" name="Title 1"/>
          <p:cNvSpPr txBox="1">
            <a:spLocks/>
          </p:cNvSpPr>
          <p:nvPr/>
        </p:nvSpPr>
        <p:spPr>
          <a:xfrm>
            <a:off x="620704" y="3945560"/>
            <a:ext cx="3951296"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มด ปลวก รวมทั้งหนู</a:t>
            </a:r>
          </a:p>
        </p:txBody>
      </p:sp>
    </p:spTree>
  </p:cSld>
  <p:clrMapOvr>
    <a:masterClrMapping/>
  </p:clrMapOvr>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141</a:t>
            </a:fld>
            <a:endParaRPr lang="en-US" dirty="0"/>
          </a:p>
        </p:txBody>
      </p:sp>
      <p:pic>
        <p:nvPicPr>
          <p:cNvPr id="6" name="Picture 5" descr="MP900341784[1].JPG"/>
          <p:cNvPicPr/>
          <p:nvPr/>
        </p:nvPicPr>
        <p:blipFill>
          <a:blip r:embed="rId3" cstate="print"/>
          <a:stretch>
            <a:fillRect/>
          </a:stretch>
        </p:blipFill>
        <p:spPr>
          <a:xfrm>
            <a:off x="6816055" y="2934475"/>
            <a:ext cx="861868" cy="1524000"/>
          </a:xfrm>
          <a:prstGeom prst="rect">
            <a:avLst/>
          </a:prstGeom>
        </p:spPr>
      </p:pic>
      <p:sp>
        <p:nvSpPr>
          <p:cNvPr id="10" name="Title 1"/>
          <p:cNvSpPr txBox="1">
            <a:spLocks/>
          </p:cNvSpPr>
          <p:nvPr/>
        </p:nvSpPr>
        <p:spPr>
          <a:xfrm>
            <a:off x="611560" y="988681"/>
            <a:ext cx="7560840" cy="99011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อันดับแรก พนักงานดูแลห้องพักควรทำทุกวิถีทางที่จะ</a:t>
            </a:r>
          </a:p>
          <a:p>
            <a:r>
              <a:rPr lang="th-TH" sz="2800" dirty="0" smtClean="0">
                <a:solidFill>
                  <a:schemeClr val="accent5">
                    <a:lumMod val="50000"/>
                  </a:schemeClr>
                </a:solidFill>
                <a:latin typeface="Leelawadee" pitchFamily="34" charset="-34"/>
                <a:cs typeface="Leelawadee" pitchFamily="34" charset="-34"/>
              </a:rPr>
              <a:t>ป้องกันมิให้มีแมลงและสัตว์รบกวนเข้าไปในห้องพักแขก</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0" y="1892449"/>
            <a:ext cx="504056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ปิดประตูหน้าต่างห้องพักให้สนิท</a:t>
            </a:r>
          </a:p>
        </p:txBody>
      </p:sp>
      <p:sp>
        <p:nvSpPr>
          <p:cNvPr id="12" name="Title 1"/>
          <p:cNvSpPr txBox="1">
            <a:spLocks/>
          </p:cNvSpPr>
          <p:nvPr/>
        </p:nvSpPr>
        <p:spPr>
          <a:xfrm>
            <a:off x="611560" y="2370026"/>
            <a:ext cx="612068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ตรวจสอบให้แน่ใจว่ามุ้งลวดไม่มีรอยฉีกขาด</a:t>
            </a:r>
          </a:p>
        </p:txBody>
      </p:sp>
      <p:sp>
        <p:nvSpPr>
          <p:cNvPr id="13" name="Title 1"/>
          <p:cNvSpPr txBox="1">
            <a:spLocks/>
          </p:cNvSpPr>
          <p:nvPr/>
        </p:nvSpPr>
        <p:spPr>
          <a:xfrm>
            <a:off x="620704" y="2875004"/>
            <a:ext cx="5607480" cy="140323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ตรวจสอบให้แน่ใจว่าอาหารและของใช้</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ต่างๆที่นำมาบริการแขกไม่มีแมลงหรือ</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สัตว์รบกวนติดมาด้วย</a:t>
            </a:r>
          </a:p>
        </p:txBody>
      </p:sp>
      <p:sp>
        <p:nvSpPr>
          <p:cNvPr id="15"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การป้องกันปัญหาแมลงและสัตว์รบกวน</a:t>
            </a:r>
            <a:endParaRPr lang="en-US" sz="3000" b="1" dirty="0">
              <a:solidFill>
                <a:schemeClr val="accent5">
                  <a:lumMod val="75000"/>
                </a:schemeClr>
              </a:solidFill>
              <a:latin typeface="Leelawadee" pitchFamily="34" charset="-34"/>
              <a:cs typeface="Leelawadee" pitchFamily="34" charset="-34"/>
            </a:endParaRPr>
          </a:p>
        </p:txBody>
      </p:sp>
      <p:sp>
        <p:nvSpPr>
          <p:cNvPr id="16" name="Title 1"/>
          <p:cNvSpPr txBox="1">
            <a:spLocks/>
          </p:cNvSpPr>
          <p:nvPr/>
        </p:nvSpPr>
        <p:spPr>
          <a:xfrm>
            <a:off x="611560" y="4086597"/>
            <a:ext cx="6120680" cy="154355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pPr marL="457200" indent="-457200">
              <a:buFont typeface="Wingdings" pitchFamily="2" charset="2"/>
              <a:buChar char="¤"/>
            </a:pPr>
            <a:r>
              <a:rPr lang="th-TH" sz="2800" kern="400" dirty="0" smtClean="0">
                <a:solidFill>
                  <a:schemeClr val="accent5">
                    <a:lumMod val="50000"/>
                  </a:schemeClr>
                </a:solidFill>
                <a:latin typeface="Leelawadee" pitchFamily="34" charset="-34"/>
                <a:cs typeface="Leelawadee" pitchFamily="34" charset="-34"/>
                <a:sym typeface="Wingdings"/>
              </a:rPr>
              <a:t>กำจัดแมลงสัตว์รบกวนที่พบเห็น ไม่ว่าจะ</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โดยการใช้สเปรย์กำจัดแมลง การใช้เหยื่อ</a:t>
            </a:r>
          </a:p>
          <a:p>
            <a:pPr>
              <a:lnSpc>
                <a:spcPct val="95000"/>
              </a:lnSpc>
            </a:pP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กำจัด การวางกับดัก การฉีดพ่นควัน</a:t>
            </a:r>
          </a:p>
        </p:txBody>
      </p:sp>
    </p:spTree>
  </p:cSld>
  <p:clrMapOvr>
    <a:masterClrMapping/>
  </p:clrMapOvr>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142</a:t>
            </a:fld>
            <a:endParaRPr lang="en-US" dirty="0"/>
          </a:p>
        </p:txBody>
      </p:sp>
      <p:pic>
        <p:nvPicPr>
          <p:cNvPr id="7" name="imgHvThumb" descr="Bee throwing garbage in trashcan"/>
          <p:cNvPicPr/>
          <p:nvPr/>
        </p:nvPicPr>
        <p:blipFill>
          <a:blip r:embed="rId3" cstate="print"/>
          <a:srcRect/>
          <a:stretch>
            <a:fillRect/>
          </a:stretch>
        </p:blipFill>
        <p:spPr bwMode="auto">
          <a:xfrm>
            <a:off x="6084168" y="3639392"/>
            <a:ext cx="1400172" cy="1400172"/>
          </a:xfrm>
          <a:prstGeom prst="rect">
            <a:avLst/>
          </a:prstGeom>
          <a:noFill/>
          <a:ln w="9525">
            <a:noFill/>
            <a:miter lim="800000"/>
            <a:headEnd/>
            <a:tailEnd/>
          </a:ln>
        </p:spPr>
      </p:pic>
      <p:sp>
        <p:nvSpPr>
          <p:cNvPr id="8" name="Title 1"/>
          <p:cNvSpPr txBox="1">
            <a:spLocks/>
          </p:cNvSpPr>
          <p:nvPr/>
        </p:nvSpPr>
        <p:spPr>
          <a:xfrm>
            <a:off x="611560" y="899259"/>
            <a:ext cx="7560840" cy="144962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พนักงานดูแลห้องพักควรปฏิบัติตามขั้นตอนต่างๆ ของ</a:t>
            </a:r>
          </a:p>
          <a:p>
            <a:r>
              <a:rPr lang="th-TH" sz="2800" dirty="0" smtClean="0">
                <a:solidFill>
                  <a:schemeClr val="accent5">
                    <a:lumMod val="50000"/>
                  </a:schemeClr>
                </a:solidFill>
                <a:latin typeface="Leelawadee" pitchFamily="34" charset="-34"/>
                <a:cs typeface="Leelawadee" pitchFamily="34" charset="-34"/>
              </a:rPr>
              <a:t>แผนกแม่บ้านในการกำจัดเศษอาหารหรือเครื่องดื่ม มิให้</a:t>
            </a:r>
          </a:p>
          <a:p>
            <a:r>
              <a:rPr lang="th-TH" sz="2800" dirty="0" smtClean="0">
                <a:solidFill>
                  <a:schemeClr val="accent5">
                    <a:lumMod val="50000"/>
                  </a:schemeClr>
                </a:solidFill>
                <a:latin typeface="Leelawadee" pitchFamily="34" charset="-34"/>
                <a:cs typeface="Leelawadee" pitchFamily="34" charset="-34"/>
              </a:rPr>
              <a:t>ดึงดูดแมลงและสัตว์รบกวนเพื่อรักษาสุขอนามัยที่ดี</a:t>
            </a:r>
            <a:endParaRPr lang="en-US" sz="280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20704" y="2756545"/>
            <a:ext cx="7094896"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เก็บกวาดเศษอาหารที่ตกอยู่ตามพื้นห้องให้สะอาด</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ทั้งใต้ตู้ ใต้เตียง ใต้เตา ในครัว</a:t>
            </a:r>
          </a:p>
        </p:txBody>
      </p:sp>
      <p:sp>
        <p:nvSpPr>
          <p:cNvPr id="13" name="Title 1"/>
          <p:cNvSpPr txBox="1">
            <a:spLocks/>
          </p:cNvSpPr>
          <p:nvPr/>
        </p:nvSpPr>
        <p:spPr>
          <a:xfrm>
            <a:off x="611560" y="4424536"/>
            <a:ext cx="5328592"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60" dirty="0" smtClean="0">
                <a:solidFill>
                  <a:schemeClr val="accent5">
                    <a:lumMod val="50000"/>
                  </a:schemeClr>
                </a:solidFill>
                <a:latin typeface="Leelawadee" pitchFamily="34" charset="-34"/>
                <a:cs typeface="Leelawadee" pitchFamily="34" charset="-34"/>
                <a:sym typeface="Wingdings"/>
              </a:rPr>
              <a:t>ทำความสะอาดห้อง อย่างละเอียด</a:t>
            </a:r>
          </a:p>
          <a:p>
            <a:r>
              <a:rPr lang="th-TH" sz="2800" kern="400" dirty="0" smtClean="0">
                <a:solidFill>
                  <a:schemeClr val="accent5">
                    <a:lumMod val="50000"/>
                  </a:schemeClr>
                </a:solidFill>
                <a:latin typeface="Leelawadee" pitchFamily="34" charset="-34"/>
                <a:cs typeface="Leelawadee" pitchFamily="34" charset="-34"/>
                <a:sym typeface="Wingdings"/>
              </a:rPr>
              <a:t>  ทั่วถึงใช้ยาฆ่าเชื้อตามความเหมาะสม</a:t>
            </a:r>
          </a:p>
        </p:txBody>
      </p:sp>
      <p:sp>
        <p:nvSpPr>
          <p:cNvPr id="15"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การป้องกันปัญหาแมลงและสัตว์รบกวน</a:t>
            </a:r>
            <a:endParaRPr lang="en-US" sz="3000" b="1" dirty="0">
              <a:solidFill>
                <a:schemeClr val="accent5">
                  <a:lumMod val="75000"/>
                </a:schemeClr>
              </a:solidFill>
              <a:latin typeface="Leelawadee" pitchFamily="34" charset="-34"/>
              <a:cs typeface="Leelawadee" pitchFamily="34" charset="-34"/>
            </a:endParaRPr>
          </a:p>
        </p:txBody>
      </p:sp>
      <p:sp>
        <p:nvSpPr>
          <p:cNvPr id="16" name="Title 1"/>
          <p:cNvSpPr txBox="1">
            <a:spLocks/>
          </p:cNvSpPr>
          <p:nvPr/>
        </p:nvSpPr>
        <p:spPr>
          <a:xfrm>
            <a:off x="611560" y="2242964"/>
            <a:ext cx="7416824"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ไม่วางอาหารทิ้งไว้ตามโต๊ะ เก้าอี้ ม้านั่ง หรือที่ต่าง</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 </a:t>
            </a:r>
          </a:p>
        </p:txBody>
      </p:sp>
      <p:sp>
        <p:nvSpPr>
          <p:cNvPr id="17" name="Title 1"/>
          <p:cNvSpPr txBox="1">
            <a:spLocks/>
          </p:cNvSpPr>
          <p:nvPr/>
        </p:nvSpPr>
        <p:spPr>
          <a:xfrm>
            <a:off x="611560" y="3608932"/>
            <a:ext cx="5328592"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ดูแลถังขยะให้อยู่ในสภาพที่ดี</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และ</a:t>
            </a:r>
            <a:r>
              <a:rPr lang="th-TH" sz="2800" kern="400" dirty="0">
                <a:solidFill>
                  <a:schemeClr val="accent5">
                    <a:lumMod val="50000"/>
                  </a:schemeClr>
                </a:solidFill>
                <a:latin typeface="Leelawadee" pitchFamily="34" charset="-34"/>
                <a:cs typeface="Leelawadee" pitchFamily="34" charset="-34"/>
                <a:sym typeface="Wingdings"/>
              </a:rPr>
              <a:t>สะอาดอยู่</a:t>
            </a:r>
            <a:r>
              <a:rPr lang="th-TH" sz="2800" kern="400" dirty="0" smtClean="0">
                <a:solidFill>
                  <a:schemeClr val="accent5">
                    <a:lumMod val="50000"/>
                  </a:schemeClr>
                </a:solidFill>
                <a:latin typeface="Leelawadee" pitchFamily="34" charset="-34"/>
                <a:cs typeface="Leelawadee" pitchFamily="34" charset="-34"/>
                <a:sym typeface="Wingdings"/>
              </a:rPr>
              <a:t>เสมอ</a:t>
            </a:r>
          </a:p>
        </p:txBody>
      </p:sp>
      <p:sp>
        <p:nvSpPr>
          <p:cNvPr id="18" name="Title 1"/>
          <p:cNvSpPr txBox="1">
            <a:spLocks/>
          </p:cNvSpPr>
          <p:nvPr/>
        </p:nvSpPr>
        <p:spPr>
          <a:xfrm>
            <a:off x="630610" y="5333903"/>
            <a:ext cx="4733478"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นำขยะในห้องไปทิ้งเป็นประจำ</a:t>
            </a:r>
          </a:p>
        </p:txBody>
      </p:sp>
    </p:spTree>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
          <p:cNvSpPr txBox="1">
            <a:spLocks/>
          </p:cNvSpPr>
          <p:nvPr/>
        </p:nvSpPr>
        <p:spPr>
          <a:xfrm>
            <a:off x="611560" y="2780928"/>
            <a:ext cx="7560840" cy="300795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หากพบวัตถุหรือสถานการณ์ต้องสงสัย สิ่งที่พนักงาน</a:t>
            </a:r>
          </a:p>
          <a:p>
            <a:pPr>
              <a:lnSpc>
                <a:spcPct val="95000"/>
              </a:lnSpc>
            </a:pPr>
            <a:r>
              <a:rPr lang="th-TH" sz="2800" kern="400" spc="20" dirty="0" smtClean="0">
                <a:solidFill>
                  <a:schemeClr val="accent5">
                    <a:lumMod val="50000"/>
                  </a:schemeClr>
                </a:solidFill>
                <a:latin typeface="Leelawadee" pitchFamily="34" charset="-34"/>
                <a:cs typeface="Leelawadee" pitchFamily="34" charset="-34"/>
                <a:sym typeface="Wingdings"/>
              </a:rPr>
              <a:t>    </a:t>
            </a:r>
            <a:r>
              <a:rPr lang="th-TH" sz="2800" kern="400" spc="30" dirty="0" smtClean="0">
                <a:solidFill>
                  <a:schemeClr val="accent5">
                    <a:lumMod val="50000"/>
                  </a:schemeClr>
                </a:solidFill>
                <a:latin typeface="Leelawadee" pitchFamily="34" charset="-34"/>
                <a:cs typeface="Leelawadee" pitchFamily="34" charset="-34"/>
                <a:sym typeface="Wingdings"/>
              </a:rPr>
              <a:t>ดูแลห้องพัก พึงกระทำคือรายงานเหตุการณ์ต่อผู้ที่มี</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ส่วนรับผิดชอบเท่านั้น</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40" dirty="0" smtClean="0">
                <a:solidFill>
                  <a:schemeClr val="accent5">
                    <a:lumMod val="50000"/>
                  </a:schemeClr>
                </a:solidFill>
                <a:latin typeface="Leelawadee" pitchFamily="34" charset="-34"/>
                <a:cs typeface="Leelawadee" pitchFamily="34" charset="-34"/>
                <a:sym typeface="Wingdings"/>
              </a:rPr>
              <a:t>ไม่ควรเข้าไปขัดขวาง</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40" dirty="0" smtClean="0">
                <a:solidFill>
                  <a:schemeClr val="accent5">
                    <a:lumMod val="50000"/>
                  </a:schemeClr>
                </a:solidFill>
                <a:latin typeface="Leelawadee" pitchFamily="34" charset="-34"/>
                <a:cs typeface="Leelawadee" pitchFamily="34" charset="-34"/>
                <a:sym typeface="Wingdings"/>
              </a:rPr>
              <a:t>ระงับ หรือจัดการณ์เอง</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เพราะอาจทำให้ตนเอง</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เป็นอันตรายได้ </a:t>
            </a:r>
          </a:p>
        </p:txBody>
      </p:sp>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143</a:t>
            </a:fld>
            <a:endParaRPr lang="en-US" dirty="0"/>
          </a:p>
        </p:txBody>
      </p:sp>
      <p:pic>
        <p:nvPicPr>
          <p:cNvPr id="6" name="Picture 5" descr="MP900448718[1].JPG"/>
          <p:cNvPicPr/>
          <p:nvPr/>
        </p:nvPicPr>
        <p:blipFill>
          <a:blip r:embed="rId3" cstate="print"/>
          <a:stretch>
            <a:fillRect/>
          </a:stretch>
        </p:blipFill>
        <p:spPr>
          <a:xfrm>
            <a:off x="4572000" y="3933056"/>
            <a:ext cx="2165134" cy="1676750"/>
          </a:xfrm>
          <a:prstGeom prst="rect">
            <a:avLst/>
          </a:prstGeom>
        </p:spPr>
      </p:pic>
      <p:sp>
        <p:nvSpPr>
          <p:cNvPr id="11" name="Title 1"/>
          <p:cNvSpPr txBox="1">
            <a:spLocks/>
          </p:cNvSpPr>
          <p:nvPr/>
        </p:nvSpPr>
        <p:spPr>
          <a:xfrm>
            <a:off x="611560" y="952153"/>
            <a:ext cx="7056784" cy="205447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สถานประกอบกิจการประเภทที่พัก โรงแรมมักถูก</a:t>
            </a:r>
          </a:p>
          <a:p>
            <a:r>
              <a:rPr lang="th-TH" sz="2800" kern="400" spc="2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ใช้เป็นสถานที่ประกอบกิจกรรมที่ผิดกฎหมายอยู่</a:t>
            </a:r>
          </a:p>
          <a:p>
            <a:r>
              <a:rPr lang="th-TH" sz="2800" kern="400" spc="40" dirty="0" smtClean="0">
                <a:solidFill>
                  <a:schemeClr val="accent5">
                    <a:lumMod val="50000"/>
                  </a:schemeClr>
                </a:solidFill>
                <a:latin typeface="Leelawadee" pitchFamily="34" charset="-34"/>
                <a:cs typeface="Leelawadee" pitchFamily="34" charset="-34"/>
                <a:sym typeface="Wingdings"/>
              </a:rPr>
              <a:t>  เนื่อง</a:t>
            </a:r>
            <a:r>
              <a:rPr lang="th-TH" sz="2800" kern="200" spc="40" dirty="0" smtClean="0">
                <a:solidFill>
                  <a:schemeClr val="accent5">
                    <a:lumMod val="50000"/>
                  </a:schemeClr>
                </a:solidFill>
                <a:latin typeface="Leelawadee" pitchFamily="34" charset="-34"/>
                <a:cs typeface="Leelawadee" pitchFamily="34" charset="-34"/>
                <a:sym typeface="Wingdings"/>
              </a:rPr>
              <a:t> </a:t>
            </a:r>
            <a:r>
              <a:rPr lang="th-TH" sz="2800" kern="400" spc="40" dirty="0" smtClean="0">
                <a:solidFill>
                  <a:schemeClr val="accent5">
                    <a:lumMod val="50000"/>
                  </a:schemeClr>
                </a:solidFill>
                <a:latin typeface="Leelawadee" pitchFamily="34" charset="-34"/>
                <a:cs typeface="Leelawadee" pitchFamily="34" charset="-34"/>
                <a:sym typeface="Wingdings"/>
              </a:rPr>
              <a:t>ๆ</a:t>
            </a:r>
            <a:r>
              <a:rPr lang="th-TH" sz="2800" kern="300" spc="40" dirty="0" smtClean="0">
                <a:solidFill>
                  <a:schemeClr val="accent5">
                    <a:lumMod val="50000"/>
                  </a:schemeClr>
                </a:solidFill>
                <a:latin typeface="Leelawadee" pitchFamily="34" charset="-34"/>
                <a:cs typeface="Leelawadee" pitchFamily="34" charset="-34"/>
                <a:sym typeface="Wingdings"/>
              </a:rPr>
              <a:t> </a:t>
            </a:r>
            <a:r>
              <a:rPr lang="th-TH" sz="2800" kern="400" spc="40" dirty="0" smtClean="0">
                <a:solidFill>
                  <a:schemeClr val="accent5">
                    <a:lumMod val="50000"/>
                  </a:schemeClr>
                </a:solidFill>
                <a:latin typeface="Leelawadee" pitchFamily="34" charset="-34"/>
                <a:cs typeface="Leelawadee" pitchFamily="34" charset="-34"/>
                <a:sym typeface="Wingdings"/>
              </a:rPr>
              <a:t>พนักงานดูแลห้องพัก</a:t>
            </a:r>
            <a:r>
              <a:rPr lang="th-TH" sz="2800" kern="400" dirty="0" smtClean="0">
                <a:solidFill>
                  <a:schemeClr val="accent5">
                    <a:lumMod val="50000"/>
                  </a:schemeClr>
                </a:solidFill>
                <a:latin typeface="Leelawadee" pitchFamily="34" charset="-34"/>
                <a:cs typeface="Leelawadee" pitchFamily="34" charset="-34"/>
                <a:sym typeface="Wingdings"/>
              </a:rPr>
              <a:t>จึงต้องหูไวตาไวรู้จัก</a:t>
            </a:r>
          </a:p>
          <a:p>
            <a:r>
              <a:rPr lang="th-TH" sz="2800" kern="400" dirty="0" smtClean="0">
                <a:solidFill>
                  <a:schemeClr val="accent5">
                    <a:lumMod val="50000"/>
                  </a:schemeClr>
                </a:solidFill>
                <a:latin typeface="Leelawadee" pitchFamily="34" charset="-34"/>
                <a:cs typeface="Leelawadee" pitchFamily="34" charset="-34"/>
                <a:sym typeface="Wingdings"/>
              </a:rPr>
              <a:t>  สังเกตเหตุไม่น่าไว้ใจ ที่เกิดขึ้นหรืออาจเกิดขึ้น</a:t>
            </a:r>
          </a:p>
        </p:txBody>
      </p:sp>
      <p:sp>
        <p:nvSpPr>
          <p:cNvPr id="12" name="Title 1"/>
          <p:cNvSpPr>
            <a:spLocks noGrp="1"/>
          </p:cNvSpPr>
          <p:nvPr>
            <p:ph type="title"/>
          </p:nvPr>
        </p:nvSpPr>
        <p:spPr>
          <a:xfrm>
            <a:off x="611560" y="332656"/>
            <a:ext cx="5472608"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วัตถุหรือสถานการณ์ต้องสงสัย</a:t>
            </a:r>
            <a:endParaRPr lang="en-US" sz="3000" b="1" dirty="0">
              <a:solidFill>
                <a:schemeClr val="accent5">
                  <a:lumMod val="75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144</a:t>
            </a:fld>
            <a:endParaRPr lang="en-US" dirty="0"/>
          </a:p>
        </p:txBody>
      </p:sp>
      <p:pic>
        <p:nvPicPr>
          <p:cNvPr id="20482" name="Picture 2" descr="C:\Documents and Settings\danielc\Local Settings\Temporary Internet Files\Content.IE5\M0QL8DHR\MP900439353[1].jpg"/>
          <p:cNvPicPr>
            <a:picLocks noChangeAspect="1" noChangeArrowheads="1"/>
          </p:cNvPicPr>
          <p:nvPr/>
        </p:nvPicPr>
        <p:blipFill>
          <a:blip r:embed="rId3" cstate="print"/>
          <a:srcRect/>
          <a:stretch>
            <a:fillRect/>
          </a:stretch>
        </p:blipFill>
        <p:spPr bwMode="auto">
          <a:xfrm>
            <a:off x="4788024" y="4025344"/>
            <a:ext cx="2343144" cy="1562096"/>
          </a:xfrm>
          <a:prstGeom prst="rect">
            <a:avLst/>
          </a:prstGeom>
          <a:noFill/>
        </p:spPr>
      </p:pic>
      <p:sp>
        <p:nvSpPr>
          <p:cNvPr id="8" name="Title 1"/>
          <p:cNvSpPr txBox="1">
            <a:spLocks/>
          </p:cNvSpPr>
          <p:nvPr/>
        </p:nvSpPr>
        <p:spPr>
          <a:xfrm>
            <a:off x="611560" y="2852936"/>
            <a:ext cx="7560840" cy="27345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สถานประกอบการบางแห่งอาจไม่สนใจ กิจกรรมที่</a:t>
            </a:r>
          </a:p>
          <a:p>
            <a:pPr>
              <a:lnSpc>
                <a:spcPct val="95000"/>
              </a:lnSpc>
            </a:pPr>
            <a:r>
              <a:rPr lang="th-TH" sz="2800" kern="400" spc="20" dirty="0" smtClean="0">
                <a:solidFill>
                  <a:schemeClr val="accent5">
                    <a:lumMod val="50000"/>
                  </a:schemeClr>
                </a:solidFill>
                <a:latin typeface="Leelawadee" pitchFamily="34" charset="-34"/>
                <a:cs typeface="Leelawadee" pitchFamily="34" charset="-34"/>
                <a:sym typeface="Wingdings"/>
              </a:rPr>
              <a:t>    </a:t>
            </a:r>
            <a:r>
              <a:rPr lang="th-TH" sz="2800" kern="400" spc="30" dirty="0" smtClean="0">
                <a:solidFill>
                  <a:schemeClr val="accent5">
                    <a:lumMod val="50000"/>
                  </a:schemeClr>
                </a:solidFill>
                <a:latin typeface="Leelawadee" pitchFamily="34" charset="-34"/>
                <a:cs typeface="Leelawadee" pitchFamily="34" charset="-34"/>
                <a:sym typeface="Wingdings"/>
              </a:rPr>
              <a:t>ขัดต่อศีลธรรมเพราะหากกิจกรรมดังกล่าวภายใน</a:t>
            </a:r>
          </a:p>
          <a:p>
            <a:pPr>
              <a:lnSpc>
                <a:spcPct val="95000"/>
              </a:lnSpc>
            </a:pP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ห้องพักก็ถือว่าเป็นเรื่อง</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40" dirty="0" smtClean="0">
                <a:solidFill>
                  <a:schemeClr val="accent5">
                    <a:lumMod val="50000"/>
                  </a:schemeClr>
                </a:solidFill>
                <a:latin typeface="Leelawadee" pitchFamily="34" charset="-34"/>
                <a:cs typeface="Leelawadee" pitchFamily="34" charset="-34"/>
                <a:sym typeface="Wingdings"/>
              </a:rPr>
              <a:t>ส่วนตัวของแขก สถาน</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40" dirty="0" smtClean="0">
                <a:solidFill>
                  <a:schemeClr val="accent5">
                    <a:lumMod val="50000"/>
                  </a:schemeClr>
                </a:solidFill>
                <a:latin typeface="Leelawadee" pitchFamily="34" charset="-34"/>
                <a:cs typeface="Leelawadee" pitchFamily="34" charset="-34"/>
                <a:sym typeface="Wingdings"/>
              </a:rPr>
              <a:t>ประกอบการ ต้องเคารพ</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ความเป็นส่วนตัวของแขก</a:t>
            </a:r>
          </a:p>
        </p:txBody>
      </p:sp>
      <p:sp>
        <p:nvSpPr>
          <p:cNvPr id="9" name="Title 1"/>
          <p:cNvSpPr txBox="1">
            <a:spLocks/>
          </p:cNvSpPr>
          <p:nvPr/>
        </p:nvSpPr>
        <p:spPr>
          <a:xfrm>
            <a:off x="611560" y="1525403"/>
            <a:ext cx="7220244" cy="154355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40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สถานประกอบการโดยทั่วไปย่อมไม่ปรารถนาให้มีการ</a:t>
            </a:r>
          </a:p>
          <a:p>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20" dirty="0" smtClean="0">
                <a:solidFill>
                  <a:schemeClr val="accent5">
                    <a:lumMod val="50000"/>
                  </a:schemeClr>
                </a:solidFill>
                <a:latin typeface="Leelawadee" pitchFamily="34" charset="-34"/>
                <a:cs typeface="Leelawadee" pitchFamily="34" charset="-34"/>
                <a:sym typeface="Wingdings"/>
              </a:rPr>
              <a:t>ประกอบกิจกรรมที่ผิดกฎหมายหรือขัดต่อศีลธรรม</a:t>
            </a:r>
          </a:p>
          <a:p>
            <a:pPr>
              <a:lnSpc>
                <a:spcPct val="95000"/>
              </a:lnSpc>
            </a:pPr>
            <a:r>
              <a:rPr lang="th-TH" sz="2800" kern="200" spc="20" dirty="0" smtClean="0">
                <a:solidFill>
                  <a:schemeClr val="accent5">
                    <a:lumMod val="50000"/>
                  </a:schemeClr>
                </a:solidFill>
                <a:latin typeface="Leelawadee" pitchFamily="34" charset="-34"/>
                <a:cs typeface="Leelawadee" pitchFamily="34" charset="-34"/>
                <a:sym typeface="Wingdings"/>
              </a:rPr>
              <a:t>    </a:t>
            </a:r>
            <a:r>
              <a:rPr lang="th-TH" sz="2800" kern="400" spc="40" dirty="0" smtClean="0">
                <a:solidFill>
                  <a:schemeClr val="accent5">
                    <a:lumMod val="50000"/>
                  </a:schemeClr>
                </a:solidFill>
                <a:latin typeface="Leelawadee" pitchFamily="34" charset="-34"/>
                <a:cs typeface="Leelawadee" pitchFamily="34" charset="-34"/>
                <a:sym typeface="Wingdings"/>
              </a:rPr>
              <a:t>อันดีภายในพื้นที่ของตน</a:t>
            </a:r>
            <a:endParaRPr lang="th-TH" sz="2800" kern="400" dirty="0" smtClean="0">
              <a:solidFill>
                <a:schemeClr val="accent5">
                  <a:lumMod val="50000"/>
                </a:schemeClr>
              </a:solidFill>
              <a:latin typeface="Leelawadee" pitchFamily="34" charset="-34"/>
              <a:cs typeface="Leelawadee" pitchFamily="34" charset="-34"/>
              <a:sym typeface="Wingdings"/>
            </a:endParaRPr>
          </a:p>
        </p:txBody>
      </p:sp>
      <p:sp>
        <p:nvSpPr>
          <p:cNvPr id="10" name="Title 1"/>
          <p:cNvSpPr>
            <a:spLocks noGrp="1"/>
          </p:cNvSpPr>
          <p:nvPr>
            <p:ph type="title"/>
          </p:nvPr>
        </p:nvSpPr>
        <p:spPr>
          <a:xfrm>
            <a:off x="611560" y="332656"/>
            <a:ext cx="5472608"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วัตถุหรือสถานการณ์ต้องสงสัย</a:t>
            </a:r>
            <a:endParaRPr lang="en-US" sz="3000" b="1" dirty="0">
              <a:solidFill>
                <a:schemeClr val="accent5">
                  <a:lumMod val="75000"/>
                </a:schemeClr>
              </a:solidFill>
              <a:latin typeface="Leelawadee" pitchFamily="34" charset="-34"/>
              <a:cs typeface="Leelawadee" pitchFamily="34" charset="-34"/>
            </a:endParaRPr>
          </a:p>
        </p:txBody>
      </p:sp>
      <p:sp>
        <p:nvSpPr>
          <p:cNvPr id="11" name="Title 1"/>
          <p:cNvSpPr txBox="1">
            <a:spLocks/>
          </p:cNvSpPr>
          <p:nvPr/>
        </p:nvSpPr>
        <p:spPr>
          <a:xfrm>
            <a:off x="611560" y="958219"/>
            <a:ext cx="7632848"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กิจกรรมที่ผิดกฎหมายและกิจกรรมที่ขัดต่อศีลธรรม</a:t>
            </a:r>
            <a:endParaRPr lang="en-US" sz="2800" spc="50"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145</a:t>
            </a:fld>
            <a:endParaRPr lang="en-US" dirty="0"/>
          </a:p>
        </p:txBody>
      </p:sp>
      <p:pic>
        <p:nvPicPr>
          <p:cNvPr id="8" name="Picture 7" descr="MP900403071[1].JPG"/>
          <p:cNvPicPr/>
          <p:nvPr/>
        </p:nvPicPr>
        <p:blipFill>
          <a:blip r:embed="rId3" cstate="print"/>
          <a:stretch>
            <a:fillRect/>
          </a:stretch>
        </p:blipFill>
        <p:spPr>
          <a:xfrm>
            <a:off x="5796136" y="2708187"/>
            <a:ext cx="1904603" cy="1512937"/>
          </a:xfrm>
          <a:prstGeom prst="rect">
            <a:avLst/>
          </a:prstGeom>
        </p:spPr>
      </p:pic>
      <p:sp>
        <p:nvSpPr>
          <p:cNvPr id="10" name="Title 1"/>
          <p:cNvSpPr txBox="1">
            <a:spLocks/>
          </p:cNvSpPr>
          <p:nvPr/>
        </p:nvSpPr>
        <p:spPr>
          <a:xfrm>
            <a:off x="611560" y="958219"/>
            <a:ext cx="3960440"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วัตถุที่ไม่น่าไว้ใจ</a:t>
            </a:r>
            <a:endParaRPr lang="en-US" sz="2800" b="1" spc="5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02416" y="1525076"/>
            <a:ext cx="6417856"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กระเป๋า ถุง หรือหีบห่อที่ถูกทิ้งไว้ตามทางเดิน</a:t>
            </a:r>
          </a:p>
          <a:p>
            <a:pPr>
              <a:lnSpc>
                <a:spcPct val="95000"/>
              </a:lnSpc>
            </a:pP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หรือบริเวณปล่องบันได</a:t>
            </a:r>
          </a:p>
        </p:txBody>
      </p:sp>
      <p:sp>
        <p:nvSpPr>
          <p:cNvPr id="13" name="Title 1"/>
          <p:cNvSpPr txBox="1">
            <a:spLocks/>
          </p:cNvSpPr>
          <p:nvPr/>
        </p:nvSpPr>
        <p:spPr>
          <a:xfrm>
            <a:off x="611560" y="2348880"/>
            <a:ext cx="396044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วัตถุที่มีรอยคราบเลือด</a:t>
            </a:r>
          </a:p>
        </p:txBody>
      </p:sp>
      <p:sp>
        <p:nvSpPr>
          <p:cNvPr id="14" name="Title 1"/>
          <p:cNvSpPr txBox="1">
            <a:spLocks/>
          </p:cNvSpPr>
          <p:nvPr/>
        </p:nvSpPr>
        <p:spPr>
          <a:xfrm>
            <a:off x="611560" y="2878238"/>
            <a:ext cx="4680520"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ถุงหรือหีบห่อที่แขกย้ายออกไป</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แล้วทิ้งไว้ในห้องพัก</a:t>
            </a:r>
          </a:p>
        </p:txBody>
      </p:sp>
      <p:sp>
        <p:nvSpPr>
          <p:cNvPr id="16" name="Title 1"/>
          <p:cNvSpPr txBox="1">
            <a:spLocks/>
          </p:cNvSpPr>
          <p:nvPr/>
        </p:nvSpPr>
        <p:spPr>
          <a:xfrm>
            <a:off x="611560" y="3744652"/>
            <a:ext cx="396044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อาวุธที่พบในห้องพัก</a:t>
            </a:r>
          </a:p>
        </p:txBody>
      </p:sp>
      <p:sp>
        <p:nvSpPr>
          <p:cNvPr id="17" name="Title 1"/>
          <p:cNvSpPr txBox="1">
            <a:spLocks/>
          </p:cNvSpPr>
          <p:nvPr/>
        </p:nvSpPr>
        <p:spPr>
          <a:xfrm>
            <a:off x="620704" y="4221124"/>
            <a:ext cx="539145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ยาหรือหีบห่อที่น่าสงสัยว่าบรรจุยา</a:t>
            </a:r>
          </a:p>
        </p:txBody>
      </p:sp>
      <p:sp>
        <p:nvSpPr>
          <p:cNvPr id="18" name="Title 1"/>
          <p:cNvSpPr txBox="1">
            <a:spLocks/>
          </p:cNvSpPr>
          <p:nvPr/>
        </p:nvSpPr>
        <p:spPr>
          <a:xfrm>
            <a:off x="620704" y="4720952"/>
            <a:ext cx="4599368"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วัตถุระเบิด</a:t>
            </a:r>
          </a:p>
        </p:txBody>
      </p:sp>
      <p:sp>
        <p:nvSpPr>
          <p:cNvPr id="20" name="Title 1"/>
          <p:cNvSpPr>
            <a:spLocks noGrp="1"/>
          </p:cNvSpPr>
          <p:nvPr>
            <p:ph type="title"/>
          </p:nvPr>
        </p:nvSpPr>
        <p:spPr>
          <a:xfrm>
            <a:off x="611560" y="332656"/>
            <a:ext cx="5472608"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วัตถุหรือสถานการณ์ต้องสงสัย</a:t>
            </a:r>
            <a:endParaRPr lang="en-US" sz="3000" b="1" dirty="0">
              <a:solidFill>
                <a:schemeClr val="accent5">
                  <a:lumMod val="75000"/>
                </a:schemeClr>
              </a:solidFill>
              <a:latin typeface="Leelawadee" pitchFamily="34" charset="-34"/>
              <a:cs typeface="Leelawadee" pitchFamily="34" charset="-34"/>
            </a:endParaRPr>
          </a:p>
        </p:txBody>
      </p:sp>
      <p:sp>
        <p:nvSpPr>
          <p:cNvPr id="21" name="Title 1"/>
          <p:cNvSpPr txBox="1">
            <a:spLocks/>
          </p:cNvSpPr>
          <p:nvPr/>
        </p:nvSpPr>
        <p:spPr>
          <a:xfrm>
            <a:off x="611560" y="5206877"/>
            <a:ext cx="4680520"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ร่องรอยการใช้ยาภายในห้องพัก</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รวมถึงอุปกรณ์ในการใช้ยา</a:t>
            </a:r>
          </a:p>
        </p:txBody>
      </p:sp>
    </p:spTree>
  </p:cSld>
  <p:clrMapOvr>
    <a:masterClrMapping/>
  </p:clrMapOvr>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146</a:t>
            </a:fld>
            <a:endParaRPr lang="en-US" dirty="0"/>
          </a:p>
        </p:txBody>
      </p:sp>
      <p:pic>
        <p:nvPicPr>
          <p:cNvPr id="6" name="Picture 5" descr="MP900442650[1].JPG"/>
          <p:cNvPicPr/>
          <p:nvPr/>
        </p:nvPicPr>
        <p:blipFill>
          <a:blip r:embed="rId3" cstate="print"/>
          <a:stretch>
            <a:fillRect/>
          </a:stretch>
        </p:blipFill>
        <p:spPr>
          <a:xfrm>
            <a:off x="5980318" y="3131443"/>
            <a:ext cx="1544920" cy="1000132"/>
          </a:xfrm>
          <a:prstGeom prst="rect">
            <a:avLst/>
          </a:prstGeom>
        </p:spPr>
      </p:pic>
      <p:sp>
        <p:nvSpPr>
          <p:cNvPr id="8" name="Title 1"/>
          <p:cNvSpPr txBox="1">
            <a:spLocks/>
          </p:cNvSpPr>
          <p:nvPr/>
        </p:nvSpPr>
        <p:spPr>
          <a:xfrm>
            <a:off x="611560" y="958219"/>
            <a:ext cx="6120680"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สถานการณ์หรือบุคคลที่ไม่น่าไว้ใจ</a:t>
            </a:r>
            <a:endParaRPr lang="en-US" sz="2800" b="1" spc="50" dirty="0">
              <a:solidFill>
                <a:schemeClr val="accent5">
                  <a:lumMod val="50000"/>
                </a:schemeClr>
              </a:solidFill>
              <a:latin typeface="Leelawadee" pitchFamily="34" charset="-34"/>
              <a:cs typeface="Leelawadee" pitchFamily="34" charset="-34"/>
            </a:endParaRPr>
          </a:p>
        </p:txBody>
      </p:sp>
      <p:sp>
        <p:nvSpPr>
          <p:cNvPr id="9" name="Title 1"/>
          <p:cNvSpPr txBox="1">
            <a:spLocks/>
          </p:cNvSpPr>
          <p:nvPr/>
        </p:nvSpPr>
        <p:spPr>
          <a:xfrm>
            <a:off x="611560" y="1527040"/>
            <a:ext cx="6417856"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คนที่มีท่าทางวิตกกังวลหรือประหม่า เดินไปมา</a:t>
            </a:r>
          </a:p>
        </p:txBody>
      </p:sp>
      <p:sp>
        <p:nvSpPr>
          <p:cNvPr id="10" name="Title 1"/>
          <p:cNvSpPr txBox="1">
            <a:spLocks/>
          </p:cNvSpPr>
          <p:nvPr/>
        </p:nvSpPr>
        <p:spPr>
          <a:xfrm>
            <a:off x="611560" y="2003698"/>
            <a:ext cx="468052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คนที่เข้าไปในพื้นที่ห้ามเข้า</a:t>
            </a:r>
          </a:p>
        </p:txBody>
      </p:sp>
      <p:sp>
        <p:nvSpPr>
          <p:cNvPr id="12" name="Title 1"/>
          <p:cNvSpPr txBox="1">
            <a:spLocks/>
          </p:cNvSpPr>
          <p:nvPr/>
        </p:nvSpPr>
        <p:spPr>
          <a:xfrm>
            <a:off x="611560" y="2943994"/>
            <a:ext cx="396044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คนที่ส่งเสียงดัง หยาบคาย</a:t>
            </a:r>
          </a:p>
        </p:txBody>
      </p:sp>
      <p:sp>
        <p:nvSpPr>
          <p:cNvPr id="14" name="Title 1"/>
          <p:cNvSpPr txBox="1">
            <a:spLocks/>
          </p:cNvSpPr>
          <p:nvPr/>
        </p:nvSpPr>
        <p:spPr>
          <a:xfrm>
            <a:off x="620704" y="5185767"/>
            <a:ext cx="6111536"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คนที่ขอให้ช่วยพาเข้าไปในห้องพัก</a:t>
            </a:r>
          </a:p>
        </p:txBody>
      </p:sp>
      <p:sp>
        <p:nvSpPr>
          <p:cNvPr id="15" name="Title 1"/>
          <p:cNvSpPr>
            <a:spLocks noGrp="1"/>
          </p:cNvSpPr>
          <p:nvPr>
            <p:ph type="title"/>
          </p:nvPr>
        </p:nvSpPr>
        <p:spPr>
          <a:xfrm>
            <a:off x="611560" y="332656"/>
            <a:ext cx="5472608"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วัตถุหรือสถานการณ์ต้องสงสัย</a:t>
            </a:r>
            <a:endParaRPr lang="en-US" sz="3000" b="1" dirty="0">
              <a:solidFill>
                <a:schemeClr val="accent5">
                  <a:lumMod val="75000"/>
                </a:schemeClr>
              </a:solidFill>
              <a:latin typeface="Leelawadee" pitchFamily="34" charset="-34"/>
              <a:cs typeface="Leelawadee" pitchFamily="34" charset="-34"/>
            </a:endParaRPr>
          </a:p>
        </p:txBody>
      </p:sp>
      <p:sp>
        <p:nvSpPr>
          <p:cNvPr id="16" name="Title 1"/>
          <p:cNvSpPr txBox="1">
            <a:spLocks/>
          </p:cNvSpPr>
          <p:nvPr/>
        </p:nvSpPr>
        <p:spPr>
          <a:xfrm>
            <a:off x="611560" y="3415905"/>
            <a:ext cx="4680520"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มีเสียงที่แสดงว่ากำลังมีมีการ</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สร้างความเสียหาย</a:t>
            </a:r>
          </a:p>
        </p:txBody>
      </p:sp>
      <p:sp>
        <p:nvSpPr>
          <p:cNvPr id="17" name="Title 1"/>
          <p:cNvSpPr txBox="1">
            <a:spLocks/>
          </p:cNvSpPr>
          <p:nvPr/>
        </p:nvSpPr>
        <p:spPr>
          <a:xfrm>
            <a:off x="611560" y="2476825"/>
            <a:ext cx="468052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คนที่ใช้กำลังกับผู้อื่น</a:t>
            </a:r>
          </a:p>
        </p:txBody>
      </p:sp>
      <p:sp>
        <p:nvSpPr>
          <p:cNvPr id="18" name="Title 1"/>
          <p:cNvSpPr txBox="1">
            <a:spLocks/>
          </p:cNvSpPr>
          <p:nvPr/>
        </p:nvSpPr>
        <p:spPr>
          <a:xfrm>
            <a:off x="611560" y="4285038"/>
            <a:ext cx="4680520"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คนที่ดูเหมือนจงใจเดินเตร่ไปมา </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ตามทางเดินหรือพื้นที่ส่วนกลาง</a:t>
            </a:r>
          </a:p>
        </p:txBody>
      </p:sp>
    </p:spTree>
  </p:cSld>
  <p:clrMapOvr>
    <a:masterClrMapping/>
  </p:clrMapOvr>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147</a:t>
            </a:fld>
            <a:endParaRPr lang="en-US" dirty="0"/>
          </a:p>
        </p:txBody>
      </p:sp>
      <p:pic>
        <p:nvPicPr>
          <p:cNvPr id="7" name="Picture 6" descr="MP900409717[1].JPG"/>
          <p:cNvPicPr/>
          <p:nvPr/>
        </p:nvPicPr>
        <p:blipFill>
          <a:blip r:embed="rId3" cstate="print"/>
          <a:stretch>
            <a:fillRect/>
          </a:stretch>
        </p:blipFill>
        <p:spPr>
          <a:xfrm>
            <a:off x="5868144" y="3242223"/>
            <a:ext cx="1758214" cy="1133318"/>
          </a:xfrm>
          <a:prstGeom prst="rect">
            <a:avLst/>
          </a:prstGeom>
        </p:spPr>
      </p:pic>
      <p:sp>
        <p:nvSpPr>
          <p:cNvPr id="9" name="Title 1"/>
          <p:cNvSpPr txBox="1">
            <a:spLocks/>
          </p:cNvSpPr>
          <p:nvPr/>
        </p:nvSpPr>
        <p:spPr>
          <a:xfrm>
            <a:off x="611560" y="899718"/>
            <a:ext cx="7344816" cy="1089122"/>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หากพบเห็นหรือได้ยินเสียงที่น่าสงสัย ผิดปกติ</a:t>
            </a:r>
          </a:p>
          <a:p>
            <a:r>
              <a:rPr lang="th-TH" sz="2800" b="1" spc="50" dirty="0" smtClean="0">
                <a:solidFill>
                  <a:schemeClr val="accent5">
                    <a:lumMod val="50000"/>
                  </a:schemeClr>
                </a:solidFill>
                <a:latin typeface="Leelawadee" pitchFamily="34" charset="-34"/>
                <a:cs typeface="Leelawadee" pitchFamily="34" charset="-34"/>
              </a:rPr>
              <a:t>หรืออาจผิดกฎหมาย พนักงานควรปฏิบัติดังนี้</a:t>
            </a:r>
            <a:endParaRPr lang="en-US" sz="2800" b="1" spc="5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02035" y="1897782"/>
            <a:ext cx="7704856"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อย่าเข้าไปพูดอะไรกับบุคคลที่เกี่ยวข้องในเหตุการณ์นั้น</a:t>
            </a:r>
          </a:p>
        </p:txBody>
      </p:sp>
      <p:sp>
        <p:nvSpPr>
          <p:cNvPr id="14" name="Title 1"/>
          <p:cNvSpPr>
            <a:spLocks noGrp="1"/>
          </p:cNvSpPr>
          <p:nvPr>
            <p:ph type="title"/>
          </p:nvPr>
        </p:nvSpPr>
        <p:spPr>
          <a:xfrm>
            <a:off x="611560" y="332656"/>
            <a:ext cx="5472608"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วัตถุหรือสถานการณ์ต้องสงสัย</a:t>
            </a:r>
            <a:endParaRPr lang="en-US" sz="3000" b="1" dirty="0">
              <a:solidFill>
                <a:schemeClr val="accent5">
                  <a:lumMod val="75000"/>
                </a:schemeClr>
              </a:solidFill>
              <a:latin typeface="Leelawadee" pitchFamily="34" charset="-34"/>
              <a:cs typeface="Leelawadee" pitchFamily="34" charset="-34"/>
            </a:endParaRPr>
          </a:p>
        </p:txBody>
      </p:sp>
      <p:sp>
        <p:nvSpPr>
          <p:cNvPr id="15" name="Title 1"/>
          <p:cNvSpPr txBox="1">
            <a:spLocks/>
          </p:cNvSpPr>
          <p:nvPr/>
        </p:nvSpPr>
        <p:spPr>
          <a:xfrm>
            <a:off x="587176" y="3242223"/>
            <a:ext cx="5641008" cy="140323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พยายามจดจำรายละเอียดต่าง</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ให้มากที่สุด ถ้าสามารถทำได้</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ให้จดบันทึกไว้</a:t>
            </a:r>
          </a:p>
        </p:txBody>
      </p:sp>
      <p:sp>
        <p:nvSpPr>
          <p:cNvPr id="16" name="Title 1"/>
          <p:cNvSpPr txBox="1">
            <a:spLocks/>
          </p:cNvSpPr>
          <p:nvPr/>
        </p:nvSpPr>
        <p:spPr>
          <a:xfrm>
            <a:off x="596549" y="2358405"/>
            <a:ext cx="7575851"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อย่าแสดงให้คนที่เกี่ยวข้องในเหตุการณ์รู้ตัวว่ามีคนเห็น</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หรือสังเกตความผิดปกติได้</a:t>
            </a:r>
          </a:p>
        </p:txBody>
      </p:sp>
      <p:sp>
        <p:nvSpPr>
          <p:cNvPr id="17" name="Title 1"/>
          <p:cNvSpPr txBox="1">
            <a:spLocks/>
          </p:cNvSpPr>
          <p:nvPr/>
        </p:nvSpPr>
        <p:spPr>
          <a:xfrm>
            <a:off x="602034" y="4502574"/>
            <a:ext cx="5914181"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แจ้งให้ผู้มีส่วนรับผิดชอบทราบโดยเร็ว</a:t>
            </a:r>
          </a:p>
        </p:txBody>
      </p:sp>
    </p:spTree>
  </p:cSld>
  <p:clrMapOvr>
    <a:masterClrMapping/>
  </p:clrMapOvr>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148</a:t>
            </a:fld>
            <a:endParaRPr lang="en-US" dirty="0"/>
          </a:p>
        </p:txBody>
      </p:sp>
      <p:pic>
        <p:nvPicPr>
          <p:cNvPr id="6" name="Picture 5" descr="MP900422699[1].JPG"/>
          <p:cNvPicPr/>
          <p:nvPr/>
        </p:nvPicPr>
        <p:blipFill>
          <a:blip r:embed="rId3" cstate="print"/>
          <a:stretch>
            <a:fillRect/>
          </a:stretch>
        </p:blipFill>
        <p:spPr>
          <a:xfrm>
            <a:off x="5766400" y="2924944"/>
            <a:ext cx="1325880" cy="2009775"/>
          </a:xfrm>
          <a:prstGeom prst="rect">
            <a:avLst/>
          </a:prstGeom>
        </p:spPr>
      </p:pic>
      <p:sp>
        <p:nvSpPr>
          <p:cNvPr id="11" name="Title 1"/>
          <p:cNvSpPr>
            <a:spLocks noGrp="1"/>
          </p:cNvSpPr>
          <p:nvPr>
            <p:ph type="title"/>
          </p:nvPr>
        </p:nvSpPr>
        <p:spPr>
          <a:xfrm>
            <a:off x="611560" y="332656"/>
            <a:ext cx="5472608"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วัตถุหรือสถานการณ์ต้องสงสัย</a:t>
            </a:r>
            <a:endParaRPr lang="en-US" sz="3000" b="1" dirty="0">
              <a:solidFill>
                <a:schemeClr val="accent5">
                  <a:lumMod val="75000"/>
                </a:schemeClr>
              </a:solidFill>
              <a:latin typeface="Leelawadee" pitchFamily="34" charset="-34"/>
              <a:cs typeface="Leelawadee" pitchFamily="34" charset="-34"/>
            </a:endParaRPr>
          </a:p>
        </p:txBody>
      </p:sp>
      <p:sp>
        <p:nvSpPr>
          <p:cNvPr id="13" name="Title 1"/>
          <p:cNvSpPr txBox="1">
            <a:spLocks/>
          </p:cNvSpPr>
          <p:nvPr/>
        </p:nvSpPr>
        <p:spPr>
          <a:xfrm>
            <a:off x="611561" y="1556792"/>
            <a:ext cx="7200800"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kern="400" dirty="0" smtClean="0">
                <a:solidFill>
                  <a:schemeClr val="accent5">
                    <a:lumMod val="50000"/>
                  </a:schemeClr>
                </a:solidFill>
                <a:latin typeface="Leelawadee" pitchFamily="34" charset="-34"/>
                <a:cs typeface="Leelawadee" pitchFamily="34" charset="-34"/>
                <a:sym typeface="Wingdings"/>
              </a:rPr>
              <a:t>หากสังเกตเห็นวัตถุหรือเหตุการณ์ที่ไม่ปกติ น่าสงสัย</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พนักงานดูแลห้องพัก ควรดำเนินการดังนี้</a:t>
            </a:r>
          </a:p>
        </p:txBody>
      </p:sp>
      <p:sp>
        <p:nvSpPr>
          <p:cNvPr id="15" name="Title 1"/>
          <p:cNvSpPr txBox="1">
            <a:spLocks/>
          </p:cNvSpPr>
          <p:nvPr/>
        </p:nvSpPr>
        <p:spPr>
          <a:xfrm>
            <a:off x="611560" y="958219"/>
            <a:ext cx="3240360"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การดำเนินการ</a:t>
            </a:r>
            <a:endParaRPr lang="en-US" sz="2800" b="1" spc="50" dirty="0">
              <a:solidFill>
                <a:schemeClr val="accent5">
                  <a:lumMod val="50000"/>
                </a:schemeClr>
              </a:solidFill>
              <a:latin typeface="Leelawadee" pitchFamily="34" charset="-34"/>
              <a:cs typeface="Leelawadee" pitchFamily="34" charset="-34"/>
            </a:endParaRPr>
          </a:p>
        </p:txBody>
      </p:sp>
      <p:sp>
        <p:nvSpPr>
          <p:cNvPr id="17" name="Title 1"/>
          <p:cNvSpPr txBox="1">
            <a:spLocks/>
          </p:cNvSpPr>
          <p:nvPr/>
        </p:nvSpPr>
        <p:spPr>
          <a:xfrm>
            <a:off x="596549" y="2499696"/>
            <a:ext cx="5415611"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แจ้ง</a:t>
            </a:r>
            <a:r>
              <a:rPr lang="th-TH" sz="2800" kern="400" dirty="0">
                <a:solidFill>
                  <a:schemeClr val="accent5">
                    <a:lumMod val="50000"/>
                  </a:schemeClr>
                </a:solidFill>
                <a:latin typeface="Leelawadee" pitchFamily="34" charset="-34"/>
                <a:cs typeface="Leelawadee" pitchFamily="34" charset="-34"/>
                <a:sym typeface="Wingdings"/>
              </a:rPr>
              <a:t>หัวหน้างาน แม่บ้านประจำชั้น </a:t>
            </a:r>
            <a:endParaRPr lang="th-TH" sz="2800" kern="400" dirty="0" smtClean="0">
              <a:solidFill>
                <a:schemeClr val="accent5">
                  <a:lumMod val="50000"/>
                </a:schemeClr>
              </a:solidFill>
              <a:latin typeface="Leelawadee" pitchFamily="34" charset="-34"/>
              <a:cs typeface="Leelawadee" pitchFamily="34" charset="-34"/>
              <a:sym typeface="Wingdings"/>
            </a:endParaRPr>
          </a:p>
          <a:p>
            <a:r>
              <a:rPr lang="th-TH" sz="2800" kern="400" dirty="0" smtClean="0">
                <a:solidFill>
                  <a:schemeClr val="accent5">
                    <a:lumMod val="50000"/>
                  </a:schemeClr>
                </a:solidFill>
                <a:latin typeface="Leelawadee" pitchFamily="34" charset="-34"/>
                <a:cs typeface="Leelawadee" pitchFamily="34" charset="-34"/>
                <a:sym typeface="Wingdings"/>
              </a:rPr>
              <a:t>  หรือ</a:t>
            </a:r>
            <a:r>
              <a:rPr lang="th-TH" sz="2800" kern="400" dirty="0">
                <a:solidFill>
                  <a:schemeClr val="accent5">
                    <a:lumMod val="50000"/>
                  </a:schemeClr>
                </a:solidFill>
                <a:latin typeface="Leelawadee" pitchFamily="34" charset="-34"/>
                <a:cs typeface="Leelawadee" pitchFamily="34" charset="-34"/>
                <a:sym typeface="Wingdings"/>
              </a:rPr>
              <a:t>ผู้จัดการแผนกแม่บ้าน</a:t>
            </a:r>
          </a:p>
        </p:txBody>
      </p:sp>
      <p:sp>
        <p:nvSpPr>
          <p:cNvPr id="18" name="Title 1"/>
          <p:cNvSpPr txBox="1">
            <a:spLocks/>
          </p:cNvSpPr>
          <p:nvPr/>
        </p:nvSpPr>
        <p:spPr>
          <a:xfrm>
            <a:off x="611561" y="3411417"/>
            <a:ext cx="4896544"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ติดต่อฝ่ายรักษาความปลอดภัย </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a:t>
            </a:r>
          </a:p>
          <a:p>
            <a:r>
              <a:rPr lang="th-TH" sz="2800" kern="400" dirty="0" smtClean="0">
                <a:solidFill>
                  <a:schemeClr val="accent5">
                    <a:lumMod val="50000"/>
                  </a:schemeClr>
                </a:solidFill>
                <a:latin typeface="Leelawadee" pitchFamily="34" charset="-34"/>
                <a:cs typeface="Leelawadee" pitchFamily="34" charset="-34"/>
                <a:sym typeface="Wingdings"/>
              </a:rPr>
              <a:t>  ของสถานประกอบการ</a:t>
            </a:r>
            <a:endParaRPr lang="th-TH" sz="2800" kern="400" dirty="0">
              <a:solidFill>
                <a:schemeClr val="accent5">
                  <a:lumMod val="50000"/>
                </a:schemeClr>
              </a:solidFill>
              <a:latin typeface="Leelawadee" pitchFamily="34" charset="-34"/>
              <a:cs typeface="Leelawadee" pitchFamily="34" charset="-34"/>
              <a:sym typeface="Wingdings"/>
            </a:endParaRPr>
          </a:p>
        </p:txBody>
      </p:sp>
    </p:spTree>
  </p:cSld>
  <p:clrMapOvr>
    <a:masterClrMapping/>
  </p:clrMapOvr>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149</a:t>
            </a:fld>
            <a:endParaRPr lang="en-US" dirty="0"/>
          </a:p>
        </p:txBody>
      </p:sp>
      <p:pic>
        <p:nvPicPr>
          <p:cNvPr id="21506" name="Picture 2" descr="I:\Overseas Projects\PHOTOS\2012\L&amp;F Signage.jpg"/>
          <p:cNvPicPr>
            <a:picLocks noChangeAspect="1" noChangeArrowheads="1"/>
          </p:cNvPicPr>
          <p:nvPr/>
        </p:nvPicPr>
        <p:blipFill>
          <a:blip r:embed="rId3" cstate="print"/>
          <a:srcRect/>
          <a:stretch>
            <a:fillRect/>
          </a:stretch>
        </p:blipFill>
        <p:spPr bwMode="auto">
          <a:xfrm>
            <a:off x="3605216" y="4735785"/>
            <a:ext cx="1933568" cy="1164508"/>
          </a:xfrm>
          <a:prstGeom prst="rect">
            <a:avLst/>
          </a:prstGeom>
          <a:noFill/>
        </p:spPr>
      </p:pic>
      <p:sp>
        <p:nvSpPr>
          <p:cNvPr id="9"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ดำเนินการเกี่ยวกับสิ่งของที่แขกลืมไว้</a:t>
            </a:r>
            <a:endParaRPr lang="en-US" sz="3000" b="1" dirty="0">
              <a:solidFill>
                <a:schemeClr val="accent5">
                  <a:lumMod val="75000"/>
                </a:schemeClr>
              </a:solidFill>
              <a:latin typeface="Leelawadee" pitchFamily="34" charset="-34"/>
              <a:cs typeface="Leelawadee" pitchFamily="34" charset="-34"/>
            </a:endParaRPr>
          </a:p>
        </p:txBody>
      </p:sp>
      <p:sp>
        <p:nvSpPr>
          <p:cNvPr id="11" name="Title 1"/>
          <p:cNvSpPr txBox="1">
            <a:spLocks/>
          </p:cNvSpPr>
          <p:nvPr/>
        </p:nvSpPr>
        <p:spPr>
          <a:xfrm>
            <a:off x="611559" y="958219"/>
            <a:ext cx="6120681"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การจัดการสิ่งของที่แขกที่ย้ายออกลืมไว้</a:t>
            </a:r>
            <a:endParaRPr lang="en-US" sz="2800" spc="5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596549" y="1609750"/>
            <a:ext cx="7580667"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ในการเข้าทำความสะอาดห้องพักที่มีแขกย้ายออกไป</a:t>
            </a:r>
          </a:p>
          <a:p>
            <a:r>
              <a:rPr lang="th-TH" sz="2800" kern="400" dirty="0" smtClean="0">
                <a:solidFill>
                  <a:schemeClr val="accent5">
                    <a:lumMod val="50000"/>
                  </a:schemeClr>
                </a:solidFill>
                <a:latin typeface="Leelawadee" pitchFamily="34" charset="-34"/>
                <a:cs typeface="Leelawadee" pitchFamily="34" charset="-34"/>
                <a:sym typeface="Wingdings"/>
              </a:rPr>
              <a:t>   พนักงานดูแลห้องพักอาจพบของของแขกอยู่ในห้อง</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13" name="Title 1"/>
          <p:cNvSpPr txBox="1">
            <a:spLocks/>
          </p:cNvSpPr>
          <p:nvPr/>
        </p:nvSpPr>
        <p:spPr>
          <a:xfrm>
            <a:off x="611560" y="3483425"/>
            <a:ext cx="7565655"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ให้ดำเนินการเกี่ยวกับของที่พบเสมือนว่าเป็นของมีค่า                              </a:t>
            </a:r>
          </a:p>
          <a:p>
            <a:r>
              <a:rPr lang="th-TH" sz="2800" kern="400" dirty="0" smtClean="0">
                <a:solidFill>
                  <a:schemeClr val="accent5">
                    <a:lumMod val="50000"/>
                  </a:schemeClr>
                </a:solidFill>
                <a:latin typeface="Leelawadee" pitchFamily="34" charset="-34"/>
                <a:cs typeface="Leelawadee" pitchFamily="34" charset="-34"/>
                <a:sym typeface="Wingdings"/>
              </a:rPr>
              <a:t>   เสมอไม่ว่าของสิ่งนั้นจะมีราคาเท่าใด</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15" name="Title 1"/>
          <p:cNvSpPr txBox="1">
            <a:spLocks/>
          </p:cNvSpPr>
          <p:nvPr/>
        </p:nvSpPr>
        <p:spPr>
          <a:xfrm>
            <a:off x="611561" y="2545854"/>
            <a:ext cx="7071126"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ของ</a:t>
            </a:r>
            <a:r>
              <a:rPr lang="th-TH" sz="2800" kern="400" dirty="0">
                <a:solidFill>
                  <a:schemeClr val="accent5">
                    <a:lumMod val="50000"/>
                  </a:schemeClr>
                </a:solidFill>
                <a:latin typeface="Leelawadee" pitchFamily="34" charset="-34"/>
                <a:cs typeface="Leelawadee" pitchFamily="34" charset="-34"/>
                <a:sym typeface="Wingdings"/>
              </a:rPr>
              <a:t>ที่พบอาจเป็นของที่แขกลืมหรือเป็นของที่</a:t>
            </a:r>
            <a:r>
              <a:rPr lang="th-TH" sz="2800" kern="400" dirty="0" smtClean="0">
                <a:solidFill>
                  <a:schemeClr val="accent5">
                    <a:lumMod val="50000"/>
                  </a:schemeClr>
                </a:solidFill>
                <a:latin typeface="Leelawadee" pitchFamily="34" charset="-34"/>
                <a:cs typeface="Leelawadee" pitchFamily="34" charset="-34"/>
                <a:sym typeface="Wingdings"/>
              </a:rPr>
              <a:t>แขก</a:t>
            </a:r>
          </a:p>
          <a:p>
            <a:r>
              <a:rPr lang="th-TH" sz="2800" kern="400" dirty="0" smtClean="0">
                <a:solidFill>
                  <a:schemeClr val="accent5">
                    <a:lumMod val="50000"/>
                  </a:schemeClr>
                </a:solidFill>
                <a:latin typeface="Leelawadee" pitchFamily="34" charset="-34"/>
                <a:cs typeface="Leelawadee" pitchFamily="34" charset="-34"/>
                <a:sym typeface="Wingdings"/>
              </a:rPr>
              <a:t>  ตั้งใจทิ้งไว้ก็ได้</a:t>
            </a:r>
            <a:endParaRPr lang="th-TH" sz="2800" kern="400" dirty="0">
              <a:solidFill>
                <a:schemeClr val="accent5">
                  <a:lumMod val="50000"/>
                </a:schemeClr>
              </a:solidFill>
              <a:latin typeface="Leelawadee" pitchFamily="34" charset="-34"/>
              <a:cs typeface="Leelawadee" pitchFamily="34" charset="-34"/>
              <a:sym typeface="Wingdings"/>
            </a:endParaRPr>
          </a:p>
        </p:txBody>
      </p:sp>
    </p:spTree>
  </p:cSld>
  <p:clrMapOvr>
    <a:masterClrMapping/>
  </p:clrMapOvr>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150</a:t>
            </a:fld>
            <a:endParaRPr lang="en-US" dirty="0"/>
          </a:p>
        </p:txBody>
      </p:sp>
      <p:pic>
        <p:nvPicPr>
          <p:cNvPr id="6" name="Picture 5" descr="MP900442283[1].JPG"/>
          <p:cNvPicPr/>
          <p:nvPr/>
        </p:nvPicPr>
        <p:blipFill>
          <a:blip r:embed="rId3" cstate="print"/>
          <a:stretch>
            <a:fillRect/>
          </a:stretch>
        </p:blipFill>
        <p:spPr>
          <a:xfrm>
            <a:off x="5508104" y="2852936"/>
            <a:ext cx="2078881" cy="1571636"/>
          </a:xfrm>
          <a:prstGeom prst="rect">
            <a:avLst/>
          </a:prstGeom>
        </p:spPr>
      </p:pic>
      <p:sp>
        <p:nvSpPr>
          <p:cNvPr id="8"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ดำเนินการเกี่ยวกับสิ่งของที่แขกลืมไว้</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59" y="939185"/>
            <a:ext cx="7200801" cy="1929445"/>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ของที่แขกลืมไว้ทุกชิ้น ต้องนำส่งแผนกแม่บ้านเพื่อ</a:t>
            </a:r>
          </a:p>
          <a:p>
            <a:r>
              <a:rPr lang="th-TH" sz="2800" spc="50" dirty="0" smtClean="0">
                <a:solidFill>
                  <a:schemeClr val="accent5">
                    <a:lumMod val="50000"/>
                  </a:schemeClr>
                </a:solidFill>
                <a:latin typeface="Leelawadee" pitchFamily="34" charset="-34"/>
                <a:cs typeface="Leelawadee" pitchFamily="34" charset="-34"/>
              </a:rPr>
              <a:t>ลงบันทึกไว้ ในรายการของหายและของที่พบ </a:t>
            </a:r>
          </a:p>
          <a:p>
            <a:r>
              <a:rPr lang="th-TH" sz="2800" spc="50" dirty="0" smtClean="0">
                <a:solidFill>
                  <a:schemeClr val="accent5">
                    <a:lumMod val="50000"/>
                  </a:schemeClr>
                </a:solidFill>
                <a:latin typeface="Leelawadee" pitchFamily="34" charset="-34"/>
                <a:cs typeface="Leelawadee" pitchFamily="34" charset="-34"/>
              </a:rPr>
              <a:t>การลงบันทึกรายการ ของที่หายและของที่เก็บได้</a:t>
            </a:r>
          </a:p>
          <a:p>
            <a:r>
              <a:rPr lang="th-TH" sz="2800" spc="50" dirty="0" smtClean="0">
                <a:solidFill>
                  <a:schemeClr val="accent5">
                    <a:lumMod val="50000"/>
                  </a:schemeClr>
                </a:solidFill>
                <a:latin typeface="Leelawadee" pitchFamily="34" charset="-34"/>
                <a:cs typeface="Leelawadee" pitchFamily="34" charset="-34"/>
              </a:rPr>
              <a:t>จะต้องใส่รายละเอียด ดังต่อไปนี้</a:t>
            </a:r>
          </a:p>
        </p:txBody>
      </p:sp>
      <p:sp>
        <p:nvSpPr>
          <p:cNvPr id="13" name="Title 1"/>
          <p:cNvSpPr txBox="1">
            <a:spLocks/>
          </p:cNvSpPr>
          <p:nvPr/>
        </p:nvSpPr>
        <p:spPr>
          <a:xfrm>
            <a:off x="602035" y="2774382"/>
            <a:ext cx="3249885"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วันที่พบหรือเก็บได้</a:t>
            </a:r>
          </a:p>
        </p:txBody>
      </p:sp>
      <p:sp>
        <p:nvSpPr>
          <p:cNvPr id="15" name="Title 1"/>
          <p:cNvSpPr txBox="1">
            <a:spLocks/>
          </p:cNvSpPr>
          <p:nvPr/>
        </p:nvSpPr>
        <p:spPr>
          <a:xfrm>
            <a:off x="611560" y="4104434"/>
            <a:ext cx="324036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จุดที่พบ</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16" name="Title 1"/>
          <p:cNvSpPr txBox="1">
            <a:spLocks/>
          </p:cNvSpPr>
          <p:nvPr/>
        </p:nvSpPr>
        <p:spPr>
          <a:xfrm>
            <a:off x="611560" y="4574582"/>
            <a:ext cx="4752528"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สิ่งของที่พบและลักษณะโดยทั่วไป</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17" name="Title 1"/>
          <p:cNvSpPr txBox="1">
            <a:spLocks/>
          </p:cNvSpPr>
          <p:nvPr/>
        </p:nvSpPr>
        <p:spPr>
          <a:xfrm>
            <a:off x="611560" y="5050063"/>
            <a:ext cx="324036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ชื่อบุคคลที่พบ</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18" name="Title 1"/>
          <p:cNvSpPr txBox="1">
            <a:spLocks/>
          </p:cNvSpPr>
          <p:nvPr/>
        </p:nvSpPr>
        <p:spPr>
          <a:xfrm>
            <a:off x="611560" y="5525544"/>
            <a:ext cx="396044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วันที่ส่งคืนเจ้าของ</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19" name="Title 1"/>
          <p:cNvSpPr txBox="1">
            <a:spLocks/>
          </p:cNvSpPr>
          <p:nvPr/>
        </p:nvSpPr>
        <p:spPr>
          <a:xfrm>
            <a:off x="611561" y="3238826"/>
            <a:ext cx="3960439"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หมายเลข</a:t>
            </a:r>
            <a:r>
              <a:rPr lang="th-TH" sz="2800" kern="400" dirty="0">
                <a:solidFill>
                  <a:schemeClr val="accent5">
                    <a:lumMod val="50000"/>
                  </a:schemeClr>
                </a:solidFill>
                <a:latin typeface="Leelawadee" pitchFamily="34" charset="-34"/>
                <a:cs typeface="Leelawadee" pitchFamily="34" charset="-34"/>
                <a:sym typeface="Wingdings"/>
              </a:rPr>
              <a:t>ห้องพักที่</a:t>
            </a:r>
            <a:r>
              <a:rPr lang="th-TH" sz="2800" kern="400" dirty="0" smtClean="0">
                <a:solidFill>
                  <a:schemeClr val="accent5">
                    <a:lumMod val="50000"/>
                  </a:schemeClr>
                </a:solidFill>
                <a:latin typeface="Leelawadee" pitchFamily="34" charset="-34"/>
                <a:cs typeface="Leelawadee" pitchFamily="34" charset="-34"/>
                <a:sym typeface="Wingdings"/>
              </a:rPr>
              <a:t>พบ</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หรือ</a:t>
            </a:r>
            <a:r>
              <a:rPr lang="th-TH" sz="2800" kern="400" dirty="0">
                <a:solidFill>
                  <a:schemeClr val="accent5">
                    <a:lumMod val="50000"/>
                  </a:schemeClr>
                </a:solidFill>
                <a:latin typeface="Leelawadee" pitchFamily="34" charset="-34"/>
                <a:cs typeface="Leelawadee" pitchFamily="34" charset="-34"/>
                <a:sym typeface="Wingdings"/>
              </a:rPr>
              <a:t>สถานที่</a:t>
            </a:r>
            <a:r>
              <a:rPr lang="th-TH" sz="2800" kern="300" dirty="0">
                <a:solidFill>
                  <a:schemeClr val="accent5">
                    <a:lumMod val="50000"/>
                  </a:schemeClr>
                </a:solidFill>
                <a:latin typeface="Leelawadee" pitchFamily="34" charset="-34"/>
                <a:cs typeface="Leelawadee" pitchFamily="34" charset="-34"/>
                <a:sym typeface="Wingdings"/>
              </a:rPr>
              <a:t>อื่น</a:t>
            </a:r>
            <a:r>
              <a:rPr lang="th-TH" sz="2800" kern="400" dirty="0">
                <a:solidFill>
                  <a:schemeClr val="accent5">
                    <a:lumMod val="50000"/>
                  </a:schemeClr>
                </a:solidFill>
                <a:latin typeface="Leelawadee" pitchFamily="34" charset="-34"/>
                <a:cs typeface="Leelawadee" pitchFamily="34" charset="-34"/>
                <a:sym typeface="Wingdings"/>
              </a:rPr>
              <a:t> </a:t>
            </a:r>
            <a:r>
              <a:rPr lang="th-TH" sz="2800" kern="300" dirty="0" smtClean="0">
                <a:solidFill>
                  <a:schemeClr val="accent5">
                    <a:lumMod val="50000"/>
                  </a:schemeClr>
                </a:solidFill>
                <a:latin typeface="Leelawadee" pitchFamily="34" charset="-34"/>
                <a:cs typeface="Leelawadee" pitchFamily="34" charset="-34"/>
                <a:sym typeface="Wingdings"/>
              </a:rPr>
              <a:t>ๆ</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a:t>
            </a:r>
            <a:r>
              <a:rPr lang="th-TH" sz="2800" kern="400" dirty="0">
                <a:solidFill>
                  <a:schemeClr val="accent5">
                    <a:lumMod val="50000"/>
                  </a:schemeClr>
                </a:solidFill>
                <a:latin typeface="Leelawadee" pitchFamily="34" charset="-34"/>
                <a:cs typeface="Leelawadee" pitchFamily="34" charset="-34"/>
                <a:sym typeface="Wingdings"/>
              </a:rPr>
              <a:t>พบ</a:t>
            </a:r>
          </a:p>
        </p:txBody>
      </p:sp>
    </p:spTree>
  </p:cSld>
  <p:clrMapOvr>
    <a:masterClrMapping/>
  </p:clrMapOvr>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151</a:t>
            </a:fld>
            <a:endParaRPr lang="en-US" dirty="0"/>
          </a:p>
        </p:txBody>
      </p:sp>
      <p:pic>
        <p:nvPicPr>
          <p:cNvPr id="8" name="Picture 7" descr="MP900425493[1].JPG"/>
          <p:cNvPicPr/>
          <p:nvPr/>
        </p:nvPicPr>
        <p:blipFill>
          <a:blip r:embed="rId3" cstate="print"/>
          <a:stretch>
            <a:fillRect/>
          </a:stretch>
        </p:blipFill>
        <p:spPr>
          <a:xfrm>
            <a:off x="6225905" y="1997842"/>
            <a:ext cx="1082400" cy="1116211"/>
          </a:xfrm>
          <a:prstGeom prst="rect">
            <a:avLst/>
          </a:prstGeom>
        </p:spPr>
      </p:pic>
      <p:pic>
        <p:nvPicPr>
          <p:cNvPr id="22530" name="Picture 2" descr="C:\Documents and Settings\danielc\Local Settings\Temporary Internet Files\Content.IE5\M0QL8DHR\MP900314269[1].jpg"/>
          <p:cNvPicPr>
            <a:picLocks noChangeAspect="1" noChangeArrowheads="1"/>
          </p:cNvPicPr>
          <p:nvPr/>
        </p:nvPicPr>
        <p:blipFill>
          <a:blip r:embed="rId4" cstate="print"/>
          <a:srcRect/>
          <a:stretch>
            <a:fillRect/>
          </a:stretch>
        </p:blipFill>
        <p:spPr bwMode="auto">
          <a:xfrm>
            <a:off x="5940152" y="3435546"/>
            <a:ext cx="1590480" cy="1073574"/>
          </a:xfrm>
          <a:prstGeom prst="rect">
            <a:avLst/>
          </a:prstGeom>
          <a:noFill/>
        </p:spPr>
      </p:pic>
      <p:pic>
        <p:nvPicPr>
          <p:cNvPr id="22531" name="Picture 3" descr="C:\Documents and Settings\danielc\Local Settings\Temporary Internet Files\Content.IE5\M0QL8DHR\MC900112496[1].wmf"/>
          <p:cNvPicPr>
            <a:picLocks noChangeAspect="1" noChangeArrowheads="1"/>
          </p:cNvPicPr>
          <p:nvPr/>
        </p:nvPicPr>
        <p:blipFill>
          <a:blip r:embed="rId5" cstate="print"/>
          <a:srcRect/>
          <a:stretch>
            <a:fillRect/>
          </a:stretch>
        </p:blipFill>
        <p:spPr bwMode="auto">
          <a:xfrm>
            <a:off x="4355976" y="3429000"/>
            <a:ext cx="1512168" cy="1114844"/>
          </a:xfrm>
          <a:prstGeom prst="rect">
            <a:avLst/>
          </a:prstGeom>
          <a:noFill/>
        </p:spPr>
      </p:pic>
      <p:sp>
        <p:nvSpPr>
          <p:cNvPr id="11"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ดำเนินการเกี่ยวกับสิ่งของที่แขกลืมไว้</a:t>
            </a:r>
            <a:endParaRPr lang="en-US" sz="3000" b="1" dirty="0">
              <a:solidFill>
                <a:schemeClr val="accent5">
                  <a:lumMod val="75000"/>
                </a:schemeClr>
              </a:solidFill>
              <a:latin typeface="Leelawadee" pitchFamily="34" charset="-34"/>
              <a:cs typeface="Leelawadee" pitchFamily="34" charset="-34"/>
            </a:endParaRPr>
          </a:p>
        </p:txBody>
      </p:sp>
      <p:sp>
        <p:nvSpPr>
          <p:cNvPr id="12" name="Title 1"/>
          <p:cNvSpPr txBox="1">
            <a:spLocks/>
          </p:cNvSpPr>
          <p:nvPr/>
        </p:nvSpPr>
        <p:spPr>
          <a:xfrm>
            <a:off x="611559" y="908720"/>
            <a:ext cx="7200801" cy="1089122"/>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ของที่พบอาจไม่ใช่ของที่แขกลืมไว้เสมอไป บางครั้ง</a:t>
            </a:r>
          </a:p>
          <a:p>
            <a:r>
              <a:rPr lang="th-TH" sz="2800" spc="50" dirty="0" smtClean="0">
                <a:solidFill>
                  <a:schemeClr val="accent5">
                    <a:lumMod val="50000"/>
                  </a:schemeClr>
                </a:solidFill>
                <a:latin typeface="Leelawadee" pitchFamily="34" charset="-34"/>
                <a:cs typeface="Leelawadee" pitchFamily="34" charset="-34"/>
              </a:rPr>
              <a:t>อาจเป็นของที่แขกตั้งใจทิ้ง</a:t>
            </a:r>
          </a:p>
        </p:txBody>
      </p:sp>
      <p:sp>
        <p:nvSpPr>
          <p:cNvPr id="13" name="Title 1"/>
          <p:cNvSpPr txBox="1">
            <a:spLocks/>
          </p:cNvSpPr>
          <p:nvPr/>
        </p:nvSpPr>
        <p:spPr>
          <a:xfrm>
            <a:off x="602035" y="1844824"/>
            <a:ext cx="5050085"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ของใช้เกี่ยวกับกิจกรรมทางเพศ</a:t>
            </a:r>
          </a:p>
        </p:txBody>
      </p:sp>
      <p:sp>
        <p:nvSpPr>
          <p:cNvPr id="14" name="Title 1"/>
          <p:cNvSpPr txBox="1">
            <a:spLocks/>
          </p:cNvSpPr>
          <p:nvPr/>
        </p:nvSpPr>
        <p:spPr>
          <a:xfrm>
            <a:off x="611560" y="2780928"/>
            <a:ext cx="324036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เครื่องดื่มแอลกอฮอล์</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15" name="Title 1"/>
          <p:cNvSpPr txBox="1">
            <a:spLocks/>
          </p:cNvSpPr>
          <p:nvPr/>
        </p:nvSpPr>
        <p:spPr>
          <a:xfrm>
            <a:off x="611560" y="3251076"/>
            <a:ext cx="3240361"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หนังสือพิมพ์</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16" name="Title 1"/>
          <p:cNvSpPr txBox="1">
            <a:spLocks/>
          </p:cNvSpPr>
          <p:nvPr/>
        </p:nvSpPr>
        <p:spPr>
          <a:xfrm>
            <a:off x="611560" y="3726557"/>
            <a:ext cx="324036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หนังสือ</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17" name="Title 1"/>
          <p:cNvSpPr txBox="1">
            <a:spLocks/>
          </p:cNvSpPr>
          <p:nvPr/>
        </p:nvSpPr>
        <p:spPr>
          <a:xfrm>
            <a:off x="611560" y="4202038"/>
            <a:ext cx="2515517"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นิตยสาร</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19" name="Title 1"/>
          <p:cNvSpPr txBox="1">
            <a:spLocks/>
          </p:cNvSpPr>
          <p:nvPr/>
        </p:nvSpPr>
        <p:spPr>
          <a:xfrm>
            <a:off x="611561" y="2314972"/>
            <a:ext cx="324036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อาหารที่เสียง่าย</a:t>
            </a:r>
          </a:p>
        </p:txBody>
      </p:sp>
      <p:sp>
        <p:nvSpPr>
          <p:cNvPr id="20" name="Title 1"/>
          <p:cNvSpPr txBox="1">
            <a:spLocks/>
          </p:cNvSpPr>
          <p:nvPr/>
        </p:nvSpPr>
        <p:spPr>
          <a:xfrm>
            <a:off x="611560" y="4675165"/>
            <a:ext cx="324036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เอกสาร</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21" name="Title 1"/>
          <p:cNvSpPr txBox="1">
            <a:spLocks/>
          </p:cNvSpPr>
          <p:nvPr/>
        </p:nvSpPr>
        <p:spPr>
          <a:xfrm>
            <a:off x="611560" y="5150646"/>
            <a:ext cx="396044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ของอื่น</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ที่ไม่มีราคา</a:t>
            </a:r>
            <a:endParaRPr lang="th-TH" sz="2800" kern="400" dirty="0">
              <a:solidFill>
                <a:schemeClr val="accent5">
                  <a:lumMod val="50000"/>
                </a:schemeClr>
              </a:solidFill>
              <a:latin typeface="Leelawadee" pitchFamily="34" charset="-34"/>
              <a:cs typeface="Leelawadee" pitchFamily="34" charset="-34"/>
              <a:sym typeface="Wingdings"/>
            </a:endParaRPr>
          </a:p>
        </p:txBody>
      </p:sp>
    </p:spTree>
  </p:cSld>
  <p:clrMapOvr>
    <a:masterClrMapping/>
  </p:clrMapOvr>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152</a:t>
            </a:fld>
            <a:endParaRPr lang="en-US" dirty="0"/>
          </a:p>
        </p:txBody>
      </p:sp>
      <p:pic>
        <p:nvPicPr>
          <p:cNvPr id="6" name="Picture 5" descr="MP900408879[1].JPG"/>
          <p:cNvPicPr>
            <a:picLocks noChangeAspect="1"/>
          </p:cNvPicPr>
          <p:nvPr/>
        </p:nvPicPr>
        <p:blipFill>
          <a:blip r:embed="rId3" cstate="print"/>
          <a:stretch>
            <a:fillRect/>
          </a:stretch>
        </p:blipFill>
        <p:spPr>
          <a:xfrm>
            <a:off x="3419872" y="3284984"/>
            <a:ext cx="2143140" cy="2143140"/>
          </a:xfrm>
          <a:prstGeom prst="rect">
            <a:avLst/>
          </a:prstGeom>
        </p:spPr>
      </p:pic>
      <p:sp>
        <p:nvSpPr>
          <p:cNvPr id="7" name="Title 1"/>
          <p:cNvSpPr>
            <a:spLocks noGrp="1"/>
          </p:cNvSpPr>
          <p:nvPr>
            <p:ph type="title"/>
          </p:nvPr>
        </p:nvSpPr>
        <p:spPr>
          <a:xfrm>
            <a:off x="611560" y="692696"/>
            <a:ext cx="1944216" cy="792088"/>
          </a:xfrm>
        </p:spPr>
        <p:txBody>
          <a:bodyPr>
            <a:normAutofit/>
          </a:bodyPr>
          <a:lstStyle/>
          <a:p>
            <a:r>
              <a:rPr lang="th-TH" sz="3200" b="1" dirty="0" smtClean="0">
                <a:solidFill>
                  <a:schemeClr val="accent5">
                    <a:lumMod val="75000"/>
                  </a:schemeClr>
                </a:solidFill>
                <a:latin typeface="Leelawadee" pitchFamily="34" charset="-34"/>
                <a:cs typeface="Leelawadee" pitchFamily="34" charset="-34"/>
              </a:rPr>
              <a:t>บทที่</a:t>
            </a:r>
            <a:r>
              <a:rPr lang="th-TH" sz="3200" b="1" kern="400" dirty="0" smtClean="0">
                <a:solidFill>
                  <a:schemeClr val="accent5">
                    <a:lumMod val="75000"/>
                  </a:schemeClr>
                </a:solidFill>
                <a:latin typeface="Leelawadee" pitchFamily="34" charset="-34"/>
                <a:cs typeface="Leelawadee" pitchFamily="34" charset="-34"/>
              </a:rPr>
              <a:t> </a:t>
            </a:r>
            <a:r>
              <a:rPr lang="th-TH" sz="3200" b="1" dirty="0" smtClean="0">
                <a:solidFill>
                  <a:schemeClr val="accent5">
                    <a:lumMod val="75000"/>
                  </a:schemeClr>
                </a:solidFill>
                <a:latin typeface="Leelawadee" pitchFamily="34" charset="-34"/>
                <a:cs typeface="Leelawadee" pitchFamily="34" charset="-34"/>
              </a:rPr>
              <a:t>๖</a:t>
            </a:r>
            <a:endParaRPr lang="en-US" sz="3200" b="1" dirty="0">
              <a:solidFill>
                <a:schemeClr val="accent5">
                  <a:lumMod val="75000"/>
                </a:schemeClr>
              </a:solidFill>
              <a:latin typeface="Leelawadee" pitchFamily="34" charset="-34"/>
              <a:cs typeface="Leelawadee" pitchFamily="34" charset="-34"/>
            </a:endParaRPr>
          </a:p>
        </p:txBody>
      </p:sp>
      <p:sp>
        <p:nvSpPr>
          <p:cNvPr id="8" name="Title 1"/>
          <p:cNvSpPr txBox="1">
            <a:spLocks/>
          </p:cNvSpPr>
          <p:nvPr/>
        </p:nvSpPr>
        <p:spPr>
          <a:xfrm>
            <a:off x="611560" y="1412776"/>
            <a:ext cx="6048672" cy="792088"/>
          </a:xfrm>
          <a:prstGeom prst="rect">
            <a:avLst/>
          </a:prstGeom>
        </p:spPr>
        <p:txBody>
          <a:bodyPr vert="horz" lIns="45720" rIns="45720" anchor="ctr">
            <a:normAutofit fontScale="92500"/>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smtClean="0">
                <a:solidFill>
                  <a:schemeClr val="accent5">
                    <a:lumMod val="50000"/>
                  </a:schemeClr>
                </a:solidFill>
                <a:latin typeface="Leelawadee" pitchFamily="34" charset="-34"/>
                <a:cs typeface="Leelawadee" pitchFamily="34" charset="-34"/>
              </a:rPr>
              <a:t>ให้บริการอื่น</a:t>
            </a:r>
            <a:r>
              <a:rPr lang="th-TH" sz="3000" b="1" kern="300" dirty="0" smtClean="0">
                <a:solidFill>
                  <a:schemeClr val="accent5">
                    <a:lumMod val="50000"/>
                  </a:schemeClr>
                </a:solidFill>
                <a:latin typeface="Leelawadee" pitchFamily="34" charset="-34"/>
                <a:cs typeface="Leelawadee" pitchFamily="34" charset="-34"/>
              </a:rPr>
              <a:t> </a:t>
            </a:r>
            <a:r>
              <a:rPr lang="th-TH" sz="3000" b="1" dirty="0" smtClean="0">
                <a:solidFill>
                  <a:schemeClr val="accent5">
                    <a:lumMod val="50000"/>
                  </a:schemeClr>
                </a:solidFill>
                <a:latin typeface="Leelawadee" pitchFamily="34" charset="-34"/>
                <a:cs typeface="Leelawadee" pitchFamily="34" charset="-34"/>
              </a:rPr>
              <a:t>ๆ</a:t>
            </a:r>
            <a:r>
              <a:rPr lang="th-TH" sz="3000" b="1" kern="300" dirty="0" smtClean="0">
                <a:solidFill>
                  <a:schemeClr val="accent5">
                    <a:lumMod val="50000"/>
                  </a:schemeClr>
                </a:solidFill>
                <a:latin typeface="Leelawadee" pitchFamily="34" charset="-34"/>
                <a:cs typeface="Leelawadee" pitchFamily="34" charset="-34"/>
              </a:rPr>
              <a:t> </a:t>
            </a:r>
            <a:r>
              <a:rPr lang="th-TH" sz="3000" b="1" dirty="0" smtClean="0">
                <a:solidFill>
                  <a:schemeClr val="accent5">
                    <a:lumMod val="50000"/>
                  </a:schemeClr>
                </a:solidFill>
                <a:latin typeface="Leelawadee" pitchFamily="34" charset="-34"/>
                <a:cs typeface="Leelawadee" pitchFamily="34" charset="-34"/>
              </a:rPr>
              <a:t>ในส่วนของงานแม่บ้าน</a:t>
            </a:r>
            <a:endParaRPr lang="en-US" sz="3000" b="1"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153</a:t>
            </a:fld>
            <a:endParaRPr lang="en-US" dirty="0"/>
          </a:p>
        </p:txBody>
      </p:sp>
      <p:pic>
        <p:nvPicPr>
          <p:cNvPr id="6" name="Picture 5" descr="MP900387002[1].JPG"/>
          <p:cNvPicPr>
            <a:picLocks noChangeAspect="1"/>
          </p:cNvPicPr>
          <p:nvPr/>
        </p:nvPicPr>
        <p:blipFill>
          <a:blip r:embed="rId3" cstate="print"/>
          <a:stretch>
            <a:fillRect/>
          </a:stretch>
        </p:blipFill>
        <p:spPr>
          <a:xfrm>
            <a:off x="3909532" y="4214818"/>
            <a:ext cx="1324937" cy="1857388"/>
          </a:xfrm>
          <a:prstGeom prst="rect">
            <a:avLst/>
          </a:prstGeom>
        </p:spPr>
      </p:pic>
      <p:sp>
        <p:nvSpPr>
          <p:cNvPr id="7"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ให้บริการอื่น</a:t>
            </a:r>
            <a:r>
              <a:rPr lang="th-TH" sz="3000" b="1" kern="300" dirty="0" smtClean="0">
                <a:solidFill>
                  <a:schemeClr val="accent5">
                    <a:lumMod val="75000"/>
                  </a:schemeClr>
                </a:solidFill>
                <a:latin typeface="Leelawadee" pitchFamily="34" charset="-34"/>
                <a:cs typeface="Leelawadee" pitchFamily="34" charset="-34"/>
              </a:rPr>
              <a:t> </a:t>
            </a:r>
            <a:r>
              <a:rPr lang="th-TH" sz="3000" b="1" dirty="0" smtClean="0">
                <a:solidFill>
                  <a:schemeClr val="accent5">
                    <a:lumMod val="75000"/>
                  </a:schemeClr>
                </a:solidFill>
                <a:latin typeface="Leelawadee" pitchFamily="34" charset="-34"/>
                <a:cs typeface="Leelawadee" pitchFamily="34" charset="-34"/>
              </a:rPr>
              <a:t>ๆ</a:t>
            </a:r>
            <a:r>
              <a:rPr lang="th-TH" sz="3000" b="1" kern="300" dirty="0" smtClean="0">
                <a:solidFill>
                  <a:schemeClr val="accent5">
                    <a:lumMod val="75000"/>
                  </a:schemeClr>
                </a:solidFill>
                <a:latin typeface="Leelawadee" pitchFamily="34" charset="-34"/>
                <a:cs typeface="Leelawadee" pitchFamily="34" charset="-34"/>
              </a:rPr>
              <a:t> </a:t>
            </a:r>
            <a:r>
              <a:rPr lang="th-TH" sz="3000" b="1" dirty="0" smtClean="0">
                <a:solidFill>
                  <a:schemeClr val="accent5">
                    <a:lumMod val="75000"/>
                  </a:schemeClr>
                </a:solidFill>
                <a:latin typeface="Leelawadee" pitchFamily="34" charset="-34"/>
                <a:cs typeface="Leelawadee" pitchFamily="34" charset="-34"/>
              </a:rPr>
              <a:t>ในส่วนของงานแม่บ้าน</a:t>
            </a:r>
            <a:endParaRPr lang="en-US" sz="3000" b="1" dirty="0">
              <a:solidFill>
                <a:schemeClr val="accent5">
                  <a:lumMod val="75000"/>
                </a:schemeClr>
              </a:solidFill>
              <a:latin typeface="Leelawadee" pitchFamily="34" charset="-34"/>
              <a:cs typeface="Leelawadee" pitchFamily="34" charset="-34"/>
            </a:endParaRPr>
          </a:p>
        </p:txBody>
      </p:sp>
      <p:sp>
        <p:nvSpPr>
          <p:cNvPr id="8" name="Title 1"/>
          <p:cNvSpPr txBox="1">
            <a:spLocks/>
          </p:cNvSpPr>
          <p:nvPr/>
        </p:nvSpPr>
        <p:spPr>
          <a:xfrm>
            <a:off x="611559" y="958219"/>
            <a:ext cx="7128793"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เกณฑ์การปฏิบัติงานสำหรับสมรรถนะย่อยนี้ ได้แก่</a:t>
            </a:r>
            <a:endParaRPr lang="en-US" sz="2800" spc="5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02035" y="1484784"/>
            <a:ext cx="3249885"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ให้บริการเปิดเตียง</a:t>
            </a:r>
          </a:p>
        </p:txBody>
      </p:sp>
      <p:sp>
        <p:nvSpPr>
          <p:cNvPr id="11" name="Title 1"/>
          <p:cNvSpPr txBox="1">
            <a:spLocks/>
          </p:cNvSpPr>
          <p:nvPr/>
        </p:nvSpPr>
        <p:spPr>
          <a:xfrm>
            <a:off x="611561" y="2449463"/>
            <a:ext cx="6840759"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นำของใช้มาบริการเสริม ตามที่แขกขอได้โดย</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สอดคล้องกับนโยบายของสถานประกอบการ</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12" name="Title 1"/>
          <p:cNvSpPr txBox="1">
            <a:spLocks/>
          </p:cNvSpPr>
          <p:nvPr/>
        </p:nvSpPr>
        <p:spPr>
          <a:xfrm>
            <a:off x="611560" y="1953719"/>
            <a:ext cx="612068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ทำความสะอาดใหญ่ตามระยะเวลาที่กำหนด</a:t>
            </a:r>
          </a:p>
        </p:txBody>
      </p:sp>
    </p:spTree>
  </p:cSld>
  <p:clrMapOvr>
    <a:masterClrMapping/>
  </p:clrMapOvr>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154</a:t>
            </a:fld>
            <a:endParaRPr lang="en-US" dirty="0"/>
          </a:p>
        </p:txBody>
      </p:sp>
      <p:pic>
        <p:nvPicPr>
          <p:cNvPr id="23554" name="Picture 2" descr="C:\Documents and Settings\danielc\Local Settings\Temporary Internet Files\Content.IE5\WOYKSSHU\MC900233533[1].wmf"/>
          <p:cNvPicPr>
            <a:picLocks noChangeAspect="1" noChangeArrowheads="1"/>
          </p:cNvPicPr>
          <p:nvPr/>
        </p:nvPicPr>
        <p:blipFill>
          <a:blip r:embed="rId3" cstate="print"/>
          <a:srcRect/>
          <a:stretch>
            <a:fillRect/>
          </a:stretch>
        </p:blipFill>
        <p:spPr bwMode="auto">
          <a:xfrm>
            <a:off x="3786182" y="4572008"/>
            <a:ext cx="1537629" cy="1340385"/>
          </a:xfrm>
          <a:prstGeom prst="rect">
            <a:avLst/>
          </a:prstGeom>
          <a:noFill/>
        </p:spPr>
      </p:pic>
      <p:sp>
        <p:nvSpPr>
          <p:cNvPr id="10" name="Title 1"/>
          <p:cNvSpPr txBox="1">
            <a:spLocks/>
          </p:cNvSpPr>
          <p:nvPr/>
        </p:nvSpPr>
        <p:spPr>
          <a:xfrm>
            <a:off x="602035" y="980728"/>
            <a:ext cx="6850285"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โรงแรมระดับสี่ดาวและห้าดาวมักมีบริการเปิดเตียง</a:t>
            </a:r>
          </a:p>
        </p:txBody>
      </p:sp>
      <p:sp>
        <p:nvSpPr>
          <p:cNvPr id="11" name="Title 1"/>
          <p:cNvSpPr txBox="1">
            <a:spLocks/>
          </p:cNvSpPr>
          <p:nvPr/>
        </p:nvSpPr>
        <p:spPr>
          <a:xfrm>
            <a:off x="611561" y="1451188"/>
            <a:ext cx="6984775" cy="18677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การเปิดเตียงเป็นบริการจัดเตียงในตอนเย็นหรือค่ำ</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เพื่อให้เตียงที่จัดไว้เรียบตึงสวยงามในตอนกลางวัน</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อยู่ในสภาพที่พร้อมสำหรับการเข้านอนของแขก</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ให้แขกสามารถเข้านอนได้ง่ายและสบายขึ้น</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14" name="Title 1"/>
          <p:cNvSpPr>
            <a:spLocks noGrp="1"/>
          </p:cNvSpPr>
          <p:nvPr>
            <p:ph type="title"/>
          </p:nvPr>
        </p:nvSpPr>
        <p:spPr>
          <a:xfrm>
            <a:off x="611560" y="332656"/>
            <a:ext cx="396044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ให้บริการเปิดเตียง</a:t>
            </a:r>
            <a:endParaRPr lang="en-US" sz="3000" b="1" dirty="0">
              <a:solidFill>
                <a:schemeClr val="accent5">
                  <a:lumMod val="75000"/>
                </a:schemeClr>
              </a:solidFill>
              <a:latin typeface="Leelawadee" pitchFamily="34" charset="-34"/>
              <a:cs typeface="Leelawadee" pitchFamily="34" charset="-34"/>
            </a:endParaRPr>
          </a:p>
        </p:txBody>
      </p:sp>
      <p:sp>
        <p:nvSpPr>
          <p:cNvPr id="16" name="Title 1"/>
          <p:cNvSpPr txBox="1">
            <a:spLocks/>
          </p:cNvSpPr>
          <p:nvPr/>
        </p:nvSpPr>
        <p:spPr>
          <a:xfrm>
            <a:off x="611560" y="3150493"/>
            <a:ext cx="7128792"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บริการเปิดเตียงเป็นการสร้างบรรยากาศภายในห้อง</a:t>
            </a:r>
          </a:p>
          <a:p>
            <a:r>
              <a:rPr lang="th-TH" sz="2800" kern="400" dirty="0" smtClean="0">
                <a:solidFill>
                  <a:schemeClr val="accent5">
                    <a:lumMod val="50000"/>
                  </a:schemeClr>
                </a:solidFill>
                <a:latin typeface="Leelawadee" pitchFamily="34" charset="-34"/>
                <a:cs typeface="Leelawadee" pitchFamily="34" charset="-34"/>
                <a:sym typeface="Wingdings"/>
              </a:rPr>
              <a:t>  ให้เหมาะแก่การพักผ่อน</a:t>
            </a:r>
            <a:endParaRPr lang="th-TH" sz="2800" kern="400" dirty="0">
              <a:solidFill>
                <a:schemeClr val="accent5">
                  <a:lumMod val="50000"/>
                </a:schemeClr>
              </a:solidFill>
              <a:latin typeface="Leelawadee" pitchFamily="34" charset="-34"/>
              <a:cs typeface="Leelawadee" pitchFamily="34" charset="-34"/>
              <a:sym typeface="Wingdings"/>
            </a:endParaRPr>
          </a:p>
        </p:txBody>
      </p:sp>
    </p:spTree>
  </p:cSld>
  <p:clrMapOvr>
    <a:masterClrMapping/>
  </p:clrMapOvr>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155</a:t>
            </a:fld>
            <a:endParaRPr lang="en-US" dirty="0"/>
          </a:p>
        </p:txBody>
      </p:sp>
      <p:pic>
        <p:nvPicPr>
          <p:cNvPr id="24578" name="Picture 2" descr="I:\Overseas Projects\PHOTOS\2012\508417_85009206.jpg"/>
          <p:cNvPicPr>
            <a:picLocks noChangeAspect="1" noChangeArrowheads="1"/>
          </p:cNvPicPr>
          <p:nvPr/>
        </p:nvPicPr>
        <p:blipFill>
          <a:blip r:embed="rId3" cstate="print"/>
          <a:srcRect/>
          <a:stretch>
            <a:fillRect/>
          </a:stretch>
        </p:blipFill>
        <p:spPr bwMode="auto">
          <a:xfrm>
            <a:off x="6595063" y="2955496"/>
            <a:ext cx="1714512" cy="1285884"/>
          </a:xfrm>
          <a:prstGeom prst="rect">
            <a:avLst/>
          </a:prstGeom>
          <a:noFill/>
        </p:spPr>
      </p:pic>
      <p:sp>
        <p:nvSpPr>
          <p:cNvPr id="8"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ขั้นตอนในการเปิดเตียง</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59" y="958219"/>
            <a:ext cx="3960441"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การเตรียมตัว</a:t>
            </a:r>
            <a:endParaRPr lang="en-US" sz="2800" b="1" spc="5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11561" y="2400580"/>
            <a:ext cx="6840759"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ผ้าชุดเครื่องนอน ประกอบด้วย ผ้าปูที่นอน</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ผ้าเช็ดตัว หมอน เป็นต้น</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11" name="Title 1"/>
          <p:cNvSpPr txBox="1">
            <a:spLocks/>
          </p:cNvSpPr>
          <p:nvPr/>
        </p:nvSpPr>
        <p:spPr>
          <a:xfrm>
            <a:off x="611561" y="1582642"/>
            <a:ext cx="6120680" cy="90010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ขั้นตอนแรกคือจัดเตรียมอุปกรณ์และของใช้</a:t>
            </a:r>
          </a:p>
          <a:p>
            <a:r>
              <a:rPr lang="th-TH" sz="2800" spc="50" dirty="0" smtClean="0">
                <a:solidFill>
                  <a:schemeClr val="accent5">
                    <a:lumMod val="50000"/>
                  </a:schemeClr>
                </a:solidFill>
                <a:latin typeface="Leelawadee" pitchFamily="34" charset="-34"/>
                <a:cs typeface="Leelawadee" pitchFamily="34" charset="-34"/>
              </a:rPr>
              <a:t>ที่จะต้องใช้ในการให้บริการเปิดเตียง ได้แก่</a:t>
            </a:r>
            <a:endParaRPr lang="en-US" sz="2800" spc="50" dirty="0">
              <a:solidFill>
                <a:schemeClr val="accent5">
                  <a:lumMod val="50000"/>
                </a:schemeClr>
              </a:solidFill>
              <a:latin typeface="Leelawadee" pitchFamily="34" charset="-34"/>
              <a:cs typeface="Leelawadee" pitchFamily="34" charset="-34"/>
            </a:endParaRPr>
          </a:p>
        </p:txBody>
      </p:sp>
      <p:sp>
        <p:nvSpPr>
          <p:cNvPr id="12" name="Title 1"/>
          <p:cNvSpPr txBox="1">
            <a:spLocks/>
          </p:cNvSpPr>
          <p:nvPr/>
        </p:nvSpPr>
        <p:spPr>
          <a:xfrm>
            <a:off x="611561" y="3340836"/>
            <a:ext cx="6120680" cy="127566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ของใช้ต่าง</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เช่น ยาสระผม ครีมนวดผม</a:t>
            </a:r>
          </a:p>
          <a:p>
            <a:pPr>
              <a:lnSpc>
                <a:spcPct val="95000"/>
              </a:lnSpc>
            </a:pP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โลชั่นบำรุงผิวมือ </a:t>
            </a:r>
            <a:r>
              <a:rPr lang="th-TH" sz="2800" kern="400" dirty="0" err="1" smtClean="0">
                <a:solidFill>
                  <a:schemeClr val="accent5">
                    <a:lumMod val="50000"/>
                  </a:schemeClr>
                </a:solidFill>
                <a:latin typeface="Leelawadee" pitchFamily="34" charset="-34"/>
                <a:cs typeface="Leelawadee" pitchFamily="34" charset="-34"/>
                <a:sym typeface="Wingdings"/>
              </a:rPr>
              <a:t>มอยช์</a:t>
            </a:r>
            <a:r>
              <a:rPr lang="th-TH" sz="2800" kern="400" dirty="0" smtClean="0">
                <a:solidFill>
                  <a:schemeClr val="accent5">
                    <a:lumMod val="50000"/>
                  </a:schemeClr>
                </a:solidFill>
                <a:latin typeface="Leelawadee" pitchFamily="34" charset="-34"/>
                <a:cs typeface="Leelawadee" pitchFamily="34" charset="-34"/>
                <a:sym typeface="Wingdings"/>
              </a:rPr>
              <a:t>เจอไร</a:t>
            </a:r>
            <a:r>
              <a:rPr lang="th-TH" sz="2800" kern="400" dirty="0" err="1" smtClean="0">
                <a:solidFill>
                  <a:schemeClr val="accent5">
                    <a:lumMod val="50000"/>
                  </a:schemeClr>
                </a:solidFill>
                <a:latin typeface="Leelawadee" pitchFamily="34" charset="-34"/>
                <a:cs typeface="Leelawadee" pitchFamily="34" charset="-34"/>
                <a:sym typeface="Wingdings"/>
              </a:rPr>
              <a:t>เซอร์</a:t>
            </a:r>
            <a:r>
              <a:rPr lang="th-TH" sz="2800" kern="400" dirty="0" smtClean="0">
                <a:solidFill>
                  <a:schemeClr val="accent5">
                    <a:lumMod val="50000"/>
                  </a:schemeClr>
                </a:solidFill>
                <a:latin typeface="Leelawadee" pitchFamily="34" charset="-34"/>
                <a:cs typeface="Leelawadee" pitchFamily="34" charset="-34"/>
                <a:sym typeface="Wingdings"/>
              </a:rPr>
              <a:t> ผลิต</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ภัณฑ์เกี่ยวกับสุขอนามัย กระดาษชำระ</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13" name="Title 1"/>
          <p:cNvSpPr txBox="1">
            <a:spLocks/>
          </p:cNvSpPr>
          <p:nvPr/>
        </p:nvSpPr>
        <p:spPr>
          <a:xfrm>
            <a:off x="611560" y="4534970"/>
            <a:ext cx="6840759"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ของชำร่วย เช่น หนังสือพิมพ์ ชอกโกเลต</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ผลไม้ ดอกไม้ ข่าวสารต่างๆ</a:t>
            </a:r>
            <a:endParaRPr lang="th-TH" sz="2800" kern="400" dirty="0">
              <a:solidFill>
                <a:schemeClr val="accent5">
                  <a:lumMod val="50000"/>
                </a:schemeClr>
              </a:solidFill>
              <a:latin typeface="Leelawadee" pitchFamily="34" charset="-34"/>
              <a:cs typeface="Leelawadee" pitchFamily="34" charset="-34"/>
              <a:sym typeface="Wingdings"/>
            </a:endParaRPr>
          </a:p>
        </p:txBody>
      </p:sp>
    </p:spTree>
  </p:cSld>
  <p:clrMapOvr>
    <a:masterClrMapping/>
  </p:clrMapOvr>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156</a:t>
            </a:fld>
            <a:endParaRPr lang="en-US" dirty="0"/>
          </a:p>
        </p:txBody>
      </p:sp>
      <p:pic>
        <p:nvPicPr>
          <p:cNvPr id="6" name="Picture 5" descr="MP900431692[1].JPG"/>
          <p:cNvPicPr/>
          <p:nvPr/>
        </p:nvPicPr>
        <p:blipFill>
          <a:blip r:embed="rId3" cstate="print"/>
          <a:stretch>
            <a:fillRect/>
          </a:stretch>
        </p:blipFill>
        <p:spPr>
          <a:xfrm>
            <a:off x="6372200" y="2898651"/>
            <a:ext cx="1250429" cy="1682477"/>
          </a:xfrm>
          <a:prstGeom prst="rect">
            <a:avLst/>
          </a:prstGeom>
        </p:spPr>
      </p:pic>
      <p:sp>
        <p:nvSpPr>
          <p:cNvPr id="8"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ขั้นตอนในการเปิดเตียง</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59" y="958219"/>
            <a:ext cx="3960441"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การเข้าห้องพักแขก</a:t>
            </a:r>
            <a:endParaRPr lang="en-US" sz="2800" b="1" spc="50" dirty="0">
              <a:solidFill>
                <a:schemeClr val="accent5">
                  <a:lumMod val="50000"/>
                </a:schemeClr>
              </a:solidFill>
              <a:latin typeface="Leelawadee" pitchFamily="34" charset="-34"/>
              <a:cs typeface="Leelawadee" pitchFamily="34" charset="-34"/>
            </a:endParaRPr>
          </a:p>
        </p:txBody>
      </p:sp>
      <p:sp>
        <p:nvSpPr>
          <p:cNvPr id="13" name="Title 1"/>
          <p:cNvSpPr txBox="1">
            <a:spLocks/>
          </p:cNvSpPr>
          <p:nvPr/>
        </p:nvSpPr>
        <p:spPr>
          <a:xfrm>
            <a:off x="611560" y="1584392"/>
            <a:ext cx="6840759" cy="119803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บางครั้งแขกอาจจะอยู่ในห้อง ไม่ได้ออกไปไหน</a:t>
            </a:r>
          </a:p>
          <a:p>
            <a:r>
              <a:rPr lang="th-TH" sz="2800" spc="-50" dirty="0" smtClean="0">
                <a:solidFill>
                  <a:schemeClr val="accent5">
                    <a:lumMod val="50000"/>
                  </a:schemeClr>
                </a:solidFill>
                <a:latin typeface="Leelawadee" pitchFamily="34" charset="-34"/>
                <a:cs typeface="Leelawadee" pitchFamily="34" charset="-34"/>
              </a:rPr>
              <a:t>ในช่วงที่พนักงานดูแลห้องพักมาให้บริการเปิดเตียง</a:t>
            </a:r>
          </a:p>
          <a:p>
            <a:r>
              <a:rPr lang="th-TH" sz="2800" spc="50" dirty="0" smtClean="0">
                <a:solidFill>
                  <a:schemeClr val="accent5">
                    <a:lumMod val="50000"/>
                  </a:schemeClr>
                </a:solidFill>
                <a:latin typeface="Leelawadee" pitchFamily="34" charset="-34"/>
                <a:cs typeface="Leelawadee" pitchFamily="34" charset="-34"/>
              </a:rPr>
              <a:t>ในกรณีนี้ แขกอาจจะ</a:t>
            </a:r>
            <a:endParaRPr lang="en-US" sz="2800" spc="50" dirty="0">
              <a:solidFill>
                <a:schemeClr val="accent5">
                  <a:lumMod val="50000"/>
                </a:schemeClr>
              </a:solidFill>
              <a:latin typeface="Leelawadee" pitchFamily="34" charset="-34"/>
              <a:cs typeface="Leelawadee" pitchFamily="34" charset="-34"/>
            </a:endParaRPr>
          </a:p>
        </p:txBody>
      </p:sp>
      <p:sp>
        <p:nvSpPr>
          <p:cNvPr id="14" name="Title 1"/>
          <p:cNvSpPr txBox="1">
            <a:spLocks/>
          </p:cNvSpPr>
          <p:nvPr/>
        </p:nvSpPr>
        <p:spPr>
          <a:xfrm>
            <a:off x="611561" y="3351956"/>
            <a:ext cx="5544615"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ปฏิเสธบริการเปิดเตียง แต่ขอ</a:t>
            </a:r>
            <a:r>
              <a:rPr lang="th-TH" sz="2800" kern="200" spc="50" dirty="0" smtClean="0">
                <a:solidFill>
                  <a:schemeClr val="accent5">
                    <a:lumMod val="50000"/>
                  </a:schemeClr>
                </a:solidFill>
                <a:latin typeface="Leelawadee" pitchFamily="34" charset="-34"/>
                <a:cs typeface="Leelawadee" pitchFamily="34" charset="-34"/>
                <a:sym typeface="Wingdings"/>
              </a:rPr>
              <a:t>สิ่งของ</a:t>
            </a:r>
          </a:p>
          <a:p>
            <a:r>
              <a:rPr lang="th-TH" sz="2800" kern="200" spc="5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บางอย่างเพิ่มหรือขอให้นำมาเปลี่ยนใหม่</a:t>
            </a:r>
          </a:p>
        </p:txBody>
      </p:sp>
      <p:sp>
        <p:nvSpPr>
          <p:cNvPr id="15" name="Title 1"/>
          <p:cNvSpPr txBox="1">
            <a:spLocks/>
          </p:cNvSpPr>
          <p:nvPr/>
        </p:nvSpPr>
        <p:spPr>
          <a:xfrm>
            <a:off x="611561" y="4182988"/>
            <a:ext cx="554461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4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ให้พนักงานเข้าไปเปิดเตียงตามปกติ</a:t>
            </a:r>
          </a:p>
        </p:txBody>
      </p:sp>
      <p:sp>
        <p:nvSpPr>
          <p:cNvPr id="16" name="Title 1"/>
          <p:cNvSpPr txBox="1">
            <a:spLocks/>
          </p:cNvSpPr>
          <p:nvPr/>
        </p:nvSpPr>
        <p:spPr>
          <a:xfrm>
            <a:off x="602035" y="2793432"/>
            <a:ext cx="3969965"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ปฏิเสธบริการเปิดเตียง</a:t>
            </a:r>
          </a:p>
        </p:txBody>
      </p:sp>
    </p:spTree>
  </p:cSld>
  <p:clrMapOvr>
    <a:masterClrMapping/>
  </p:clrMapOvr>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157</a:t>
            </a:fld>
            <a:endParaRPr lang="en-US" dirty="0"/>
          </a:p>
        </p:txBody>
      </p:sp>
      <p:pic>
        <p:nvPicPr>
          <p:cNvPr id="7" name="Picture 6" descr="MP900448314[1].JPG"/>
          <p:cNvPicPr/>
          <p:nvPr/>
        </p:nvPicPr>
        <p:blipFill>
          <a:blip r:embed="rId3" cstate="print"/>
          <a:stretch>
            <a:fillRect/>
          </a:stretch>
        </p:blipFill>
        <p:spPr>
          <a:xfrm>
            <a:off x="5575146" y="2656334"/>
            <a:ext cx="1589142" cy="1348730"/>
          </a:xfrm>
          <a:prstGeom prst="rect">
            <a:avLst/>
          </a:prstGeom>
        </p:spPr>
      </p:pic>
      <p:sp>
        <p:nvSpPr>
          <p:cNvPr id="8"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ขั้นตอนในการเปิดเตียง</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59" y="958219"/>
            <a:ext cx="3960441"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การเปิดเตียง</a:t>
            </a:r>
            <a:endParaRPr lang="en-US" sz="2800" b="1" spc="50" dirty="0">
              <a:solidFill>
                <a:schemeClr val="accent5">
                  <a:lumMod val="50000"/>
                </a:schemeClr>
              </a:solidFill>
              <a:latin typeface="Leelawadee" pitchFamily="34" charset="-34"/>
              <a:cs typeface="Leelawadee" pitchFamily="34" charset="-34"/>
            </a:endParaRPr>
          </a:p>
        </p:txBody>
      </p:sp>
      <p:sp>
        <p:nvSpPr>
          <p:cNvPr id="10" name="Title 1"/>
          <p:cNvSpPr txBox="1">
            <a:spLocks/>
          </p:cNvSpPr>
          <p:nvPr/>
        </p:nvSpPr>
        <p:spPr>
          <a:xfrm>
            <a:off x="611560" y="1484784"/>
            <a:ext cx="6840759" cy="99011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โดยปกติ ในการเปิดเตียง พนักงานต้องปฏิบัติ</a:t>
            </a:r>
          </a:p>
          <a:p>
            <a:r>
              <a:rPr lang="th-TH" sz="2800" spc="-50" dirty="0" smtClean="0">
                <a:solidFill>
                  <a:schemeClr val="accent5">
                    <a:lumMod val="50000"/>
                  </a:schemeClr>
                </a:solidFill>
                <a:latin typeface="Leelawadee" pitchFamily="34" charset="-34"/>
                <a:cs typeface="Leelawadee" pitchFamily="34" charset="-34"/>
              </a:rPr>
              <a:t>ดังต่อไปนี้</a:t>
            </a:r>
          </a:p>
        </p:txBody>
      </p:sp>
      <p:sp>
        <p:nvSpPr>
          <p:cNvPr id="11" name="Title 1"/>
          <p:cNvSpPr txBox="1">
            <a:spLocks/>
          </p:cNvSpPr>
          <p:nvPr/>
        </p:nvSpPr>
        <p:spPr>
          <a:xfrm>
            <a:off x="611561" y="2965000"/>
            <a:ext cx="4392487" cy="87129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เปิดไฟแสงอ่อน</a:t>
            </a:r>
            <a:r>
              <a:rPr lang="th-TH" sz="2800" kern="300" spc="5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ๆ</a:t>
            </a:r>
            <a:r>
              <a:rPr lang="th-TH" sz="2800" kern="300" spc="5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ให้เหมาะ</a:t>
            </a:r>
          </a:p>
          <a:p>
            <a:pPr>
              <a:lnSpc>
                <a:spcPct val="95000"/>
              </a:lnSpc>
            </a:pPr>
            <a:r>
              <a:rPr lang="th-TH" sz="2800" kern="400" spc="50" dirty="0" smtClean="0">
                <a:solidFill>
                  <a:schemeClr val="accent5">
                    <a:lumMod val="50000"/>
                  </a:schemeClr>
                </a:solidFill>
                <a:latin typeface="Leelawadee" pitchFamily="34" charset="-34"/>
                <a:cs typeface="Leelawadee" pitchFamily="34" charset="-34"/>
                <a:sym typeface="Wingdings"/>
              </a:rPr>
              <a:t>  แก่การพักผ่อน</a:t>
            </a:r>
            <a:endParaRPr lang="th-TH" sz="2800" kern="200" spc="50" dirty="0" smtClean="0">
              <a:solidFill>
                <a:schemeClr val="accent5">
                  <a:lumMod val="50000"/>
                </a:schemeClr>
              </a:solidFill>
              <a:latin typeface="Leelawadee" pitchFamily="34" charset="-34"/>
              <a:cs typeface="Leelawadee" pitchFamily="34" charset="-34"/>
              <a:sym typeface="Wingdings"/>
            </a:endParaRPr>
          </a:p>
        </p:txBody>
      </p:sp>
      <p:sp>
        <p:nvSpPr>
          <p:cNvPr id="12" name="Title 1"/>
          <p:cNvSpPr txBox="1">
            <a:spLocks/>
          </p:cNvSpPr>
          <p:nvPr/>
        </p:nvSpPr>
        <p:spPr>
          <a:xfrm>
            <a:off x="611561" y="3810414"/>
            <a:ext cx="4680520" cy="87129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เปิดเพลงเบา</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สร้างบรรยากาศ</a:t>
            </a:r>
          </a:p>
          <a:p>
            <a:pPr>
              <a:lnSpc>
                <a:spcPct val="95000"/>
              </a:lnSpc>
            </a:pP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ที่ผ่อนคลาย</a:t>
            </a:r>
          </a:p>
        </p:txBody>
      </p:sp>
      <p:sp>
        <p:nvSpPr>
          <p:cNvPr id="13" name="Title 1"/>
          <p:cNvSpPr txBox="1">
            <a:spLocks/>
          </p:cNvSpPr>
          <p:nvPr/>
        </p:nvSpPr>
        <p:spPr>
          <a:xfrm>
            <a:off x="602035" y="2399484"/>
            <a:ext cx="3969965"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ปิดม่าน</a:t>
            </a:r>
          </a:p>
        </p:txBody>
      </p:sp>
      <p:sp>
        <p:nvSpPr>
          <p:cNvPr id="14" name="Title 1"/>
          <p:cNvSpPr txBox="1">
            <a:spLocks/>
          </p:cNvSpPr>
          <p:nvPr/>
        </p:nvSpPr>
        <p:spPr>
          <a:xfrm>
            <a:off x="611559" y="4549176"/>
            <a:ext cx="7607871" cy="115969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ดึงชายผ้าห่มและผ้านวมคลุมเตียง ที่สอดไว้ใต้ที่นอน</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ออกพับเปิดชายผ้าห่ม เพื่อให้แขกเข้านอนได้ง่ายขึ้น</a:t>
            </a:r>
          </a:p>
        </p:txBody>
      </p:sp>
      <p:cxnSp>
        <p:nvCxnSpPr>
          <p:cNvPr id="15" name="ลูกศรเชื่อมต่อแบบตรง 14"/>
          <p:cNvCxnSpPr/>
          <p:nvPr/>
        </p:nvCxnSpPr>
        <p:spPr>
          <a:xfrm>
            <a:off x="7380312"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158</a:t>
            </a:fld>
            <a:endParaRPr lang="en-US" dirty="0"/>
          </a:p>
        </p:txBody>
      </p:sp>
      <p:pic>
        <p:nvPicPr>
          <p:cNvPr id="7" name="Picture 6" descr="MP900431755[1].JPG"/>
          <p:cNvPicPr>
            <a:picLocks noChangeAspect="1"/>
          </p:cNvPicPr>
          <p:nvPr/>
        </p:nvPicPr>
        <p:blipFill>
          <a:blip r:embed="rId3" cstate="print"/>
          <a:stretch>
            <a:fillRect/>
          </a:stretch>
        </p:blipFill>
        <p:spPr>
          <a:xfrm>
            <a:off x="5391595" y="3639417"/>
            <a:ext cx="1988717" cy="1806895"/>
          </a:xfrm>
          <a:prstGeom prst="rect">
            <a:avLst/>
          </a:prstGeom>
        </p:spPr>
      </p:pic>
      <p:sp>
        <p:nvSpPr>
          <p:cNvPr id="9"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ขั้นตอนในการเปิดเตียง</a:t>
            </a:r>
            <a:endParaRPr lang="en-US" sz="3000" b="1" dirty="0">
              <a:solidFill>
                <a:schemeClr val="accent5">
                  <a:lumMod val="75000"/>
                </a:schemeClr>
              </a:solidFill>
              <a:latin typeface="Leelawadee" pitchFamily="34" charset="-34"/>
              <a:cs typeface="Leelawadee" pitchFamily="34" charset="-34"/>
            </a:endParaRPr>
          </a:p>
        </p:txBody>
      </p:sp>
      <p:sp>
        <p:nvSpPr>
          <p:cNvPr id="10" name="Title 1"/>
          <p:cNvSpPr txBox="1">
            <a:spLocks/>
          </p:cNvSpPr>
          <p:nvPr/>
        </p:nvSpPr>
        <p:spPr>
          <a:xfrm>
            <a:off x="611559" y="958219"/>
            <a:ext cx="3960441"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การเปิดเตียง</a:t>
            </a:r>
            <a:endParaRPr lang="en-US" sz="2800" b="1" spc="5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0" y="1484784"/>
            <a:ext cx="6840759" cy="99011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โดยปกติ ในการเปิดเตียง พนักงานต้องปฏิบัติ</a:t>
            </a:r>
          </a:p>
          <a:p>
            <a:r>
              <a:rPr lang="th-TH" sz="2800" spc="-50" dirty="0" smtClean="0">
                <a:solidFill>
                  <a:schemeClr val="accent5">
                    <a:lumMod val="50000"/>
                  </a:schemeClr>
                </a:solidFill>
                <a:latin typeface="Leelawadee" pitchFamily="34" charset="-34"/>
                <a:cs typeface="Leelawadee" pitchFamily="34" charset="-34"/>
              </a:rPr>
              <a:t>ดังต่อไปนี้(ต่อ)</a:t>
            </a:r>
          </a:p>
        </p:txBody>
      </p:sp>
      <p:sp>
        <p:nvSpPr>
          <p:cNvPr id="12" name="Title 1"/>
          <p:cNvSpPr txBox="1">
            <a:spLocks/>
          </p:cNvSpPr>
          <p:nvPr/>
        </p:nvSpPr>
        <p:spPr>
          <a:xfrm>
            <a:off x="611560" y="2878502"/>
            <a:ext cx="7056783" cy="87129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จัดวางของชำร่วย เช่น ผลไม้ ข่าวสาร ดอกไม้</a:t>
            </a:r>
          </a:p>
          <a:p>
            <a:pPr>
              <a:lnSpc>
                <a:spcPct val="95000"/>
              </a:lnSpc>
            </a:pPr>
            <a:r>
              <a:rPr lang="th-TH" sz="2800" kern="200" spc="50" dirty="0">
                <a:solidFill>
                  <a:schemeClr val="accent5">
                    <a:lumMod val="50000"/>
                  </a:schemeClr>
                </a:solidFill>
                <a:latin typeface="Leelawadee" pitchFamily="34" charset="-34"/>
                <a:cs typeface="Leelawadee" pitchFamily="34" charset="-34"/>
                <a:sym typeface="Wingdings"/>
              </a:rPr>
              <a:t> </a:t>
            </a:r>
            <a:r>
              <a:rPr lang="th-TH" sz="2800" kern="200" spc="5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หรือชอกโกเลต ไว้บนเตียง</a:t>
            </a:r>
            <a:endParaRPr lang="th-TH" sz="2800" kern="200" spc="50" dirty="0" smtClean="0">
              <a:solidFill>
                <a:schemeClr val="accent5">
                  <a:lumMod val="50000"/>
                </a:schemeClr>
              </a:solidFill>
              <a:latin typeface="Leelawadee" pitchFamily="34" charset="-34"/>
              <a:cs typeface="Leelawadee" pitchFamily="34" charset="-34"/>
              <a:sym typeface="Wingdings"/>
            </a:endParaRPr>
          </a:p>
        </p:txBody>
      </p:sp>
      <p:sp>
        <p:nvSpPr>
          <p:cNvPr id="13" name="Title 1"/>
          <p:cNvSpPr txBox="1">
            <a:spLocks/>
          </p:cNvSpPr>
          <p:nvPr/>
        </p:nvSpPr>
        <p:spPr>
          <a:xfrm>
            <a:off x="611561" y="2329830"/>
            <a:ext cx="6480719"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นำผ้าขนหนูผืนใหม่มาเปลี่ยนแทนผืนที่สกปรก</a:t>
            </a:r>
          </a:p>
        </p:txBody>
      </p:sp>
      <p:sp>
        <p:nvSpPr>
          <p:cNvPr id="14" name="Title 1"/>
          <p:cNvSpPr txBox="1">
            <a:spLocks/>
          </p:cNvSpPr>
          <p:nvPr/>
        </p:nvSpPr>
        <p:spPr>
          <a:xfrm>
            <a:off x="611561" y="5319045"/>
            <a:ext cx="3969965"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เก็บขยะในถังขยะไปทิ้ง</a:t>
            </a:r>
          </a:p>
        </p:txBody>
      </p:sp>
      <p:sp>
        <p:nvSpPr>
          <p:cNvPr id="15" name="Title 1"/>
          <p:cNvSpPr txBox="1">
            <a:spLocks/>
          </p:cNvSpPr>
          <p:nvPr/>
        </p:nvSpPr>
        <p:spPr>
          <a:xfrm>
            <a:off x="611560" y="4487886"/>
            <a:ext cx="4680522"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ล้างจาน ชาม และอุปกรณ์</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ในการรับประทานอาหาร</a:t>
            </a:r>
          </a:p>
        </p:txBody>
      </p:sp>
      <p:sp>
        <p:nvSpPr>
          <p:cNvPr id="17" name="Title 1"/>
          <p:cNvSpPr txBox="1">
            <a:spLocks/>
          </p:cNvSpPr>
          <p:nvPr/>
        </p:nvSpPr>
        <p:spPr>
          <a:xfrm>
            <a:off x="611561" y="3704498"/>
            <a:ext cx="4680520" cy="87129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ทำความสะอาดพื้นผิวต่าง</a:t>
            </a:r>
            <a:r>
              <a:rPr lang="th-TH" sz="2800" kern="300" spc="5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ๆ</a:t>
            </a:r>
          </a:p>
          <a:p>
            <a:pPr>
              <a:lnSpc>
                <a:spcPct val="95000"/>
              </a:lnSpc>
            </a:pPr>
            <a:r>
              <a:rPr lang="th-TH" sz="2800" kern="200" spc="50" dirty="0">
                <a:solidFill>
                  <a:schemeClr val="accent5">
                    <a:lumMod val="50000"/>
                  </a:schemeClr>
                </a:solidFill>
                <a:latin typeface="Leelawadee" pitchFamily="34" charset="-34"/>
                <a:cs typeface="Leelawadee" pitchFamily="34" charset="-34"/>
                <a:sym typeface="Wingdings"/>
              </a:rPr>
              <a:t> </a:t>
            </a:r>
            <a:r>
              <a:rPr lang="th-TH" sz="2800" kern="200" spc="5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ในห้องน้ำ</a:t>
            </a:r>
            <a:endParaRPr lang="th-TH" sz="2800" kern="200" spc="50" dirty="0" smtClean="0">
              <a:solidFill>
                <a:schemeClr val="accent5">
                  <a:lumMod val="50000"/>
                </a:schemeClr>
              </a:solidFill>
              <a:latin typeface="Leelawadee" pitchFamily="34" charset="-34"/>
              <a:cs typeface="Leelawadee" pitchFamily="34" charset="-34"/>
              <a:sym typeface="Wingdings"/>
            </a:endParaRPr>
          </a:p>
        </p:txBody>
      </p:sp>
      <p:sp>
        <p:nvSpPr>
          <p:cNvPr id="18" name="Title 1"/>
          <p:cNvSpPr txBox="1">
            <a:spLocks/>
          </p:cNvSpPr>
          <p:nvPr/>
        </p:nvSpPr>
        <p:spPr>
          <a:xfrm>
            <a:off x="611560" y="5789193"/>
            <a:ext cx="4680521"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จัดห้องให้สะอาดเป็นระเบียบ</a:t>
            </a:r>
          </a:p>
        </p:txBody>
      </p:sp>
    </p:spTree>
  </p:cSld>
  <p:clrMapOvr>
    <a:masterClrMapping/>
  </p:clrMapOvr>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159</a:t>
            </a:fld>
            <a:endParaRPr lang="en-US" dirty="0"/>
          </a:p>
        </p:txBody>
      </p:sp>
      <p:pic>
        <p:nvPicPr>
          <p:cNvPr id="6" name="Picture 5" descr="MP900386192[1].JPG"/>
          <p:cNvPicPr>
            <a:picLocks noChangeAspect="1"/>
          </p:cNvPicPr>
          <p:nvPr/>
        </p:nvPicPr>
        <p:blipFill>
          <a:blip r:embed="rId3" cstate="print"/>
          <a:stretch>
            <a:fillRect/>
          </a:stretch>
        </p:blipFill>
        <p:spPr>
          <a:xfrm>
            <a:off x="5796136" y="2026926"/>
            <a:ext cx="1584176" cy="2376264"/>
          </a:xfrm>
          <a:prstGeom prst="rect">
            <a:avLst/>
          </a:prstGeom>
        </p:spPr>
      </p:pic>
      <p:sp>
        <p:nvSpPr>
          <p:cNvPr id="8"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ขั้นตอนในการเปิดเตียง</a:t>
            </a:r>
            <a:endParaRPr lang="en-US" sz="3000" b="1" dirty="0">
              <a:solidFill>
                <a:schemeClr val="accent5">
                  <a:lumMod val="75000"/>
                </a:schemeClr>
              </a:solidFill>
              <a:latin typeface="Leelawadee" pitchFamily="34" charset="-34"/>
              <a:cs typeface="Leelawadee" pitchFamily="34" charset="-34"/>
            </a:endParaRPr>
          </a:p>
        </p:txBody>
      </p:sp>
      <p:sp>
        <p:nvSpPr>
          <p:cNvPr id="10" name="Title 1"/>
          <p:cNvSpPr txBox="1">
            <a:spLocks/>
          </p:cNvSpPr>
          <p:nvPr/>
        </p:nvSpPr>
        <p:spPr>
          <a:xfrm>
            <a:off x="611560" y="956923"/>
            <a:ext cx="7344816" cy="743885"/>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เมื่อเสร็จสิ้นขั้นตอนการเปิดเตียงแล้ว ให้ปฏิบัติ ดังนี้</a:t>
            </a:r>
          </a:p>
        </p:txBody>
      </p:sp>
      <p:sp>
        <p:nvSpPr>
          <p:cNvPr id="11" name="Title 1"/>
          <p:cNvSpPr txBox="1">
            <a:spLocks/>
          </p:cNvSpPr>
          <p:nvPr/>
        </p:nvSpPr>
        <p:spPr>
          <a:xfrm>
            <a:off x="611561" y="1633304"/>
            <a:ext cx="4968551" cy="18677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30" dirty="0" smtClean="0">
                <a:solidFill>
                  <a:schemeClr val="accent5">
                    <a:lumMod val="50000"/>
                  </a:schemeClr>
                </a:solidFill>
                <a:latin typeface="Leelawadee" pitchFamily="34" charset="-34"/>
                <a:cs typeface="Leelawadee" pitchFamily="34" charset="-34"/>
                <a:sym typeface="Wingdings"/>
              </a:rPr>
              <a:t>ถ้ามีแขกในห้อง ให้ถามแขกว่า</a:t>
            </a:r>
            <a:endParaRPr lang="th-TH" sz="2800" kern="200" spc="30" dirty="0" smtClean="0">
              <a:solidFill>
                <a:schemeClr val="accent5">
                  <a:lumMod val="50000"/>
                </a:schemeClr>
              </a:solidFill>
              <a:latin typeface="Leelawadee" pitchFamily="34" charset="-34"/>
              <a:cs typeface="Leelawadee" pitchFamily="34" charset="-34"/>
              <a:sym typeface="Wingdings"/>
            </a:endParaRPr>
          </a:p>
          <a:p>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ต้องการบริการอะไร เพิ่มเติมอีก</a:t>
            </a:r>
          </a:p>
          <a:p>
            <a:r>
              <a:rPr lang="th-TH" sz="2800" kern="400" spc="-5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หรือไม่เช่น บางครั้งแขกอาจมี</a:t>
            </a:r>
          </a:p>
          <a:p>
            <a:r>
              <a:rPr lang="th-TH" sz="2800" kern="400" spc="-5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เสื้อผ้าที่ต้องการส่งซักอบรีด</a:t>
            </a:r>
          </a:p>
        </p:txBody>
      </p:sp>
      <p:sp>
        <p:nvSpPr>
          <p:cNvPr id="12" name="Title 1"/>
          <p:cNvSpPr txBox="1">
            <a:spLocks/>
          </p:cNvSpPr>
          <p:nvPr/>
        </p:nvSpPr>
        <p:spPr>
          <a:xfrm>
            <a:off x="611561" y="3396855"/>
            <a:ext cx="4968551"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กล่าวขอตัวแล้วรีบออกจากห้อง</a:t>
            </a:r>
          </a:p>
          <a:p>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ไปอย่างสุภาพ</a:t>
            </a:r>
          </a:p>
        </p:txBody>
      </p:sp>
    </p:spTree>
  </p:cSld>
  <p:clrMapOvr>
    <a:masterClrMapping/>
  </p:clrMapOvr>
  <p:timing>
    <p:tnLst>
      <p:par>
        <p:cTn id="1" dur="indefinite" restart="never" nodeType="tmRoot"/>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160</a:t>
            </a:fld>
            <a:endParaRPr lang="en-US" dirty="0"/>
          </a:p>
        </p:txBody>
      </p:sp>
      <p:pic>
        <p:nvPicPr>
          <p:cNvPr id="7" name="Picture 6" descr="MP900431800[1].JPG"/>
          <p:cNvPicPr>
            <a:picLocks noChangeAspect="1"/>
          </p:cNvPicPr>
          <p:nvPr/>
        </p:nvPicPr>
        <p:blipFill>
          <a:blip r:embed="rId3" cstate="print"/>
          <a:stretch>
            <a:fillRect/>
          </a:stretch>
        </p:blipFill>
        <p:spPr>
          <a:xfrm>
            <a:off x="6388352" y="2636912"/>
            <a:ext cx="1038790" cy="1557424"/>
          </a:xfrm>
          <a:prstGeom prst="rect">
            <a:avLst/>
          </a:prstGeom>
        </p:spPr>
      </p:pic>
      <p:sp>
        <p:nvSpPr>
          <p:cNvPr id="9"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ขั้นตอนในการเปิดเตียง</a:t>
            </a:r>
            <a:endParaRPr lang="en-US" sz="3000" b="1" dirty="0">
              <a:solidFill>
                <a:schemeClr val="accent5">
                  <a:lumMod val="75000"/>
                </a:schemeClr>
              </a:solidFill>
              <a:latin typeface="Leelawadee" pitchFamily="34" charset="-34"/>
              <a:cs typeface="Leelawadee" pitchFamily="34" charset="-34"/>
            </a:endParaRPr>
          </a:p>
        </p:txBody>
      </p:sp>
      <p:sp>
        <p:nvSpPr>
          <p:cNvPr id="10" name="Title 1"/>
          <p:cNvSpPr txBox="1">
            <a:spLocks/>
          </p:cNvSpPr>
          <p:nvPr/>
        </p:nvSpPr>
        <p:spPr>
          <a:xfrm>
            <a:off x="611559" y="958219"/>
            <a:ext cx="6840760"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ห้องพักที่แขกแขวนป้ายห้ามรบกวน</a:t>
            </a:r>
            <a:endParaRPr lang="en-US" sz="2800" b="1" spc="50" dirty="0">
              <a:solidFill>
                <a:schemeClr val="accent5">
                  <a:lumMod val="50000"/>
                </a:schemeClr>
              </a:solidFill>
              <a:latin typeface="Leelawadee" pitchFamily="34" charset="-34"/>
              <a:cs typeface="Leelawadee" pitchFamily="34" charset="-34"/>
            </a:endParaRPr>
          </a:p>
        </p:txBody>
      </p:sp>
      <p:sp>
        <p:nvSpPr>
          <p:cNvPr id="11" name="Title 1"/>
          <p:cNvSpPr txBox="1">
            <a:spLocks/>
          </p:cNvSpPr>
          <p:nvPr/>
        </p:nvSpPr>
        <p:spPr>
          <a:xfrm>
            <a:off x="611560" y="1484784"/>
            <a:ext cx="7344816" cy="99011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หากแขกแขวนป้ายห้ามรบกวนไว้หน้าประตูไม่ต้องเคาะ</a:t>
            </a:r>
          </a:p>
          <a:p>
            <a:r>
              <a:rPr lang="th-TH" sz="2800" spc="-50" dirty="0" smtClean="0">
                <a:solidFill>
                  <a:schemeClr val="accent5">
                    <a:lumMod val="50000"/>
                  </a:schemeClr>
                </a:solidFill>
                <a:latin typeface="Leelawadee" pitchFamily="34" charset="-34"/>
                <a:cs typeface="Leelawadee" pitchFamily="34" charset="-34"/>
              </a:rPr>
              <a:t>ประตูและไม่ต้องเข้าไปเปิดเตียง แต่ให้ปฏิบัติดังนี้</a:t>
            </a:r>
          </a:p>
        </p:txBody>
      </p:sp>
      <p:sp>
        <p:nvSpPr>
          <p:cNvPr id="12" name="Title 1"/>
          <p:cNvSpPr txBox="1">
            <a:spLocks/>
          </p:cNvSpPr>
          <p:nvPr/>
        </p:nvSpPr>
        <p:spPr>
          <a:xfrm>
            <a:off x="611560" y="2982094"/>
            <a:ext cx="5616624" cy="140323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ไปให้บริการห้องอื่น</a:t>
            </a:r>
            <a:r>
              <a:rPr lang="th-TH" sz="2800" kern="300" spc="5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ๆ</a:t>
            </a:r>
            <a:r>
              <a:rPr lang="th-TH" sz="2800" kern="300" spc="5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ตามที่ได้รับ</a:t>
            </a:r>
          </a:p>
          <a:p>
            <a:r>
              <a:rPr lang="th-TH" sz="2800" kern="400" dirty="0" smtClean="0">
                <a:solidFill>
                  <a:schemeClr val="accent5">
                    <a:lumMod val="50000"/>
                  </a:schemeClr>
                </a:solidFill>
                <a:latin typeface="Leelawadee" pitchFamily="34" charset="-34"/>
                <a:cs typeface="Leelawadee" pitchFamily="34" charset="-34"/>
                <a:sym typeface="Wingdings"/>
              </a:rPr>
              <a:t>  มอบหมายเสร็จแล้วกลับมาอีกครั้งเพื่อ</a:t>
            </a:r>
          </a:p>
          <a:p>
            <a:r>
              <a:rPr lang="th-TH" sz="2800" kern="400" dirty="0" smtClean="0">
                <a:solidFill>
                  <a:schemeClr val="accent5">
                    <a:lumMod val="50000"/>
                  </a:schemeClr>
                </a:solidFill>
                <a:latin typeface="Leelawadee" pitchFamily="34" charset="-34"/>
                <a:cs typeface="Leelawadee" pitchFamily="34" charset="-34"/>
                <a:sym typeface="Wingdings"/>
              </a:rPr>
              <a:t>  ดูว่าแขกพร้อมรับบริการแล้วหรือไม่</a:t>
            </a:r>
            <a:endParaRPr lang="th-TH" sz="2800" kern="200" dirty="0" smtClean="0">
              <a:solidFill>
                <a:schemeClr val="accent5">
                  <a:lumMod val="50000"/>
                </a:schemeClr>
              </a:solidFill>
              <a:latin typeface="Leelawadee" pitchFamily="34" charset="-34"/>
              <a:cs typeface="Leelawadee" pitchFamily="34" charset="-34"/>
              <a:sym typeface="Wingdings"/>
            </a:endParaRPr>
          </a:p>
        </p:txBody>
      </p:sp>
      <p:sp>
        <p:nvSpPr>
          <p:cNvPr id="14" name="Title 1"/>
          <p:cNvSpPr txBox="1">
            <a:spLocks/>
          </p:cNvSpPr>
          <p:nvPr/>
        </p:nvSpPr>
        <p:spPr>
          <a:xfrm>
            <a:off x="602035" y="2380434"/>
            <a:ext cx="5410125"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ลงบันทึกเวลาที่มาให้บริการ</a:t>
            </a:r>
          </a:p>
        </p:txBody>
      </p:sp>
      <p:sp>
        <p:nvSpPr>
          <p:cNvPr id="15" name="Title 1"/>
          <p:cNvSpPr txBox="1">
            <a:spLocks/>
          </p:cNvSpPr>
          <p:nvPr/>
        </p:nvSpPr>
        <p:spPr>
          <a:xfrm>
            <a:off x="611559" y="4292267"/>
            <a:ext cx="7344817" cy="18677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หากแขกยังแขวนป้ายห้ามรบกวนอยู่ ให้สอดบัตร</a:t>
            </a:r>
          </a:p>
          <a:p>
            <a:r>
              <a:rPr lang="th-TH" sz="2800" kern="400" dirty="0" smtClean="0">
                <a:solidFill>
                  <a:schemeClr val="accent5">
                    <a:lumMod val="50000"/>
                  </a:schemeClr>
                </a:solidFill>
                <a:latin typeface="Leelawadee" pitchFamily="34" charset="-34"/>
                <a:cs typeface="Leelawadee" pitchFamily="34" charset="-34"/>
                <a:sym typeface="Wingdings"/>
              </a:rPr>
              <a:t>  เข้าไป ผ่านช่องใต้ประตู เพื่อแจ้งลูกค้าว่าหาก</a:t>
            </a:r>
          </a:p>
          <a:p>
            <a:r>
              <a:rPr lang="th-TH" sz="2800" kern="400" dirty="0" smtClean="0">
                <a:solidFill>
                  <a:schemeClr val="accent5">
                    <a:lumMod val="50000"/>
                  </a:schemeClr>
                </a:solidFill>
                <a:latin typeface="Leelawadee" pitchFamily="34" charset="-34"/>
                <a:cs typeface="Leelawadee" pitchFamily="34" charset="-34"/>
                <a:sym typeface="Wingdings"/>
              </a:rPr>
              <a:t>  ต้องการรับบริการเปิดเตียงในเวลาใดสามารถ</a:t>
            </a:r>
          </a:p>
          <a:p>
            <a:r>
              <a:rPr lang="th-TH" sz="2800" kern="400" dirty="0" smtClean="0">
                <a:solidFill>
                  <a:schemeClr val="accent5">
                    <a:lumMod val="50000"/>
                  </a:schemeClr>
                </a:solidFill>
                <a:latin typeface="Leelawadee" pitchFamily="34" charset="-34"/>
                <a:cs typeface="Leelawadee" pitchFamily="34" charset="-34"/>
                <a:sym typeface="Wingdings"/>
              </a:rPr>
              <a:t>  โทรศัพท์แจ้งแผนกแม่บ้านได้</a:t>
            </a:r>
          </a:p>
        </p:txBody>
      </p:sp>
    </p:spTree>
  </p:cSld>
  <p:clrMapOvr>
    <a:masterClrMapping/>
  </p:clrMapOvr>
  <p:timing>
    <p:tnLst>
      <p:par>
        <p:cT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161</a:t>
            </a:fld>
            <a:endParaRPr lang="en-US" dirty="0"/>
          </a:p>
        </p:txBody>
      </p:sp>
      <p:pic>
        <p:nvPicPr>
          <p:cNvPr id="6" name="Picture 5" descr="MP900399692[1].JPG"/>
          <p:cNvPicPr/>
          <p:nvPr/>
        </p:nvPicPr>
        <p:blipFill>
          <a:blip r:embed="rId3" cstate="print"/>
          <a:stretch>
            <a:fillRect/>
          </a:stretch>
        </p:blipFill>
        <p:spPr>
          <a:xfrm>
            <a:off x="4572000" y="4437112"/>
            <a:ext cx="1746823" cy="1686981"/>
          </a:xfrm>
          <a:prstGeom prst="rect">
            <a:avLst/>
          </a:prstGeom>
        </p:spPr>
      </p:pic>
      <p:sp>
        <p:nvSpPr>
          <p:cNvPr id="9"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การทำความสะอาดใหญ่</a:t>
            </a:r>
            <a:endParaRPr lang="en-US" sz="3000" b="1" dirty="0">
              <a:solidFill>
                <a:schemeClr val="accent5">
                  <a:lumMod val="75000"/>
                </a:schemeClr>
              </a:solidFill>
              <a:latin typeface="Leelawadee" pitchFamily="34" charset="-34"/>
              <a:cs typeface="Leelawadee" pitchFamily="34" charset="-34"/>
            </a:endParaRPr>
          </a:p>
        </p:txBody>
      </p:sp>
      <p:sp>
        <p:nvSpPr>
          <p:cNvPr id="11" name="Title 1"/>
          <p:cNvSpPr txBox="1">
            <a:spLocks/>
          </p:cNvSpPr>
          <p:nvPr/>
        </p:nvSpPr>
        <p:spPr>
          <a:xfrm>
            <a:off x="611560" y="889670"/>
            <a:ext cx="7344816" cy="90010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งานทำความสะอาดใหญ่อาจแบ่งได้เป็น ๒ ส่วน ได้แก่</a:t>
            </a:r>
          </a:p>
        </p:txBody>
      </p:sp>
      <p:sp>
        <p:nvSpPr>
          <p:cNvPr id="12" name="Title 1"/>
          <p:cNvSpPr txBox="1">
            <a:spLocks/>
          </p:cNvSpPr>
          <p:nvPr/>
        </p:nvSpPr>
        <p:spPr>
          <a:xfrm>
            <a:off x="611560" y="1608576"/>
            <a:ext cx="7560840" cy="140323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การบำรุงรักษาเชิงป้องกัน เป็นการบำรุงรักษาอุปกรณ์</a:t>
            </a:r>
          </a:p>
          <a:p>
            <a:r>
              <a:rPr lang="th-TH" sz="2800" kern="200" dirty="0">
                <a:solidFill>
                  <a:schemeClr val="accent5">
                    <a:lumMod val="50000"/>
                  </a:schemeClr>
                </a:solidFill>
                <a:latin typeface="Leelawadee" pitchFamily="34" charset="-34"/>
                <a:cs typeface="Leelawadee" pitchFamily="34" charset="-34"/>
                <a:sym typeface="Wingdings"/>
              </a:rPr>
              <a:t> </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เครื่องเรือน เครื่องใช้ ที่ใช้งานอยู่ให้มีอายุการใช้งาน</a:t>
            </a:r>
          </a:p>
          <a:p>
            <a:r>
              <a:rPr lang="th-TH" sz="2800" kern="400" dirty="0" smtClean="0">
                <a:solidFill>
                  <a:schemeClr val="accent5">
                    <a:lumMod val="50000"/>
                  </a:schemeClr>
                </a:solidFill>
                <a:latin typeface="Leelawadee" pitchFamily="34" charset="-34"/>
                <a:cs typeface="Leelawadee" pitchFamily="34" charset="-34"/>
                <a:sym typeface="Wingdings"/>
              </a:rPr>
              <a:t>  ที่ยาวนานขึ้นและเกิดประสิทธิผลมากขึ้น</a:t>
            </a:r>
            <a:endParaRPr lang="th-TH" sz="2800" kern="200" dirty="0" smtClean="0">
              <a:solidFill>
                <a:schemeClr val="accent5">
                  <a:lumMod val="50000"/>
                </a:schemeClr>
              </a:solidFill>
              <a:latin typeface="Leelawadee" pitchFamily="34" charset="-34"/>
              <a:cs typeface="Leelawadee" pitchFamily="34" charset="-34"/>
              <a:sym typeface="Wingdings"/>
            </a:endParaRPr>
          </a:p>
        </p:txBody>
      </p:sp>
      <p:sp>
        <p:nvSpPr>
          <p:cNvPr id="14" name="Title 1"/>
          <p:cNvSpPr txBox="1">
            <a:spLocks/>
          </p:cNvSpPr>
          <p:nvPr/>
        </p:nvSpPr>
        <p:spPr>
          <a:xfrm>
            <a:off x="611559" y="2924944"/>
            <a:ext cx="7848873" cy="140323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การทำความสะอาดเต็มรูปแบบ เป็นการทำความสะอาด</a:t>
            </a:r>
          </a:p>
          <a:p>
            <a:r>
              <a:rPr lang="th-TH" sz="2800" kern="400" dirty="0" smtClean="0">
                <a:solidFill>
                  <a:schemeClr val="accent5">
                    <a:lumMod val="50000"/>
                  </a:schemeClr>
                </a:solidFill>
                <a:latin typeface="Leelawadee" pitchFamily="34" charset="-34"/>
                <a:cs typeface="Leelawadee" pitchFamily="34" charset="-34"/>
                <a:sym typeface="Wingdings"/>
              </a:rPr>
              <a:t>  อุปกรณ์ เครื่องเรือน เครื่องใช้ อย่างละเอียดเต็มที่ใน</a:t>
            </a:r>
          </a:p>
          <a:p>
            <a:r>
              <a:rPr lang="th-TH" sz="2800" kern="400" dirty="0" smtClean="0">
                <a:solidFill>
                  <a:schemeClr val="accent5">
                    <a:lumMod val="50000"/>
                  </a:schemeClr>
                </a:solidFill>
                <a:latin typeface="Leelawadee" pitchFamily="34" charset="-34"/>
                <a:cs typeface="Leelawadee" pitchFamily="34" charset="-34"/>
                <a:sym typeface="Wingdings"/>
              </a:rPr>
              <a:t>  ระดับที่มากกว่าการทำความสะอาดตามปกติ</a:t>
            </a:r>
          </a:p>
        </p:txBody>
      </p:sp>
    </p:spTree>
  </p:cSld>
  <p:clrMapOvr>
    <a:masterClrMapping/>
  </p:clrMapOvr>
  <p:timing>
    <p:tnLst>
      <p:par>
        <p:cT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162</a:t>
            </a:fld>
            <a:endParaRPr lang="en-US" dirty="0"/>
          </a:p>
        </p:txBody>
      </p:sp>
      <p:pic>
        <p:nvPicPr>
          <p:cNvPr id="25602" name="Picture 2" descr="C:\Documents and Settings\danielc\Local Settings\Temporary Internet Files\Content.IE5\0OCRPEL9\MC900383482[1].wmf"/>
          <p:cNvPicPr>
            <a:picLocks noChangeAspect="1" noChangeArrowheads="1"/>
          </p:cNvPicPr>
          <p:nvPr/>
        </p:nvPicPr>
        <p:blipFill>
          <a:blip r:embed="rId3" cstate="print"/>
          <a:srcRect/>
          <a:stretch>
            <a:fillRect/>
          </a:stretch>
        </p:blipFill>
        <p:spPr bwMode="auto">
          <a:xfrm>
            <a:off x="3347864" y="3573015"/>
            <a:ext cx="2664296" cy="2070139"/>
          </a:xfrm>
          <a:prstGeom prst="rect">
            <a:avLst/>
          </a:prstGeom>
          <a:noFill/>
        </p:spPr>
      </p:pic>
      <p:sp>
        <p:nvSpPr>
          <p:cNvPr id="8"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การทำความสะอาดใหญ่</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889670"/>
            <a:ext cx="4608512" cy="90010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การบำรุงรักษาเชิงป้องกัน</a:t>
            </a:r>
          </a:p>
        </p:txBody>
      </p:sp>
      <p:sp>
        <p:nvSpPr>
          <p:cNvPr id="10" name="Title 1"/>
          <p:cNvSpPr txBox="1">
            <a:spLocks/>
          </p:cNvSpPr>
          <p:nvPr/>
        </p:nvSpPr>
        <p:spPr>
          <a:xfrm>
            <a:off x="611560" y="2003698"/>
            <a:ext cx="4680520" cy="87129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การพลิกกลับด้านที่นอน</a:t>
            </a:r>
            <a:endParaRPr lang="th-TH" sz="2800" kern="200" dirty="0" smtClean="0">
              <a:solidFill>
                <a:schemeClr val="accent5">
                  <a:lumMod val="50000"/>
                </a:schemeClr>
              </a:solidFill>
              <a:latin typeface="Leelawadee" pitchFamily="34" charset="-34"/>
              <a:cs typeface="Leelawadee" pitchFamily="34" charset="-34"/>
              <a:sym typeface="Wingdings"/>
            </a:endParaRPr>
          </a:p>
        </p:txBody>
      </p:sp>
      <p:sp>
        <p:nvSpPr>
          <p:cNvPr id="12" name="Title 1"/>
          <p:cNvSpPr txBox="1">
            <a:spLocks/>
          </p:cNvSpPr>
          <p:nvPr/>
        </p:nvSpPr>
        <p:spPr>
          <a:xfrm>
            <a:off x="611560" y="1488787"/>
            <a:ext cx="6120680" cy="743885"/>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ตัวอย่างของการบำรุงรักษาเชิงป้องกัน เช่น</a:t>
            </a:r>
          </a:p>
        </p:txBody>
      </p:sp>
      <p:sp>
        <p:nvSpPr>
          <p:cNvPr id="13" name="Title 1"/>
          <p:cNvSpPr txBox="1">
            <a:spLocks/>
          </p:cNvSpPr>
          <p:nvPr/>
        </p:nvSpPr>
        <p:spPr>
          <a:xfrm>
            <a:off x="611560" y="2585137"/>
            <a:ext cx="4680520" cy="87129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การเปลี่ยนของใช้บางอย่างใหม่</a:t>
            </a:r>
            <a:endParaRPr lang="th-TH" sz="2800" kern="200" dirty="0" smtClean="0">
              <a:solidFill>
                <a:schemeClr val="accent5">
                  <a:lumMod val="50000"/>
                </a:schemeClr>
              </a:solidFill>
              <a:latin typeface="Leelawadee" pitchFamily="34" charset="-34"/>
              <a:cs typeface="Leelawadee" pitchFamily="34" charset="-34"/>
              <a:sym typeface="Wingdings"/>
            </a:endParaRPr>
          </a:p>
        </p:txBody>
      </p:sp>
    </p:spTree>
  </p:cSld>
  <p:clrMapOvr>
    <a:masterClrMapping/>
  </p:clrMapOvr>
  <p:timing>
    <p:tnLst>
      <p:par>
        <p:cT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163</a:t>
            </a:fld>
            <a:endParaRPr lang="en-US" dirty="0"/>
          </a:p>
        </p:txBody>
      </p:sp>
      <p:pic>
        <p:nvPicPr>
          <p:cNvPr id="6" name="Picture 5" descr="MP900175520[1].JPG"/>
          <p:cNvPicPr>
            <a:picLocks noChangeAspect="1"/>
          </p:cNvPicPr>
          <p:nvPr/>
        </p:nvPicPr>
        <p:blipFill>
          <a:blip r:embed="rId3" cstate="print"/>
          <a:stretch>
            <a:fillRect/>
          </a:stretch>
        </p:blipFill>
        <p:spPr>
          <a:xfrm>
            <a:off x="3779912" y="3284984"/>
            <a:ext cx="1843819" cy="2376264"/>
          </a:xfrm>
          <a:prstGeom prst="rect">
            <a:avLst/>
          </a:prstGeom>
        </p:spPr>
      </p:pic>
      <p:sp>
        <p:nvSpPr>
          <p:cNvPr id="8"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การทำความสะอาดใหญ่</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889670"/>
            <a:ext cx="6120680" cy="90010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การทำความสะอาดเต็มรูปแบบ</a:t>
            </a:r>
          </a:p>
        </p:txBody>
      </p:sp>
      <p:sp>
        <p:nvSpPr>
          <p:cNvPr id="11" name="Title 1"/>
          <p:cNvSpPr txBox="1">
            <a:spLocks/>
          </p:cNvSpPr>
          <p:nvPr/>
        </p:nvSpPr>
        <p:spPr>
          <a:xfrm>
            <a:off x="611560" y="1549601"/>
            <a:ext cx="6840760" cy="1929445"/>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การทำความสะอาดห้องพักตามปกติในแต่ละวัน</a:t>
            </a:r>
          </a:p>
          <a:p>
            <a:r>
              <a:rPr lang="th-TH" sz="2800" spc="50" dirty="0" smtClean="0">
                <a:solidFill>
                  <a:schemeClr val="accent5">
                    <a:lumMod val="50000"/>
                  </a:schemeClr>
                </a:solidFill>
                <a:latin typeface="Leelawadee" pitchFamily="34" charset="-34"/>
                <a:cs typeface="Leelawadee" pitchFamily="34" charset="-34"/>
              </a:rPr>
              <a:t>มักเป็นการทำความสะอาดทั่วไป ซึ่งจำเป็นต้องมี</a:t>
            </a:r>
          </a:p>
          <a:p>
            <a:r>
              <a:rPr lang="th-TH" sz="2800" spc="50" dirty="0" smtClean="0">
                <a:solidFill>
                  <a:schemeClr val="accent5">
                    <a:lumMod val="50000"/>
                  </a:schemeClr>
                </a:solidFill>
                <a:latin typeface="Leelawadee" pitchFamily="34" charset="-34"/>
                <a:cs typeface="Leelawadee" pitchFamily="34" charset="-34"/>
              </a:rPr>
              <a:t>กำหนดการทำความสะอาดอย่างละเอียดทุกซอก</a:t>
            </a:r>
          </a:p>
          <a:p>
            <a:r>
              <a:rPr lang="th-TH" sz="2800" spc="50" dirty="0" smtClean="0">
                <a:solidFill>
                  <a:schemeClr val="accent5">
                    <a:lumMod val="50000"/>
                  </a:schemeClr>
                </a:solidFill>
                <a:latin typeface="Leelawadee" pitchFamily="34" charset="-34"/>
                <a:cs typeface="Leelawadee" pitchFamily="34" charset="-34"/>
              </a:rPr>
              <a:t>ทุกมุมเป็นระยะ</a:t>
            </a:r>
            <a:r>
              <a:rPr lang="th-TH" sz="2800" kern="300" spc="50" dirty="0" smtClean="0">
                <a:solidFill>
                  <a:schemeClr val="accent5">
                    <a:lumMod val="50000"/>
                  </a:schemeClr>
                </a:solidFill>
                <a:latin typeface="Leelawadee" pitchFamily="34" charset="-34"/>
                <a:cs typeface="Leelawadee" pitchFamily="34" charset="-34"/>
              </a:rPr>
              <a:t> </a:t>
            </a:r>
            <a:r>
              <a:rPr lang="th-TH" sz="2800" spc="50" dirty="0" smtClean="0">
                <a:solidFill>
                  <a:schemeClr val="accent5">
                    <a:lumMod val="50000"/>
                  </a:schemeClr>
                </a:solidFill>
                <a:latin typeface="Leelawadee" pitchFamily="34" charset="-34"/>
                <a:cs typeface="Leelawadee" pitchFamily="34" charset="-34"/>
              </a:rPr>
              <a:t>ๆ</a:t>
            </a:r>
          </a:p>
        </p:txBody>
      </p:sp>
    </p:spTree>
  </p:cSld>
  <p:clrMapOvr>
    <a:masterClrMapping/>
  </p:clrMapOvr>
  <p:timing>
    <p:tnLst>
      <p:par>
        <p:cT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164</a:t>
            </a:fld>
            <a:endParaRPr lang="en-US" dirty="0"/>
          </a:p>
        </p:txBody>
      </p:sp>
      <p:sp>
        <p:nvSpPr>
          <p:cNvPr id="7"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การทำความสะอาดใหญ่</a:t>
            </a:r>
            <a:endParaRPr lang="en-US" sz="3000" b="1" dirty="0">
              <a:solidFill>
                <a:schemeClr val="accent5">
                  <a:lumMod val="75000"/>
                </a:schemeClr>
              </a:solidFill>
              <a:latin typeface="Leelawadee" pitchFamily="34" charset="-34"/>
              <a:cs typeface="Leelawadee" pitchFamily="34" charset="-34"/>
            </a:endParaRPr>
          </a:p>
        </p:txBody>
      </p:sp>
      <p:sp>
        <p:nvSpPr>
          <p:cNvPr id="8" name="Title 1"/>
          <p:cNvSpPr txBox="1">
            <a:spLocks/>
          </p:cNvSpPr>
          <p:nvPr/>
        </p:nvSpPr>
        <p:spPr>
          <a:xfrm>
            <a:off x="611560" y="889670"/>
            <a:ext cx="6120680" cy="90010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การทำความสะอาดเต็มรูปแบบ</a:t>
            </a:r>
          </a:p>
        </p:txBody>
      </p:sp>
      <p:sp>
        <p:nvSpPr>
          <p:cNvPr id="9" name="Title 1"/>
          <p:cNvSpPr txBox="1">
            <a:spLocks/>
          </p:cNvSpPr>
          <p:nvPr/>
        </p:nvSpPr>
        <p:spPr>
          <a:xfrm>
            <a:off x="611560" y="1485172"/>
            <a:ext cx="6840759"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การทำความสะอาดห้อง</a:t>
            </a:r>
          </a:p>
        </p:txBody>
      </p:sp>
      <p:sp>
        <p:nvSpPr>
          <p:cNvPr id="11" name="Title 1"/>
          <p:cNvSpPr txBox="1">
            <a:spLocks/>
          </p:cNvSpPr>
          <p:nvPr/>
        </p:nvSpPr>
        <p:spPr>
          <a:xfrm>
            <a:off x="611561" y="1988840"/>
            <a:ext cx="7560839"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ขยับเครื่องเรือนทุกชิ้นเพื่อทำความสะอาดบริเวณข้างใต้</a:t>
            </a:r>
          </a:p>
        </p:txBody>
      </p:sp>
      <p:sp>
        <p:nvSpPr>
          <p:cNvPr id="14" name="Title 1"/>
          <p:cNvSpPr txBox="1">
            <a:spLocks/>
          </p:cNvSpPr>
          <p:nvPr/>
        </p:nvSpPr>
        <p:spPr>
          <a:xfrm>
            <a:off x="611560" y="2468513"/>
            <a:ext cx="7848872"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30" dirty="0" smtClean="0">
                <a:solidFill>
                  <a:schemeClr val="accent5">
                    <a:lumMod val="50000"/>
                  </a:schemeClr>
                </a:solidFill>
                <a:latin typeface="Leelawadee" pitchFamily="34" charset="-34"/>
                <a:cs typeface="Leelawadee" pitchFamily="34" charset="-34"/>
                <a:sym typeface="Wingdings"/>
              </a:rPr>
              <a:t>ทำความสะอาดพื้น เครื่องเรือนและผ้าม่านด้วยระบบไอน้ำ</a:t>
            </a:r>
          </a:p>
        </p:txBody>
      </p:sp>
      <p:sp>
        <p:nvSpPr>
          <p:cNvPr id="15" name="Title 1"/>
          <p:cNvSpPr txBox="1">
            <a:spLocks/>
          </p:cNvSpPr>
          <p:nvPr/>
        </p:nvSpPr>
        <p:spPr>
          <a:xfrm>
            <a:off x="611560" y="2946973"/>
            <a:ext cx="7848872"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ทำความสะอาดพื้นผิวต่าง</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ที่เป็นกระจก</a:t>
            </a:r>
          </a:p>
        </p:txBody>
      </p:sp>
      <p:sp>
        <p:nvSpPr>
          <p:cNvPr id="16" name="Title 1"/>
          <p:cNvSpPr txBox="1">
            <a:spLocks/>
          </p:cNvSpPr>
          <p:nvPr/>
        </p:nvSpPr>
        <p:spPr>
          <a:xfrm>
            <a:off x="611560" y="3422454"/>
            <a:ext cx="7848872"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เช็ดฝุ่นตามบัวตามผนังให้สะอาดหมดจด</a:t>
            </a:r>
          </a:p>
        </p:txBody>
      </p:sp>
      <p:sp>
        <p:nvSpPr>
          <p:cNvPr id="17" name="Title 1"/>
          <p:cNvSpPr txBox="1">
            <a:spLocks/>
          </p:cNvSpPr>
          <p:nvPr/>
        </p:nvSpPr>
        <p:spPr>
          <a:xfrm>
            <a:off x="611560" y="3899148"/>
            <a:ext cx="7848872"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เช็ดฝุ่น ทำความสะอาดมู่ลี่ บานเกล็ด กล่องผ้าม่าน</a:t>
            </a:r>
          </a:p>
        </p:txBody>
      </p:sp>
      <p:sp>
        <p:nvSpPr>
          <p:cNvPr id="18" name="Title 1"/>
          <p:cNvSpPr txBox="1">
            <a:spLocks/>
          </p:cNvSpPr>
          <p:nvPr/>
        </p:nvSpPr>
        <p:spPr>
          <a:xfrm>
            <a:off x="611560" y="4368083"/>
            <a:ext cx="612068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ดูดฝุ่น ทำความสะอาดชั้นวางของต่าง</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p>
        </p:txBody>
      </p:sp>
    </p:spTree>
  </p:cSld>
  <p:clrMapOvr>
    <a:masterClrMapping/>
  </p:clrMapOvr>
  <p:timing>
    <p:tnLst>
      <p:par>
        <p:cTn id="1" dur="indefinite" restart="never" nodeType="tmRoot"/>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165</a:t>
            </a:fld>
            <a:endParaRPr lang="en-US" dirty="0"/>
          </a:p>
        </p:txBody>
      </p:sp>
      <p:pic>
        <p:nvPicPr>
          <p:cNvPr id="6" name="Picture 5" descr="MP900385508[1].JPG"/>
          <p:cNvPicPr>
            <a:picLocks noChangeAspect="1"/>
          </p:cNvPicPr>
          <p:nvPr/>
        </p:nvPicPr>
        <p:blipFill>
          <a:blip r:embed="rId3" cstate="print"/>
          <a:stretch>
            <a:fillRect/>
          </a:stretch>
        </p:blipFill>
        <p:spPr>
          <a:xfrm>
            <a:off x="3371842" y="4048130"/>
            <a:ext cx="2400316" cy="1714512"/>
          </a:xfrm>
          <a:prstGeom prst="rect">
            <a:avLst/>
          </a:prstGeom>
        </p:spPr>
      </p:pic>
      <p:sp>
        <p:nvSpPr>
          <p:cNvPr id="8"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การทำความสะอาดใหญ่</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889670"/>
            <a:ext cx="6120680" cy="90010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การทำความสะอาดเต็มรูปแบบ</a:t>
            </a:r>
          </a:p>
        </p:txBody>
      </p:sp>
      <p:sp>
        <p:nvSpPr>
          <p:cNvPr id="10" name="Title 1"/>
          <p:cNvSpPr txBox="1">
            <a:spLocks/>
          </p:cNvSpPr>
          <p:nvPr/>
        </p:nvSpPr>
        <p:spPr>
          <a:xfrm>
            <a:off x="611560" y="1485172"/>
            <a:ext cx="6840759"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การทำความสะอาดห้องน้ำ</a:t>
            </a:r>
          </a:p>
        </p:txBody>
      </p:sp>
      <p:sp>
        <p:nvSpPr>
          <p:cNvPr id="11" name="Title 1"/>
          <p:cNvSpPr txBox="1">
            <a:spLocks/>
          </p:cNvSpPr>
          <p:nvPr/>
        </p:nvSpPr>
        <p:spPr>
          <a:xfrm>
            <a:off x="611561" y="1988840"/>
            <a:ext cx="7344815"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ล้างทำความสะอาดพื้นผิวต่าง</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ด้วยน้ำยาฟอกขาว</a:t>
            </a:r>
          </a:p>
        </p:txBody>
      </p:sp>
      <p:sp>
        <p:nvSpPr>
          <p:cNvPr id="12" name="Title 1"/>
          <p:cNvSpPr txBox="1">
            <a:spLocks/>
          </p:cNvSpPr>
          <p:nvPr/>
        </p:nvSpPr>
        <p:spPr>
          <a:xfrm>
            <a:off x="611560" y="2465788"/>
            <a:ext cx="7848872"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30" dirty="0" smtClean="0">
                <a:solidFill>
                  <a:schemeClr val="accent5">
                    <a:lumMod val="50000"/>
                  </a:schemeClr>
                </a:solidFill>
                <a:latin typeface="Leelawadee" pitchFamily="34" charset="-34"/>
                <a:cs typeface="Leelawadee" pitchFamily="34" charset="-34"/>
                <a:sym typeface="Wingdings"/>
              </a:rPr>
              <a:t>ทำความสะอาดร่องยาแนวกระเบื้องเป็นพิเศษ</a:t>
            </a:r>
          </a:p>
          <a:p>
            <a:r>
              <a:rPr lang="th-TH" sz="2800" kern="400" spc="-30" dirty="0" smtClean="0">
                <a:solidFill>
                  <a:schemeClr val="accent5">
                    <a:lumMod val="50000"/>
                  </a:schemeClr>
                </a:solidFill>
                <a:latin typeface="Leelawadee" pitchFamily="34" charset="-34"/>
                <a:cs typeface="Leelawadee" pitchFamily="34" charset="-34"/>
                <a:sym typeface="Wingdings"/>
              </a:rPr>
              <a:t>  ทั้งที่บริเวณอาบน้ำ ผนังและพื้น</a:t>
            </a:r>
          </a:p>
        </p:txBody>
      </p:sp>
    </p:spTree>
  </p:cSld>
  <p:clrMapOvr>
    <a:masterClrMapping/>
  </p:clrMapOvr>
  <p:timing>
    <p:tnLst>
      <p:par>
        <p:cTn id="1" dur="indefinite" restart="never" nodeType="tmRoot"/>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166</a:t>
            </a:fld>
            <a:endParaRPr lang="en-US" dirty="0"/>
          </a:p>
        </p:txBody>
      </p:sp>
      <p:sp>
        <p:nvSpPr>
          <p:cNvPr id="7"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การทำความสะอาดใหญ่</a:t>
            </a:r>
            <a:endParaRPr lang="en-US" sz="3000" b="1" dirty="0">
              <a:solidFill>
                <a:schemeClr val="accent5">
                  <a:lumMod val="75000"/>
                </a:schemeClr>
              </a:solidFill>
              <a:latin typeface="Leelawadee" pitchFamily="34" charset="-34"/>
              <a:cs typeface="Leelawadee" pitchFamily="34" charset="-34"/>
            </a:endParaRPr>
          </a:p>
        </p:txBody>
      </p:sp>
      <p:sp>
        <p:nvSpPr>
          <p:cNvPr id="8" name="Title 1"/>
          <p:cNvSpPr txBox="1">
            <a:spLocks/>
          </p:cNvSpPr>
          <p:nvPr/>
        </p:nvSpPr>
        <p:spPr>
          <a:xfrm>
            <a:off x="611560" y="889670"/>
            <a:ext cx="6120680" cy="90010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การทำความสะอาดเต็มรูปแบบ</a:t>
            </a:r>
          </a:p>
        </p:txBody>
      </p:sp>
      <p:sp>
        <p:nvSpPr>
          <p:cNvPr id="9" name="Title 1"/>
          <p:cNvSpPr txBox="1">
            <a:spLocks/>
          </p:cNvSpPr>
          <p:nvPr/>
        </p:nvSpPr>
        <p:spPr>
          <a:xfrm>
            <a:off x="611560" y="1485172"/>
            <a:ext cx="6840759"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การทำความสะอาดครัว</a:t>
            </a:r>
          </a:p>
        </p:txBody>
      </p:sp>
      <p:sp>
        <p:nvSpPr>
          <p:cNvPr id="11" name="Title 1"/>
          <p:cNvSpPr txBox="1">
            <a:spLocks/>
          </p:cNvSpPr>
          <p:nvPr/>
        </p:nvSpPr>
        <p:spPr>
          <a:xfrm>
            <a:off x="611560" y="2852936"/>
            <a:ext cx="6192688"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ทำความสะอาดตู้และตู้กับข้าวอย่างละเอียด</a:t>
            </a:r>
          </a:p>
        </p:txBody>
      </p:sp>
      <p:sp>
        <p:nvSpPr>
          <p:cNvPr id="12" name="Title 1"/>
          <p:cNvSpPr txBox="1">
            <a:spLocks/>
          </p:cNvSpPr>
          <p:nvPr/>
        </p:nvSpPr>
        <p:spPr>
          <a:xfrm>
            <a:off x="611560" y="3331396"/>
            <a:ext cx="612068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ทำความสะอาดลิ้นชักต่าง</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อย่างละเอียด </a:t>
            </a:r>
          </a:p>
        </p:txBody>
      </p:sp>
      <p:sp>
        <p:nvSpPr>
          <p:cNvPr id="16" name="Title 1"/>
          <p:cNvSpPr txBox="1">
            <a:spLocks/>
          </p:cNvSpPr>
          <p:nvPr/>
        </p:nvSpPr>
        <p:spPr>
          <a:xfrm>
            <a:off x="611560" y="1988840"/>
            <a:ext cx="7848872"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ขยับเตาและเครื่องใช้อื่น</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ที่วางติดผนังออก </a:t>
            </a:r>
          </a:p>
          <a:p>
            <a:r>
              <a:rPr lang="th-TH" sz="2800" kern="400" spc="-30" dirty="0" smtClean="0">
                <a:solidFill>
                  <a:schemeClr val="accent5">
                    <a:lumMod val="50000"/>
                  </a:schemeClr>
                </a:solidFill>
                <a:latin typeface="Leelawadee" pitchFamily="34" charset="-34"/>
                <a:cs typeface="Leelawadee" pitchFamily="34" charset="-34"/>
                <a:sym typeface="Wingdings"/>
              </a:rPr>
              <a:t>  เพื่อทำความสะอาดบริเวณด้านหลังและข้างใต้</a:t>
            </a:r>
          </a:p>
        </p:txBody>
      </p:sp>
      <p:sp>
        <p:nvSpPr>
          <p:cNvPr id="17" name="Title 1"/>
          <p:cNvSpPr txBox="1">
            <a:spLocks/>
          </p:cNvSpPr>
          <p:nvPr/>
        </p:nvSpPr>
        <p:spPr>
          <a:xfrm>
            <a:off x="611560" y="3795751"/>
            <a:ext cx="6840759" cy="154355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ทำ</a:t>
            </a:r>
            <a:r>
              <a:rPr lang="th-TH" sz="2800" kern="400" dirty="0">
                <a:solidFill>
                  <a:schemeClr val="accent5">
                    <a:lumMod val="50000"/>
                  </a:schemeClr>
                </a:solidFill>
                <a:latin typeface="Leelawadee" pitchFamily="34" charset="-34"/>
                <a:cs typeface="Leelawadee" pitchFamily="34" charset="-34"/>
                <a:sym typeface="Wingdings"/>
              </a:rPr>
              <a:t>ความสะอาดใต้และด้านหลังตู้เย็น ดูด</a:t>
            </a:r>
            <a:r>
              <a:rPr lang="th-TH" sz="2800" kern="400" dirty="0" smtClean="0">
                <a:solidFill>
                  <a:schemeClr val="accent5">
                    <a:lumMod val="50000"/>
                  </a:schemeClr>
                </a:solidFill>
                <a:latin typeface="Leelawadee" pitchFamily="34" charset="-34"/>
                <a:cs typeface="Leelawadee" pitchFamily="34" charset="-34"/>
                <a:sym typeface="Wingdings"/>
              </a:rPr>
              <a:t>ฝุ่น</a:t>
            </a:r>
          </a:p>
          <a:p>
            <a:r>
              <a:rPr lang="th-TH" sz="2800" kern="400" spc="-5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ใต้แผงระบายความร้อนและปัดเศษฝุ่นเศษผง</a:t>
            </a:r>
          </a:p>
          <a:p>
            <a:r>
              <a:rPr lang="th-TH" sz="2800" kern="400" spc="-50" dirty="0" smtClean="0">
                <a:solidFill>
                  <a:schemeClr val="accent5">
                    <a:lumMod val="50000"/>
                  </a:schemeClr>
                </a:solidFill>
                <a:latin typeface="Leelawadee" pitchFamily="34" charset="-34"/>
                <a:cs typeface="Leelawadee" pitchFamily="34" charset="-34"/>
                <a:sym typeface="Wingdings"/>
              </a:rPr>
              <a:t>  ที่ติดตามขดลวดออกให้หมด</a:t>
            </a:r>
          </a:p>
        </p:txBody>
      </p:sp>
      <p:cxnSp>
        <p:nvCxnSpPr>
          <p:cNvPr id="18" name="ลูกศรเชื่อมต่อแบบตรง 17"/>
          <p:cNvCxnSpPr/>
          <p:nvPr/>
        </p:nvCxnSpPr>
        <p:spPr>
          <a:xfrm>
            <a:off x="7380312"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แทนหมายเลขภาพนิ่ง 3"/>
          <p:cNvSpPr>
            <a:spLocks noGrp="1"/>
          </p:cNvSpPr>
          <p:nvPr>
            <p:ph type="sldNum" sz="quarter" idx="12"/>
          </p:nvPr>
        </p:nvSpPr>
        <p:spPr/>
        <p:txBody>
          <a:bodyPr/>
          <a:lstStyle/>
          <a:p>
            <a:fld id="{90BDF71C-F485-43AE-8825-5070AF1EA8C9}" type="slidenum">
              <a:rPr lang="en-US" smtClean="0"/>
              <a:pPr/>
              <a:t>167</a:t>
            </a:fld>
            <a:endParaRPr lang="en-US" dirty="0"/>
          </a:p>
        </p:txBody>
      </p:sp>
      <p:sp>
        <p:nvSpPr>
          <p:cNvPr id="5"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การทำความสะอาดใหญ่</a:t>
            </a:r>
            <a:endParaRPr lang="en-US" sz="3000" b="1" dirty="0">
              <a:solidFill>
                <a:schemeClr val="accent5">
                  <a:lumMod val="75000"/>
                </a:schemeClr>
              </a:solidFill>
              <a:latin typeface="Leelawadee" pitchFamily="34" charset="-34"/>
              <a:cs typeface="Leelawadee" pitchFamily="34" charset="-34"/>
            </a:endParaRPr>
          </a:p>
        </p:txBody>
      </p:sp>
      <p:sp>
        <p:nvSpPr>
          <p:cNvPr id="6" name="Title 1"/>
          <p:cNvSpPr txBox="1">
            <a:spLocks/>
          </p:cNvSpPr>
          <p:nvPr/>
        </p:nvSpPr>
        <p:spPr>
          <a:xfrm>
            <a:off x="611560" y="889670"/>
            <a:ext cx="6120680" cy="90010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การทำความสะอาดเต็มรูปแบบ</a:t>
            </a:r>
          </a:p>
        </p:txBody>
      </p:sp>
      <p:sp>
        <p:nvSpPr>
          <p:cNvPr id="7" name="Title 1"/>
          <p:cNvSpPr txBox="1">
            <a:spLocks/>
          </p:cNvSpPr>
          <p:nvPr/>
        </p:nvSpPr>
        <p:spPr>
          <a:xfrm>
            <a:off x="611560" y="1485172"/>
            <a:ext cx="6840759" cy="676259"/>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การทำความสะอาดครัว(ต่อ)</a:t>
            </a:r>
          </a:p>
        </p:txBody>
      </p:sp>
      <p:sp>
        <p:nvSpPr>
          <p:cNvPr id="8" name="Title 1"/>
          <p:cNvSpPr txBox="1">
            <a:spLocks/>
          </p:cNvSpPr>
          <p:nvPr/>
        </p:nvSpPr>
        <p:spPr>
          <a:xfrm>
            <a:off x="611560" y="3429000"/>
            <a:ext cx="6120680" cy="140323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ทำความสะอาดเตาและรูระบายน้ำของ</a:t>
            </a:r>
          </a:p>
          <a:p>
            <a:r>
              <a:rPr lang="th-TH" sz="2800" kern="400" dirty="0" smtClean="0">
                <a:solidFill>
                  <a:schemeClr val="accent5">
                    <a:lumMod val="50000"/>
                  </a:schemeClr>
                </a:solidFill>
                <a:latin typeface="Leelawadee" pitchFamily="34" charset="-34"/>
                <a:cs typeface="Leelawadee" pitchFamily="34" charset="-34"/>
                <a:sym typeface="Wingdings"/>
              </a:rPr>
              <a:t>  เครื่องล้างจาน โดยใช้น้ำยาฆ่าเชื้อและ</a:t>
            </a:r>
          </a:p>
          <a:p>
            <a:r>
              <a:rPr lang="th-TH" sz="2800" kern="400" dirty="0" smtClean="0">
                <a:solidFill>
                  <a:schemeClr val="accent5">
                    <a:lumMod val="50000"/>
                  </a:schemeClr>
                </a:solidFill>
                <a:latin typeface="Leelawadee" pitchFamily="34" charset="-34"/>
                <a:cs typeface="Leelawadee" pitchFamily="34" charset="-34"/>
                <a:sym typeface="Wingdings"/>
              </a:rPr>
              <a:t>  แปรงเล็ก ๆ</a:t>
            </a:r>
          </a:p>
        </p:txBody>
      </p:sp>
      <p:sp>
        <p:nvSpPr>
          <p:cNvPr id="10" name="Title 1"/>
          <p:cNvSpPr txBox="1">
            <a:spLocks/>
          </p:cNvSpPr>
          <p:nvPr/>
        </p:nvSpPr>
        <p:spPr>
          <a:xfrm>
            <a:off x="611561" y="2097774"/>
            <a:ext cx="6408712" cy="140323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ใช้น้ำยาฆ่าเชื้อโรคเช็ดถูตามเคาน์เตอร์</a:t>
            </a:r>
          </a:p>
          <a:p>
            <a:r>
              <a:rPr lang="th-TH" sz="2800" kern="400" spc="-3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ผนังกันน้ำมันกระเด็น บานประตูตู้ต่า</a:t>
            </a:r>
            <a:r>
              <a:rPr lang="th-TH" sz="2800" kern="400" dirty="0" smtClean="0">
                <a:solidFill>
                  <a:schemeClr val="accent5">
                    <a:lumMod val="50000"/>
                  </a:schemeClr>
                </a:solidFill>
                <a:latin typeface="Leelawadee" pitchFamily="34" charset="-34"/>
                <a:cs typeface="Leelawadee" pitchFamily="34" charset="-34"/>
                <a:sym typeface="Wingdings"/>
              </a:rPr>
              <a:t>ง</a:t>
            </a:r>
            <a:r>
              <a:rPr lang="th-TH" sz="2800" kern="200" spc="-1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p>
          <a:p>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ตลอดจนเครื่องใช้ใต้เคาน์เตอร์</a:t>
            </a:r>
          </a:p>
        </p:txBody>
      </p:sp>
      <p:sp>
        <p:nvSpPr>
          <p:cNvPr id="12" name="Title 1"/>
          <p:cNvSpPr txBox="1">
            <a:spLocks/>
          </p:cNvSpPr>
          <p:nvPr/>
        </p:nvSpPr>
        <p:spPr>
          <a:xfrm>
            <a:off x="611560" y="4691236"/>
            <a:ext cx="396044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กดทำละลายช่องแช่แข็ง</a:t>
            </a:r>
          </a:p>
        </p:txBody>
      </p:sp>
      <p:sp>
        <p:nvSpPr>
          <p:cNvPr id="13" name="Title 1"/>
          <p:cNvSpPr txBox="1">
            <a:spLocks/>
          </p:cNvSpPr>
          <p:nvPr/>
        </p:nvSpPr>
        <p:spPr>
          <a:xfrm>
            <a:off x="611560" y="5169696"/>
            <a:ext cx="612068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ทำความสะอาดถังขยะด้วยน้ำยาฆ่าเชื้อ</a:t>
            </a:r>
          </a:p>
        </p:txBody>
      </p:sp>
    </p:spTree>
    <p:extLst>
      <p:ext uri="{BB962C8B-B14F-4D97-AF65-F5344CB8AC3E}">
        <p14:creationId xmlns:p14="http://schemas.microsoft.com/office/powerpoint/2010/main" val="3603001448"/>
      </p:ext>
    </p:extLst>
  </p:cSld>
  <p:clrMapOvr>
    <a:masterClrMapping/>
  </p:clrMapOvr>
  <p:timing>
    <p:tnLst>
      <p:par>
        <p:cTn id="1" dur="indefinite" restart="never" nodeType="tmRoot"/>
      </p:par>
    </p:tn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168</a:t>
            </a:fld>
            <a:endParaRPr lang="en-US" dirty="0"/>
          </a:p>
        </p:txBody>
      </p:sp>
      <p:pic>
        <p:nvPicPr>
          <p:cNvPr id="26626" name="Picture 2" descr="C:\Documents and Settings\danielc\Local Settings\Temporary Internet Files\Content.IE5\ZB5AOP62\MP900410142[1].jpg"/>
          <p:cNvPicPr>
            <a:picLocks noChangeAspect="1" noChangeArrowheads="1"/>
          </p:cNvPicPr>
          <p:nvPr/>
        </p:nvPicPr>
        <p:blipFill>
          <a:blip r:embed="rId3" cstate="print"/>
          <a:srcRect/>
          <a:stretch>
            <a:fillRect/>
          </a:stretch>
        </p:blipFill>
        <p:spPr bwMode="auto">
          <a:xfrm>
            <a:off x="6012160" y="3589570"/>
            <a:ext cx="1377746" cy="2071678"/>
          </a:xfrm>
          <a:prstGeom prst="rect">
            <a:avLst/>
          </a:prstGeom>
          <a:noFill/>
        </p:spPr>
      </p:pic>
      <p:sp>
        <p:nvSpPr>
          <p:cNvPr id="8"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การทำความสะอาดใหญ่</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889670"/>
            <a:ext cx="6120680" cy="90010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การตรวจสอบความเรียบร้อยอย่างละเอียด</a:t>
            </a:r>
          </a:p>
        </p:txBody>
      </p:sp>
      <p:sp>
        <p:nvSpPr>
          <p:cNvPr id="11" name="Title 1"/>
          <p:cNvSpPr txBox="1">
            <a:spLocks/>
          </p:cNvSpPr>
          <p:nvPr/>
        </p:nvSpPr>
        <p:spPr>
          <a:xfrm>
            <a:off x="611559" y="2024215"/>
            <a:ext cx="8033689"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อุปกรณ์เครื่องใช้ต่าง</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ตั้งค่าไว้ตามที่สถานประกอบการ</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100" dirty="0" smtClean="0">
                <a:solidFill>
                  <a:schemeClr val="accent5">
                    <a:lumMod val="50000"/>
                  </a:schemeClr>
                </a:solidFill>
                <a:latin typeface="Leelawadee" pitchFamily="34" charset="-34"/>
                <a:cs typeface="Leelawadee" pitchFamily="34" charset="-34"/>
                <a:sym typeface="Wingdings"/>
              </a:rPr>
              <a:t>กำหนดทั้งวิทยุ</a:t>
            </a:r>
            <a:r>
              <a:rPr lang="th-TH" sz="2800" kern="300" spc="-100" dirty="0" smtClean="0">
                <a:solidFill>
                  <a:schemeClr val="accent5">
                    <a:lumMod val="50000"/>
                  </a:schemeClr>
                </a:solidFill>
                <a:latin typeface="Leelawadee" pitchFamily="34" charset="-34"/>
                <a:cs typeface="Leelawadee" pitchFamily="34" charset="-34"/>
                <a:sym typeface="Wingdings"/>
              </a:rPr>
              <a:t> </a:t>
            </a:r>
            <a:r>
              <a:rPr lang="th-TH" sz="2800" kern="400" spc="-100" dirty="0" smtClean="0">
                <a:solidFill>
                  <a:schemeClr val="accent5">
                    <a:lumMod val="50000"/>
                  </a:schemeClr>
                </a:solidFill>
                <a:latin typeface="Leelawadee" pitchFamily="34" charset="-34"/>
                <a:cs typeface="Leelawadee" pitchFamily="34" charset="-34"/>
                <a:sym typeface="Wingdings"/>
              </a:rPr>
              <a:t>นาฬิกา</a:t>
            </a:r>
            <a:r>
              <a:rPr lang="th-TH" sz="2800" kern="300" spc="-100" dirty="0" smtClean="0">
                <a:solidFill>
                  <a:schemeClr val="accent5">
                    <a:lumMod val="50000"/>
                  </a:schemeClr>
                </a:solidFill>
                <a:latin typeface="Leelawadee" pitchFamily="34" charset="-34"/>
                <a:cs typeface="Leelawadee" pitchFamily="34" charset="-34"/>
                <a:sym typeface="Wingdings"/>
              </a:rPr>
              <a:t> </a:t>
            </a:r>
            <a:r>
              <a:rPr lang="th-TH" sz="2800" kern="400" spc="-100" dirty="0" smtClean="0">
                <a:solidFill>
                  <a:schemeClr val="accent5">
                    <a:lumMod val="50000"/>
                  </a:schemeClr>
                </a:solidFill>
                <a:latin typeface="Leelawadee" pitchFamily="34" charset="-34"/>
                <a:cs typeface="Leelawadee" pitchFamily="34" charset="-34"/>
                <a:sym typeface="Wingdings"/>
              </a:rPr>
              <a:t>เครื่องเล่นดีวีดี</a:t>
            </a:r>
            <a:r>
              <a:rPr lang="th-TH" sz="2800" kern="300" spc="-100" dirty="0" smtClean="0">
                <a:solidFill>
                  <a:schemeClr val="accent5">
                    <a:lumMod val="50000"/>
                  </a:schemeClr>
                </a:solidFill>
                <a:latin typeface="Leelawadee" pitchFamily="34" charset="-34"/>
                <a:cs typeface="Leelawadee" pitchFamily="34" charset="-34"/>
                <a:sym typeface="Wingdings"/>
              </a:rPr>
              <a:t> </a:t>
            </a:r>
            <a:r>
              <a:rPr lang="th-TH" sz="2800" kern="400" spc="-100" dirty="0" smtClean="0">
                <a:solidFill>
                  <a:schemeClr val="accent5">
                    <a:lumMod val="50000"/>
                  </a:schemeClr>
                </a:solidFill>
                <a:latin typeface="Leelawadee" pitchFamily="34" charset="-34"/>
                <a:cs typeface="Leelawadee" pitchFamily="34" charset="-34"/>
                <a:sym typeface="Wingdings"/>
              </a:rPr>
              <a:t>ระดับเสียงโทรศัพท์</a:t>
            </a:r>
          </a:p>
        </p:txBody>
      </p:sp>
      <p:sp>
        <p:nvSpPr>
          <p:cNvPr id="13" name="Title 1"/>
          <p:cNvSpPr txBox="1">
            <a:spLocks/>
          </p:cNvSpPr>
          <p:nvPr/>
        </p:nvSpPr>
        <p:spPr>
          <a:xfrm>
            <a:off x="611560" y="3789040"/>
            <a:ext cx="540060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หลอดไฟทุกดวงใช้งานได้ตามปกติ</a:t>
            </a:r>
          </a:p>
        </p:txBody>
      </p:sp>
      <p:sp>
        <p:nvSpPr>
          <p:cNvPr id="14" name="Title 1"/>
          <p:cNvSpPr txBox="1">
            <a:spLocks/>
          </p:cNvSpPr>
          <p:nvPr/>
        </p:nvSpPr>
        <p:spPr>
          <a:xfrm>
            <a:off x="611560" y="5169696"/>
            <a:ext cx="4824536"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กรอบรูปต่าง</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ที่แขวนอยู่ไม่เอียง</a:t>
            </a:r>
          </a:p>
        </p:txBody>
      </p:sp>
      <p:sp>
        <p:nvSpPr>
          <p:cNvPr id="15" name="Title 1"/>
          <p:cNvSpPr txBox="1">
            <a:spLocks/>
          </p:cNvSpPr>
          <p:nvPr/>
        </p:nvSpPr>
        <p:spPr>
          <a:xfrm>
            <a:off x="611560" y="1550246"/>
            <a:ext cx="8208912"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อุปกรณ์ต่าง</a:t>
            </a:r>
            <a:r>
              <a:rPr lang="th-TH" sz="2800" kern="200" spc="-5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ๆ</a:t>
            </a:r>
            <a:r>
              <a:rPr lang="th-TH" sz="2800" kern="200" spc="-5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จัดวางอยู่ในตำแหน่งที่เหมาะสมพร้อมใช้งาน</a:t>
            </a:r>
          </a:p>
        </p:txBody>
      </p:sp>
      <p:sp>
        <p:nvSpPr>
          <p:cNvPr id="16" name="Title 1"/>
          <p:cNvSpPr txBox="1">
            <a:spLocks/>
          </p:cNvSpPr>
          <p:nvPr/>
        </p:nvSpPr>
        <p:spPr>
          <a:xfrm>
            <a:off x="611561" y="2907361"/>
            <a:ext cx="6336704"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dirty="0" smtClean="0">
                <a:solidFill>
                  <a:schemeClr val="accent5">
                    <a:lumMod val="50000"/>
                  </a:schemeClr>
                </a:solidFill>
                <a:latin typeface="Leelawadee" pitchFamily="34" charset="-34"/>
                <a:cs typeface="Leelawadee" pitchFamily="34" charset="-34"/>
                <a:sym typeface="Wingdings"/>
              </a:rPr>
              <a:t>ภาชนะและ</a:t>
            </a:r>
            <a:r>
              <a:rPr lang="th-TH" sz="2800" kern="400" dirty="0" smtClean="0">
                <a:solidFill>
                  <a:schemeClr val="accent5">
                    <a:lumMod val="50000"/>
                  </a:schemeClr>
                </a:solidFill>
                <a:latin typeface="Leelawadee" pitchFamily="34" charset="-34"/>
                <a:cs typeface="Leelawadee" pitchFamily="34" charset="-34"/>
                <a:sym typeface="Wingdings"/>
              </a:rPr>
              <a:t>อุปกรณ์ในการรับประทานอาหาร</a:t>
            </a:r>
          </a:p>
          <a:p>
            <a:pPr>
              <a:lnSpc>
                <a:spcPct val="95000"/>
              </a:lnSpc>
            </a:pPr>
            <a:r>
              <a:rPr lang="th-TH" sz="2800" kern="400" spc="-100" dirty="0">
                <a:solidFill>
                  <a:schemeClr val="accent5">
                    <a:lumMod val="50000"/>
                  </a:schemeClr>
                </a:solidFill>
                <a:latin typeface="Leelawadee" pitchFamily="34" charset="-34"/>
                <a:cs typeface="Leelawadee" pitchFamily="34" charset="-34"/>
                <a:sym typeface="Wingdings"/>
              </a:rPr>
              <a:t>  </a:t>
            </a:r>
            <a:r>
              <a:rPr lang="th-TH" sz="2800" kern="400" spc="-100" dirty="0" smtClean="0">
                <a:solidFill>
                  <a:schemeClr val="accent5">
                    <a:lumMod val="50000"/>
                  </a:schemeClr>
                </a:solidFill>
                <a:latin typeface="Leelawadee" pitchFamily="34" charset="-34"/>
                <a:cs typeface="Leelawadee" pitchFamily="34" charset="-34"/>
                <a:sym typeface="Wingdings"/>
              </a:rPr>
              <a:t> เครื่องแก้วต่าง</a:t>
            </a:r>
            <a:r>
              <a:rPr lang="th-TH" sz="2800" kern="200" spc="-100" dirty="0" smtClean="0">
                <a:solidFill>
                  <a:schemeClr val="accent5">
                    <a:lumMod val="50000"/>
                  </a:schemeClr>
                </a:solidFill>
                <a:latin typeface="Leelawadee" pitchFamily="34" charset="-34"/>
                <a:cs typeface="Leelawadee" pitchFamily="34" charset="-34"/>
                <a:sym typeface="Wingdings"/>
              </a:rPr>
              <a:t> </a:t>
            </a:r>
            <a:r>
              <a:rPr lang="th-TH" sz="2800" kern="400" spc="-100" dirty="0" smtClean="0">
                <a:solidFill>
                  <a:schemeClr val="accent5">
                    <a:lumMod val="50000"/>
                  </a:schemeClr>
                </a:solidFill>
                <a:latin typeface="Leelawadee" pitchFamily="34" charset="-34"/>
                <a:cs typeface="Leelawadee" pitchFamily="34" charset="-34"/>
                <a:sym typeface="Wingdings"/>
              </a:rPr>
              <a:t>ๆ</a:t>
            </a:r>
            <a:r>
              <a:rPr lang="th-TH" sz="2800" kern="200" spc="-100" dirty="0" smtClean="0">
                <a:solidFill>
                  <a:schemeClr val="accent5">
                    <a:lumMod val="50000"/>
                  </a:schemeClr>
                </a:solidFill>
                <a:latin typeface="Leelawadee" pitchFamily="34" charset="-34"/>
                <a:cs typeface="Leelawadee" pitchFamily="34" charset="-34"/>
                <a:sym typeface="Wingdings"/>
              </a:rPr>
              <a:t> </a:t>
            </a:r>
            <a:r>
              <a:rPr lang="th-TH" sz="2800" kern="400" spc="-100" dirty="0" smtClean="0">
                <a:solidFill>
                  <a:schemeClr val="accent5">
                    <a:lumMod val="50000"/>
                  </a:schemeClr>
                </a:solidFill>
                <a:latin typeface="Leelawadee" pitchFamily="34" charset="-34"/>
                <a:cs typeface="Leelawadee" pitchFamily="34" charset="-34"/>
                <a:sym typeface="Wingdings"/>
              </a:rPr>
              <a:t>สะอาดเรียบร้อยดีแล้ว</a:t>
            </a:r>
          </a:p>
        </p:txBody>
      </p:sp>
      <p:sp>
        <p:nvSpPr>
          <p:cNvPr id="17" name="Title 1"/>
          <p:cNvSpPr txBox="1">
            <a:spLocks/>
          </p:cNvSpPr>
          <p:nvPr/>
        </p:nvSpPr>
        <p:spPr>
          <a:xfrm>
            <a:off x="611560" y="4293096"/>
            <a:ext cx="5400600"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dirty="0" smtClean="0">
                <a:solidFill>
                  <a:schemeClr val="accent5">
                    <a:lumMod val="50000"/>
                  </a:schemeClr>
                </a:solidFill>
                <a:latin typeface="Leelawadee" pitchFamily="34" charset="-34"/>
                <a:cs typeface="Leelawadee" pitchFamily="34" charset="-34"/>
                <a:sym typeface="Wingdings"/>
              </a:rPr>
              <a:t>เตียงได้รับการจัดอย่างถูกต้อง</a:t>
            </a:r>
            <a:endParaRPr lang="th-TH" sz="2800" kern="400" dirty="0" smtClean="0">
              <a:solidFill>
                <a:schemeClr val="accent5">
                  <a:lumMod val="50000"/>
                </a:schemeClr>
              </a:solidFill>
              <a:latin typeface="Leelawadee" pitchFamily="34" charset="-34"/>
              <a:cs typeface="Leelawadee" pitchFamily="34" charset="-34"/>
              <a:sym typeface="Wingdings"/>
            </a:endParaRPr>
          </a:p>
          <a:p>
            <a:pPr>
              <a:lnSpc>
                <a:spcPct val="95000"/>
              </a:lnSpc>
            </a:pPr>
            <a:r>
              <a:rPr lang="th-TH" sz="2800" kern="400" spc="-100" dirty="0">
                <a:solidFill>
                  <a:schemeClr val="accent5">
                    <a:lumMod val="50000"/>
                  </a:schemeClr>
                </a:solidFill>
                <a:latin typeface="Leelawadee" pitchFamily="34" charset="-34"/>
                <a:cs typeface="Leelawadee" pitchFamily="34" charset="-34"/>
                <a:sym typeface="Wingdings"/>
              </a:rPr>
              <a:t>  </a:t>
            </a:r>
            <a:r>
              <a:rPr lang="th-TH" sz="2800" kern="400" spc="-100" dirty="0" smtClean="0">
                <a:solidFill>
                  <a:schemeClr val="accent5">
                    <a:lumMod val="50000"/>
                  </a:schemeClr>
                </a:solidFill>
                <a:latin typeface="Leelawadee" pitchFamily="34" charset="-34"/>
                <a:cs typeface="Leelawadee" pitchFamily="34" charset="-34"/>
                <a:sym typeface="Wingdings"/>
              </a:rPr>
              <a:t> เหมาะสม สวยงาม น่านอน</a:t>
            </a:r>
          </a:p>
        </p:txBody>
      </p:sp>
      <p:sp>
        <p:nvSpPr>
          <p:cNvPr id="18" name="Title 1"/>
          <p:cNvSpPr txBox="1">
            <a:spLocks/>
          </p:cNvSpPr>
          <p:nvPr/>
        </p:nvSpPr>
        <p:spPr>
          <a:xfrm>
            <a:off x="611560" y="5654702"/>
            <a:ext cx="612068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เครื่องเรือนทุกชิ้นอยู่ในตำแหน่งที่เหมาะสม</a:t>
            </a:r>
          </a:p>
        </p:txBody>
      </p:sp>
      <p:cxnSp>
        <p:nvCxnSpPr>
          <p:cNvPr id="19" name="ลูกศรเชื่อมต่อแบบตรง 18"/>
          <p:cNvCxnSpPr/>
          <p:nvPr/>
        </p:nvCxnSpPr>
        <p:spPr>
          <a:xfrm>
            <a:off x="7380312"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169</a:t>
            </a:fld>
            <a:endParaRPr lang="en-US" dirty="0"/>
          </a:p>
        </p:txBody>
      </p:sp>
      <p:pic>
        <p:nvPicPr>
          <p:cNvPr id="5" name="Picture 4" descr="MP900411745[1].JPG"/>
          <p:cNvPicPr>
            <a:picLocks noChangeAspect="1"/>
          </p:cNvPicPr>
          <p:nvPr/>
        </p:nvPicPr>
        <p:blipFill>
          <a:blip r:embed="rId3" cstate="print"/>
          <a:stretch>
            <a:fillRect/>
          </a:stretch>
        </p:blipFill>
        <p:spPr>
          <a:xfrm>
            <a:off x="5952692" y="3729572"/>
            <a:ext cx="1571636" cy="1571636"/>
          </a:xfrm>
          <a:prstGeom prst="rect">
            <a:avLst/>
          </a:prstGeom>
        </p:spPr>
      </p:pic>
      <p:sp>
        <p:nvSpPr>
          <p:cNvPr id="9"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การทำความสะอาดใหญ่</a:t>
            </a:r>
            <a:endParaRPr lang="en-US" sz="3000" b="1" dirty="0">
              <a:solidFill>
                <a:schemeClr val="accent5">
                  <a:lumMod val="75000"/>
                </a:schemeClr>
              </a:solidFill>
              <a:latin typeface="Leelawadee" pitchFamily="34" charset="-34"/>
              <a:cs typeface="Leelawadee" pitchFamily="34" charset="-34"/>
            </a:endParaRPr>
          </a:p>
        </p:txBody>
      </p:sp>
      <p:sp>
        <p:nvSpPr>
          <p:cNvPr id="10" name="Title 1"/>
          <p:cNvSpPr txBox="1">
            <a:spLocks/>
          </p:cNvSpPr>
          <p:nvPr/>
        </p:nvSpPr>
        <p:spPr>
          <a:xfrm>
            <a:off x="611560" y="889670"/>
            <a:ext cx="6696744" cy="90010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การตรวจสอบความเรียบร้อยอย่างละเอียด(ต่อ)</a:t>
            </a:r>
          </a:p>
        </p:txBody>
      </p:sp>
      <p:sp>
        <p:nvSpPr>
          <p:cNvPr id="11" name="Title 1"/>
          <p:cNvSpPr txBox="1">
            <a:spLocks/>
          </p:cNvSpPr>
          <p:nvPr/>
        </p:nvSpPr>
        <p:spPr>
          <a:xfrm>
            <a:off x="611560" y="1988840"/>
            <a:ext cx="7560840"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ตู้เย็นสะอาดเรียบร้อย เสียบปลั๊กแล้ว ใส่ของที่ควรมี</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100" dirty="0" smtClean="0">
                <a:solidFill>
                  <a:schemeClr val="accent5">
                    <a:lumMod val="50000"/>
                  </a:schemeClr>
                </a:solidFill>
                <a:latin typeface="Leelawadee" pitchFamily="34" charset="-34"/>
                <a:cs typeface="Leelawadee" pitchFamily="34" charset="-34"/>
                <a:sym typeface="Wingdings"/>
              </a:rPr>
              <a:t>เช่น นม น้ำแข็ง น้ำดื่ม ครบแล้ว</a:t>
            </a:r>
          </a:p>
        </p:txBody>
      </p:sp>
      <p:sp>
        <p:nvSpPr>
          <p:cNvPr id="12" name="Title 1"/>
          <p:cNvSpPr txBox="1">
            <a:spLocks/>
          </p:cNvSpPr>
          <p:nvPr/>
        </p:nvSpPr>
        <p:spPr>
          <a:xfrm>
            <a:off x="611560" y="3688457"/>
            <a:ext cx="468052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ถุงขยะเปลี่ยนใหม่แล้ว</a:t>
            </a:r>
          </a:p>
        </p:txBody>
      </p:sp>
      <p:sp>
        <p:nvSpPr>
          <p:cNvPr id="13" name="Title 1"/>
          <p:cNvSpPr txBox="1">
            <a:spLocks/>
          </p:cNvSpPr>
          <p:nvPr/>
        </p:nvSpPr>
        <p:spPr>
          <a:xfrm>
            <a:off x="611560" y="5069113"/>
            <a:ext cx="504056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จัดผ้าม่าน มู่ลี่ เข้าที่เรียบร้อยแล้ว</a:t>
            </a:r>
          </a:p>
        </p:txBody>
      </p:sp>
      <p:sp>
        <p:nvSpPr>
          <p:cNvPr id="14" name="Title 1"/>
          <p:cNvSpPr txBox="1">
            <a:spLocks/>
          </p:cNvSpPr>
          <p:nvPr/>
        </p:nvSpPr>
        <p:spPr>
          <a:xfrm>
            <a:off x="611560" y="1531196"/>
            <a:ext cx="7560839"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ห้องน้ำสะอาดเรียบร้อย ของใช้ต่าง</a:t>
            </a:r>
            <a:r>
              <a:rPr lang="th-TH" sz="2800" kern="200" spc="-5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ๆ</a:t>
            </a:r>
            <a:r>
              <a:rPr lang="th-TH" sz="2800" kern="200" spc="-5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วางไว้ครบแล้ว</a:t>
            </a:r>
          </a:p>
        </p:txBody>
      </p:sp>
      <p:sp>
        <p:nvSpPr>
          <p:cNvPr id="15" name="Title 1"/>
          <p:cNvSpPr txBox="1">
            <a:spLocks/>
          </p:cNvSpPr>
          <p:nvPr/>
        </p:nvSpPr>
        <p:spPr>
          <a:xfrm>
            <a:off x="611560" y="2835353"/>
            <a:ext cx="7560839"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dirty="0" smtClean="0">
                <a:solidFill>
                  <a:schemeClr val="accent5">
                    <a:lumMod val="50000"/>
                  </a:schemeClr>
                </a:solidFill>
                <a:latin typeface="Leelawadee" pitchFamily="34" charset="-34"/>
                <a:cs typeface="Leelawadee" pitchFamily="34" charset="-34"/>
                <a:sym typeface="Wingdings"/>
              </a:rPr>
              <a:t>ของใช้สำหรับบริการแขกจัดวางไว้ครบครัน ในตำแหน่ง</a:t>
            </a:r>
            <a:endParaRPr lang="th-TH" sz="2800" kern="400" dirty="0" smtClean="0">
              <a:solidFill>
                <a:schemeClr val="accent5">
                  <a:lumMod val="50000"/>
                </a:schemeClr>
              </a:solidFill>
              <a:latin typeface="Leelawadee" pitchFamily="34" charset="-34"/>
              <a:cs typeface="Leelawadee" pitchFamily="34" charset="-34"/>
              <a:sym typeface="Wingdings"/>
            </a:endParaRPr>
          </a:p>
          <a:p>
            <a:pPr>
              <a:lnSpc>
                <a:spcPct val="95000"/>
              </a:lnSpc>
            </a:pPr>
            <a:r>
              <a:rPr lang="th-TH" sz="2800" kern="400" spc="-100" dirty="0" smtClean="0">
                <a:solidFill>
                  <a:schemeClr val="accent5">
                    <a:lumMod val="50000"/>
                  </a:schemeClr>
                </a:solidFill>
                <a:latin typeface="Leelawadee" pitchFamily="34" charset="-34"/>
                <a:cs typeface="Leelawadee" pitchFamily="34" charset="-34"/>
                <a:sym typeface="Wingdings"/>
              </a:rPr>
              <a:t>  ที่เหมาะสม</a:t>
            </a:r>
          </a:p>
        </p:txBody>
      </p:sp>
      <p:sp>
        <p:nvSpPr>
          <p:cNvPr id="17" name="Title 1"/>
          <p:cNvSpPr txBox="1">
            <a:spLocks/>
          </p:cNvSpPr>
          <p:nvPr/>
        </p:nvSpPr>
        <p:spPr>
          <a:xfrm>
            <a:off x="611560" y="4158605"/>
            <a:ext cx="468052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หน้าต่างทุกบานปิดแล้ว</a:t>
            </a:r>
          </a:p>
        </p:txBody>
      </p:sp>
      <p:sp>
        <p:nvSpPr>
          <p:cNvPr id="18" name="Title 1"/>
          <p:cNvSpPr txBox="1">
            <a:spLocks/>
          </p:cNvSpPr>
          <p:nvPr/>
        </p:nvSpPr>
        <p:spPr>
          <a:xfrm>
            <a:off x="611560" y="4637065"/>
            <a:ext cx="5112568"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ประตูเปิดออกไประเบียง</a:t>
            </a:r>
            <a:r>
              <a:rPr lang="th-TH" sz="2800" kern="400" dirty="0" err="1" smtClean="0">
                <a:solidFill>
                  <a:schemeClr val="accent5">
                    <a:lumMod val="50000"/>
                  </a:schemeClr>
                </a:solidFill>
                <a:latin typeface="Leelawadee" pitchFamily="34" charset="-34"/>
                <a:cs typeface="Leelawadee" pitchFamily="34" charset="-34"/>
                <a:sym typeface="Wingdings"/>
              </a:rPr>
              <a:t>ปิดล็</a:t>
            </a:r>
            <a:r>
              <a:rPr lang="th-TH" sz="2800" kern="400" dirty="0" smtClean="0">
                <a:solidFill>
                  <a:schemeClr val="accent5">
                    <a:lumMod val="50000"/>
                  </a:schemeClr>
                </a:solidFill>
                <a:latin typeface="Leelawadee" pitchFamily="34" charset="-34"/>
                <a:cs typeface="Leelawadee" pitchFamily="34" charset="-34"/>
                <a:sym typeface="Wingdings"/>
              </a:rPr>
              <a:t>อกแล้ว</a:t>
            </a:r>
          </a:p>
        </p:txBody>
      </p:sp>
      <p:sp>
        <p:nvSpPr>
          <p:cNvPr id="19" name="Title 1"/>
          <p:cNvSpPr txBox="1">
            <a:spLocks/>
          </p:cNvSpPr>
          <p:nvPr/>
        </p:nvSpPr>
        <p:spPr>
          <a:xfrm>
            <a:off x="611560" y="5529736"/>
            <a:ext cx="504056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พื้นสะอาดเอี่ยม ไม่มีฝุ่นผง</a:t>
            </a:r>
          </a:p>
        </p:txBody>
      </p:sp>
      <p:sp>
        <p:nvSpPr>
          <p:cNvPr id="20" name="Title 1"/>
          <p:cNvSpPr txBox="1">
            <a:spLocks/>
          </p:cNvSpPr>
          <p:nvPr/>
        </p:nvSpPr>
        <p:spPr>
          <a:xfrm>
            <a:off x="611560" y="6005217"/>
            <a:ext cx="504056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ปิดไฟทุกดวงก่อนออกจากห้อง</a:t>
            </a:r>
          </a:p>
        </p:txBody>
      </p:sp>
    </p:spTree>
  </p:cSld>
  <p:clrMapOvr>
    <a:masterClrMapping/>
  </p:clrMapOvr>
  <p:timing>
    <p:tnLst>
      <p:par>
        <p:cTn id="1" dur="indefinite" restart="never" nodeType="tmRoot"/>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170</a:t>
            </a:fld>
            <a:endParaRPr lang="en-US" dirty="0"/>
          </a:p>
        </p:txBody>
      </p:sp>
      <p:pic>
        <p:nvPicPr>
          <p:cNvPr id="6" name="Picture 5" descr="MP900431692[1].JPG"/>
          <p:cNvPicPr/>
          <p:nvPr/>
        </p:nvPicPr>
        <p:blipFill>
          <a:blip r:embed="rId3" cstate="print"/>
          <a:stretch>
            <a:fillRect/>
          </a:stretch>
        </p:blipFill>
        <p:spPr>
          <a:xfrm>
            <a:off x="4067943" y="4509120"/>
            <a:ext cx="1457325" cy="1457325"/>
          </a:xfrm>
          <a:prstGeom prst="rect">
            <a:avLst/>
          </a:prstGeom>
        </p:spPr>
      </p:pic>
      <p:sp>
        <p:nvSpPr>
          <p:cNvPr id="13"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นำของใช้มาบริการเสริมตามที่แขกขอ</a:t>
            </a:r>
            <a:endParaRPr lang="en-US" sz="3000" b="1" dirty="0">
              <a:solidFill>
                <a:schemeClr val="accent5">
                  <a:lumMod val="75000"/>
                </a:schemeClr>
              </a:solidFill>
              <a:latin typeface="Leelawadee" pitchFamily="34" charset="-34"/>
              <a:cs typeface="Leelawadee" pitchFamily="34" charset="-34"/>
            </a:endParaRPr>
          </a:p>
        </p:txBody>
      </p:sp>
      <p:sp>
        <p:nvSpPr>
          <p:cNvPr id="15" name="Title 1"/>
          <p:cNvSpPr txBox="1">
            <a:spLocks/>
          </p:cNvSpPr>
          <p:nvPr/>
        </p:nvSpPr>
        <p:spPr>
          <a:xfrm>
            <a:off x="611560" y="1053282"/>
            <a:ext cx="7344816" cy="154355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60" dirty="0" smtClean="0">
                <a:solidFill>
                  <a:schemeClr val="accent5">
                    <a:lumMod val="50000"/>
                  </a:schemeClr>
                </a:solidFill>
                <a:latin typeface="Leelawadee" pitchFamily="34" charset="-34"/>
                <a:cs typeface="Leelawadee" pitchFamily="34" charset="-34"/>
                <a:sym typeface="Wingdings"/>
              </a:rPr>
              <a:t>การที่จะให้โรงแรมจัดเตรียมของใช้ทุกอย่างที่แขก</a:t>
            </a:r>
          </a:p>
          <a:p>
            <a:r>
              <a:rPr lang="th-TH" sz="2800" kern="400" dirty="0" smtClean="0">
                <a:solidFill>
                  <a:schemeClr val="accent5">
                    <a:lumMod val="50000"/>
                  </a:schemeClr>
                </a:solidFill>
                <a:latin typeface="Leelawadee" pitchFamily="34" charset="-34"/>
                <a:cs typeface="Leelawadee" pitchFamily="34" charset="-34"/>
                <a:sym typeface="Wingdings"/>
              </a:rPr>
              <a:t>  อาจต้องใช้ไว้อย่างครบครันในทุก</a:t>
            </a:r>
            <a:r>
              <a:rPr lang="th-TH" sz="2800" kern="200" spc="-1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r>
              <a:rPr lang="th-TH" sz="2800" kern="200" spc="-1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ห้องนั้น เป็นเรื่อง</a:t>
            </a:r>
          </a:p>
          <a:p>
            <a:r>
              <a:rPr lang="th-TH" sz="2800" kern="400" dirty="0" smtClean="0">
                <a:solidFill>
                  <a:schemeClr val="accent5">
                    <a:lumMod val="50000"/>
                  </a:schemeClr>
                </a:solidFill>
                <a:latin typeface="Leelawadee" pitchFamily="34" charset="-34"/>
                <a:cs typeface="Leelawadee" pitchFamily="34" charset="-34"/>
                <a:sym typeface="Wingdings"/>
              </a:rPr>
              <a:t>  ที่เป็นไปไม่ได้</a:t>
            </a:r>
          </a:p>
        </p:txBody>
      </p:sp>
      <p:sp>
        <p:nvSpPr>
          <p:cNvPr id="17" name="Title 1"/>
          <p:cNvSpPr txBox="1">
            <a:spLocks/>
          </p:cNvSpPr>
          <p:nvPr/>
        </p:nvSpPr>
        <p:spPr>
          <a:xfrm>
            <a:off x="611561" y="3698279"/>
            <a:ext cx="8136903"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dirty="0" smtClean="0">
                <a:solidFill>
                  <a:schemeClr val="accent5">
                    <a:lumMod val="50000"/>
                  </a:schemeClr>
                </a:solidFill>
                <a:latin typeface="Leelawadee" pitchFamily="34" charset="-34"/>
                <a:cs typeface="Leelawadee" pitchFamily="34" charset="-34"/>
                <a:sym typeface="Wingdings"/>
              </a:rPr>
              <a:t>อย่างไรก็ตามโรงแรมจะต้องเตรียมของใช้เผื่อ</a:t>
            </a:r>
            <a:r>
              <a:rPr lang="th-TH" sz="2800" dirty="0">
                <a:solidFill>
                  <a:schemeClr val="accent5">
                    <a:lumMod val="50000"/>
                  </a:schemeClr>
                </a:solidFill>
                <a:latin typeface="Leelawadee" pitchFamily="34" charset="-34"/>
                <a:cs typeface="Leelawadee" pitchFamily="34" charset="-34"/>
                <a:sym typeface="Wingdings"/>
              </a:rPr>
              <a:t>ไว้ใน</a:t>
            </a:r>
            <a:r>
              <a:rPr lang="th-TH" sz="2800" dirty="0" smtClean="0">
                <a:solidFill>
                  <a:schemeClr val="accent5">
                    <a:lumMod val="50000"/>
                  </a:schemeClr>
                </a:solidFill>
                <a:latin typeface="Leelawadee" pitchFamily="34" charset="-34"/>
                <a:cs typeface="Leelawadee" pitchFamily="34" charset="-34"/>
                <a:sym typeface="Wingdings"/>
              </a:rPr>
              <a:t>กรณีที่</a:t>
            </a:r>
          </a:p>
          <a:p>
            <a:r>
              <a:rPr lang="th-TH" sz="2800" kern="400" spc="-100" dirty="0" smtClean="0">
                <a:solidFill>
                  <a:schemeClr val="accent5">
                    <a:lumMod val="50000"/>
                  </a:schemeClr>
                </a:solidFill>
                <a:latin typeface="Leelawadee" pitchFamily="34" charset="-34"/>
                <a:cs typeface="Leelawadee" pitchFamily="34" charset="-34"/>
                <a:sym typeface="Wingdings"/>
              </a:rPr>
              <a:t>  แขกขอใช้</a:t>
            </a:r>
          </a:p>
        </p:txBody>
      </p:sp>
      <p:sp>
        <p:nvSpPr>
          <p:cNvPr id="18" name="Title 1"/>
          <p:cNvSpPr txBox="1">
            <a:spLocks/>
          </p:cNvSpPr>
          <p:nvPr/>
        </p:nvSpPr>
        <p:spPr>
          <a:xfrm>
            <a:off x="611560" y="2395331"/>
            <a:ext cx="8136904" cy="140323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การทำเช่นนั้นโรงแรมจะต้องมีค่าใช้จ่ายมหาศาลและยังจะ</a:t>
            </a:r>
          </a:p>
          <a:p>
            <a:r>
              <a:rPr lang="th-TH" sz="2800" kern="400" dirty="0" smtClean="0">
                <a:solidFill>
                  <a:schemeClr val="accent5">
                    <a:lumMod val="50000"/>
                  </a:schemeClr>
                </a:solidFill>
                <a:latin typeface="Leelawadee" pitchFamily="34" charset="-34"/>
                <a:cs typeface="Leelawadee" pitchFamily="34" charset="-34"/>
                <a:sym typeface="Wingdings"/>
              </a:rPr>
              <a:t>  ทำให้ห้องพักเต็มไปด้วยข้าวของจนดูรกรวมทั้งเพิ่มโอกาส</a:t>
            </a:r>
          </a:p>
          <a:p>
            <a:r>
              <a:rPr lang="th-TH" sz="2800" kern="400" dirty="0" smtClean="0">
                <a:solidFill>
                  <a:schemeClr val="accent5">
                    <a:lumMod val="50000"/>
                  </a:schemeClr>
                </a:solidFill>
                <a:latin typeface="Leelawadee" pitchFamily="34" charset="-34"/>
                <a:cs typeface="Leelawadee" pitchFamily="34" charset="-34"/>
                <a:sym typeface="Wingdings"/>
              </a:rPr>
              <a:t>  ในการถูกลักขโมยด้วย</a:t>
            </a:r>
          </a:p>
        </p:txBody>
      </p:sp>
    </p:spTree>
  </p:cSld>
  <p:clrMapOvr>
    <a:masterClrMapping/>
  </p:clrMapOvr>
  <p:timing>
    <p:tnLst>
      <p:par>
        <p:cTn id="1" dur="indefinite" restart="never" nodeType="tmRoot"/>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171</a:t>
            </a:fld>
            <a:endParaRPr lang="en-US" dirty="0"/>
          </a:p>
        </p:txBody>
      </p:sp>
      <p:pic>
        <p:nvPicPr>
          <p:cNvPr id="27650" name="Picture 2" descr="C:\Documents and Settings\danielc\Local Settings\Temporary Internet Files\Content.IE5\Y2UABRAT\MP900432837[1].jpg"/>
          <p:cNvPicPr>
            <a:picLocks noChangeAspect="1" noChangeArrowheads="1"/>
          </p:cNvPicPr>
          <p:nvPr/>
        </p:nvPicPr>
        <p:blipFill>
          <a:blip r:embed="rId3" cstate="print"/>
          <a:srcRect/>
          <a:stretch>
            <a:fillRect/>
          </a:stretch>
        </p:blipFill>
        <p:spPr bwMode="auto">
          <a:xfrm>
            <a:off x="5364089" y="2564904"/>
            <a:ext cx="1584175" cy="1176816"/>
          </a:xfrm>
          <a:prstGeom prst="rect">
            <a:avLst/>
          </a:prstGeom>
          <a:noFill/>
        </p:spPr>
      </p:pic>
      <p:pic>
        <p:nvPicPr>
          <p:cNvPr id="27651" name="Picture 3" descr="C:\Documents and Settings\danielc\Local Settings\Temporary Internet Files\Content.IE5\M0QL8DHR\MP900400637[1].jpg"/>
          <p:cNvPicPr>
            <a:picLocks noChangeAspect="1" noChangeArrowheads="1"/>
          </p:cNvPicPr>
          <p:nvPr/>
        </p:nvPicPr>
        <p:blipFill>
          <a:blip r:embed="rId4" cstate="print"/>
          <a:srcRect/>
          <a:stretch>
            <a:fillRect/>
          </a:stretch>
        </p:blipFill>
        <p:spPr bwMode="auto">
          <a:xfrm>
            <a:off x="5364089" y="3890938"/>
            <a:ext cx="1584175" cy="1657084"/>
          </a:xfrm>
          <a:prstGeom prst="rect">
            <a:avLst/>
          </a:prstGeom>
          <a:noFill/>
        </p:spPr>
      </p:pic>
      <p:sp>
        <p:nvSpPr>
          <p:cNvPr id="9"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นำของใช้มาบริการเสริมตามที่แขกขอ</a:t>
            </a:r>
            <a:endParaRPr lang="en-US" sz="3000" b="1" dirty="0">
              <a:solidFill>
                <a:schemeClr val="accent5">
                  <a:lumMod val="75000"/>
                </a:schemeClr>
              </a:solidFill>
              <a:latin typeface="Leelawadee" pitchFamily="34" charset="-34"/>
              <a:cs typeface="Leelawadee" pitchFamily="34" charset="-34"/>
            </a:endParaRPr>
          </a:p>
        </p:txBody>
      </p:sp>
      <p:sp>
        <p:nvSpPr>
          <p:cNvPr id="10" name="Title 1"/>
          <p:cNvSpPr txBox="1">
            <a:spLocks/>
          </p:cNvSpPr>
          <p:nvPr/>
        </p:nvSpPr>
        <p:spPr>
          <a:xfrm>
            <a:off x="602035" y="908720"/>
            <a:ext cx="5050085"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หมอน</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(ขอเพิ่ม)</a:t>
            </a:r>
          </a:p>
        </p:txBody>
      </p:sp>
      <p:sp>
        <p:nvSpPr>
          <p:cNvPr id="11" name="Title 1"/>
          <p:cNvSpPr txBox="1">
            <a:spLocks/>
          </p:cNvSpPr>
          <p:nvPr/>
        </p:nvSpPr>
        <p:spPr>
          <a:xfrm>
            <a:off x="611559" y="1844824"/>
            <a:ext cx="7539387"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ภาชนะและอุปกรณ์ในการ</a:t>
            </a:r>
            <a:r>
              <a:rPr lang="th-TH" sz="2800" kern="400" dirty="0">
                <a:solidFill>
                  <a:schemeClr val="accent5">
                    <a:lumMod val="50000"/>
                  </a:schemeClr>
                </a:solidFill>
                <a:latin typeface="Leelawadee" pitchFamily="34" charset="-34"/>
                <a:cs typeface="Leelawadee" pitchFamily="34" charset="-34"/>
                <a:sym typeface="Wingdings"/>
              </a:rPr>
              <a:t>รับประทาน</a:t>
            </a:r>
            <a:r>
              <a:rPr lang="th-TH" sz="2800" kern="400" dirty="0" smtClean="0">
                <a:solidFill>
                  <a:schemeClr val="accent5">
                    <a:lumMod val="50000"/>
                  </a:schemeClr>
                </a:solidFill>
                <a:latin typeface="Leelawadee" pitchFamily="34" charset="-34"/>
                <a:cs typeface="Leelawadee" pitchFamily="34" charset="-34"/>
                <a:sym typeface="Wingdings"/>
              </a:rPr>
              <a:t>อาหาร</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a:t>
            </a:r>
            <a:r>
              <a:rPr lang="th-TH" sz="2800" kern="400" dirty="0">
                <a:solidFill>
                  <a:schemeClr val="accent5">
                    <a:lumMod val="50000"/>
                  </a:schemeClr>
                </a:solidFill>
                <a:latin typeface="Leelawadee" pitchFamily="34" charset="-34"/>
                <a:cs typeface="Leelawadee" pitchFamily="34" charset="-34"/>
                <a:sym typeface="Wingdings"/>
              </a:rPr>
              <a:t>ขอเพิ่ม</a:t>
            </a:r>
            <a:r>
              <a:rPr lang="th-TH" sz="2800" kern="400" dirty="0" smtClean="0">
                <a:solidFill>
                  <a:schemeClr val="accent5">
                    <a:lumMod val="50000"/>
                  </a:schemeClr>
                </a:solidFill>
                <a:latin typeface="Leelawadee" pitchFamily="34" charset="-34"/>
                <a:cs typeface="Leelawadee" pitchFamily="34" charset="-34"/>
                <a:sym typeface="Wingdings"/>
              </a:rPr>
              <a:t>)</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12" name="Title 1"/>
          <p:cNvSpPr txBox="1">
            <a:spLocks/>
          </p:cNvSpPr>
          <p:nvPr/>
        </p:nvSpPr>
        <p:spPr>
          <a:xfrm>
            <a:off x="611560" y="2314972"/>
            <a:ext cx="3240361"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เตียงพับได้</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13" name="Title 1"/>
          <p:cNvSpPr txBox="1">
            <a:spLocks/>
          </p:cNvSpPr>
          <p:nvPr/>
        </p:nvSpPr>
        <p:spPr>
          <a:xfrm>
            <a:off x="611560" y="2790453"/>
            <a:ext cx="324036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เตียงเสริม</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14" name="Title 1"/>
          <p:cNvSpPr txBox="1">
            <a:spLocks/>
          </p:cNvSpPr>
          <p:nvPr/>
        </p:nvSpPr>
        <p:spPr>
          <a:xfrm>
            <a:off x="611560" y="3265934"/>
            <a:ext cx="3384376"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เครื่องเรือนบางอย่าง</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15" name="Title 1"/>
          <p:cNvSpPr txBox="1">
            <a:spLocks/>
          </p:cNvSpPr>
          <p:nvPr/>
        </p:nvSpPr>
        <p:spPr>
          <a:xfrm>
            <a:off x="611560" y="1378868"/>
            <a:ext cx="4176463"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ชุดเครื่องนอน</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(ขอเพิ่ม)</a:t>
            </a:r>
          </a:p>
        </p:txBody>
      </p:sp>
      <p:sp>
        <p:nvSpPr>
          <p:cNvPr id="16" name="Title 1"/>
          <p:cNvSpPr txBox="1">
            <a:spLocks/>
          </p:cNvSpPr>
          <p:nvPr/>
        </p:nvSpPr>
        <p:spPr>
          <a:xfrm>
            <a:off x="611560" y="3739061"/>
            <a:ext cx="324036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ถังน้ำแข็ง</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17" name="Title 1"/>
          <p:cNvSpPr txBox="1">
            <a:spLocks/>
          </p:cNvSpPr>
          <p:nvPr/>
        </p:nvSpPr>
        <p:spPr>
          <a:xfrm>
            <a:off x="611560" y="4214542"/>
            <a:ext cx="396044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ผ้าขนหนู</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(ขอเพิ่ม)</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18" name="Title 1"/>
          <p:cNvSpPr txBox="1">
            <a:spLocks/>
          </p:cNvSpPr>
          <p:nvPr/>
        </p:nvSpPr>
        <p:spPr>
          <a:xfrm>
            <a:off x="611559" y="4696569"/>
            <a:ext cx="4680521"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ที่ชาร์จแบตเตอรี่โทรศัพท์มือถือ</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19" name="Title 1"/>
          <p:cNvSpPr txBox="1">
            <a:spLocks/>
          </p:cNvSpPr>
          <p:nvPr/>
        </p:nvSpPr>
        <p:spPr>
          <a:xfrm>
            <a:off x="611560" y="5169696"/>
            <a:ext cx="324036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รางปลั๊กไฟ</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20" name="Title 1"/>
          <p:cNvSpPr txBox="1">
            <a:spLocks/>
          </p:cNvSpPr>
          <p:nvPr/>
        </p:nvSpPr>
        <p:spPr>
          <a:xfrm>
            <a:off x="611560" y="5645177"/>
            <a:ext cx="396044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สายอินเทอร์เน็ต</a:t>
            </a:r>
            <a:endParaRPr lang="th-TH" sz="2800" kern="400" dirty="0">
              <a:solidFill>
                <a:schemeClr val="accent5">
                  <a:lumMod val="50000"/>
                </a:schemeClr>
              </a:solidFill>
              <a:latin typeface="Leelawadee" pitchFamily="34" charset="-34"/>
              <a:cs typeface="Leelawadee" pitchFamily="34" charset="-34"/>
              <a:sym typeface="Wingdings"/>
            </a:endParaRPr>
          </a:p>
        </p:txBody>
      </p:sp>
      <p:cxnSp>
        <p:nvCxnSpPr>
          <p:cNvPr id="21" name="ลูกศรเชื่อมต่อแบบตรง 20"/>
          <p:cNvCxnSpPr/>
          <p:nvPr/>
        </p:nvCxnSpPr>
        <p:spPr>
          <a:xfrm>
            <a:off x="7380312"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172</a:t>
            </a:fld>
            <a:endParaRPr lang="en-US" dirty="0"/>
          </a:p>
        </p:txBody>
      </p:sp>
      <p:pic>
        <p:nvPicPr>
          <p:cNvPr id="5" name="Picture 4" descr="MP900430807[1].JPG"/>
          <p:cNvPicPr/>
          <p:nvPr/>
        </p:nvPicPr>
        <p:blipFill rotWithShape="1">
          <a:blip r:embed="rId3" cstate="print"/>
          <a:srcRect t="4494"/>
          <a:stretch/>
        </p:blipFill>
        <p:spPr>
          <a:xfrm>
            <a:off x="4932040" y="1268760"/>
            <a:ext cx="2130420" cy="1626529"/>
          </a:xfrm>
          <a:prstGeom prst="rect">
            <a:avLst/>
          </a:prstGeom>
        </p:spPr>
      </p:pic>
      <p:pic>
        <p:nvPicPr>
          <p:cNvPr id="28674" name="Picture 2" descr="C:\Documents and Settings\danielc\Local Settings\Temporary Internet Files\Content.IE5\M0QL8DHR\MC900195840[1].wmf"/>
          <p:cNvPicPr>
            <a:picLocks noChangeAspect="1" noChangeArrowheads="1"/>
          </p:cNvPicPr>
          <p:nvPr/>
        </p:nvPicPr>
        <p:blipFill>
          <a:blip r:embed="rId4" cstate="print"/>
          <a:srcRect/>
          <a:stretch>
            <a:fillRect/>
          </a:stretch>
        </p:blipFill>
        <p:spPr bwMode="auto">
          <a:xfrm>
            <a:off x="5113482" y="2996952"/>
            <a:ext cx="1767535" cy="1811426"/>
          </a:xfrm>
          <a:prstGeom prst="rect">
            <a:avLst/>
          </a:prstGeom>
          <a:noFill/>
        </p:spPr>
      </p:pic>
      <p:sp>
        <p:nvSpPr>
          <p:cNvPr id="11" name="Title 1"/>
          <p:cNvSpPr>
            <a:spLocks noGrp="1"/>
          </p:cNvSpPr>
          <p:nvPr>
            <p:ph type="title"/>
          </p:nvPr>
        </p:nvSpPr>
        <p:spPr>
          <a:xfrm>
            <a:off x="611560" y="332656"/>
            <a:ext cx="6840760" cy="792088"/>
          </a:xfrm>
        </p:spPr>
        <p:txBody>
          <a:bodyPr>
            <a:normAutofit fontScale="90000"/>
          </a:bodyPr>
          <a:lstStyle/>
          <a:p>
            <a:r>
              <a:rPr lang="th-TH" sz="3000" b="1" dirty="0" smtClean="0">
                <a:solidFill>
                  <a:schemeClr val="accent5">
                    <a:lumMod val="75000"/>
                  </a:schemeClr>
                </a:solidFill>
                <a:latin typeface="Leelawadee" pitchFamily="34" charset="-34"/>
                <a:cs typeface="Leelawadee" pitchFamily="34" charset="-34"/>
              </a:rPr>
              <a:t>นำของใช้มาบริการเสริมตามที่แขกขอ</a:t>
            </a:r>
            <a:r>
              <a:rPr lang="th-TH" sz="3000" b="1" kern="300" dirty="0" smtClean="0">
                <a:solidFill>
                  <a:schemeClr val="accent5">
                    <a:lumMod val="75000"/>
                  </a:schemeClr>
                </a:solidFill>
                <a:latin typeface="Leelawadee" pitchFamily="34" charset="-34"/>
                <a:cs typeface="Leelawadee" pitchFamily="34" charset="-34"/>
              </a:rPr>
              <a:t> </a:t>
            </a:r>
            <a:r>
              <a:rPr lang="th-TH" sz="3000" b="1" dirty="0" smtClean="0">
                <a:solidFill>
                  <a:schemeClr val="accent5">
                    <a:lumMod val="75000"/>
                  </a:schemeClr>
                </a:solidFill>
                <a:latin typeface="Leelawadee" pitchFamily="34" charset="-34"/>
                <a:cs typeface="Leelawadee" pitchFamily="34" charset="-34"/>
              </a:rPr>
              <a:t>(ต่อ)</a:t>
            </a:r>
            <a:endParaRPr lang="en-US" sz="3000" b="1" dirty="0">
              <a:solidFill>
                <a:schemeClr val="accent5">
                  <a:lumMod val="75000"/>
                </a:schemeClr>
              </a:solidFill>
              <a:latin typeface="Leelawadee" pitchFamily="34" charset="-34"/>
              <a:cs typeface="Leelawadee" pitchFamily="34" charset="-34"/>
            </a:endParaRPr>
          </a:p>
        </p:txBody>
      </p:sp>
      <p:sp>
        <p:nvSpPr>
          <p:cNvPr id="12" name="Title 1"/>
          <p:cNvSpPr txBox="1">
            <a:spLocks/>
          </p:cNvSpPr>
          <p:nvPr/>
        </p:nvSpPr>
        <p:spPr>
          <a:xfrm>
            <a:off x="602035" y="908720"/>
            <a:ext cx="5050085"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เครื่องเล่นวีดีโอเกม</a:t>
            </a:r>
          </a:p>
        </p:txBody>
      </p:sp>
      <p:sp>
        <p:nvSpPr>
          <p:cNvPr id="13" name="Title 1"/>
          <p:cNvSpPr txBox="1">
            <a:spLocks/>
          </p:cNvSpPr>
          <p:nvPr/>
        </p:nvSpPr>
        <p:spPr>
          <a:xfrm>
            <a:off x="611560" y="1772816"/>
            <a:ext cx="3240362"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ดีวีดี</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14" name="Title 1"/>
          <p:cNvSpPr txBox="1">
            <a:spLocks/>
          </p:cNvSpPr>
          <p:nvPr/>
        </p:nvSpPr>
        <p:spPr>
          <a:xfrm>
            <a:off x="611560" y="2204864"/>
            <a:ext cx="3240361"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หนังสือ</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15" name="Title 1"/>
          <p:cNvSpPr txBox="1">
            <a:spLocks/>
          </p:cNvSpPr>
          <p:nvPr/>
        </p:nvSpPr>
        <p:spPr>
          <a:xfrm>
            <a:off x="611560" y="2636912"/>
            <a:ext cx="324036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เตารีดและโต๊ะรองรีด</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16" name="Title 1"/>
          <p:cNvSpPr txBox="1">
            <a:spLocks/>
          </p:cNvSpPr>
          <p:nvPr/>
        </p:nvSpPr>
        <p:spPr>
          <a:xfrm>
            <a:off x="611560" y="3068960"/>
            <a:ext cx="4104456"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เครื่องแปลงกระแสไฟฟ้า</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17" name="Title 1"/>
          <p:cNvSpPr txBox="1">
            <a:spLocks/>
          </p:cNvSpPr>
          <p:nvPr/>
        </p:nvSpPr>
        <p:spPr>
          <a:xfrm>
            <a:off x="611560" y="1340768"/>
            <a:ext cx="4176463"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ของเล่นและเกมเด็กเล่น</a:t>
            </a:r>
          </a:p>
        </p:txBody>
      </p:sp>
      <p:sp>
        <p:nvSpPr>
          <p:cNvPr id="18" name="Title 1"/>
          <p:cNvSpPr txBox="1">
            <a:spLocks/>
          </p:cNvSpPr>
          <p:nvPr/>
        </p:nvSpPr>
        <p:spPr>
          <a:xfrm>
            <a:off x="611560" y="3491483"/>
            <a:ext cx="324036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ชุดคลุมอาบน้ำ</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19" name="Title 1"/>
          <p:cNvSpPr txBox="1">
            <a:spLocks/>
          </p:cNvSpPr>
          <p:nvPr/>
        </p:nvSpPr>
        <p:spPr>
          <a:xfrm>
            <a:off x="611560" y="3933056"/>
            <a:ext cx="396044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err="1" smtClean="0">
                <a:solidFill>
                  <a:schemeClr val="accent5">
                    <a:lumMod val="50000"/>
                  </a:schemeClr>
                </a:solidFill>
                <a:latin typeface="Leelawadee" pitchFamily="34" charset="-34"/>
                <a:cs typeface="Leelawadee" pitchFamily="34" charset="-34"/>
                <a:sym typeface="Wingdings"/>
              </a:rPr>
              <a:t>ไดร</a:t>
            </a:r>
            <a:r>
              <a:rPr lang="th-TH" sz="2800" kern="400" dirty="0" smtClean="0">
                <a:solidFill>
                  <a:schemeClr val="accent5">
                    <a:lumMod val="50000"/>
                  </a:schemeClr>
                </a:solidFill>
                <a:latin typeface="Leelawadee" pitchFamily="34" charset="-34"/>
                <a:cs typeface="Leelawadee" pitchFamily="34" charset="-34"/>
                <a:sym typeface="Wingdings"/>
              </a:rPr>
              <a:t>เป่าผม</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20" name="Title 1"/>
          <p:cNvSpPr txBox="1">
            <a:spLocks/>
          </p:cNvSpPr>
          <p:nvPr/>
        </p:nvSpPr>
        <p:spPr>
          <a:xfrm>
            <a:off x="611560" y="4365104"/>
            <a:ext cx="3384376"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ไม้แขวนเสื้อ</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(ขอเพิ่ม)</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21" name="Title 1"/>
          <p:cNvSpPr txBox="1">
            <a:spLocks/>
          </p:cNvSpPr>
          <p:nvPr/>
        </p:nvSpPr>
        <p:spPr>
          <a:xfrm>
            <a:off x="611560" y="4797152"/>
            <a:ext cx="5904656"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พัดลมหรือเครื่องทำความร้อนแบบพกพา</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22" name="Title 1"/>
          <p:cNvSpPr txBox="1">
            <a:spLocks/>
          </p:cNvSpPr>
          <p:nvPr/>
        </p:nvSpPr>
        <p:spPr>
          <a:xfrm>
            <a:off x="611560" y="5210150"/>
            <a:ext cx="396044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ตะกร้า</a:t>
            </a:r>
            <a:r>
              <a:rPr lang="th-TH" sz="2800" kern="400" dirty="0" err="1" smtClean="0">
                <a:solidFill>
                  <a:schemeClr val="accent5">
                    <a:lumMod val="50000"/>
                  </a:schemeClr>
                </a:solidFill>
                <a:latin typeface="Leelawadee" pitchFamily="34" charset="-34"/>
                <a:cs typeface="Leelawadee" pitchFamily="34" charset="-34"/>
                <a:sym typeface="Wingdings"/>
              </a:rPr>
              <a:t>ปิกนิค</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24" name="Title 1"/>
          <p:cNvSpPr txBox="1">
            <a:spLocks/>
          </p:cNvSpPr>
          <p:nvPr/>
        </p:nvSpPr>
        <p:spPr>
          <a:xfrm>
            <a:off x="611560" y="5645177"/>
            <a:ext cx="3240362"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ราวตากผ้า</a:t>
            </a:r>
            <a:endParaRPr lang="th-TH" sz="2800" kern="400" dirty="0">
              <a:solidFill>
                <a:schemeClr val="accent5">
                  <a:lumMod val="50000"/>
                </a:schemeClr>
              </a:solidFill>
              <a:latin typeface="Leelawadee" pitchFamily="34" charset="-34"/>
              <a:cs typeface="Leelawadee" pitchFamily="34" charset="-34"/>
              <a:sym typeface="Wingdings"/>
            </a:endParaRPr>
          </a:p>
        </p:txBody>
      </p:sp>
    </p:spTree>
  </p:cSld>
  <p:clrMapOvr>
    <a:masterClrMapping/>
  </p:clrMapOvr>
  <p:timing>
    <p:tnLst>
      <p:par>
        <p:cTn id="1" dur="indefinite" restart="never" nodeType="tmRoot"/>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173</a:t>
            </a:fld>
            <a:endParaRPr lang="en-US" dirty="0"/>
          </a:p>
        </p:txBody>
      </p:sp>
      <p:pic>
        <p:nvPicPr>
          <p:cNvPr id="29699" name="Picture 3" descr="C:\Documents and Settings\danielc\Local Settings\Temporary Internet Files\Content.IE5\LSIXJYS2\MC900440428[1].wmf"/>
          <p:cNvPicPr>
            <a:picLocks noChangeAspect="1" noChangeArrowheads="1"/>
          </p:cNvPicPr>
          <p:nvPr/>
        </p:nvPicPr>
        <p:blipFill>
          <a:blip r:embed="rId3" cstate="print"/>
          <a:srcRect/>
          <a:stretch>
            <a:fillRect/>
          </a:stretch>
        </p:blipFill>
        <p:spPr bwMode="auto">
          <a:xfrm>
            <a:off x="3771379" y="3789040"/>
            <a:ext cx="1736725" cy="1828800"/>
          </a:xfrm>
          <a:prstGeom prst="rect">
            <a:avLst/>
          </a:prstGeom>
          <a:noFill/>
        </p:spPr>
      </p:pic>
      <p:sp>
        <p:nvSpPr>
          <p:cNvPr id="8" name="Title 1"/>
          <p:cNvSpPr>
            <a:spLocks noGrp="1"/>
          </p:cNvSpPr>
          <p:nvPr>
            <p:ph type="title"/>
          </p:nvPr>
        </p:nvSpPr>
        <p:spPr>
          <a:xfrm>
            <a:off x="611560" y="332656"/>
            <a:ext cx="6840760" cy="792088"/>
          </a:xfrm>
        </p:spPr>
        <p:txBody>
          <a:bodyPr>
            <a:normAutofit fontScale="90000"/>
          </a:bodyPr>
          <a:lstStyle/>
          <a:p>
            <a:r>
              <a:rPr lang="th-TH" sz="3000" b="1" dirty="0" smtClean="0">
                <a:solidFill>
                  <a:schemeClr val="accent5">
                    <a:lumMod val="75000"/>
                  </a:schemeClr>
                </a:solidFill>
                <a:latin typeface="Leelawadee" pitchFamily="34" charset="-34"/>
                <a:cs typeface="Leelawadee" pitchFamily="34" charset="-34"/>
              </a:rPr>
              <a:t>ขั้นตอนในการนำของใช้มาบริการเสริมให้แขก</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02035" y="908720"/>
            <a:ext cx="6850285"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ลงบันทึกรายการ ของใช้ที่นำมาบริการเสริม</a:t>
            </a:r>
          </a:p>
        </p:txBody>
      </p:sp>
      <p:sp>
        <p:nvSpPr>
          <p:cNvPr id="10" name="Title 1"/>
          <p:cNvSpPr txBox="1">
            <a:spLocks/>
          </p:cNvSpPr>
          <p:nvPr/>
        </p:nvSpPr>
        <p:spPr>
          <a:xfrm>
            <a:off x="611559" y="1844824"/>
            <a:ext cx="6840761"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ให้แขกลงชื่อยืนยันการขอใช้</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11" name="Title 1"/>
          <p:cNvSpPr txBox="1">
            <a:spLocks/>
          </p:cNvSpPr>
          <p:nvPr/>
        </p:nvSpPr>
        <p:spPr>
          <a:xfrm>
            <a:off x="611560" y="2314972"/>
            <a:ext cx="684076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ถ้ามีการคิดค่าบริการ ให้ลงบันทึกค่าบริการด้วย</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12" name="Title 1"/>
          <p:cNvSpPr txBox="1">
            <a:spLocks/>
          </p:cNvSpPr>
          <p:nvPr/>
        </p:nvSpPr>
        <p:spPr>
          <a:xfrm>
            <a:off x="611560" y="2790453"/>
            <a:ext cx="7848872"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ติดตามนำของใช้กลับมาเก็บเมื่อแขกใช้เสร็จหรือย้ายออก</a:t>
            </a:r>
            <a:endParaRPr lang="th-TH" sz="2800" kern="400" spc="-50" dirty="0">
              <a:solidFill>
                <a:schemeClr val="accent5">
                  <a:lumMod val="50000"/>
                </a:schemeClr>
              </a:solidFill>
              <a:latin typeface="Leelawadee" pitchFamily="34" charset="-34"/>
              <a:cs typeface="Leelawadee" pitchFamily="34" charset="-34"/>
              <a:sym typeface="Wingdings"/>
            </a:endParaRPr>
          </a:p>
        </p:txBody>
      </p:sp>
      <p:sp>
        <p:nvSpPr>
          <p:cNvPr id="14" name="Title 1"/>
          <p:cNvSpPr txBox="1">
            <a:spLocks/>
          </p:cNvSpPr>
          <p:nvPr/>
        </p:nvSpPr>
        <p:spPr>
          <a:xfrm>
            <a:off x="611560" y="1378868"/>
            <a:ext cx="684076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นำของมาให้แขกตามเวลาหรือโดยเร็วที่สุด</a:t>
            </a:r>
          </a:p>
        </p:txBody>
      </p:sp>
    </p:spTree>
  </p:cSld>
  <p:clrMapOvr>
    <a:masterClrMapping/>
  </p:clrMapOvr>
  <p:timing>
    <p:tnLst>
      <p:par>
        <p:cTn id="1" dur="indefinite" restart="never" nodeType="tmRoot"/>
      </p:par>
    </p:tn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174</a:t>
            </a:fld>
            <a:endParaRPr lang="en-US" dirty="0"/>
          </a:p>
        </p:txBody>
      </p:sp>
      <p:pic>
        <p:nvPicPr>
          <p:cNvPr id="6" name="Picture 5" descr="MP900408879[1].JPG"/>
          <p:cNvPicPr>
            <a:picLocks noChangeAspect="1"/>
          </p:cNvPicPr>
          <p:nvPr/>
        </p:nvPicPr>
        <p:blipFill>
          <a:blip r:embed="rId3" cstate="print"/>
          <a:stretch>
            <a:fillRect/>
          </a:stretch>
        </p:blipFill>
        <p:spPr>
          <a:xfrm>
            <a:off x="3361556" y="3500438"/>
            <a:ext cx="2420888" cy="2420888"/>
          </a:xfrm>
          <a:prstGeom prst="rect">
            <a:avLst/>
          </a:prstGeom>
        </p:spPr>
      </p:pic>
      <p:sp>
        <p:nvSpPr>
          <p:cNvPr id="7" name="Title 1"/>
          <p:cNvSpPr>
            <a:spLocks noGrp="1"/>
          </p:cNvSpPr>
          <p:nvPr>
            <p:ph type="title"/>
          </p:nvPr>
        </p:nvSpPr>
        <p:spPr>
          <a:xfrm>
            <a:off x="611560" y="692696"/>
            <a:ext cx="1944216" cy="792088"/>
          </a:xfrm>
        </p:spPr>
        <p:txBody>
          <a:bodyPr>
            <a:normAutofit/>
          </a:bodyPr>
          <a:lstStyle/>
          <a:p>
            <a:r>
              <a:rPr lang="th-TH" sz="3200" b="1" dirty="0" smtClean="0">
                <a:solidFill>
                  <a:schemeClr val="accent5">
                    <a:lumMod val="75000"/>
                  </a:schemeClr>
                </a:solidFill>
                <a:latin typeface="Leelawadee" pitchFamily="34" charset="-34"/>
                <a:cs typeface="Leelawadee" pitchFamily="34" charset="-34"/>
              </a:rPr>
              <a:t>บทที่</a:t>
            </a:r>
            <a:r>
              <a:rPr lang="th-TH" sz="3200" b="1" kern="400" dirty="0" smtClean="0">
                <a:solidFill>
                  <a:schemeClr val="accent5">
                    <a:lumMod val="75000"/>
                  </a:schemeClr>
                </a:solidFill>
                <a:latin typeface="Leelawadee" pitchFamily="34" charset="-34"/>
                <a:cs typeface="Leelawadee" pitchFamily="34" charset="-34"/>
              </a:rPr>
              <a:t> </a:t>
            </a:r>
            <a:r>
              <a:rPr lang="th-TH" sz="3200" b="1" dirty="0" smtClean="0">
                <a:solidFill>
                  <a:schemeClr val="accent5">
                    <a:lumMod val="75000"/>
                  </a:schemeClr>
                </a:solidFill>
                <a:latin typeface="Leelawadee" pitchFamily="34" charset="-34"/>
                <a:cs typeface="Leelawadee" pitchFamily="34" charset="-34"/>
              </a:rPr>
              <a:t>๗</a:t>
            </a:r>
            <a:endParaRPr lang="en-US" sz="3200" b="1" dirty="0">
              <a:solidFill>
                <a:schemeClr val="accent5">
                  <a:lumMod val="75000"/>
                </a:schemeClr>
              </a:solidFill>
              <a:latin typeface="Leelawadee" pitchFamily="34" charset="-34"/>
              <a:cs typeface="Leelawadee" pitchFamily="34" charset="-34"/>
            </a:endParaRPr>
          </a:p>
        </p:txBody>
      </p:sp>
      <p:sp>
        <p:nvSpPr>
          <p:cNvPr id="8" name="Title 1"/>
          <p:cNvSpPr txBox="1">
            <a:spLocks/>
          </p:cNvSpPr>
          <p:nvPr/>
        </p:nvSpPr>
        <p:spPr>
          <a:xfrm>
            <a:off x="611560" y="1412776"/>
            <a:ext cx="6048672" cy="792088"/>
          </a:xfrm>
          <a:prstGeom prst="rect">
            <a:avLst/>
          </a:prstGeom>
        </p:spPr>
        <p:txBody>
          <a:bodyPr vert="horz" lIns="45720" rIns="45720" anchor="ctr">
            <a:norm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3000" b="1" dirty="0" smtClean="0">
                <a:solidFill>
                  <a:schemeClr val="accent5">
                    <a:lumMod val="50000"/>
                  </a:schemeClr>
                </a:solidFill>
                <a:latin typeface="Leelawadee" pitchFamily="34" charset="-34"/>
                <a:cs typeface="Leelawadee" pitchFamily="34" charset="-34"/>
              </a:rPr>
              <a:t>เตรียมตัวออกกะ</a:t>
            </a:r>
            <a:endParaRPr lang="en-US" sz="3000" b="1" dirty="0">
              <a:solidFill>
                <a:schemeClr val="accent5">
                  <a:lumMod val="50000"/>
                </a:schemeClr>
              </a:solidFill>
              <a:latin typeface="Leelawadee" pitchFamily="34" charset="-34"/>
              <a:cs typeface="Leelawadee" pitchFamily="34" charset="-34"/>
            </a:endParaRPr>
          </a:p>
        </p:txBody>
      </p:sp>
    </p:spTree>
  </p:cSld>
  <p:clrMapOvr>
    <a:masterClrMapping/>
  </p:clrMapOvr>
  <p:timing>
    <p:tnLst>
      <p:par>
        <p:cTn id="1" dur="indefinite" restart="never" nodeType="tmRoot"/>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175</a:t>
            </a:fld>
            <a:endParaRPr lang="en-US" dirty="0"/>
          </a:p>
        </p:txBody>
      </p:sp>
      <p:pic>
        <p:nvPicPr>
          <p:cNvPr id="30723" name="Picture 3" descr="C:\Documents and Settings\danielc\Local Settings\Temporary Internet Files\Content.IE5\2LMD6966\MC900104872[1].wmf"/>
          <p:cNvPicPr>
            <a:picLocks noChangeAspect="1" noChangeArrowheads="1"/>
          </p:cNvPicPr>
          <p:nvPr/>
        </p:nvPicPr>
        <p:blipFill>
          <a:blip r:embed="rId3" cstate="print"/>
          <a:srcRect/>
          <a:stretch>
            <a:fillRect/>
          </a:stretch>
        </p:blipFill>
        <p:spPr bwMode="auto">
          <a:xfrm>
            <a:off x="5657403" y="2247515"/>
            <a:ext cx="1955902" cy="1506931"/>
          </a:xfrm>
          <a:prstGeom prst="rect">
            <a:avLst/>
          </a:prstGeom>
          <a:noFill/>
        </p:spPr>
      </p:pic>
      <p:sp>
        <p:nvSpPr>
          <p:cNvPr id="8"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เตรียมตัวออกกะ</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889670"/>
            <a:ext cx="7128792" cy="90010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เกณฑ์การปฏิบัติงานสำหรับสมรรถนะย่อยนี้ ได้แก่</a:t>
            </a:r>
          </a:p>
        </p:txBody>
      </p:sp>
      <p:sp>
        <p:nvSpPr>
          <p:cNvPr id="10" name="Title 1"/>
          <p:cNvSpPr txBox="1">
            <a:spLocks/>
          </p:cNvSpPr>
          <p:nvPr/>
        </p:nvSpPr>
        <p:spPr>
          <a:xfrm>
            <a:off x="611560" y="2473846"/>
            <a:ext cx="4680520"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ทำ</a:t>
            </a:r>
            <a:r>
              <a:rPr lang="th-TH" sz="2800" kern="400" spc="-50" dirty="0">
                <a:solidFill>
                  <a:schemeClr val="accent5">
                    <a:lumMod val="50000"/>
                  </a:schemeClr>
                </a:solidFill>
                <a:latin typeface="Leelawadee" pitchFamily="34" charset="-34"/>
                <a:cs typeface="Leelawadee" pitchFamily="34" charset="-34"/>
                <a:sym typeface="Wingdings"/>
              </a:rPr>
              <a:t>ความสะอาดและ</a:t>
            </a:r>
            <a:r>
              <a:rPr lang="th-TH" sz="2800" kern="400" spc="-50" dirty="0" smtClean="0">
                <a:solidFill>
                  <a:schemeClr val="accent5">
                    <a:lumMod val="50000"/>
                  </a:schemeClr>
                </a:solidFill>
                <a:latin typeface="Leelawadee" pitchFamily="34" charset="-34"/>
                <a:cs typeface="Leelawadee" pitchFamily="34" charset="-34"/>
                <a:sym typeface="Wingdings"/>
              </a:rPr>
              <a:t>นำรถเข็น</a:t>
            </a:r>
          </a:p>
          <a:p>
            <a:r>
              <a:rPr lang="th-TH" sz="2800" kern="400" spc="-50" dirty="0" smtClean="0">
                <a:solidFill>
                  <a:schemeClr val="accent5">
                    <a:lumMod val="50000"/>
                  </a:schemeClr>
                </a:solidFill>
                <a:latin typeface="Leelawadee" pitchFamily="34" charset="-34"/>
                <a:cs typeface="Leelawadee" pitchFamily="34" charset="-34"/>
                <a:sym typeface="Wingdings"/>
              </a:rPr>
              <a:t>  แม่บ้าน</a:t>
            </a:r>
            <a:r>
              <a:rPr lang="th-TH" sz="2800" kern="400" spc="-50" dirty="0">
                <a:solidFill>
                  <a:schemeClr val="accent5">
                    <a:lumMod val="50000"/>
                  </a:schemeClr>
                </a:solidFill>
                <a:latin typeface="Leelawadee" pitchFamily="34" charset="-34"/>
                <a:cs typeface="Leelawadee" pitchFamily="34" charset="-34"/>
                <a:sym typeface="Wingdings"/>
              </a:rPr>
              <a:t>ไปเก็บ</a:t>
            </a:r>
            <a:endParaRPr lang="th-TH" sz="2800" kern="400" spc="-100" dirty="0" smtClean="0">
              <a:solidFill>
                <a:schemeClr val="accent5">
                  <a:lumMod val="50000"/>
                </a:schemeClr>
              </a:solidFill>
              <a:latin typeface="Leelawadee" pitchFamily="34" charset="-34"/>
              <a:cs typeface="Leelawadee" pitchFamily="34" charset="-34"/>
              <a:sym typeface="Wingdings"/>
            </a:endParaRPr>
          </a:p>
        </p:txBody>
      </p:sp>
      <p:sp>
        <p:nvSpPr>
          <p:cNvPr id="11" name="Title 1"/>
          <p:cNvSpPr txBox="1">
            <a:spLocks/>
          </p:cNvSpPr>
          <p:nvPr/>
        </p:nvSpPr>
        <p:spPr>
          <a:xfrm>
            <a:off x="611561" y="1531196"/>
            <a:ext cx="540060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ลงบันทึกและเขียนรายการนำแจ้ง</a:t>
            </a:r>
          </a:p>
        </p:txBody>
      </p:sp>
      <p:sp>
        <p:nvSpPr>
          <p:cNvPr id="12" name="Title 1"/>
          <p:cNvSpPr txBox="1">
            <a:spLocks/>
          </p:cNvSpPr>
          <p:nvPr/>
        </p:nvSpPr>
        <p:spPr>
          <a:xfrm>
            <a:off x="611561" y="2007890"/>
            <a:ext cx="396044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กำจัดขยะ</a:t>
            </a:r>
          </a:p>
        </p:txBody>
      </p:sp>
      <p:sp>
        <p:nvSpPr>
          <p:cNvPr id="13" name="Title 1"/>
          <p:cNvSpPr txBox="1">
            <a:spLocks/>
          </p:cNvSpPr>
          <p:nvPr/>
        </p:nvSpPr>
        <p:spPr>
          <a:xfrm>
            <a:off x="611560" y="3356992"/>
            <a:ext cx="504056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จัดหาพัสดุมาเติมตามความจำเป็น</a:t>
            </a:r>
          </a:p>
        </p:txBody>
      </p:sp>
      <p:sp>
        <p:nvSpPr>
          <p:cNvPr id="14" name="Title 1"/>
          <p:cNvSpPr txBox="1">
            <a:spLocks/>
          </p:cNvSpPr>
          <p:nvPr/>
        </p:nvSpPr>
        <p:spPr>
          <a:xfrm>
            <a:off x="611560" y="3844977"/>
            <a:ext cx="5688632"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ทำความสะอาดอุปกรณ์ก่อนนำไปเก็บ</a:t>
            </a:r>
          </a:p>
        </p:txBody>
      </p:sp>
    </p:spTree>
  </p:cSld>
  <p:clrMapOvr>
    <a:masterClrMapping/>
  </p:clrMapOvr>
  <p:timing>
    <p:tnLst>
      <p:par>
        <p:cTn id="1" dur="indefinite" restart="never" nodeType="tmRoot"/>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176</a:t>
            </a:fld>
            <a:endParaRPr lang="en-US" dirty="0"/>
          </a:p>
        </p:txBody>
      </p:sp>
      <p:pic>
        <p:nvPicPr>
          <p:cNvPr id="7" name="Picture 6" descr="MP900400353[1].JPG"/>
          <p:cNvPicPr/>
          <p:nvPr/>
        </p:nvPicPr>
        <p:blipFill>
          <a:blip r:embed="rId3" cstate="print"/>
          <a:stretch>
            <a:fillRect/>
          </a:stretch>
        </p:blipFill>
        <p:spPr>
          <a:xfrm>
            <a:off x="5090001" y="3945999"/>
            <a:ext cx="2074287" cy="1492679"/>
          </a:xfrm>
          <a:prstGeom prst="rect">
            <a:avLst/>
          </a:prstGeom>
        </p:spPr>
      </p:pic>
      <p:sp>
        <p:nvSpPr>
          <p:cNvPr id="8"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ลงบันทึกและเขียนรายการนำแจ้ง</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02035" y="908720"/>
            <a:ext cx="5410125"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บันทึกสถานะของห้องพัก</a:t>
            </a:r>
          </a:p>
        </p:txBody>
      </p:sp>
      <p:sp>
        <p:nvSpPr>
          <p:cNvPr id="10" name="Title 1"/>
          <p:cNvSpPr txBox="1">
            <a:spLocks/>
          </p:cNvSpPr>
          <p:nvPr/>
        </p:nvSpPr>
        <p:spPr>
          <a:xfrm>
            <a:off x="611559" y="1844824"/>
            <a:ext cx="5400601"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ใบขอเบิกพัสดุ</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13" name="Title 1"/>
          <p:cNvSpPr txBox="1">
            <a:spLocks/>
          </p:cNvSpPr>
          <p:nvPr/>
        </p:nvSpPr>
        <p:spPr>
          <a:xfrm>
            <a:off x="611560" y="1378868"/>
            <a:ext cx="540060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รายงานสิ่งของที่แขกลืมหรือทิ้งไว้</a:t>
            </a:r>
          </a:p>
        </p:txBody>
      </p:sp>
      <p:sp>
        <p:nvSpPr>
          <p:cNvPr id="15" name="Title 1"/>
          <p:cNvSpPr txBox="1">
            <a:spLocks/>
          </p:cNvSpPr>
          <p:nvPr/>
        </p:nvSpPr>
        <p:spPr>
          <a:xfrm>
            <a:off x="611560" y="2338803"/>
            <a:ext cx="7560840" cy="140323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บันทึกงานส่งต่อ เพื่อให้ข้อมูลแก่เพื่อนร่วมงานที่จะมา</a:t>
            </a:r>
          </a:p>
          <a:p>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เข้ากะต่อไปเกี่ยวกับงานที่ต้องทำ เช่น การเปิดเตียง</a:t>
            </a:r>
          </a:p>
          <a:p>
            <a:r>
              <a:rPr lang="th-TH" sz="2800" kern="400" dirty="0" smtClean="0">
                <a:solidFill>
                  <a:schemeClr val="accent5">
                    <a:lumMod val="50000"/>
                  </a:schemeClr>
                </a:solidFill>
                <a:latin typeface="Leelawadee" pitchFamily="34" charset="-34"/>
                <a:cs typeface="Leelawadee" pitchFamily="34" charset="-34"/>
                <a:sym typeface="Wingdings"/>
              </a:rPr>
              <a:t>  รวมทั้งเรื่องราวที่เกิดขึ้นในวันนั้น</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p>
        </p:txBody>
      </p:sp>
      <p:sp>
        <p:nvSpPr>
          <p:cNvPr id="16" name="Title 1"/>
          <p:cNvSpPr txBox="1">
            <a:spLocks/>
          </p:cNvSpPr>
          <p:nvPr/>
        </p:nvSpPr>
        <p:spPr>
          <a:xfrm>
            <a:off x="611559" y="3660801"/>
            <a:ext cx="4680521"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บันทึกของใช้ที่นำมาบริการ</a:t>
            </a:r>
          </a:p>
          <a:p>
            <a:r>
              <a:rPr lang="th-TH" sz="2800" kern="400" dirty="0" smtClean="0">
                <a:solidFill>
                  <a:schemeClr val="accent5">
                    <a:lumMod val="50000"/>
                  </a:schemeClr>
                </a:solidFill>
                <a:latin typeface="Leelawadee" pitchFamily="34" charset="-34"/>
                <a:cs typeface="Leelawadee" pitchFamily="34" charset="-34"/>
                <a:sym typeface="Wingdings"/>
              </a:rPr>
              <a:t>  เสริมให้แขก</a:t>
            </a:r>
          </a:p>
        </p:txBody>
      </p:sp>
      <p:sp>
        <p:nvSpPr>
          <p:cNvPr id="17" name="Title 1"/>
          <p:cNvSpPr txBox="1">
            <a:spLocks/>
          </p:cNvSpPr>
          <p:nvPr/>
        </p:nvSpPr>
        <p:spPr>
          <a:xfrm>
            <a:off x="611560" y="4525029"/>
            <a:ext cx="4680520"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รายการแจ้งขอบริการด้าน</a:t>
            </a:r>
          </a:p>
          <a:p>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ซ่อมบำรุง</a:t>
            </a:r>
          </a:p>
        </p:txBody>
      </p:sp>
      <p:sp>
        <p:nvSpPr>
          <p:cNvPr id="18" name="Title 1"/>
          <p:cNvSpPr txBox="1">
            <a:spLocks/>
          </p:cNvSpPr>
          <p:nvPr/>
        </p:nvSpPr>
        <p:spPr>
          <a:xfrm>
            <a:off x="611560" y="5438678"/>
            <a:ext cx="396044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ใบลงเวลาการทำงาน</a:t>
            </a:r>
          </a:p>
        </p:txBody>
      </p:sp>
    </p:spTree>
  </p:cSld>
  <p:clrMapOvr>
    <a:masterClrMapping/>
  </p:clrMapOvr>
  <p:timing>
    <p:tnLst>
      <p:par>
        <p:cTn id="1" dur="indefinite" restart="never" nodeType="tmRoot"/>
      </p:par>
    </p:tn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177</a:t>
            </a:fld>
            <a:endParaRPr lang="en-US" dirty="0"/>
          </a:p>
        </p:txBody>
      </p:sp>
      <p:pic>
        <p:nvPicPr>
          <p:cNvPr id="6" name="Picture 5" descr="MP900175567[1].JPG"/>
          <p:cNvPicPr>
            <a:picLocks noChangeAspect="1"/>
          </p:cNvPicPr>
          <p:nvPr/>
        </p:nvPicPr>
        <p:blipFill rotWithShape="1">
          <a:blip r:embed="rId3" cstate="print"/>
          <a:srcRect t="6626"/>
          <a:stretch/>
        </p:blipFill>
        <p:spPr>
          <a:xfrm>
            <a:off x="4247964" y="3889226"/>
            <a:ext cx="1440160" cy="2007065"/>
          </a:xfrm>
          <a:prstGeom prst="rect">
            <a:avLst/>
          </a:prstGeom>
        </p:spPr>
      </p:pic>
      <p:sp>
        <p:nvSpPr>
          <p:cNvPr id="8" name="Title 1"/>
          <p:cNvSpPr>
            <a:spLocks noGrp="1"/>
          </p:cNvSpPr>
          <p:nvPr>
            <p:ph type="title"/>
          </p:nvPr>
        </p:nvSpPr>
        <p:spPr>
          <a:xfrm>
            <a:off x="611560" y="332656"/>
            <a:ext cx="396044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การกำจัดขยะ</a:t>
            </a:r>
            <a:endParaRPr lang="en-US" sz="3000" b="1" dirty="0">
              <a:solidFill>
                <a:schemeClr val="accent5">
                  <a:lumMod val="75000"/>
                </a:schemeClr>
              </a:solidFill>
              <a:latin typeface="Leelawadee" pitchFamily="34" charset="-34"/>
              <a:cs typeface="Leelawadee" pitchFamily="34" charset="-34"/>
            </a:endParaRPr>
          </a:p>
        </p:txBody>
      </p:sp>
      <p:sp>
        <p:nvSpPr>
          <p:cNvPr id="12" name="Title 1"/>
          <p:cNvSpPr txBox="1">
            <a:spLocks/>
          </p:cNvSpPr>
          <p:nvPr/>
        </p:nvSpPr>
        <p:spPr>
          <a:xfrm>
            <a:off x="611560" y="2341020"/>
            <a:ext cx="7272808" cy="18677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ในธุรกิจบริการ ความสะอาดและสุขอนามัยมีความ</a:t>
            </a:r>
          </a:p>
          <a:p>
            <a:r>
              <a:rPr lang="th-TH" sz="2800" kern="400" dirty="0" smtClean="0">
                <a:solidFill>
                  <a:schemeClr val="accent5">
                    <a:lumMod val="50000"/>
                  </a:schemeClr>
                </a:solidFill>
                <a:latin typeface="Leelawadee" pitchFamily="34" charset="-34"/>
                <a:cs typeface="Leelawadee" pitchFamily="34" charset="-34"/>
                <a:sym typeface="Wingdings"/>
              </a:rPr>
              <a:t>  สำคัญต่อสุขภาพของผู้ที่เกี่ยวข้องทุกฝ่าย ทั้งแขก</a:t>
            </a:r>
          </a:p>
          <a:p>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30" dirty="0" smtClean="0">
                <a:solidFill>
                  <a:schemeClr val="accent5">
                    <a:lumMod val="50000"/>
                  </a:schemeClr>
                </a:solidFill>
                <a:latin typeface="Leelawadee" pitchFamily="34" charset="-34"/>
                <a:cs typeface="Leelawadee" pitchFamily="34" charset="-34"/>
                <a:sym typeface="Wingdings"/>
              </a:rPr>
              <a:t>ที่มาใช้บริการ พนักงาน เจ้าของสถานประกอบการ</a:t>
            </a:r>
          </a:p>
          <a:p>
            <a:r>
              <a:rPr lang="th-TH" sz="2800" kern="400" dirty="0" smtClean="0">
                <a:solidFill>
                  <a:schemeClr val="accent5">
                    <a:lumMod val="50000"/>
                  </a:schemeClr>
                </a:solidFill>
                <a:latin typeface="Leelawadee" pitchFamily="34" charset="-34"/>
                <a:cs typeface="Leelawadee" pitchFamily="34" charset="-34"/>
                <a:sym typeface="Wingdings"/>
              </a:rPr>
              <a:t>  และชุมชนโดยรอบ</a:t>
            </a:r>
          </a:p>
        </p:txBody>
      </p:sp>
      <p:sp>
        <p:nvSpPr>
          <p:cNvPr id="14" name="Title 1"/>
          <p:cNvSpPr txBox="1">
            <a:spLocks/>
          </p:cNvSpPr>
          <p:nvPr/>
        </p:nvSpPr>
        <p:spPr>
          <a:xfrm>
            <a:off x="611560" y="1017654"/>
            <a:ext cx="7560840" cy="140323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งานแม่บ้านจะมีความรับผิดชอบหลักในเรื่องความ</a:t>
            </a:r>
          </a:p>
          <a:p>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สะอาดและความเป็นระเบียบเรียบร้อย ซึ่งเป็นงาน</a:t>
            </a:r>
          </a:p>
          <a:p>
            <a:r>
              <a:rPr lang="th-TH" sz="2800" kern="400" dirty="0" smtClean="0">
                <a:solidFill>
                  <a:schemeClr val="accent5">
                    <a:lumMod val="50000"/>
                  </a:schemeClr>
                </a:solidFill>
                <a:latin typeface="Leelawadee" pitchFamily="34" charset="-34"/>
                <a:cs typeface="Leelawadee" pitchFamily="34" charset="-34"/>
                <a:sym typeface="Wingdings"/>
              </a:rPr>
              <a:t>  ที่ไม่ได้จบลงแค่เมื่อหมดเวลางาน</a:t>
            </a:r>
          </a:p>
        </p:txBody>
      </p:sp>
    </p:spTree>
  </p:cSld>
  <p:clrMapOvr>
    <a:masterClrMapping/>
  </p:clrMapOvr>
  <p:timing>
    <p:tnLst>
      <p:par>
        <p:cTn id="1" dur="indefinite" restart="never" nodeType="tmRoot"/>
      </p:par>
    </p:tn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178</a:t>
            </a:fld>
            <a:endParaRPr lang="en-US" dirty="0"/>
          </a:p>
        </p:txBody>
      </p:sp>
      <p:pic>
        <p:nvPicPr>
          <p:cNvPr id="7" name="Picture 6" descr="MP900386465[1].JPG"/>
          <p:cNvPicPr>
            <a:picLocks noChangeAspect="1"/>
          </p:cNvPicPr>
          <p:nvPr/>
        </p:nvPicPr>
        <p:blipFill>
          <a:blip r:embed="rId3" cstate="print"/>
          <a:stretch>
            <a:fillRect/>
          </a:stretch>
        </p:blipFill>
        <p:spPr>
          <a:xfrm>
            <a:off x="5524078" y="3883124"/>
            <a:ext cx="1234816" cy="1731050"/>
          </a:xfrm>
          <a:prstGeom prst="rect">
            <a:avLst/>
          </a:prstGeom>
        </p:spPr>
      </p:pic>
      <p:sp>
        <p:nvSpPr>
          <p:cNvPr id="9"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การกำจัดขยะ</a:t>
            </a:r>
            <a:endParaRPr lang="en-US" sz="3000" b="1" dirty="0">
              <a:solidFill>
                <a:schemeClr val="accent5">
                  <a:lumMod val="75000"/>
                </a:schemeClr>
              </a:solidFill>
              <a:latin typeface="Leelawadee" pitchFamily="34" charset="-34"/>
              <a:cs typeface="Leelawadee" pitchFamily="34" charset="-34"/>
            </a:endParaRPr>
          </a:p>
        </p:txBody>
      </p:sp>
      <p:sp>
        <p:nvSpPr>
          <p:cNvPr id="10" name="Title 1"/>
          <p:cNvSpPr txBox="1">
            <a:spLocks/>
          </p:cNvSpPr>
          <p:nvPr/>
        </p:nvSpPr>
        <p:spPr>
          <a:xfrm>
            <a:off x="611560" y="911340"/>
            <a:ext cx="7344816" cy="99011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การจัดการและกำจัดขยะในสถานประกอบการมีความ</a:t>
            </a:r>
          </a:p>
          <a:p>
            <a:r>
              <a:rPr lang="th-TH" sz="2800" spc="50" dirty="0" smtClean="0">
                <a:solidFill>
                  <a:schemeClr val="accent5">
                    <a:lumMod val="50000"/>
                  </a:schemeClr>
                </a:solidFill>
                <a:latin typeface="Leelawadee" pitchFamily="34" charset="-34"/>
                <a:cs typeface="Leelawadee" pitchFamily="34" charset="-34"/>
              </a:rPr>
              <a:t>สำคัญเนื่องจากเหตุผลดังนี้</a:t>
            </a:r>
          </a:p>
        </p:txBody>
      </p:sp>
      <p:sp>
        <p:nvSpPr>
          <p:cNvPr id="11" name="Title 1"/>
          <p:cNvSpPr txBox="1">
            <a:spLocks/>
          </p:cNvSpPr>
          <p:nvPr/>
        </p:nvSpPr>
        <p:spPr>
          <a:xfrm>
            <a:off x="611560" y="3670874"/>
            <a:ext cx="4680520"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ช่วยลดสิ่งที่ดึงดูดแมลงหรือสัตว์</a:t>
            </a:r>
          </a:p>
          <a:p>
            <a:r>
              <a:rPr lang="th-TH" sz="2800" kern="400" spc="-5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รบกวนต่าง</a:t>
            </a:r>
            <a:r>
              <a:rPr lang="th-TH" sz="2800" kern="200" spc="-1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p>
        </p:txBody>
      </p:sp>
      <p:sp>
        <p:nvSpPr>
          <p:cNvPr id="12" name="Title 1"/>
          <p:cNvSpPr txBox="1">
            <a:spLocks/>
          </p:cNvSpPr>
          <p:nvPr/>
        </p:nvSpPr>
        <p:spPr>
          <a:xfrm>
            <a:off x="611560" y="1772816"/>
            <a:ext cx="6840759"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ช่วยทำให้สภาพแวดล้อมสะอาด สวยงาม น่าเยือน</a:t>
            </a:r>
          </a:p>
        </p:txBody>
      </p:sp>
      <p:sp>
        <p:nvSpPr>
          <p:cNvPr id="13" name="Title 1"/>
          <p:cNvSpPr txBox="1">
            <a:spLocks/>
          </p:cNvSpPr>
          <p:nvPr/>
        </p:nvSpPr>
        <p:spPr>
          <a:xfrm>
            <a:off x="611560" y="2249510"/>
            <a:ext cx="7571519"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ช่วยลดอุบัติเหตุจากการสะดุดหรือเหยียบขยะลื่นล้ม</a:t>
            </a:r>
          </a:p>
        </p:txBody>
      </p:sp>
      <p:sp>
        <p:nvSpPr>
          <p:cNvPr id="15" name="Title 1"/>
          <p:cNvSpPr txBox="1">
            <a:spLocks/>
          </p:cNvSpPr>
          <p:nvPr/>
        </p:nvSpPr>
        <p:spPr>
          <a:xfrm>
            <a:off x="611560" y="2727970"/>
            <a:ext cx="7571519"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ช่วยลดความเสี่ยงของการปนเปื้อนในสิ่งแวดล้อม</a:t>
            </a:r>
          </a:p>
        </p:txBody>
      </p:sp>
      <p:sp>
        <p:nvSpPr>
          <p:cNvPr id="16" name="Title 1"/>
          <p:cNvSpPr txBox="1">
            <a:spLocks/>
          </p:cNvSpPr>
          <p:nvPr/>
        </p:nvSpPr>
        <p:spPr>
          <a:xfrm>
            <a:off x="611561" y="3196905"/>
            <a:ext cx="396044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ช่วยลดกลิ่นไม่พึงประสงค์</a:t>
            </a:r>
          </a:p>
        </p:txBody>
      </p:sp>
    </p:spTree>
  </p:cSld>
  <p:clrMapOvr>
    <a:masterClrMapping/>
  </p:clrMapOvr>
  <p:timing>
    <p:tnLst>
      <p:par>
        <p:cTn id="1" dur="indefinite" restart="never" nodeType="tmRoot"/>
      </p:par>
    </p:tn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179</a:t>
            </a:fld>
            <a:endParaRPr lang="en-US" dirty="0"/>
          </a:p>
        </p:txBody>
      </p:sp>
      <p:pic>
        <p:nvPicPr>
          <p:cNvPr id="34818" name="Picture 2" descr="C:\Documents and Settings\danielc\Local Settings\Temporary Internet Files\Content.IE5\ZB5AOP62\MC900318636[1].wmf"/>
          <p:cNvPicPr>
            <a:picLocks noChangeAspect="1" noChangeArrowheads="1"/>
          </p:cNvPicPr>
          <p:nvPr/>
        </p:nvPicPr>
        <p:blipFill>
          <a:blip r:embed="rId3" cstate="print"/>
          <a:srcRect/>
          <a:stretch>
            <a:fillRect/>
          </a:stretch>
        </p:blipFill>
        <p:spPr bwMode="auto">
          <a:xfrm>
            <a:off x="4499992" y="3933056"/>
            <a:ext cx="1815084" cy="1733702"/>
          </a:xfrm>
          <a:prstGeom prst="rect">
            <a:avLst/>
          </a:prstGeom>
          <a:noFill/>
        </p:spPr>
      </p:pic>
      <p:sp>
        <p:nvSpPr>
          <p:cNvPr id="8"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ขยะประเภทต่าง</a:t>
            </a:r>
            <a:r>
              <a:rPr lang="th-TH" sz="3000" b="1" kern="300" spc="-100" dirty="0" smtClean="0">
                <a:solidFill>
                  <a:schemeClr val="accent5">
                    <a:lumMod val="75000"/>
                  </a:schemeClr>
                </a:solidFill>
                <a:latin typeface="Leelawadee" pitchFamily="34" charset="-34"/>
                <a:cs typeface="Leelawadee" pitchFamily="34" charset="-34"/>
              </a:rPr>
              <a:t> </a:t>
            </a:r>
            <a:r>
              <a:rPr lang="th-TH" sz="3000" b="1" dirty="0" smtClean="0">
                <a:solidFill>
                  <a:schemeClr val="accent5">
                    <a:lumMod val="75000"/>
                  </a:schemeClr>
                </a:solidFill>
                <a:latin typeface="Leelawadee" pitchFamily="34" charset="-34"/>
                <a:cs typeface="Leelawadee" pitchFamily="34" charset="-34"/>
              </a:rPr>
              <a:t>ๆ</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1055356"/>
            <a:ext cx="5544616" cy="99011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โดยทั่วไป ขยะที่เกิดในภาคการบริการ</a:t>
            </a:r>
          </a:p>
          <a:p>
            <a:r>
              <a:rPr lang="th-TH" sz="2800" spc="50" dirty="0" smtClean="0">
                <a:solidFill>
                  <a:schemeClr val="accent5">
                    <a:lumMod val="50000"/>
                  </a:schemeClr>
                </a:solidFill>
                <a:latin typeface="Leelawadee" pitchFamily="34" charset="-34"/>
                <a:cs typeface="Leelawadee" pitchFamily="34" charset="-34"/>
              </a:rPr>
              <a:t>แบ่งได้เป็น ๒ ประเภท ได้แก่</a:t>
            </a:r>
          </a:p>
        </p:txBody>
      </p:sp>
      <p:sp>
        <p:nvSpPr>
          <p:cNvPr id="10" name="Title 1"/>
          <p:cNvSpPr txBox="1">
            <a:spLocks/>
          </p:cNvSpPr>
          <p:nvPr/>
        </p:nvSpPr>
        <p:spPr>
          <a:xfrm>
            <a:off x="611561" y="1916832"/>
            <a:ext cx="252028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ขยะทั่วไป</a:t>
            </a:r>
          </a:p>
        </p:txBody>
      </p:sp>
      <p:sp>
        <p:nvSpPr>
          <p:cNvPr id="11" name="Title 1"/>
          <p:cNvSpPr txBox="1">
            <a:spLocks/>
          </p:cNvSpPr>
          <p:nvPr/>
        </p:nvSpPr>
        <p:spPr>
          <a:xfrm>
            <a:off x="611560" y="2393526"/>
            <a:ext cx="2520281"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ขยะอันตราย</a:t>
            </a:r>
          </a:p>
        </p:txBody>
      </p:sp>
      <p:sp>
        <p:nvSpPr>
          <p:cNvPr id="14" name="Title 1"/>
          <p:cNvSpPr txBox="1">
            <a:spLocks/>
          </p:cNvSpPr>
          <p:nvPr/>
        </p:nvSpPr>
        <p:spPr>
          <a:xfrm>
            <a:off x="611561" y="2925008"/>
            <a:ext cx="7344816" cy="144962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ตัวอย่างของขยะแต่ละประเภทมีอะไรบ้าง</a:t>
            </a:r>
          </a:p>
          <a:p>
            <a:r>
              <a:rPr lang="th-TH" sz="2800" b="1" spc="50" dirty="0" smtClean="0">
                <a:solidFill>
                  <a:schemeClr val="accent5">
                    <a:lumMod val="50000"/>
                  </a:schemeClr>
                </a:solidFill>
                <a:latin typeface="Leelawadee" pitchFamily="34" charset="-34"/>
                <a:cs typeface="Leelawadee" pitchFamily="34" charset="-34"/>
              </a:rPr>
              <a:t>พนักงานดูแลห้องพักจะจัดการและกำจัดขยะ</a:t>
            </a:r>
          </a:p>
          <a:p>
            <a:r>
              <a:rPr lang="th-TH" sz="2800" b="1" spc="50" dirty="0" smtClean="0">
                <a:solidFill>
                  <a:schemeClr val="accent5">
                    <a:lumMod val="50000"/>
                  </a:schemeClr>
                </a:solidFill>
                <a:latin typeface="Leelawadee" pitchFamily="34" charset="-34"/>
                <a:cs typeface="Leelawadee" pitchFamily="34" charset="-34"/>
              </a:rPr>
              <a:t>แต่ละประเภทนี้ อย่างไร</a:t>
            </a:r>
          </a:p>
        </p:txBody>
      </p:sp>
    </p:spTree>
  </p:cSld>
  <p:clrMapOvr>
    <a:masterClrMapping/>
  </p:clrMapOvr>
  <p:timing>
    <p:tnLst>
      <p:par>
        <p:cTn id="1" dur="indefinite" restart="never" nodeType="tmRoot"/>
      </p:par>
    </p:tn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180</a:t>
            </a:fld>
            <a:endParaRPr lang="en-US" dirty="0"/>
          </a:p>
        </p:txBody>
      </p:sp>
      <p:pic>
        <p:nvPicPr>
          <p:cNvPr id="7" name="Picture 6" descr="MP900437237[1].JPG"/>
          <p:cNvPicPr>
            <a:picLocks noChangeAspect="1"/>
          </p:cNvPicPr>
          <p:nvPr/>
        </p:nvPicPr>
        <p:blipFill>
          <a:blip r:embed="rId3" cstate="print"/>
          <a:srcRect r="30582"/>
          <a:stretch>
            <a:fillRect/>
          </a:stretch>
        </p:blipFill>
        <p:spPr>
          <a:xfrm>
            <a:off x="4788024" y="2981300"/>
            <a:ext cx="2071702" cy="1989584"/>
          </a:xfrm>
          <a:prstGeom prst="rect">
            <a:avLst/>
          </a:prstGeom>
        </p:spPr>
      </p:pic>
      <p:sp>
        <p:nvSpPr>
          <p:cNvPr id="8"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ขยะทั่วไป</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1055356"/>
            <a:ext cx="6840760" cy="99011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เป็นขยะที่พบในสถานประกอบการและห้องพักแขก</a:t>
            </a:r>
          </a:p>
          <a:p>
            <a:r>
              <a:rPr lang="th-TH" sz="2800" spc="50" dirty="0" smtClean="0">
                <a:solidFill>
                  <a:schemeClr val="accent5">
                    <a:lumMod val="50000"/>
                  </a:schemeClr>
                </a:solidFill>
                <a:latin typeface="Leelawadee" pitchFamily="34" charset="-34"/>
                <a:cs typeface="Leelawadee" pitchFamily="34" charset="-34"/>
              </a:rPr>
              <a:t>ซึ่งมักจะเหมือนกับขยะตามบ้านเรือนทั่วไป เช่น</a:t>
            </a:r>
          </a:p>
        </p:txBody>
      </p:sp>
      <p:sp>
        <p:nvSpPr>
          <p:cNvPr id="10" name="Title 1"/>
          <p:cNvSpPr txBox="1">
            <a:spLocks/>
          </p:cNvSpPr>
          <p:nvPr/>
        </p:nvSpPr>
        <p:spPr>
          <a:xfrm>
            <a:off x="611560" y="1916832"/>
            <a:ext cx="5400599"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เศษกระดาษ กล่องกระดาษ</a:t>
            </a:r>
          </a:p>
        </p:txBody>
      </p:sp>
      <p:sp>
        <p:nvSpPr>
          <p:cNvPr id="11" name="Title 1"/>
          <p:cNvSpPr txBox="1">
            <a:spLocks/>
          </p:cNvSpPr>
          <p:nvPr/>
        </p:nvSpPr>
        <p:spPr>
          <a:xfrm>
            <a:off x="611560" y="2393526"/>
            <a:ext cx="2520281"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ขวดต่าง</a:t>
            </a:r>
            <a:r>
              <a:rPr lang="th-TH" sz="2800" kern="200" spc="-5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ๆ </a:t>
            </a:r>
          </a:p>
        </p:txBody>
      </p:sp>
      <p:sp>
        <p:nvSpPr>
          <p:cNvPr id="12" name="Title 1"/>
          <p:cNvSpPr txBox="1">
            <a:spLocks/>
          </p:cNvSpPr>
          <p:nvPr/>
        </p:nvSpPr>
        <p:spPr>
          <a:xfrm>
            <a:off x="611561" y="2864227"/>
            <a:ext cx="5400599"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ภาชนะพลาสติก</a:t>
            </a:r>
          </a:p>
        </p:txBody>
      </p:sp>
      <p:sp>
        <p:nvSpPr>
          <p:cNvPr id="13" name="Title 1"/>
          <p:cNvSpPr txBox="1">
            <a:spLocks/>
          </p:cNvSpPr>
          <p:nvPr/>
        </p:nvSpPr>
        <p:spPr>
          <a:xfrm>
            <a:off x="611561" y="3340921"/>
            <a:ext cx="5400599"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เศษอาหาร เครื่องดื่ม</a:t>
            </a:r>
          </a:p>
        </p:txBody>
      </p:sp>
    </p:spTree>
  </p:cSld>
  <p:clrMapOvr>
    <a:masterClrMapping/>
  </p:clrMapOvr>
  <p:timing>
    <p:tnLst>
      <p:par>
        <p:cTn id="1" dur="indefinite" restart="never" nodeType="tmRoot"/>
      </p:par>
    </p:tn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181</a:t>
            </a:fld>
            <a:endParaRPr lang="en-US" dirty="0"/>
          </a:p>
        </p:txBody>
      </p:sp>
      <p:pic>
        <p:nvPicPr>
          <p:cNvPr id="6" name="Picture 5" descr="MP900313951[1].JPG"/>
          <p:cNvPicPr/>
          <p:nvPr/>
        </p:nvPicPr>
        <p:blipFill>
          <a:blip r:embed="rId3" cstate="print"/>
          <a:stretch>
            <a:fillRect/>
          </a:stretch>
        </p:blipFill>
        <p:spPr>
          <a:xfrm>
            <a:off x="6012159" y="2386808"/>
            <a:ext cx="1546275" cy="2264073"/>
          </a:xfrm>
          <a:prstGeom prst="rect">
            <a:avLst/>
          </a:prstGeom>
        </p:spPr>
      </p:pic>
      <p:sp>
        <p:nvSpPr>
          <p:cNvPr id="9"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ขยะอันตราย</a:t>
            </a:r>
            <a:endParaRPr lang="en-US" sz="3000" b="1" dirty="0">
              <a:solidFill>
                <a:schemeClr val="accent5">
                  <a:lumMod val="75000"/>
                </a:schemeClr>
              </a:solidFill>
              <a:latin typeface="Leelawadee" pitchFamily="34" charset="-34"/>
              <a:cs typeface="Leelawadee" pitchFamily="34" charset="-34"/>
            </a:endParaRPr>
          </a:p>
        </p:txBody>
      </p:sp>
      <p:sp>
        <p:nvSpPr>
          <p:cNvPr id="10" name="Title 1"/>
          <p:cNvSpPr txBox="1">
            <a:spLocks/>
          </p:cNvSpPr>
          <p:nvPr/>
        </p:nvSpPr>
        <p:spPr>
          <a:xfrm>
            <a:off x="611560" y="1055356"/>
            <a:ext cx="6840760" cy="99011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เป็นขยะที่อาจก่อให้เกิดอันตรายและต้องจัดการ</a:t>
            </a:r>
          </a:p>
          <a:p>
            <a:r>
              <a:rPr lang="th-TH" sz="2800" spc="50" dirty="0" smtClean="0">
                <a:solidFill>
                  <a:schemeClr val="accent5">
                    <a:lumMod val="50000"/>
                  </a:schemeClr>
                </a:solidFill>
                <a:latin typeface="Leelawadee" pitchFamily="34" charset="-34"/>
                <a:cs typeface="Leelawadee" pitchFamily="34" charset="-34"/>
              </a:rPr>
              <a:t>ด้วยความระมัดระวังเป็นพิเศษ เช่น</a:t>
            </a:r>
          </a:p>
        </p:txBody>
      </p:sp>
      <p:sp>
        <p:nvSpPr>
          <p:cNvPr id="11" name="Title 1"/>
          <p:cNvSpPr txBox="1">
            <a:spLocks/>
          </p:cNvSpPr>
          <p:nvPr/>
        </p:nvSpPr>
        <p:spPr>
          <a:xfrm>
            <a:off x="611560" y="1916832"/>
            <a:ext cx="5400599"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สารเคมีต่าง</a:t>
            </a:r>
            <a:r>
              <a:rPr lang="th-TH" sz="2800" kern="300" spc="-10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ๆ</a:t>
            </a:r>
          </a:p>
        </p:txBody>
      </p:sp>
      <p:sp>
        <p:nvSpPr>
          <p:cNvPr id="12" name="Title 1"/>
          <p:cNvSpPr txBox="1">
            <a:spLocks/>
          </p:cNvSpPr>
          <p:nvPr/>
        </p:nvSpPr>
        <p:spPr>
          <a:xfrm>
            <a:off x="611560" y="2393526"/>
            <a:ext cx="2520281"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เศษแก้ว</a:t>
            </a:r>
          </a:p>
        </p:txBody>
      </p:sp>
      <p:sp>
        <p:nvSpPr>
          <p:cNvPr id="13" name="Title 1"/>
          <p:cNvSpPr txBox="1">
            <a:spLocks/>
          </p:cNvSpPr>
          <p:nvPr/>
        </p:nvSpPr>
        <p:spPr>
          <a:xfrm>
            <a:off x="611561" y="2864227"/>
            <a:ext cx="5400599"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ผลิตภัณฑ์ทำความสะอาดต่าง</a:t>
            </a:r>
            <a:r>
              <a:rPr lang="th-TH" sz="2800" kern="200" spc="-50" dirty="0" smtClean="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ๆ</a:t>
            </a:r>
          </a:p>
        </p:txBody>
      </p:sp>
      <p:sp>
        <p:nvSpPr>
          <p:cNvPr id="14" name="Title 1"/>
          <p:cNvSpPr txBox="1">
            <a:spLocks/>
          </p:cNvSpPr>
          <p:nvPr/>
        </p:nvSpPr>
        <p:spPr>
          <a:xfrm>
            <a:off x="611561" y="3340921"/>
            <a:ext cx="5400599"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ยาฆ่าเชื้อ</a:t>
            </a:r>
          </a:p>
        </p:txBody>
      </p:sp>
      <p:sp>
        <p:nvSpPr>
          <p:cNvPr id="15" name="Title 1"/>
          <p:cNvSpPr txBox="1">
            <a:spLocks/>
          </p:cNvSpPr>
          <p:nvPr/>
        </p:nvSpPr>
        <p:spPr>
          <a:xfrm>
            <a:off x="611560" y="3811069"/>
            <a:ext cx="5400599"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ขวดบรรจุของเหลวที่ไม่รู้ว่าคืออะไร</a:t>
            </a:r>
          </a:p>
        </p:txBody>
      </p:sp>
    </p:spTree>
  </p:cSld>
  <p:clrMapOvr>
    <a:masterClrMapping/>
  </p:clrMapOvr>
  <p:timing>
    <p:tnLst>
      <p:par>
        <p:cTn id="1" dur="indefinite" restart="never" nodeType="tmRoot"/>
      </p:par>
    </p:tn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182</a:t>
            </a:fld>
            <a:endParaRPr lang="en-US" dirty="0"/>
          </a:p>
        </p:txBody>
      </p:sp>
      <p:pic>
        <p:nvPicPr>
          <p:cNvPr id="7" name="Picture 6" descr="MP900175520[1].JPG"/>
          <p:cNvPicPr/>
          <p:nvPr/>
        </p:nvPicPr>
        <p:blipFill>
          <a:blip r:embed="rId3" cstate="print"/>
          <a:stretch>
            <a:fillRect/>
          </a:stretch>
        </p:blipFill>
        <p:spPr>
          <a:xfrm>
            <a:off x="6271855" y="748741"/>
            <a:ext cx="1180465" cy="1752600"/>
          </a:xfrm>
          <a:prstGeom prst="rect">
            <a:avLst/>
          </a:prstGeom>
        </p:spPr>
      </p:pic>
      <p:sp>
        <p:nvSpPr>
          <p:cNvPr id="9" name="Title 1"/>
          <p:cNvSpPr>
            <a:spLocks noGrp="1"/>
          </p:cNvSpPr>
          <p:nvPr>
            <p:ph type="title"/>
          </p:nvPr>
        </p:nvSpPr>
        <p:spPr>
          <a:xfrm>
            <a:off x="611560" y="332656"/>
            <a:ext cx="3960441"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การขนย้ายขยะ</a:t>
            </a:r>
            <a:endParaRPr lang="en-US" sz="3000" b="1" dirty="0">
              <a:solidFill>
                <a:schemeClr val="accent5">
                  <a:lumMod val="75000"/>
                </a:schemeClr>
              </a:solidFill>
              <a:latin typeface="Leelawadee" pitchFamily="34" charset="-34"/>
              <a:cs typeface="Leelawadee" pitchFamily="34" charset="-34"/>
            </a:endParaRPr>
          </a:p>
        </p:txBody>
      </p:sp>
      <p:sp>
        <p:nvSpPr>
          <p:cNvPr id="10" name="Title 1"/>
          <p:cNvSpPr txBox="1">
            <a:spLocks/>
          </p:cNvSpPr>
          <p:nvPr/>
        </p:nvSpPr>
        <p:spPr>
          <a:xfrm>
            <a:off x="611560" y="889670"/>
            <a:ext cx="4680520" cy="90010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การขนย้ายขยะ ควรดังนี้</a:t>
            </a:r>
          </a:p>
        </p:txBody>
      </p:sp>
      <p:sp>
        <p:nvSpPr>
          <p:cNvPr id="11" name="Title 1"/>
          <p:cNvSpPr txBox="1">
            <a:spLocks/>
          </p:cNvSpPr>
          <p:nvPr/>
        </p:nvSpPr>
        <p:spPr>
          <a:xfrm>
            <a:off x="611558" y="3914006"/>
            <a:ext cx="6552729"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ให้ทำการขนย้ายขยะไปยังพื้นที่กำจัดขยะใน</a:t>
            </a:r>
          </a:p>
          <a:p>
            <a:r>
              <a:rPr lang="th-TH" sz="2800" kern="400" spc="-50" dirty="0" smtClean="0">
                <a:solidFill>
                  <a:schemeClr val="accent5">
                    <a:lumMod val="50000"/>
                  </a:schemeClr>
                </a:solidFill>
                <a:latin typeface="Leelawadee" pitchFamily="34" charset="-34"/>
                <a:cs typeface="Leelawadee" pitchFamily="34" charset="-34"/>
                <a:sym typeface="Wingdings"/>
              </a:rPr>
              <a:t>   ระหว่างช่วงเวลาที่เงียบสงัดหรือบนทางที่เงียบสงบ</a:t>
            </a:r>
            <a:endParaRPr lang="th-TH" sz="2800" kern="400" spc="-100" dirty="0" smtClean="0">
              <a:solidFill>
                <a:schemeClr val="accent5">
                  <a:lumMod val="50000"/>
                </a:schemeClr>
              </a:solidFill>
              <a:latin typeface="Leelawadee" pitchFamily="34" charset="-34"/>
              <a:cs typeface="Leelawadee" pitchFamily="34" charset="-34"/>
              <a:sym typeface="Wingdings"/>
            </a:endParaRPr>
          </a:p>
        </p:txBody>
      </p:sp>
      <p:sp>
        <p:nvSpPr>
          <p:cNvPr id="12" name="Title 1"/>
          <p:cNvSpPr txBox="1">
            <a:spLocks/>
          </p:cNvSpPr>
          <p:nvPr/>
        </p:nvSpPr>
        <p:spPr>
          <a:xfrm>
            <a:off x="611561" y="1531196"/>
            <a:ext cx="540060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สวมถุงมือขณะทำการขนย้ายขยะ</a:t>
            </a:r>
          </a:p>
        </p:txBody>
      </p:sp>
      <p:sp>
        <p:nvSpPr>
          <p:cNvPr id="13" name="Title 1"/>
          <p:cNvSpPr txBox="1">
            <a:spLocks/>
          </p:cNvSpPr>
          <p:nvPr/>
        </p:nvSpPr>
        <p:spPr>
          <a:xfrm>
            <a:off x="611560" y="2007890"/>
            <a:ext cx="6120679"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ไม่บรรทุกถุงขยะหรือถังขยะมากเกิ</a:t>
            </a:r>
            <a:r>
              <a:rPr lang="th-TH" sz="2800" kern="400" spc="-50" dirty="0">
                <a:solidFill>
                  <a:schemeClr val="accent5">
                    <a:lumMod val="50000"/>
                  </a:schemeClr>
                </a:solidFill>
                <a:latin typeface="Leelawadee" pitchFamily="34" charset="-34"/>
                <a:cs typeface="Leelawadee" pitchFamily="34" charset="-34"/>
                <a:sym typeface="Wingdings"/>
              </a:rPr>
              <a:t>น</a:t>
            </a:r>
            <a:r>
              <a:rPr lang="th-TH" sz="2800" kern="400" spc="-50" dirty="0" smtClean="0">
                <a:solidFill>
                  <a:schemeClr val="accent5">
                    <a:lumMod val="50000"/>
                  </a:schemeClr>
                </a:solidFill>
                <a:latin typeface="Leelawadee" pitchFamily="34" charset="-34"/>
                <a:cs typeface="Leelawadee" pitchFamily="34" charset="-34"/>
                <a:sym typeface="Wingdings"/>
              </a:rPr>
              <a:t>ไป</a:t>
            </a:r>
          </a:p>
        </p:txBody>
      </p:sp>
      <p:sp>
        <p:nvSpPr>
          <p:cNvPr id="14" name="Title 1"/>
          <p:cNvSpPr txBox="1">
            <a:spLocks/>
          </p:cNvSpPr>
          <p:nvPr/>
        </p:nvSpPr>
        <p:spPr>
          <a:xfrm>
            <a:off x="611560" y="2473846"/>
            <a:ext cx="684076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ใช้เทคนิคการขนย้ายด้วยแรงอย่างปลอดภัย</a:t>
            </a:r>
          </a:p>
        </p:txBody>
      </p:sp>
      <p:sp>
        <p:nvSpPr>
          <p:cNvPr id="15" name="Title 1"/>
          <p:cNvSpPr txBox="1">
            <a:spLocks/>
          </p:cNvSpPr>
          <p:nvPr/>
        </p:nvSpPr>
        <p:spPr>
          <a:xfrm>
            <a:off x="611560" y="2958852"/>
            <a:ext cx="684076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ใช้รถเข็นทำการขนย้ายขยะในที่ซึ่งจำเป็นต้องใช้</a:t>
            </a:r>
          </a:p>
        </p:txBody>
      </p:sp>
      <p:sp>
        <p:nvSpPr>
          <p:cNvPr id="16" name="Title 1"/>
          <p:cNvSpPr txBox="1">
            <a:spLocks/>
          </p:cNvSpPr>
          <p:nvPr/>
        </p:nvSpPr>
        <p:spPr>
          <a:xfrm>
            <a:off x="611560" y="3422454"/>
            <a:ext cx="468052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กำจัดขยะได้อย่างทันเวลา</a:t>
            </a:r>
          </a:p>
        </p:txBody>
      </p:sp>
      <p:sp>
        <p:nvSpPr>
          <p:cNvPr id="17" name="Title 1"/>
          <p:cNvSpPr txBox="1">
            <a:spLocks/>
          </p:cNvSpPr>
          <p:nvPr/>
        </p:nvSpPr>
        <p:spPr>
          <a:xfrm>
            <a:off x="611560" y="4803952"/>
            <a:ext cx="7272808"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วางขยะในพื้นที่กำจัดขยะที่เหมาะสม ซึ่งรวมถึง</a:t>
            </a:r>
          </a:p>
          <a:p>
            <a:r>
              <a:rPr lang="th-TH" sz="2800" kern="400" spc="-50" dirty="0" smtClean="0">
                <a:solidFill>
                  <a:schemeClr val="accent5">
                    <a:lumMod val="50000"/>
                  </a:schemeClr>
                </a:solidFill>
                <a:latin typeface="Leelawadee" pitchFamily="34" charset="-34"/>
                <a:cs typeface="Leelawadee" pitchFamily="34" charset="-34"/>
                <a:sym typeface="Wingdings"/>
              </a:rPr>
              <a:t>   การแยกกระดาษ แก้ว และพลาสติกตามผลิตภัณฑ์</a:t>
            </a:r>
            <a:endParaRPr lang="th-TH" sz="2800" kern="400" spc="-100" dirty="0" smtClean="0">
              <a:solidFill>
                <a:schemeClr val="accent5">
                  <a:lumMod val="50000"/>
                </a:schemeClr>
              </a:solidFill>
              <a:latin typeface="Leelawadee" pitchFamily="34" charset="-34"/>
              <a:cs typeface="Leelawadee" pitchFamily="34" charset="-34"/>
              <a:sym typeface="Wingdings"/>
            </a:endParaRPr>
          </a:p>
        </p:txBody>
      </p:sp>
    </p:spTree>
  </p:cSld>
  <p:clrMapOvr>
    <a:masterClrMapping/>
  </p:clrMapOvr>
  <p:timing>
    <p:tnLst>
      <p:par>
        <p:cTn id="1" dur="indefinite" restart="never" nodeType="tmRoot"/>
      </p:par>
    </p:tnLst>
  </p:timing>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183</a:t>
            </a:fld>
            <a:endParaRPr lang="en-US" dirty="0"/>
          </a:p>
        </p:txBody>
      </p:sp>
      <p:pic>
        <p:nvPicPr>
          <p:cNvPr id="5" name="Picture 4" descr="MP900403686[1].JPG"/>
          <p:cNvPicPr>
            <a:picLocks noChangeAspect="1"/>
          </p:cNvPicPr>
          <p:nvPr/>
        </p:nvPicPr>
        <p:blipFill>
          <a:blip r:embed="rId3" cstate="print"/>
          <a:stretch>
            <a:fillRect/>
          </a:stretch>
        </p:blipFill>
        <p:spPr>
          <a:xfrm>
            <a:off x="3209876" y="3857628"/>
            <a:ext cx="2724248" cy="1804814"/>
          </a:xfrm>
          <a:prstGeom prst="rect">
            <a:avLst/>
          </a:prstGeom>
        </p:spPr>
      </p:pic>
      <p:sp>
        <p:nvSpPr>
          <p:cNvPr id="8"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การทำความสะอาดและเก็บรถเข็น</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1055356"/>
            <a:ext cx="7272808" cy="99011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หลังจากใช้งาน ต้องทำความสะอาดและจัดวางรถเข็น</a:t>
            </a:r>
          </a:p>
          <a:p>
            <a:r>
              <a:rPr lang="th-TH" sz="2800" spc="50" dirty="0" smtClean="0">
                <a:solidFill>
                  <a:schemeClr val="accent5">
                    <a:lumMod val="50000"/>
                  </a:schemeClr>
                </a:solidFill>
                <a:latin typeface="Leelawadee" pitchFamily="34" charset="-34"/>
                <a:cs typeface="Leelawadee" pitchFamily="34" charset="-34"/>
              </a:rPr>
              <a:t>ที่ได้ใช้ไปในระหว่างกิจกรรมการทำความสะอาด</a:t>
            </a:r>
          </a:p>
        </p:txBody>
      </p:sp>
      <p:sp>
        <p:nvSpPr>
          <p:cNvPr id="10" name="Title 1"/>
          <p:cNvSpPr txBox="1">
            <a:spLocks/>
          </p:cNvSpPr>
          <p:nvPr/>
        </p:nvSpPr>
        <p:spPr>
          <a:xfrm>
            <a:off x="611560" y="2110533"/>
            <a:ext cx="6840760"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กิจกรรมอะไรที่จำเป็นต้องใช้รถเข็นเมื่อสิ้นสุดกะ</a:t>
            </a:r>
          </a:p>
          <a:p>
            <a:r>
              <a:rPr lang="th-TH" sz="2800" kern="400" spc="-5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 การทำงาน</a:t>
            </a:r>
          </a:p>
        </p:txBody>
      </p:sp>
    </p:spTree>
  </p:cSld>
  <p:clrMapOvr>
    <a:masterClrMapping/>
  </p:clrMapOvr>
  <p:timing>
    <p:tnLst>
      <p:par>
        <p:cTn id="1" dur="indefinite" restart="never" nodeType="tmRoot"/>
      </p:par>
    </p:tn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184</a:t>
            </a:fld>
            <a:endParaRPr lang="en-US" dirty="0"/>
          </a:p>
        </p:txBody>
      </p:sp>
      <p:pic>
        <p:nvPicPr>
          <p:cNvPr id="33795" name="Picture 3" descr="C:\Documents and Settings\danielc\Local Settings\Temporary Internet Files\Content.IE5\XKVY0NPI\MP900386471[1].jpg"/>
          <p:cNvPicPr>
            <a:picLocks noChangeAspect="1" noChangeArrowheads="1"/>
          </p:cNvPicPr>
          <p:nvPr/>
        </p:nvPicPr>
        <p:blipFill>
          <a:blip r:embed="rId3" cstate="print"/>
          <a:srcRect/>
          <a:stretch>
            <a:fillRect/>
          </a:stretch>
        </p:blipFill>
        <p:spPr bwMode="auto">
          <a:xfrm>
            <a:off x="6517334" y="2685967"/>
            <a:ext cx="1223018" cy="1714512"/>
          </a:xfrm>
          <a:prstGeom prst="rect">
            <a:avLst/>
          </a:prstGeom>
          <a:noFill/>
        </p:spPr>
      </p:pic>
      <p:sp>
        <p:nvSpPr>
          <p:cNvPr id="8"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ทำความสะอาดและนำรถเข็นแม่บ้านไปเก็บ</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889670"/>
            <a:ext cx="7128792" cy="90010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การทำความสะอาดรถเข็นแม่บ้าน</a:t>
            </a:r>
          </a:p>
        </p:txBody>
      </p:sp>
      <p:sp>
        <p:nvSpPr>
          <p:cNvPr id="10" name="Title 1"/>
          <p:cNvSpPr txBox="1">
            <a:spLocks/>
          </p:cNvSpPr>
          <p:nvPr/>
        </p:nvSpPr>
        <p:spPr>
          <a:xfrm>
            <a:off x="611560" y="3016002"/>
            <a:ext cx="4680520"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เปลี่ยนถุงใส่ผ้าส่งซักและถุงขยะ</a:t>
            </a:r>
          </a:p>
          <a:p>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ที่เริ่มสกปรก</a:t>
            </a:r>
          </a:p>
        </p:txBody>
      </p:sp>
      <p:sp>
        <p:nvSpPr>
          <p:cNvPr id="11" name="Title 1"/>
          <p:cNvSpPr txBox="1">
            <a:spLocks/>
          </p:cNvSpPr>
          <p:nvPr/>
        </p:nvSpPr>
        <p:spPr>
          <a:xfrm>
            <a:off x="611560" y="1700808"/>
            <a:ext cx="7128791"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ตามปกติ</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ให้ใช้น้ำยาทำความสะอาดทั่วไปมาเช็ดถู</a:t>
            </a:r>
          </a:p>
          <a:p>
            <a:r>
              <a:rPr lang="th-TH" sz="2800" kern="400" spc="-50" dirty="0" smtClean="0">
                <a:solidFill>
                  <a:schemeClr val="accent5">
                    <a:lumMod val="50000"/>
                  </a:schemeClr>
                </a:solidFill>
                <a:latin typeface="Leelawadee" pitchFamily="34" charset="-34"/>
                <a:cs typeface="Leelawadee" pitchFamily="34" charset="-34"/>
                <a:sym typeface="Wingdings"/>
              </a:rPr>
              <a:t>  ให้ทั่วรถเข็น</a:t>
            </a:r>
          </a:p>
        </p:txBody>
      </p:sp>
      <p:sp>
        <p:nvSpPr>
          <p:cNvPr id="12" name="Title 1"/>
          <p:cNvSpPr txBox="1">
            <a:spLocks/>
          </p:cNvSpPr>
          <p:nvPr/>
        </p:nvSpPr>
        <p:spPr>
          <a:xfrm>
            <a:off x="611561" y="2526804"/>
            <a:ext cx="5544616"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ทำความสะอาดรอยเปื้อนหรือคราบต่างๆ</a:t>
            </a:r>
          </a:p>
        </p:txBody>
      </p:sp>
      <p:sp>
        <p:nvSpPr>
          <p:cNvPr id="13" name="Title 1"/>
          <p:cNvSpPr txBox="1">
            <a:spLocks/>
          </p:cNvSpPr>
          <p:nvPr/>
        </p:nvSpPr>
        <p:spPr>
          <a:xfrm>
            <a:off x="611560" y="3904481"/>
            <a:ext cx="540060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นำของที่เปื้อนสกปรกออกจากรถเข็น</a:t>
            </a:r>
          </a:p>
        </p:txBody>
      </p:sp>
      <p:sp>
        <p:nvSpPr>
          <p:cNvPr id="15" name="Title 1"/>
          <p:cNvSpPr txBox="1">
            <a:spLocks/>
          </p:cNvSpPr>
          <p:nvPr/>
        </p:nvSpPr>
        <p:spPr>
          <a:xfrm>
            <a:off x="611560" y="4400479"/>
            <a:ext cx="5400600"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a:t>
            </a:r>
            <a:r>
              <a:rPr lang="th-TH" sz="2800" kern="400" dirty="0">
                <a:solidFill>
                  <a:schemeClr val="accent5">
                    <a:lumMod val="50000"/>
                  </a:schemeClr>
                </a:solidFill>
                <a:latin typeface="Leelawadee" pitchFamily="34" charset="-34"/>
                <a:cs typeface="Leelawadee" pitchFamily="34" charset="-34"/>
                <a:sym typeface="Wingdings"/>
              </a:rPr>
              <a:t>บรรจุ</a:t>
            </a:r>
            <a:r>
              <a:rPr lang="th-TH" sz="2800" kern="400" dirty="0" smtClean="0">
                <a:solidFill>
                  <a:schemeClr val="accent5">
                    <a:lumMod val="50000"/>
                  </a:schemeClr>
                </a:solidFill>
                <a:latin typeface="Leelawadee" pitchFamily="34" charset="-34"/>
                <a:cs typeface="Leelawadee" pitchFamily="34" charset="-34"/>
                <a:sym typeface="Wingdings"/>
              </a:rPr>
              <a:t>ภัณฑ์ที่ของ</a:t>
            </a:r>
            <a:r>
              <a:rPr lang="th-TH" sz="2800" kern="400" dirty="0">
                <a:solidFill>
                  <a:schemeClr val="accent5">
                    <a:lumMod val="50000"/>
                  </a:schemeClr>
                </a:solidFill>
                <a:latin typeface="Leelawadee" pitchFamily="34" charset="-34"/>
                <a:cs typeface="Leelawadee" pitchFamily="34" charset="-34"/>
                <a:sym typeface="Wingdings"/>
              </a:rPr>
              <a:t>ภายใน</a:t>
            </a:r>
            <a:r>
              <a:rPr lang="th-TH" sz="2800" kern="400" dirty="0" smtClean="0">
                <a:solidFill>
                  <a:schemeClr val="accent5">
                    <a:lumMod val="50000"/>
                  </a:schemeClr>
                </a:solidFill>
                <a:latin typeface="Leelawadee" pitchFamily="34" charset="-34"/>
                <a:cs typeface="Leelawadee" pitchFamily="34" charset="-34"/>
                <a:sym typeface="Wingdings"/>
              </a:rPr>
              <a:t>หมดแล้ว</a:t>
            </a:r>
          </a:p>
          <a:p>
            <a:r>
              <a:rPr lang="th-TH" sz="2800" kern="400" dirty="0" smtClean="0">
                <a:solidFill>
                  <a:schemeClr val="accent5">
                    <a:lumMod val="50000"/>
                  </a:schemeClr>
                </a:solidFill>
                <a:latin typeface="Leelawadee" pitchFamily="34" charset="-34"/>
                <a:cs typeface="Leelawadee" pitchFamily="34" charset="-34"/>
                <a:sym typeface="Wingdings"/>
              </a:rPr>
              <a:t>  ออกจากรถเข็น</a:t>
            </a:r>
          </a:p>
        </p:txBody>
      </p:sp>
    </p:spTree>
  </p:cSld>
  <p:clrMapOvr>
    <a:masterClrMapping/>
  </p:clrMapOvr>
  <p:timing>
    <p:tnLst>
      <p:par>
        <p:cTn id="1" dur="indefinite" restart="never" nodeType="tmRoot"/>
      </p:par>
    </p:tn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185</a:t>
            </a:fld>
            <a:endParaRPr lang="en-US" dirty="0"/>
          </a:p>
        </p:txBody>
      </p:sp>
      <p:pic>
        <p:nvPicPr>
          <p:cNvPr id="6" name="Picture 5" descr="MP900314373[1].JPG"/>
          <p:cNvPicPr>
            <a:picLocks noChangeAspect="1"/>
          </p:cNvPicPr>
          <p:nvPr/>
        </p:nvPicPr>
        <p:blipFill>
          <a:blip r:embed="rId3" cstate="print"/>
          <a:stretch>
            <a:fillRect/>
          </a:stretch>
        </p:blipFill>
        <p:spPr>
          <a:xfrm>
            <a:off x="6156176" y="2641723"/>
            <a:ext cx="923651" cy="2083421"/>
          </a:xfrm>
          <a:prstGeom prst="rect">
            <a:avLst/>
          </a:prstGeom>
        </p:spPr>
      </p:pic>
      <p:sp>
        <p:nvSpPr>
          <p:cNvPr id="8"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ทำความสะอาดและนำรถเข็นแม่บ้านไปเก็บ</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889670"/>
            <a:ext cx="7560840" cy="90010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การนำอุปกรณ์และของใช้มาเติมรถเข็นแม่บ้าน</a:t>
            </a:r>
          </a:p>
        </p:txBody>
      </p:sp>
      <p:sp>
        <p:nvSpPr>
          <p:cNvPr id="10" name="Title 1"/>
          <p:cNvSpPr txBox="1">
            <a:spLocks/>
          </p:cNvSpPr>
          <p:nvPr/>
        </p:nvSpPr>
        <p:spPr>
          <a:xfrm>
            <a:off x="611560" y="2964823"/>
            <a:ext cx="5400600" cy="18677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พนักงานดูแลห้องพักต้องนำ</a:t>
            </a:r>
          </a:p>
          <a:p>
            <a:r>
              <a:rPr lang="th-TH" sz="2800" kern="400" dirty="0" smtClean="0">
                <a:solidFill>
                  <a:schemeClr val="accent5">
                    <a:lumMod val="50000"/>
                  </a:schemeClr>
                </a:solidFill>
                <a:latin typeface="Leelawadee" pitchFamily="34" charset="-34"/>
                <a:cs typeface="Leelawadee" pitchFamily="34" charset="-34"/>
                <a:sym typeface="Wingdings"/>
              </a:rPr>
              <a:t> </a:t>
            </a: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อุปกรณ์เครื่องใช้มาเติมให้เต็ม</a:t>
            </a:r>
          </a:p>
          <a:p>
            <a:r>
              <a:rPr lang="th-TH" sz="2800" kern="400" dirty="0" smtClean="0">
                <a:solidFill>
                  <a:schemeClr val="accent5">
                    <a:lumMod val="50000"/>
                  </a:schemeClr>
                </a:solidFill>
                <a:latin typeface="Leelawadee" pitchFamily="34" charset="-34"/>
                <a:cs typeface="Leelawadee" pitchFamily="34" charset="-34"/>
                <a:sym typeface="Wingdings"/>
              </a:rPr>
              <a:t>  เพื่อให้รถเข็นพร้อมสำหรับใช้</a:t>
            </a:r>
          </a:p>
          <a:p>
            <a:r>
              <a:rPr lang="th-TH" sz="2800" kern="400" dirty="0" smtClean="0">
                <a:solidFill>
                  <a:schemeClr val="accent5">
                    <a:lumMod val="50000"/>
                  </a:schemeClr>
                </a:solidFill>
                <a:latin typeface="Leelawadee" pitchFamily="34" charset="-34"/>
                <a:cs typeface="Leelawadee" pitchFamily="34" charset="-34"/>
                <a:sym typeface="Wingdings"/>
              </a:rPr>
              <a:t>  งานในกะต่อไป </a:t>
            </a:r>
          </a:p>
        </p:txBody>
      </p:sp>
      <p:sp>
        <p:nvSpPr>
          <p:cNvPr id="11" name="Title 1"/>
          <p:cNvSpPr txBox="1">
            <a:spLocks/>
          </p:cNvSpPr>
          <p:nvPr/>
        </p:nvSpPr>
        <p:spPr>
          <a:xfrm>
            <a:off x="611560" y="1654650"/>
            <a:ext cx="7128791" cy="140323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เมื่อนำรถเข็นกลับมาเก็บที่ห้องเก็บของก่อนออกกะ</a:t>
            </a:r>
          </a:p>
          <a:p>
            <a:r>
              <a:rPr lang="th-TH" sz="2800" kern="400" spc="-50" dirty="0" smtClean="0">
                <a:solidFill>
                  <a:schemeClr val="accent5">
                    <a:lumMod val="50000"/>
                  </a:schemeClr>
                </a:solidFill>
                <a:latin typeface="Leelawadee" pitchFamily="34" charset="-34"/>
                <a:cs typeface="Leelawadee" pitchFamily="34" charset="-34"/>
                <a:sym typeface="Wingdings"/>
              </a:rPr>
              <a:t>  จะไม่มีการนำอุปกรณ์เครื่องใช้ที่อยู่ในรถเข็นออก</a:t>
            </a:r>
          </a:p>
          <a:p>
            <a:r>
              <a:rPr lang="th-TH" sz="2800" kern="400" spc="-5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 ของที่ยังอยู่ในรถเข็นให้เก็บไว้อย่างนั้น</a:t>
            </a:r>
          </a:p>
        </p:txBody>
      </p:sp>
      <p:sp>
        <p:nvSpPr>
          <p:cNvPr id="14" name="Title 1"/>
          <p:cNvSpPr txBox="1">
            <a:spLocks/>
          </p:cNvSpPr>
          <p:nvPr/>
        </p:nvSpPr>
        <p:spPr>
          <a:xfrm>
            <a:off x="611559" y="4678986"/>
            <a:ext cx="7704857"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สถานประกอบการแต่ละแห่งอาจมีข้อกำหนดเกี่ยวกับ</a:t>
            </a:r>
          </a:p>
          <a:p>
            <a:r>
              <a:rPr lang="th-TH" sz="2800" kern="400" dirty="0" smtClean="0">
                <a:solidFill>
                  <a:schemeClr val="accent5">
                    <a:lumMod val="50000"/>
                  </a:schemeClr>
                </a:solidFill>
                <a:latin typeface="Leelawadee" pitchFamily="34" charset="-34"/>
                <a:cs typeface="Leelawadee" pitchFamily="34" charset="-34"/>
                <a:sym typeface="Wingdings"/>
              </a:rPr>
              <a:t>  อุปกรณ์เครื่องใช้ที่ต้องนำมาใส่รถเข็นแตกต่างกันไป</a:t>
            </a:r>
            <a:endParaRPr lang="th-TH" sz="2800" kern="400" dirty="0">
              <a:solidFill>
                <a:schemeClr val="accent5">
                  <a:lumMod val="50000"/>
                </a:schemeClr>
              </a:solidFill>
              <a:latin typeface="Leelawadee" pitchFamily="34" charset="-34"/>
              <a:cs typeface="Leelawadee" pitchFamily="34" charset="-34"/>
              <a:sym typeface="Wingdings"/>
            </a:endParaRPr>
          </a:p>
        </p:txBody>
      </p:sp>
    </p:spTree>
  </p:cSld>
  <p:clrMapOvr>
    <a:masterClrMapping/>
  </p:clrMapOvr>
  <p:timing>
    <p:tnLst>
      <p:par>
        <p:cTn id="1" dur="indefinite" restart="never" nodeType="tmRoot"/>
      </p:par>
    </p:tn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186</a:t>
            </a:fld>
            <a:endParaRPr lang="en-US" dirty="0"/>
          </a:p>
        </p:txBody>
      </p:sp>
      <p:pic>
        <p:nvPicPr>
          <p:cNvPr id="7" name="Picture 6" descr="MP900174909[1].JPG"/>
          <p:cNvPicPr>
            <a:picLocks noChangeAspect="1"/>
          </p:cNvPicPr>
          <p:nvPr/>
        </p:nvPicPr>
        <p:blipFill>
          <a:blip r:embed="rId3" cstate="print"/>
          <a:stretch>
            <a:fillRect/>
          </a:stretch>
        </p:blipFill>
        <p:spPr>
          <a:xfrm rot="16200000">
            <a:off x="4745471" y="5361144"/>
            <a:ext cx="837567" cy="1256350"/>
          </a:xfrm>
          <a:prstGeom prst="rect">
            <a:avLst/>
          </a:prstGeom>
        </p:spPr>
      </p:pic>
      <p:sp>
        <p:nvSpPr>
          <p:cNvPr id="8" name="Title 1"/>
          <p:cNvSpPr>
            <a:spLocks noGrp="1"/>
          </p:cNvSpPr>
          <p:nvPr>
            <p:ph type="title"/>
          </p:nvPr>
        </p:nvSpPr>
        <p:spPr>
          <a:xfrm>
            <a:off x="611560" y="332656"/>
            <a:ext cx="612068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จัดหาพัสดุมาเติมตามความจำเป็น</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2348880"/>
            <a:ext cx="7776864"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การนำอุปกรณ์เครื่องใช้ใส่รถเข็นแม่บ้านจะทำเมื่อ</a:t>
            </a:r>
          </a:p>
          <a:p>
            <a:r>
              <a:rPr lang="th-TH" sz="2800" kern="400" dirty="0" smtClean="0">
                <a:solidFill>
                  <a:schemeClr val="accent5">
                    <a:lumMod val="50000"/>
                  </a:schemeClr>
                </a:solidFill>
                <a:latin typeface="Leelawadee" pitchFamily="34" charset="-34"/>
                <a:cs typeface="Leelawadee" pitchFamily="34" charset="-34"/>
                <a:sym typeface="Wingdings"/>
              </a:rPr>
              <a:t>  เข้ากะหรือก่อนออกจากกะก็ได้</a:t>
            </a:r>
          </a:p>
        </p:txBody>
      </p:sp>
      <p:sp>
        <p:nvSpPr>
          <p:cNvPr id="10" name="Title 1"/>
          <p:cNvSpPr txBox="1">
            <a:spLocks/>
          </p:cNvSpPr>
          <p:nvPr/>
        </p:nvSpPr>
        <p:spPr>
          <a:xfrm>
            <a:off x="611560" y="1017654"/>
            <a:ext cx="7560840" cy="140323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หลักสำคัญในการดูแลจำนวนพัสดุ ในห้องเก็บของ</a:t>
            </a:r>
          </a:p>
          <a:p>
            <a:r>
              <a:rPr lang="th-TH" sz="2800" kern="400" dirty="0" smtClean="0">
                <a:solidFill>
                  <a:schemeClr val="accent5">
                    <a:lumMod val="50000"/>
                  </a:schemeClr>
                </a:solidFill>
                <a:latin typeface="Leelawadee" pitchFamily="34" charset="-34"/>
                <a:cs typeface="Leelawadee" pitchFamily="34" charset="-34"/>
                <a:sym typeface="Wingdings"/>
              </a:rPr>
              <a:t>  แม่บ้าน</a:t>
            </a:r>
            <a:r>
              <a:rPr lang="th-TH" sz="2800" kern="400" spc="50" dirty="0" smtClean="0">
                <a:solidFill>
                  <a:schemeClr val="accent5">
                    <a:lumMod val="50000"/>
                  </a:schemeClr>
                </a:solidFill>
                <a:latin typeface="Leelawadee" pitchFamily="34" charset="-34"/>
                <a:cs typeface="Leelawadee" pitchFamily="34" charset="-34"/>
                <a:sym typeface="Wingdings"/>
              </a:rPr>
              <a:t>คืออุปกรณ์เครื่องใช้จะต้องมีพร้อมใช้ห้ามหมด</a:t>
            </a:r>
          </a:p>
          <a:p>
            <a:r>
              <a:rPr lang="th-TH" sz="2800" kern="400" spc="5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ขณะเดียวกันก็ต้องมี</a:t>
            </a:r>
            <a:r>
              <a:rPr lang="th-TH" sz="2800" kern="400" dirty="0">
                <a:solidFill>
                  <a:schemeClr val="accent5">
                    <a:lumMod val="50000"/>
                  </a:schemeClr>
                </a:solidFill>
                <a:latin typeface="Leelawadee" pitchFamily="34" charset="-34"/>
                <a:cs typeface="Leelawadee" pitchFamily="34" charset="-34"/>
                <a:sym typeface="Wingdings"/>
              </a:rPr>
              <a:t>ไม่มาก</a:t>
            </a:r>
            <a:r>
              <a:rPr lang="th-TH" sz="2800" kern="400" dirty="0" smtClean="0">
                <a:solidFill>
                  <a:schemeClr val="accent5">
                    <a:lumMod val="50000"/>
                  </a:schemeClr>
                </a:solidFill>
                <a:latin typeface="Leelawadee" pitchFamily="34" charset="-34"/>
                <a:cs typeface="Leelawadee" pitchFamily="34" charset="-34"/>
                <a:sym typeface="Wingdings"/>
              </a:rPr>
              <a:t>เกินไปจนไม่มีที่เก็บ</a:t>
            </a:r>
          </a:p>
        </p:txBody>
      </p:sp>
      <p:sp>
        <p:nvSpPr>
          <p:cNvPr id="11" name="Title 1"/>
          <p:cNvSpPr txBox="1">
            <a:spLocks/>
          </p:cNvSpPr>
          <p:nvPr/>
        </p:nvSpPr>
        <p:spPr>
          <a:xfrm>
            <a:off x="611560" y="3249902"/>
            <a:ext cx="7560840" cy="140323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ในกรณีที่อุปกรณ์เครื่องใช้ จะหมดในระหว่างทำงาน</a:t>
            </a:r>
          </a:p>
          <a:p>
            <a:r>
              <a:rPr lang="th-TH" sz="2800" kern="400" dirty="0" smtClean="0">
                <a:solidFill>
                  <a:schemeClr val="accent5">
                    <a:lumMod val="50000"/>
                  </a:schemeClr>
                </a:solidFill>
                <a:latin typeface="Leelawadee" pitchFamily="34" charset="-34"/>
                <a:cs typeface="Leelawadee" pitchFamily="34" charset="-34"/>
                <a:sym typeface="Wingdings"/>
              </a:rPr>
              <a:t>  พนักงานดูแลห้องพักสามารถไปเอาเพิ่มได้ จากห้อง</a:t>
            </a:r>
            <a:endParaRPr lang="th-TH" sz="2800" kern="400" spc="50" dirty="0" smtClean="0">
              <a:solidFill>
                <a:schemeClr val="accent5">
                  <a:lumMod val="50000"/>
                </a:schemeClr>
              </a:solidFill>
              <a:latin typeface="Leelawadee" pitchFamily="34" charset="-34"/>
              <a:cs typeface="Leelawadee" pitchFamily="34" charset="-34"/>
              <a:sym typeface="Wingdings"/>
            </a:endParaRPr>
          </a:p>
          <a:p>
            <a:r>
              <a:rPr lang="th-TH" sz="2800" kern="400" spc="5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เก็บของแม่บ้านประจำชั้น</a:t>
            </a:r>
          </a:p>
        </p:txBody>
      </p:sp>
      <p:sp>
        <p:nvSpPr>
          <p:cNvPr id="12" name="Title 1"/>
          <p:cNvSpPr txBox="1">
            <a:spLocks/>
          </p:cNvSpPr>
          <p:nvPr/>
        </p:nvSpPr>
        <p:spPr>
          <a:xfrm>
            <a:off x="611560" y="4611763"/>
            <a:ext cx="7776864"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หากพัสดุในห้องเก็บของแม่บ้านใกล้หมด ก็ต้องขอเบิก</a:t>
            </a:r>
          </a:p>
          <a:p>
            <a:r>
              <a:rPr lang="th-TH" sz="2800" kern="400" dirty="0" smtClean="0">
                <a:solidFill>
                  <a:schemeClr val="accent5">
                    <a:lumMod val="50000"/>
                  </a:schemeClr>
                </a:solidFill>
                <a:latin typeface="Leelawadee" pitchFamily="34" charset="-34"/>
                <a:cs typeface="Leelawadee" pitchFamily="34" charset="-34"/>
                <a:sym typeface="Wingdings"/>
              </a:rPr>
              <a:t>  จากแผนกแม่บ้าน</a:t>
            </a:r>
          </a:p>
        </p:txBody>
      </p:sp>
    </p:spTree>
  </p:cSld>
  <p:clrMapOvr>
    <a:masterClrMapping/>
  </p:clrMapOvr>
  <p:timing>
    <p:tnLst>
      <p:par>
        <p:cTn id="1" dur="indefinite" restart="never" nodeType="tmRoot"/>
      </p:par>
    </p:tn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187</a:t>
            </a:fld>
            <a:endParaRPr lang="en-US" dirty="0"/>
          </a:p>
        </p:txBody>
      </p:sp>
      <p:pic>
        <p:nvPicPr>
          <p:cNvPr id="32770" name="Picture 2" descr="I:\Overseas Projects\PHOTOS\2012\requisition form.jpg"/>
          <p:cNvPicPr>
            <a:picLocks noChangeAspect="1" noChangeArrowheads="1"/>
          </p:cNvPicPr>
          <p:nvPr/>
        </p:nvPicPr>
        <p:blipFill>
          <a:blip r:embed="rId3" cstate="print"/>
          <a:srcRect/>
          <a:stretch>
            <a:fillRect/>
          </a:stretch>
        </p:blipFill>
        <p:spPr bwMode="auto">
          <a:xfrm>
            <a:off x="4499992" y="2745895"/>
            <a:ext cx="3168352" cy="1979249"/>
          </a:xfrm>
          <a:prstGeom prst="rect">
            <a:avLst/>
          </a:prstGeom>
          <a:noFill/>
        </p:spPr>
      </p:pic>
      <p:sp>
        <p:nvSpPr>
          <p:cNvPr id="8" name="Title 1"/>
          <p:cNvSpPr>
            <a:spLocks noGrp="1"/>
          </p:cNvSpPr>
          <p:nvPr>
            <p:ph type="title"/>
          </p:nvPr>
        </p:nvSpPr>
        <p:spPr>
          <a:xfrm>
            <a:off x="611560" y="332656"/>
            <a:ext cx="612068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จัดหาพัสดุมาเติมตามความจำเป็น</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1019387"/>
            <a:ext cx="7488832" cy="1929445"/>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เมื่อต้องการเบิกพัสดุ พนักงานดูแลห้องพักอาจต้อง</a:t>
            </a:r>
          </a:p>
          <a:p>
            <a:r>
              <a:rPr lang="th-TH" sz="2800" dirty="0" smtClean="0">
                <a:solidFill>
                  <a:schemeClr val="accent5">
                    <a:lumMod val="50000"/>
                  </a:schemeClr>
                </a:solidFill>
                <a:latin typeface="Leelawadee" pitchFamily="34" charset="-34"/>
                <a:cs typeface="Leelawadee" pitchFamily="34" charset="-34"/>
              </a:rPr>
              <a:t>กรอกรายละเอียดในใบขอเบิกพัสดุ แล้วเสนอต่อหัวหน้า</a:t>
            </a:r>
          </a:p>
          <a:p>
            <a:r>
              <a:rPr lang="th-TH" sz="2800" dirty="0" smtClean="0">
                <a:solidFill>
                  <a:schemeClr val="accent5">
                    <a:lumMod val="50000"/>
                  </a:schemeClr>
                </a:solidFill>
                <a:latin typeface="Leelawadee" pitchFamily="34" charset="-34"/>
                <a:cs typeface="Leelawadee" pitchFamily="34" charset="-34"/>
              </a:rPr>
              <a:t>แม่บ้าน ใบขอเบิกพัสดุเป็นเอกสารภายใน ที่ใช้ขอเบิก</a:t>
            </a:r>
            <a:r>
              <a:rPr lang="th-TH" sz="2800" spc="50" dirty="0" smtClean="0">
                <a:solidFill>
                  <a:schemeClr val="accent5">
                    <a:lumMod val="50000"/>
                  </a:schemeClr>
                </a:solidFill>
                <a:latin typeface="Leelawadee" pitchFamily="34" charset="-34"/>
                <a:cs typeface="Leelawadee" pitchFamily="34" charset="-34"/>
              </a:rPr>
              <a:t>พัสดุ มีรายละเอียดดังนี้</a:t>
            </a:r>
          </a:p>
        </p:txBody>
      </p:sp>
      <p:sp>
        <p:nvSpPr>
          <p:cNvPr id="10" name="Title 1"/>
          <p:cNvSpPr txBox="1">
            <a:spLocks/>
          </p:cNvSpPr>
          <p:nvPr/>
        </p:nvSpPr>
        <p:spPr>
          <a:xfrm>
            <a:off x="611561" y="2801744"/>
            <a:ext cx="396044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ผู้ที่ขอเบิกพัสดุ</a:t>
            </a:r>
          </a:p>
        </p:txBody>
      </p:sp>
      <p:sp>
        <p:nvSpPr>
          <p:cNvPr id="11" name="Title 1"/>
          <p:cNvSpPr txBox="1">
            <a:spLocks/>
          </p:cNvSpPr>
          <p:nvPr/>
        </p:nvSpPr>
        <p:spPr>
          <a:xfrm>
            <a:off x="611561" y="3278438"/>
            <a:ext cx="396044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พัสดุที่ขอเบิก</a:t>
            </a:r>
          </a:p>
        </p:txBody>
      </p:sp>
      <p:sp>
        <p:nvSpPr>
          <p:cNvPr id="12" name="Title 1"/>
          <p:cNvSpPr txBox="1">
            <a:spLocks/>
          </p:cNvSpPr>
          <p:nvPr/>
        </p:nvSpPr>
        <p:spPr>
          <a:xfrm>
            <a:off x="611560" y="3785767"/>
            <a:ext cx="3960440"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จำนวน/ปริมาณของพัสดุ</a:t>
            </a:r>
          </a:p>
          <a:p>
            <a:r>
              <a:rPr lang="th-TH" sz="2800" kern="400" spc="-50" dirty="0" smtClean="0">
                <a:solidFill>
                  <a:schemeClr val="accent5">
                    <a:lumMod val="50000"/>
                  </a:schemeClr>
                </a:solidFill>
                <a:latin typeface="Leelawadee" pitchFamily="34" charset="-34"/>
                <a:cs typeface="Leelawadee" pitchFamily="34" charset="-34"/>
                <a:sym typeface="Wingdings"/>
              </a:rPr>
              <a:t>  ที่ขอเบิก</a:t>
            </a:r>
          </a:p>
        </p:txBody>
      </p:sp>
      <p:sp>
        <p:nvSpPr>
          <p:cNvPr id="13" name="Title 1"/>
          <p:cNvSpPr txBox="1">
            <a:spLocks/>
          </p:cNvSpPr>
          <p:nvPr/>
        </p:nvSpPr>
        <p:spPr>
          <a:xfrm>
            <a:off x="611560" y="4627540"/>
            <a:ext cx="396044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วันที่ขอเบิก</a:t>
            </a:r>
          </a:p>
        </p:txBody>
      </p:sp>
    </p:spTree>
  </p:cSld>
  <p:clrMapOvr>
    <a:masterClrMapping/>
  </p:clrMapOvr>
  <p:timing>
    <p:tnLst>
      <p:par>
        <p:cTn id="1" dur="indefinite" restart="never" nodeType="tmRoot"/>
      </p:par>
    </p:tn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188</a:t>
            </a:fld>
            <a:endParaRPr lang="en-US" dirty="0"/>
          </a:p>
        </p:txBody>
      </p:sp>
      <p:pic>
        <p:nvPicPr>
          <p:cNvPr id="7" name="Picture 6" descr="C:\Documents and Settings\danielc\Local Settings\Temporary Internet Files\Content.IE5\Y2UABRAT\MC900434930[1].png"/>
          <p:cNvPicPr/>
          <p:nvPr/>
        </p:nvPicPr>
        <p:blipFill>
          <a:blip r:embed="rId3" cstate="print"/>
          <a:srcRect/>
          <a:stretch>
            <a:fillRect/>
          </a:stretch>
        </p:blipFill>
        <p:spPr bwMode="auto">
          <a:xfrm>
            <a:off x="5148064" y="1268760"/>
            <a:ext cx="1419727" cy="1419727"/>
          </a:xfrm>
          <a:prstGeom prst="rect">
            <a:avLst/>
          </a:prstGeom>
          <a:noFill/>
          <a:ln w="9525">
            <a:noFill/>
            <a:miter lim="800000"/>
            <a:headEnd/>
            <a:tailEnd/>
          </a:ln>
        </p:spPr>
      </p:pic>
      <p:pic>
        <p:nvPicPr>
          <p:cNvPr id="8" name="Picture 7" descr="C:\Documents and Settings\danielc\Local Settings\Temporary Internet Files\Content.IE5\ZB5AOP62\MP900401372[1].jpg"/>
          <p:cNvPicPr/>
          <p:nvPr/>
        </p:nvPicPr>
        <p:blipFill>
          <a:blip r:embed="rId4" cstate="print"/>
          <a:srcRect/>
          <a:stretch>
            <a:fillRect/>
          </a:stretch>
        </p:blipFill>
        <p:spPr bwMode="auto">
          <a:xfrm>
            <a:off x="6372200" y="2140714"/>
            <a:ext cx="1315185" cy="1648326"/>
          </a:xfrm>
          <a:prstGeom prst="rect">
            <a:avLst/>
          </a:prstGeom>
          <a:noFill/>
          <a:ln w="9525">
            <a:noFill/>
            <a:miter lim="800000"/>
            <a:headEnd/>
            <a:tailEnd/>
          </a:ln>
        </p:spPr>
      </p:pic>
      <p:pic>
        <p:nvPicPr>
          <p:cNvPr id="9" name="Picture 8" descr="C:\Documents and Settings\danielc\Local Settings\Temporary Internet Files\Content.IE5\M0QL8DHR\MC900217528[1].wmf"/>
          <p:cNvPicPr/>
          <p:nvPr/>
        </p:nvPicPr>
        <p:blipFill>
          <a:blip r:embed="rId5" cstate="print"/>
          <a:srcRect/>
          <a:stretch>
            <a:fillRect/>
          </a:stretch>
        </p:blipFill>
        <p:spPr bwMode="auto">
          <a:xfrm>
            <a:off x="6235679" y="3966428"/>
            <a:ext cx="1792705" cy="1046748"/>
          </a:xfrm>
          <a:prstGeom prst="rect">
            <a:avLst/>
          </a:prstGeom>
          <a:noFill/>
          <a:ln w="9525">
            <a:noFill/>
            <a:miter lim="800000"/>
            <a:headEnd/>
            <a:tailEnd/>
          </a:ln>
        </p:spPr>
      </p:pic>
      <p:sp>
        <p:nvSpPr>
          <p:cNvPr id="12" name="Title 1"/>
          <p:cNvSpPr txBox="1">
            <a:spLocks/>
          </p:cNvSpPr>
          <p:nvPr/>
        </p:nvSpPr>
        <p:spPr>
          <a:xfrm>
            <a:off x="602035" y="1052736"/>
            <a:ext cx="3969965"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หลอดไฟ</a:t>
            </a:r>
          </a:p>
        </p:txBody>
      </p:sp>
      <p:sp>
        <p:nvSpPr>
          <p:cNvPr id="13" name="Title 1"/>
          <p:cNvSpPr txBox="1">
            <a:spLocks/>
          </p:cNvSpPr>
          <p:nvPr/>
        </p:nvSpPr>
        <p:spPr>
          <a:xfrm>
            <a:off x="611559" y="1988840"/>
            <a:ext cx="3960441"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ที่เขี่ยบุหรี่</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14" name="Title 1"/>
          <p:cNvSpPr txBox="1">
            <a:spLocks/>
          </p:cNvSpPr>
          <p:nvPr/>
        </p:nvSpPr>
        <p:spPr>
          <a:xfrm>
            <a:off x="611560" y="1522884"/>
            <a:ext cx="396044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ถ่านสำหรับรีโมทคอนโทรล</a:t>
            </a:r>
          </a:p>
        </p:txBody>
      </p:sp>
      <p:sp>
        <p:nvSpPr>
          <p:cNvPr id="16" name="Title 1"/>
          <p:cNvSpPr txBox="1">
            <a:spLocks/>
          </p:cNvSpPr>
          <p:nvPr/>
        </p:nvSpPr>
        <p:spPr>
          <a:xfrm>
            <a:off x="611559" y="2924944"/>
            <a:ext cx="5328593"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ภาชนะและอุปกรณ์ในการรับประทาน</a:t>
            </a:r>
          </a:p>
          <a:p>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อาหารรวมทั้งเครื่องใช้ในครัว</a:t>
            </a:r>
          </a:p>
        </p:txBody>
      </p:sp>
      <p:sp>
        <p:nvSpPr>
          <p:cNvPr id="17" name="Title 1"/>
          <p:cNvSpPr txBox="1">
            <a:spLocks/>
          </p:cNvSpPr>
          <p:nvPr/>
        </p:nvSpPr>
        <p:spPr>
          <a:xfrm>
            <a:off x="611560" y="4327923"/>
            <a:ext cx="5624119"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ผ้าห่มไฟฟ้าสำรอง เตารีด โต๊ะรีดผ้า</a:t>
            </a:r>
          </a:p>
          <a:p>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ผ้ารองรีด </a:t>
            </a:r>
            <a:r>
              <a:rPr lang="th-TH" sz="2800" kern="400" dirty="0" err="1" smtClean="0">
                <a:solidFill>
                  <a:schemeClr val="accent5">
                    <a:lumMod val="50000"/>
                  </a:schemeClr>
                </a:solidFill>
                <a:latin typeface="Leelawadee" pitchFamily="34" charset="-34"/>
                <a:cs typeface="Leelawadee" pitchFamily="34" charset="-34"/>
                <a:sym typeface="Wingdings"/>
              </a:rPr>
              <a:t>ไดร</a:t>
            </a:r>
            <a:r>
              <a:rPr lang="th-TH" sz="2800" kern="400" dirty="0" smtClean="0">
                <a:solidFill>
                  <a:schemeClr val="accent5">
                    <a:lumMod val="50000"/>
                  </a:schemeClr>
                </a:solidFill>
                <a:latin typeface="Leelawadee" pitchFamily="34" charset="-34"/>
                <a:cs typeface="Leelawadee" pitchFamily="34" charset="-34"/>
                <a:sym typeface="Wingdings"/>
              </a:rPr>
              <a:t>เป่าผม กาต้มน้ำไฟฟ้า</a:t>
            </a:r>
          </a:p>
        </p:txBody>
      </p:sp>
      <p:sp>
        <p:nvSpPr>
          <p:cNvPr id="18" name="Title 1"/>
          <p:cNvSpPr txBox="1">
            <a:spLocks/>
          </p:cNvSpPr>
          <p:nvPr/>
        </p:nvSpPr>
        <p:spPr>
          <a:xfrm>
            <a:off x="611560" y="5184554"/>
            <a:ext cx="396044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ถาดทำน้ำแข็ง</a:t>
            </a:r>
          </a:p>
        </p:txBody>
      </p:sp>
      <p:sp>
        <p:nvSpPr>
          <p:cNvPr id="20" name="Title 1"/>
          <p:cNvSpPr>
            <a:spLocks noGrp="1"/>
          </p:cNvSpPr>
          <p:nvPr>
            <p:ph type="title"/>
          </p:nvPr>
        </p:nvSpPr>
        <p:spPr>
          <a:xfrm>
            <a:off x="611560" y="332656"/>
            <a:ext cx="612068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จัดหาพัสดุมาเติมตามความจำเป็น</a:t>
            </a:r>
            <a:endParaRPr lang="en-US" sz="3000" b="1" dirty="0">
              <a:solidFill>
                <a:schemeClr val="accent5">
                  <a:lumMod val="75000"/>
                </a:schemeClr>
              </a:solidFill>
              <a:latin typeface="Leelawadee" pitchFamily="34" charset="-34"/>
              <a:cs typeface="Leelawadee" pitchFamily="34" charset="-34"/>
            </a:endParaRPr>
          </a:p>
        </p:txBody>
      </p:sp>
      <p:sp>
        <p:nvSpPr>
          <p:cNvPr id="21" name="Title 1"/>
          <p:cNvSpPr txBox="1">
            <a:spLocks/>
          </p:cNvSpPr>
          <p:nvPr/>
        </p:nvSpPr>
        <p:spPr>
          <a:xfrm>
            <a:off x="611560" y="2457775"/>
            <a:ext cx="3960441"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แก้วน้ำ</a:t>
            </a:r>
            <a:endParaRPr lang="th-TH" sz="2800" kern="400" dirty="0">
              <a:solidFill>
                <a:schemeClr val="accent5">
                  <a:lumMod val="50000"/>
                </a:schemeClr>
              </a:solidFill>
              <a:latin typeface="Leelawadee" pitchFamily="34" charset="-34"/>
              <a:cs typeface="Leelawadee" pitchFamily="34" charset="-34"/>
              <a:sym typeface="Wingdings"/>
            </a:endParaRPr>
          </a:p>
        </p:txBody>
      </p:sp>
      <p:sp>
        <p:nvSpPr>
          <p:cNvPr id="23" name="Title 1"/>
          <p:cNvSpPr txBox="1">
            <a:spLocks/>
          </p:cNvSpPr>
          <p:nvPr/>
        </p:nvSpPr>
        <p:spPr>
          <a:xfrm>
            <a:off x="611560" y="3758111"/>
            <a:ext cx="5328591"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smtClean="0">
                <a:solidFill>
                  <a:schemeClr val="accent5">
                    <a:lumMod val="50000"/>
                  </a:schemeClr>
                </a:solidFill>
                <a:latin typeface="Leelawadee" pitchFamily="34" charset="-34"/>
                <a:cs typeface="Leelawadee" pitchFamily="34" charset="-34"/>
                <a:sym typeface="Wingdings"/>
              </a:rPr>
              <a:t></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เข็มกลัดซ่อนปลาย หมุดปักกระดาษ</a:t>
            </a:r>
          </a:p>
        </p:txBody>
      </p:sp>
    </p:spTree>
  </p:cSld>
  <p:clrMapOvr>
    <a:masterClrMapping/>
  </p:clrMapOvr>
  <p:timing>
    <p:tnLst>
      <p:par>
        <p:cTn id="1" dur="indefinite" restart="never" nodeType="tmRoot"/>
      </p:par>
    </p:tn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189</a:t>
            </a:fld>
            <a:endParaRPr lang="en-US" dirty="0"/>
          </a:p>
        </p:txBody>
      </p:sp>
      <p:pic>
        <p:nvPicPr>
          <p:cNvPr id="7" name="Picture 6" descr="MP900385501[1].JPG"/>
          <p:cNvPicPr/>
          <p:nvPr/>
        </p:nvPicPr>
        <p:blipFill>
          <a:blip r:embed="rId3" cstate="print"/>
          <a:stretch>
            <a:fillRect/>
          </a:stretch>
        </p:blipFill>
        <p:spPr>
          <a:xfrm>
            <a:off x="3995936" y="3140968"/>
            <a:ext cx="1853813" cy="2350765"/>
          </a:xfrm>
          <a:prstGeom prst="rect">
            <a:avLst/>
          </a:prstGeom>
        </p:spPr>
      </p:pic>
      <p:sp>
        <p:nvSpPr>
          <p:cNvPr id="8"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ทำความสะอาดอุปกรณ์ก่อนนำไปเก็บ</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889670"/>
            <a:ext cx="7128792" cy="90010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ไม้ถูพื้น</a:t>
            </a:r>
          </a:p>
        </p:txBody>
      </p:sp>
      <p:sp>
        <p:nvSpPr>
          <p:cNvPr id="12" name="Title 1"/>
          <p:cNvSpPr txBox="1">
            <a:spLocks/>
          </p:cNvSpPr>
          <p:nvPr/>
        </p:nvSpPr>
        <p:spPr>
          <a:xfrm>
            <a:off x="611561" y="1628800"/>
            <a:ext cx="3960439"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ไม้ถูพื้นแบบดันฝุ่น</a:t>
            </a:r>
          </a:p>
        </p:txBody>
      </p:sp>
      <p:sp>
        <p:nvSpPr>
          <p:cNvPr id="13" name="Title 1"/>
          <p:cNvSpPr txBox="1">
            <a:spLocks/>
          </p:cNvSpPr>
          <p:nvPr/>
        </p:nvSpPr>
        <p:spPr>
          <a:xfrm>
            <a:off x="611560" y="2126310"/>
            <a:ext cx="3960439"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เครื่องปั่นเงาพื้น</a:t>
            </a:r>
          </a:p>
        </p:txBody>
      </p:sp>
      <p:sp>
        <p:nvSpPr>
          <p:cNvPr id="14" name="Title 1"/>
          <p:cNvSpPr txBox="1">
            <a:spLocks/>
          </p:cNvSpPr>
          <p:nvPr/>
        </p:nvSpPr>
        <p:spPr>
          <a:xfrm>
            <a:off x="611560" y="2630366"/>
            <a:ext cx="3960439"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ไม้ถูพื้นแบบรีดน้ำ</a:t>
            </a:r>
          </a:p>
        </p:txBody>
      </p:sp>
    </p:spTree>
  </p:cSld>
  <p:clrMapOvr>
    <a:masterClrMapping/>
  </p:clrMapOvr>
  <p:timing>
    <p:tnLst>
      <p:par>
        <p:cTn id="1" dur="indefinite" restart="never" nodeType="tmRoot"/>
      </p:par>
    </p:tnLst>
  </p:timing>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190</a:t>
            </a:fld>
            <a:endParaRPr lang="en-US" dirty="0"/>
          </a:p>
        </p:txBody>
      </p:sp>
      <p:pic>
        <p:nvPicPr>
          <p:cNvPr id="6" name="Picture 5" descr="MP900387608[1].JPG"/>
          <p:cNvPicPr/>
          <p:nvPr/>
        </p:nvPicPr>
        <p:blipFill>
          <a:blip r:embed="rId3" cstate="print"/>
          <a:stretch>
            <a:fillRect/>
          </a:stretch>
        </p:blipFill>
        <p:spPr>
          <a:xfrm>
            <a:off x="5220072" y="4581128"/>
            <a:ext cx="1819275" cy="1295400"/>
          </a:xfrm>
          <a:prstGeom prst="rect">
            <a:avLst/>
          </a:prstGeom>
        </p:spPr>
      </p:pic>
      <p:sp>
        <p:nvSpPr>
          <p:cNvPr id="8"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ทำความสะอาดอุปกรณ์ก่อนนำไปเก็บ</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889670"/>
            <a:ext cx="7128792" cy="90010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ผ้าเช็ดฝุ่น แปรงปัดฝุ่น</a:t>
            </a:r>
          </a:p>
        </p:txBody>
      </p:sp>
      <p:sp>
        <p:nvSpPr>
          <p:cNvPr id="10" name="Title 1"/>
          <p:cNvSpPr txBox="1">
            <a:spLocks/>
          </p:cNvSpPr>
          <p:nvPr/>
        </p:nvSpPr>
        <p:spPr>
          <a:xfrm>
            <a:off x="611559" y="1532932"/>
            <a:ext cx="7560839" cy="99011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การทำความสะอาดผ้าเช็ดฝุ่น แปรงปัดฝุ่น ควรปฏิบัติดังนี้</a:t>
            </a:r>
          </a:p>
        </p:txBody>
      </p:sp>
      <p:sp>
        <p:nvSpPr>
          <p:cNvPr id="11" name="Title 1"/>
          <p:cNvSpPr txBox="1">
            <a:spLocks/>
          </p:cNvSpPr>
          <p:nvPr/>
        </p:nvSpPr>
        <p:spPr>
          <a:xfrm>
            <a:off x="611560" y="3001456"/>
            <a:ext cx="7992888" cy="186770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ซักล้างตามคำแนะนำการใช้จากผู้ผลิต แผนกซักอบรีด</a:t>
            </a:r>
          </a:p>
          <a:p>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จะเป็นผู้รับผิดชอบการซักผ้าเช็ดฝุ่น ฉะนั้นพนักงาน</a:t>
            </a:r>
          </a:p>
          <a:p>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ดูแลห้องพักต้องนำผ้าที่ใช้แล้ว ไปไว้ในที่ที่เหมาะสม</a:t>
            </a:r>
          </a:p>
          <a:p>
            <a:r>
              <a:rPr lang="th-TH" sz="2800" kern="400" dirty="0" smtClean="0">
                <a:solidFill>
                  <a:schemeClr val="accent5">
                    <a:lumMod val="50000"/>
                  </a:schemeClr>
                </a:solidFill>
                <a:latin typeface="Leelawadee" pitchFamily="34" charset="-34"/>
                <a:cs typeface="Leelawadee" pitchFamily="34" charset="-34"/>
                <a:sym typeface="Wingdings"/>
              </a:rPr>
              <a:t>  เพื่อให้แผนกซักอบรีดมาเก็บไป</a:t>
            </a:r>
          </a:p>
        </p:txBody>
      </p:sp>
      <p:sp>
        <p:nvSpPr>
          <p:cNvPr id="13" name="Title 1"/>
          <p:cNvSpPr txBox="1">
            <a:spLocks/>
          </p:cNvSpPr>
          <p:nvPr/>
        </p:nvSpPr>
        <p:spPr>
          <a:xfrm>
            <a:off x="611560" y="2479804"/>
            <a:ext cx="7776864"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นำไปสะบัดหรือเขย่าให้ฝุ่นหลุดในที่ที่เหมาะสมนอกอาคาร</a:t>
            </a:r>
          </a:p>
        </p:txBody>
      </p:sp>
    </p:spTree>
  </p:cSld>
  <p:clrMapOvr>
    <a:masterClrMapping/>
  </p:clrMapOvr>
  <p:timing>
    <p:tnLst>
      <p:par>
        <p:cTn id="1" dur="indefinite" restart="never" nodeType="tmRoot"/>
      </p:par>
    </p:tn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191</a:t>
            </a:fld>
            <a:endParaRPr lang="en-US" dirty="0"/>
          </a:p>
        </p:txBody>
      </p:sp>
      <p:pic>
        <p:nvPicPr>
          <p:cNvPr id="7" name="Picture 6" descr="MP900386463[1].JPG"/>
          <p:cNvPicPr/>
          <p:nvPr/>
        </p:nvPicPr>
        <p:blipFill>
          <a:blip r:embed="rId3" cstate="print"/>
          <a:stretch>
            <a:fillRect/>
          </a:stretch>
        </p:blipFill>
        <p:spPr>
          <a:xfrm>
            <a:off x="4175956" y="4077072"/>
            <a:ext cx="1603623" cy="1926332"/>
          </a:xfrm>
          <a:prstGeom prst="rect">
            <a:avLst/>
          </a:prstGeom>
        </p:spPr>
      </p:pic>
      <p:sp>
        <p:nvSpPr>
          <p:cNvPr id="8"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ทำความสะอาดอุปกรณ์ก่อนนำไปเก็บ</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889670"/>
            <a:ext cx="7128792" cy="90010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ไม้กวาดและแปรงต่าง</a:t>
            </a:r>
            <a:r>
              <a:rPr lang="th-TH" sz="2800" b="1" dirty="0" smtClean="0">
                <a:solidFill>
                  <a:schemeClr val="accent5">
                    <a:lumMod val="50000"/>
                  </a:schemeClr>
                </a:solidFill>
                <a:latin typeface="Leelawadee" pitchFamily="34" charset="-34"/>
                <a:cs typeface="Leelawadee" pitchFamily="34" charset="-34"/>
              </a:rPr>
              <a:t> </a:t>
            </a:r>
            <a:r>
              <a:rPr lang="th-TH" sz="2800" b="1" spc="50" dirty="0" smtClean="0">
                <a:solidFill>
                  <a:schemeClr val="accent5">
                    <a:lumMod val="50000"/>
                  </a:schemeClr>
                </a:solidFill>
                <a:latin typeface="Leelawadee" pitchFamily="34" charset="-34"/>
                <a:cs typeface="Leelawadee" pitchFamily="34" charset="-34"/>
              </a:rPr>
              <a:t>ๆ</a:t>
            </a:r>
          </a:p>
        </p:txBody>
      </p:sp>
      <p:sp>
        <p:nvSpPr>
          <p:cNvPr id="10" name="Title 1"/>
          <p:cNvSpPr txBox="1">
            <a:spLocks/>
          </p:cNvSpPr>
          <p:nvPr/>
        </p:nvSpPr>
        <p:spPr>
          <a:xfrm>
            <a:off x="611559" y="1532932"/>
            <a:ext cx="7560839" cy="99011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การทำความสะอาดไม้กวาดและแปรงแต่ละชนิดอาจมี</a:t>
            </a:r>
          </a:p>
          <a:p>
            <a:r>
              <a:rPr lang="th-TH" sz="2800" spc="50" dirty="0" smtClean="0">
                <a:solidFill>
                  <a:schemeClr val="accent5">
                    <a:lumMod val="50000"/>
                  </a:schemeClr>
                </a:solidFill>
                <a:latin typeface="Leelawadee" pitchFamily="34" charset="-34"/>
                <a:cs typeface="Leelawadee" pitchFamily="34" charset="-34"/>
              </a:rPr>
              <a:t>วิธีการแตกต่างกันไป แต่โดยทั่วไปควรปฏิบัติ ดังนี้</a:t>
            </a:r>
          </a:p>
        </p:txBody>
      </p:sp>
      <p:sp>
        <p:nvSpPr>
          <p:cNvPr id="11" name="Title 1"/>
          <p:cNvSpPr txBox="1">
            <a:spLocks/>
          </p:cNvSpPr>
          <p:nvPr/>
        </p:nvSpPr>
        <p:spPr>
          <a:xfrm>
            <a:off x="611560" y="2953519"/>
            <a:ext cx="7560838"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ล้างด้วยน้ำยาที่เหมาะสม สถานประกอบการบางแห่ง</a:t>
            </a:r>
          </a:p>
          <a:p>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อาจกำหนดให้ทำการฆ่าเชื้อด้วย</a:t>
            </a:r>
          </a:p>
        </p:txBody>
      </p:sp>
      <p:sp>
        <p:nvSpPr>
          <p:cNvPr id="12" name="Title 1"/>
          <p:cNvSpPr txBox="1">
            <a:spLocks/>
          </p:cNvSpPr>
          <p:nvPr/>
        </p:nvSpPr>
        <p:spPr>
          <a:xfrm>
            <a:off x="611560" y="2479804"/>
            <a:ext cx="7776864"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นำไปเคาะหรือเขย่าไล่ฝุ่นในที่ที่เหมาะสมนอกอาคาร</a:t>
            </a:r>
          </a:p>
        </p:txBody>
      </p:sp>
      <p:sp>
        <p:nvSpPr>
          <p:cNvPr id="13" name="Title 1"/>
          <p:cNvSpPr txBox="1">
            <a:spLocks/>
          </p:cNvSpPr>
          <p:nvPr/>
        </p:nvSpPr>
        <p:spPr>
          <a:xfrm>
            <a:off x="611560" y="3844977"/>
            <a:ext cx="396044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นำไปผึ่งให้แห้ง</a:t>
            </a:r>
          </a:p>
        </p:txBody>
      </p:sp>
    </p:spTree>
  </p:cSld>
  <p:clrMapOvr>
    <a:masterClrMapping/>
  </p:clrMapOvr>
  <p:timing>
    <p:tnLst>
      <p:par>
        <p:cTn id="1" dur="indefinite" restart="never" nodeType="tmRoot"/>
      </p:par>
    </p:tnLst>
  </p:timing>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192</a:t>
            </a:fld>
            <a:endParaRPr lang="en-US" dirty="0"/>
          </a:p>
        </p:txBody>
      </p:sp>
      <p:pic>
        <p:nvPicPr>
          <p:cNvPr id="6" name="Picture 5" descr="MP900448582[1].JPG"/>
          <p:cNvPicPr>
            <a:picLocks noChangeAspect="1"/>
          </p:cNvPicPr>
          <p:nvPr/>
        </p:nvPicPr>
        <p:blipFill>
          <a:blip r:embed="rId3" cstate="print"/>
          <a:stretch>
            <a:fillRect/>
          </a:stretch>
        </p:blipFill>
        <p:spPr>
          <a:xfrm>
            <a:off x="4283968" y="4411262"/>
            <a:ext cx="1512168" cy="1499132"/>
          </a:xfrm>
          <a:prstGeom prst="rect">
            <a:avLst/>
          </a:prstGeom>
        </p:spPr>
      </p:pic>
      <p:sp>
        <p:nvSpPr>
          <p:cNvPr id="8"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ทำความสะอาดอุปกรณ์ก่อนนำไปเก็บ</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889670"/>
            <a:ext cx="7128792" cy="90010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ผ้าเช็ดและฟองน้ำ</a:t>
            </a:r>
          </a:p>
        </p:txBody>
      </p:sp>
      <p:sp>
        <p:nvSpPr>
          <p:cNvPr id="10" name="Title 1"/>
          <p:cNvSpPr txBox="1">
            <a:spLocks/>
          </p:cNvSpPr>
          <p:nvPr/>
        </p:nvSpPr>
        <p:spPr>
          <a:xfrm>
            <a:off x="611559" y="1509080"/>
            <a:ext cx="7776865" cy="1929445"/>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ผ้าเช็ดอาจทำความสะอาดเองหรือนำส่งแผนกซักอบรีด</a:t>
            </a:r>
          </a:p>
          <a:p>
            <a:r>
              <a:rPr lang="th-TH" sz="2800" spc="50" dirty="0" smtClean="0">
                <a:solidFill>
                  <a:schemeClr val="accent5">
                    <a:lumMod val="50000"/>
                  </a:schemeClr>
                </a:solidFill>
                <a:latin typeface="Leelawadee" pitchFamily="34" charset="-34"/>
                <a:cs typeface="Leelawadee" pitchFamily="34" charset="-34"/>
              </a:rPr>
              <a:t>ก็ได้ การใช้ผ้าเช็ดแบบใช้ครั้งเดียวแล้วทิ้งจะช่วยลดงาน</a:t>
            </a:r>
          </a:p>
          <a:p>
            <a:r>
              <a:rPr lang="th-TH" sz="2800" dirty="0" smtClean="0">
                <a:solidFill>
                  <a:schemeClr val="accent5">
                    <a:lumMod val="50000"/>
                  </a:schemeClr>
                </a:solidFill>
                <a:latin typeface="Leelawadee" pitchFamily="34" charset="-34"/>
                <a:cs typeface="Leelawadee" pitchFamily="34" charset="-34"/>
              </a:rPr>
              <a:t>ทำความสะอาดได้ในกรณีที่ทำความสะอาดเอง ควรปฏิบัติ</a:t>
            </a:r>
            <a:r>
              <a:rPr lang="th-TH" sz="2800" spc="50" dirty="0" smtClean="0">
                <a:solidFill>
                  <a:schemeClr val="accent5">
                    <a:lumMod val="50000"/>
                  </a:schemeClr>
                </a:solidFill>
                <a:latin typeface="Leelawadee" pitchFamily="34" charset="-34"/>
                <a:cs typeface="Leelawadee" pitchFamily="34" charset="-34"/>
              </a:rPr>
              <a:t>ดังนี้</a:t>
            </a:r>
          </a:p>
        </p:txBody>
      </p:sp>
      <p:sp>
        <p:nvSpPr>
          <p:cNvPr id="11" name="Title 1"/>
          <p:cNvSpPr txBox="1">
            <a:spLocks/>
          </p:cNvSpPr>
          <p:nvPr/>
        </p:nvSpPr>
        <p:spPr>
          <a:xfrm>
            <a:off x="611560" y="3284984"/>
            <a:ext cx="7560838"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a:solidFill>
                  <a:schemeClr val="accent5">
                    <a:lumMod val="50000"/>
                  </a:schemeClr>
                </a:solidFill>
                <a:latin typeface="Leelawadee" pitchFamily="34" charset="-34"/>
                <a:cs typeface="Leelawadee" pitchFamily="34" charset="-34"/>
                <a:sym typeface="Wingdings"/>
              </a:rPr>
              <a:t>ซักด้วยน้ำยาซักที่เหมาะสม สถาน</a:t>
            </a:r>
            <a:r>
              <a:rPr lang="th-TH" sz="2800" kern="400" dirty="0" smtClean="0">
                <a:solidFill>
                  <a:schemeClr val="accent5">
                    <a:lumMod val="50000"/>
                  </a:schemeClr>
                </a:solidFill>
                <a:latin typeface="Leelawadee" pitchFamily="34" charset="-34"/>
                <a:cs typeface="Leelawadee" pitchFamily="34" charset="-34"/>
                <a:sym typeface="Wingdings"/>
              </a:rPr>
              <a:t>ประกอบการบางแห่ง</a:t>
            </a:r>
          </a:p>
          <a:p>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อาจกำหนดให้ทำการฆ่าเชื้อด้วย</a:t>
            </a:r>
          </a:p>
        </p:txBody>
      </p:sp>
      <p:sp>
        <p:nvSpPr>
          <p:cNvPr id="13" name="Title 1"/>
          <p:cNvSpPr txBox="1">
            <a:spLocks/>
          </p:cNvSpPr>
          <p:nvPr/>
        </p:nvSpPr>
        <p:spPr>
          <a:xfrm>
            <a:off x="611560" y="4195492"/>
            <a:ext cx="396044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นำไปตากให้แห้ง</a:t>
            </a:r>
          </a:p>
        </p:txBody>
      </p:sp>
    </p:spTree>
  </p:cSld>
  <p:clrMapOvr>
    <a:masterClrMapping/>
  </p:clrMapOvr>
  <p:timing>
    <p:tnLst>
      <p:par>
        <p:cTn id="1" dur="indefinite" restart="never" nodeType="tmRoot"/>
      </p:par>
    </p:tn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193</a:t>
            </a:fld>
            <a:endParaRPr lang="en-US" dirty="0"/>
          </a:p>
        </p:txBody>
      </p:sp>
      <p:pic>
        <p:nvPicPr>
          <p:cNvPr id="5" name="Picture 4" descr="MP900386468[1].JPG"/>
          <p:cNvPicPr/>
          <p:nvPr/>
        </p:nvPicPr>
        <p:blipFill>
          <a:blip r:embed="rId3" cstate="print"/>
          <a:stretch>
            <a:fillRect/>
          </a:stretch>
        </p:blipFill>
        <p:spPr>
          <a:xfrm>
            <a:off x="4644008" y="4941168"/>
            <a:ext cx="1152128" cy="1210879"/>
          </a:xfrm>
          <a:prstGeom prst="rect">
            <a:avLst/>
          </a:prstGeom>
        </p:spPr>
      </p:pic>
      <p:sp>
        <p:nvSpPr>
          <p:cNvPr id="8"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ทำความสะอาดอุปกรณ์ก่อนนำไปเก็บ</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889670"/>
            <a:ext cx="7128792" cy="90010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ถังน้ำ</a:t>
            </a:r>
          </a:p>
        </p:txBody>
      </p:sp>
      <p:sp>
        <p:nvSpPr>
          <p:cNvPr id="10" name="Title 1"/>
          <p:cNvSpPr txBox="1">
            <a:spLocks/>
          </p:cNvSpPr>
          <p:nvPr/>
        </p:nvSpPr>
        <p:spPr>
          <a:xfrm>
            <a:off x="611559" y="1484784"/>
            <a:ext cx="6120681" cy="81827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การทำความสะอาดถังน้ำ ควรปฏิบัติ</a:t>
            </a:r>
            <a:r>
              <a:rPr lang="th-TH" sz="2800" spc="50" dirty="0" smtClean="0">
                <a:solidFill>
                  <a:schemeClr val="accent5">
                    <a:lumMod val="50000"/>
                  </a:schemeClr>
                </a:solidFill>
                <a:latin typeface="Leelawadee" pitchFamily="34" charset="-34"/>
                <a:cs typeface="Leelawadee" pitchFamily="34" charset="-34"/>
              </a:rPr>
              <a:t>ดังนี้</a:t>
            </a:r>
          </a:p>
        </p:txBody>
      </p:sp>
      <p:sp>
        <p:nvSpPr>
          <p:cNvPr id="11" name="Title 1"/>
          <p:cNvSpPr txBox="1">
            <a:spLocks/>
          </p:cNvSpPr>
          <p:nvPr/>
        </p:nvSpPr>
        <p:spPr>
          <a:xfrm>
            <a:off x="611560" y="2126349"/>
            <a:ext cx="7560838" cy="140323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เทน้ำสกปรกในถังลงในอ่างหรือท่อน้ำทิ้ง ที่จัดไว้เฉพาะ</a:t>
            </a:r>
          </a:p>
          <a:p>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แล้วล้างตะกอนฝุ่น สิ่งสกปรกต่าง</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ออก อย่าเทหรือ</a:t>
            </a:r>
          </a:p>
          <a:p>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ล้างถังในห้องพักแขก</a:t>
            </a:r>
          </a:p>
        </p:txBody>
      </p:sp>
      <p:sp>
        <p:nvSpPr>
          <p:cNvPr id="12" name="Title 1"/>
          <p:cNvSpPr txBox="1">
            <a:spLocks/>
          </p:cNvSpPr>
          <p:nvPr/>
        </p:nvSpPr>
        <p:spPr>
          <a:xfrm>
            <a:off x="611560" y="3376042"/>
            <a:ext cx="684076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ล้างเศษฝุ่นและสิ่งสกปรกต่าง</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ออกให้หมด</a:t>
            </a:r>
          </a:p>
        </p:txBody>
      </p:sp>
      <p:sp>
        <p:nvSpPr>
          <p:cNvPr id="13" name="Title 1"/>
          <p:cNvSpPr txBox="1">
            <a:spLocks/>
          </p:cNvSpPr>
          <p:nvPr/>
        </p:nvSpPr>
        <p:spPr>
          <a:xfrm>
            <a:off x="611560" y="3850310"/>
            <a:ext cx="684076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ล้างด้วยน้ำยาทำความสะอาดที่เหมาะสม</a:t>
            </a:r>
          </a:p>
        </p:txBody>
      </p:sp>
      <p:sp>
        <p:nvSpPr>
          <p:cNvPr id="14" name="Title 1"/>
          <p:cNvSpPr txBox="1">
            <a:spLocks/>
          </p:cNvSpPr>
          <p:nvPr/>
        </p:nvSpPr>
        <p:spPr>
          <a:xfrm>
            <a:off x="611560" y="4336529"/>
            <a:ext cx="6840760"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ตรวจดูสิ่งสกปรกตามตะขอหูหิ้ว ใช้ผ้าเช็ดทำ</a:t>
            </a:r>
          </a:p>
          <a:p>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ความสะอาดให้</a:t>
            </a:r>
          </a:p>
        </p:txBody>
      </p:sp>
      <p:sp>
        <p:nvSpPr>
          <p:cNvPr id="15" name="Title 1"/>
          <p:cNvSpPr txBox="1">
            <a:spLocks/>
          </p:cNvSpPr>
          <p:nvPr/>
        </p:nvSpPr>
        <p:spPr>
          <a:xfrm>
            <a:off x="611560" y="5184554"/>
            <a:ext cx="324036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นำไปคว่ำผึ่งให้แห้ง</a:t>
            </a:r>
          </a:p>
        </p:txBody>
      </p:sp>
    </p:spTree>
  </p:cSld>
  <p:clrMapOvr>
    <a:masterClrMapping/>
  </p:clrMapOvr>
  <p:timing>
    <p:tnLst>
      <p:par>
        <p:cTn id="1" dur="indefinite" restart="never" nodeType="tmRoot"/>
      </p:par>
    </p:tn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194</a:t>
            </a:fld>
            <a:endParaRPr lang="en-US" dirty="0"/>
          </a:p>
        </p:txBody>
      </p:sp>
      <p:sp>
        <p:nvSpPr>
          <p:cNvPr id="8" name="Title 1"/>
          <p:cNvSpPr>
            <a:spLocks noGrp="1"/>
          </p:cNvSpPr>
          <p:nvPr>
            <p:ph type="title"/>
          </p:nvPr>
        </p:nvSpPr>
        <p:spPr>
          <a:xfrm>
            <a:off x="611560" y="332656"/>
            <a:ext cx="684076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ทำความสะอาดอุปกรณ์ก่อนนำไปเก็บ</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889670"/>
            <a:ext cx="4968552" cy="90010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เครื่องดูดฝุ่น</a:t>
            </a:r>
          </a:p>
        </p:txBody>
      </p:sp>
      <p:sp>
        <p:nvSpPr>
          <p:cNvPr id="10" name="Title 1"/>
          <p:cNvSpPr txBox="1">
            <a:spLocks/>
          </p:cNvSpPr>
          <p:nvPr/>
        </p:nvSpPr>
        <p:spPr>
          <a:xfrm>
            <a:off x="611559" y="1484784"/>
            <a:ext cx="6120681" cy="81827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dirty="0" smtClean="0">
                <a:solidFill>
                  <a:schemeClr val="accent5">
                    <a:lumMod val="50000"/>
                  </a:schemeClr>
                </a:solidFill>
                <a:latin typeface="Leelawadee" pitchFamily="34" charset="-34"/>
                <a:cs typeface="Leelawadee" pitchFamily="34" charset="-34"/>
              </a:rPr>
              <a:t>การทำความสะอาดถังน้ำ ควรปฏิบัติ</a:t>
            </a:r>
            <a:r>
              <a:rPr lang="th-TH" sz="2800" spc="50" dirty="0" smtClean="0">
                <a:solidFill>
                  <a:schemeClr val="accent5">
                    <a:lumMod val="50000"/>
                  </a:schemeClr>
                </a:solidFill>
                <a:latin typeface="Leelawadee" pitchFamily="34" charset="-34"/>
                <a:cs typeface="Leelawadee" pitchFamily="34" charset="-34"/>
              </a:rPr>
              <a:t>ดังนี้</a:t>
            </a:r>
          </a:p>
        </p:txBody>
      </p:sp>
      <p:sp>
        <p:nvSpPr>
          <p:cNvPr id="11" name="Title 1"/>
          <p:cNvSpPr txBox="1">
            <a:spLocks/>
          </p:cNvSpPr>
          <p:nvPr/>
        </p:nvSpPr>
        <p:spPr>
          <a:xfrm>
            <a:off x="611560" y="2126349"/>
            <a:ext cx="7560838" cy="140323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เครื่องดูดฝุ่นต้องได้รับการทำความสะอาดทุกครั้ง</a:t>
            </a:r>
          </a:p>
          <a:p>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ก่อนออกกะ ถ้าถุงใส่ฝุ่นเต็มหรือชำรุด ให้นำถุง</a:t>
            </a:r>
          </a:p>
          <a:p>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ใบใหม่มาเปลี่ยน</a:t>
            </a:r>
          </a:p>
        </p:txBody>
      </p:sp>
      <p:sp>
        <p:nvSpPr>
          <p:cNvPr id="12" name="Title 1"/>
          <p:cNvSpPr txBox="1">
            <a:spLocks/>
          </p:cNvSpPr>
          <p:nvPr/>
        </p:nvSpPr>
        <p:spPr>
          <a:xfrm>
            <a:off x="611560" y="4293096"/>
            <a:ext cx="7560838"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เก็บสายไฟให้เรียบร้อยและอยู่ในลักษณะที่ปลอดภัย</a:t>
            </a:r>
          </a:p>
        </p:txBody>
      </p:sp>
      <p:sp>
        <p:nvSpPr>
          <p:cNvPr id="13" name="Title 1"/>
          <p:cNvSpPr txBox="1">
            <a:spLocks/>
          </p:cNvSpPr>
          <p:nvPr/>
        </p:nvSpPr>
        <p:spPr>
          <a:xfrm>
            <a:off x="611560" y="4813477"/>
            <a:ext cx="7128792"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การใช้งานทุกครั้งต้องปฏิบัติตามคำแนะนำวิธีการใช้</a:t>
            </a:r>
          </a:p>
          <a:p>
            <a:r>
              <a:rPr lang="th-TH" sz="2800" kern="400" dirty="0" smtClean="0">
                <a:solidFill>
                  <a:schemeClr val="accent5">
                    <a:lumMod val="50000"/>
                  </a:schemeClr>
                </a:solidFill>
                <a:latin typeface="Leelawadee" pitchFamily="34" charset="-34"/>
                <a:cs typeface="Leelawadee" pitchFamily="34" charset="-34"/>
                <a:sym typeface="Wingdings"/>
              </a:rPr>
              <a:t>  จากผู้ผลิตเสมอ</a:t>
            </a:r>
          </a:p>
        </p:txBody>
      </p:sp>
      <p:sp>
        <p:nvSpPr>
          <p:cNvPr id="14" name="Title 1"/>
          <p:cNvSpPr txBox="1">
            <a:spLocks/>
          </p:cNvSpPr>
          <p:nvPr/>
        </p:nvSpPr>
        <p:spPr>
          <a:xfrm>
            <a:off x="611560" y="3448050"/>
            <a:ext cx="6840760" cy="958427"/>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ใช้</a:t>
            </a:r>
            <a:r>
              <a:rPr lang="th-TH" sz="2800" kern="400" dirty="0">
                <a:solidFill>
                  <a:schemeClr val="accent5">
                    <a:lumMod val="50000"/>
                  </a:schemeClr>
                </a:solidFill>
                <a:latin typeface="Leelawadee" pitchFamily="34" charset="-34"/>
                <a:cs typeface="Leelawadee" pitchFamily="34" charset="-34"/>
                <a:sym typeface="Wingdings"/>
              </a:rPr>
              <a:t>ผ้าชุบน้ำ บิดพอหมาด เช็ดทำความ</a:t>
            </a:r>
            <a:r>
              <a:rPr lang="th-TH" sz="2800" kern="400" dirty="0" smtClean="0">
                <a:solidFill>
                  <a:schemeClr val="accent5">
                    <a:lumMod val="50000"/>
                  </a:schemeClr>
                </a:solidFill>
                <a:latin typeface="Leelawadee" pitchFamily="34" charset="-34"/>
                <a:cs typeface="Leelawadee" pitchFamily="34" charset="-34"/>
                <a:sym typeface="Wingdings"/>
              </a:rPr>
              <a:t>สะอาด</a:t>
            </a:r>
          </a:p>
          <a:p>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ตัวเครื่องและส่วนต่าง</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p>
        </p:txBody>
      </p:sp>
    </p:spTree>
  </p:cSld>
  <p:clrMapOvr>
    <a:masterClrMapping/>
  </p:clrMapOvr>
  <p:timing>
    <p:tnLst>
      <p:par>
        <p:cTn id="1" dur="indefinite" restart="never" nodeType="tmRoot"/>
      </p:par>
    </p:tn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195</a:t>
            </a:fld>
            <a:endParaRPr lang="en-US" dirty="0"/>
          </a:p>
        </p:txBody>
      </p:sp>
      <p:pic>
        <p:nvPicPr>
          <p:cNvPr id="7" name="Picture 6" descr="MP900387601[1].JPG"/>
          <p:cNvPicPr>
            <a:picLocks noChangeAspect="1"/>
          </p:cNvPicPr>
          <p:nvPr/>
        </p:nvPicPr>
        <p:blipFill>
          <a:blip r:embed="rId3" cstate="print"/>
          <a:stretch>
            <a:fillRect/>
          </a:stretch>
        </p:blipFill>
        <p:spPr>
          <a:xfrm>
            <a:off x="5436096" y="1785926"/>
            <a:ext cx="1840575" cy="1312944"/>
          </a:xfrm>
          <a:prstGeom prst="rect">
            <a:avLst/>
          </a:prstGeom>
        </p:spPr>
      </p:pic>
      <p:pic>
        <p:nvPicPr>
          <p:cNvPr id="31746" name="Picture 2" descr="C:\Documents and Settings\danielc\Local Settings\Temporary Internet Files\Content.IE5\WOYKSSHU\MP900411663[1].jpg"/>
          <p:cNvPicPr>
            <a:picLocks noChangeAspect="1" noChangeArrowheads="1"/>
          </p:cNvPicPr>
          <p:nvPr/>
        </p:nvPicPr>
        <p:blipFill>
          <a:blip r:embed="rId4" cstate="print"/>
          <a:srcRect/>
          <a:stretch>
            <a:fillRect/>
          </a:stretch>
        </p:blipFill>
        <p:spPr bwMode="auto">
          <a:xfrm>
            <a:off x="5738841" y="3140968"/>
            <a:ext cx="1209423" cy="1571636"/>
          </a:xfrm>
          <a:prstGeom prst="rect">
            <a:avLst/>
          </a:prstGeom>
          <a:noFill/>
        </p:spPr>
      </p:pic>
      <p:sp>
        <p:nvSpPr>
          <p:cNvPr id="9" name="Title 1"/>
          <p:cNvSpPr>
            <a:spLocks noGrp="1"/>
          </p:cNvSpPr>
          <p:nvPr>
            <p:ph type="title"/>
          </p:nvPr>
        </p:nvSpPr>
        <p:spPr>
          <a:xfrm>
            <a:off x="611560" y="332656"/>
            <a:ext cx="396044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การจัดเก็บอุปกรณ์</a:t>
            </a:r>
            <a:endParaRPr lang="en-US" sz="3000" b="1" dirty="0">
              <a:solidFill>
                <a:schemeClr val="accent5">
                  <a:lumMod val="75000"/>
                </a:schemeClr>
              </a:solidFill>
              <a:latin typeface="Leelawadee" pitchFamily="34" charset="-34"/>
              <a:cs typeface="Leelawadee" pitchFamily="34" charset="-34"/>
            </a:endParaRPr>
          </a:p>
        </p:txBody>
      </p:sp>
      <p:sp>
        <p:nvSpPr>
          <p:cNvPr id="10" name="Title 1"/>
          <p:cNvSpPr txBox="1">
            <a:spLocks/>
          </p:cNvSpPr>
          <p:nvPr/>
        </p:nvSpPr>
        <p:spPr>
          <a:xfrm>
            <a:off x="611560" y="889670"/>
            <a:ext cx="4968552" cy="90010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เครื่องอุปกรณ์ขนาดใหญ่</a:t>
            </a:r>
          </a:p>
        </p:txBody>
      </p:sp>
      <p:sp>
        <p:nvSpPr>
          <p:cNvPr id="13" name="Title 1"/>
          <p:cNvSpPr txBox="1">
            <a:spLocks/>
          </p:cNvSpPr>
          <p:nvPr/>
        </p:nvSpPr>
        <p:spPr>
          <a:xfrm>
            <a:off x="611560" y="3212348"/>
            <a:ext cx="468052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ของใช้ต่าง</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r>
              <a:rPr lang="th-TH" sz="2800" kern="3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สำหรับแขก</a:t>
            </a:r>
          </a:p>
        </p:txBody>
      </p:sp>
      <p:sp>
        <p:nvSpPr>
          <p:cNvPr id="14" name="Title 1"/>
          <p:cNvSpPr txBox="1">
            <a:spLocks/>
          </p:cNvSpPr>
          <p:nvPr/>
        </p:nvSpPr>
        <p:spPr>
          <a:xfrm>
            <a:off x="611560" y="3670874"/>
            <a:ext cx="4752528"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จะเก็บตามชั้นต่าง</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ซึ่งจะมีป้าย</a:t>
            </a:r>
          </a:p>
          <a:p>
            <a:r>
              <a:rPr lang="th-TH" sz="2800" kern="400" dirty="0" smtClean="0">
                <a:solidFill>
                  <a:schemeClr val="accent5">
                    <a:lumMod val="50000"/>
                  </a:schemeClr>
                </a:solidFill>
                <a:latin typeface="Leelawadee" pitchFamily="34" charset="-34"/>
                <a:cs typeface="Leelawadee" pitchFamily="34" charset="-34"/>
                <a:sym typeface="Wingdings"/>
              </a:rPr>
              <a:t>  ระบุประเภทของอุปกรณ์บอกไว้</a:t>
            </a:r>
          </a:p>
        </p:txBody>
      </p:sp>
      <p:sp>
        <p:nvSpPr>
          <p:cNvPr id="16" name="Title 1"/>
          <p:cNvSpPr txBox="1">
            <a:spLocks/>
          </p:cNvSpPr>
          <p:nvPr/>
        </p:nvSpPr>
        <p:spPr>
          <a:xfrm>
            <a:off x="611560" y="1556792"/>
            <a:ext cx="4752528"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เครื่องดูดฝุ่น ไม้กวาด ถังน้ำ</a:t>
            </a:r>
          </a:p>
        </p:txBody>
      </p:sp>
      <p:sp>
        <p:nvSpPr>
          <p:cNvPr id="17" name="Title 1"/>
          <p:cNvSpPr txBox="1">
            <a:spLocks/>
          </p:cNvSpPr>
          <p:nvPr/>
        </p:nvSpPr>
        <p:spPr>
          <a:xfrm>
            <a:off x="611560" y="2029919"/>
            <a:ext cx="4752528"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ปกติจะวางไว้กับพื้น</a:t>
            </a:r>
          </a:p>
        </p:txBody>
      </p:sp>
      <p:sp>
        <p:nvSpPr>
          <p:cNvPr id="18" name="Title 1"/>
          <p:cNvSpPr txBox="1">
            <a:spLocks/>
          </p:cNvSpPr>
          <p:nvPr/>
        </p:nvSpPr>
        <p:spPr>
          <a:xfrm>
            <a:off x="611560" y="2492896"/>
            <a:ext cx="4968552" cy="90010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อุปกรณ์ชิ้นเล็ก</a:t>
            </a:r>
            <a:r>
              <a:rPr lang="th-TH" sz="2800" b="1" kern="300" spc="-100" dirty="0" smtClean="0">
                <a:solidFill>
                  <a:schemeClr val="accent5">
                    <a:lumMod val="50000"/>
                  </a:schemeClr>
                </a:solidFill>
                <a:latin typeface="Leelawadee" pitchFamily="34" charset="-34"/>
                <a:cs typeface="Leelawadee" pitchFamily="34" charset="-34"/>
              </a:rPr>
              <a:t> </a:t>
            </a:r>
            <a:r>
              <a:rPr lang="th-TH" sz="2800" b="1" spc="50" dirty="0" smtClean="0">
                <a:solidFill>
                  <a:schemeClr val="accent5">
                    <a:lumMod val="50000"/>
                  </a:schemeClr>
                </a:solidFill>
                <a:latin typeface="Leelawadee" pitchFamily="34" charset="-34"/>
                <a:cs typeface="Leelawadee" pitchFamily="34" charset="-34"/>
              </a:rPr>
              <a:t>ๆ</a:t>
            </a:r>
          </a:p>
        </p:txBody>
      </p:sp>
    </p:spTree>
  </p:cSld>
  <p:clrMapOvr>
    <a:masterClrMapping/>
  </p:clrMapOvr>
  <p:timing>
    <p:tnLst>
      <p:par>
        <p:cTn id="1" dur="indefinite" restart="never" nodeType="tmRoot"/>
      </p:par>
    </p:tn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196</a:t>
            </a:fld>
            <a:endParaRPr lang="en-US" dirty="0"/>
          </a:p>
        </p:txBody>
      </p:sp>
      <p:sp>
        <p:nvSpPr>
          <p:cNvPr id="8" name="Title 1"/>
          <p:cNvSpPr>
            <a:spLocks noGrp="1"/>
          </p:cNvSpPr>
          <p:nvPr>
            <p:ph type="title"/>
          </p:nvPr>
        </p:nvSpPr>
        <p:spPr>
          <a:xfrm>
            <a:off x="611560" y="332656"/>
            <a:ext cx="396044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การจัดเก็บอุปกรณ์</a:t>
            </a:r>
            <a:endParaRPr lang="en-US" sz="3000" b="1" dirty="0">
              <a:solidFill>
                <a:schemeClr val="accent5">
                  <a:lumMod val="75000"/>
                </a:schemeClr>
              </a:solidFill>
              <a:latin typeface="Leelawadee" pitchFamily="34" charset="-34"/>
              <a:cs typeface="Leelawadee" pitchFamily="34" charset="-34"/>
            </a:endParaRPr>
          </a:p>
        </p:txBody>
      </p:sp>
      <p:sp>
        <p:nvSpPr>
          <p:cNvPr id="9" name="Title 1"/>
          <p:cNvSpPr txBox="1">
            <a:spLocks/>
          </p:cNvSpPr>
          <p:nvPr/>
        </p:nvSpPr>
        <p:spPr>
          <a:xfrm>
            <a:off x="611560" y="889670"/>
            <a:ext cx="7488832" cy="900101"/>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b="1" spc="50" dirty="0" smtClean="0">
                <a:solidFill>
                  <a:schemeClr val="accent5">
                    <a:lumMod val="50000"/>
                  </a:schemeClr>
                </a:solidFill>
                <a:latin typeface="Leelawadee" pitchFamily="34" charset="-34"/>
                <a:cs typeface="Leelawadee" pitchFamily="34" charset="-34"/>
              </a:rPr>
              <a:t>การตรวจสอบความเรียบร้อยในการเก็บอุปกรณ์</a:t>
            </a:r>
          </a:p>
        </p:txBody>
      </p:sp>
      <p:sp>
        <p:nvSpPr>
          <p:cNvPr id="10" name="Title 1"/>
          <p:cNvSpPr txBox="1">
            <a:spLocks/>
          </p:cNvSpPr>
          <p:nvPr/>
        </p:nvSpPr>
        <p:spPr>
          <a:xfrm>
            <a:off x="611560" y="5832626"/>
            <a:ext cx="7632848"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เมื่อออกจากห้องเก็บของ ปิดประตูห้อง</a:t>
            </a:r>
            <a:r>
              <a:rPr lang="th-TH" sz="2800" kern="400" dirty="0" err="1" smtClean="0">
                <a:solidFill>
                  <a:schemeClr val="accent5">
                    <a:lumMod val="50000"/>
                  </a:schemeClr>
                </a:solidFill>
                <a:latin typeface="Leelawadee" pitchFamily="34" charset="-34"/>
                <a:cs typeface="Leelawadee" pitchFamily="34" charset="-34"/>
                <a:sym typeface="Wingdings"/>
              </a:rPr>
              <a:t>และล็</a:t>
            </a:r>
            <a:r>
              <a:rPr lang="th-TH" sz="2800" kern="400" dirty="0" smtClean="0">
                <a:solidFill>
                  <a:schemeClr val="accent5">
                    <a:lumMod val="50000"/>
                  </a:schemeClr>
                </a:solidFill>
                <a:latin typeface="Leelawadee" pitchFamily="34" charset="-34"/>
                <a:cs typeface="Leelawadee" pitchFamily="34" charset="-34"/>
                <a:sym typeface="Wingdings"/>
              </a:rPr>
              <a:t>อกทุกครั้ง</a:t>
            </a:r>
          </a:p>
        </p:txBody>
      </p:sp>
      <p:sp>
        <p:nvSpPr>
          <p:cNvPr id="11" name="Title 1"/>
          <p:cNvSpPr txBox="1">
            <a:spLocks/>
          </p:cNvSpPr>
          <p:nvPr/>
        </p:nvSpPr>
        <p:spPr>
          <a:xfrm>
            <a:off x="611560" y="2348880"/>
            <a:ext cx="7632848"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มีอุปกรณ์เครื่องใช้ใดที่ชำรุดเสียหาย ไม่ทำงานและต้อง</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ได้รับการซ่อมแซม ให้รีบดำเนินการตามขั้นตอน</a:t>
            </a:r>
          </a:p>
        </p:txBody>
      </p:sp>
      <p:sp>
        <p:nvSpPr>
          <p:cNvPr id="13" name="Title 1"/>
          <p:cNvSpPr txBox="1">
            <a:spLocks/>
          </p:cNvSpPr>
          <p:nvPr/>
        </p:nvSpPr>
        <p:spPr>
          <a:xfrm>
            <a:off x="611560" y="4077072"/>
            <a:ext cx="7488832"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a:solidFill>
                  <a:schemeClr val="accent5">
                    <a:lumMod val="50000"/>
                  </a:schemeClr>
                </a:solidFill>
                <a:latin typeface="Leelawadee" pitchFamily="34" charset="-34"/>
                <a:cs typeface="Leelawadee" pitchFamily="34" charset="-34"/>
                <a:sym typeface="Wingdings"/>
              </a:rPr>
              <a:t>สายไฟของอุปกรณ์ต่าง</a:t>
            </a:r>
            <a:r>
              <a:rPr lang="th-TH" sz="2800" kern="200" dirty="0">
                <a:solidFill>
                  <a:schemeClr val="accent5">
                    <a:lumMod val="50000"/>
                  </a:schemeClr>
                </a:solidFill>
                <a:latin typeface="Leelawadee" pitchFamily="34" charset="-34"/>
                <a:cs typeface="Leelawadee" pitchFamily="34" charset="-34"/>
                <a:sym typeface="Wingdings"/>
              </a:rPr>
              <a:t> </a:t>
            </a:r>
            <a:r>
              <a:rPr lang="th-TH" sz="2800" kern="400" dirty="0">
                <a:solidFill>
                  <a:schemeClr val="accent5">
                    <a:lumMod val="50000"/>
                  </a:schemeClr>
                </a:solidFill>
                <a:latin typeface="Leelawadee" pitchFamily="34" charset="-34"/>
                <a:cs typeface="Leelawadee" pitchFamily="34" charset="-34"/>
                <a:sym typeface="Wingdings"/>
              </a:rPr>
              <a:t>ๆ</a:t>
            </a:r>
            <a:r>
              <a:rPr lang="th-TH" sz="2800" kern="200" dirty="0">
                <a:solidFill>
                  <a:schemeClr val="accent5">
                    <a:lumMod val="50000"/>
                  </a:schemeClr>
                </a:solidFill>
                <a:latin typeface="Leelawadee" pitchFamily="34" charset="-34"/>
                <a:cs typeface="Leelawadee" pitchFamily="34" charset="-34"/>
                <a:sym typeface="Wingdings"/>
              </a:rPr>
              <a:t> </a:t>
            </a:r>
            <a:r>
              <a:rPr lang="th-TH" sz="2800" kern="400" dirty="0">
                <a:solidFill>
                  <a:schemeClr val="accent5">
                    <a:lumMod val="50000"/>
                  </a:schemeClr>
                </a:solidFill>
                <a:latin typeface="Leelawadee" pitchFamily="34" charset="-34"/>
                <a:cs typeface="Leelawadee" pitchFamily="34" charset="-34"/>
                <a:sym typeface="Wingdings"/>
              </a:rPr>
              <a:t>ถูกม้วนเก็บอย่างเหมาะสม</a:t>
            </a:r>
            <a:endParaRPr lang="th-TH" sz="2800" kern="400" dirty="0" smtClean="0">
              <a:solidFill>
                <a:schemeClr val="accent5">
                  <a:lumMod val="50000"/>
                </a:schemeClr>
              </a:solidFill>
              <a:latin typeface="Leelawadee" pitchFamily="34" charset="-34"/>
              <a:cs typeface="Leelawadee" pitchFamily="34" charset="-34"/>
              <a:sym typeface="Wingdings"/>
            </a:endParaRPr>
          </a:p>
        </p:txBody>
      </p:sp>
      <p:sp>
        <p:nvSpPr>
          <p:cNvPr id="14" name="Title 1"/>
          <p:cNvSpPr txBox="1">
            <a:spLocks/>
          </p:cNvSpPr>
          <p:nvPr/>
        </p:nvSpPr>
        <p:spPr>
          <a:xfrm>
            <a:off x="611560" y="1602614"/>
            <a:ext cx="7488832" cy="81827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ในการจัดเก็บอุปกรณ์ทุกครั้ง ควรตรวจสอบความเรียบร้อย ดังนี้</a:t>
            </a:r>
          </a:p>
        </p:txBody>
      </p:sp>
      <p:sp>
        <p:nvSpPr>
          <p:cNvPr id="15" name="Title 1"/>
          <p:cNvSpPr txBox="1">
            <a:spLocks/>
          </p:cNvSpPr>
          <p:nvPr/>
        </p:nvSpPr>
        <p:spPr>
          <a:xfrm>
            <a:off x="611560" y="3212976"/>
            <a:ext cx="7632848" cy="105427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อุปกรณ์เครื่องใช้ทุกชิ้นต้องได้รับการทำความสะอาด</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ทำให้แห้งและเก็บในที่ที่เหมาะสม</a:t>
            </a:r>
          </a:p>
        </p:txBody>
      </p:sp>
      <p:sp>
        <p:nvSpPr>
          <p:cNvPr id="16" name="Title 1"/>
          <p:cNvSpPr txBox="1">
            <a:spLocks/>
          </p:cNvSpPr>
          <p:nvPr/>
        </p:nvSpPr>
        <p:spPr>
          <a:xfrm>
            <a:off x="611560" y="4581845"/>
            <a:ext cx="7632848" cy="140323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อุปกรณ์ทุกชิ้น เครื่องใช้ในการทำความสะอาดทุกอย่าง</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ต้องจัดเก็บให้เหมาะสมปลอดภัยเพื่อมิให้เป็นอันตราย</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กับตัวเองและเพื่อนร่วมงาน</a:t>
            </a:r>
          </a:p>
        </p:txBody>
      </p:sp>
    </p:spTree>
  </p:cSld>
  <p:clrMapOvr>
    <a:masterClrMapping/>
  </p:clrMapOvr>
  <p:timing>
    <p:tnLst>
      <p:par>
        <p:cTn id="1" dur="indefinite" restart="never" nodeType="tmRoot"/>
      </p:par>
    </p:tnLst>
  </p:timing>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197</a:t>
            </a:fld>
            <a:endParaRPr lang="en-US" dirty="0"/>
          </a:p>
        </p:txBody>
      </p:sp>
      <p:pic>
        <p:nvPicPr>
          <p:cNvPr id="8" name="Picture 7" descr="MP900314372[1].JPG"/>
          <p:cNvPicPr>
            <a:picLocks noChangeAspect="1"/>
          </p:cNvPicPr>
          <p:nvPr/>
        </p:nvPicPr>
        <p:blipFill>
          <a:blip r:embed="rId3" cstate="print"/>
          <a:stretch>
            <a:fillRect/>
          </a:stretch>
        </p:blipFill>
        <p:spPr>
          <a:xfrm>
            <a:off x="6444208" y="3973110"/>
            <a:ext cx="803449" cy="1500198"/>
          </a:xfrm>
          <a:prstGeom prst="rect">
            <a:avLst/>
          </a:prstGeom>
        </p:spPr>
      </p:pic>
      <p:sp>
        <p:nvSpPr>
          <p:cNvPr id="9" name="Title 1"/>
          <p:cNvSpPr>
            <a:spLocks noGrp="1"/>
          </p:cNvSpPr>
          <p:nvPr>
            <p:ph type="title"/>
          </p:nvPr>
        </p:nvSpPr>
        <p:spPr>
          <a:xfrm>
            <a:off x="611560" y="332656"/>
            <a:ext cx="5400600" cy="792088"/>
          </a:xfrm>
        </p:spPr>
        <p:txBody>
          <a:bodyPr>
            <a:normAutofit/>
          </a:bodyPr>
          <a:lstStyle/>
          <a:p>
            <a:r>
              <a:rPr lang="th-TH" sz="3000" b="1" dirty="0" smtClean="0">
                <a:solidFill>
                  <a:schemeClr val="accent5">
                    <a:lumMod val="75000"/>
                  </a:schemeClr>
                </a:solidFill>
                <a:latin typeface="Leelawadee" pitchFamily="34" charset="-34"/>
                <a:cs typeface="Leelawadee" pitchFamily="34" charset="-34"/>
              </a:rPr>
              <a:t>ขั้นตอนสุดท้ายก่อนออกกะ</a:t>
            </a:r>
            <a:endParaRPr lang="en-US" sz="3000" b="1" dirty="0">
              <a:solidFill>
                <a:schemeClr val="accent5">
                  <a:lumMod val="75000"/>
                </a:schemeClr>
              </a:solidFill>
              <a:latin typeface="Leelawadee" pitchFamily="34" charset="-34"/>
              <a:cs typeface="Leelawadee" pitchFamily="34" charset="-34"/>
            </a:endParaRPr>
          </a:p>
        </p:txBody>
      </p:sp>
      <p:sp>
        <p:nvSpPr>
          <p:cNvPr id="12" name="Title 1"/>
          <p:cNvSpPr txBox="1">
            <a:spLocks/>
          </p:cNvSpPr>
          <p:nvPr/>
        </p:nvSpPr>
        <p:spPr>
          <a:xfrm>
            <a:off x="611560" y="2097774"/>
            <a:ext cx="7632848" cy="140323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รายงานปัญหาที่เกิดขึ้นหรือที่พบมา เหตุน่าสงสัยต่าง</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รวมทั้งแจ้งข้อเรียกร้อง ความต้องการและส่งรายงานและ</a:t>
            </a:r>
          </a:p>
          <a:p>
            <a:pPr>
              <a:lnSpc>
                <a:spcPct val="95000"/>
              </a:lnSpc>
            </a:pPr>
            <a:r>
              <a:rPr lang="th-TH" sz="2800" kern="4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 เอกสารต่าง</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เช่นใบขอเบิกพัสดุ</a:t>
            </a:r>
          </a:p>
        </p:txBody>
      </p:sp>
      <p:sp>
        <p:nvSpPr>
          <p:cNvPr id="13" name="Title 1"/>
          <p:cNvSpPr txBox="1">
            <a:spLocks/>
          </p:cNvSpPr>
          <p:nvPr/>
        </p:nvSpPr>
        <p:spPr>
          <a:xfrm>
            <a:off x="611559" y="3340921"/>
            <a:ext cx="8130715"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spc="-50" dirty="0" smtClean="0">
                <a:solidFill>
                  <a:schemeClr val="accent5">
                    <a:lumMod val="50000"/>
                  </a:schemeClr>
                </a:solidFill>
                <a:latin typeface="Leelawadee" pitchFamily="34" charset="-34"/>
                <a:cs typeface="Leelawadee" pitchFamily="34" charset="-34"/>
                <a:sym typeface="Wingdings"/>
              </a:rPr>
              <a:t>ส่งคืนกุญแจหรือบัตรคีย์การ์ด พร้อมลงชื่อรับรองการส่งคืน</a:t>
            </a:r>
          </a:p>
        </p:txBody>
      </p:sp>
      <p:sp>
        <p:nvSpPr>
          <p:cNvPr id="14" name="Title 1"/>
          <p:cNvSpPr txBox="1">
            <a:spLocks/>
          </p:cNvSpPr>
          <p:nvPr/>
        </p:nvSpPr>
        <p:spPr>
          <a:xfrm>
            <a:off x="611560" y="980728"/>
            <a:ext cx="5400600" cy="81827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800" spc="50" dirty="0" smtClean="0">
                <a:solidFill>
                  <a:schemeClr val="accent5">
                    <a:lumMod val="50000"/>
                  </a:schemeClr>
                </a:solidFill>
                <a:latin typeface="Leelawadee" pitchFamily="34" charset="-34"/>
                <a:cs typeface="Leelawadee" pitchFamily="34" charset="-34"/>
              </a:rPr>
              <a:t>ไปที่แผนกแม่บ้านเพื่อ</a:t>
            </a:r>
          </a:p>
        </p:txBody>
      </p:sp>
      <p:sp>
        <p:nvSpPr>
          <p:cNvPr id="16" name="Title 1"/>
          <p:cNvSpPr txBox="1">
            <a:spLocks/>
          </p:cNvSpPr>
          <p:nvPr/>
        </p:nvSpPr>
        <p:spPr>
          <a:xfrm>
            <a:off x="611560" y="4321671"/>
            <a:ext cx="5544616" cy="1403234"/>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เมื่อปฏิบัติตามขั้นตอนต่าง</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ๆ</a:t>
            </a:r>
            <a:r>
              <a:rPr lang="th-TH" sz="2800" kern="200" dirty="0" smtClean="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เหล่านี้</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เรียบร้อยแล้ว ก็เป็นอันว่าพนักงาน</a:t>
            </a:r>
          </a:p>
          <a:p>
            <a:pPr>
              <a:lnSpc>
                <a:spcPct val="95000"/>
              </a:lnSpc>
            </a:pPr>
            <a:r>
              <a:rPr lang="th-TH" sz="2800" kern="400" dirty="0" smtClean="0">
                <a:solidFill>
                  <a:schemeClr val="accent5">
                    <a:lumMod val="50000"/>
                  </a:schemeClr>
                </a:solidFill>
                <a:latin typeface="Leelawadee" pitchFamily="34" charset="-34"/>
                <a:cs typeface="Leelawadee" pitchFamily="34" charset="-34"/>
                <a:sym typeface="Wingdings"/>
              </a:rPr>
              <a:t>  ได้ปฏิบัติหน้าที่ในกะนั้นเสร็จสมบูรณ์</a:t>
            </a:r>
          </a:p>
        </p:txBody>
      </p:sp>
      <p:sp>
        <p:nvSpPr>
          <p:cNvPr id="17" name="Title 1"/>
          <p:cNvSpPr txBox="1">
            <a:spLocks/>
          </p:cNvSpPr>
          <p:nvPr/>
        </p:nvSpPr>
        <p:spPr>
          <a:xfrm>
            <a:off x="611560" y="1622254"/>
            <a:ext cx="7632848"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แจ้งว่าปฏิบัติหน้าที่เสร็จเรียบร้อยแล้วและกำลังออกกะ</a:t>
            </a:r>
          </a:p>
        </p:txBody>
      </p:sp>
      <p:sp>
        <p:nvSpPr>
          <p:cNvPr id="18" name="Title 1"/>
          <p:cNvSpPr txBox="1">
            <a:spLocks/>
          </p:cNvSpPr>
          <p:nvPr/>
        </p:nvSpPr>
        <p:spPr>
          <a:xfrm>
            <a:off x="611561" y="3817615"/>
            <a:ext cx="4680520" cy="654618"/>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2400" dirty="0">
                <a:solidFill>
                  <a:schemeClr val="accent5">
                    <a:lumMod val="50000"/>
                  </a:schemeClr>
                </a:solidFill>
                <a:latin typeface="Leelawadee" pitchFamily="34" charset="-34"/>
                <a:cs typeface="Leelawadee" pitchFamily="34" charset="-34"/>
                <a:sym typeface="Wingdings"/>
              </a:rPr>
              <a:t></a:t>
            </a:r>
            <a:r>
              <a:rPr lang="th-TH" sz="2800" dirty="0">
                <a:solidFill>
                  <a:schemeClr val="accent5">
                    <a:lumMod val="50000"/>
                  </a:schemeClr>
                </a:solidFill>
                <a:latin typeface="Leelawadee" pitchFamily="34" charset="-34"/>
                <a:cs typeface="Leelawadee" pitchFamily="34" charset="-34"/>
                <a:sym typeface="Wingdings"/>
              </a:rPr>
              <a:t> </a:t>
            </a:r>
            <a:r>
              <a:rPr lang="th-TH" sz="2800" kern="400" dirty="0" smtClean="0">
                <a:solidFill>
                  <a:schemeClr val="accent5">
                    <a:lumMod val="50000"/>
                  </a:schemeClr>
                </a:solidFill>
                <a:latin typeface="Leelawadee" pitchFamily="34" charset="-34"/>
                <a:cs typeface="Leelawadee" pitchFamily="34" charset="-34"/>
                <a:sym typeface="Wingdings"/>
              </a:rPr>
              <a:t>ลงบันทึกตารางการทำงาน</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ASEAN_PPT_Template_010611_MV[1]">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ASEAN_PPT_Template_010611_MV[1]</Template>
  <TotalTime>7272</TotalTime>
  <Words>20423</Words>
  <Application>Microsoft Office PowerPoint</Application>
  <PresentationFormat>นำเสนอทางหน้าจอ (4:3)</PresentationFormat>
  <Paragraphs>3298</Paragraphs>
  <Slides>197</Slides>
  <Notes>188</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197</vt:i4>
      </vt:variant>
    </vt:vector>
  </HeadingPairs>
  <TitlesOfParts>
    <vt:vector size="198" baseType="lpstr">
      <vt:lpstr>ASEAN_PPT_Template_010611_MV[1]</vt:lpstr>
      <vt:lpstr>การทำความสะอาดและ  จัดห้องพักเตรียมต้อนรับแขก</vt:lpstr>
      <vt:lpstr>บทเรียน</vt:lpstr>
      <vt:lpstr>การประเมินผล</vt:lpstr>
      <vt:lpstr>บทที่ ๑</vt:lpstr>
      <vt:lpstr>เข้าใจบทบาทของพนักงานดูแลห้องพัก</vt:lpstr>
      <vt:lpstr>เข้าใจบทบาทของพนักงานดูแลห้องพัก</vt:lpstr>
      <vt:lpstr>พนักงานดูแลห้องพัก</vt:lpstr>
      <vt:lpstr>พนักงานดูแลห้องพัก</vt:lpstr>
      <vt:lpstr>พนักงานดูแลห้องพัก</vt:lpstr>
      <vt:lpstr>ขอบเขตความรับผิดชอบ</vt:lpstr>
      <vt:lpstr>ขอบเขตความรับผิดชอบ</vt:lpstr>
      <vt:lpstr>งานประจำวัน</vt:lpstr>
      <vt:lpstr>งานประจำวัน</vt:lpstr>
      <vt:lpstr>งานประจำวัน</vt:lpstr>
      <vt:lpstr>งานประจำวัน</vt:lpstr>
      <vt:lpstr>งานประจำวัน</vt:lpstr>
      <vt:lpstr>งานประจำวัน</vt:lpstr>
      <vt:lpstr>งานประจำวัน</vt:lpstr>
      <vt:lpstr>งานประจำวัน</vt:lpstr>
      <vt:lpstr>งานประจำวัน</vt:lpstr>
      <vt:lpstr>งานประจำวัน</vt:lpstr>
      <vt:lpstr>งานประจำวัน</vt:lpstr>
      <vt:lpstr>งานประจำวัน</vt:lpstr>
      <vt:lpstr>พนักงานดูแลห้องพักและสถานประกอบการ</vt:lpstr>
      <vt:lpstr>แผนกงานของพนักงานดูแลห้องพัก</vt:lpstr>
      <vt:lpstr>แผนกอื่นๆ ที่เกี่ยวข้อง</vt:lpstr>
      <vt:lpstr>หัวหน้างาน</vt:lpstr>
      <vt:lpstr>คุณลักษณะสำคัญของผู้ที่จะเป็น</vt:lpstr>
      <vt:lpstr>คุณลักษณะสำคัญของผู้ที่จะเป็น</vt:lpstr>
      <vt:lpstr>คุณลักษณะสำคัญของผู้ที่จะเป็น</vt:lpstr>
      <vt:lpstr>คุณลักษณะสำคัญของผู้ที่จะเป็น</vt:lpstr>
      <vt:lpstr>คุณลักษณะสำคัญของผู้ที่จะเป็น</vt:lpstr>
      <vt:lpstr>คุณลักษณะสำคัญของผู้ที่จะเป็น</vt:lpstr>
      <vt:lpstr>การแต่งกายและการวางตัว</vt:lpstr>
      <vt:lpstr>การแต่งกายและการวางตัว</vt:lpstr>
      <vt:lpstr>การแต่งกายและการวางตัว</vt:lpstr>
      <vt:lpstr>นโยบายและขั้นตอนการทำงาน</vt:lpstr>
      <vt:lpstr>นโยบายและขั้นตอนการทำงาน</vt:lpstr>
      <vt:lpstr>นโยบายและขั้นตอนการทำงาน</vt:lpstr>
      <vt:lpstr>นโยบายและขั้นตอนการทำงาน</vt:lpstr>
      <vt:lpstr>นโยบายและขั้นตอนการทำงาน</vt:lpstr>
      <vt:lpstr>นโยบายและขั้นตอนการทำงาน</vt:lpstr>
      <vt:lpstr>การสื่อสาร</vt:lpstr>
      <vt:lpstr>การสื่อสาร</vt:lpstr>
      <vt:lpstr>บทที่ ๒</vt:lpstr>
      <vt:lpstr>เตรียมตัวทำความสะอาดห้องพัก</vt:lpstr>
      <vt:lpstr>จัดเติมของใช้</vt:lpstr>
      <vt:lpstr>อุปกรณ์เครื่องใช้ที่ต้องเตรียม</vt:lpstr>
      <vt:lpstr>อุปกรณ์เครื่องใช้ที่ต้องเตรียม</vt:lpstr>
      <vt:lpstr>ผลิตภัณฑ์ทำความสะอาดและเคมีภัณฑ์</vt:lpstr>
      <vt:lpstr>ผลิตภัณฑ์ทำความสะอาดและเคมีภัณฑ์</vt:lpstr>
      <vt:lpstr>ของใช้อื่นๆ</vt:lpstr>
      <vt:lpstr>การขอเบิกพัสดุและรับพัสดุ</vt:lpstr>
      <vt:lpstr>การบรรจุรถเข็นแม่บ้าน</vt:lpstr>
      <vt:lpstr>การบรรจุรถเข็นแม่บ้าน</vt:lpstr>
      <vt:lpstr>การบรรจุรถเข็นแม่บ้าน</vt:lpstr>
      <vt:lpstr>ตรวจสอบรถเข็นแม่บ้านก่อนใช้งาน</vt:lpstr>
      <vt:lpstr>การดูแลรถเข็นแม่บ้านและอุปกรณ์ต่างๆ</vt:lpstr>
      <vt:lpstr>การจอดรถเข็นแม่บ้าน</vt:lpstr>
      <vt:lpstr>ตรวจสอบรายการห้องพัก</vt:lpstr>
      <vt:lpstr>ตรวจสอบรายการห้องพัก</vt:lpstr>
      <vt:lpstr>ตรวจสอบรายการห้องพัก</vt:lpstr>
      <vt:lpstr>ตรวจสอบรายการห้องพัก</vt:lpstr>
      <vt:lpstr>ตรวจสอบรายการห้องพัก</vt:lpstr>
      <vt:lpstr>ตรวจสอบรายการห้องพัก</vt:lpstr>
      <vt:lpstr>ตรวจสอบรายการห้องพัก</vt:lpstr>
      <vt:lpstr>การเข้าห้องพักแขก</vt:lpstr>
      <vt:lpstr>การเข้าห้องพักแขก</vt:lpstr>
      <vt:lpstr>การเข้าห้องพักแขก</vt:lpstr>
      <vt:lpstr>การเข้าห้องพักแขก</vt:lpstr>
      <vt:lpstr>การเข้าห้องพักแขก</vt:lpstr>
      <vt:lpstr>การเข้าห้องพักแขก</vt:lpstr>
      <vt:lpstr>บทที่ ๓</vt:lpstr>
      <vt:lpstr>จัดเตียง</vt:lpstr>
      <vt:lpstr>การถอดเปลี่ยนผ้าชุดเครื่องนอน</vt:lpstr>
      <vt:lpstr>การถอดเปลี่ยนผ้าชุดเครื่องนอน</vt:lpstr>
      <vt:lpstr>การถอดเปลี่ยนผ้าชุดเครื่องนอน</vt:lpstr>
      <vt:lpstr>การถอดเปลี่ยนผ้าชุดเครื่องนอน</vt:lpstr>
      <vt:lpstr>การถอดเปลี่ยนผ้าชุดเครื่องนอน</vt:lpstr>
      <vt:lpstr>การถอดเปลี่ยนผ้าชุดเครื่องนอน</vt:lpstr>
      <vt:lpstr>การถอดเปลี่ยนผ้าชุดเครื่องนอน</vt:lpstr>
      <vt:lpstr>การถอดเปลี่ยนผ้าชุดเครื่องนอน</vt:lpstr>
      <vt:lpstr>การถอดเปลี่ยนผ้าชุดเครื่องนอน</vt:lpstr>
      <vt:lpstr>การถอดเปลี่ยนผ้าชุดเครื่องนอน</vt:lpstr>
      <vt:lpstr>การถอดเปลี่ยนผ้าชุดเครื่องนอน</vt:lpstr>
      <vt:lpstr>การถอดเปลี่ยนผ้าชุดเครื่องนอน</vt:lpstr>
      <vt:lpstr>บทที่ ๔</vt:lpstr>
      <vt:lpstr>การทำความสะอาดห้องน้ำ</vt:lpstr>
      <vt:lpstr>การเตรียมทำความสะอาดห้องน้ำ</vt:lpstr>
      <vt:lpstr>การเตรียมทำความสะอาดห้องน้ำ</vt:lpstr>
      <vt:lpstr>การทำความสะอาดอ่างอาบน้ำ</vt:lpstr>
      <vt:lpstr>การทำความสะอาดพื้นที่อาบน้ำฝักบัว</vt:lpstr>
      <vt:lpstr>ขั้นตอนในการทำความสะอาดโถสุขภัณฑ์</vt:lpstr>
      <vt:lpstr>ขั้นตอนในการทำความสะอาดโถสุขภัณฑ์(ต่อ)</vt:lpstr>
      <vt:lpstr>การทำความสะอาดบริเวณอ่างล้างหน้า</vt:lpstr>
      <vt:lpstr>การทำความสะอาดบริเวณอ่างล้างหน้า</vt:lpstr>
      <vt:lpstr>การทำความสะอาดบริเวณอ่างล้างหน้า(ต่อ)</vt:lpstr>
      <vt:lpstr>ขั้นตอนในการทำความสะอาดพื้นห้องน้ำ</vt:lpstr>
      <vt:lpstr>ขั้นตอนในการทำความสะอาดพื้นห้องน้ำ(ต่อ)</vt:lpstr>
      <vt:lpstr>จัดเติมของใช้ในห้องน้ำสำหรับแขก</vt:lpstr>
      <vt:lpstr>จัดเติมของใช้ในห้องน้ำสำหรับแขก</vt:lpstr>
      <vt:lpstr>การตรวจสอบความเรียบร้อยรอบสุดท้าย</vt:lpstr>
      <vt:lpstr>บทที่ ๕</vt:lpstr>
      <vt:lpstr>ทำความสะอาดห้องพัก</vt:lpstr>
      <vt:lpstr>ทำความสะอาดห้องพัก</vt:lpstr>
      <vt:lpstr>แนวปฏิบัติในการทำความสะอาดห้องพัก</vt:lpstr>
      <vt:lpstr>แนวปฏิบัติในการทำความสะอาดห้องพัก</vt:lpstr>
      <vt:lpstr>แนวปฏิบัติในการทำความสะอาดห้องพัก</vt:lpstr>
      <vt:lpstr>แนวปฏิบัติในการทำความสะอาดห้องพัก</vt:lpstr>
      <vt:lpstr>ทำความสะอาดเครื่องเรือน อุปกรณ์เครื่องใช้ </vt:lpstr>
      <vt:lpstr>การเช็ดฝุ่นและขัดเงา</vt:lpstr>
      <vt:lpstr>การเช็ดฝุ่นและขัดเงา</vt:lpstr>
      <vt:lpstr>การเช็ดฝุ่นและขัดเงา</vt:lpstr>
      <vt:lpstr>การทำความสะอาดถังขยะ</vt:lpstr>
      <vt:lpstr>ดูดฝุ่นพื้นและบริเวณอื่นๆ</vt:lpstr>
      <vt:lpstr>ดูดฝุ่นพื้นและบริเวณอื่นๆ</vt:lpstr>
      <vt:lpstr>การทำความสะอาดครัว</vt:lpstr>
      <vt:lpstr>การทำความสะอาดตู้เย็น</vt:lpstr>
      <vt:lpstr>การทำความสะอาดเตา</vt:lpstr>
      <vt:lpstr>การทำความสะอาดเตา</vt:lpstr>
      <vt:lpstr>การทำความสะอาดเตาอบ</vt:lpstr>
      <vt:lpstr>การทำความสะอาดเตาอบ</vt:lpstr>
      <vt:lpstr>การทำความสะอาดเครื่องล้างจาน</vt:lpstr>
      <vt:lpstr>การทำความสะอาดเครื่องซักผ้า</vt:lpstr>
      <vt:lpstr>การทำความสะอาดเครื่องอบผ้า</vt:lpstr>
      <vt:lpstr>การทำความสะอาดเครื่องใช้อื่น ๆ</vt:lpstr>
      <vt:lpstr>การทำความสะอาดเครื่องใช้อื่น ๆ</vt:lpstr>
      <vt:lpstr>เติมของใช้สำหรับแขก</vt:lpstr>
      <vt:lpstr>เติมของใช้สำหรับแขก</vt:lpstr>
      <vt:lpstr>เติมของใช้สำหรับแขก</vt:lpstr>
      <vt:lpstr>ตรวจสอบความพร้อมในการใช้งาน</vt:lpstr>
      <vt:lpstr>รายงานความบกพร่องเสียหายและซ่อมแซม</vt:lpstr>
      <vt:lpstr>รายงานความบกพร่องเสียหายและซ่อมแซม</vt:lpstr>
      <vt:lpstr>รายงานความบกพร่องเสียหายและซ่อมแซม</vt:lpstr>
      <vt:lpstr>รายงานความบกพร่องเสียหายและซ่อมแซม</vt:lpstr>
      <vt:lpstr>รายงานความบกพร่องเสียหายและซ่อมแซม</vt:lpstr>
      <vt:lpstr>รายงานความบกพร่องเสียหายและซ่อมแซม</vt:lpstr>
      <vt:lpstr>รายงานความบกพร่องเสียหายและซ่อมแซม</vt:lpstr>
      <vt:lpstr>รายงานความบกพร่องเสียหายและซ่อมแซม</vt:lpstr>
      <vt:lpstr>การระบุประเภทของแมลงและสัตว์รบกวน</vt:lpstr>
      <vt:lpstr>การป้องกันปัญหาแมลงและสัตว์รบกวน</vt:lpstr>
      <vt:lpstr>การป้องกันปัญหาแมลงและสัตว์รบกวน</vt:lpstr>
      <vt:lpstr>วัตถุหรือสถานการณ์ต้องสงสัย</vt:lpstr>
      <vt:lpstr>วัตถุหรือสถานการณ์ต้องสงสัย</vt:lpstr>
      <vt:lpstr>วัตถุหรือสถานการณ์ต้องสงสัย</vt:lpstr>
      <vt:lpstr>วัตถุหรือสถานการณ์ต้องสงสัย</vt:lpstr>
      <vt:lpstr>วัตถุหรือสถานการณ์ต้องสงสัย</vt:lpstr>
      <vt:lpstr>วัตถุหรือสถานการณ์ต้องสงสัย</vt:lpstr>
      <vt:lpstr>ดำเนินการเกี่ยวกับสิ่งของที่แขกลืมไว้</vt:lpstr>
      <vt:lpstr>ดำเนินการเกี่ยวกับสิ่งของที่แขกลืมไว้</vt:lpstr>
      <vt:lpstr>ดำเนินการเกี่ยวกับสิ่งของที่แขกลืมไว้</vt:lpstr>
      <vt:lpstr>บทที่ ๖</vt:lpstr>
      <vt:lpstr>ให้บริการอื่น ๆ ในส่วนของงานแม่บ้าน</vt:lpstr>
      <vt:lpstr>ให้บริการเปิดเตียง</vt:lpstr>
      <vt:lpstr>ขั้นตอนในการเปิดเตียง</vt:lpstr>
      <vt:lpstr>ขั้นตอนในการเปิดเตียง</vt:lpstr>
      <vt:lpstr>ขั้นตอนในการเปิดเตียง</vt:lpstr>
      <vt:lpstr>ขั้นตอนในการเปิดเตียง</vt:lpstr>
      <vt:lpstr>ขั้นตอนในการเปิดเตียง</vt:lpstr>
      <vt:lpstr>ขั้นตอนในการเปิดเตียง</vt:lpstr>
      <vt:lpstr>การทำความสะอาดใหญ่</vt:lpstr>
      <vt:lpstr>การทำความสะอาดใหญ่</vt:lpstr>
      <vt:lpstr>การทำความสะอาดใหญ่</vt:lpstr>
      <vt:lpstr>การทำความสะอาดใหญ่</vt:lpstr>
      <vt:lpstr>การทำความสะอาดใหญ่</vt:lpstr>
      <vt:lpstr>การทำความสะอาดใหญ่</vt:lpstr>
      <vt:lpstr>การทำความสะอาดใหญ่</vt:lpstr>
      <vt:lpstr>การทำความสะอาดใหญ่</vt:lpstr>
      <vt:lpstr>การทำความสะอาดใหญ่</vt:lpstr>
      <vt:lpstr>นำของใช้มาบริการเสริมตามที่แขกขอ</vt:lpstr>
      <vt:lpstr>นำของใช้มาบริการเสริมตามที่แขกขอ</vt:lpstr>
      <vt:lpstr>นำของใช้มาบริการเสริมตามที่แขกขอ (ต่อ)</vt:lpstr>
      <vt:lpstr>ขั้นตอนในการนำของใช้มาบริการเสริมให้แขก</vt:lpstr>
      <vt:lpstr>บทที่ ๗</vt:lpstr>
      <vt:lpstr>เตรียมตัวออกกะ</vt:lpstr>
      <vt:lpstr>ลงบันทึกและเขียนรายการนำแจ้ง</vt:lpstr>
      <vt:lpstr>การกำจัดขยะ</vt:lpstr>
      <vt:lpstr>การกำจัดขยะ</vt:lpstr>
      <vt:lpstr>ขยะประเภทต่าง ๆ</vt:lpstr>
      <vt:lpstr>ขยะทั่วไป</vt:lpstr>
      <vt:lpstr>ขยะอันตราย</vt:lpstr>
      <vt:lpstr>การขนย้ายขยะ</vt:lpstr>
      <vt:lpstr>การทำความสะอาดและเก็บรถเข็น</vt:lpstr>
      <vt:lpstr>ทำความสะอาดและนำรถเข็นแม่บ้านไปเก็บ</vt:lpstr>
      <vt:lpstr>ทำความสะอาดและนำรถเข็นแม่บ้านไปเก็บ</vt:lpstr>
      <vt:lpstr>จัดหาพัสดุมาเติมตามความจำเป็น</vt:lpstr>
      <vt:lpstr>จัดหาพัสดุมาเติมตามความจำเป็น</vt:lpstr>
      <vt:lpstr>จัดหาพัสดุมาเติมตามความจำเป็น</vt:lpstr>
      <vt:lpstr>ทำความสะอาดอุปกรณ์ก่อนนำไปเก็บ</vt:lpstr>
      <vt:lpstr>ทำความสะอาดอุปกรณ์ก่อนนำไปเก็บ</vt:lpstr>
      <vt:lpstr>ทำความสะอาดอุปกรณ์ก่อนนำไปเก็บ</vt:lpstr>
      <vt:lpstr>ทำความสะอาดอุปกรณ์ก่อนนำไปเก็บ</vt:lpstr>
      <vt:lpstr>ทำความสะอาดอุปกรณ์ก่อนนำไปเก็บ</vt:lpstr>
      <vt:lpstr>ทำความสะอาดอุปกรณ์ก่อนนำไปเก็บ</vt:lpstr>
      <vt:lpstr>การจัดเก็บอุปกรณ์</vt:lpstr>
      <vt:lpstr>การจัดเก็บอุปกรณ์</vt:lpstr>
      <vt:lpstr>ขั้นตอนสุดท้ายก่อนออกกะ</vt:lpstr>
    </vt:vector>
  </TitlesOfParts>
  <Company>William Angliss Institute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Insert Unit name</dc:title>
  <dc:creator>Administrator</dc:creator>
  <cp:lastModifiedBy>Administrator</cp:lastModifiedBy>
  <cp:revision>894</cp:revision>
  <dcterms:created xsi:type="dcterms:W3CDTF">2011-11-25T01:40:05Z</dcterms:created>
  <dcterms:modified xsi:type="dcterms:W3CDTF">2016-05-26T01:54:52Z</dcterms:modified>
</cp:coreProperties>
</file>