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33"/>
  </p:notesMasterIdLst>
  <p:sldIdLst>
    <p:sldId id="256" r:id="rId2"/>
    <p:sldId id="258" r:id="rId3"/>
    <p:sldId id="336" r:id="rId4"/>
    <p:sldId id="337" r:id="rId5"/>
    <p:sldId id="338" r:id="rId6"/>
    <p:sldId id="311" r:id="rId7"/>
    <p:sldId id="312" r:id="rId8"/>
    <p:sldId id="313" r:id="rId9"/>
    <p:sldId id="314" r:id="rId10"/>
    <p:sldId id="315" r:id="rId11"/>
    <p:sldId id="316" r:id="rId12"/>
    <p:sldId id="317" r:id="rId13"/>
    <p:sldId id="318" r:id="rId14"/>
    <p:sldId id="319" r:id="rId15"/>
    <p:sldId id="320" r:id="rId16"/>
    <p:sldId id="339" r:id="rId17"/>
    <p:sldId id="321" r:id="rId18"/>
    <p:sldId id="322" r:id="rId19"/>
    <p:sldId id="324" r:id="rId20"/>
    <p:sldId id="325" r:id="rId21"/>
    <p:sldId id="326" r:id="rId22"/>
    <p:sldId id="343" r:id="rId23"/>
    <p:sldId id="327" r:id="rId24"/>
    <p:sldId id="340" r:id="rId25"/>
    <p:sldId id="341" r:id="rId26"/>
    <p:sldId id="328" r:id="rId27"/>
    <p:sldId id="329" r:id="rId28"/>
    <p:sldId id="330" r:id="rId29"/>
    <p:sldId id="331" r:id="rId30"/>
    <p:sldId id="333" r:id="rId31"/>
    <p:sldId id="332" r:id="rId3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55B4B"/>
    <a:srgbClr val="DF119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2" autoAdjust="0"/>
    <p:restoredTop sz="94692" autoAdjust="0"/>
  </p:normalViewPr>
  <p:slideViewPr>
    <p:cSldViewPr>
      <p:cViewPr varScale="1">
        <p:scale>
          <a:sx n="84" d="100"/>
          <a:sy n="84" d="100"/>
        </p:scale>
        <p:origin x="-1258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C11B3E-49A0-4360-BA5E-FBEB51BAA7FD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E66632-3F52-4ED0-A35F-2166E14278A6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E66632-3F52-4ED0-A35F-2166E14278A6}" type="slidenum">
              <a:rPr lang="th-TH" smtClean="0"/>
              <a:pPr/>
              <a:t>1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ชื่อเรื่อง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cxnSp>
        <p:nvCxnSpPr>
          <p:cNvPr id="8" name="ตัวเชื่อมต่อตรง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ตัวเชื่อมต่อตรง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วงรี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ตัวยึดวันที่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0C263-1DC5-4239-8036-E6774625C097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16" name="ตัวยึดหมายเลขภาพนิ่ง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6601DE3-37B7-44D3-9D26-A743BC6854BD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ตัวยึดเนื้อหา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D90C263-1DC5-4239-8036-E6774625C097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15" name="ตัวยึดหมายเลขภาพนิ่ง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6601DE3-37B7-44D3-9D26-A743BC6854BD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6" name="ตัวยึดท้ายกระดาษ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7" name="ชื่อเรื่อง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0C263-1DC5-4239-8036-E6774625C097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01DE3-37B7-44D3-9D26-A743BC6854BD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cxnSp>
        <p:nvCxnSpPr>
          <p:cNvPr id="7" name="ตัวเชื่อมต่อตรง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0C263-1DC5-4239-8036-E6774625C097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01DE3-37B7-44D3-9D26-A743BC6854BD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01DE3-37B7-44D3-9D26-A743BC6854BD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0C263-1DC5-4239-8036-E6774625C097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32" name="ตัวยึดเนื้อหา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34" name="ตัวยึดเนื้อหา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2" name="ตัวยึดข้อความ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cxnSp>
        <p:nvCxnSpPr>
          <p:cNvPr id="10" name="ตัวเชื่อมต่อตรง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ตัวเชื่อมต่อตรง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0C263-1DC5-4239-8036-E6774625C097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01DE3-37B7-44D3-9D26-A743BC6854BD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0C263-1DC5-4239-8036-E6774625C097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01DE3-37B7-44D3-9D26-A743BC6854B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ตัวยึดเนื้อหา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31" name="ชื่อเรื่อง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8" name="ตัวยึดวันที่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D90C263-1DC5-4239-8036-E6774625C097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6601DE3-37B7-44D3-9D26-A743BC6854BD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0" name="ตัวยึดท้ายกระดาษ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8" name="ตัวยึดวันที่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0C263-1DC5-4239-8036-E6774625C097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6601DE3-37B7-44D3-9D26-A743BC6854BD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0" name="ตัวยึดท้ายกระดาษ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0C263-1DC5-4239-8036-E6774625C097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01DE3-37B7-44D3-9D26-A743BC6854B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0C263-1DC5-4239-8036-E6774625C097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01DE3-37B7-44D3-9D26-A743BC6854B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ตัวยึดข้อความ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24" name="ตัวยึดวันที่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90C263-1DC5-4239-8036-E6774625C097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10" name="ตัวยึดท้ายกระดาษ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22" name="ตัวยึดหมายเลขภาพนิ่ง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6601DE3-37B7-44D3-9D26-A743BC6854BD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5" name="ตัวยึดชื่อเรื่อง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971600" y="4581128"/>
            <a:ext cx="7772400" cy="1512168"/>
          </a:xfrm>
          <a:solidFill>
            <a:srgbClr val="92D050"/>
          </a:solidFill>
        </p:spPr>
        <p:txBody>
          <a:bodyPr>
            <a:normAutofit lnSpcReduction="10000"/>
          </a:bodyPr>
          <a:lstStyle/>
          <a:p>
            <a:r>
              <a:rPr lang="th-TH" sz="4700" b="1" dirty="0" smtClean="0">
                <a:solidFill>
                  <a:srgbClr val="055B4B"/>
                </a:solidFill>
                <a:latin typeface="Arial Black" pitchFamily="34" charset="0"/>
              </a:rPr>
              <a:t>กลุ่มตรวจสอบภายใน</a:t>
            </a:r>
          </a:p>
          <a:p>
            <a:r>
              <a:rPr lang="th-TH" sz="4700" b="1" dirty="0" smtClean="0">
                <a:solidFill>
                  <a:srgbClr val="055B4B"/>
                </a:solidFill>
                <a:latin typeface="Arial Black" pitchFamily="34" charset="0"/>
              </a:rPr>
              <a:t>กรมพัฒนาฝีมือแรงงาน</a:t>
            </a:r>
          </a:p>
          <a:p>
            <a:endParaRPr lang="th-TH" b="1" dirty="0">
              <a:solidFill>
                <a:srgbClr val="FF0000"/>
              </a:solidFill>
            </a:endParaRPr>
          </a:p>
          <a:p>
            <a:endParaRPr lang="th-TH" b="1" dirty="0" smtClean="0">
              <a:solidFill>
                <a:srgbClr val="FF0000"/>
              </a:solidFill>
            </a:endParaRPr>
          </a:p>
          <a:p>
            <a:endParaRPr lang="th-TH" b="1" dirty="0">
              <a:solidFill>
                <a:srgbClr val="FF0000"/>
              </a:solidFill>
            </a:endParaRPr>
          </a:p>
          <a:p>
            <a:endParaRPr lang="th-TH" b="1" dirty="0" smtClean="0">
              <a:solidFill>
                <a:srgbClr val="FF0000"/>
              </a:solidFill>
            </a:endParaRPr>
          </a:p>
          <a:p>
            <a:endParaRPr lang="th-TH" b="1" dirty="0">
              <a:solidFill>
                <a:srgbClr val="FF0000"/>
              </a:solidFill>
            </a:endParaRPr>
          </a:p>
          <a:p>
            <a:endParaRPr lang="th-TH" b="1" dirty="0" smtClean="0">
              <a:solidFill>
                <a:srgbClr val="FF0000"/>
              </a:solidFill>
            </a:endParaRPr>
          </a:p>
          <a:p>
            <a:endParaRPr lang="th-TH" b="1" dirty="0">
              <a:solidFill>
                <a:srgbClr val="FF0000"/>
              </a:solidFill>
            </a:endParaRPr>
          </a:p>
          <a:p>
            <a:endParaRPr lang="th-TH" b="1" dirty="0" smtClean="0">
              <a:solidFill>
                <a:srgbClr val="FF0000"/>
              </a:solidFill>
            </a:endParaRPr>
          </a:p>
          <a:p>
            <a:endParaRPr lang="th-TH" b="1" dirty="0">
              <a:solidFill>
                <a:srgbClr val="FF0000"/>
              </a:solidFill>
            </a:endParaRPr>
          </a:p>
        </p:txBody>
      </p:sp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8208912" cy="2952328"/>
          </a:xfrm>
          <a:solidFill>
            <a:schemeClr val="accent4">
              <a:lumMod val="75000"/>
            </a:schemeClr>
          </a:solidFill>
        </p:spPr>
        <p:txBody>
          <a:bodyPr>
            <a:noAutofit/>
          </a:bodyPr>
          <a:lstStyle/>
          <a:p>
            <a:r>
              <a:rPr lang="th-TH" sz="6000" b="1" dirty="0" smtClean="0">
                <a:solidFill>
                  <a:srgbClr val="0070C0"/>
                </a:solidFill>
              </a:rPr>
              <a:t>ปัญหาในการจัดทำรายงาน</a:t>
            </a:r>
            <a:br>
              <a:rPr lang="th-TH" sz="6000" b="1" dirty="0" smtClean="0">
                <a:solidFill>
                  <a:srgbClr val="0070C0"/>
                </a:solidFill>
              </a:rPr>
            </a:br>
            <a:r>
              <a:rPr lang="th-TH" sz="6000" b="1" dirty="0" smtClean="0">
                <a:solidFill>
                  <a:srgbClr val="0070C0"/>
                </a:solidFill>
              </a:rPr>
              <a:t>การประเมินการควบคุมภายในระดับหน่วยงานย่อย</a:t>
            </a:r>
            <a:endParaRPr lang="th-TH" sz="6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advTm="4867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 lnSpcReduction="10000"/>
          </a:bodyPr>
          <a:lstStyle/>
          <a:p>
            <a:r>
              <a:rPr lang="th-TH" sz="4400" b="1" dirty="0" smtClean="0">
                <a:solidFill>
                  <a:srgbClr val="DF1195"/>
                </a:solidFill>
                <a:cs typeface="+mj-cs"/>
              </a:rPr>
              <a:t>1. </a:t>
            </a:r>
            <a:r>
              <a:rPr lang="th-TH" sz="4400" b="1" dirty="0" smtClean="0">
                <a:solidFill>
                  <a:srgbClr val="DF1195"/>
                </a:solidFill>
              </a:rPr>
              <a:t>รายงานผลการประเมินองค์ประกอบของการควบคุมภายใน (แบบ </a:t>
            </a:r>
            <a:r>
              <a:rPr lang="th-TH" sz="4400" b="1" dirty="0" err="1" smtClean="0">
                <a:solidFill>
                  <a:srgbClr val="DF1195"/>
                </a:solidFill>
              </a:rPr>
              <a:t>ปย.</a:t>
            </a:r>
            <a:r>
              <a:rPr lang="th-TH" sz="4400" b="1" dirty="0" smtClean="0">
                <a:solidFill>
                  <a:srgbClr val="DF1195"/>
                </a:solidFill>
              </a:rPr>
              <a:t>1)</a:t>
            </a:r>
          </a:p>
          <a:p>
            <a:pPr>
              <a:spcBef>
                <a:spcPts val="0"/>
              </a:spcBef>
              <a:buNone/>
            </a:pPr>
            <a:r>
              <a:rPr lang="th-TH" sz="4400" b="1" dirty="0" smtClean="0">
                <a:solidFill>
                  <a:srgbClr val="002060"/>
                </a:solidFill>
                <a:cs typeface="+mj-cs"/>
              </a:rPr>
              <a:t>       </a:t>
            </a:r>
            <a:r>
              <a:rPr lang="th-TH" sz="4400" b="1" dirty="0" smtClean="0">
                <a:solidFill>
                  <a:srgbClr val="002060"/>
                </a:solidFill>
              </a:rPr>
              <a:t>1.1 ได้สรุปผลการประเมินหรือข้อสรุปในคอลัมน์ที่ 2 ไม่เหมาะสม   เช่น   ระบุเพียงว่ามีความเพียงพอ  เหมาะสม</a:t>
            </a:r>
            <a:br>
              <a:rPr lang="th-TH" sz="4400" b="1" dirty="0" smtClean="0">
                <a:solidFill>
                  <a:srgbClr val="002060"/>
                </a:solidFill>
              </a:rPr>
            </a:br>
            <a:r>
              <a:rPr lang="th-TH" sz="4400" b="1" dirty="0" smtClean="0">
                <a:solidFill>
                  <a:srgbClr val="002060"/>
                </a:solidFill>
              </a:rPr>
              <a:t>    1.2 ไม่ได้ประเมินหัวข้อย่อย จะประเมินเพียงภาพรวมในหัวข้อใหญ่ 5 องค์ประกอบ  </a:t>
            </a:r>
            <a:br>
              <a:rPr lang="th-TH" sz="4400" b="1" dirty="0" smtClean="0">
                <a:solidFill>
                  <a:srgbClr val="002060"/>
                </a:solidFill>
              </a:rPr>
            </a:br>
            <a:endParaRPr lang="th-TH" sz="4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Tm="81994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IMG_936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620688"/>
            <a:ext cx="8496944" cy="6237312"/>
          </a:xfrm>
        </p:spPr>
      </p:pic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611560" y="152400"/>
            <a:ext cx="8075240" cy="468288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</p:spTree>
  </p:cSld>
  <p:clrMapOvr>
    <a:masterClrMapping/>
  </p:clrMapOvr>
  <p:transition advTm="5056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IMG_936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548680"/>
            <a:ext cx="8424936" cy="5544616"/>
          </a:xfrm>
        </p:spPr>
      </p:pic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611560" y="152400"/>
            <a:ext cx="8075240" cy="540296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</p:spTree>
  </p:cSld>
  <p:clrMapOvr>
    <a:masterClrMapping/>
  </p:clrMapOvr>
  <p:transition advTm="1131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ตัวยึดเนื้อหา 4" descr="IMG_936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404664"/>
            <a:ext cx="8147248" cy="5253186"/>
          </a:xfrm>
        </p:spPr>
      </p:pic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971600" y="1700808"/>
            <a:ext cx="2160240" cy="144016"/>
          </a:xfrm>
        </p:spPr>
        <p:txBody>
          <a:bodyPr>
            <a:normAutofit fontScale="25000" lnSpcReduction="20000"/>
          </a:bodyPr>
          <a:lstStyle/>
          <a:p>
            <a:endParaRPr lang="th-TH" dirty="0"/>
          </a:p>
        </p:txBody>
      </p:sp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>
          <a:xfrm>
            <a:off x="971600" y="404664"/>
            <a:ext cx="1981200" cy="1066800"/>
          </a:xfrm>
        </p:spPr>
        <p:txBody>
          <a:bodyPr/>
          <a:lstStyle/>
          <a:p>
            <a:endParaRPr lang="th-TH" dirty="0"/>
          </a:p>
        </p:txBody>
      </p:sp>
    </p:spTree>
  </p:cSld>
  <p:clrMapOvr>
    <a:masterClrMapping/>
  </p:clrMapOvr>
  <p:transition advTm="3635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 fontScale="92500" lnSpcReduction="10000"/>
          </a:bodyPr>
          <a:lstStyle/>
          <a:p>
            <a:r>
              <a:rPr lang="th-TH" sz="4400" b="1" dirty="0" smtClean="0">
                <a:solidFill>
                  <a:srgbClr val="DF1195"/>
                </a:solidFill>
                <a:cs typeface="+mj-cs"/>
              </a:rPr>
              <a:t>1. </a:t>
            </a:r>
            <a:r>
              <a:rPr lang="th-TH" sz="4400" b="1" dirty="0" smtClean="0">
                <a:solidFill>
                  <a:srgbClr val="DF1195"/>
                </a:solidFill>
              </a:rPr>
              <a:t>รายงานผลการประเมินองค์ประกอบของการควบคุมภายใน (แบบ </a:t>
            </a:r>
            <a:r>
              <a:rPr lang="th-TH" sz="4400" b="1" dirty="0" err="1" smtClean="0">
                <a:solidFill>
                  <a:srgbClr val="DF1195"/>
                </a:solidFill>
              </a:rPr>
              <a:t>ปย.</a:t>
            </a:r>
            <a:r>
              <a:rPr lang="th-TH" sz="4400" b="1" dirty="0" smtClean="0">
                <a:solidFill>
                  <a:srgbClr val="DF1195"/>
                </a:solidFill>
              </a:rPr>
              <a:t>1)  (ต่อ) </a:t>
            </a:r>
          </a:p>
          <a:p>
            <a:pPr>
              <a:spcBef>
                <a:spcPts val="0"/>
              </a:spcBef>
              <a:buNone/>
            </a:pPr>
            <a:r>
              <a:rPr lang="th-TH" sz="4400" b="1" dirty="0" smtClean="0">
                <a:solidFill>
                  <a:srgbClr val="002060"/>
                </a:solidFill>
              </a:rPr>
              <a:t>       1.3 หน่วยงานส่วนกลางบางหน่วยเข้าใจว่า    </a:t>
            </a:r>
          </a:p>
          <a:p>
            <a:pPr>
              <a:spcBef>
                <a:spcPts val="0"/>
              </a:spcBef>
              <a:buNone/>
            </a:pPr>
            <a:r>
              <a:rPr lang="th-TH" sz="4400" b="1" dirty="0" smtClean="0">
                <a:solidFill>
                  <a:srgbClr val="002060"/>
                </a:solidFill>
              </a:rPr>
              <a:t>   บางองค์ประกอบไม่เกี่ยวข้องกับหน่วยงานตนเอง</a:t>
            </a:r>
            <a:endParaRPr lang="th-TH" sz="4400" b="1" dirty="0" smtClean="0">
              <a:solidFill>
                <a:srgbClr val="DF1195"/>
              </a:solidFill>
            </a:endParaRPr>
          </a:p>
          <a:p>
            <a:pPr>
              <a:buNone/>
            </a:pPr>
            <a:r>
              <a:rPr lang="th-TH" sz="4400" b="1" dirty="0" smtClean="0">
                <a:solidFill>
                  <a:srgbClr val="DF1195"/>
                </a:solidFill>
                <a:cs typeface="+mj-cs"/>
              </a:rPr>
              <a:t>      </a:t>
            </a:r>
            <a:r>
              <a:rPr lang="th-TH" sz="4400" b="1" dirty="0" smtClean="0">
                <a:solidFill>
                  <a:srgbClr val="002060"/>
                </a:solidFill>
                <a:cs typeface="+mj-cs"/>
              </a:rPr>
              <a:t> </a:t>
            </a:r>
            <a:r>
              <a:rPr lang="th-TH" sz="4400" b="1" dirty="0" smtClean="0">
                <a:solidFill>
                  <a:srgbClr val="002060"/>
                </a:solidFill>
              </a:rPr>
              <a:t>1.4 ได้ระบุจุดอ่อนของแต่ละองค์ประกอบ 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02060"/>
                </a:solidFill>
              </a:rPr>
              <a:t>   แต่สรุปท้ายแบบว่าเพียงพอและมีประสิทธิผล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02060"/>
                </a:solidFill>
              </a:rPr>
              <a:t>       1.5 ได้ประเมินผลพบจุดอ่อนในบางองค์ประกอบ โดยได้สรุปสิ่งที่ต้องปรับปรุง แต่ไม่ได้นำมาพิจารณาในแบบ </a:t>
            </a:r>
            <a:r>
              <a:rPr lang="th-TH" sz="4400" b="1" dirty="0" err="1" smtClean="0">
                <a:solidFill>
                  <a:srgbClr val="002060"/>
                </a:solidFill>
              </a:rPr>
              <a:t>ปย.</a:t>
            </a:r>
            <a:r>
              <a:rPr lang="th-TH" sz="4400" b="1" dirty="0" smtClean="0">
                <a:solidFill>
                  <a:srgbClr val="002060"/>
                </a:solidFill>
              </a:rPr>
              <a:t>2 </a:t>
            </a:r>
          </a:p>
        </p:txBody>
      </p:sp>
    </p:spTree>
  </p:cSld>
  <p:clrMapOvr>
    <a:masterClrMapping/>
  </p:clrMapOvr>
  <p:transition advTm="1826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/>
          </a:bodyPr>
          <a:lstStyle/>
          <a:p>
            <a:r>
              <a:rPr lang="th-TH" sz="4400" b="1" dirty="0" smtClean="0">
                <a:solidFill>
                  <a:srgbClr val="DF1195"/>
                </a:solidFill>
                <a:cs typeface="+mj-cs"/>
              </a:rPr>
              <a:t>1. </a:t>
            </a:r>
            <a:r>
              <a:rPr lang="th-TH" sz="4400" b="1" dirty="0" smtClean="0">
                <a:solidFill>
                  <a:srgbClr val="DF1195"/>
                </a:solidFill>
              </a:rPr>
              <a:t>รายงานผลการประเมินองค์ประกอบของการควบคุมภายใน (แบบ </a:t>
            </a:r>
            <a:r>
              <a:rPr lang="th-TH" sz="4400" b="1" dirty="0" err="1" smtClean="0">
                <a:solidFill>
                  <a:srgbClr val="DF1195"/>
                </a:solidFill>
              </a:rPr>
              <a:t>ปย.</a:t>
            </a:r>
            <a:r>
              <a:rPr lang="th-TH" sz="4400" b="1" dirty="0" smtClean="0">
                <a:solidFill>
                  <a:srgbClr val="DF1195"/>
                </a:solidFill>
              </a:rPr>
              <a:t>1)  ต่อ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02060"/>
                </a:solidFill>
              </a:rPr>
              <a:t>       1.6 ไม่ได้สรุปผลการประเมินโดยรวมท้ายแบบว่าเป็นไปตามมาตรฐานการควบคุมภายในหรือไม่  รวมทั้งขาดการลงนามจากหัวหน้าหน่วยงานย่อย รวมทั้งผู้รับผิดชอบในการจัดทำรายงาน</a:t>
            </a:r>
          </a:p>
        </p:txBody>
      </p:sp>
    </p:spTree>
  </p:cSld>
  <p:clrMapOvr>
    <a:masterClrMapping/>
  </p:clrMapOvr>
  <p:transition advTm="2278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/>
          </a:bodyPr>
          <a:lstStyle/>
          <a:p>
            <a:r>
              <a:rPr lang="th-TH" sz="4400" b="1" dirty="0" smtClean="0">
                <a:solidFill>
                  <a:srgbClr val="DF1195"/>
                </a:solidFill>
                <a:cs typeface="+mj-cs"/>
              </a:rPr>
              <a:t>2. </a:t>
            </a:r>
            <a:r>
              <a:rPr lang="th-TH" sz="4400" b="1" dirty="0" smtClean="0">
                <a:solidFill>
                  <a:srgbClr val="DF1195"/>
                </a:solidFill>
              </a:rPr>
              <a:t>รายงานผลการดำเนินงานตามแผนการปรับปรุงการควบคุมภายในของงวดก่อน-ระดับส่วนงานย่อย (แบบติดตาม-</a:t>
            </a:r>
            <a:r>
              <a:rPr lang="th-TH" sz="4400" b="1" dirty="0" err="1" smtClean="0">
                <a:solidFill>
                  <a:srgbClr val="DF1195"/>
                </a:solidFill>
              </a:rPr>
              <a:t>ปย.</a:t>
            </a:r>
            <a:r>
              <a:rPr lang="th-TH" sz="4400" b="1" dirty="0" smtClean="0">
                <a:solidFill>
                  <a:srgbClr val="DF1195"/>
                </a:solidFill>
              </a:rPr>
              <a:t>2)   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DF1195"/>
                </a:solidFill>
                <a:cs typeface="+mj-cs"/>
              </a:rPr>
              <a:t>     </a:t>
            </a:r>
            <a:r>
              <a:rPr lang="th-TH" sz="4400" b="1" dirty="0" smtClean="0">
                <a:solidFill>
                  <a:srgbClr val="002060"/>
                </a:solidFill>
                <a:cs typeface="+mj-cs"/>
              </a:rPr>
              <a:t>   2.1 ได้นำ </a:t>
            </a:r>
            <a:r>
              <a:rPr lang="th-TH" sz="4400" b="1" dirty="0" err="1" smtClean="0">
                <a:solidFill>
                  <a:srgbClr val="002060"/>
                </a:solidFill>
                <a:cs typeface="+mj-cs"/>
              </a:rPr>
              <a:t>ปย.</a:t>
            </a:r>
            <a:r>
              <a:rPr lang="th-TH" sz="4400" b="1" dirty="0" smtClean="0">
                <a:solidFill>
                  <a:srgbClr val="002060"/>
                </a:solidFill>
                <a:cs typeface="+mj-cs"/>
              </a:rPr>
              <a:t>2 ปีปัจจุบันมาระบุในแบบติดตาม </a:t>
            </a:r>
            <a:r>
              <a:rPr lang="th-TH" sz="4400" b="1" dirty="0" err="1" smtClean="0">
                <a:solidFill>
                  <a:srgbClr val="002060"/>
                </a:solidFill>
                <a:cs typeface="+mj-cs"/>
              </a:rPr>
              <a:t>ปย.</a:t>
            </a:r>
            <a:r>
              <a:rPr lang="th-TH" sz="4400" b="1" dirty="0" smtClean="0">
                <a:solidFill>
                  <a:srgbClr val="002060"/>
                </a:solidFill>
                <a:cs typeface="+mj-cs"/>
              </a:rPr>
              <a:t>2 ปีเดียวกัน 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02060"/>
                </a:solidFill>
                <a:cs typeface="+mj-cs"/>
              </a:rPr>
              <a:t>        2.2 ระบุในคอลัมน์ (6) วิธีการติดตามและสรุปผลการประเมิน/ข้อคิดเห็น  ไม่ชัดเจน </a:t>
            </a:r>
          </a:p>
        </p:txBody>
      </p:sp>
    </p:spTree>
  </p:cSld>
  <p:clrMapOvr>
    <a:masterClrMapping/>
  </p:clrMapOvr>
  <p:transition advTm="1716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 fontScale="92500"/>
          </a:bodyPr>
          <a:lstStyle/>
          <a:p>
            <a:r>
              <a:rPr lang="th-TH" sz="4400" b="1" dirty="0" smtClean="0">
                <a:solidFill>
                  <a:srgbClr val="DF1195"/>
                </a:solidFill>
                <a:cs typeface="+mj-cs"/>
              </a:rPr>
              <a:t>2. </a:t>
            </a:r>
            <a:r>
              <a:rPr lang="th-TH" sz="4400" b="1" dirty="0" smtClean="0">
                <a:solidFill>
                  <a:srgbClr val="DF1195"/>
                </a:solidFill>
              </a:rPr>
              <a:t>รายงานผลการดำเนินงานตามแผนการปรับปรุงการควบคุมภายในของงวดก่อน-ระดับส่วนงานย่อย (แบบติดตาม-</a:t>
            </a:r>
            <a:r>
              <a:rPr lang="th-TH" sz="4400" b="1" dirty="0" err="1" smtClean="0">
                <a:solidFill>
                  <a:srgbClr val="DF1195"/>
                </a:solidFill>
              </a:rPr>
              <a:t>ปย.</a:t>
            </a:r>
            <a:r>
              <a:rPr lang="th-TH" sz="4400" b="1" dirty="0" smtClean="0">
                <a:solidFill>
                  <a:srgbClr val="DF1195"/>
                </a:solidFill>
              </a:rPr>
              <a:t>2)  (ต่อ)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DF1195"/>
                </a:solidFill>
                <a:cs typeface="+mj-cs"/>
              </a:rPr>
              <a:t>     </a:t>
            </a:r>
            <a:r>
              <a:rPr lang="th-TH" sz="4400" b="1" dirty="0" smtClean="0">
                <a:solidFill>
                  <a:srgbClr val="002060"/>
                </a:solidFill>
                <a:cs typeface="+mj-cs"/>
              </a:rPr>
              <a:t>   2.3 ติดตามผลแล้วว่าได้ปรับปรุงแล้วเสร็จ โดยสรุปผลการประเมินว่าไม่มีความเสี่ยงหรือความเสี่ยงยอมรับได้ แต่ได้จัดทำ </a:t>
            </a:r>
            <a:r>
              <a:rPr lang="th-TH" sz="4400" b="1" dirty="0" err="1" smtClean="0">
                <a:solidFill>
                  <a:srgbClr val="002060"/>
                </a:solidFill>
                <a:cs typeface="+mj-cs"/>
              </a:rPr>
              <a:t>ปย.</a:t>
            </a:r>
            <a:r>
              <a:rPr lang="th-TH" sz="4400" b="1" dirty="0" smtClean="0">
                <a:solidFill>
                  <a:srgbClr val="002060"/>
                </a:solidFill>
                <a:cs typeface="+mj-cs"/>
              </a:rPr>
              <a:t>2 ปีปัจจุบันโดยใช้ข้อมูลเดิมทั้งด้านความเสี่ยงและการปรับปรุง</a:t>
            </a:r>
          </a:p>
          <a:p>
            <a:pPr>
              <a:buNone/>
            </a:pPr>
            <a:r>
              <a:rPr lang="th-TH" sz="4400" dirty="0" smtClean="0">
                <a:solidFill>
                  <a:srgbClr val="DF1195"/>
                </a:solidFill>
                <a:cs typeface="+mj-cs"/>
              </a:rPr>
              <a:t>   </a:t>
            </a:r>
            <a:endParaRPr lang="th-TH" sz="4400" b="1" dirty="0" smtClean="0">
              <a:solidFill>
                <a:srgbClr val="002060"/>
              </a:solidFill>
              <a:cs typeface="+mj-cs"/>
            </a:endParaRPr>
          </a:p>
        </p:txBody>
      </p:sp>
    </p:spTree>
  </p:cSld>
  <p:clrMapOvr>
    <a:masterClrMapping/>
  </p:clrMapOvr>
  <p:transition advTm="22011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 fontScale="92500" lnSpcReduction="10000"/>
          </a:bodyPr>
          <a:lstStyle/>
          <a:p>
            <a:r>
              <a:rPr lang="th-TH" sz="4400" b="1" dirty="0" smtClean="0">
                <a:solidFill>
                  <a:srgbClr val="DF1195"/>
                </a:solidFill>
                <a:cs typeface="+mj-cs"/>
              </a:rPr>
              <a:t>3. </a:t>
            </a:r>
            <a:r>
              <a:rPr lang="th-TH" sz="4400" b="1" dirty="0" smtClean="0">
                <a:solidFill>
                  <a:srgbClr val="DF1195"/>
                </a:solidFill>
              </a:rPr>
              <a:t>รายงานการประเมินผลและการปรับปรุงการควบคุมภายใน (แบบ </a:t>
            </a:r>
            <a:r>
              <a:rPr lang="th-TH" sz="4400" b="1" dirty="0" err="1" smtClean="0">
                <a:solidFill>
                  <a:srgbClr val="DF1195"/>
                </a:solidFill>
              </a:rPr>
              <a:t>ปย.</a:t>
            </a:r>
            <a:r>
              <a:rPr lang="th-TH" sz="4400" b="1" dirty="0" smtClean="0">
                <a:solidFill>
                  <a:srgbClr val="DF1195"/>
                </a:solidFill>
              </a:rPr>
              <a:t>2) 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DF1195"/>
                </a:solidFill>
                <a:cs typeface="+mj-cs"/>
              </a:rPr>
              <a:t>      </a:t>
            </a:r>
            <a:r>
              <a:rPr lang="th-TH" sz="4400" b="1" dirty="0" smtClean="0">
                <a:solidFill>
                  <a:srgbClr val="002060"/>
                </a:solidFill>
                <a:cs typeface="+mj-cs"/>
              </a:rPr>
              <a:t>  3.1 ได้ประเมินความเสี่ยงไม่ครอบคลุมความเสี่ยงที่อาจมีผลให้การดำเนินงานไม่บรรลุวัตถุประสงค์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02060"/>
                </a:solidFill>
                <a:cs typeface="+mj-cs"/>
              </a:rPr>
              <a:t>        3.2 ได้ประเมินโครงการเพิ่มผลิตภาพแรงงานตามความต้องการของสถานประกอบกิจการ โดยนำกระบวนงานที่หน่วยงานไม่เกี่ยวข้องมาประเมิน</a:t>
            </a:r>
            <a:r>
              <a:rPr lang="th-TH" sz="4400" dirty="0" smtClean="0">
                <a:solidFill>
                  <a:srgbClr val="DF1195"/>
                </a:solidFill>
                <a:cs typeface="+mj-cs"/>
              </a:rPr>
              <a:t>    </a:t>
            </a:r>
            <a:endParaRPr lang="th-TH" sz="4400" b="1" dirty="0" smtClean="0">
              <a:solidFill>
                <a:srgbClr val="002060"/>
              </a:solidFill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/>
          </a:bodyPr>
          <a:lstStyle/>
          <a:p>
            <a:r>
              <a:rPr lang="th-TH" sz="4400" b="1" dirty="0" smtClean="0">
                <a:solidFill>
                  <a:srgbClr val="DF1195"/>
                </a:solidFill>
                <a:cs typeface="+mj-cs"/>
              </a:rPr>
              <a:t>3. </a:t>
            </a:r>
            <a:r>
              <a:rPr lang="th-TH" sz="4400" b="1" dirty="0" smtClean="0">
                <a:solidFill>
                  <a:srgbClr val="DF1195"/>
                </a:solidFill>
              </a:rPr>
              <a:t>รายงานการประเมินผลและการปรับปรุงการควบคุมภายใน (แบบ </a:t>
            </a:r>
            <a:r>
              <a:rPr lang="th-TH" sz="4400" b="1" dirty="0" err="1" smtClean="0">
                <a:solidFill>
                  <a:srgbClr val="DF1195"/>
                </a:solidFill>
              </a:rPr>
              <a:t>ปย.</a:t>
            </a:r>
            <a:r>
              <a:rPr lang="th-TH" sz="4400" b="1" dirty="0" smtClean="0">
                <a:solidFill>
                  <a:srgbClr val="DF1195"/>
                </a:solidFill>
              </a:rPr>
              <a:t>2)  ต่อ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02060"/>
                </a:solidFill>
                <a:cs typeface="+mj-cs"/>
              </a:rPr>
              <a:t>       3.3 การระบุข้อมูลในแต่ละคอลัมน์ไม่ชัดเจน หรือไม่ระบุในบางคอลัมน์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02060"/>
                </a:solidFill>
                <a:cs typeface="+mj-cs"/>
              </a:rPr>
              <a:t>       3.4 การจัดทำแบบรายงานแต่ละแบบไม่สอดคล้องกัน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/>
          </a:bodyPr>
          <a:lstStyle/>
          <a:p>
            <a:r>
              <a:rPr lang="th-TH" sz="4400" b="1" dirty="0" smtClean="0">
                <a:solidFill>
                  <a:srgbClr val="DF1195"/>
                </a:solidFill>
                <a:cs typeface="+mj-cs"/>
              </a:rPr>
              <a:t>3. </a:t>
            </a:r>
            <a:r>
              <a:rPr lang="th-TH" sz="4400" b="1" dirty="0" smtClean="0">
                <a:solidFill>
                  <a:srgbClr val="DF1195"/>
                </a:solidFill>
              </a:rPr>
              <a:t>รายงานการประเมินผลและการปรับปรุงการควบคุมภายใน (แบบ </a:t>
            </a:r>
            <a:r>
              <a:rPr lang="th-TH" sz="4400" b="1" dirty="0" err="1" smtClean="0">
                <a:solidFill>
                  <a:srgbClr val="DF1195"/>
                </a:solidFill>
              </a:rPr>
              <a:t>ปย.</a:t>
            </a:r>
            <a:r>
              <a:rPr lang="th-TH" sz="4400" b="1" dirty="0" smtClean="0">
                <a:solidFill>
                  <a:srgbClr val="DF1195"/>
                </a:solidFill>
              </a:rPr>
              <a:t>2)  ต่อ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02060"/>
                </a:solidFill>
                <a:cs typeface="+mj-cs"/>
              </a:rPr>
              <a:t>       3.5 ได้ระบุผลการประเมินว่าเพียงพอ แต่ได้ระบุความเสี่ยง และกิจกรรมการปรับปรุง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02060"/>
                </a:solidFill>
                <a:cs typeface="+mj-cs"/>
              </a:rPr>
              <a:t>       3.6 ได้ระบุคอลัมน์ 6 กำหนดเสร็จ/ผู้รับผิดชอบ ไม่ถูกต้อง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/>
          </a:bodyPr>
          <a:lstStyle/>
          <a:p>
            <a:r>
              <a:rPr lang="th-TH" sz="4400" b="1" dirty="0" smtClean="0">
                <a:solidFill>
                  <a:srgbClr val="DF1195"/>
                </a:solidFill>
                <a:cs typeface="+mj-cs"/>
              </a:rPr>
              <a:t>4. แบบสอบถามการควบคุมภายในด้านการเงินบัญชี และด้านพัสดุ</a:t>
            </a:r>
            <a:r>
              <a:rPr lang="th-TH" sz="4400" b="1" dirty="0" smtClean="0">
                <a:solidFill>
                  <a:srgbClr val="DF1195"/>
                </a:solidFill>
              </a:rPr>
              <a:t> 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02060"/>
                </a:solidFill>
                <a:cs typeface="+mj-cs"/>
              </a:rPr>
              <a:t>       4.1 ไม่ได้จัดส่งแบบสอบถาม หรือประเมินว่าดำเนินการทุกข้อ หรือประเมินโดยผู้ปฏิบัติงานโดยไม่มีการสอบทานจากคณะทำงานหรือผู้บังคับบัญชา</a:t>
            </a:r>
          </a:p>
          <a:p>
            <a:pPr>
              <a:buNone/>
            </a:pPr>
            <a:endParaRPr lang="th-TH" sz="4400" b="1" dirty="0" smtClean="0">
              <a:solidFill>
                <a:srgbClr val="002060"/>
              </a:solidFill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/>
          </a:bodyPr>
          <a:lstStyle/>
          <a:p>
            <a:r>
              <a:rPr lang="th-TH" sz="4400" b="1" dirty="0" smtClean="0">
                <a:solidFill>
                  <a:srgbClr val="DF1195"/>
                </a:solidFill>
                <a:cs typeface="+mj-cs"/>
              </a:rPr>
              <a:t>4. แบบสอบถามการควบคุมภายในด้านการเงินบัญชี และด้านพัสดุ</a:t>
            </a:r>
            <a:r>
              <a:rPr lang="th-TH" sz="4400" b="1" dirty="0" smtClean="0">
                <a:solidFill>
                  <a:srgbClr val="DF1195"/>
                </a:solidFill>
              </a:rPr>
              <a:t>   (ต่อ)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02060"/>
                </a:solidFill>
                <a:cs typeface="+mj-cs"/>
              </a:rPr>
              <a:t>       4.2 ข้อที่ประเมินว่า</a:t>
            </a:r>
            <a:r>
              <a:rPr lang="en-US" sz="4400" b="1" dirty="0" smtClean="0">
                <a:solidFill>
                  <a:srgbClr val="002060"/>
                </a:solidFill>
                <a:cs typeface="+mj-cs"/>
              </a:rPr>
              <a:t> Ө</a:t>
            </a:r>
            <a:r>
              <a:rPr lang="th-TH" sz="4400" b="1" dirty="0" smtClean="0">
                <a:solidFill>
                  <a:srgbClr val="002060"/>
                </a:solidFill>
                <a:cs typeface="+mj-cs"/>
              </a:rPr>
              <a:t> ซึ่งหมายถึงมีการปฏิบัติตามคำถามแต่ควรมีการปรับปรุง ไม่ได้ระบุว่ามีการดำเนินการไม่ครบถ้วนอย่างไร  </a:t>
            </a:r>
          </a:p>
          <a:p>
            <a:pPr>
              <a:buNone/>
            </a:pPr>
            <a:endParaRPr lang="th-TH" sz="4400" b="1" dirty="0" smtClean="0">
              <a:solidFill>
                <a:srgbClr val="002060"/>
              </a:solidFill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 fontScale="92500"/>
          </a:bodyPr>
          <a:lstStyle/>
          <a:p>
            <a:r>
              <a:rPr lang="th-TH" sz="4400" b="1" dirty="0" smtClean="0">
                <a:solidFill>
                  <a:srgbClr val="DF1195"/>
                </a:solidFill>
                <a:cs typeface="+mj-cs"/>
              </a:rPr>
              <a:t>4. แบบสอบถามการควบคุมภายในด้านการเงินบัญชี และด้านพัสดุ</a:t>
            </a:r>
            <a:r>
              <a:rPr lang="th-TH" sz="4400" b="1" dirty="0" smtClean="0">
                <a:solidFill>
                  <a:srgbClr val="DF1195"/>
                </a:solidFill>
              </a:rPr>
              <a:t>   (ต่อ)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02060"/>
                </a:solidFill>
                <a:cs typeface="+mj-cs"/>
              </a:rPr>
              <a:t>       4.3 ข้อที่ประเมินว่า</a:t>
            </a:r>
            <a:r>
              <a:rPr lang="en-US" sz="4400" b="1" dirty="0" smtClean="0">
                <a:solidFill>
                  <a:srgbClr val="002060"/>
                </a:solidFill>
                <a:cs typeface="+mj-cs"/>
              </a:rPr>
              <a:t> </a:t>
            </a:r>
            <a:r>
              <a:rPr lang="th-TH" sz="4400" b="1" dirty="0" smtClean="0">
                <a:solidFill>
                  <a:srgbClr val="002060"/>
                </a:solidFill>
                <a:cs typeface="+mj-cs"/>
                <a:sym typeface="Wingdings 2"/>
              </a:rPr>
              <a:t></a:t>
            </a:r>
            <a:r>
              <a:rPr lang="th-TH" sz="4400" b="1" dirty="0" smtClean="0">
                <a:solidFill>
                  <a:srgbClr val="002060"/>
                </a:solidFill>
                <a:cs typeface="+mj-cs"/>
              </a:rPr>
              <a:t> ซึ่งหมายถึงการไม่ได้ปฏิบัติตามคำถามแสดงถึงจุดอ่อนของการควบคุม ไม่ได้อธิบายเพิ่มเติมว่าได้ดำเนินการอย่างไรทดแทนเพื่อป้องกันความเสี่ยง 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02060"/>
                </a:solidFill>
                <a:cs typeface="+mj-cs"/>
              </a:rPr>
              <a:t>      4.4 ไม่สรุปผลการประเมินในแต่ละหัวข้อ หรือสรุปในภาพรวมท้ายแบบ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IMG_937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404664"/>
            <a:ext cx="7562812" cy="5691336"/>
          </a:xfrm>
        </p:spPr>
      </p:pic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2386608" cy="396280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 lnSpcReduction="10000"/>
          </a:bodyPr>
          <a:lstStyle/>
          <a:p>
            <a:r>
              <a:rPr lang="th-TH" sz="4400" b="1" dirty="0" smtClean="0">
                <a:solidFill>
                  <a:srgbClr val="FF0000"/>
                </a:solidFill>
                <a:cs typeface="+mj-cs"/>
              </a:rPr>
              <a:t>สรุปแนวทางการดำเนินการ </a:t>
            </a:r>
            <a:endParaRPr lang="th-TH" sz="44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th-TH" sz="4400" b="1" dirty="0" smtClean="0">
                <a:solidFill>
                  <a:srgbClr val="055B4B"/>
                </a:solidFill>
                <a:cs typeface="+mj-cs"/>
              </a:rPr>
              <a:t>      1. แต่งตั้งคณะทำงานประเมินผลการควบคุมภายในประกอบด้วยฝ่าย/กลุ่มงานต่าง ๆ ในหน่วยงาน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55B4B"/>
                </a:solidFill>
                <a:cs typeface="+mj-cs"/>
              </a:rPr>
              <a:t>      2. ตัวแทนของคณะทำงานฯ ในแต่ละฝ่าย/กลุ่มงานประชุมร่วมกับเจ้าหน้าที่ในฝ่าย/กลุ่มงานเพื่อพิจารณาโครงสร้างและกำหนดงานในความรับผิดชอบออกเป็นกิจกรรม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/>
          </a:bodyPr>
          <a:lstStyle/>
          <a:p>
            <a:r>
              <a:rPr lang="th-TH" sz="4400" b="1" dirty="0" smtClean="0">
                <a:solidFill>
                  <a:srgbClr val="FF0000"/>
                </a:solidFill>
                <a:cs typeface="+mj-cs"/>
              </a:rPr>
              <a:t>สรุปแนวทางการดำเนินการ  (ต่อ)</a:t>
            </a:r>
            <a:endParaRPr lang="th-TH" sz="44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th-TH" sz="4400" b="1" dirty="0" smtClean="0">
                <a:solidFill>
                  <a:srgbClr val="055B4B"/>
                </a:solidFill>
                <a:cs typeface="+mj-cs"/>
              </a:rPr>
              <a:t>      3. คณะทำงานฯ นำผลการจัดระบบการควบคุมภายในของแต่ละฝ่าย/กลุ่มงานมาประชุมร่วมกันเพื่อจัดทำรายงานการควบคุมภายในระดับหน่วยงานย่อย อาจพิจารณาร่วมกันตามลำดับ ดังนี้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02060"/>
                </a:solidFill>
                <a:cs typeface="+mj-cs"/>
              </a:rPr>
              <a:t>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 lnSpcReduction="10000"/>
          </a:bodyPr>
          <a:lstStyle/>
          <a:p>
            <a:r>
              <a:rPr lang="th-TH" sz="4400" b="1" dirty="0" smtClean="0">
                <a:solidFill>
                  <a:srgbClr val="FF0000"/>
                </a:solidFill>
                <a:cs typeface="+mj-cs"/>
              </a:rPr>
              <a:t>สรุปแนวทางการดำเนินการ  (ต่อ)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55B4B"/>
                </a:solidFill>
                <a:cs typeface="+mj-cs"/>
              </a:rPr>
              <a:t>          3.1 นำแบบ </a:t>
            </a:r>
            <a:r>
              <a:rPr lang="th-TH" sz="4400" b="1" dirty="0" err="1" smtClean="0">
                <a:solidFill>
                  <a:srgbClr val="055B4B"/>
                </a:solidFill>
                <a:cs typeface="+mj-cs"/>
              </a:rPr>
              <a:t>ปย.</a:t>
            </a:r>
            <a:r>
              <a:rPr lang="th-TH" sz="4400" b="1" dirty="0" smtClean="0">
                <a:solidFill>
                  <a:srgbClr val="055B4B"/>
                </a:solidFill>
                <a:cs typeface="+mj-cs"/>
              </a:rPr>
              <a:t>2 ของปีก่อนหรือครั้งก่อนมาติดตามประเมินผล ให้ทราบว่า 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55B4B"/>
                </a:solidFill>
                <a:cs typeface="+mj-cs"/>
              </a:rPr>
              <a:t>                3.1.1 กิจกรรมหรือวิธีการปรับปรุงตามระยะเวลาที่กำหนดไว้มีการดำเนินการอย่างไรตามข้อเท็จจริง โดยระบุสถานะในช่องที่ 5 และช่องที่ 6 ให้ระบุวิธีการติดตาม และสรุปผลการประเมิน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 lnSpcReduction="10000"/>
          </a:bodyPr>
          <a:lstStyle/>
          <a:p>
            <a:r>
              <a:rPr lang="th-TH" sz="4400" b="1" dirty="0" smtClean="0">
                <a:solidFill>
                  <a:srgbClr val="FF0000"/>
                </a:solidFill>
                <a:cs typeface="+mj-cs"/>
              </a:rPr>
              <a:t>สรุปแนวทางการดำเนินการ  (ต่อ)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55B4B"/>
                </a:solidFill>
                <a:cs typeface="+mj-cs"/>
              </a:rPr>
              <a:t>                 3.1.2 กรณีดำเนินการตามแผนการปรับปรุงแล้ว แต่สรุปผลยังมีความเสี่ยง ให้นำกิจกรรมนั้น ๆ ไปประเมินในแบบ </a:t>
            </a:r>
            <a:r>
              <a:rPr lang="th-TH" sz="4400" b="1" dirty="0" err="1" smtClean="0">
                <a:solidFill>
                  <a:srgbClr val="055B4B"/>
                </a:solidFill>
                <a:cs typeface="+mj-cs"/>
              </a:rPr>
              <a:t>ปย.</a:t>
            </a:r>
            <a:r>
              <a:rPr lang="th-TH" sz="4400" b="1" dirty="0" smtClean="0">
                <a:solidFill>
                  <a:srgbClr val="055B4B"/>
                </a:solidFill>
                <a:cs typeface="+mj-cs"/>
              </a:rPr>
              <a:t>2 ปีปัจจุบัน โดยระบุการปรับปรุงที่ดำเนินการแล้วในช่อง การควบคุมที่มีอยู่ และสรุปผลการประเมินว่า ไม่เพียงพอ เพื่อกำหนดวิธีปรับปรุงใหม่ให้เหมาะสมยิ่งขึ้น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/>
          </a:bodyPr>
          <a:lstStyle/>
          <a:p>
            <a:r>
              <a:rPr lang="th-TH" sz="4400" b="1" dirty="0" smtClean="0">
                <a:solidFill>
                  <a:srgbClr val="FF0000"/>
                </a:solidFill>
                <a:cs typeface="+mj-cs"/>
              </a:rPr>
              <a:t>สรุปแนวทางการดำเนินการ  (ต่อ)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55B4B"/>
                </a:solidFill>
                <a:cs typeface="+mj-cs"/>
              </a:rPr>
              <a:t>                   3.1.3 กรณียังไม่ได้ดำเนินการปรับปรุงตามแผน ซึ่งยังมีความเสี่ยงอยู่ก็อาจประเมินกิจกรรมดังกล่าวในแบบ </a:t>
            </a:r>
            <a:r>
              <a:rPr lang="th-TH" sz="4400" b="1" dirty="0" err="1" smtClean="0">
                <a:solidFill>
                  <a:srgbClr val="055B4B"/>
                </a:solidFill>
                <a:cs typeface="+mj-cs"/>
              </a:rPr>
              <a:t>ปย.</a:t>
            </a:r>
            <a:r>
              <a:rPr lang="th-TH" sz="4400" b="1" dirty="0" smtClean="0">
                <a:solidFill>
                  <a:srgbClr val="055B4B"/>
                </a:solidFill>
                <a:cs typeface="+mj-cs"/>
              </a:rPr>
              <a:t>2 โดยกำหนดแผนการปรับปรุงเช่นเดิม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55B4B"/>
                </a:solidFill>
              </a:rPr>
              <a:t>           </a:t>
            </a:r>
            <a:endParaRPr lang="th-TH" sz="4400" b="1" dirty="0" smtClean="0">
              <a:solidFill>
                <a:srgbClr val="055B4B"/>
              </a:solidFill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/>
          </a:bodyPr>
          <a:lstStyle/>
          <a:p>
            <a:r>
              <a:rPr lang="th-TH" sz="4400" b="1" dirty="0" smtClean="0">
                <a:solidFill>
                  <a:srgbClr val="FF0000"/>
                </a:solidFill>
                <a:cs typeface="+mj-cs"/>
              </a:rPr>
              <a:t>สรุปแนวทางการดำเนินการ  (ต่อ)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55B4B"/>
                </a:solidFill>
              </a:rPr>
              <a:t>        3.2 ประเมินแบบสอบถามการควบคุมภายในด้านการเงินบัญชี และด้านพัสดุ</a:t>
            </a:r>
            <a:endParaRPr lang="th-TH" sz="4400" b="1" dirty="0" smtClean="0">
              <a:solidFill>
                <a:srgbClr val="055B4B"/>
              </a:solidFill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 lnSpcReduction="10000"/>
          </a:bodyPr>
          <a:lstStyle/>
          <a:p>
            <a:r>
              <a:rPr lang="th-TH" sz="4400" b="1" dirty="0" smtClean="0">
                <a:solidFill>
                  <a:srgbClr val="FF0000"/>
                </a:solidFill>
                <a:cs typeface="+mj-cs"/>
              </a:rPr>
              <a:t>สรุปแนวทางการดำเนินการ  (ต่อ)      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55B4B"/>
                </a:solidFill>
                <a:cs typeface="+mj-cs"/>
              </a:rPr>
              <a:t>           3.3 การประเมินองค์ประกอบของการควบคุมภายใน (</a:t>
            </a:r>
            <a:r>
              <a:rPr lang="th-TH" sz="4400" b="1" dirty="0" err="1" smtClean="0">
                <a:solidFill>
                  <a:srgbClr val="055B4B"/>
                </a:solidFill>
                <a:cs typeface="+mj-cs"/>
              </a:rPr>
              <a:t>ปย.</a:t>
            </a:r>
            <a:r>
              <a:rPr lang="th-TH" sz="4400" b="1" dirty="0" smtClean="0">
                <a:solidFill>
                  <a:srgbClr val="055B4B"/>
                </a:solidFill>
                <a:cs typeface="+mj-cs"/>
              </a:rPr>
              <a:t>1) ควรพิจารณา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55B4B"/>
                </a:solidFill>
                <a:cs typeface="+mj-cs"/>
              </a:rPr>
              <a:t>                 1) ข้อความใต้ข้อต่าง ๆ ในแบบประเมินเหมาะสมกับเหตุการณ์ต่าง ๆ ในหน่วยงานหรือไม่        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55B4B"/>
                </a:solidFill>
              </a:rPr>
              <a:t>                2) หน่วยงานได้ปฏิบัติตามแบบที่ระบุหรือไม่ อย่างไร โดยสรุปข้อเท็จจริงที่ปฏิบัติ</a:t>
            </a:r>
            <a:endParaRPr lang="th-TH" sz="4400" b="1" dirty="0" smtClean="0">
              <a:solidFill>
                <a:srgbClr val="055B4B"/>
              </a:solidFill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IMG_936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548680"/>
            <a:ext cx="7992888" cy="5547320"/>
          </a:xfrm>
        </p:spPr>
      </p:pic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323528" y="188640"/>
            <a:ext cx="1368152" cy="468288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IMG_936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548680"/>
            <a:ext cx="8424936" cy="5688632"/>
          </a:xfrm>
        </p:spPr>
      </p:pic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1090464" cy="468288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 fontScale="92500" lnSpcReduction="10000"/>
          </a:bodyPr>
          <a:lstStyle/>
          <a:p>
            <a:r>
              <a:rPr lang="th-TH" sz="4400" b="1" dirty="0" smtClean="0">
                <a:solidFill>
                  <a:srgbClr val="FF0000"/>
                </a:solidFill>
                <a:cs typeface="+mj-cs"/>
              </a:rPr>
              <a:t>สรุปแนวทางการดำเนินการ  (ต่อ)      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55B4B"/>
                </a:solidFill>
                <a:cs typeface="+mj-cs"/>
              </a:rPr>
              <a:t>            3.4 การจัดทำรายงานการประเมินผลและการปรับปรุงการควบคุมภายใน (</a:t>
            </a:r>
            <a:r>
              <a:rPr lang="th-TH" sz="4400" b="1" dirty="0" err="1" smtClean="0">
                <a:solidFill>
                  <a:srgbClr val="055B4B"/>
                </a:solidFill>
                <a:cs typeface="+mj-cs"/>
              </a:rPr>
              <a:t>ปย.</a:t>
            </a:r>
            <a:r>
              <a:rPr lang="th-TH" sz="4400" b="1" dirty="0" smtClean="0">
                <a:solidFill>
                  <a:srgbClr val="055B4B"/>
                </a:solidFill>
                <a:cs typeface="+mj-cs"/>
              </a:rPr>
              <a:t>2)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55B4B"/>
                </a:solidFill>
                <a:cs typeface="+mj-cs"/>
              </a:rPr>
              <a:t>                  1) นำกิจกรรมที่มีความเสี่ยงจากจากแบบ </a:t>
            </a:r>
            <a:r>
              <a:rPr lang="th-TH" sz="4400" b="1" dirty="0" err="1" smtClean="0">
                <a:solidFill>
                  <a:srgbClr val="055B4B"/>
                </a:solidFill>
                <a:cs typeface="+mj-cs"/>
              </a:rPr>
              <a:t>ปย.</a:t>
            </a:r>
            <a:r>
              <a:rPr lang="th-TH" sz="4400" b="1" dirty="0" smtClean="0">
                <a:solidFill>
                  <a:srgbClr val="055B4B"/>
                </a:solidFill>
                <a:cs typeface="+mj-cs"/>
              </a:rPr>
              <a:t>1,  แบบติดตาม </a:t>
            </a:r>
            <a:r>
              <a:rPr lang="th-TH" sz="4400" b="1" dirty="0" err="1" smtClean="0">
                <a:solidFill>
                  <a:srgbClr val="055B4B"/>
                </a:solidFill>
                <a:cs typeface="+mj-cs"/>
              </a:rPr>
              <a:t>ปย.</a:t>
            </a:r>
            <a:r>
              <a:rPr lang="th-TH" sz="4400" b="1" dirty="0" smtClean="0">
                <a:solidFill>
                  <a:srgbClr val="055B4B"/>
                </a:solidFill>
                <a:cs typeface="+mj-cs"/>
              </a:rPr>
              <a:t>2,  แบบสอบถามการควบคุมภายในด้านการเงินบัญชี พัสดุ หรือแบบสอบถามด้านอื่น ๆ รวมทั้งจากภารกิจและกระบวนงานหลักของแต่ละฝ่าย/กลุ่มงานมาประเมิน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461568" cy="5418928"/>
          </a:xfrm>
        </p:spPr>
        <p:txBody>
          <a:bodyPr>
            <a:normAutofit fontScale="85000" lnSpcReduction="20000"/>
          </a:bodyPr>
          <a:lstStyle/>
          <a:p>
            <a:r>
              <a:rPr lang="th-TH" sz="4400" b="1" dirty="0" smtClean="0">
                <a:solidFill>
                  <a:srgbClr val="FF0000"/>
                </a:solidFill>
                <a:cs typeface="+mj-cs"/>
              </a:rPr>
              <a:t>สรุปแนวทางการดำเนินการ  (ต่อ)      </a:t>
            </a:r>
          </a:p>
          <a:p>
            <a:pPr>
              <a:buNone/>
            </a:pPr>
            <a:r>
              <a:rPr lang="th-TH" sz="4400" b="1" dirty="0" smtClean="0">
                <a:solidFill>
                  <a:srgbClr val="002060"/>
                </a:solidFill>
                <a:cs typeface="+mj-cs"/>
              </a:rPr>
              <a:t>             </a:t>
            </a:r>
            <a:r>
              <a:rPr lang="th-TH" sz="4400" b="1" dirty="0" smtClean="0">
                <a:solidFill>
                  <a:srgbClr val="055B4B"/>
                </a:solidFill>
                <a:cs typeface="+mj-cs"/>
              </a:rPr>
              <a:t>     </a:t>
            </a:r>
            <a:r>
              <a:rPr lang="th-TH" sz="4800" b="1" dirty="0" smtClean="0">
                <a:solidFill>
                  <a:srgbClr val="055B4B"/>
                </a:solidFill>
                <a:cs typeface="+mj-cs"/>
              </a:rPr>
              <a:t>2) ในคอลัมน์ที่ 1 (กระบวนการปฏิบัติงาน/โครงการ/กิจกรรม/ด้านของงานที่ประเมิน และวัตถุประสงค์ของการควบคุม) ให้ระบุขั้นตอนที่สำคัญของกระบวนการปฏิบัติงานหรือโครงการ รวมทั้งวัตถุประสงค์ในการควบคุมให้ชัดเจน</a:t>
            </a:r>
          </a:p>
          <a:p>
            <a:pPr>
              <a:buNone/>
            </a:pPr>
            <a:r>
              <a:rPr lang="th-TH" sz="4800" b="1" dirty="0" smtClean="0">
                <a:solidFill>
                  <a:srgbClr val="055B4B"/>
                </a:solidFill>
                <a:cs typeface="+mj-cs"/>
              </a:rPr>
              <a:t>                3) ในคอลัมน์ที่ 2 (การควบคุมที่มีอยู่) ให้สรุปขั้นตอน/วิธีปฏิบัติงาน/นโยบาย/กฎเกณฑ์ที่ใช้ปฏิบัติงานอยู่สำหรับกิจกรรมต่าง ๆ ตามข้อเท็จจริงของหน่วยงานในปัจจุบัน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461568" cy="5418928"/>
          </a:xfrm>
        </p:spPr>
        <p:txBody>
          <a:bodyPr>
            <a:normAutofit fontScale="92500"/>
          </a:bodyPr>
          <a:lstStyle/>
          <a:p>
            <a:r>
              <a:rPr lang="th-TH" sz="4400" b="1" dirty="0" smtClean="0">
                <a:solidFill>
                  <a:srgbClr val="FF0000"/>
                </a:solidFill>
                <a:cs typeface="+mj-cs"/>
              </a:rPr>
              <a:t>สรุปแนวทางการดำเนินการ  (ต่อ)      </a:t>
            </a:r>
          </a:p>
          <a:p>
            <a:pPr>
              <a:spcBef>
                <a:spcPts val="0"/>
              </a:spcBef>
              <a:buNone/>
            </a:pPr>
            <a:r>
              <a:rPr lang="th-TH" sz="4400" b="1" dirty="0" smtClean="0">
                <a:solidFill>
                  <a:srgbClr val="002060"/>
                </a:solidFill>
                <a:cs typeface="+mj-cs"/>
              </a:rPr>
              <a:t>            </a:t>
            </a:r>
            <a:r>
              <a:rPr lang="th-TH" sz="4400" b="1" dirty="0" smtClean="0">
                <a:solidFill>
                  <a:srgbClr val="055B4B"/>
                </a:solidFill>
                <a:cs typeface="+mj-cs"/>
              </a:rPr>
              <a:t>     4</a:t>
            </a:r>
            <a:r>
              <a:rPr lang="th-TH" sz="4800" b="1" dirty="0" smtClean="0">
                <a:solidFill>
                  <a:srgbClr val="055B4B"/>
                </a:solidFill>
                <a:cs typeface="+mj-cs"/>
              </a:rPr>
              <a:t>) คอลัมน์ที่ 3 (การประเมินผลการควบคุม) ให้ระบุว่าการควบคุมที่มีอยู่ในปัจจุบันตามคอลัมน์ที่ 2 เพียงพอและมีประสิทธิผลหรือไม่ในการลดความเสี่ยง </a:t>
            </a:r>
          </a:p>
          <a:p>
            <a:pPr lvl="1">
              <a:spcBef>
                <a:spcPts val="0"/>
              </a:spcBef>
              <a:buNone/>
            </a:pPr>
            <a:r>
              <a:rPr lang="th-TH" sz="4800" b="1" dirty="0" smtClean="0">
                <a:solidFill>
                  <a:srgbClr val="055B4B"/>
                </a:solidFill>
                <a:cs typeface="+mj-cs"/>
              </a:rPr>
              <a:t>            5) คอลัมน์ที่ 4 (ความเสี่ยงที่ยังมีอยู่)</a:t>
            </a:r>
          </a:p>
          <a:p>
            <a:pPr lvl="1">
              <a:spcBef>
                <a:spcPts val="0"/>
              </a:spcBef>
              <a:buNone/>
            </a:pPr>
            <a:r>
              <a:rPr lang="th-TH" sz="4800" b="1" dirty="0" smtClean="0">
                <a:solidFill>
                  <a:srgbClr val="055B4B"/>
                </a:solidFill>
                <a:cs typeface="+mj-cs"/>
              </a:rPr>
              <a:t>ให้ระบุความเสี่ยงที่ยังมีอยู่ที่มีผลกระทบต่อ</a:t>
            </a:r>
          </a:p>
          <a:p>
            <a:pPr lvl="1">
              <a:spcBef>
                <a:spcPts val="0"/>
              </a:spcBef>
              <a:buNone/>
            </a:pPr>
            <a:r>
              <a:rPr lang="th-TH" sz="4800" b="1" dirty="0" smtClean="0">
                <a:solidFill>
                  <a:srgbClr val="055B4B"/>
                </a:solidFill>
                <a:cs typeface="+mj-cs"/>
              </a:rPr>
              <a:t>ความสำเร็จตามวัตถุประสงค์ของการควบคุม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461568" cy="5418928"/>
          </a:xfrm>
        </p:spPr>
        <p:txBody>
          <a:bodyPr>
            <a:normAutofit/>
          </a:bodyPr>
          <a:lstStyle/>
          <a:p>
            <a:r>
              <a:rPr lang="th-TH" sz="4400" b="1" dirty="0" smtClean="0">
                <a:solidFill>
                  <a:srgbClr val="FF0000"/>
                </a:solidFill>
                <a:cs typeface="+mj-cs"/>
              </a:rPr>
              <a:t>สรุปแนวทางการดำเนินการ  (ต่อ)      </a:t>
            </a:r>
          </a:p>
          <a:p>
            <a:pPr>
              <a:spcBef>
                <a:spcPts val="0"/>
              </a:spcBef>
              <a:buNone/>
            </a:pPr>
            <a:r>
              <a:rPr lang="th-TH" sz="4400" b="1" dirty="0" smtClean="0">
                <a:solidFill>
                  <a:srgbClr val="055B4B"/>
                </a:solidFill>
                <a:cs typeface="+mj-cs"/>
              </a:rPr>
              <a:t>                 6</a:t>
            </a:r>
            <a:r>
              <a:rPr lang="th-TH" sz="4800" b="1" dirty="0" smtClean="0">
                <a:solidFill>
                  <a:srgbClr val="055B4B"/>
                </a:solidFill>
                <a:cs typeface="+mj-cs"/>
              </a:rPr>
              <a:t>) คอลัมน์ที่ 5 (การปรับปรุงการควบคุม) ให้เสนอแนะการปรับปรุงการควบคุมเพื่อป้องกันหรือลดความเสี่ยงตามคอลัมน์ที่ 4 โดยพิจารณาวิธีการปรับปรุงที่มีความเป็นไปได้  คุ้มค่า  ชัดเจนในการนำไปปฏิบัติหรือติดตามผล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461568" cy="5418928"/>
          </a:xfrm>
        </p:spPr>
        <p:txBody>
          <a:bodyPr>
            <a:normAutofit/>
          </a:bodyPr>
          <a:lstStyle/>
          <a:p>
            <a:r>
              <a:rPr lang="th-TH" sz="4400" b="1" dirty="0" smtClean="0">
                <a:solidFill>
                  <a:srgbClr val="FF0000"/>
                </a:solidFill>
                <a:cs typeface="+mj-cs"/>
              </a:rPr>
              <a:t>สรุปแนวทางการดำเนินการ  (ต่อ)      </a:t>
            </a:r>
          </a:p>
          <a:p>
            <a:pPr>
              <a:spcBef>
                <a:spcPts val="0"/>
              </a:spcBef>
              <a:buNone/>
            </a:pPr>
            <a:r>
              <a:rPr lang="th-TH" sz="4400" b="1" dirty="0" smtClean="0">
                <a:solidFill>
                  <a:srgbClr val="055B4B"/>
                </a:solidFill>
                <a:cs typeface="+mj-cs"/>
              </a:rPr>
              <a:t>                 7</a:t>
            </a:r>
            <a:r>
              <a:rPr lang="th-TH" sz="4800" b="1" dirty="0" smtClean="0">
                <a:solidFill>
                  <a:srgbClr val="055B4B"/>
                </a:solidFill>
                <a:cs typeface="+mj-cs"/>
              </a:rPr>
              <a:t>) คอลัมน์ที่ 6 ในคอลัมน์ (๖) “กำหนดเสร็จ/ผู้รับผิดชอบ” พิจารณาจากกระบวนการปรับปรุงว่าต้องใช้ระยะเวลาเท่าใดจึงแล้วเสร็จ โดยระบุวัน เดือน ปี ในอนาคตที่คาดว่าจะแล้วเสร็จพร้อมผู้รับผิดชอบให้ชัดเจน</a:t>
            </a:r>
            <a:endParaRPr lang="en-US" sz="4800" b="1" dirty="0" smtClean="0">
              <a:solidFill>
                <a:srgbClr val="055B4B"/>
              </a:solidFill>
              <a:cs typeface="+mj-cs"/>
            </a:endParaRPr>
          </a:p>
          <a:p>
            <a:pPr>
              <a:spcBef>
                <a:spcPts val="0"/>
              </a:spcBef>
              <a:buNone/>
            </a:pPr>
            <a:endParaRPr lang="th-TH" sz="4800" b="1" dirty="0" smtClean="0">
              <a:solidFill>
                <a:srgbClr val="055B4B"/>
              </a:solidFill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Koal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35696" y="1520788"/>
            <a:ext cx="5832648" cy="4374486"/>
          </a:xfrm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63688" y="404664"/>
            <a:ext cx="6048672" cy="1008112"/>
          </a:xfrm>
          <a:solidFill>
            <a:srgbClr val="00B050"/>
          </a:solidFill>
        </p:spPr>
        <p:txBody>
          <a:bodyPr>
            <a:normAutofit fontScale="90000"/>
          </a:bodyPr>
          <a:lstStyle/>
          <a:p>
            <a:r>
              <a:rPr lang="th-TH" sz="8000" b="1" dirty="0" smtClean="0"/>
              <a:t>          ขอบคุณค่ะ</a:t>
            </a:r>
            <a:endParaRPr lang="th-TH" sz="80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กระดาษ">
  <a:themeElements>
    <a:clrScheme name="กระดาษ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กระดาษ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กระดาษ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1094</TotalTime>
  <Words>1280</Words>
  <Application>Microsoft Office PowerPoint</Application>
  <PresentationFormat>นำเสนอทางหน้าจอ (4:3)</PresentationFormat>
  <Paragraphs>79</Paragraphs>
  <Slides>31</Slides>
  <Notes>1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31</vt:i4>
      </vt:variant>
    </vt:vector>
  </HeadingPairs>
  <TitlesOfParts>
    <vt:vector size="32" baseType="lpstr">
      <vt:lpstr>กระดาษ</vt:lpstr>
      <vt:lpstr>ปัญหาในการจัดทำรายงาน การประเมินการควบคุมภายในระดับหน่วยงานย่อย</vt:lpstr>
      <vt:lpstr>ภาพนิ่ง 2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ภาพนิ่ง 23</vt:lpstr>
      <vt:lpstr>ภาพนิ่ง 24</vt:lpstr>
      <vt:lpstr>ภาพนิ่ง 25</vt:lpstr>
      <vt:lpstr>ภาพนิ่ง 26</vt:lpstr>
      <vt:lpstr>ภาพนิ่ง 27</vt:lpstr>
      <vt:lpstr>ภาพนิ่ง 28</vt:lpstr>
      <vt:lpstr>ภาพนิ่ง 29</vt:lpstr>
      <vt:lpstr>ภาพนิ่ง 30</vt:lpstr>
      <vt:lpstr>          ขอบคุณค่ะ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สรุปข้อตรวจพบหรือข้อพึงระวังในการปฏิบัติงานการเงินบัญชี</dc:title>
  <dc:creator>Corporate Edition</dc:creator>
  <cp:lastModifiedBy>Corporate Edition</cp:lastModifiedBy>
  <cp:revision>90</cp:revision>
  <dcterms:created xsi:type="dcterms:W3CDTF">2016-05-25T04:04:50Z</dcterms:created>
  <dcterms:modified xsi:type="dcterms:W3CDTF">2016-06-21T04:58:30Z</dcterms:modified>
</cp:coreProperties>
</file>