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6"/>
  </p:notesMasterIdLst>
  <p:handoutMasterIdLst>
    <p:handoutMasterId r:id="rId57"/>
  </p:handoutMasterIdLst>
  <p:sldIdLst>
    <p:sldId id="278" r:id="rId2"/>
    <p:sldId id="345" r:id="rId3"/>
    <p:sldId id="346" r:id="rId4"/>
    <p:sldId id="347" r:id="rId5"/>
    <p:sldId id="348" r:id="rId6"/>
    <p:sldId id="343" r:id="rId7"/>
    <p:sldId id="344" r:id="rId8"/>
    <p:sldId id="311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12" r:id="rId27"/>
    <p:sldId id="313" r:id="rId28"/>
    <p:sldId id="314" r:id="rId29"/>
    <p:sldId id="315" r:id="rId30"/>
    <p:sldId id="316" r:id="rId31"/>
    <p:sldId id="317" r:id="rId32"/>
    <p:sldId id="309" r:id="rId33"/>
    <p:sldId id="318" r:id="rId34"/>
    <p:sldId id="319" r:id="rId35"/>
    <p:sldId id="320" r:id="rId36"/>
    <p:sldId id="321" r:id="rId37"/>
    <p:sldId id="322" r:id="rId38"/>
    <p:sldId id="324" r:id="rId39"/>
    <p:sldId id="325" r:id="rId40"/>
    <p:sldId id="326" r:id="rId41"/>
    <p:sldId id="327" r:id="rId42"/>
    <p:sldId id="328" r:id="rId43"/>
    <p:sldId id="329" r:id="rId44"/>
    <p:sldId id="330" r:id="rId45"/>
    <p:sldId id="310" r:id="rId46"/>
    <p:sldId id="331" r:id="rId47"/>
    <p:sldId id="332" r:id="rId48"/>
    <p:sldId id="333" r:id="rId49"/>
    <p:sldId id="334" r:id="rId50"/>
    <p:sldId id="335" r:id="rId51"/>
    <p:sldId id="336" r:id="rId52"/>
    <p:sldId id="337" r:id="rId53"/>
    <p:sldId id="338" r:id="rId54"/>
    <p:sldId id="366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66FF33"/>
    <a:srgbClr val="FF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7906" autoAdjust="0"/>
    <p:restoredTop sz="94688" autoAdjust="0"/>
  </p:normalViewPr>
  <p:slideViewPr>
    <p:cSldViewPr>
      <p:cViewPr>
        <p:scale>
          <a:sx n="100" d="100"/>
          <a:sy n="100" d="100"/>
        </p:scale>
        <p:origin x="-2346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th-TH" smtClean="0"/>
              <a:t>กลุ่มพัฒนาระบบบริหาร กรมพัฒนาฝีมือแรงงาน</a:t>
            </a:r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53FC9F-BB25-43BD-8272-01CBD4481471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23441-3A70-4462-A3DD-E930548746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919502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th-TH" smtClean="0"/>
              <a:t>กลุ่มพัฒนาระบบบริหาร กรมพัฒนาฝีมือแรงงาน</a:t>
            </a:r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076AC-976C-4E20-AE16-A79B51BEAA46}" type="datetimeFigureOut">
              <a:rPr lang="en-US" smtClean="0"/>
              <a:pPr/>
              <a:t>6/9/2016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58139-A7B8-4F2F-9DCF-05250754E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59644039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66063-6CEB-47D4-8F6F-B73B31526563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AB688-B9FF-4D7C-8A64-1E52A651FDDF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98B67-A1BE-45E0-A131-E0887D9BDD57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AF884-352F-4D4A-ABAF-F96B1433E887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92957-89A6-4ABF-BBD8-097F8E98F470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1C90A-86BE-4DCD-AA50-9D847CE37F35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23E6A-FE0D-463D-A0CC-CDF07DE15F54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3005D-80BA-499A-9666-531D1725EC1D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EAD37-6FFD-4FDD-8D40-26EDD5E1E995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6A1A-E0CD-49F6-97CD-A1E374FEA9DA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84D-E396-4B80-8C41-AA0C8C28E13C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A2741-CEDD-477D-9F1C-5514327C80DD}" type="datetime1">
              <a:rPr lang="en-US" smtClean="0"/>
              <a:pPr/>
              <a:t>6/9/2016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2143F-D17E-47F2-AEB8-DF78FF7C37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4572000" y="5638800"/>
            <a:ext cx="45720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685800"/>
            <a:ext cx="45720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54864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533400" indent="-533400"/>
            <a:r>
              <a:rPr lang="th-TH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แนวทางการจัดทำรายงาน</a:t>
            </a:r>
            <a:br>
              <a:rPr lang="th-TH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การควบคุมภายในระดับส่วนงานย่อย</a:t>
            </a:r>
            <a:br>
              <a:rPr lang="th-TH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ประจำปีงบประมาณ ๒๕๕๘</a:t>
            </a:r>
            <a:r>
              <a:rPr lang="th-TH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rPr>
              <a:t>                                                                                                             </a:t>
            </a:r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  <a:t>กลุ่ม</a:t>
            </a:r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  <a:t>พัฒนาระบบบริหาร  </a:t>
            </a:r>
            <a:b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</a:br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  <a:t>						 กรมพัฒนาฝีมือ</a:t>
            </a:r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  <a:t>แรงงาน</a:t>
            </a:r>
            <a:b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</a:br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H SarabunIT๙" pitchFamily="34" charset="-34"/>
                <a:cs typeface="TH SarabunIT๙" pitchFamily="34" charset="-34"/>
              </a:rPr>
              <a:t>					        มิถุนายน ๒๕59</a:t>
            </a:r>
            <a:endParaRPr lang="th-TH" sz="1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5" name="กลุ่ม 4"/>
          <p:cNvGrpSpPr/>
          <p:nvPr/>
        </p:nvGrpSpPr>
        <p:grpSpPr>
          <a:xfrm>
            <a:off x="0" y="0"/>
            <a:ext cx="6172200" cy="400110"/>
            <a:chOff x="0" y="0"/>
            <a:chExt cx="6172200" cy="400110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sz="2000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sz="2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" name="สี่เหลี่ยมผืนผ้า 9"/>
          <p:cNvSpPr/>
          <p:nvPr/>
        </p:nvSpPr>
        <p:spPr>
          <a:xfrm>
            <a:off x="4572000" y="685800"/>
            <a:ext cx="45720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0" y="5638800"/>
            <a:ext cx="4572000" cy="533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86836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/>
              <a:t>วัตถุประสงค์</a:t>
            </a:r>
            <a:r>
              <a:rPr lang="th-TH" b="1" dirty="0"/>
              <a:t>การควบคุมภายใน </a:t>
            </a:r>
            <a:endParaRPr lang="en-US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  <a:effectLst>
            <a:glow rad="101600">
              <a:srgbClr val="7030A0">
                <a:alpha val="6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1. เพื่อให้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การปฏิบัติงานเป็นไปอย่างมีประสิทธิภาพ และประสิทธิผล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  </a:t>
            </a:r>
          </a:p>
          <a:p>
            <a:pPr>
              <a:buNone/>
            </a:pP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( </a:t>
            </a:r>
            <a:r>
              <a:rPr lang="en-US" b="1" i="1" dirty="0">
                <a:latin typeface="TH SarabunIT๙" pitchFamily="34" charset="-34"/>
                <a:cs typeface="TH SarabunIT๙" pitchFamily="34" charset="-34"/>
              </a:rPr>
              <a:t>Operation Objectives ) </a:t>
            </a:r>
          </a:p>
          <a:p>
            <a:pPr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2. </a:t>
            </a:r>
            <a:r>
              <a:rPr lang="en-US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เพื่อให้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มีข้อมูลและรายงานทางการเงินที่ถูกต้อง ครบถ้วนและเชื่อถือได้ </a:t>
            </a:r>
            <a:endParaRPr lang="th-TH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en-US" b="1" i="1" dirty="0">
                <a:latin typeface="TH SarabunIT๙" pitchFamily="34" charset="-34"/>
                <a:cs typeface="TH SarabunIT๙" pitchFamily="34" charset="-34"/>
              </a:rPr>
              <a:t>Financial Reporting Objectives ) </a:t>
            </a:r>
          </a:p>
          <a:p>
            <a:pPr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 3.  เพื่อให้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บุคลากรมีการปฏิบัติตามกฎหมาย ระเบียบ และข้อบังคับต่าง ๆ </a:t>
            </a:r>
            <a:endParaRPr lang="th-TH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b="1" i="1" dirty="0" smtClean="0">
                <a:latin typeface="TH SarabunIT๙" pitchFamily="34" charset="-34"/>
                <a:cs typeface="TH SarabunIT๙" pitchFamily="34" charset="-34"/>
              </a:rPr>
              <a:t>         ( </a:t>
            </a:r>
            <a:r>
              <a:rPr lang="en-US" b="1" i="1" dirty="0" smtClean="0">
                <a:latin typeface="TH SarabunIT๙" pitchFamily="34" charset="-34"/>
                <a:cs typeface="TH SarabunIT๙" pitchFamily="34" charset="-34"/>
              </a:rPr>
              <a:t>Compliance </a:t>
            </a:r>
            <a:r>
              <a:rPr lang="en-US" b="1" i="1" dirty="0">
                <a:latin typeface="TH SarabunIT๙" pitchFamily="34" charset="-34"/>
                <a:cs typeface="TH SarabunIT๙" pitchFamily="34" charset="-34"/>
              </a:rPr>
              <a:t>Objectives ) </a:t>
            </a:r>
          </a:p>
          <a:p>
            <a:pPr>
              <a:buNone/>
            </a:pP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th-TH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กลุ่มพัฒนาระบบบริหาร  กรมพัฒนาฝีมือแรงงาน</a:t>
            </a:r>
            <a:endParaRPr 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cxnSp>
        <p:nvCxnSpPr>
          <p:cNvPr id="6" name="ตัวเชื่อมต่อตรง 5"/>
          <p:cNvCxnSpPr/>
          <p:nvPr/>
        </p:nvCxnSpPr>
        <p:spPr>
          <a:xfrm rot="10800000" flipH="1">
            <a:off x="129390" y="280356"/>
            <a:ext cx="3810000" cy="32266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72246"/>
            <a:ext cx="9144000" cy="86836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/>
              <a:t>แนวคิด</a:t>
            </a:r>
            <a:r>
              <a:rPr lang="th-TH" b="1" dirty="0"/>
              <a:t>พื้นฐาน </a:t>
            </a:r>
            <a:endParaRPr lang="en-US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  <a:effectLst>
            <a:glow rad="101600">
              <a:srgbClr val="7030A0">
                <a:alpha val="60000"/>
              </a:srgb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en-US" b="1" dirty="0" smtClean="0">
              <a:latin typeface="TH SarabunIT๙" pitchFamily="34" charset="-34"/>
              <a:cs typeface="TH SarabunIT๙" pitchFamily="34" charset="-34"/>
            </a:endParaRPr>
          </a:p>
          <a:p>
            <a:pPr marL="514350" indent="-514350"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1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. การ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ควบคุมภายในเป็น กระบวนการ ที่แทรกหรือแฝง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อยู่ใน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ปฏิบัติงาน</a:t>
            </a:r>
          </a:p>
          <a:p>
            <a:pPr marL="514350" indent="-514350"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ตามปกติ </a:t>
            </a:r>
            <a:endParaRPr lang="en-US" b="1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2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en-US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ควบคุมภายในเกิดขึ้นได้โดย บุคลากรทุกระดับ ขององค์กร </a:t>
            </a:r>
          </a:p>
          <a:p>
            <a:pPr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3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en-US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ควบคุม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ภายในทำให้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เกิด ความมั่นใจอย่างสมเหตุสมผล ว่าการ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ปฏิบัติงาน </a:t>
            </a:r>
          </a:p>
          <a:p>
            <a:pPr>
              <a:buNone/>
            </a:pP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จะ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บรรลุตามวัตถุประสงค์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ที่กำหนด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ไว้ </a:t>
            </a:r>
          </a:p>
          <a:p>
            <a:pPr>
              <a:buNone/>
            </a:pP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4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72246"/>
            <a:ext cx="91440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/>
              <a:t>ลักษณะของการควบคุม </a:t>
            </a:r>
            <a:endParaRPr lang="en-US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มุมมน 8"/>
          <p:cNvSpPr/>
          <p:nvPr/>
        </p:nvSpPr>
        <p:spPr>
          <a:xfrm>
            <a:off x="0" y="1676400"/>
            <a:ext cx="7239000" cy="2133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ลักษณะ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ของการควบคุม การควบคุมที่มองเห็นได้ 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Hard Controls)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	โครงสร้างองค์กร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	นโยบาย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	ระเบียบวิธีปฏิบัติ </a:t>
            </a:r>
            <a:endParaRPr lang="en-US" sz="2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3276600" y="3810000"/>
            <a:ext cx="5867400" cy="2362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การควบคุมที่มองไม่เห็น (</a:t>
            </a:r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Soft Controls)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 	ความซื่อสัตย์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	ความโปร่งใส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	การมีภาวะผู้นาที่ดี </a:t>
            </a:r>
          </a:p>
          <a:p>
            <a:pPr>
              <a:buNone/>
            </a:pP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	ความมีจริยธรรม 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72246"/>
            <a:ext cx="91440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ความรับผิดชอบต่อการควบคุมภายใน 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1" name="สามเหลี่ยมหน้าจั่ว 10"/>
          <p:cNvSpPr/>
          <p:nvPr/>
        </p:nvSpPr>
        <p:spPr>
          <a:xfrm>
            <a:off x="1371600" y="2057400"/>
            <a:ext cx="3962400" cy="4419600"/>
          </a:xfrm>
          <a:prstGeom prst="triangle">
            <a:avLst/>
          </a:prstGeom>
          <a:ln/>
          <a:effectLst>
            <a:outerShdw blurRad="228600" dist="139700" dir="18900000" algn="bl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ตัวเชื่อมต่อตรง 12"/>
          <p:cNvCxnSpPr/>
          <p:nvPr/>
        </p:nvCxnSpPr>
        <p:spPr>
          <a:xfrm>
            <a:off x="838200" y="2971800"/>
            <a:ext cx="7467600" cy="1588"/>
          </a:xfrm>
          <a:prstGeom prst="line">
            <a:avLst/>
          </a:prstGeom>
          <a:ln>
            <a:prstDash val="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762000" y="4724400"/>
            <a:ext cx="7467600" cy="1588"/>
          </a:xfrm>
          <a:prstGeom prst="line">
            <a:avLst/>
          </a:prstGeom>
          <a:ln>
            <a:prstDash val="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04850" y="1543050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srgbClr val="0000FF"/>
                </a:solidFill>
              </a:rPr>
              <a:t>ผู้ตรวจสอบภายใน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18" name="ลูกศรขวา 17"/>
          <p:cNvSpPr/>
          <p:nvPr/>
        </p:nvSpPr>
        <p:spPr>
          <a:xfrm>
            <a:off x="2514600" y="1695450"/>
            <a:ext cx="5334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3124200" y="1524000"/>
            <a:ext cx="419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srgbClr val="0000FF"/>
                </a:solidFill>
              </a:rPr>
              <a:t>สอบทานและประเมินการควบคุมภาพรวมองค์กร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480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กรม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61886" y="3342740"/>
            <a:ext cx="152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สำนัก/กอง</a:t>
            </a:r>
          </a:p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สถาบัน/ศูนย์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86000" y="5105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บุคลากรผู้ปฏิบัติงาน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90600" y="23622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ผู้บริหารระดับสูง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2000" y="335280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ผู้บริหารระดับรองลงมาทุกระดับ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24400" y="1905000"/>
            <a:ext cx="358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กำหนดนโยบายให้มีการออกแบบประเมิน และส่งเสริมให้เกิดการควบคุมภายใน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29200" y="3124200"/>
            <a:ext cx="358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จัดให้มีการออกแบบ สอบทาน ประเมินและปรับปรุง การควบคุมภายในของส่วนงานที่รับผิดชอบ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34000" y="4953000"/>
            <a:ext cx="358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ปฏิบัติงาน แจ้งจุดอ่อน และแสดงความคิดเห็นในการปรับปรุงการควบคุมภายใน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" y="5105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ผู้ปฏิบัติงาน</a:t>
            </a:r>
            <a:endParaRPr 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9" name="ลูกศรขวา 28"/>
          <p:cNvSpPr/>
          <p:nvPr/>
        </p:nvSpPr>
        <p:spPr>
          <a:xfrm>
            <a:off x="3810000" y="2362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ลูกศรขวา 29"/>
          <p:cNvSpPr/>
          <p:nvPr/>
        </p:nvSpPr>
        <p:spPr>
          <a:xfrm>
            <a:off x="4343400" y="35814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ลูกศรขวา 30"/>
          <p:cNvSpPr/>
          <p:nvPr/>
        </p:nvSpPr>
        <p:spPr>
          <a:xfrm>
            <a:off x="4876800" y="5181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59436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533400" indent="-533400" algn="l"/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แบบรายงานการควบคุมภายในระดับส่วนงานย่อย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๑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รายงาน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ผลการประเมินองค์ประกอบของการควบคุมภายใน 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รายงาน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การประเมินผลและการปรับปรุงการควบคุมภายใน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แบบติดตาม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รายงาน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ผลการติดตามการปฏิบัติตามแผนการปรับปรุง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ควบคุมภายในของงวดก่อน – ระดับส่วนงานย่อย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ประเมินการควบคุมภายในด้านการคลัง 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แบบที่กำหนดโดยกลุ่มตรวจสอบภายใน โดยให้เฉพาะ</a:t>
            </a:r>
            <a:b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สถาบันฯ และศูนย์ ต้องจัดทำเท่านั้น</a:t>
            </a: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1066800"/>
            <a:ext cx="8229600" cy="52578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pPr marL="533400" indent="-533400" algn="l"/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ขั้นตอนการจัดทำรายงานการควบคุม</a:t>
            </a:r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ภายในระดับ</a:t>
            </a:r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ส่วนงานย่อย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ให้ทุกหน่วยงานจัดทำรายงานการควบคุมภายใน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ระดม</a:t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งานย่อยตามแบบฟอร์มที่กำหนดเรียงตามลำดับดังนี้</a:t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3200" dirty="0" smtClean="0">
                <a:solidFill>
                  <a:srgbClr val="000000"/>
                </a:solidFill>
                <a:sym typeface="Wingdings" pitchFamily="2" charset="2"/>
              </a:rPr>
              <a:t> </a:t>
            </a:r>
            <a:r>
              <a:rPr lang="th-TH" sz="1400" dirty="0" smtClean="0"/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๑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sym typeface="Wingdings" pitchFamily="2" charset="2"/>
              </a:rPr>
              <a:t> </a:t>
            </a:r>
            <a:r>
              <a:rPr lang="th-TH" sz="1200" dirty="0" smtClean="0"/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 smtClean="0">
                <a:solidFill>
                  <a:srgbClr val="000000"/>
                </a:solidFill>
                <a:sym typeface="Wingdings" pitchFamily="2" charset="2"/>
              </a:rPr>
              <a:t> </a:t>
            </a:r>
            <a:r>
              <a:rPr lang="th-TH" sz="1400" dirty="0" smtClean="0"/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แบบติดตาม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3200" dirty="0" smtClean="0">
                <a:solidFill>
                  <a:srgbClr val="000000"/>
                </a:solidFill>
                <a:sym typeface="Wingdings" pitchFamily="2" charset="2"/>
              </a:rPr>
              <a:t> </a:t>
            </a:r>
            <a:r>
              <a:rPr lang="th-TH" sz="1400" dirty="0" smtClean="0"/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แบบประเมินการควบคุมภายในด้านการคลัง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(กำหนด </a:t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ให้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สถาบันฯ และศูนย์ฯ ต้องจัดทำเท่านั้น)</a:t>
            </a:r>
            <a:b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th-TH" sz="28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5707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th-TH" sz="2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แนวทางการจัดทำรายงานตามแบบ </a:t>
            </a:r>
            <a:r>
              <a:rPr lang="th-TH" sz="36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๑</a:t>
            </a:r>
            <a:endParaRPr lang="th-TH" sz="2800" b="1" u="sng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๑ หรือแบบรายงานผลการประเมินองค์ประกอบ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ของการควบคุม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ภายใน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ระดับส่วนงานย่อย เป็นการนำเสนอผลการ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ประเมินทั้ง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ห้า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องค์ประกอบ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มาตรฐานการควบคุมภายใน ว่า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ระบบการ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ควบคุมภายในของ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หน่วยงาน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การออกแบบอย่างเหมาะสม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และเพียงพอ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หรือไม่ ควรปรับปรุง แก้ไข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จุด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ใด อย่างไร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ดังนี้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สภาพแวดล้อมของการควบคุม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การประเมินความเสี่ยง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กิจกรรมการควบคุม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สารสนเทศและการสื่อสาร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การติดตามประเมินผล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th-TH" b="1" dirty="0" smtClean="0"/>
              <a:t>สภาพแวดล้อมการควบคุม(</a:t>
            </a:r>
            <a:r>
              <a:rPr lang="en-US" sz="3600" b="1" dirty="0" smtClean="0"/>
              <a:t>Control Environment</a:t>
            </a:r>
            <a:r>
              <a:rPr lang="th-TH" b="1" dirty="0" smtClean="0"/>
              <a:t>) </a:t>
            </a:r>
            <a:endParaRPr lang="en-US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57200" y="1524000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หมายถึง สภาวการณ์หรือปัจจัยต่างๆ ที่ส่งผลต่อระบบการควบคุมภายในของหน่วยงาน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กลุ่ม 42"/>
          <p:cNvGrpSpPr/>
          <p:nvPr/>
        </p:nvGrpSpPr>
        <p:grpSpPr>
          <a:xfrm>
            <a:off x="152400" y="2057400"/>
            <a:ext cx="8763000" cy="4441686"/>
            <a:chOff x="152400" y="2057400"/>
            <a:chExt cx="8763000" cy="4441686"/>
          </a:xfrm>
        </p:grpSpPr>
        <p:cxnSp>
          <p:nvCxnSpPr>
            <p:cNvPr id="31" name="ลูกศรเชื่อมต่อแบบตรง 30"/>
            <p:cNvCxnSpPr/>
            <p:nvPr/>
          </p:nvCxnSpPr>
          <p:spPr>
            <a:xfrm rot="5400000">
              <a:off x="5943600" y="2362200"/>
              <a:ext cx="304800" cy="30480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กลุ่ม 41"/>
            <p:cNvGrpSpPr/>
            <p:nvPr/>
          </p:nvGrpSpPr>
          <p:grpSpPr>
            <a:xfrm>
              <a:off x="152400" y="2057400"/>
              <a:ext cx="8763000" cy="4441686"/>
              <a:chOff x="152400" y="2286000"/>
              <a:chExt cx="8763000" cy="4441686"/>
            </a:xfrm>
          </p:grpSpPr>
          <p:pic>
            <p:nvPicPr>
              <p:cNvPr id="11" name="รูปภาพ 10" descr="hqdefault.jpg"/>
              <p:cNvPicPr>
                <a:picLocks noChangeAspect="1"/>
              </p:cNvPicPr>
              <p:nvPr/>
            </p:nvPicPr>
            <p:blipFill>
              <a:blip r:embed="rId2"/>
              <a:srcRect l="10000" r="10000"/>
              <a:stretch>
                <a:fillRect/>
              </a:stretch>
            </p:blipFill>
            <p:spPr>
              <a:xfrm>
                <a:off x="2590800" y="2438400"/>
                <a:ext cx="3657600" cy="342900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sp>
            <p:nvSpPr>
              <p:cNvPr id="12" name="TextBox 11"/>
              <p:cNvSpPr txBox="1"/>
              <p:nvPr/>
            </p:nvSpPr>
            <p:spPr>
              <a:xfrm>
                <a:off x="609600" y="2362200"/>
                <a:ext cx="22098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การตรวจสอบภายใน</a:t>
                </a:r>
                <a:endParaRPr lang="en-US" sz="20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04800" y="5029200"/>
                <a:ext cx="22098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นโยบายการบริหารทรัพยากรบุคคล</a:t>
                </a: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152400" y="3581400"/>
                <a:ext cx="22098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ความรู้ ความสามารถ </a:t>
                </a:r>
              </a:p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ทักษะของบุคลากร</a:t>
                </a:r>
                <a:endParaRPr lang="en-US" sz="20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6248400" y="2286000"/>
                <a:ext cx="22098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ปรัชญาและลักษณะการทำงานของผู้บริหาร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6705600" y="3810000"/>
                <a:ext cx="22098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ความซื่อสัตย์และจริยธรรม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477000" y="5029200"/>
                <a:ext cx="22098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โครงสร้างการจัดการองค์การ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505200" y="6019800"/>
                <a:ext cx="26670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การมอบอำนาจหน้าที่และ</a:t>
                </a:r>
              </a:p>
              <a:p>
                <a:r>
                  <a:rPr lang="th-TH" sz="2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ความรับผิดชอบ</a:t>
                </a:r>
              </a:p>
            </p:txBody>
          </p:sp>
          <p:cxnSp>
            <p:nvCxnSpPr>
              <p:cNvPr id="22" name="ลูกศรเชื่อมต่อแบบตรง 21"/>
              <p:cNvCxnSpPr/>
              <p:nvPr/>
            </p:nvCxnSpPr>
            <p:spPr>
              <a:xfrm>
                <a:off x="2362200" y="2590800"/>
                <a:ext cx="457200" cy="30480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ลูกศรเชื่อมต่อแบบตรง 25"/>
              <p:cNvCxnSpPr/>
              <p:nvPr/>
            </p:nvCxnSpPr>
            <p:spPr>
              <a:xfrm>
                <a:off x="1981200" y="3886200"/>
                <a:ext cx="533400" cy="1588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ลูกศรเชื่อมต่อแบบตรง 27"/>
              <p:cNvCxnSpPr/>
              <p:nvPr/>
            </p:nvCxnSpPr>
            <p:spPr>
              <a:xfrm flipV="1">
                <a:off x="1981200" y="5105400"/>
                <a:ext cx="685800" cy="22860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ลูกศรเชื่อมต่อแบบตรง 35"/>
              <p:cNvCxnSpPr/>
              <p:nvPr/>
            </p:nvCxnSpPr>
            <p:spPr>
              <a:xfrm rot="10800000">
                <a:off x="6324600" y="3886200"/>
                <a:ext cx="381000" cy="1588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ลูกศรเชื่อมต่อแบบตรง 37"/>
              <p:cNvCxnSpPr/>
              <p:nvPr/>
            </p:nvCxnSpPr>
            <p:spPr>
              <a:xfrm rot="10800000">
                <a:off x="6172200" y="5029200"/>
                <a:ext cx="304800" cy="228600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ลูกศรเชื่อมต่อแบบตรง 39"/>
              <p:cNvCxnSpPr/>
              <p:nvPr/>
            </p:nvCxnSpPr>
            <p:spPr>
              <a:xfrm rot="5400000" flipH="1" flipV="1">
                <a:off x="4229894" y="5981700"/>
                <a:ext cx="227806" cy="794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TextBox 4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สะท้อนให้เห็นทัศนคติและการรับรู้ถึงความสำคัญของการควบคุมภายในของบุคลากรระดับต่างๆ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/>
              <a:t>การประเมินความเสี่ยง(</a:t>
            </a:r>
            <a:r>
              <a:rPr lang="en-US" b="1" dirty="0" smtClean="0"/>
              <a:t>Risk Assessment</a:t>
            </a:r>
            <a:r>
              <a:rPr lang="th-TH" b="1" dirty="0" smtClean="0"/>
              <a:t>) </a:t>
            </a:r>
            <a:endParaRPr lang="en-US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457200" y="15240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หมายถึง กระบวนการที่ใช้ในการระบุความเสี่ยง วิเคราะห์ความเสี่ยง และกำหนดแนวทาง/วิธีการควบคุมเพื่อป้องกันหรือลดความเสี่ยงนั้น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ทราบความเสี่ยงและหาแนวทางให้ความสำคัญอยู่ในระดับที่ยอมรับได้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4" name="กลุ่ม 40"/>
          <p:cNvGrpSpPr/>
          <p:nvPr/>
        </p:nvGrpSpPr>
        <p:grpSpPr>
          <a:xfrm>
            <a:off x="304800" y="2590800"/>
            <a:ext cx="8305800" cy="3124200"/>
            <a:chOff x="381000" y="3048000"/>
            <a:chExt cx="8305800" cy="3124200"/>
          </a:xfrm>
        </p:grpSpPr>
        <p:sp>
          <p:nvSpPr>
            <p:cNvPr id="29" name="วงรี 28"/>
            <p:cNvSpPr/>
            <p:nvPr/>
          </p:nvSpPr>
          <p:spPr>
            <a:xfrm>
              <a:off x="990600" y="4800600"/>
              <a:ext cx="1600200" cy="1371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วัตถุประสงค์</a:t>
              </a:r>
            </a:p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เป้าหมาย</a:t>
              </a:r>
              <a:endParaRPr 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81000" y="4419600"/>
              <a:ext cx="236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ศึกษา  ทำความเข้าใจ</a:t>
              </a:r>
              <a:endPara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32" name="วงรี 31"/>
            <p:cNvSpPr/>
            <p:nvPr/>
          </p:nvSpPr>
          <p:spPr>
            <a:xfrm>
              <a:off x="2667000" y="4419600"/>
              <a:ext cx="1828800" cy="1752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ความเสี่ยงอะไร</a:t>
              </a:r>
            </a:p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ส่งผลกระทบ         </a:t>
              </a:r>
            </a:p>
            <a:p>
              <a:r>
                <a:rPr lang="th-TH" dirty="0" smtClean="0"/>
                <a:t>   อย่างไร</a:t>
              </a:r>
              <a:endParaRPr lang="en-US" dirty="0"/>
            </a:p>
          </p:txBody>
        </p:sp>
        <p:sp>
          <p:nvSpPr>
            <p:cNvPr id="33" name="วงรี 32"/>
            <p:cNvSpPr/>
            <p:nvPr/>
          </p:nvSpPr>
          <p:spPr>
            <a:xfrm>
              <a:off x="4572000" y="3886200"/>
              <a:ext cx="1905000" cy="2286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โอกาส</a:t>
              </a:r>
            </a:p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ผลกระทบ</a:t>
              </a:r>
              <a:endParaRPr lang="en-US" dirty="0"/>
            </a:p>
          </p:txBody>
        </p:sp>
        <p:sp>
          <p:nvSpPr>
            <p:cNvPr id="34" name="วงรี 33"/>
            <p:cNvSpPr/>
            <p:nvPr/>
          </p:nvSpPr>
          <p:spPr>
            <a:xfrm>
              <a:off x="6553200" y="3505200"/>
              <a:ext cx="2133600" cy="2667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ยอมรับ</a:t>
              </a:r>
            </a:p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ป้องกัน/ลด</a:t>
              </a:r>
            </a:p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ถ่ายโอน/กระจาย</a:t>
              </a:r>
            </a:p>
            <a:p>
              <a:pPr>
                <a:buFont typeface="Arial" pitchFamily="34" charset="0"/>
                <a:buChar char="•"/>
              </a:pPr>
              <a:r>
                <a:rPr lang="th-TH" dirty="0" smtClean="0"/>
                <a:t> หลีกเลี่ยง</a:t>
              </a:r>
              <a:endParaRPr 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95600" y="3962400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ระบุ</a:t>
              </a:r>
              <a:endPara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648200" y="3429000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วิเคราะห์</a:t>
              </a:r>
              <a:endPara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781800" y="3048000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วิธีการจัดการ</a:t>
              </a:r>
              <a:endPara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/>
              <a:t>การวิเคราะห์โอกาสและผลกระทบ</a:t>
            </a:r>
            <a:endParaRPr lang="en-US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กลุ่ม 37"/>
          <p:cNvGrpSpPr/>
          <p:nvPr/>
        </p:nvGrpSpPr>
        <p:grpSpPr>
          <a:xfrm>
            <a:off x="1524000" y="2344948"/>
            <a:ext cx="6553200" cy="3145416"/>
            <a:chOff x="1524000" y="1981200"/>
            <a:chExt cx="6553200" cy="3145416"/>
          </a:xfrm>
        </p:grpSpPr>
        <p:sp>
          <p:nvSpPr>
            <p:cNvPr id="23" name="TextBox 22"/>
            <p:cNvSpPr txBox="1"/>
            <p:nvPr/>
          </p:nvSpPr>
          <p:spPr>
            <a:xfrm>
              <a:off x="1524000" y="3556956"/>
              <a:ext cx="3276600" cy="156966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th-TH" sz="2400" b="1" dirty="0" smtClean="0">
                  <a:ln w="19050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ความเสี่ยงต่ำ</a:t>
              </a:r>
            </a:p>
            <a:p>
              <a:pPr>
                <a:buFont typeface="Arial" pitchFamily="34" charset="0"/>
                <a:buChar char="•"/>
              </a:pPr>
              <a:r>
                <a:rPr lang="th-TH" sz="2400" b="1" dirty="0" smtClean="0">
                  <a:ln w="19050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 ผลกระทบน้อย</a:t>
              </a:r>
            </a:p>
            <a:p>
              <a:pPr>
                <a:buFont typeface="Arial" pitchFamily="34" charset="0"/>
                <a:buChar char="•"/>
              </a:pPr>
              <a:r>
                <a:rPr lang="th-TH" sz="2400" b="1" dirty="0" smtClean="0">
                  <a:ln w="19050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 โอกาสเกิดน้อย</a:t>
              </a:r>
            </a:p>
            <a:p>
              <a:pPr>
                <a:buFont typeface="Arial" pitchFamily="34" charset="0"/>
                <a:buChar char="•"/>
              </a:pPr>
              <a:endPara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  <p:grpSp>
          <p:nvGrpSpPr>
            <p:cNvPr id="5" name="กลุ่ม 35"/>
            <p:cNvGrpSpPr/>
            <p:nvPr/>
          </p:nvGrpSpPr>
          <p:grpSpPr>
            <a:xfrm>
              <a:off x="1524000" y="1981200"/>
              <a:ext cx="6553200" cy="3145416"/>
              <a:chOff x="1524000" y="1981200"/>
              <a:chExt cx="6553200" cy="3145416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1524000" y="1981200"/>
                <a:ext cx="3276600" cy="1569660"/>
              </a:xfrm>
              <a:prstGeom prst="rect">
                <a:avLst/>
              </a:prstGeom>
              <a:ln/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ความเสี่ยงปานกลาง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ผลกระทบรุนแรงมาก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โอกาสเกิดน้อย</a:t>
                </a:r>
              </a:p>
              <a:p>
                <a:pPr>
                  <a:buFont typeface="Arial" pitchFamily="34" charset="0"/>
                  <a:buChar char="•"/>
                </a:pPr>
                <a:endParaRPr lang="th-TH" sz="2400" b="1" dirty="0" smtClean="0">
                  <a:ln w="19050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4800600" y="1981200"/>
                <a:ext cx="3276600" cy="1569660"/>
              </a:xfrm>
              <a:prstGeom prst="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ความเสี่ยงสูง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ผลกระทบรุนแรงมาก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โอกาสเกิดมาก</a:t>
                </a:r>
              </a:p>
              <a:p>
                <a:pPr>
                  <a:buFont typeface="Arial" pitchFamily="34" charset="0"/>
                  <a:buChar char="•"/>
                </a:pPr>
                <a:endParaRPr lang="th-TH" sz="2400" b="1" dirty="0" smtClean="0">
                  <a:ln w="19050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800600" y="3556956"/>
                <a:ext cx="3276600" cy="1569660"/>
              </a:xfrm>
              <a:prstGeom prst="rect">
                <a:avLst/>
              </a:prstGeom>
              <a:ln/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ความเสี่ยงปานกลาง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ผลกระทบน้อย</a:t>
                </a:r>
              </a:p>
              <a:p>
                <a:pPr>
                  <a:buFont typeface="Arial" pitchFamily="34" charset="0"/>
                  <a:buChar char="•"/>
                </a:pPr>
                <a:r>
                  <a:rPr lang="th-TH" sz="2400" b="1" dirty="0" smtClean="0">
                    <a:ln w="19050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โอกาสเกิดมาก</a:t>
                </a:r>
              </a:p>
              <a:p>
                <a:pPr>
                  <a:buFont typeface="Arial" pitchFamily="34" charset="0"/>
                  <a:buChar char="•"/>
                </a:pPr>
                <a:endParaRPr lang="th-TH" sz="2400" b="1" dirty="0" smtClean="0">
                  <a:ln w="19050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endParaRPr>
              </a:p>
            </p:txBody>
          </p:sp>
        </p:grpSp>
      </p:grpSp>
      <p:cxnSp>
        <p:nvCxnSpPr>
          <p:cNvPr id="41" name="ตัวเชื่อมต่อตรง 40"/>
          <p:cNvCxnSpPr/>
          <p:nvPr/>
        </p:nvCxnSpPr>
        <p:spPr>
          <a:xfrm rot="5400000">
            <a:off x="-647700" y="3924300"/>
            <a:ext cx="31242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/>
          <p:cNvCxnSpPr/>
          <p:nvPr/>
        </p:nvCxnSpPr>
        <p:spPr>
          <a:xfrm>
            <a:off x="1524000" y="5867400"/>
            <a:ext cx="65532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071648" y="5715000"/>
            <a:ext cx="15240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โอกาสที่จะเกิด</a:t>
            </a:r>
            <a:endParaRPr lang="en-U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28600" y="3687780"/>
            <a:ext cx="12954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ผลกระทบ</a:t>
            </a:r>
            <a:endParaRPr lang="en-US" sz="2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th-TH" b="1" dirty="0" smtClean="0"/>
              <a:t>การวิเคราะห์โอกาสและผลกระทบ</a:t>
            </a:r>
            <a:endParaRPr lang="en-US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8" name="ตาราง 17"/>
          <p:cNvGraphicFramePr>
            <a:graphicFrameLocks noGrp="1"/>
          </p:cNvGraphicFramePr>
          <p:nvPr/>
        </p:nvGraphicFramePr>
        <p:xfrm>
          <a:off x="990600" y="1600200"/>
          <a:ext cx="69342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0406"/>
                <a:gridCol w="4540794"/>
                <a:gridCol w="114300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โอกาสจะเกิดความเสี่ยง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ความถี่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ระดับคะแนน</a:t>
                      </a:r>
                      <a:endParaRPr lang="en-US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สูง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เกิดขึ้นมากกว่าหนึ่งครั้งต่อเดือน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3</a:t>
                      </a:r>
                      <a:endParaRPr lang="en-US" sz="28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กลาง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เกิดขึ้นสองครั้งแต่ไม่มากกว่าสิบสองครั้งต่อปี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2</a:t>
                      </a:r>
                      <a:endParaRPr lang="en-US" sz="28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ต่ำ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เกิดขึ้นหนึ่งครั้งต่อปี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1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ตาราง 19"/>
          <p:cNvGraphicFramePr>
            <a:graphicFrameLocks noGrp="1"/>
          </p:cNvGraphicFramePr>
          <p:nvPr/>
        </p:nvGraphicFramePr>
        <p:xfrm>
          <a:off x="1025104" y="3962400"/>
          <a:ext cx="69342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0406"/>
                <a:gridCol w="4540794"/>
                <a:gridCol w="114300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ผลกระทบ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ความถี่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ระดับคะแนน</a:t>
                      </a:r>
                      <a:endParaRPr lang="en-US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สูง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มูลค่าหนึ่งล้านขึ้นไป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3</a:t>
                      </a:r>
                      <a:endParaRPr lang="en-US" sz="28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กลาง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มูลค่าหนึ่งแสนบาทขึ้นไปแต่ไม่ถึงหนึ่งล้าน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2</a:t>
                      </a:r>
                      <a:endParaRPr lang="en-US" sz="28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ต่ำ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มูลค่าน้อยกว่าหนึ่งแสนบาท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1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ตัวอย่างโอกาสที่จะเกิดเหตุการณ์ที่เป็นความเสี่ยง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990600" y="1752600"/>
          <a:ext cx="7391400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3800"/>
                <a:gridCol w="3598809"/>
                <a:gridCol w="13287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โอกาส</a:t>
                      </a:r>
                    </a:p>
                    <a:p>
                      <a:pPr algn="ctr"/>
                      <a:r>
                        <a:rPr lang="th-TH" sz="2400" dirty="0" smtClean="0"/>
                        <a:t>ที่จะเกิดความเสี่ยง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เปอร์เซ็นต์โอกาสที่จะเกิดขึ้น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ระดับคะแนน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สูงมาก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80</a:t>
                      </a:r>
                      <a:r>
                        <a:rPr lang="en-US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en-US" sz="32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32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ขึ้นไป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70-79</a:t>
                      </a:r>
                      <a:r>
                        <a:rPr lang="en-US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en-US" sz="32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ปานกลาง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60-69</a:t>
                      </a:r>
                      <a:r>
                        <a:rPr lang="en-US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en-US" sz="32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32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50-59</a:t>
                      </a:r>
                      <a:r>
                        <a:rPr lang="en-US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en-US" sz="32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32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น้อยกว่า 50</a:t>
                      </a:r>
                      <a:r>
                        <a:rPr lang="en-US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en-US" sz="32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32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ตัวอย่างโอกาสที่จะเกิดเหตุการณ์ที่เป็นความเสี่ยง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990600" y="1752600"/>
          <a:ext cx="7391400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3800"/>
                <a:gridCol w="3598809"/>
                <a:gridCol w="13287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โอกาส</a:t>
                      </a:r>
                    </a:p>
                    <a:p>
                      <a:pPr algn="ctr"/>
                      <a:r>
                        <a:rPr lang="th-TH" sz="2400" dirty="0" smtClean="0"/>
                        <a:t>ที่จะเกิดความเสี่ยง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เปอร์เซ็นต์โอกาสที่จะเกิดขึ้น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ระดับคะแนน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สูงมาก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5 ครั้ง/ปี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4 ครั้ง/ปี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ปานกลาง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3 ครั้ง/ปี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2 ครั้ง/ปี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1 ครั้ง/ปี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32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ตัวอย่างผลกระทบต่อองค์กร(ด้านเวลา)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533401" y="1752600"/>
          <a:ext cx="80772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599"/>
                <a:gridCol w="4572000"/>
                <a:gridCol w="137160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โอกาส</a:t>
                      </a:r>
                    </a:p>
                    <a:p>
                      <a:pPr algn="ctr"/>
                      <a:r>
                        <a:rPr lang="th-TH" sz="2400" dirty="0" smtClean="0"/>
                        <a:t>ที่จะเกิดความเสี่ยง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เปอร์เซ็นต์โอกาสที่จะเกิดขึ้น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ระดับคะแนน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สูงมาก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ทำให้เกิดความล่าช้าของโครงการมากกว่า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6 เดือนขึ้นไป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ทำให้เกิดความล่าช้าของโครงการมากกว่า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4.5 เดือนถึง 6 เดือน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ปานกลาง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ทำให้เกิดความล่าช้าของโครงการมากกว่า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3 เดือนถึง 4.5 เดือน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ทำให้เกิดความล่าช้าของโครงการมากกว่า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1.5 เดือนถึง 3 เดือน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ทำให้เกิดความล่าช้าของโครงการ ไม่เกิน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1.5 เดือน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ตัวอย่างผลกระทบต่อองค์กร(ด้านความสำเร็จ)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533401" y="1752600"/>
          <a:ext cx="80772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599"/>
                <a:gridCol w="4572000"/>
                <a:gridCol w="137160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โอกาส</a:t>
                      </a:r>
                    </a:p>
                    <a:p>
                      <a:pPr algn="ctr"/>
                      <a:r>
                        <a:rPr lang="th-TH" sz="2400" dirty="0" smtClean="0"/>
                        <a:t>ที่จะเกิดความเสี่ยง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เปอร์เซ็นต์โอกาสที่จะเกิดขึ้น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ระดับคะแนน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สูงมาก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ดำเนินงานสำเร็จตามแผนได้น้อยกว่า 60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สูง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ดำเนินงานสำเร็จตามแผนได้น้อยกว่า 60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 -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70%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ปานกลาง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ดำเนินงานสำเร็จตามแผนได้น้อยกว่า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71 -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80%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ดำเนินงานสำเร็จตามแผนได้น้อยกว่า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81 -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90%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น้อยมาก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ดำเนินงานสำเร็จตามแผนได้มากกว่า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90%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ระดับของความเสี่ยง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2286000" y="1676400"/>
          <a:ext cx="4953000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000"/>
                <a:gridCol w="1651000"/>
                <a:gridCol w="1651000"/>
              </a:tblGrid>
              <a:tr h="7874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สูง</a:t>
                      </a:r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กลาง</a:t>
                      </a:r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ต่ำ</a:t>
                      </a:r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505200" y="41148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โอกาสที่จะเกิดความเสี่ยง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688035" y="2512366"/>
            <a:ext cx="2590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ผลกระทบของความเสี่ยง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905000" y="4724400"/>
            <a:ext cx="304800" cy="3048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514600" y="4648200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ระดับสูง มีค่าคะแนนตั้งแต่  5  คะแนนขึ้นไป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1905000" y="5105400"/>
            <a:ext cx="304800" cy="304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2514600" y="5029200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ระดับกลาง มีค่าคะแนนตั้งแต่ 3 - 4 คะแนน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1905000" y="5486400"/>
            <a:ext cx="304800" cy="304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514600" y="5410200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ระดับต่ำ มีค่าคะแนนตั้งแต่ 1 - 2 คะแนน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แผนภูมิความเสี่ยง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9" name="ตาราง 18"/>
          <p:cNvGraphicFramePr>
            <a:graphicFrameLocks noGrp="1"/>
          </p:cNvGraphicFramePr>
          <p:nvPr/>
        </p:nvGraphicFramePr>
        <p:xfrm>
          <a:off x="1524000" y="1752600"/>
          <a:ext cx="5029200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838200"/>
                <a:gridCol w="838200"/>
                <a:gridCol w="838200"/>
                <a:gridCol w="838200"/>
                <a:gridCol w="838200"/>
              </a:tblGrid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kern="1200" dirty="0" smtClean="0">
                          <a:ln w="19050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สูงมาก</a:t>
                      </a:r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kern="1200" dirty="0" smtClean="0">
                          <a:ln w="19050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มาก</a:t>
                      </a:r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kern="1200" dirty="0" smtClean="0">
                          <a:ln w="19050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สูง</a:t>
                      </a:r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kern="1200" dirty="0" smtClean="0">
                          <a:ln w="19050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ปาน</a:t>
                      </a:r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kern="1200" dirty="0" smtClean="0">
                          <a:ln w="19050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กลาง</a:t>
                      </a:r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kern="1200" dirty="0" smtClean="0">
                          <a:ln w="19050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ต่ำ</a:t>
                      </a:r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kern="1200" dirty="0" smtClean="0">
                        <a:ln w="19050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h-TH" sz="3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36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886200" y="55626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โอกาสที่จะเกิด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1" name="TextBox 20"/>
          <p:cNvSpPr txBox="1"/>
          <p:nvPr/>
        </p:nvSpPr>
        <p:spPr>
          <a:xfrm rot="16200000">
            <a:off x="497534" y="3160067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ln w="19050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ผลกระทบ</a:t>
            </a:r>
            <a:endParaRPr lang="en-US" sz="2400" b="1" dirty="0" smtClean="0">
              <a:ln w="19050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กิจกรรมการควบคุม</a:t>
            </a:r>
            <a:r>
              <a:rPr lang="en-US" sz="3600" b="1" dirty="0" smtClean="0"/>
              <a:t> </a:t>
            </a:r>
            <a:r>
              <a:rPr lang="th-TH" sz="3600" b="1" dirty="0" smtClean="0"/>
              <a:t>(</a:t>
            </a:r>
            <a:r>
              <a:rPr lang="en-US" sz="2800" b="1" dirty="0" smtClean="0"/>
              <a:t>Control Activities</a:t>
            </a:r>
            <a:r>
              <a:rPr lang="th-TH" sz="3600" b="1" dirty="0" smtClean="0"/>
              <a:t>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57200" y="15240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หมายถึง นโยบาย มาตรการและวิธีการต่างๆที่ฝ่ายบริหารกำหนด เพื่อลดหรือควบคุมความเสี่ยงที่อาจเกิดขึ้น และช่วยเพิ่มความมั่นใจในความสำเร็จตามวัตถุประสงค์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คำบรรยายแบบลูกศรสี่ทิศ 11"/>
          <p:cNvSpPr/>
          <p:nvPr/>
        </p:nvSpPr>
        <p:spPr>
          <a:xfrm>
            <a:off x="3124200" y="3124200"/>
            <a:ext cx="2590800" cy="2362200"/>
          </a:xfrm>
          <a:prstGeom prst="quadArrow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</a:rPr>
              <a:t>กิจกรรม</a:t>
            </a:r>
          </a:p>
          <a:p>
            <a:pPr algn="ctr"/>
            <a:r>
              <a:rPr lang="th-TH" sz="2400" b="1" dirty="0" smtClean="0">
                <a:solidFill>
                  <a:schemeClr val="tx1"/>
                </a:solidFill>
              </a:rPr>
              <a:t>การควบคุม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3" name="ตัดมุมสี่เหลี่ยมหนึ่งมุม 12"/>
          <p:cNvSpPr/>
          <p:nvPr/>
        </p:nvSpPr>
        <p:spPr>
          <a:xfrm>
            <a:off x="3276600" y="2362200"/>
            <a:ext cx="1981200" cy="609600"/>
          </a:xfrm>
          <a:prstGeom prst="snip1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</a:rPr>
              <a:t>การบริหารบุคลากร</a:t>
            </a:r>
            <a:endParaRPr lang="en-US" sz="2200" b="1" dirty="0">
              <a:solidFill>
                <a:schemeClr val="tx1"/>
              </a:solidFill>
            </a:endParaRPr>
          </a:p>
        </p:txBody>
      </p:sp>
      <p:sp>
        <p:nvSpPr>
          <p:cNvPr id="14" name="ตัดมุมสี่เหลี่ยมหนึ่งมุม 13"/>
          <p:cNvSpPr/>
          <p:nvPr/>
        </p:nvSpPr>
        <p:spPr>
          <a:xfrm>
            <a:off x="6019800" y="4038600"/>
            <a:ext cx="1981200" cy="609600"/>
          </a:xfrm>
          <a:prstGeom prst="snip1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</a:rPr>
              <a:t>การบริหารทรัพย์สิน</a:t>
            </a:r>
            <a:endParaRPr lang="en-US" sz="2200" b="1" dirty="0">
              <a:solidFill>
                <a:schemeClr val="tx1"/>
              </a:solidFill>
            </a:endParaRPr>
          </a:p>
        </p:txBody>
      </p:sp>
      <p:sp>
        <p:nvSpPr>
          <p:cNvPr id="15" name="ตัดมุมสี่เหลี่ยมหนึ่งมุม 14"/>
          <p:cNvSpPr/>
          <p:nvPr/>
        </p:nvSpPr>
        <p:spPr>
          <a:xfrm>
            <a:off x="990600" y="3962400"/>
            <a:ext cx="1981200" cy="609600"/>
          </a:xfrm>
          <a:prstGeom prst="snip1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</a:rPr>
              <a:t>การบริหารงาน</a:t>
            </a:r>
            <a:endParaRPr lang="en-US" sz="2200" b="1" dirty="0">
              <a:solidFill>
                <a:schemeClr val="tx1"/>
              </a:solidFill>
            </a:endParaRPr>
          </a:p>
        </p:txBody>
      </p:sp>
      <p:sp>
        <p:nvSpPr>
          <p:cNvPr id="16" name="ตัดมุมสี่เหลี่ยมหนึ่งมุม 15"/>
          <p:cNvSpPr/>
          <p:nvPr/>
        </p:nvSpPr>
        <p:spPr>
          <a:xfrm>
            <a:off x="3581400" y="5638800"/>
            <a:ext cx="1981200" cy="609600"/>
          </a:xfrm>
          <a:prstGeom prst="snip1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</a:rPr>
              <a:t>การบริหารเงิน</a:t>
            </a:r>
            <a:endParaRPr lang="en-US" sz="2200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ฝ่ายบริหาร(ทุกระดับ) กำหนดกิจกรรมการควบคุมให้กับบุคลากรของหน่วยปฏิบัติ</a:t>
            </a:r>
            <a:endParaRPr lang="en-U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กิจกรรมการควบคุม(</a:t>
            </a:r>
            <a:r>
              <a:rPr lang="en-US" sz="2800" b="1" dirty="0" smtClean="0"/>
              <a:t>Control Activities</a:t>
            </a:r>
            <a:r>
              <a:rPr lang="th-TH" sz="3600" b="1" dirty="0" smtClean="0"/>
              <a:t>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" name="กลุ่ม 35"/>
          <p:cNvGrpSpPr/>
          <p:nvPr/>
        </p:nvGrpSpPr>
        <p:grpSpPr>
          <a:xfrm>
            <a:off x="1173202" y="1401802"/>
            <a:ext cx="6816304" cy="5226164"/>
            <a:chOff x="1173202" y="1401802"/>
            <a:chExt cx="6816304" cy="5226164"/>
          </a:xfrm>
        </p:grpSpPr>
        <p:sp>
          <p:nvSpPr>
            <p:cNvPr id="19" name="วงรี 18"/>
            <p:cNvSpPr/>
            <p:nvPr/>
          </p:nvSpPr>
          <p:spPr>
            <a:xfrm>
              <a:off x="1413296" y="1919384"/>
              <a:ext cx="1447800" cy="1219200"/>
            </a:xfrm>
            <a:prstGeom prst="ellipse">
              <a:avLst/>
            </a:prstGeom>
            <a:solidFill>
              <a:srgbClr val="0000FF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bg1"/>
                  </a:solidFill>
                </a:rPr>
                <a:t>นโยบาย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วงรี 19"/>
            <p:cNvSpPr/>
            <p:nvPr/>
          </p:nvSpPr>
          <p:spPr>
            <a:xfrm>
              <a:off x="1173202" y="3214784"/>
              <a:ext cx="1447800" cy="1219200"/>
            </a:xfrm>
            <a:prstGeom prst="ellipse">
              <a:avLst/>
            </a:prstGeom>
            <a:solidFill>
              <a:srgbClr val="00FFFF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การวางแผน</a:t>
              </a:r>
              <a:endParaRPr lang="en-US" b="1" dirty="0"/>
            </a:p>
          </p:txBody>
        </p:sp>
        <p:sp>
          <p:nvSpPr>
            <p:cNvPr id="21" name="วงรี 20"/>
            <p:cNvSpPr/>
            <p:nvPr/>
          </p:nvSpPr>
          <p:spPr>
            <a:xfrm>
              <a:off x="1337096" y="4510184"/>
              <a:ext cx="1447800" cy="1219200"/>
            </a:xfrm>
            <a:prstGeom prst="ellipse">
              <a:avLst/>
            </a:prstGeom>
            <a:solidFill>
              <a:srgbClr val="66FF33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การกำกับดูแล</a:t>
              </a:r>
              <a:endParaRPr lang="en-US" b="1" dirty="0"/>
            </a:p>
          </p:txBody>
        </p:sp>
        <p:sp>
          <p:nvSpPr>
            <p:cNvPr id="22" name="วงรี 21"/>
            <p:cNvSpPr/>
            <p:nvPr/>
          </p:nvSpPr>
          <p:spPr>
            <a:xfrm>
              <a:off x="2861096" y="1434872"/>
              <a:ext cx="1447800" cy="1219200"/>
            </a:xfrm>
            <a:prstGeom prst="ellipse">
              <a:avLst/>
            </a:prstGeom>
            <a:solidFill>
              <a:srgbClr val="FF000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การสอบทาน</a:t>
              </a:r>
              <a:endParaRPr lang="en-US" b="1" dirty="0"/>
            </a:p>
          </p:txBody>
        </p:sp>
        <p:sp>
          <p:nvSpPr>
            <p:cNvPr id="23" name="วงรี 22"/>
            <p:cNvSpPr/>
            <p:nvPr/>
          </p:nvSpPr>
          <p:spPr>
            <a:xfrm>
              <a:off x="6442496" y="2909984"/>
              <a:ext cx="1447800" cy="1219200"/>
            </a:xfrm>
            <a:prstGeom prst="ellipse">
              <a:avLst/>
            </a:prstGeom>
            <a:solidFill>
              <a:srgbClr val="00B05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การรายงาน</a:t>
              </a:r>
              <a:endParaRPr lang="en-US" b="1" dirty="0"/>
            </a:p>
          </p:txBody>
        </p:sp>
        <p:sp>
          <p:nvSpPr>
            <p:cNvPr id="24" name="วงรี 23"/>
            <p:cNvSpPr/>
            <p:nvPr/>
          </p:nvSpPr>
          <p:spPr>
            <a:xfrm>
              <a:off x="2562054" y="5334000"/>
              <a:ext cx="1447800" cy="1219200"/>
            </a:xfrm>
            <a:prstGeom prst="ellipse">
              <a:avLst/>
            </a:prstGeom>
            <a:solidFill>
              <a:srgbClr val="FF33CC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การมอบหมายหน้าที่</a:t>
              </a:r>
              <a:endParaRPr lang="en-US" b="1" dirty="0"/>
            </a:p>
          </p:txBody>
        </p:sp>
        <p:sp>
          <p:nvSpPr>
            <p:cNvPr id="25" name="วงรี 24"/>
            <p:cNvSpPr/>
            <p:nvPr/>
          </p:nvSpPr>
          <p:spPr>
            <a:xfrm>
              <a:off x="4385096" y="1401802"/>
              <a:ext cx="1447800" cy="1219200"/>
            </a:xfrm>
            <a:prstGeom prst="ellipse">
              <a:avLst/>
            </a:prstGeom>
            <a:solidFill>
              <a:srgbClr val="FFC00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การอนุมัติ</a:t>
              </a:r>
              <a:endParaRPr lang="en-US" b="1" dirty="0"/>
            </a:p>
          </p:txBody>
        </p:sp>
        <p:sp>
          <p:nvSpPr>
            <p:cNvPr id="26" name="วงรี 25"/>
            <p:cNvSpPr/>
            <p:nvPr/>
          </p:nvSpPr>
          <p:spPr>
            <a:xfrm>
              <a:off x="6541706" y="4173748"/>
              <a:ext cx="1447800" cy="1219200"/>
            </a:xfrm>
            <a:prstGeom prst="ellipse">
              <a:avLst/>
            </a:prstGeom>
            <a:solidFill>
              <a:srgbClr val="00B0F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การให้ความเห็นชอบ</a:t>
              </a:r>
              <a:endParaRPr lang="en-US" b="1" dirty="0"/>
            </a:p>
          </p:txBody>
        </p:sp>
        <p:sp>
          <p:nvSpPr>
            <p:cNvPr id="27" name="วงรี 26"/>
            <p:cNvSpPr/>
            <p:nvPr/>
          </p:nvSpPr>
          <p:spPr>
            <a:xfrm>
              <a:off x="4086054" y="5408766"/>
              <a:ext cx="1447800" cy="1219200"/>
            </a:xfrm>
            <a:prstGeom prst="ellipse">
              <a:avLst/>
            </a:prstGeom>
            <a:solidFill>
              <a:srgbClr val="7030A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การให้ความรู้</a:t>
              </a:r>
              <a:endParaRPr lang="en-US" b="1" dirty="0"/>
            </a:p>
          </p:txBody>
        </p:sp>
        <p:sp>
          <p:nvSpPr>
            <p:cNvPr id="28" name="วงรี 27"/>
            <p:cNvSpPr/>
            <p:nvPr/>
          </p:nvSpPr>
          <p:spPr>
            <a:xfrm>
              <a:off x="5848714" y="1752600"/>
              <a:ext cx="1447800" cy="1219200"/>
            </a:xfrm>
            <a:prstGeom prst="ellipse">
              <a:avLst/>
            </a:prstGeom>
            <a:solidFill>
              <a:srgbClr val="92D05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การบันทึก</a:t>
              </a:r>
              <a:endParaRPr lang="en-US" b="1" dirty="0"/>
            </a:p>
          </p:txBody>
        </p:sp>
        <p:sp>
          <p:nvSpPr>
            <p:cNvPr id="29" name="วงรี 28"/>
            <p:cNvSpPr/>
            <p:nvPr/>
          </p:nvSpPr>
          <p:spPr>
            <a:xfrm>
              <a:off x="5601428" y="5195984"/>
              <a:ext cx="1447800" cy="1219200"/>
            </a:xfrm>
            <a:prstGeom prst="ellipse">
              <a:avLst/>
            </a:prstGeom>
            <a:solidFill>
              <a:srgbClr val="0070C0"/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/>
                <a:t>การประมวลผลข้อมูล</a:t>
              </a:r>
              <a:endParaRPr lang="en-US" b="1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470696" y="3671984"/>
              <a:ext cx="2667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4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ตัวอย่างกิจกรรมควบคุม</a:t>
              </a:r>
              <a:endPara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กิจกรรมการควบคุม(</a:t>
            </a:r>
            <a:r>
              <a:rPr lang="en-US" sz="2800" b="1" dirty="0" smtClean="0"/>
              <a:t>Control Activities</a:t>
            </a:r>
            <a:r>
              <a:rPr lang="th-TH" sz="3600" b="1" dirty="0" smtClean="0"/>
              <a:t>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457200" y="1524000"/>
            <a:ext cx="8153400" cy="5232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ข้อควรคำนึงในการสร้างกิจกรรมการควบคุม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7200" y="2209800"/>
            <a:ext cx="8229600" cy="35394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ต้องสามารถป้องกันหรือลดความเสี่ยงให้อยู่ในระดับที่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สามารถ </a:t>
            </a:r>
          </a:p>
          <a:p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ยอมรับ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ได้</a:t>
            </a:r>
          </a:p>
          <a:p>
            <a:pPr>
              <a:buFont typeface="Arial" pitchFamily="34" charset="0"/>
              <a:buChar char="•"/>
            </a:pP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สามารถปฏิบัติได้</a:t>
            </a:r>
          </a:p>
          <a:p>
            <a:pPr>
              <a:buFont typeface="Arial" pitchFamily="34" charset="0"/>
              <a:buChar char="•"/>
            </a:pP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ค่าใช้จ่ายที่เกิดขึ้นต้องไม่สูงกว่าผลประโยชน์ที่จะได้รับจาก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ความ   </a:t>
            </a:r>
          </a:p>
          <a:p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เสียหาย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ที่เกิดขึ้น</a:t>
            </a:r>
          </a:p>
          <a:p>
            <a:pPr>
              <a:buFont typeface="Arial" pitchFamily="34" charset="0"/>
              <a:buChar char="•"/>
            </a:pP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มีการติดตามประเมินผลเป็นระยะๆ ว่ากิจกรรมการควบคุม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ได้</a:t>
            </a:r>
          </a:p>
          <a:p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ดำเนินการ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อย่าง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มีประสิทธิภาพ</a:t>
            </a:r>
            <a:endParaRPr 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868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600" b="1" dirty="0" smtClean="0"/>
              <a:t>สารสนเทศและการสื่อสาร(</a:t>
            </a:r>
            <a:r>
              <a:rPr lang="en-US" sz="2700" b="1" dirty="0" smtClean="0"/>
              <a:t>Information and Communication</a:t>
            </a:r>
            <a:r>
              <a:rPr lang="th-TH" sz="3600" b="1" dirty="0" smtClean="0"/>
              <a:t>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457200" y="1752600"/>
            <a:ext cx="8229600" cy="13849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สารสนเทศ หมายถึง ข้อมูลข่าวสารที่ใช้ในการบริหาร ซึ่งเป็นข้อมูลเกี่ยวกับการเงินและไม่ใช่การเงิน รวมทั้งข้อมูลข่าวสารอื่นๆ ทั้งจากแหล่งภายในและภายนอก </a:t>
            </a:r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5715000"/>
            <a:ext cx="9144000" cy="9541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ข้อมูลข่าวสารที่เพียงพอ ถูกต้อง ครบถ้วน เป็นปัจจุบัน </a:t>
            </a:r>
          </a:p>
          <a:p>
            <a:pPr algn="ctr">
              <a:buFont typeface="Arial" pitchFamily="34" charset="0"/>
              <a:buChar char="•"/>
            </a:pPr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การสื่อสารให้ผู้เกี่ยวข้อง อย่างเหมาะสมและทันเวลา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725" y="3400425"/>
            <a:ext cx="8229600" cy="18158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การสื่อสาร หมายถึง การรับส่งข้อมูลระหว่างกัน เพื่อให้ให้เกิดความเข้าใจอันดีระหว่างบุคคลที่มีหน้าที่ความรับผิดชอบในงานที่สัมพันธ์กันซึ่งการสื่อสารจะเกิดได้ทั้ง</a:t>
            </a:r>
            <a:r>
              <a:rPr lang="th-TH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ภายใน </a:t>
            </a:r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และภายนอก</a:t>
            </a:r>
            <a:r>
              <a:rPr lang="th-TH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หน่วยงาน</a:t>
            </a:r>
            <a:endParaRPr lang="en-US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533400"/>
            <a:ext cx="9144000" cy="868362"/>
          </a:xfr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h-TH" sz="3600" b="1" dirty="0" smtClean="0"/>
              <a:t>การติดตามและประเมินผล(</a:t>
            </a:r>
            <a:r>
              <a:rPr lang="en-US" sz="3600" b="1" dirty="0" smtClean="0"/>
              <a:t>Monitoring  and Evaluation</a:t>
            </a:r>
            <a:r>
              <a:rPr lang="th-TH" sz="3600" b="1" dirty="0" smtClean="0"/>
              <a:t>)</a:t>
            </a:r>
            <a:endParaRPr lang="en-US" sz="3600" dirty="0"/>
          </a:p>
        </p:txBody>
      </p:sp>
      <p:grpSp>
        <p:nvGrpSpPr>
          <p:cNvPr id="3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6" name="AutoShape 2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600200"/>
            <a:ext cx="9144000" cy="20005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การ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ติดตามผล  หมายถึง การสอดส่องดูแลกิจกรรมที่อยู่ระหว่างการดำเนินงาน  เพื่อให้เกิดความมั่นใจว่าการดำเนินงานเป็นไปตามระบบการควบคุมภายในที่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กำหนด</a:t>
            </a:r>
          </a:p>
          <a:p>
            <a:endParaRPr lang="th-TH" sz="28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810000"/>
            <a:ext cx="9144000" cy="20621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การประเมินผล หมายถึง การเปรียบเทียบผลการปฏิบัติงานกับระบบการควบคุมภายในที่กำหนดได้ว่ามีความสอดคล้องหรือไม่ 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เพียงใดและประเมิน ระบบ</a:t>
            </a:r>
            <a:r>
              <a:rPr lang="th-TH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การควบคุมภายในที่กำหนดไว้ ว่ายังเหมาะสมกับสภาพแวดล้อมในปัจจุบันหรือไม่ </a:t>
            </a:r>
            <a:endParaRPr 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396335"/>
            <a:ext cx="9144000" cy="5232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เป็นกระบวนการที่ต้องดำเนินการอย่างสม่ำเสมอและต่อเนื่อง</a:t>
            </a:r>
            <a:endParaRPr lang="en-US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145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chemeClr val="accent1">
                          <a:tint val="75000"/>
                          <a:shade val="75000"/>
                          <a:satMod val="170000"/>
                        </a:schemeClr>
                      </a:gs>
                      <a:gs pos="49000">
                        <a:schemeClr val="accent1">
                          <a:tint val="88000"/>
                          <a:shade val="65000"/>
                          <a:satMod val="172000"/>
                        </a:schemeClr>
                      </a:gs>
                      <a:gs pos="50000">
                        <a:schemeClr val="accent1">
                          <a:shade val="65000"/>
                          <a:satMod val="130000"/>
                        </a:schemeClr>
                      </a:gs>
                      <a:gs pos="92000">
                        <a:schemeClr val="accent1">
                          <a:shade val="50000"/>
                          <a:satMod val="120000"/>
                        </a:schemeClr>
                      </a:gs>
                      <a:gs pos="100000">
                        <a:schemeClr val="accent1">
                          <a:shade val="48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028" name="AutoShape 4" descr="https://i.ytimg.com/vi/YXmNgZQKKNM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วงรี 4"/>
          <p:cNvSpPr/>
          <p:nvPr/>
        </p:nvSpPr>
        <p:spPr>
          <a:xfrm>
            <a:off x="2739571" y="2298934"/>
            <a:ext cx="3164445" cy="1295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/>
              <a:t>ปัจจัยสู่ความสำเร็จ</a:t>
            </a:r>
            <a:endParaRPr lang="th-TH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-81069" y="4724400"/>
            <a:ext cx="324122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การดำเนินการอย่างต่อเนื่อง</a:t>
            </a:r>
            <a:endParaRPr lang="th-TH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76600" y="410632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การสนับสนุนจากผู้บริหาร</a:t>
            </a:r>
            <a:endParaRPr lang="th-TH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5575" y="2500888"/>
            <a:ext cx="245349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เป้าหมายทีชัดเจน</a:t>
            </a:r>
            <a:endParaRPr lang="th-TH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4600" y="2057400"/>
            <a:ext cx="245349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ความรับผิดชอบ</a:t>
            </a:r>
            <a:endParaRPr lang="th-TH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199" y="926673"/>
            <a:ext cx="1973871" cy="1298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958690" y="5321598"/>
            <a:ext cx="29097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การวัดและการติดตามผล</a:t>
            </a:r>
            <a:endParaRPr lang="th-TH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68390" y="4723126"/>
            <a:ext cx="29097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การสื่อสารมีประสิทธิผล</a:t>
            </a:r>
            <a:endParaRPr lang="th-TH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30" name="Picture 6" descr="http://blog.eduzones.com/images/blog/snowytest/201201171209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115" y="3532500"/>
            <a:ext cx="2038350" cy="11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entraining.net/imgs2011/cultu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154" y="651423"/>
            <a:ext cx="1778332" cy="184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AutoShape 12" descr="data:image/jpeg;base64,/9j/4AAQSkZJRgABAQAAAQABAAD/2wCEAAkGBhQREBQTExQWFBMWGRgWFxgXGBocHRweHRoaIBYeFxkYHCYeHBkkHRsXHy8gJCcpLCwsFx8xNTEqOCcrLCkBCQoKDgwOGg8PGi4kHyQqKikvMDIwLC0sLzAsLSwsLCwsLCotLCwsLCwsNCwsLC8sLCksLCosLSwsNCwsLCwsLP/AABEIAO4A1AMBIgACEQEDEQH/xAAcAAACAwEBAQEAAAAAAAAAAAAABgQFBwMCAQj/xABHEAACAQIEBAQDBAYIAwgDAAABAgMAEQQSITEFBkFREyJhcQcygRRCkaEjUmKCsdEVJDNykqLB8FNzsggWQ4OT0uHxdKTC/8QAGgEAAgMBAQAAAAAAAAAAAAAAAAQCAwUGAf/EADgRAAIBAgQCCAUDAQkAAAAAAAECAAMRBBIhMQVBE1FhcYGR0fAiMqGxwRRC4VIGFSMkM0NTYvH/2gAMAwEAAhEDEQA/ANxoooohCiiiiEKKj4rHKm+p7CqnFcVYgkkIoGuttOpJq1KTNCXMuJVdyBUV+MoNgTWO8w89vI+WHMqfdUAqz3GjOfmVOoUWJFiSBcUn+Ixd5GmdCSbsjuoHcIEYA363B96WbE0UbLqYyuGZhefop+NN0UD3rkeLSdx+FY3wPmrEcPOHEwZsPiLhVckyJZhZmdjqzBs2U2tawtatYBp/DtSrLmUSiojUzYyUeJyfrfkKF4pIOv5CotFM9GvVKrmT04w43ANS4OLK2h8p9dvxqlrxmYi6xu47jLY+xYgGq2ooeyBe28aga+0kyc0SYdin9WQ7hZsSqn/Aisfwqdgub87xxO8YlkJChUlKkgFiA7hRewY29KVNFuW0g1dBzjRRSweYJxNIh8KyGw8rXsQCpNm7Ht0qXwrmPPIIZgiSsGaPKxKuFIzWzKCHGZTl7ai9jbxqLqLkT1ayMbAy8oooqqWwoooohCiiiiEKKKKIQoooohCiiiiEKr+IcRy+Vd+p7f8AzUnG4jIhPXYUvE3pmhSzfEYE2n0m+9KnxPcjhcxDFReJWsbXVpUVhfoCDr6U1VyxOGWRGR1V0YWZWAII7EHenHXMpEgDrefnlMWXYsNSTbQ6tppboL6j6VovAuW8LhHiGJUz4vMtyCPDjZtUVVZgHcAX0DNpfTSuPEOWMDhcWokWNYFDyFdfFYmzKyH53jUZkKrsSSd6eeIwwJCMUBE0kcZKSym2UW+9JYkA7E62vfWuWenkYqeU11bMLxP4tEuMlyyQtkw+KhBY5xr4gVh8oB0JvZja4rQ7Uk4PizYuZlzwEvJCziCUyILHMbvlUFyqHYe9urtWtwxQtNgOv8AxTFsWZWO9vyYUUUVqxKfDXLA8OgkiLzAyKixoEJOUXjU2yXCkkt1vXU1X8OxH9Wf9YiBj9YwP4LUWGaw97xbEEKAx7Z5x3GosOLYeGKLtZFufysB/OlzF8dYyRyaArIrEm3cX6aeXMPrXLiDkyNf/AHpVLx2XLC3fKwHvatqnhaaU9txOceu7kNfmNOXlH/iV04hKejxQt+BkFUnPDhI8NIRm8Oe/sGjcEg9Nba1I5q4gRisOwOsmFLD1yuhP/WPzqPzwwPD3N98lj7sAP41nU1vTUn3aPMTd196xo5b5raWJDo19Nb336nrpTXhJ88aPa2ZQ1vcVjfIOPuhXt5vb/d/yrX+En+rxf3F/gKTx9JEIKjeP8OrNUUhuWkl0UUVmzThRRRRCFFFFEIUUUUQhRRRRCVfGn+Ue5qrqz42uqn3FVM86opdyFVQSxOgAG5JrRo/IJFt57opVxHPAb+wTMP1nNh6EKNSPe29U8vEZ8RIsRkdnkOVUjLIL2va6nsCdTtStTiFJTlX4j2TPfiFFWyLdm6gL/wAR3xvEIowTI6i24Op9so1PtaqHhGInhVnMJm4fKXaExAu8V3IZJUPmysbsLXy3Km1gBO4d8MG0MsqqDqVjTX1Gcn87Ux4bkqGBFGGaTDstvMjE5rdZVa6yE9WIzanUUtVdsQLOth9Y7hqtYMSy5R33Pjy+8zPiHEEY+Lw2NIxhlmxcw8PKGKxOCsqDKyki4Ba1zYqGCtbkOf3LF/GU+GbvDlCGwNmVlcZ1be17agVI52GNwWMu84yYtMksiIqsUSyjSxGniancAm1PCqJzhzIA4iYOAQNwpG5Fxa9/prR0LUlXI5F9fx47T3EK+IIKtlINtLEHnr7E6YXErLGkiG6OodT3DC4P4GutLmG5XEGKxMSzzwsZBNCQxZFic6p4Tkx5QysLhQwUgXphxWBxMdjlhkS3mYSFLba2ZSMu5Pm09a0VxCneTKz1SxNiX8scWUYhEWN8PMTHnyXytBJYo5s35gEqascXPKbfpY4lHzsNR7K0guw2NwoG+ulqreLcOkkQvLGJ0WMZkeIM6NmJZljU/pE21Qq9o1ylrkG0VP3CI4nI4yGL+P4hkc+MjwMTa0ilRe2yv8jn+6TVBzBjwymx0Csfyp9wqSrhVHiRzxOEAhxTeLGS1h4ceIChw4JAAkQn+IqH5UwMmIaKV5cBIdDh3ylD3OHlYWYWOwJtpoNqfXHkrlYeXpMlsEAwKnaTuchaXAL1XCTH/Nhh/OoXPEo/od76EvhwL/8AMW9vwvU7neYS8QjyEMseHK3BBB8SQaaf8v8AOl/mzFfaDBhomVshLSHopC5Vudrgm9vSvKaH9OB1m/2njVMtfN1CQuU+YIsMg8U2JAAubXLWAzMdFUdWYgCt+4bHlhjW4NkUXGoOg2Pasb5Y4DFG6mKP7VKN2kskanoSxBsb6eUMda2DgsgbDQkbGNNwR0HQ6ikeIE/CDymjw4CzEc9ZA5l52wfDsn2ucRZ75RlZibbnKik29SLVn3Ef+0dhUkyw4eWVAbFyQlx3VSCT13tS3z1yp9s4tjZcRMUjjeOJBcDTwUewzaKPMD6liaX+M8oYKEKS7Iulmzglu/Qg9flArFasqm02lpFp+hOVedsJxJGbCy5yls6kFWUkaXDAab6i40OulXtfm34W4T7Px7CjDuWimjkzFuq5HJGlr6opGnav0lVisGFxK2BU2MKKKKlPIUUUUQhRRRRCQeLx3jv2NZh8VpHGDQLfw2lAl9rEoD6Zwv1tWszxZlI7ikPmLhrYxTgUAzyAM7naJVdfOd7vcHKOpU3sAaYBzUWW8g6llsJn/wAOeXsRjMyR5VijKq8r3IGlwqgfM4FtCQACDfodkwPKcUOCXCozAJ5xIbZvEzZvE2tmzkta1um1WPCeFR4WCOCJcscahVHsNyepO5J3NKfxD5tEMTQJHJIzpJqlhYCwYkkggAsDproe1JUqS09pVh8LToklRqdz1xp4Lj/GgRzo2quB0dSQ49swP0r1xHjMOHF5pUjG/mYA/Qbms9+HnNnizTxMWyOsb32ysUAcdwdFb94UwcM5KfCYiSSCSN4pWDFJo80in7xWe+YjsrA26EVbGitol/Ejj0GMOExELlolkmwrEqygs6qy2zAZlPhkXGl6icmczyOTg5CynzKZgviOq28jBTuxtlvZrHKbebTSeauGwYmNsA1kaaN5IiANGjK6qOpVmQ/WsMnxDQyR4hfnRrMBtcXDqfzH/wBVsYWkMVh2oj5l1Xx3HvnE6r9FUDcjofWO3MvFXwcqgpMfCgxMhmkzMyCS5iQkjXVFYgaIdLAWphnmdpHDlGuq/ZyxJUEWuCt8t81/Na4DDtp5xqS8T4RI145WceVLGMqhUAhmuxZ7EsSLA2sAKzuPjs0MiRYiXyK6iRyql1HSRNtAdSCDoGFZSOKbAtLsRlyWva/vXvj/AIeBc7OEIY3Zi4/SBr2a99hoLH0IqREihQjXyjVSDql9CyD9UHzFTcDS3S/GDHO5XDSFRiI1DRuDdZUI+4Tqb2Nu+UjcXrozg3tmAzXI3aMjXMNNRqW9Qeu1bykEe/P33TnyvX79/wAzlxfhaylo5rK0qj9Mq/o5wNVzrf5177+4vSpi+HY9EXAOYcQG1jWcksOximt+kQAbEZh1tTsvFhF5GQyIwv4YAa972aIH7h63NhvfvIxxiigYzmIYR1W6zm9ibhlsfmvpb/XeqCSljbu6vDq7tRLFGfn79895jnGo7zuuXJlOQooC3KeUlgpykkg6+lWHLnLhxL5ArPb7se31Y2AHc/xq35d5Vh4ljJhhmKYJHUsPMWJK+dUdjfKdDc3IuQOltl4ZwuLDRiKFBGg2A/1O5Pqda8qYtaYsBc/aWU8A1Q5mNl5e+UpOE8olEUSPlt9yG6j2znzEeoy3/KmKKIIoVRZQLADoK91HxeKyiw3NZbO9VrmalqeHS40Amd/EbgaSYoq7WGIiGVQ2Us0ZIciwH3XjB1NwF7VnvGODrH4CPCI4YtA0jJ5gAbEWNyTZTqBWs8zXnU4ePI+LcZog9/LYg5yQCVAtv3IHWsq40uFaUyvGyYlSVlQ57hlOvlvY66g2sbXpLEpl5xzA1xVXNa3fzEdfhrwvxMb4xAKwo1j1Dv5Rb0yeICPUVqtY/wDDvmlEEsEsbRMD4zSEHL5rBBISP0cgXwxY+hrSsHxO6hgwdCLggggjoQRuKvoUMtMW3ieIxoWsQ4sORltRXiKUMLivdey8EEXEKKKKJ7CiiiiEpuN8aZJEw0C5sTKrMpYHJGo0MktreUEgBQQWJtoLsIWFeSEyJEjSS3vPiJ1MaXAB8gA84sdFTyjW7Xvf3CBFxeVnZFOIw8KxAnzMYnm8ULft4sZsO4q6bGAy+FYHy3NyOuwA67H2+tE9me8G+ImKaUxTRCUSF1ieJDERlW5Lxu7WTbW9xmQEAtSfzdhcdjGkaLDSLEoaJ3Z4lsPKzhmL5FWy6nMd7VtE+Cw+GgYrCiRxhnyoqqB95tBYanU96UMdjPNgMLIB4c0bzSALcPNdWCubZctzK+u7KvY1Co2VSZIDMco0vMqwD4hZUbwmTEZVZ8lxmQgBJLLc/cKm1wd7WN63HlnmcSwnPbOo2uNR/MHSljnThQdPEC/pUUlWXRyAbsgceYZhpod7b7FY5bx4hZd0jeQFPMXa0j+TzC+bRgT0H0vVVCv0ultozUoFANZtUcKy+HKy+dQSvpmFjb3FZF8VOW/CxDOn9niLuNNBItvEF/2gQwHcOa1zh02ZNNhoPWwGtV3OfA/teDkQWDraSM66Muo21sRdT6Ma1MDiThq61PPumdXp9IpWZj8G+YymIfCObq4LJfYbBh+JB/fPaqj4qQ+DxPKGGSSP5fXMST7EC3qb+tQOBYaVMfC6KSQ5FuoBDBgQdsut/wC7Wq8f5Xw2LhdGVhI5DO+hJawANybi1ha22vc0zxfC/wCYboxowDDx/mVUz0tDK2+3ltM45bxAnhTClzHPES2DlJPTXwWPUdh2UdRTuvFExWHE7Srg3Q/1jOBdCjebLsCSw0udD0YEqePC+RI48O8DHNdg6S6Z1cCyspsLMDqNOp71EwvL0ONkK42IHE4dgZVFxHLdbRTFeuZRb3Qqb5aooZ1QBt/f4lZw5ZRmOvP31yIOf5MY7RcIwvU5sTMtlGu4Gw9L6/s71L4Z8O80hxHEJmxswuwViRGgtqAl7EadgNBp3deH8NFhHEioigABQAoA2AA0HtXPnbD5OHyRR38TEmPDAjf9K6o5HshdvpXrvk3NzGEoquwnr4acPWPhsLgWOIzYk6Af2pLgadAGA9hTTXiCEIqqosqgKAOgAsK90iTeXT4TVDFh5sQ7MW8GLNZdLu4AGovogvcC4JIF9L1Y8cxvg4eWQ/dRjqbX02v60o838Wlwc3DcNESfFzxNqbaeGS5HUqquR/er0Gw0lLoKjWYXAl7xTgf6Bkg/RSDzRy6s2e27Em7AjQgnUaaaWynjsGNbiiwu2SZ1F3jysoi+6ozi5YsBuLrm3I0rZoZ8yLc30GvfvWW8b4n4fH1kOoRli9rwgjTr5yN+/pUKugF+uUtUGYC+lx2eE0LgXLceDg8JFvfzSMdczbkknU63JJ3veqrwlw86GMZYZnMbIPkV7O6uoGi57MDbQmx3JvB43zQj4eWOKSR5ZQVDwsAE00JkPl0PRcx6WFLRxmJZAks5WxGbwfLdgQb5ySxOYEjKQLG2vVulTY7CJ47G4amGDtc9Q1/88bTTopSpuKtYJgwuKy7kTiN8TLGWJLJn1ZifK9iSWJv/AGg69BT/AIWbK3odDUqtO/eItgsVkt/SZbUUUUnOhhRRRRCRcfwyKcKJUDZTmU7FWsRdGGqmxIuCNCayP4hcLxMeKKYc5Y8kYuzEOwXNYM6ENIi3sA5JBB73rZqreKcvw4lg0qklRYWZhp+6RVVYOV+Dfti+IWoyWpGxmIY5eIvh/s7YkyRX1RiTcdmZjcp+ySR6VE5Q8TC46ATKyREvoG8oIRrHLfKF1bUVtv8A3Hwv6jf+o/8A7qreLfDjDSLbIWW98pdv560olDEMbMR5n0ieHpYunUV3IIHafSQOIY0PYrqLXHrfqP50qcB4dG5gynOC0jg7qE8VjHYajTMoHYKdqZI+Q8LGdEkQ2K6SSDQ7j5tBU/g/AYcIhSFMik3tcn8L7Dc27k96bwnDqlJiWYEGdBVxucBctrX5/wASwhcqNCR7G38KkRY91+8T76/xqPRWyKagWtELmV2F5fhjmkmVP0kjtISejN8+XsDqf3jVjX1VJ0Av7VMg4Szb+UfnUnqW+YzwL1SEBU/B8IuczafxPv2FWOGwKpsNe5qJxfjqwWWxaQi4GwA7u2wF/c+m9KNWLHKglgWWMcYUWAsKW+OAzcTwMI+WIS4uTQ/dXw4QemrSM2v/AAvwTcTz3ivt2HEOJhlWUTZo8gMY8LLopU5w5uwLFmF1+XpTFyTxlcbjcbiCDG4WGFYmPmCKGZnsNMrO7KGGh8KqHRl3kyjAXMdqKKKrkIs8+yf1dI9xJPho2Ho88aG/pZjS78RuIBOJYFSbNkny+5CH+CmrnnWTMsX/AOXgh/8AtQ0p/EbFCTi0Ma/MkUjaevhj/ftVhFrSjDP0hY/9vSP/AAt7REnYfyFY9hsQuKxTSSHP4zzyx3BsbESRf4YVYgn9Xua0DiuODcHxpBykQTbdCIzfbW2nTob1m3AcVBaGVmJmSQZ1OZUVWVkfwbWRls3UswGnl1FRyszoeo3mbxCmXGUbEn7WH1Ms8biyrZRULxj3179fpXXHgBnZmVFBsWZgB23Pr03qtTiSyNkgR55N7KCBoddCM9vXKBqK1XqAbmcth8I7gZVjTyCf69/5Eo/zw1pFZz8POD4hpxipFWOICWPKb582YA3Gul1Ot+m2t60aqCbm81BTNNQjbj1lzC11B9BXyvmF+RfaikDvOrpm6A9gnWiilznHmtsGiiKMSzOGYBmyqqrbMznU2uVUAAkk9N6iTbUywC+gjHRWAYrmzGzOXfE4oW1ZYlRUXuFsM1r30uT70zcmccxX2jCASSvHiSSBKcwdAjFmBvdMoynUC5YDW9UDEBjYAxhsOVW5I7prNFFFMRaeXjB3ANRn4XGelvY1XY7nPDQyPGzOXT5lSKRyNL/cU62I0oj5whYAqsxvt+hkX/rAtUgzDYwvJ39Dp6/jXtOFxjpf3NQRzOlwDHKoJUZiEsMxAF/Pe1yOnerhWuLjY170j9cJ8SMLoAB7V6ooqEIVkvNAhMuKkxPjTo2IAWCMk5mRFRVyi2hC5iGOXY1rVZzD95iLMzuze5Y3uevb6U1hqfSEjsliLmvKSTEXfBZcKYFzuArZB4f6KQDRCdTSzhZZElVo2ZJEN1cbr3/d7jY/hTvxLQwnoJkv9br/ABIpTwsOrt1zMPzrQ6Owy7zRpWWkQZrvKfMn2mBPEyia2V8vylgbNlB1AJBIBq6xEmVSaxvgHEfBmyjQEk2Hr5mJ9yWPutatLic8SHqd/caVk5fjtMXFt0SMRKjjnDTiMPJEGysRdG1sGBBQkAi4DAaXpE5vxalvtqK/jMssLxBQxWdVuiup1y3VtV3RwRuDTpxbmeDDHI7lpSLiKMF5T2tGl2tfS+1Zx8SOHYmZBjDF9lQMiFC4aR8140aRQCiECRhoWJDC+wswUV2APdpvMrA1mp/Cdjt3yswnxHMKDxWdGJsywwRFTvlymRyeuv8As1TR8YE0UkHliiZ5CzTaMQzswKRiyhtV62B6GoK4FY2PVrkFjua+faFzZOtifwF/4V0VT+zKVAX6QrfUDe3299ccTiBBtlvbfl6y1h4nh428wbFzh4yi5R4brY+J4huLsd9DbTX71XXK/GcXjcamEUpDhbM0q4c5fKtrjOoBvcqtxb5jYik7F4gxrmU2YEWPb8a0D4JSLJPi3CKnki0XYEl81gdgcoNqXxfCKeDpXdix0sdBr1Ed2o/HOs4i1NmRQs1XDYZY0CIAqjQAf739a6UV9UXNqyJiaky2wvyL7UV7jWwA7CikTvOqpjKoB6p6rMOesYWx0yA5gIYVK9jmkdhffUGLT2rTiaxOHGRlzM0qvNJIWmsR8x0y6bBAAoB1so60ni3ypbrj+DUGpc8pBxh8HCSZRmcrlQbXYW1PuzUy8qYWTCNg5XbxFijTCCNV1VpTGHZSFubFEOpta+1tafF4PxF3HndFFjbTxLk/l+VNvAeAYppoZXVY4Y3EikyHM4KEHNGotrcWu2nbSqqBLm4ltdVS6maDRVZjOZIItC4J7Lr/AA0qnxHPi/ciJ9Wa35AGtCZ0WebeJus1gzBfHmBCm1/Ip1Nr9OljXbA4iCdQShuN7vIPxyuARSnxXjHjOGay5sTNYX/ZcHU77CuuDxrREZWFgb279xWrhUpMnxbzncdXr06/wjSXKgJxCMJorLEbAm2mITcE+tQuSOcMVhsThoZGbEYfFWW7NrCbvly6fKRYWP6tS4sWJcdhmW1mQHftiIriqLCtJCMFNEqO4AZVckLoxGpW5Hzdqzqtg2k2sMSaYJm8UUh4PmHG4hgPtGEw37Jhkkv7MZUFWkfLeOa5l4pJrsIMPBGB/wCosrf5qrjEY8VNkRmtfKpaw62F6zvBkmNCdyoJ9yLnfWrbjfKDLhJT9sxbyKhZWedgLgfeWPKpHS1rVAK207VpYAfMZfR5yJxFbovo8Z/B1pXww8g+v8aZ8dMcklr3XK3fYg6Ae16WoflFOI2dvMeRIjQPw+Mq8fxDwZ4yFd2KiyKOzHUk6DRtyRtT9wzDYzFovizDDQ2/s4fNI23zzMPKNNkF/wBqkfii/wBmegex6XzKwF/qQfpWjcn4jPCNen8v9c1ZTjLU1mXxBTka3VeWHCOAwYVSsMYS5JY6lmJ3Lu12YnuSaqPiLDmwJHaWA/hMhpmqi57hzcMxmtrQSOD6opYfmtXDSc1TY9ICesTCQO+/WqiKYLiGLaDLKPxUgfmRV9jGu5O1wrEH9pQ3+tKeJ1c+tx+dd9j6n+ArLzIP5mjhls7CWvFZBkX11/KtW+BGCUYTETffabwz7IiEfm7VjOLnLAA9NBW8/BjA+HwpW1vLJJJr7hBbTYhAfrWLxyrchO0fY/xI1lyULdseqlYCO7X7VFqy4cnlv3NcvUNli2DTPWHZrJVFFFKTopW8x44Q4SeRjYLG+o1N7ECw73tWN8rfD8+BEWSC72dkkjLEG1rXuLggAkEbk1o3xQcnCwx/dmxWHjc/s5sx27lAv71QuIYwQxs1wGNlQXsSSdALe1c3xrF1KbJSpc9TFaznMAsVOJcB+xo7Osa6MsTLcRgP8wCknJKBcAiwfbQ2FW+J4vJMBmkLLYWA0FtLaDTtU/iXA5JiWR8geNgwYB1ZjbKHVt0tfQEUtQcKy4eTxM0OIw5UAaMhzgg+EsfmKsVJUXuM4B2q7heO6UZHILe/ekvRy2hkyvMgc2WNQzsbKGbKL2J1YA2Fgehqul4LibeK0vhX+WFsxNu7lWFmPbpXDDTB/D8J3ixCgTIJS5uCCL2kZc62Ynym9ta3FcNtLWUrvLGXlHFlGCx4O0gJZZC0gzXufLYGx1106H0qll5VxCfNgEYX3w0+Uj91yv5GmBed5oVJxWG8ii5lgcMthuSjWYewvXjHcx4ZcDh0xc0ymSNGMkavmVlsT4mUEoetiNR3qWYiRsJWRLJA8DDD4lHQgKsirZQXVmOYnXa9yTXCQMWUFiXhLMkUQBvoQviM3lGhuFJH1tVhAuGkgnaHiJnJhlZVLqrBsjGOyjKbgg6MpNdMHhxFDkjCjIFJ/eYauSblmY7k6k0Xha0mCm/k7jbMfAc30uhO+nT27UoVacs3+1xWF9T/AAN6IRu5uxIjwrFiFBeJSSQPmkQbnS5vb60onFp+uv8AiFX/ADBxNsTI2Aw2VpLAzysodIFO2h8rTtoVQ7fM2lgyxzVyhFFCsMcQYRiwZwGbUAlmYgkknNr601QxHRAi15Yj5Z84hIhil86AlGF8wH3Ta5vtStw+YPDGwvZlUj6gfnUCXlobmBD+6hr2nCCBYRWHYKLfhVv6zW4WWCt2TpjQziRcl1sGQkEXZfNrcHqo17U6fDvGC+W9xci/QjuPowpI/olv+F+Qpo5MwzpJsR7eg0221tb2parUDm8hVcVOU0OWPKxFUnOURbh2MUAknDzWA1JPhtYAetNeOguL9RVWy3BHfSrlbMs5evS6Cr2bifnLjEpAPotgfToPpelIauPrTbzLgjCXjN/JmTW1/IcuttLnKG/epWw8dyT+qP4muyz9MlAdZB+oM00sCxHvSfJzX6q4DhBFhYIwMuSNFsOllF/zr8pzKSbDUnYV+ulWwsNAKxeLNmrmK442VR3wq2wY8i1U1cxLZQPSsSttDho+MnsnuiiilptRT+Ibgx4VOr4qKw75Mzn8ApP0pM5vwTSPGR86vmUdD5bWNuhFx6b9Ke+aeFyzT4XILoplJNrhWKWQn0tnX96lbH8q413LFM1rhbMunrXN8Sw9ZsQKiC4tFnVs95M5d4/FJ+hF0lUaxOfN6EfrLpuK68V4THiGBDGOdL5HXdTb73Rl30PfS1LHEMC5OWaLLIpuGBsykbMp/wBg1HPMuLhsZM3q4VWGmi5rXYX9jbvWWMBiAekpqQff0nmVgbiWGE5Xx4YSS4mGZ7/2To3hMOxy2e9vUjTUHarTGTNFBI+Jw7k6FjHJDKgGigATIhEY3ItprrS4OfZna0atMRtlhNh0+d8oB1PXvXSbiWOnFn8KJempZvXMosv5mtei3EQdVFu63pLs1Rt5GxfDIWxbpiAsccRSTwlkC+JfUO4QhQqkZVQADykm5OlhxJUVVljWbISc/jlmGXfMhkJcjtlBX23ESDhC3Z5LSSPbMxX9X5Qt72A333JqZHAq3sACdSe/ua2qaPYFzrbXql+f4ctpW/YcLI3iL4ebzWZSAdQQ2o62J1qVw7GeIGXbw3KkKMqFrLdh1c2I87EnfUXIrni+A4eW5eGNidyVF/x3qVhsKsa5UUKOw/MnufWr5Cda68GnmlxDQYSwlC2knIuuHVtzbZpiPlTYXudLA1crTYmcYPBj9OReSUi6QIfvN3c65V776Vq/LvL0WBgWCEHKLlmJuzsdWZyd2JohPfA+BxYSERRA2uWZmN2djqzux1ZydSTUufCq/wAwBrrRRCQv6Hi/V/M/zo/oeL9X8z/OptFEJBbgsRFitx6k17g4TEhBVQLbf/VS6KIQqrxsGQ3+7/CrSsy+IHFp8TiTw+OOXwwBmVUN5yVzf2lrLh7WQm4zNmUkAeaaNlMXxFAVltziNz7gkxc0k0LIiSWN3uQ+UZTKmU+UEBQL6EIDpSXjOV8Rh40ldQIZrKklxZjbMttb2IuQTvl9q27g3w1lLrNi8pAsRChuPTxDYXA08i6b3LU04/h0c0ZilRXQ7qwuPwNaGHxldLEN8uw5ROtVWhZAunM+k/N3LvBZExkEkkbiNJEdiouQFYG+UXJ+g2r9KwzK6hlIZWFwRqCDtakniHw0CC+DNrfLFIzEadFfVlHTW9vSvOBx02Cm8N4ZYwRmZCjGNiWuSkqAqH1N+97kVXXxL1HzVAPCRqU1xShqZ1HIzRMFBma/QVZ1B4LjxPAkixvGGvZZFytoxFyD0Nrg9QQanUm7ZjHcNQFFLc+cKKKKhGYUUUUQkDinBo8QtnGo2Ybj69vSk3iXKs0NyB4i913+q7/hetBoohMlYEGxuD2NfK1LE8Ojk+eNW9wP41Xy8o4Y/cK+zH+dEJntFPq8l4f9s/vf/Fdk5Sww/wDDv7s386ITPQL6DU14OBnmnGFgFpSM0jkXECnZnH67fdTc77A058VxoSQYPAxp9qYXZ7XXDofvy9STrlS92I6AEiy4ZwyHh2GPmNhd5ZX1eRz8zORqzsdAB6ADYUQnrlvlmHAxeHCD5jmkdjdnY7s56k/gNharalVuehnA8MBCbXaSx/AIVv6Z6YMBxFZlJXQg2ZTa6m17GxI2INxob6V5cT0giSqKK+E2r2eT7RVXHzPhmcIJlzMcq72Y9lYjKT6A1ZPKBuQK8LBRcwnqlP4j8/LwnDLKYzLI7ZES9hsSSxsbAAfmKYn4io2uaRviJxCGUwxSNGhIlLBhnvHks4K7gHQXGt7Wpb9ZRLZVa57NftBSGIW8ReX/APtEYl8Ui4iGHwHYKfDDB1DMADcsQ1h0sL+lb4DX5t4tyFAHgMBCyZxIyBif0V7hhmHlbTrpc1svDfiDFIyxteJzookFg3YK4JUk9r39Ktarlp9LlOXrte0hVqJSq9CzDNvbnG6vLRg7gGoacT7j8KkR4tT1/GqqeMo1Plb8feF1adQttq+0UU1JwoooohCiiiiEKKKKIQoooohCiioOK41DGLs4+mu+2u1egE7SLOqi7G0nUu8e485l+x4SzYphdmOqQIf/ABJe5/VTdj2AJHLG83+Mww+BtJiWFyWByQrexkl7/soDdj2FyLLg/BosDA1mJ3kmmkN3dreZ5G9h7AAAWAryeggi4nvgPAY8JFkS7MxzySPq8jn5nc9T6bAAAWAApf8AijiGTCxWvYzJmtfoGKbfthaW+YPjioOXBxZx/wASW6j0yx/MfqVpI/7yT8RxUUeKnISRimmixlwyqVUaAgkWJufWnjw7EdGXK2Fjv2C+0rXEUw4F5dYTjDSu0fkygDMrC/m1uSMwta351ofIWhkBfMQkYFgQAM0htqTc+YHfZhWVpjPBzR46PKyExiQDxFzqSLgrckEgX07g0/fDvHxy4Z3jJzGV/E0A10y+UaAFSrAdMxrnHrVaINV1NrgdnnNDEvSRAEIPj+JoMmJVdyKRviRxzKsEdmMcrNGVF/OxAyKQutrZjb09KucdivDS4XMxZUVdrszBVubaC5Fz0F6qeZeVpZ8K5xEiAoDLHFDcHOgLKPGPnvYMLqENj71DDYrEYlrgALziNNyWvbSJnL+Ow8CxiaPzOHIzIT5NSQWYEgBRe3Zdqf8AlzF+LhY3BJBzZS175QxCXza3ygb696UFlKjwEJcOniQGys3hgXIcl1XNuNTdgCbHWm3lrg8uHwGHBIkAiQsq2uvluwU7OAb7+b1Y71YrDVaqaDUH12mhxEqwXJbaeObeMnCYKacasi+UftMQqf5mFZhi8Vckq2Y+Vmdj53JIIYkagL0toOlrU/8APkivgNDo7wFfW0iOLf4ayjGKSpH3onK6HdG1Ufmw+grV/s9RHQuxGpNu3acfxA3dFvtr6H8dl5e8y8RtCnhnKxVNvvMTrc9fl1v0NLPGeKMsLEm+WxA6XJsp0ttv+7U3jMgPhebPYgg2tqVJOnQAEivmE4WuIZY2IAkcLcjMLhHKAjsWsD6HpuNbCkpgr9hP3Mtq2xGMBO5YDysPx5xbb4m8SJv9rk6bZQNPQC1ad8K/idNjpjhcSFZwhZZFFr5bZs42ub3uLe1KXPHw6WGOKSIKk0hHiosg8JLjUx5xmtfoSbX0HaN8MY0weOOIxTSRiIFQERmDF1IObKD5QDe1tyO1c/iKNGrSbIovbSw1v4ToK2HamtyNOufoqOdl2NS4uJfrD6iqvCYtJUWSNg6MLqym4I9K7Vz1LFVqJsp8ImGIl1HKG2N691Ro5BuNKtMHic413Fb+D4gK5yMLN9DLle+kkUUUVqSyFFFFEIVE4jjvCUEKWLGw1AA0vcne3sD/AK1Lpe47KROocjJlzx6bEaSEnvZl+hPredNczARXF1jRos43EoOOcSlM0StJoxObSygsrLHlW/R8upubn2qyw+FiOFWRECswAcnV77Mpc3JswItfoap+YMksa2bzA6W3Hr7ggH3rjheKMIn+UZjmdSbEOBZiq3uQ+jADrmuRatDIFItOew+JLEmqbn378pO5SmXDYmSPQLJrt2+X8BdR6D1rx8XeY/D4c8a6GdhD7qbmQfVQw+tKicXlLJO63AYhVVhmci/ydLbnTTqWO9fPivxJJ8Ng2RrhnaQewS3/APVZRNSpxClSXRWbq6tT4TYoVSKVr7TL4J/Oyn3H1rocQySC1r2ulxpmXXXv0qvxz5JVYV7xGPVgpG4N7V3jWqpkbcelvsZFVIIZefv7xw+JnFEfw2hUJHIgdVAtlzC2g6X1v7Vf/BPiB8SaInRo0kA9VYhifWzJ+FZ5zPxdZfBAIOSKOM9vKNfzNfeUuZZMJiFliIzLcWI0ZTbMp7A2BuNiPoecxWCOJwT4dSMxtbwMnSDKgZh1k+Os/RPE5D9owKA2DYjX1ywysAP3gp/dqRwBpMUk6Yg2mhmVfKQSjLHGykdNb5rdQ9iNSKRTzsuNOGljXw/s8izsrsLtYSIQttCt8wBJB02F6feEOv2tpojeHGRiUnoJIwq39ymUf+XXMcPQ06WRtCCbiaKoyqCREfmqUYfGwRRxrGUumVVBDGVnto+jKbpe+oVmAIJrUPB8OFEU2tkUdNiO3pesq5+ws0nEGljhldI5ITmVGZSFWJtGAsRcldOorQ+M8yxwyQhrhSC7EiwQbKXvsCSbf3T2rUqWCqfe8vqL8K935iPzzJ4UseF2VHkn9o8p8MC2wDOVHpHWX4+Vrl/1lKHfcar9Bc6+taD8QMW82IlnRWaMRrFGQPuqSzkD5tSd7WstLXMSRLDgokkjZhDIZijAgOWjbX6ltOw9KnhilJUpU92ZiezQn0nP18PUNd3ZTYAAab8/HnK85Wiv+q4selgpX/Q1Aj4ikjKt1yhwRfcn9ax3GwB7tfoK+wzk5EkZQj2La63UbHU2B79betM/D+CQzIksmIyrI0y+Epjvkj0O5urMQxB2yrtc3qYqmjQWmeQsfx9JbgsAc+ZhrfSdsZisPFJhZJIopIlwiLIrA+aVYnOU23cuFUb/ADml3hRszXspJKlQNC+rN3sBew9BTNjuQmnwcuIww8iOZQrSZszRaEC3VsqgX006VRY/hEkKYfy+d7zJdh5gDlZntcANc5ddfpVKsjbCxM1SlRSQ5uL6dXdGjkbjRw2JXDkj7POWsDfySWuMvQK1muO9u+uoVgzxtKuSSNQp381/wsN/wrTPh1xuaeGVJjnaBxGH2LqVBBb9rW1xvaue4rhP99fH1lDrzjbU3hiak/SokURY2FXEUQUACluGYdnqdIdh94U1ubz3RRRXTS+FFFFEIVB4vwmPERlJNiCLjex3qdXGaaxVR8zfkB8x+mg9yKJ4RfeZri+V4GBWE4hY9Rfzg31BKgkWHY63ufQmjn4Jh4HElp3KKwNsnnXcq7li5FwD30I6kHSMfwadSTCUZOisCCPqCAfypR4jwvEpfPhyf7hzX77gafjTivTtqZz9ajiwxYKLdlv4MreMxWRXNmmkZVAUaAWOVIwOl9STsAW6accfy+kuHQSk2jWRlKqQQSrSaG1rEAb3tt0rzC+XL4kUt0XIq21sSQxvfRvDuB/zPSpWI4vJIhVcNIufQM1gFubEk5zoELLa3baq3xdFTnVhcba87SFKjXBAA05ykwXwpV0V2hdiwDG8lt9ehFTYfh1Gu2DB/veb/qJpyfmQRIqRp4roFVrHKB5QfmsQdD0qRwrmHxmyFMja9Sdv3RY217etYrcTx7KarJdd76+s6IcSpo2TKl9u2KMXKBQWXCgD0Ra7DlyTpB/lFaDRSX991f6R9Y0OJMNlERsHwExyBpsGZUHyBDHoT95lYi9ugvbrbazPwqZ0RhGvgDUqpgGbc7sJipOo3sPptZUVBuM1m/aPr6xapimqG5i/DzNj1ds0fiWFspQqL98y3/1qPhOYuIRixw6M51diJfMfoCAOyjYaU0UVMcZb+geZk/1Sf8Y8zKDhfFXzHxsEir2iguTm0PmcgAD6312q3VI2jUKjIyMXQuq9z5WsScpBy/n0qRRUG4xV/aoHnKmrj9otK3jkYnw1kgMct1NrJ31GYHUamlJeBSg38Fr97D+NaGmGY7A13ThrdSBTeH4ljTtTv5j8xiljaqCwEQRhsUsLxhW8IghkAXzXFjpuSR9aqMfyi7qM2FzWsFN9QBtYqcwHtWtrwwdSTXVMEg6fjTyYjGHdEHnf6GT/AFTn9q+UxHCfD7FTToFaWKO/6S4BFrfdzjMzXt0y2BrRuTuSGwaSB5c7SNmJyhdAAFFgT21N+tNyqBsLV9r2rSNf/VOnUNB6/aLt8RniKIKLCvdFFXqoUWG0IUUUV7CFFFFEIVCxoKukgUsFDqwXezZTcDrYqNBrrU2iiEgrxqK3zEehVgf8JF/yr4OMK39mksh9EKj/ABSZV/Op9FEJTTcNll18kA9BnY+tzZVP0b3qMOABDmK52/XbzH6X+X2AApiopCvgKVXUaHskCgMVsTweJ3zsnntYm5BsNr2IvRg+ERRElECkkknUknTcn2H4UzPEDuAfpXJsCh6Vnvw7EAZVqXHVcj6Sk0Be+kqqKsjw1e5r5/Ri9z+VKf3XiOoec96MyuoqyHDV7k10XBoOn41NeFVzvYT3ozKpVJ21rvHgWPS3vVoqgbC1fadp8IQfO1/pJCmOchx8NA3N6kpCo2AFe6K0qWFpUvkUSwKBCiiimJ7CiiiiEKKKKIQoooohCiiiiE//2Q==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" name="AutoShape 14" descr="data:image/jpeg;base64,/9j/4AAQSkZJRgABAQAAAQABAAD/2wCEAAkGBhQREBQTExQWFBMWGRgWFxgXGBocHRweHRoaIBYeFxkYHCYeHBkkHRsXHy8gJCcpLCwsFx8xNTEqOCcrLCkBCQoKDgwOGg8PGi4kHyQqKikvMDIwLC0sLzAsLSwsLCwsLCotLCwsLCwsNCwsLC8sLCksLCosLSwsNCwsLCwsLP/AABEIAO4A1AMBIgACEQEDEQH/xAAcAAACAwEBAQEAAAAAAAAAAAAABgQFBwMCAQj/xABHEAACAQIEBAQDBAYIAwgDAAABAgMAEQQSITEFBkFREyJhcQcygRRCkaEjUmKCsdEVJDNykqLB8FNzsggWQ4OT0uHxdKTC/8QAGgEAAgMBAQAAAAAAAAAAAAAAAAQCAwUGAf/EADgRAAIBAgQCCAUDAQkAAAAAAAECAAMRBBIhMQVBE1FhcYGR0fAiMqGxwRRC4VIGFSMkM0NTYvH/2gAMAwEAAhEDEQA/ANxoooohCiiiiEKKj4rHKm+p7CqnFcVYgkkIoGuttOpJq1KTNCXMuJVdyBUV+MoNgTWO8w89vI+WHMqfdUAqz3GjOfmVOoUWJFiSBcUn+Ixd5GmdCSbsjuoHcIEYA363B96WbE0UbLqYyuGZhefop+NN0UD3rkeLSdx+FY3wPmrEcPOHEwZsPiLhVckyJZhZmdjqzBs2U2tawtatYBp/DtSrLmUSiojUzYyUeJyfrfkKF4pIOv5CotFM9GvVKrmT04w43ANS4OLK2h8p9dvxqlrxmYi6xu47jLY+xYgGq2ooeyBe28aga+0kyc0SYdin9WQ7hZsSqn/Aisfwqdgub87xxO8YlkJChUlKkgFiA7hRewY29KVNFuW0g1dBzjRRSweYJxNIh8KyGw8rXsQCpNm7Ht0qXwrmPPIIZgiSsGaPKxKuFIzWzKCHGZTl7ai9jbxqLqLkT1ayMbAy8oooqqWwoooohCiiiiEKKKKIQoooohCiiiiEKr+IcRy+Vd+p7f8AzUnG4jIhPXYUvE3pmhSzfEYE2n0m+9KnxPcjhcxDFReJWsbXVpUVhfoCDr6U1VyxOGWRGR1V0YWZWAII7EHenHXMpEgDrefnlMWXYsNSTbQ6tppboL6j6VovAuW8LhHiGJUz4vMtyCPDjZtUVVZgHcAX0DNpfTSuPEOWMDhcWokWNYFDyFdfFYmzKyH53jUZkKrsSSd6eeIwwJCMUBE0kcZKSym2UW+9JYkA7E62vfWuWenkYqeU11bMLxP4tEuMlyyQtkw+KhBY5xr4gVh8oB0JvZja4rQ7Uk4PizYuZlzwEvJCziCUyILHMbvlUFyqHYe9urtWtwxQtNgOv8AxTFsWZWO9vyYUUUVqxKfDXLA8OgkiLzAyKixoEJOUXjU2yXCkkt1vXU1X8OxH9Wf9YiBj9YwP4LUWGaw97xbEEKAx7Z5x3GosOLYeGKLtZFufysB/OlzF8dYyRyaArIrEm3cX6aeXMPrXLiDkyNf/AHpVLx2XLC3fKwHvatqnhaaU9txOceu7kNfmNOXlH/iV04hKejxQt+BkFUnPDhI8NIRm8Oe/sGjcEg9Nba1I5q4gRisOwOsmFLD1yuhP/WPzqPzwwPD3N98lj7sAP41nU1vTUn3aPMTd196xo5b5raWJDo19Nb336nrpTXhJ88aPa2ZQ1vcVjfIOPuhXt5vb/d/yrX+En+rxf3F/gKTx9JEIKjeP8OrNUUhuWkl0UUVmzThRRRRCFFFFEIUUUUQhRRRRCVfGn+Ue5qrqz42uqn3FVM86opdyFVQSxOgAG5JrRo/IJFt57opVxHPAb+wTMP1nNh6EKNSPe29U8vEZ8RIsRkdnkOVUjLIL2va6nsCdTtStTiFJTlX4j2TPfiFFWyLdm6gL/wAR3xvEIowTI6i24Op9so1PtaqHhGInhVnMJm4fKXaExAu8V3IZJUPmysbsLXy3Km1gBO4d8MG0MsqqDqVjTX1Gcn87Ux4bkqGBFGGaTDstvMjE5rdZVa6yE9WIzanUUtVdsQLOth9Y7hqtYMSy5R33Pjy+8zPiHEEY+Lw2NIxhlmxcw8PKGKxOCsqDKyki4Ba1zYqGCtbkOf3LF/GU+GbvDlCGwNmVlcZ1be17agVI52GNwWMu84yYtMksiIqsUSyjSxGniancAm1PCqJzhzIA4iYOAQNwpG5Fxa9/prR0LUlXI5F9fx47T3EK+IIKtlINtLEHnr7E6YXErLGkiG6OodT3DC4P4GutLmG5XEGKxMSzzwsZBNCQxZFic6p4Tkx5QysLhQwUgXphxWBxMdjlhkS3mYSFLba2ZSMu5Pm09a0VxCneTKz1SxNiX8scWUYhEWN8PMTHnyXytBJYo5s35gEqascXPKbfpY4lHzsNR7K0guw2NwoG+ulqreLcOkkQvLGJ0WMZkeIM6NmJZljU/pE21Qq9o1ylrkG0VP3CI4nI4yGL+P4hkc+MjwMTa0ilRe2yv8jn+6TVBzBjwymx0Csfyp9wqSrhVHiRzxOEAhxTeLGS1h4ceIChw4JAAkQn+IqH5UwMmIaKV5cBIdDh3ylD3OHlYWYWOwJtpoNqfXHkrlYeXpMlsEAwKnaTuchaXAL1XCTH/Nhh/OoXPEo/od76EvhwL/8AMW9vwvU7neYS8QjyEMseHK3BBB8SQaaf8v8AOl/mzFfaDBhomVshLSHopC5Vudrgm9vSvKaH9OB1m/2njVMtfN1CQuU+YIsMg8U2JAAubXLWAzMdFUdWYgCt+4bHlhjW4NkUXGoOg2Pasb5Y4DFG6mKP7VKN2kskanoSxBsb6eUMda2DgsgbDQkbGNNwR0HQ6ikeIE/CDymjw4CzEc9ZA5l52wfDsn2ucRZ75RlZibbnKik29SLVn3Ef+0dhUkyw4eWVAbFyQlx3VSCT13tS3z1yp9s4tjZcRMUjjeOJBcDTwUewzaKPMD6liaX+M8oYKEKS7Iulmzglu/Qg9flArFasqm02lpFp+hOVedsJxJGbCy5yls6kFWUkaXDAab6i40OulXtfm34W4T7Px7CjDuWimjkzFuq5HJGlr6opGnav0lVisGFxK2BU2MKKKKlPIUUUUQhRRRRCQeLx3jv2NZh8VpHGDQLfw2lAl9rEoD6Zwv1tWszxZlI7ikPmLhrYxTgUAzyAM7naJVdfOd7vcHKOpU3sAaYBzUWW8g6llsJn/wAOeXsRjMyR5VijKq8r3IGlwqgfM4FtCQACDfodkwPKcUOCXCozAJ5xIbZvEzZvE2tmzkta1um1WPCeFR4WCOCJcscahVHsNyepO5J3NKfxD5tEMTQJHJIzpJqlhYCwYkkggAsDproe1JUqS09pVh8LToklRqdz1xp4Lj/GgRzo2quB0dSQ49swP0r1xHjMOHF5pUjG/mYA/Qbms9+HnNnizTxMWyOsb32ysUAcdwdFb94UwcM5KfCYiSSCSN4pWDFJo80in7xWe+YjsrA26EVbGitol/Ejj0GMOExELlolkmwrEqygs6qy2zAZlPhkXGl6icmczyOTg5CynzKZgviOq28jBTuxtlvZrHKbebTSeauGwYmNsA1kaaN5IiANGjK6qOpVmQ/WsMnxDQyR4hfnRrMBtcXDqfzH/wBVsYWkMVh2oj5l1Xx3HvnE6r9FUDcjofWO3MvFXwcqgpMfCgxMhmkzMyCS5iQkjXVFYgaIdLAWphnmdpHDlGuq/ZyxJUEWuCt8t81/Na4DDtp5xqS8T4RI145WceVLGMqhUAhmuxZ7EsSLA2sAKzuPjs0MiRYiXyK6iRyql1HSRNtAdSCDoGFZSOKbAtLsRlyWva/vXvj/AIeBc7OEIY3Zi4/SBr2a99hoLH0IqREihQjXyjVSDql9CyD9UHzFTcDS3S/GDHO5XDSFRiI1DRuDdZUI+4Tqb2Nu+UjcXrozg3tmAzXI3aMjXMNNRqW9Qeu1bykEe/P33TnyvX79/wAzlxfhaylo5rK0qj9Mq/o5wNVzrf5177+4vSpi+HY9EXAOYcQG1jWcksOximt+kQAbEZh1tTsvFhF5GQyIwv4YAa972aIH7h63NhvfvIxxiigYzmIYR1W6zm9ibhlsfmvpb/XeqCSljbu6vDq7tRLFGfn79895jnGo7zuuXJlOQooC3KeUlgpykkg6+lWHLnLhxL5ArPb7se31Y2AHc/xq35d5Vh4ljJhhmKYJHUsPMWJK+dUdjfKdDc3IuQOltl4ZwuLDRiKFBGg2A/1O5Pqda8qYtaYsBc/aWU8A1Q5mNl5e+UpOE8olEUSPlt9yG6j2znzEeoy3/KmKKIIoVRZQLADoK91HxeKyiw3NZbO9VrmalqeHS40Amd/EbgaSYoq7WGIiGVQ2Us0ZIciwH3XjB1NwF7VnvGODrH4CPCI4YtA0jJ5gAbEWNyTZTqBWs8zXnU4ePI+LcZog9/LYg5yQCVAtv3IHWsq40uFaUyvGyYlSVlQ57hlOvlvY66g2sbXpLEpl5xzA1xVXNa3fzEdfhrwvxMb4xAKwo1j1Dv5Rb0yeICPUVqtY/wDDvmlEEsEsbRMD4zSEHL5rBBISP0cgXwxY+hrSsHxO6hgwdCLggggjoQRuKvoUMtMW3ieIxoWsQ4sORltRXiKUMLivdey8EEXEKKKKJ7CiiiiEpuN8aZJEw0C5sTKrMpYHJGo0MktreUEgBQQWJtoLsIWFeSEyJEjSS3vPiJ1MaXAB8gA84sdFTyjW7Xvf3CBFxeVnZFOIw8KxAnzMYnm8ULft4sZsO4q6bGAy+FYHy3NyOuwA67H2+tE9me8G+ImKaUxTRCUSF1ieJDERlW5Lxu7WTbW9xmQEAtSfzdhcdjGkaLDSLEoaJ3Z4lsPKzhmL5FWy6nMd7VtE+Cw+GgYrCiRxhnyoqqB95tBYanU96UMdjPNgMLIB4c0bzSALcPNdWCubZctzK+u7KvY1Co2VSZIDMco0vMqwD4hZUbwmTEZVZ8lxmQgBJLLc/cKm1wd7WN63HlnmcSwnPbOo2uNR/MHSljnThQdPEC/pUUlWXRyAbsgceYZhpod7b7FY5bx4hZd0jeQFPMXa0j+TzC+bRgT0H0vVVCv0ultozUoFANZtUcKy+HKy+dQSvpmFjb3FZF8VOW/CxDOn9niLuNNBItvEF/2gQwHcOa1zh02ZNNhoPWwGtV3OfA/teDkQWDraSM66Muo21sRdT6Ma1MDiThq61PPumdXp9IpWZj8G+YymIfCObq4LJfYbBh+JB/fPaqj4qQ+DxPKGGSSP5fXMST7EC3qb+tQOBYaVMfC6KSQ5FuoBDBgQdsut/wC7Wq8f5Xw2LhdGVhI5DO+hJawANybi1ha22vc0zxfC/wCYboxowDDx/mVUz0tDK2+3ltM45bxAnhTClzHPES2DlJPTXwWPUdh2UdRTuvFExWHE7Srg3Q/1jOBdCjebLsCSw0udD0YEqePC+RI48O8DHNdg6S6Z1cCyspsLMDqNOp71EwvL0ONkK42IHE4dgZVFxHLdbRTFeuZRb3Qqb5aooZ1QBt/f4lZw5ZRmOvP31yIOf5MY7RcIwvU5sTMtlGu4Gw9L6/s71L4Z8O80hxHEJmxswuwViRGgtqAl7EadgNBp3deH8NFhHEioigABQAoA2AA0HtXPnbD5OHyRR38TEmPDAjf9K6o5HshdvpXrvk3NzGEoquwnr4acPWPhsLgWOIzYk6Af2pLgadAGA9hTTXiCEIqqosqgKAOgAsK90iTeXT4TVDFh5sQ7MW8GLNZdLu4AGovogvcC4JIF9L1Y8cxvg4eWQ/dRjqbX02v60o838Wlwc3DcNESfFzxNqbaeGS5HUqquR/er0Gw0lLoKjWYXAl7xTgf6Bkg/RSDzRy6s2e27Em7AjQgnUaaaWynjsGNbiiwu2SZ1F3jysoi+6ozi5YsBuLrm3I0rZoZ8yLc30GvfvWW8b4n4fH1kOoRli9rwgjTr5yN+/pUKugF+uUtUGYC+lx2eE0LgXLceDg8JFvfzSMdczbkknU63JJ3veqrwlw86GMZYZnMbIPkV7O6uoGi57MDbQmx3JvB43zQj4eWOKSR5ZQVDwsAE00JkPl0PRcx6WFLRxmJZAks5WxGbwfLdgQb5ySxOYEjKQLG2vVulTY7CJ47G4amGDtc9Q1/88bTTopSpuKtYJgwuKy7kTiN8TLGWJLJn1ZifK9iSWJv/AGg69BT/AIWbK3odDUqtO/eItgsVkt/SZbUUUUnOhhRRRRCRcfwyKcKJUDZTmU7FWsRdGGqmxIuCNCayP4hcLxMeKKYc5Y8kYuzEOwXNYM6ENIi3sA5JBB73rZqreKcvw4lg0qklRYWZhp+6RVVYOV+Dfti+IWoyWpGxmIY5eIvh/s7YkyRX1RiTcdmZjcp+ySR6VE5Q8TC46ATKyREvoG8oIRrHLfKF1bUVtv8A3Hwv6jf+o/8A7qreLfDjDSLbIWW98pdv560olDEMbMR5n0ieHpYunUV3IIHafSQOIY0PYrqLXHrfqP50qcB4dG5gynOC0jg7qE8VjHYajTMoHYKdqZI+Q8LGdEkQ2K6SSDQ7j5tBU/g/AYcIhSFMik3tcn8L7Dc27k96bwnDqlJiWYEGdBVxucBctrX5/wASwhcqNCR7G38KkRY91+8T76/xqPRWyKagWtELmV2F5fhjmkmVP0kjtISejN8+XsDqf3jVjX1VJ0Av7VMg4Szb+UfnUnqW+YzwL1SEBU/B8IuczafxPv2FWOGwKpsNe5qJxfjqwWWxaQi4GwA7u2wF/c+m9KNWLHKglgWWMcYUWAsKW+OAzcTwMI+WIS4uTQ/dXw4QemrSM2v/AAvwTcTz3ivt2HEOJhlWUTZo8gMY8LLopU5w5uwLFmF1+XpTFyTxlcbjcbiCDG4WGFYmPmCKGZnsNMrO7KGGh8KqHRl3kyjAXMdqKKKrkIs8+yf1dI9xJPho2Ho88aG/pZjS78RuIBOJYFSbNkny+5CH+CmrnnWTMsX/AOXgh/8AtQ0p/EbFCTi0Ma/MkUjaevhj/ftVhFrSjDP0hY/9vSP/AAt7REnYfyFY9hsQuKxTSSHP4zzyx3BsbESRf4YVYgn9Xua0DiuODcHxpBykQTbdCIzfbW2nTob1m3AcVBaGVmJmSQZ1OZUVWVkfwbWRls3UswGnl1FRyszoeo3mbxCmXGUbEn7WH1Ms8biyrZRULxj3179fpXXHgBnZmVFBsWZgB23Pr03qtTiSyNkgR55N7KCBoddCM9vXKBqK1XqAbmcth8I7gZVjTyCf69/5Eo/zw1pFZz8POD4hpxipFWOICWPKb582YA3Gul1Ot+m2t60aqCbm81BTNNQjbj1lzC11B9BXyvmF+RfaikDvOrpm6A9gnWiilznHmtsGiiKMSzOGYBmyqqrbMznU2uVUAAkk9N6iTbUywC+gjHRWAYrmzGzOXfE4oW1ZYlRUXuFsM1r30uT70zcmccxX2jCASSvHiSSBKcwdAjFmBvdMoynUC5YDW9UDEBjYAxhsOVW5I7prNFFFMRaeXjB3ANRn4XGelvY1XY7nPDQyPGzOXT5lSKRyNL/cU62I0oj5whYAqsxvt+hkX/rAtUgzDYwvJ39Dp6/jXtOFxjpf3NQRzOlwDHKoJUZiEsMxAF/Pe1yOnerhWuLjY170j9cJ8SMLoAB7V6ooqEIVkvNAhMuKkxPjTo2IAWCMk5mRFRVyi2hC5iGOXY1rVZzD95iLMzuze5Y3uevb6U1hqfSEjsliLmvKSTEXfBZcKYFzuArZB4f6KQDRCdTSzhZZElVo2ZJEN1cbr3/d7jY/hTvxLQwnoJkv9br/ABIpTwsOrt1zMPzrQ6Owy7zRpWWkQZrvKfMn2mBPEyia2V8vylgbNlB1AJBIBq6xEmVSaxvgHEfBmyjQEk2Hr5mJ9yWPutatLic8SHqd/caVk5fjtMXFt0SMRKjjnDTiMPJEGysRdG1sGBBQkAi4DAaXpE5vxalvtqK/jMssLxBQxWdVuiup1y3VtV3RwRuDTpxbmeDDHI7lpSLiKMF5T2tGl2tfS+1Zx8SOHYmZBjDF9lQMiFC4aR8140aRQCiECRhoWJDC+wswUV2APdpvMrA1mp/Cdjt3yswnxHMKDxWdGJsywwRFTvlymRyeuv8As1TR8YE0UkHliiZ5CzTaMQzswKRiyhtV62B6GoK4FY2PVrkFjua+faFzZOtifwF/4V0VT+zKVAX6QrfUDe3299ccTiBBtlvbfl6y1h4nh428wbFzh4yi5R4brY+J4huLsd9DbTX71XXK/GcXjcamEUpDhbM0q4c5fKtrjOoBvcqtxb5jYik7F4gxrmU2YEWPb8a0D4JSLJPi3CKnki0XYEl81gdgcoNqXxfCKeDpXdix0sdBr1Ed2o/HOs4i1NmRQs1XDYZY0CIAqjQAf739a6UV9UXNqyJiaky2wvyL7UV7jWwA7CikTvOqpjKoB6p6rMOesYWx0yA5gIYVK9jmkdhffUGLT2rTiaxOHGRlzM0qvNJIWmsR8x0y6bBAAoB1so60ni3ypbrj+DUGpc8pBxh8HCSZRmcrlQbXYW1PuzUy8qYWTCNg5XbxFijTCCNV1VpTGHZSFubFEOpta+1tafF4PxF3HndFFjbTxLk/l+VNvAeAYppoZXVY4Y3EikyHM4KEHNGotrcWu2nbSqqBLm4ltdVS6maDRVZjOZIItC4J7Lr/AA0qnxHPi/ciJ9Wa35AGtCZ0WebeJus1gzBfHmBCm1/Ip1Nr9OljXbA4iCdQShuN7vIPxyuARSnxXjHjOGay5sTNYX/ZcHU77CuuDxrREZWFgb279xWrhUpMnxbzncdXr06/wjSXKgJxCMJorLEbAm2mITcE+tQuSOcMVhsThoZGbEYfFWW7NrCbvly6fKRYWP6tS4sWJcdhmW1mQHftiIriqLCtJCMFNEqO4AZVckLoxGpW5Hzdqzqtg2k2sMSaYJm8UUh4PmHG4hgPtGEw37Jhkkv7MZUFWkfLeOa5l4pJrsIMPBGB/wCosrf5qrjEY8VNkRmtfKpaw62F6zvBkmNCdyoJ9yLnfWrbjfKDLhJT9sxbyKhZWedgLgfeWPKpHS1rVAK207VpYAfMZfR5yJxFbovo8Z/B1pXww8g+v8aZ8dMcklr3XK3fYg6Ae16WoflFOI2dvMeRIjQPw+Mq8fxDwZ4yFd2KiyKOzHUk6DRtyRtT9wzDYzFovizDDQ2/s4fNI23zzMPKNNkF/wBqkfii/wBmegex6XzKwF/qQfpWjcn4jPCNen8v9c1ZTjLU1mXxBTka3VeWHCOAwYVSsMYS5JY6lmJ3Lu12YnuSaqPiLDmwJHaWA/hMhpmqi57hzcMxmtrQSOD6opYfmtXDSc1TY9ICesTCQO+/WqiKYLiGLaDLKPxUgfmRV9jGu5O1wrEH9pQ3+tKeJ1c+tx+dd9j6n+ArLzIP5mjhls7CWvFZBkX11/KtW+BGCUYTETffabwz7IiEfm7VjOLnLAA9NBW8/BjA+HwpW1vLJJJr7hBbTYhAfrWLxyrchO0fY/xI1lyULdseqlYCO7X7VFqy4cnlv3NcvUNli2DTPWHZrJVFFFKTopW8x44Q4SeRjYLG+o1N7ECw73tWN8rfD8+BEWSC72dkkjLEG1rXuLggAkEbk1o3xQcnCwx/dmxWHjc/s5sx27lAv71QuIYwQxs1wGNlQXsSSdALe1c3xrF1KbJSpc9TFaznMAsVOJcB+xo7Osa6MsTLcRgP8wCknJKBcAiwfbQ2FW+J4vJMBmkLLYWA0FtLaDTtU/iXA5JiWR8geNgwYB1ZjbKHVt0tfQEUtQcKy4eTxM0OIw5UAaMhzgg+EsfmKsVJUXuM4B2q7heO6UZHILe/ekvRy2hkyvMgc2WNQzsbKGbKL2J1YA2Fgehqul4LibeK0vhX+WFsxNu7lWFmPbpXDDTB/D8J3ixCgTIJS5uCCL2kZc62Ynym9ta3FcNtLWUrvLGXlHFlGCx4O0gJZZC0gzXufLYGx1106H0qll5VxCfNgEYX3w0+Uj91yv5GmBed5oVJxWG8ii5lgcMthuSjWYewvXjHcx4ZcDh0xc0ymSNGMkavmVlsT4mUEoetiNR3qWYiRsJWRLJA8DDD4lHQgKsirZQXVmOYnXa9yTXCQMWUFiXhLMkUQBvoQviM3lGhuFJH1tVhAuGkgnaHiJnJhlZVLqrBsjGOyjKbgg6MpNdMHhxFDkjCjIFJ/eYauSblmY7k6k0Xha0mCm/k7jbMfAc30uhO+nT27UoVacs3+1xWF9T/AAN6IRu5uxIjwrFiFBeJSSQPmkQbnS5vb60onFp+uv8AiFX/ADBxNsTI2Aw2VpLAzysodIFO2h8rTtoVQ7fM2lgyxzVyhFFCsMcQYRiwZwGbUAlmYgkknNr601QxHRAi15Yj5Z84hIhil86AlGF8wH3Ta5vtStw+YPDGwvZlUj6gfnUCXlobmBD+6hr2nCCBYRWHYKLfhVv6zW4WWCt2TpjQziRcl1sGQkEXZfNrcHqo17U6fDvGC+W9xci/QjuPowpI/olv+F+Qpo5MwzpJsR7eg0221tb2parUDm8hVcVOU0OWPKxFUnOURbh2MUAknDzWA1JPhtYAetNeOguL9RVWy3BHfSrlbMs5evS6Cr2bifnLjEpAPotgfToPpelIauPrTbzLgjCXjN/JmTW1/IcuttLnKG/epWw8dyT+qP4muyz9MlAdZB+oM00sCxHvSfJzX6q4DhBFhYIwMuSNFsOllF/zr8pzKSbDUnYV+ulWwsNAKxeLNmrmK442VR3wq2wY8i1U1cxLZQPSsSttDho+MnsnuiiilptRT+Ibgx4VOr4qKw75Mzn8ApP0pM5vwTSPGR86vmUdD5bWNuhFx6b9Ke+aeFyzT4XILoplJNrhWKWQn0tnX96lbH8q413LFM1rhbMunrXN8Sw9ZsQKiC4tFnVs95M5d4/FJ+hF0lUaxOfN6EfrLpuK68V4THiGBDGOdL5HXdTb73Rl30PfS1LHEMC5OWaLLIpuGBsykbMp/wBg1HPMuLhsZM3q4VWGmi5rXYX9jbvWWMBiAekpqQff0nmVgbiWGE5Xx4YSS4mGZ7/2To3hMOxy2e9vUjTUHarTGTNFBI+Jw7k6FjHJDKgGigATIhEY3ItprrS4OfZna0atMRtlhNh0+d8oB1PXvXSbiWOnFn8KJempZvXMosv5mtei3EQdVFu63pLs1Rt5GxfDIWxbpiAsccRSTwlkC+JfUO4QhQqkZVQADykm5OlhxJUVVljWbISc/jlmGXfMhkJcjtlBX23ESDhC3Z5LSSPbMxX9X5Qt72A333JqZHAq3sACdSe/ua2qaPYFzrbXql+f4ctpW/YcLI3iL4ebzWZSAdQQ2o62J1qVw7GeIGXbw3KkKMqFrLdh1c2I87EnfUXIrni+A4eW5eGNidyVF/x3qVhsKsa5UUKOw/MnufWr5Cda68GnmlxDQYSwlC2knIuuHVtzbZpiPlTYXudLA1crTYmcYPBj9OReSUi6QIfvN3c65V776Vq/LvL0WBgWCEHKLlmJuzsdWZyd2JohPfA+BxYSERRA2uWZmN2djqzux1ZydSTUufCq/wAwBrrRRCQv6Hi/V/M/zo/oeL9X8z/OptFEJBbgsRFitx6k17g4TEhBVQLbf/VS6KIQqrxsGQ3+7/CrSsy+IHFp8TiTw+OOXwwBmVUN5yVzf2lrLh7WQm4zNmUkAeaaNlMXxFAVltziNz7gkxc0k0LIiSWN3uQ+UZTKmU+UEBQL6EIDpSXjOV8Rh40ldQIZrKklxZjbMttb2IuQTvl9q27g3w1lLrNi8pAsRChuPTxDYXA08i6b3LU04/h0c0ZilRXQ7qwuPwNaGHxldLEN8uw5ROtVWhZAunM+k/N3LvBZExkEkkbiNJEdiouQFYG+UXJ+g2r9KwzK6hlIZWFwRqCDtakniHw0CC+DNrfLFIzEadFfVlHTW9vSvOBx02Cm8N4ZYwRmZCjGNiWuSkqAqH1N+97kVXXxL1HzVAPCRqU1xShqZ1HIzRMFBma/QVZ1B4LjxPAkixvGGvZZFytoxFyD0Nrg9QQanUm7ZjHcNQFFLc+cKKKKhGYUUUUQkDinBo8QtnGo2Ybj69vSk3iXKs0NyB4i913+q7/hetBoohMlYEGxuD2NfK1LE8Ojk+eNW9wP41Xy8o4Y/cK+zH+dEJntFPq8l4f9s/vf/Fdk5Sww/wDDv7s386ITPQL6DU14OBnmnGFgFpSM0jkXECnZnH67fdTc77A058VxoSQYPAxp9qYXZ7XXDofvy9STrlS92I6AEiy4ZwyHh2GPmNhd5ZX1eRz8zORqzsdAB6ADYUQnrlvlmHAxeHCD5jmkdjdnY7s56k/gNharalVuehnA8MBCbXaSx/AIVv6Z6YMBxFZlJXQg2ZTa6m17GxI2INxob6V5cT0giSqKK+E2r2eT7RVXHzPhmcIJlzMcq72Y9lYjKT6A1ZPKBuQK8LBRcwnqlP4j8/LwnDLKYzLI7ZES9hsSSxsbAAfmKYn4io2uaRviJxCGUwxSNGhIlLBhnvHks4K7gHQXGt7Wpb9ZRLZVa57NftBSGIW8ReX/APtEYl8Ui4iGHwHYKfDDB1DMADcsQ1h0sL+lb4DX5t4tyFAHgMBCyZxIyBif0V7hhmHlbTrpc1svDfiDFIyxteJzookFg3YK4JUk9r39Ktarlp9LlOXrte0hVqJSq9CzDNvbnG6vLRg7gGoacT7j8KkR4tT1/GqqeMo1Plb8feF1adQttq+0UU1JwoooohCiiiiEKKKKIQoooohCiioOK41DGLs4+mu+2u1egE7SLOqi7G0nUu8e485l+x4SzYphdmOqQIf/ABJe5/VTdj2AJHLG83+Mww+BtJiWFyWByQrexkl7/soDdj2FyLLg/BosDA1mJ3kmmkN3dreZ5G9h7AAAWAryeggi4nvgPAY8JFkS7MxzySPq8jn5nc9T6bAAAWAApf8AijiGTCxWvYzJmtfoGKbfthaW+YPjioOXBxZx/wASW6j0yx/MfqVpI/7yT8RxUUeKnISRimmixlwyqVUaAgkWJufWnjw7EdGXK2Fjv2C+0rXEUw4F5dYTjDSu0fkygDMrC/m1uSMwta351ofIWhkBfMQkYFgQAM0htqTc+YHfZhWVpjPBzR46PKyExiQDxFzqSLgrckEgX07g0/fDvHxy4Z3jJzGV/E0A10y+UaAFSrAdMxrnHrVaINV1NrgdnnNDEvSRAEIPj+JoMmJVdyKRviRxzKsEdmMcrNGVF/OxAyKQutrZjb09KucdivDS4XMxZUVdrszBVubaC5Fz0F6qeZeVpZ8K5xEiAoDLHFDcHOgLKPGPnvYMLqENj71DDYrEYlrgALziNNyWvbSJnL+Ow8CxiaPzOHIzIT5NSQWYEgBRe3Zdqf8AlzF+LhY3BJBzZS175QxCXza3ygb696UFlKjwEJcOniQGys3hgXIcl1XNuNTdgCbHWm3lrg8uHwGHBIkAiQsq2uvluwU7OAb7+b1Y71YrDVaqaDUH12mhxEqwXJbaeObeMnCYKacasi+UftMQqf5mFZhi8Vckq2Y+Vmdj53JIIYkagL0toOlrU/8APkivgNDo7wFfW0iOLf4ayjGKSpH3onK6HdG1Ufmw+grV/s9RHQuxGpNu3acfxA3dFvtr6H8dl5e8y8RtCnhnKxVNvvMTrc9fl1v0NLPGeKMsLEm+WxA6XJsp0ttv+7U3jMgPhebPYgg2tqVJOnQAEivmE4WuIZY2IAkcLcjMLhHKAjsWsD6HpuNbCkpgr9hP3Mtq2xGMBO5YDysPx5xbb4m8SJv9rk6bZQNPQC1ad8K/idNjpjhcSFZwhZZFFr5bZs42ub3uLe1KXPHw6WGOKSIKk0hHiosg8JLjUx5xmtfoSbX0HaN8MY0weOOIxTSRiIFQERmDF1IObKD5QDe1tyO1c/iKNGrSbIovbSw1v4ToK2HamtyNOufoqOdl2NS4uJfrD6iqvCYtJUWSNg6MLqym4I9K7Vz1LFVqJsp8ImGIl1HKG2N691Ro5BuNKtMHic413Fb+D4gK5yMLN9DLle+kkUUUVqSyFFFFEIVE4jjvCUEKWLGw1AA0vcne3sD/AK1Lpe47KROocjJlzx6bEaSEnvZl+hPredNczARXF1jRos43EoOOcSlM0StJoxObSygsrLHlW/R8upubn2qyw+FiOFWRECswAcnV77Mpc3JswItfoap+YMksa2bzA6W3Hr7ggH3rjheKMIn+UZjmdSbEOBZiq3uQ+jADrmuRatDIFItOew+JLEmqbn378pO5SmXDYmSPQLJrt2+X8BdR6D1rx8XeY/D4c8a6GdhD7qbmQfVQw+tKicXlLJO63AYhVVhmci/ydLbnTTqWO9fPivxJJ8Ng2RrhnaQewS3/APVZRNSpxClSXRWbq6tT4TYoVSKVr7TL4J/Oyn3H1rocQySC1r2ulxpmXXXv0qvxz5JVYV7xGPVgpG4N7V3jWqpkbcelvsZFVIIZefv7xw+JnFEfw2hUJHIgdVAtlzC2g6X1v7Vf/BPiB8SaInRo0kA9VYhifWzJ+FZ5zPxdZfBAIOSKOM9vKNfzNfeUuZZMJiFliIzLcWI0ZTbMp7A2BuNiPoecxWCOJwT4dSMxtbwMnSDKgZh1k+Os/RPE5D9owKA2DYjX1ywysAP3gp/dqRwBpMUk6Yg2mhmVfKQSjLHGykdNb5rdQ9iNSKRTzsuNOGljXw/s8izsrsLtYSIQttCt8wBJB02F6feEOv2tpojeHGRiUnoJIwq39ymUf+XXMcPQ06WRtCCbiaKoyqCREfmqUYfGwRRxrGUumVVBDGVnto+jKbpe+oVmAIJrUPB8OFEU2tkUdNiO3pesq5+ws0nEGljhldI5ITmVGZSFWJtGAsRcldOorQ+M8yxwyQhrhSC7EiwQbKXvsCSbf3T2rUqWCqfe8vqL8K935iPzzJ4UseF2VHkn9o8p8MC2wDOVHpHWX4+Vrl/1lKHfcar9Bc6+taD8QMW82IlnRWaMRrFGQPuqSzkD5tSd7WstLXMSRLDgokkjZhDIZijAgOWjbX6ltOw9KnhilJUpU92ZiezQn0nP18PUNd3ZTYAAab8/HnK85Wiv+q4selgpX/Q1Aj4ikjKt1yhwRfcn9ax3GwB7tfoK+wzk5EkZQj2La63UbHU2B79betM/D+CQzIksmIyrI0y+Epjvkj0O5urMQxB2yrtc3qYqmjQWmeQsfx9JbgsAc+ZhrfSdsZisPFJhZJIopIlwiLIrA+aVYnOU23cuFUb/ADml3hRszXspJKlQNC+rN3sBew9BTNjuQmnwcuIww8iOZQrSZszRaEC3VsqgX006VRY/hEkKYfy+d7zJdh5gDlZntcANc5ddfpVKsjbCxM1SlRSQ5uL6dXdGjkbjRw2JXDkj7POWsDfySWuMvQK1muO9u+uoVgzxtKuSSNQp381/wsN/wrTPh1xuaeGVJjnaBxGH2LqVBBb9rW1xvaue4rhP99fH1lDrzjbU3hiak/SokURY2FXEUQUACluGYdnqdIdh94U1ubz3RRRXTS+FFFFEIVB4vwmPERlJNiCLjex3qdXGaaxVR8zfkB8x+mg9yKJ4RfeZri+V4GBWE4hY9Rfzg31BKgkWHY63ufQmjn4Jh4HElp3KKwNsnnXcq7li5FwD30I6kHSMfwadSTCUZOisCCPqCAfypR4jwvEpfPhyf7hzX77gafjTivTtqZz9ajiwxYKLdlv4MreMxWRXNmmkZVAUaAWOVIwOl9STsAW6accfy+kuHQSk2jWRlKqQQSrSaG1rEAb3tt0rzC+XL4kUt0XIq21sSQxvfRvDuB/zPSpWI4vJIhVcNIufQM1gFubEk5zoELLa3baq3xdFTnVhcba87SFKjXBAA05ykwXwpV0V2hdiwDG8lt9ehFTYfh1Gu2DB/veb/qJpyfmQRIqRp4roFVrHKB5QfmsQdD0qRwrmHxmyFMja9Sdv3RY217etYrcTx7KarJdd76+s6IcSpo2TKl9u2KMXKBQWXCgD0Ra7DlyTpB/lFaDRSX991f6R9Y0OJMNlERsHwExyBpsGZUHyBDHoT95lYi9ugvbrbazPwqZ0RhGvgDUqpgGbc7sJipOo3sPptZUVBuM1m/aPr6xapimqG5i/DzNj1ds0fiWFspQqL98y3/1qPhOYuIRixw6M51diJfMfoCAOyjYaU0UVMcZb+geZk/1Sf8Y8zKDhfFXzHxsEir2iguTm0PmcgAD6312q3VI2jUKjIyMXQuq9z5WsScpBy/n0qRRUG4xV/aoHnKmrj9otK3jkYnw1kgMct1NrJ31GYHUamlJeBSg38Fr97D+NaGmGY7A13ThrdSBTeH4ljTtTv5j8xiljaqCwEQRhsUsLxhW8IghkAXzXFjpuSR9aqMfyi7qM2FzWsFN9QBtYqcwHtWtrwwdSTXVMEg6fjTyYjGHdEHnf6GT/AFTn9q+UxHCfD7FTToFaWKO/6S4BFrfdzjMzXt0y2BrRuTuSGwaSB5c7SNmJyhdAAFFgT21N+tNyqBsLV9r2rSNf/VOnUNB6/aLt8RniKIKLCvdFFXqoUWG0IUUUV7CFFFFEIVCxoKukgUsFDqwXezZTcDrYqNBrrU2iiEgrxqK3zEehVgf8JF/yr4OMK39mksh9EKj/ABSZV/Op9FEJTTcNll18kA9BnY+tzZVP0b3qMOABDmK52/XbzH6X+X2AApiopCvgKVXUaHskCgMVsTweJ3zsnntYm5BsNr2IvRg+ERRElECkkknUknTcn2H4UzPEDuAfpXJsCh6Vnvw7EAZVqXHVcj6Sk0Be+kqqKsjw1e5r5/Ri9z+VKf3XiOoec96MyuoqyHDV7k10XBoOn41NeFVzvYT3ozKpVJ21rvHgWPS3vVoqgbC1fadp8IQfO1/pJCmOchx8NA3N6kpCo2AFe6K0qWFpUvkUSwKBCiiimJ7CiiiiEKKKKIQoooohCiiiiE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40" name="Picture 16" descr="http://www.businessthaicenter.com/wp-content/uploads/2013/02/%E0%B8%9C%E0%B8%B9%E0%B9%89%E0%B8%9A%E0%B8%A3%E0%B8%B4%E0%B8%AB%E0%B8%B2%E0%B8%A3%E0%B8%A3%E0%B8%B0%E0%B8%9A%E0%B8%9A%E0%B9%80%E0%B8%84%E0%B8%A3%E0%B8%B7%E0%B8%AD%E0%B8%82%E0%B9%88%E0%B8%B2%E0%B8%A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0836" y="2747685"/>
            <a:ext cx="1704807" cy="191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www.safetechthailand.net/cfcAdmin/images/mContent_Image173255720464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2109" y="236702"/>
            <a:ext cx="2314575" cy="183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www.dmsc.moph.go.th/phuket/userfiles/images/Imag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2508" y="3722603"/>
            <a:ext cx="1561024" cy="159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5060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152400" y="0"/>
            <a:ext cx="8534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แบบ </a:t>
            </a:r>
            <a:r>
              <a:rPr lang="th-TH" sz="2000" b="1" dirty="0" err="1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ปย.</a:t>
            </a:r>
            <a:r>
              <a:rPr lang="en-US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                                                                                                                                                  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ชื่อส่วนงานย่อย..........................................................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รายงานผลการประเมินองค์ประกอบของการควบคุมภายใน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ณ  วันที่.................เดือน...........................................พ.ศ. ...................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2" name="ตาราง 11"/>
          <p:cNvGraphicFramePr>
            <a:graphicFrameLocks noGrp="1"/>
          </p:cNvGraphicFramePr>
          <p:nvPr/>
        </p:nvGraphicFramePr>
        <p:xfrm>
          <a:off x="152400" y="1371600"/>
          <a:ext cx="8610600" cy="3828393"/>
        </p:xfrm>
        <a:graphic>
          <a:graphicData uri="http://schemas.openxmlformats.org/drawingml/2006/table">
            <a:tbl>
              <a:tblPr/>
              <a:tblGrid>
                <a:gridCol w="4439276"/>
                <a:gridCol w="4171324"/>
              </a:tblGrid>
              <a:tr h="51500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องค์ประกอบของการควบคุมภายใน</a:t>
                      </a:r>
                      <a:endParaRPr lang="en-US" sz="20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(1)</a:t>
                      </a:r>
                      <a:endParaRPr lang="en-US" sz="20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5719" marR="35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ผลการประเมิน/ข้อสรุป</a:t>
                      </a:r>
                      <a:endParaRPr lang="en-US" sz="20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(2)</a:t>
                      </a:r>
                      <a:endParaRPr lang="en-US" sz="20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5719" marR="35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8793">
                <a:tc>
                  <a:txBody>
                    <a:bodyPr/>
                    <a:lstStyle/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สภาพแวดล้อม</a:t>
                      </a: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</a:t>
                      </a: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ควบคุม................................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 1.1 ..................................................................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การประเมินความเสี่ยง......................................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 2.1 ..................................................................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กิจกรรมการควบคุม..........................................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 3.1...................................................................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สารสนเทศและการสื่อสาร................................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 4.1...................................................................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5. การติดตามและประเมินผล...............................</a:t>
                      </a:r>
                    </a:p>
                    <a:p>
                      <a:pPr marL="457200" marR="0" indent="-4572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  5.1..................................................................</a:t>
                      </a:r>
                      <a:endParaRPr lang="en-US" sz="20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5719" marR="35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35719" marR="357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52400" y="5257800"/>
            <a:ext cx="870783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ผลการประเมินโดยรวม..................................................................................................................................................................................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5715000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		ลายมือชื่อ...... (ผู้รับผิดชอบ)...............                     	 ลายมือชื่อ.. (ชื่อหัวหน้าส่วนงานย่อย)...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		ตำแหน่ง............................................                        	ตำแหน่ง................................................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		วันที่.........เดือน........................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พ.ศ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........                   	 วันที่.........เดือน......................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พ.ศ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........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07831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6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6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6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  <a:endParaRPr lang="th-TH" sz="3200" b="1" u="sng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ชื่อส่วนงานย่อย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► ให้ใส่ชื่อหน่วยงาน เช่น กลุ่มพัฒนาระบบบริหาร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ชื่อรายงานผลการประเมินองค์ประกอบของการควบคุม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ภายใน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► ไม่ต้องเปลี่ยนแปลงข้อความแต่อย่างใด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ณ  วันที่..........เดือน...............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......................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► ให้ระบุวันสุดท้ายของรอบระยะเวลาในการประเมินองค์ประกอบของการควบคุมภายใน  ถ้าเป็นรายงานการควบคุมภายในฯ ปีงบประมาณ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จะเป็น วันที่ ๓๐ เดือน  กันยายน พ.ศ.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</a:t>
            </a: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1644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๑ (ต่อ)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(๑) องค์ประกอบการควบคุมภายใน</a:t>
            </a:r>
          </a:p>
          <a:p>
            <a:pPr marL="533400" indent="-533400"/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►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ระบุรายละเอียดของแต่ละองค์ประกอบของการควบคุมภายใน ซึ่งกลุ่มพัฒนาระบบบริหารได้ดำเนินการจัดทำให้ตามแบบฟอร์ม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๑ เรียบร้อยแล้ว</a:t>
            </a:r>
          </a:p>
          <a:p>
            <a:pPr marL="533400" indent="-533400">
              <a:spcBef>
                <a:spcPct val="30000"/>
              </a:spcBef>
            </a:pP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(๒) ผลการประเมิน/ข้อสรุป</a:t>
            </a:r>
          </a:p>
          <a:p>
            <a:pPr marL="533400" indent="-533400"/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►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การประเมินจะมีอยู่ ๕ องค์ประกอบคือ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สภาพแวดล้อม 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 การประเมินความเสี่ยง กิจกรรมการควบคุม สารสนเทศและการสื่อสาร  และการติดตามประเมินผล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4291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 (ต่อ)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24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(๒) ผลการประเมิน/ข้อสรุป</a:t>
            </a:r>
          </a:p>
          <a:p>
            <a:pPr marL="533400" indent="-533400"/>
            <a:r>
              <a:rPr lang="th-TH" sz="24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►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ให้ระบุผลการประเมินในแต่ละองค์ประกอบเป็นรายข้อ พร้อมระบุรายละเอียดผลการประเมินว่ามีความเหมาะสมและเพียงพอ หรือไม่ ควรปรับปรุง แก้ไขในจุดใด อย่างไร</a:t>
            </a:r>
            <a:r>
              <a:rPr lang="th-TH" sz="1600" dirty="0" smtClean="0"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ในแต่ละข้อและแต่ละองค์ประกอบ ดังนี้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สภาพแวดล้อมการควบคุม (ข้อ ๑.๑ 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๑.8)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การประเมินความเสี่ยง (ข้อ ๒.๑ 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๒.6)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กิจการรมการควบคุม (ข้อ ๓.๑ 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๓.8)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สารสนเทศและการสื่อสาร (ข้อ ๔.๑ 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๔.9)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การติดตามประเมินผล (ข้อ ๕.๑ 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๕.9) </a:t>
            </a: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8785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๑ (ต่อ)</a:t>
            </a:r>
            <a:endParaRPr lang="th-TH" sz="44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ผลการประเมินโดยรวม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กรณีมีจุดอ่อนหรือความเสี่ยงที่ยังมีอยู่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สามารถใช้ข้อความตัวอย่างดังนี้ “(ชื่อส่วนงานย่อย) มีโครงสร้างการควบคุมภายในครบ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หรือการควบคุมภายในเป็นไปตามมาตรฐานการควบคุมภายในของคณะกรรมการตรวจเงินแผ่นดิน มีการควบคุมที่เพียงพอและมีประสิทธิผลตามสมควร อย่างไรก็ตามจุดอ่อนหรือความเสี่ยงที่ยังมีอยู่ในช่องผลการประเมิน/ข้อสรุป จะได้กำชับผู้บริหารทุกระดับสอดส่องดูแลการปฏิบัติงานของผู้ใต้บังคับบัญชาในเรื่องที่ยังบกพร่องอยู่ และจะได้ดำเนินงานตามแผนที่วางไว้” 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3245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/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๑ (ต่อ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533400" indent="-533400"/>
            <a:r>
              <a:rPr lang="th-TH" sz="4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ผลการประเมินโดยรวม</a:t>
            </a:r>
          </a:p>
          <a:p>
            <a:pPr marL="533400" indent="-533400"/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กรณีไม่มีจุดอ่อนหรือความเสี่ยงที่ยังมีอยู่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สามารถใช้ข้อความตัวอย่างดังนี้ “(ชื่อส่วนงานย่อย) มีโครงสร้างการควบคุมภายในครบ ๕ องค์ประกอบของการควบคุมภายใน หรือการควบคุมภายในเป็นไปตามมาตรฐานการควบคุมภายในของคณะกรรมการตรวจเงินแผ่นดิน มีการควบคุมที่เพียงพอและมีประสิทธิผล”</a:t>
            </a:r>
          </a:p>
          <a:p>
            <a:pPr marL="533400" indent="-533400"/>
            <a:r>
              <a:rPr lang="th-TH" sz="4800" b="1" dirty="0" smtClean="0">
                <a:solidFill>
                  <a:srgbClr val="000000"/>
                </a:solidFill>
                <a:cs typeface="EucrosiaUPC" pitchFamily="18" charset="-34"/>
              </a:rPr>
              <a:t> </a:t>
            </a: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762000"/>
            <a:ext cx="8763000" cy="52414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๑ (ต่อ)</a:t>
            </a:r>
          </a:p>
          <a:p>
            <a:pPr marL="533400" indent="-533400">
              <a:spcBef>
                <a:spcPct val="20000"/>
              </a:spcBef>
            </a:pPr>
            <a:r>
              <a:rPr lang="th-TH" sz="4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การลงลายมือชื่อ</a:t>
            </a:r>
          </a:p>
          <a:p>
            <a:pPr marL="533400" indent="-533400"/>
            <a:endParaRPr lang="th-TH" sz="9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►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ให้หัวหน้าส่วนงานย่อย เป็นผู้ลงลายมือชื่อ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พร้อม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ตำแหน่ง และวันที่ลงลายมือชื่อ และหัวหน้า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ย่อยไม่สามารถมอบหมายให้ผู้รักษาราชการ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แทนเป็น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ผู้ลงลายมือชื่อ ยกเว้นในขณะนั้นยังไม่มีการแต่งตั้ง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หัวหน้าส่วนงานย่อยมาปฏิบัติหน้าที่ ณ ส่วนงาน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ย่อย</a:t>
            </a: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152400" y="1752600"/>
          <a:ext cx="8839199" cy="3291840"/>
        </p:xfrm>
        <a:graphic>
          <a:graphicData uri="http://schemas.openxmlformats.org/drawingml/2006/table">
            <a:tbl>
              <a:tblPr/>
              <a:tblGrid>
                <a:gridCol w="1676400"/>
                <a:gridCol w="1219200"/>
                <a:gridCol w="1159609"/>
                <a:gridCol w="1285378"/>
                <a:gridCol w="1228176"/>
                <a:gridCol w="1054275"/>
                <a:gridCol w="1216161"/>
              </a:tblGrid>
              <a:tr h="113093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กระบวนการปฏิบัติงาน/โครงการ/กิจกรรม/ด้านของงานที่ประเมินและวัตถุประสงค์ของการควบคุม</a:t>
                      </a:r>
                      <a:endParaRPr lang="en-US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</a:t>
                      </a:r>
                      <a:r>
                        <a:rPr lang="en-US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1)</a:t>
                      </a:r>
                      <a:endParaRPr lang="en-US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การควบคุมที่มีอยู่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(2)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การประเมินผล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การควบคุม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(3)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ความเสี่ยงที่ยังมีอยู่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(4)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การปรับปรุง</a:t>
                      </a:r>
                      <a:endParaRPr lang="en-US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การควบคุม</a:t>
                      </a:r>
                      <a:endParaRPr lang="en-US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(5)</a:t>
                      </a:r>
                      <a:endParaRPr lang="en-US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กำหนดเสร็จ/ผู้รับผิดชอบ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(6)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หมายเหตุ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</a:t>
                      </a:r>
                      <a:r>
                        <a:rPr lang="en-US" sz="1800" b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7)</a:t>
                      </a:r>
                      <a:endParaRPr lang="en-US" sz="180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3663"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ระบุวัตถุประสงค์ของกิจกรรมหรือด้านของงาน </a:t>
                      </a:r>
                    </a:p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-ระบุขั้นตอน </a:t>
                      </a:r>
                    </a:p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-วัตถุประสงค์ของแต่ละขั้นตอน 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สรุปขั้นตอน/วิธีปฏิบัติงาน/นโยบาย/กฎเกณฑ์ </a:t>
                      </a:r>
                      <a:r>
                        <a:rPr lang="th-TH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เพียงพอและมีประสิทธิผลหรือไม่</a:t>
                      </a:r>
                      <a:r>
                        <a:rPr lang="th-TH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ระบุความเสี่ยงที่ยังมีอยู่ที่มีผลกระทบต่อความสำเร็จ 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เสนอแนะการปรับปรุงเพื่อป้องกันหรือลดความเสี่ยง 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ระบุผู้รับผิดชอบ 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kern="1200" baseline="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ระบุข้อมูลอื่นที่ต้องแจ้งให้ทราบ เช่นวิธีดำเนินการ </a:t>
                      </a:r>
                      <a:r>
                        <a:rPr lang="th-TH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8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2613" marR="426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152400" y="762000"/>
            <a:ext cx="883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2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ชื่อส่วนงานย่อย.................................................................................................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รายงานการประเมินผลและการปรับปรุงการควบคุมภายใน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สำหรับปีสิ้นสุดวันที่ ................. เดือน .........................................  พ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ศ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.......................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7924800" y="381000"/>
            <a:ext cx="1219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ปย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.2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5029200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                  ลายมือชื่อ...... (ผู้รับผิดชอบ)...............                      ลายมือชื่อ.. (ชื่อหัวหน้าส่วนงานย่อย)...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                                  ตำแหน่ง............................................                        ตำแหน่ง................................................       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                                  วันที่.........เดือน........................</a:t>
            </a:r>
            <a:r>
              <a:rPr kumimoji="0" lang="th-TH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พ.ศ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........                    วันที่.........เดือน......................</a:t>
            </a:r>
            <a:r>
              <a:rPr kumimoji="0" lang="th-TH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พ.ศ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........     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457200"/>
            <a:ext cx="8763000" cy="57554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/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แนว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ทางการจัดทำรายงานตามแบบ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</a:t>
            </a:r>
            <a:r>
              <a:rPr lang="th-TH" sz="4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3200" b="1" u="sng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 หรือ รายงานการประเมินผลและการ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ปรับปรุงการควบคุม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ภายใน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เป็นรายงานเพื่อบันทึกกระบวนการใน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การประเมินผล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ภายใน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ระบุการควบคุมที่มีอยู่ 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ประเมินผลการ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ควบคุมความเสี่ยงที่ยังมีอยู่ 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าร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ควบคุมภายในที่ต้องปรับปรุง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และผู้รับผิดชอบ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	การลงลายมือชื่อ </a:t>
            </a:r>
          </a:p>
          <a:p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	ให้หัวหน้าส่วนงานย่อย เป็นผู้ลงลายมือชื่อ พร้อมตำแหน่ง และวันที่ลงลายมือชื่อ และหัวหน้าส่วนงานย่อยไม่สามารถมอบหมายให้ผู้รักษาราชการแทนเป็นผู้ลงลายมือชื่อ ยกเว้นในขณะนั้นยังไม่มีการแต่งตั้ง </a:t>
            </a:r>
          </a:p>
          <a:p>
            <a:r>
              <a:rPr lang="th-TH" sz="3200" b="1" dirty="0" smtClean="0">
                <a:latin typeface="TH SarabunIT๙" pitchFamily="34" charset="-34"/>
                <a:cs typeface="TH SarabunIT๙" pitchFamily="34" charset="-34"/>
              </a:rPr>
              <a:t>หัวหน้าส่วนงานย่อยมาปฏิบัติหน้าที่ ณ ส่วนงานย่อย </a:t>
            </a: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838200"/>
            <a:ext cx="8763000" cy="56569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ชื่อส่วนงานย่อย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► ให้ใส่ชื่อหน่วยงาน เช่น กลุ่มพัฒนาระบบบริหาร</a:t>
            </a:r>
          </a:p>
          <a:p>
            <a:pPr marL="533400" indent="-533400">
              <a:spcBef>
                <a:spcPct val="15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ชื่อรายงานการประเมินผลและการปรับปรุงการควบคุม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ภายใน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► ไม่ต้องเปลี่ยนแปลงข้อความแต่อย่างใด</a:t>
            </a:r>
          </a:p>
          <a:p>
            <a:pPr marL="533400" indent="-533400">
              <a:spcBef>
                <a:spcPct val="15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สำหรับปีสิ้นสุดวันที่........ เดือน .......... พ.ศ. ........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  ► ให้ระบุวันสุดท้ายของรอบระยะเวลาในรายงานการประเมิน ผลและการปรับปรุงการควบคุมภายใน ถ้าเป็นรายงานการควบคุมภายในฯ ปีงบประมาณ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จะเป็นวันที่ ๓๐ เดือน  กันยายน พ.ศ.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609600"/>
            <a:ext cx="8763000" cy="598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en-US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marL="533400" indent="-533400">
              <a:spcBef>
                <a:spcPct val="2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3200" dirty="0" smtClean="0"/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คอลัมน์ (๑) กระบวนการปฏิบัติงาน/โครงการ/  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กิจกรรม/ด้านของงานที่ประเมินและวัตถุประสงค์ของ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การระบุวัตถุประสงค์การควบคุม จะต้องระบุจาก ๔ กรณีดังต่อไปนี้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กรณีที่ ๑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ให้นำข้อมูลที่มีการประเมินผลว่ามีจุดอ่อนหรือมีความเสี่ยงที่ยังมีอยู่ในแบบ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๑ ของปีงบประมาณ พ.ศ. ๒๕๕๘ ทั้งหมดมาระบุเป็นวัตถุประสงค์การควบคุมและกำหนดแนวทางหรือวิธีการที่จะทำให้จุดอ่อนหรือความเสี่ยงที่ยังมีอยู่ เป็นอยู่ในระดับที่ยอมรับได้ (ยกเว้นถ้าไม่มีกรณีที่ ๑ ก็ไม่ต้องระบุ)</a:t>
            </a: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609600"/>
            <a:ext cx="8763000" cy="57800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2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28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en-US" sz="2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2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  <a:p>
            <a:pPr marL="533400" indent="-533400">
              <a:spcBef>
                <a:spcPct val="20000"/>
              </a:spcBef>
            </a:pP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กรณีที่ ๒ ให้นำข้อมูลที่มีสรุปผลการการประเมินว่ายังมีความเสี่ยงอยู่ ในคอลัมน์ (๖) ของแบบติดตาม </a:t>
            </a:r>
            <a:r>
              <a:rPr lang="th-TH" sz="28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 ของปีงบประมาณ ๒๕๕๘ ทั้งหมด มาระบุเป็นวัตถุประสงค์การควบคุมและกำหนดแนวทางหรือวิธีการที่จะทำให้ความเสี่ยงที่ยังมีอยู่ เป็นอยู่ในระดับที่ยอมรับได้ (ยกเว้นถ้าไม่มีกรณีที่ ๒ ก็ไม่ต้องระบุ)</a:t>
            </a:r>
          </a:p>
          <a:p>
            <a:pPr marL="533400" indent="-533400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กรณีที่ ๓ (เฉพาะสถาบันพัฒนาฝีมือแรงงานภาค  สถาบันพัฒนา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ฝีมือ   แรงงาน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นานาชาติเชียงแสน และสถาบันพัฒนาบุคลากรในอุตสาหกรรมยานยนต์และชิ้นส่วนอะไหล่ยานยนต์ และศูนย์พัฒนาฝีมือแรงงาน) ให้นำข้อมูลที่มีการประเมินผลว่ามีจุดอ่อนหรือมีความเสี่ยงที่ยังมีอยู่ในแบบประเมินการควบคุมภายในด้านการคลัง ของปีงบประมาณ ๒๕๕๘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ทั้งหมด มาระบุเป็นวัตถุประสงค์การควบคุมและกำหนดแนวทางหรือวิธีการที่จะทำให้จุดอ่อนหรือความเสี่ยงที่ยังมีอยู่ เป็นอยู่ในระดับที่ยอมรับได้ (ยกเว้นถ้าไม่มีกรณีที่ ๓ ก็ไม่ต้องระบุ)</a:t>
            </a:r>
          </a:p>
          <a:p>
            <a:endParaRPr lang="en-US" sz="28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60016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(ต่อ)</a:t>
            </a:r>
          </a:p>
          <a:p>
            <a:pPr marL="533400" indent="-533400">
              <a:spcBef>
                <a:spcPct val="5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กรณีที่ ๔ (ทุกหน่วยงานจะต้องทำ ไม่มีข้อยกเว้น) จะมีการดำเนินการ ๒ ขั้นตอน คือ</a:t>
            </a:r>
          </a:p>
          <a:p>
            <a:pPr marL="533400" indent="-533400">
              <a:spcBef>
                <a:spcPct val="5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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ให้ระบุกิจกรรมทุกกิจกรรมของหน่วยงานที่ได้มีการดำเนินการในปีงบประมาณ พ.ศ.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เช่น  กิจกรรมฝึกเตรียมเข้าทำงาน กิจกรรมฝึกยกระดับฝีมือแรงงาน กิจกรรมการทดสอบมาตรฐานฝีมือแรงงานแห่งชาติ  กิจกรรมรับรองหลักสูตรและอนุมัติค่าใช้จ่ายในการฝึกอบรม  กิจกรรมด้านการเงิน  กิจกรรมด้านการพัสดุ  กิจกรรมด้านบัญชี  เป็นต้น</a:t>
            </a: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509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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ในแต่ละกิจกรรมให้ระบุวัตถุประสงค์การควบคุมของกิจกรรมนั้นๆ ซึ่งในแต่ละกิจกรรมอาจมีได้หลายวัตถุประสงค์  เช่น เพื่อให้การจัดซื้อพัสดุถูกต้องตามระเบียบพัสดุ  เพื่อให้การเก็บรักษาเงินเป็นไปอย่างถูกต้องตามระเบียบการเงิน เป็นต้น  นอกจากนี้ในการระบุวัตถุประสงค์การควบคุมในแต่ละข้อควรระบุเพียงวัตถุประสงค์เดียวเท่านั้น  ไม่ควรระบุหลายวัตถุประสงค์ในข้อเดียว  เช่น เพื่อให้วัสดุ/ครุภัณฑ์ใช้งาน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 </a:t>
            </a:r>
            <a:r>
              <a:rPr lang="th-TH" sz="3200" u="sng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มาก</a:t>
            </a:r>
            <a:r>
              <a:rPr lang="th-TH" sz="3200" u="sng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ที่สุด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u="sng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ทนที่สุด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และเกิดการ</a:t>
            </a:r>
            <a:r>
              <a:rPr lang="th-TH" sz="3200" u="sng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สูญหายน้อยที่สุด</a:t>
            </a:r>
            <a:r>
              <a:rPr lang="th-TH" sz="3200" b="1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เป็นต้น  ดังนั้น ควรแยกเป็น ๑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วัตถุประสงค์ต่อ ๑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วัตถุประสงค์การควบคุม เท่านั้น</a:t>
            </a: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9031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>
              <a:spcBef>
                <a:spcPct val="5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(๒) การควบคุมที่มีอยู่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► ให้ระบุแนวทางหรือวิธีการที่หน่วยงานมีการปฏิบัติอยู่แล้วในเรื่องที่เกี่ยวกับวัตถุประสงค์การควบคุมในคอลัมน์ (๑)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(๓) การประเมินผลการควบคุม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  ► ให้ประเมินว่าการควบคุมที่มีอยู่ตามคอลัมน์ (๒) เมื่อ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พิจารณาวัตถุประสงค์การควบคุมในคอลัมน์ (๑) มีผล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เป็นอย่างไร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ซึ่ง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ผล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การ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ประเมินจะมีอยู่ ๒ แบบ คือ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เพียงพอ หมายถึงว่าแนวทางหรือวิธีการที่หน่วยงาน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มีการปฏิบัติอยู่ เมื่อประเมินกับวัตถุประสงค์การควบคุมแล้ว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   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มีความ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เพียงพอ  สามารถยอมรับได้ </a:t>
            </a:r>
            <a:endParaRPr lang="en-US" sz="32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1706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en-US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๒</a:t>
            </a:r>
            <a:r>
              <a:rPr lang="en-US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>
              <a:spcBef>
                <a:spcPct val="5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     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ไม่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เพียงพอ หมายถึงว่าแนวทางหรือวิธีการที่หน่วยงานมีการปฏิบัติอยู่ เมื่อประเมินกับวัตถุประสงค์การควบคุมแล้ว ยังมีความเสี่ยงที่ทำให้ไม่บรรลุวัตถุประสงค์หลงเหลืออยู่ </a:t>
            </a:r>
          </a:p>
          <a:p>
            <a:pPr marL="533400" indent="-533400">
              <a:spcBef>
                <a:spcPct val="3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คอลัมน์ (๔) ความเสี่ยงที่ยังมีอยู่</a:t>
            </a:r>
          </a:p>
          <a:p>
            <a:pPr marL="533400" indent="-533400">
              <a:spcBef>
                <a:spcPct val="2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	 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กรณีประเมินว่า “เพียงพอ” ตามคอลัมน์ (๓)</a:t>
            </a:r>
          </a:p>
          <a:p>
            <a:pPr marL="533400" indent="-533400"/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Wingdings" pitchFamily="2" charset="2"/>
              </a:rPr>
              <a:t></a:t>
            </a:r>
            <a:r>
              <a:rPr lang="th-TH" sz="1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ไม่ต้องระบุข้อความใดๆ ให้ปล่อยว่าง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ไว้</a:t>
            </a: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endParaRPr lang="th-TH" sz="1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7554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(ต่อ)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>
              <a:spcBef>
                <a:spcPct val="2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 กรณีประเมินว่า “ไม่เพียงพอ” ตามคอลัมน์ (๓)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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ให้ระบุความเสี่ยงที่ยังหลงเหลืออยู่ ที่อาจทำให้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ไม่สามารถ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บรรลุตามวัตถุประสงค์การควบคุม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(๕) การปรับปรุงการควบคุม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► กรณีประเมินว่า “เพียงพอ” ตามคอลัมน์ (๓) ไม่ต้อง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ระบุข้อความใดๆ ให้ปล่อยว่างไว้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   ► กรณีประเมินว่า “ไม่เพียงพอ” ตามคอลัมน์ (๓) ให้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ระบุแนวทางหรือวิธีการที่จะปรับปรุงการควบคุมเพื่อ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ป้องกัน หรือ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ลดความเสี่ยง ตามคอลัมน์ (๔) และทำให้สามารถ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บรรลุตาม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วัตถุประสงค์การควบคุม</a:t>
            </a: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67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  <a:endParaRPr lang="th-TH" sz="44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(๖) กำหนดเสร็จ/ผู้รับผิดชอบ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</a:t>
            </a:r>
            <a:r>
              <a:rPr lang="th-TH" sz="24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ให้ระบุเดือน และ ปี ที่ดำเนินการปรับปรุงแล้วเสร็จภายในเวลา ๑ ปี ถ้าเป็นรายงานการควบคุมภายในฯ ปี พ.ศ.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จะต้องเป็นระหว่างเดือนตุลาคม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ถึงเดือนกันยายน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๒๕๕9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และต้องเขียนเดือน และ ปี ให้ครบถ้วน ถ้าแผนปรับปรุงมีระยะเวลาเกิน ๑ ปี ต้องระบุว่าภายในเวลา ๑ ปี จะดำเนินการได้ถึงขั้นตอนใด 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(๗) หมายเหตุ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</a:t>
            </a:r>
            <a:r>
              <a:rPr lang="th-TH" sz="24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ให้ระบุข้อมูลอื่นที่ต้องการแจ้งให้ทราบ เช่น วิธีดำเนินการ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และเอกสารหลักฐานที่เกี่ยวข้อง หรือไม่ต้องระบุอะไรก็ได้</a:t>
            </a: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6938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40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40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40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>
              <a:spcBef>
                <a:spcPct val="50000"/>
              </a:spcBef>
            </a:pP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40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ชื่อผู้รายงาน ตำแหน่ง และวันที่ เดือน ปี </a:t>
            </a:r>
          </a:p>
          <a:p>
            <a:pPr marL="533400" indent="-533400">
              <a:spcBef>
                <a:spcPct val="30000"/>
              </a:spcBef>
            </a:pP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► ให้หัวหน้าส่วนงานย่อย เป็นผู้ลงลายมือชื่อพร้อมตำแหน่ง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และวันที่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ลงลายมือชื่อ และหัวหน้าส่วนงาน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ย่อย  ไม่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สามารถมอบหมายให้ผู้รักษาราชการแทนเป็นผู้ลงลายมือชื่อ ยกเว้นในขณะนั้นยังไม่มีการแต่งตั้งหัวหน้าส่วนงานย่อยมาปฏิบัติหน้าที่ ณ ส่วนงาน</a:t>
            </a:r>
            <a:r>
              <a:rPr lang="th-TH" sz="40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ย่อย</a:t>
            </a:r>
          </a:p>
          <a:p>
            <a:pPr marL="533400" indent="-533400">
              <a:spcBef>
                <a:spcPct val="30000"/>
              </a:spcBef>
            </a:pPr>
            <a:endParaRPr lang="th-TH" sz="40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00025" y="609600"/>
            <a:ext cx="8763000" cy="555844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>
              <a:spcBef>
                <a:spcPct val="5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ข้อมูลเพิ่มเติมสำหรับผู้ได้รับมอบหมายให้จัดทำ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รายงานการควบคุมภายในระดับส่วนงานย่อย 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► การจัดทำแบบ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ผู้ที่รับมอบหมายให้จัดทำรายงานการควบคุมภายในระดับส่วนงานย่อยต้องดำเนินการประมวลผลและจัดทำเป็นภาพรวมของหน่วยงาน ไม่ควรนำแบบ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ที่ให้แต่ละฝ่าย/งานจัดทำมาวางเรียงต่อกันแบบขนมชั้น เนื่องจากวัตถุประสงค์การควบคุมในแต่ละฝ่าย/งานอาจมีความซ้ำซ้อนกัน และไม่อาจแสดงได้ว่าเป็นรายงานการควบคุมภายในระดับส่วนงานย่อยในภาพรวมของ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หน่วยงาน</a:t>
            </a:r>
          </a:p>
          <a:p>
            <a:pPr marL="533400" indent="-533400">
              <a:spcBef>
                <a:spcPct val="30000"/>
              </a:spcBef>
            </a:pP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7924800" y="381000"/>
            <a:ext cx="1219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แบบติดตาม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ปย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.2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1828800" y="5029200"/>
            <a:ext cx="7315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                  ลายมือชื่อ...... (ผู้รับผิดชอบ)...............         ลายมือชื่อ.. (ชื่อหัวหน้าส่วนงานย่อย)...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                                  ตำแหน่ง..................................        ตำแหน่ง................................................       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636838" algn="ctr"/>
                <a:tab pos="5273675" algn="r"/>
              </a:tabLst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                         ที่.........เดือน........................</a:t>
            </a:r>
            <a:r>
              <a:rPr kumimoji="0" lang="th-TH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พ.ศ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........         วันที่.........เดือน......................</a:t>
            </a:r>
            <a:r>
              <a:rPr kumimoji="0" lang="th-TH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พ.ศ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........     </a:t>
            </a:r>
            <a:endParaRPr kumimoji="0" lang="th-TH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762000"/>
            <a:ext cx="8991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ชื่อหน่วยงาน  </a:t>
            </a:r>
            <a:r>
              <a:rPr kumimoji="0" lang="th-TH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(ระดับส่วนงานย่อยของหน่วยรับตรวจ)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รายงานผลการติดตามการปฏิบัติตามแผนการปรับปรุงการควบคุมภายในของงวดก่อน - ระดับส่วนงานย่อย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สำหรับงวดตั้งแต่วันที่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…..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เดือน ......................พ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ศ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  ถึงวันที่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…..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เดือน ......................พ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ศ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.........</a:t>
            </a:r>
            <a:endParaRPr kumimoji="0" lang="th-TH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304800" y="1905000"/>
          <a:ext cx="8610599" cy="3124200"/>
        </p:xfrm>
        <a:graphic>
          <a:graphicData uri="http://schemas.openxmlformats.org/drawingml/2006/table">
            <a:tbl>
              <a:tblPr/>
              <a:tblGrid>
                <a:gridCol w="1431359"/>
                <a:gridCol w="1712796"/>
                <a:gridCol w="1713372"/>
                <a:gridCol w="978987"/>
                <a:gridCol w="978987"/>
                <a:gridCol w="1795098"/>
              </a:tblGrid>
              <a:tr h="12954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วัตถุประสงค์ของ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การควบคุม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</a:t>
                      </a: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</a:t>
                      </a: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</a:t>
                      </a: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ความเสี่ยงที่ยังมีอยู่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</a:t>
                      </a: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</a:t>
                      </a: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</a:t>
                      </a: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การปรับปรุง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การควบคุม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(3)</a:t>
                      </a: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spc="-5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กำหนดเสร็จ</a:t>
                      </a:r>
                      <a:r>
                        <a:rPr lang="en-US" sz="2000" b="1" spc="-5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/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spc="-5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(4)</a:t>
                      </a: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spc="-40" dirty="0" err="1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สถานะการ</a:t>
                      </a:r>
                      <a:r>
                        <a:rPr lang="th-TH" sz="2000" b="1" spc="-4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ดำเนินการ</a:t>
                      </a:r>
                      <a:r>
                        <a:rPr lang="en-US" sz="2000" b="1" spc="-4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*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(5)</a:t>
                      </a: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วิธีการติดตามและสรุปผล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การประเมิน</a:t>
                      </a: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/ </a:t>
                      </a: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ข้อคิดเห็น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</a:t>
                      </a:r>
                      <a:r>
                        <a:rPr lang="en-US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6</a:t>
                      </a:r>
                      <a:r>
                        <a:rPr lang="th-TH" sz="2000" b="1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</a:t>
                      </a:r>
                      <a:endParaRPr lang="en-US" sz="2000" b="1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52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  <a:tab pos="457200" algn="l"/>
                        </a:tabLst>
                      </a:pPr>
                      <a:endParaRPr lang="en-US" sz="240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2400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2400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2400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2400" dirty="0" smtClean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44023" marR="44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0" y="5076825"/>
            <a:ext cx="3086100" cy="1676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Symbol" pitchFamily="18" charset="2"/>
              </a:rPr>
              <a:t>   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Symbol" pitchFamily="18" charset="2"/>
              </a:rPr>
              <a:t>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สถานะการ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Batang" pitchFamily="18" charset="-127"/>
                <a:cs typeface="TH SarabunPSK" pitchFamily="34" charset="-34"/>
                <a:sym typeface="Wingdings" pitchFamily="2" charset="2"/>
              </a:rPr>
              <a:t>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=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ดำเนินการแล้ว เสร็จตามกำหนด</a:t>
            </a:r>
            <a:endParaRPr lang="th-TH" dirty="0" smtClean="0"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</a:t>
            </a:r>
            <a:r>
              <a:rPr kumimoji="0" lang="th-TH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  <a:sym typeface="Wingdings 2"/>
              </a:rPr>
              <a:t>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=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ดำเนินการแล้ว เสร็จล่าช้ากว่ากำหนด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X    =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ยังไม่ดำเนินการ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0    =  </a:t>
            </a: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อยู่ระหว่างดำเนินการ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1066800"/>
            <a:ext cx="8763000" cy="507831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/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แนวทางการจัดทำรายงานตามแบบติดตาม </a:t>
            </a:r>
            <a:r>
              <a:rPr lang="th-TH" sz="36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6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</a:t>
            </a:r>
          </a:p>
          <a:p>
            <a:pPr marL="533400" indent="-533400">
              <a:spcBef>
                <a:spcPct val="5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แบบติดตาม </a:t>
            </a:r>
            <a:r>
              <a:rPr lang="th-TH" sz="36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 หรือแบบรายงานผลการติดตามการปฏิบัติตามแผนการปรับปรุงการควบคุมภายในของงวดก่อน -ระดับส่วนงานย่อย  เป็นแบบที่ใช้สำหรับบันทึกผลการดำเนินการตามแผนการปรับปรุงการควบคุมภายในที่ได้รายงานไว้แล้วในแบบ </a:t>
            </a:r>
            <a:r>
              <a:rPr lang="th-TH" sz="3600" b="1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 ของงวดก่อนในระดับส่วนงานย่อยของหน่วยรับ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ตรวจ</a:t>
            </a:r>
          </a:p>
          <a:p>
            <a:pPr marL="533400" indent="-533400">
              <a:spcBef>
                <a:spcPct val="50000"/>
              </a:spcBef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1066800"/>
            <a:ext cx="8763000" cy="46751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การทำแบบติดตาม </a:t>
            </a:r>
            <a:r>
              <a:rPr lang="th-TH" sz="4400" b="1" u="sng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ปย.</a:t>
            </a:r>
            <a:r>
              <a:rPr lang="th-TH" sz="4400" b="1" u="sng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๒</a:t>
            </a:r>
            <a:endParaRPr lang="en-US" sz="4400" b="1" u="sng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>
              <a:spcBef>
                <a:spcPct val="50000"/>
              </a:spcBef>
            </a:pPr>
            <a:endParaRPr lang="th-TH" sz="1400" b="1" u="sng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600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ชื่อหน่วยงาน (ระดับส่วนงานย่อยของหน่วยรับตรวจ)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ให้ใส่ชื่อหน่วยงาน เช่น กลุ่มพัฒนาระบบบริหาร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600" dirty="0" smtClean="0">
                <a:solidFill>
                  <a:srgbClr val="000000"/>
                </a:solidFill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ชื่อรายงานผลการติดตามการปฏิบัติตามแผนการ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ปรับปรุงการควบคุมภายในของงวดก่อน - ระดับ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ส่วนงาน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ย่อย</a:t>
            </a:r>
          </a:p>
          <a:p>
            <a:pPr marL="533400" indent="-533400">
              <a:spcBef>
                <a:spcPct val="30000"/>
              </a:spcBef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►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ไม่ต้องเปลี่ยนแปลงข้อความแต่อย่าง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ใด</a:t>
            </a:r>
          </a:p>
          <a:p>
            <a:pPr marL="533400" indent="-533400">
              <a:spcBef>
                <a:spcPct val="30000"/>
              </a:spcBef>
            </a:pPr>
            <a:endParaRPr lang="th-TH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152400" y="1066800"/>
            <a:ext cx="8763000" cy="49675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6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การทำแบบติดตาม </a:t>
            </a:r>
            <a:r>
              <a:rPr lang="th-TH" sz="36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6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>
              <a:spcBef>
                <a:spcPct val="5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6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สำหรับงวดตั้งแต่วันที่....เดือน........</a:t>
            </a:r>
            <a:r>
              <a:rPr lang="th-TH" sz="36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....ถึงวันที่.....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เดือน.......</a:t>
            </a:r>
            <a:r>
              <a:rPr lang="th-TH" sz="36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พ.ศ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....      </a:t>
            </a:r>
          </a:p>
          <a:p>
            <a:pPr marL="533400" indent="-533400">
              <a:spcBef>
                <a:spcPct val="30000"/>
              </a:spcBef>
            </a:pP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► ให้ระบุวันที่เริ่มต้นและวันสุดท้ายของรอบระยะเวลาใน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การติดตามประเมินผลการปฏิบัติตามแผนการปรับปรุงฯ ถ้าเป็น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รายงานการควบคุมภายในปีงบประมาณ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จะเป็นงวดตั้งแต่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วันที่ ๑ ตุลาคม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๒๕๕7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ถึงวันที่ ๓๐ กันยายน พ.ศ. 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</a:t>
            </a:r>
          </a:p>
          <a:p>
            <a:pPr marL="533400" indent="-533400"/>
            <a:endParaRPr lang="th-TH" sz="36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685800"/>
            <a:ext cx="8763000" cy="5509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การทำแบบติดตาม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(๑) วัตถุประสงค์ของการควบคุม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► ให้นำข้อมูลวัตถุประสงค์ของการควบคุม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{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(๑)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}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เฉพาะที่มีการปรับปรุงการควบคุม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{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(๕)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}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ในแบบ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รายงานการควบคุมภายในระดับส่วนงานย่อย ประจำปีงบประมาณ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เท่านั้น มาใส่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(๒) ความเสี่ยงที่ยังมีอยู่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► ให้นำข้อมูลความเสี่ยงที่ยังมีอยู่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{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(๔)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}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เฉพาะที่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มีการ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ปรับปรุงการควบคุม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{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(๕)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}</a:t>
            </a:r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ภายในระดับส่วนงานย่อย ประจำปีงบประมาณ ๒๕๕8 เท่านั้นมา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ใส่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609600"/>
            <a:ext cx="8763000" cy="56015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/>
            <a:r>
              <a:rPr lang="th-TH" sz="48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การทำแบบติดตาม </a:t>
            </a:r>
            <a:r>
              <a:rPr lang="th-TH" sz="48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48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/>
            <a:endParaRPr lang="th-TH" sz="1400" b="1" u="sng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(๓) การปรับปรุงการควบคุม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4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ให้นำข้อมูลการปรับปรุงการควบคุม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{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(๕)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}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ในแบบ  </a:t>
            </a:r>
          </a:p>
          <a:p>
            <a:pPr marL="533400" indent="-533400"/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ของรายงานการควบคุมภายในระดับส่วนงานย่อย ประจำปี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มาใส่ </a:t>
            </a:r>
          </a:p>
          <a:p>
            <a:pPr marL="533400" indent="-533400"/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6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(๔) กำหนดเสร็จ/ผู้รับผิดชอบ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</a:t>
            </a:r>
            <a:r>
              <a:rPr lang="th-TH" sz="24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►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ให้นำข้อมูลกำหนดเสร็จ/ผู้รับผิดชอบ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{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คอลัมน์ (๖)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}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ในแบบ </a:t>
            </a:r>
          </a:p>
          <a:p>
            <a:pPr marL="533400" indent="-533400"/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ของรายงานการควบคุมภายในระดับส่วนงานย่อย ประจำปี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มาใส่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990600"/>
            <a:ext cx="8763000" cy="4524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ทำแบบติดตาม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32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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คอลัมน์ (๕)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สถานะการ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ดำเนินการ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► ให้ใส่เครื่องหมายดังต่อไปนี้ตาม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สถานการณ์ดำเนินการที่ได้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มี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ประเมินผล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ระหว่างวันที่ ๑ ตุลาคม ๒๕๕๗ ถึงวันที่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๓๐ กันยายน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๒๕๕๘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๑) เครื่องหมาย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ea typeface="Batang" pitchFamily="18" charset="-127"/>
                <a:cs typeface="TH SarabunIT๙" pitchFamily="34" charset="-34"/>
                <a:sym typeface="Wingdings" pitchFamily="2" charset="2"/>
              </a:rPr>
              <a:t>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ea typeface="Batang" pitchFamily="18" charset="-127"/>
                <a:cs typeface="TH SarabunIT๙" pitchFamily="34" charset="-34"/>
              </a:rPr>
              <a:t>  หมายถึง ส่วนงานย่อยได้ดำเนินการ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ea typeface="Batang" pitchFamily="18" charset="-127"/>
                <a:cs typeface="TH SarabunIT๙" pitchFamily="34" charset="-34"/>
              </a:rPr>
              <a:t>แล้วเสร็จภายในกำหนดเวลาตามที่ระบุไว้ในช่องกำหนดเสร็จของ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</a:p>
          <a:p>
            <a:pPr marL="533400" indent="-533400"/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ของรายงานการควบคุมภายในระดับส่วนงานย่อย ปีงบประมาณ 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</a:t>
            </a:r>
          </a:p>
          <a:p>
            <a:pPr marL="533400" indent="-533400"/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990600"/>
            <a:ext cx="8763000" cy="45320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r>
              <a:rPr lang="th-TH" sz="48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การทำแบบติดตาม </a:t>
            </a:r>
            <a:r>
              <a:rPr lang="th-TH" sz="48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48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>
              <a:spcBef>
                <a:spcPct val="50000"/>
              </a:spcBef>
            </a:pPr>
            <a:endParaRPr lang="th-TH" sz="11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๒) เครื่องหมาย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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หมายถึงส่วนงานย่อยได้ดำเนินการแล้ว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เสร็จ ณ วันประเมิน แต่ล่าช้ากว่าระยะเวลาที่กำหนดไว้ในช่องกำหนด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เสร็จของแบบ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ของรายงานการควบคุมภายในระดับส่วนงานย่อย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ประจำปีงบประมาณ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</a:t>
            </a:r>
            <a:endParaRPr lang="th-TH" sz="3200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		    ๓) เครื่องหมาย 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ea typeface="Batang" pitchFamily="18" charset="-127"/>
                <a:cs typeface="TH SarabunIT๙" pitchFamily="34" charset="-34"/>
              </a:rPr>
              <a:t>X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ea typeface="Batang" pitchFamily="18" charset="-127"/>
                <a:cs typeface="TH SarabunIT๙" pitchFamily="34" charset="-34"/>
              </a:rPr>
              <a:t>  หมายถึง ส่วนงานย่อยยังไม่ได้เริ่ม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ea typeface="Batang" pitchFamily="18" charset="-127"/>
                <a:cs typeface="TH SarabunIT๙" pitchFamily="34" charset="-34"/>
              </a:rPr>
              <a:t>ดำเนินการตามที่กำหนดไว้ใน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ของรายงานการควบคุม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ภายในระดับส่วนงานย่อย ประจำปีงบประมาณ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</a:t>
            </a:r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228600" y="990600"/>
            <a:ext cx="8763000" cy="47705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>
              <a:spcBef>
                <a:spcPct val="50000"/>
              </a:spcBef>
            </a:pPr>
            <a:endParaRPr lang="th-TH" sz="3200" b="1" u="sng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>
              <a:spcBef>
                <a:spcPct val="50000"/>
              </a:spcBef>
            </a:pP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การ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ทำแบบติดตาม </a:t>
            </a:r>
            <a:r>
              <a:rPr lang="th-TH" sz="3200" b="1" u="sng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u="sng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(ต่อ)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          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๔) เครื่องหมาย  </a:t>
            </a:r>
            <a:r>
              <a:rPr lang="en-US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  <a:sym typeface="Wingdings" pitchFamily="2" charset="2"/>
              </a:rPr>
              <a:t>O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หมายถึง ส่วนงานย่อยได้เริ่มดำเนินการ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ตามที่กำหนดไว้ในช่องกำหนดเสร็จของแบบ </a:t>
            </a:r>
            <a:r>
              <a:rPr lang="th-TH" sz="3200" b="1" dirty="0" err="1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ปย.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๒ ของรายงานการ</a:t>
            </a: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ควบคุมภายในระดับส่วนงานย่อย ประจำปีงบประมาณ 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๒๕๕8  </a:t>
            </a:r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แต่ ณ วันประเมินยังดำเนินการไม่แล้วเสร็จ อยู่ระหว่างการ</a:t>
            </a:r>
            <a:r>
              <a:rPr lang="th-TH" sz="3200" b="1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ดำเนินการ</a:t>
            </a: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endParaRPr lang="th-TH" sz="3200" b="1" dirty="0" smtClean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533400" indent="-533400"/>
            <a:endParaRPr lang="th-TH" sz="3200" b="1" dirty="0">
              <a:solidFill>
                <a:srgbClr val="0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4"/>
          <p:cNvGrpSpPr/>
          <p:nvPr/>
        </p:nvGrpSpPr>
        <p:grpSpPr>
          <a:xfrm>
            <a:off x="0" y="0"/>
            <a:ext cx="6172200" cy="369332"/>
            <a:chOff x="0" y="0"/>
            <a:chExt cx="6172200" cy="369332"/>
          </a:xfrm>
        </p:grpSpPr>
        <p:sp>
          <p:nvSpPr>
            <p:cNvPr id="6" name="TextBox 5"/>
            <p:cNvSpPr txBox="1"/>
            <p:nvPr/>
          </p:nvSpPr>
          <p:spPr>
            <a:xfrm>
              <a:off x="0" y="0"/>
              <a:ext cx="617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th-TH" b="1" cap="all" dirty="0" smtClean="0">
                  <a:ln w="0"/>
                  <a:gradFill flip="none">
                    <a:gsLst>
                      <a:gs pos="0">
                        <a:srgbClr val="4F81BD">
                          <a:tint val="75000"/>
                          <a:shade val="75000"/>
                          <a:satMod val="170000"/>
                        </a:srgbClr>
                      </a:gs>
                      <a:gs pos="49000">
                        <a:srgbClr val="4F81BD">
                          <a:tint val="88000"/>
                          <a:shade val="65000"/>
                          <a:satMod val="172000"/>
                        </a:srgbClr>
                      </a:gs>
                      <a:gs pos="50000">
                        <a:srgbClr val="4F81BD">
                          <a:shade val="65000"/>
                          <a:satMod val="130000"/>
                        </a:srgbClr>
                      </a:gs>
                      <a:gs pos="92000">
                        <a:srgbClr val="4F81BD">
                          <a:shade val="50000"/>
                          <a:satMod val="120000"/>
                        </a:srgbClr>
                      </a:gs>
                      <a:gs pos="100000">
                        <a:srgbClr val="4F81BD">
                          <a:shade val="48000"/>
                          <a:satMod val="120000"/>
                        </a:srgbClr>
                      </a:gs>
                    </a:gsLst>
                    <a:lin ang="5400000"/>
                  </a:gradFill>
                  <a:effectLst>
                    <a:reflection blurRad="12700" stA="50000" endPos="50000" dist="5000" dir="5400000" sy="-100000" rotWithShape="0"/>
                  </a:effectLst>
                </a:rPr>
                <a:t> กลุ่มพัฒนาระบบบริหาร  กรมพัฒนาฝีมือแรงงาน</a:t>
              </a:r>
              <a:endParaRPr lang="en-US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cxnSp>
          <p:nvCxnSpPr>
            <p:cNvPr id="7" name="ตัวเชื่อมต่อตรง 6"/>
            <p:cNvCxnSpPr/>
            <p:nvPr/>
          </p:nvCxnSpPr>
          <p:spPr>
            <a:xfrm rot="10800000" flipH="1">
              <a:off x="129390" y="280356"/>
              <a:ext cx="3810000" cy="32266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0" y="1371600"/>
            <a:ext cx="9144000" cy="1569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33400" indent="-533400" algn="ctr">
              <a:spcBef>
                <a:spcPct val="50000"/>
              </a:spcBef>
            </a:pPr>
            <a:r>
              <a:rPr lang="en-US" sz="96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Thank You</a:t>
            </a:r>
            <a:endParaRPr lang="th-TH" sz="66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657600"/>
            <a:ext cx="9144000" cy="1862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1500" dirty="0" smtClean="0">
                <a:solidFill>
                  <a:srgbClr val="0000FF"/>
                </a:solidFill>
              </a:rPr>
              <a:t>Q&amp;A</a:t>
            </a:r>
            <a:endParaRPr lang="en-US" sz="115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75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</TotalTime>
  <Words>4387</Words>
  <Application>Microsoft Office PowerPoint</Application>
  <PresentationFormat>นำเสนอทางหน้าจอ (4:3)</PresentationFormat>
  <Paragraphs>581</Paragraphs>
  <Slides>54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54</vt:i4>
      </vt:variant>
    </vt:vector>
  </HeadingPairs>
  <TitlesOfParts>
    <vt:vector size="55" baseType="lpstr">
      <vt:lpstr>ชุดรูปแบบของ Office</vt:lpstr>
      <vt:lpstr>แนวทางการจัดทำรายงาน การควบคุมภายในระดับส่วนงานย่อย ประจำปีงบประมาณ ๒๕๕๘                                                                                                                 กลุ่มพัฒนาระบบบริหาร          กรมพัฒนาฝีมือแรงงาน              มิถุนายน ๒๕59</vt:lpstr>
      <vt:lpstr>วัตถุประสงค์การควบคุมภายใน </vt:lpstr>
      <vt:lpstr>แนวคิดพื้นฐาน </vt:lpstr>
      <vt:lpstr>ลักษณะของการควบคุม </vt:lpstr>
      <vt:lpstr>ความรับผิดชอบต่อการควบคุมภายใน </vt:lpstr>
      <vt:lpstr>แบบรายงานการควบคุมภายในระดับส่วนงานย่อย         แบบ ปย. ๑      รายงานผลการประเมินองค์ประกอบของการควบคุมภายใน            แบบ ปย. ๒       รายงานการประเมินผลและการปรับปรุงการควบคุมภายใน       แบบติดตาม ปย. ๒       รายงานผลการติดตามการปฏิบัติตามแผนการปรับปรุง      การควบคุมภายในของงวดก่อน – ระดับส่วนงานย่อย           แบบประเมินการควบคุมภายในด้านการคลัง       เป็นแบบที่กำหนดโดยกลุ่มตรวจสอบภายใน โดยให้เฉพาะ      สถาบันฯ และศูนย์ ต้องจัดทำเท่านั้น</vt:lpstr>
      <vt:lpstr>ขั้นตอนการจัดทำรายงานการควบคุมภายในระดับส่วนงานย่อย              ให้ทุกหน่วยงานจัดทำรายงานการควบคุมภายในระดม ส่วนงานย่อยตามแบบฟอร์มที่กำหนดเรียงตามลำดับดังนี้           แบบ ปย. ๑         แบบ ปย. ๒            แบบติดตาม ปย. ๒            แบบประเมินการควบคุมภายในด้านการคลัง (กำหนด                   ให้สถาบันฯ และศูนย์ฯ ต้องจัดทำเท่านั้น) </vt:lpstr>
      <vt:lpstr>ภาพนิ่ง 8</vt:lpstr>
      <vt:lpstr>สภาพแวดล้อมการควบคุม(Control Environment) </vt:lpstr>
      <vt:lpstr>การประเมินความเสี่ยง(Risk Assessment) </vt:lpstr>
      <vt:lpstr>การวิเคราะห์โอกาสและผลกระทบ</vt:lpstr>
      <vt:lpstr>การวิเคราะห์โอกาสและผลกระทบ</vt:lpstr>
      <vt:lpstr>ตัวอย่างโอกาสที่จะเกิดเหตุการณ์ที่เป็นความเสี่ยง</vt:lpstr>
      <vt:lpstr>ตัวอย่างโอกาสที่จะเกิดเหตุการณ์ที่เป็นความเสี่ยง</vt:lpstr>
      <vt:lpstr>ตัวอย่างผลกระทบต่อองค์กร(ด้านเวลา)</vt:lpstr>
      <vt:lpstr>ตัวอย่างผลกระทบต่อองค์กร(ด้านความสำเร็จ)</vt:lpstr>
      <vt:lpstr>ระดับของความเสี่ยง</vt:lpstr>
      <vt:lpstr>แผนภูมิความเสี่ยง</vt:lpstr>
      <vt:lpstr>กิจกรรมการควบคุม (Control Activities)</vt:lpstr>
      <vt:lpstr>กิจกรรมการควบคุม(Control Activities)</vt:lpstr>
      <vt:lpstr>กิจกรรมการควบคุม(Control Activities)</vt:lpstr>
      <vt:lpstr>สารสนเทศและการสื่อสาร(Information and Communication)</vt:lpstr>
      <vt:lpstr>การติดตามและประเมินผล(Monitoring  and Evaluation)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การจัดทำระบบควบคุมภายใน กรมพัฒนาฝีมือแรงงาน</dc:title>
  <dc:creator>boyboss</dc:creator>
  <cp:lastModifiedBy>boyboss</cp:lastModifiedBy>
  <cp:revision>91</cp:revision>
  <dcterms:created xsi:type="dcterms:W3CDTF">2016-05-31T10:39:53Z</dcterms:created>
  <dcterms:modified xsi:type="dcterms:W3CDTF">2016-06-09T14:02:34Z</dcterms:modified>
</cp:coreProperties>
</file>