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11" saveSubsetFonts="1" autoCompressPictures="0">
  <p:sldMasterIdLst>
    <p:sldMasterId id="2147483684" r:id="rId1"/>
  </p:sldMasterIdLst>
  <p:notesMasterIdLst>
    <p:notesMasterId r:id="rId116"/>
  </p:notesMasterIdLst>
  <p:handoutMasterIdLst>
    <p:handoutMasterId r:id="rId117"/>
  </p:handoutMasterIdLst>
  <p:sldIdLst>
    <p:sldId id="487" r:id="rId2"/>
    <p:sldId id="488" r:id="rId3"/>
    <p:sldId id="442" r:id="rId4"/>
    <p:sldId id="410" r:id="rId5"/>
    <p:sldId id="411" r:id="rId6"/>
    <p:sldId id="412" r:id="rId7"/>
    <p:sldId id="413" r:id="rId8"/>
    <p:sldId id="466" r:id="rId9"/>
    <p:sldId id="467" r:id="rId10"/>
    <p:sldId id="468" r:id="rId11"/>
    <p:sldId id="449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77" r:id="rId20"/>
    <p:sldId id="478" r:id="rId21"/>
    <p:sldId id="479" r:id="rId22"/>
    <p:sldId id="473" r:id="rId23"/>
    <p:sldId id="474" r:id="rId24"/>
    <p:sldId id="494" r:id="rId25"/>
    <p:sldId id="495" r:id="rId26"/>
    <p:sldId id="456" r:id="rId27"/>
    <p:sldId id="457" r:id="rId28"/>
    <p:sldId id="483" r:id="rId29"/>
    <p:sldId id="484" r:id="rId30"/>
    <p:sldId id="480" r:id="rId31"/>
    <p:sldId id="485" r:id="rId32"/>
    <p:sldId id="486" r:id="rId33"/>
    <p:sldId id="481" r:id="rId34"/>
    <p:sldId id="406" r:id="rId35"/>
    <p:sldId id="407" r:id="rId36"/>
    <p:sldId id="489" r:id="rId37"/>
    <p:sldId id="302" r:id="rId38"/>
    <p:sldId id="291" r:id="rId39"/>
    <p:sldId id="443" r:id="rId40"/>
    <p:sldId id="444" r:id="rId41"/>
    <p:sldId id="492" r:id="rId42"/>
    <p:sldId id="493" r:id="rId43"/>
    <p:sldId id="490" r:id="rId44"/>
    <p:sldId id="491" r:id="rId45"/>
    <p:sldId id="458" r:id="rId46"/>
    <p:sldId id="459" r:id="rId47"/>
    <p:sldId id="463" r:id="rId48"/>
    <p:sldId id="464" r:id="rId49"/>
    <p:sldId id="465" r:id="rId50"/>
    <p:sldId id="450" r:id="rId51"/>
    <p:sldId id="309" r:id="rId52"/>
    <p:sldId id="310" r:id="rId53"/>
    <p:sldId id="311" r:id="rId54"/>
    <p:sldId id="312" r:id="rId55"/>
    <p:sldId id="482" r:id="rId56"/>
    <p:sldId id="314" r:id="rId57"/>
    <p:sldId id="315" r:id="rId58"/>
    <p:sldId id="316" r:id="rId59"/>
    <p:sldId id="320" r:id="rId60"/>
    <p:sldId id="321" r:id="rId61"/>
    <p:sldId id="475" r:id="rId62"/>
    <p:sldId id="476" r:id="rId63"/>
    <p:sldId id="454" r:id="rId64"/>
    <p:sldId id="455" r:id="rId65"/>
    <p:sldId id="324" r:id="rId66"/>
    <p:sldId id="325" r:id="rId67"/>
    <p:sldId id="326" r:id="rId68"/>
    <p:sldId id="327" r:id="rId69"/>
    <p:sldId id="328" r:id="rId70"/>
    <p:sldId id="329" r:id="rId71"/>
    <p:sldId id="330" r:id="rId72"/>
    <p:sldId id="333" r:id="rId73"/>
    <p:sldId id="334" r:id="rId74"/>
    <p:sldId id="453" r:id="rId75"/>
    <p:sldId id="451" r:id="rId76"/>
    <p:sldId id="452" r:id="rId77"/>
    <p:sldId id="338" r:id="rId78"/>
    <p:sldId id="339" r:id="rId79"/>
    <p:sldId id="340" r:id="rId80"/>
    <p:sldId id="341" r:id="rId81"/>
    <p:sldId id="342" r:id="rId82"/>
    <p:sldId id="343" r:id="rId83"/>
    <p:sldId id="344" r:id="rId84"/>
    <p:sldId id="345" r:id="rId85"/>
    <p:sldId id="346" r:id="rId86"/>
    <p:sldId id="347" r:id="rId87"/>
    <p:sldId id="348" r:id="rId88"/>
    <p:sldId id="349" r:id="rId89"/>
    <p:sldId id="350" r:id="rId90"/>
    <p:sldId id="351" r:id="rId91"/>
    <p:sldId id="352" r:id="rId92"/>
    <p:sldId id="354" r:id="rId93"/>
    <p:sldId id="355" r:id="rId94"/>
    <p:sldId id="356" r:id="rId95"/>
    <p:sldId id="357" r:id="rId96"/>
    <p:sldId id="358" r:id="rId97"/>
    <p:sldId id="359" r:id="rId98"/>
    <p:sldId id="360" r:id="rId99"/>
    <p:sldId id="361" r:id="rId100"/>
    <p:sldId id="362" r:id="rId101"/>
    <p:sldId id="363" r:id="rId102"/>
    <p:sldId id="371" r:id="rId103"/>
    <p:sldId id="365" r:id="rId104"/>
    <p:sldId id="366" r:id="rId105"/>
    <p:sldId id="386" r:id="rId106"/>
    <p:sldId id="387" r:id="rId107"/>
    <p:sldId id="388" r:id="rId108"/>
    <p:sldId id="389" r:id="rId109"/>
    <p:sldId id="390" r:id="rId110"/>
    <p:sldId id="391" r:id="rId111"/>
    <p:sldId id="367" r:id="rId112"/>
    <p:sldId id="368" r:id="rId113"/>
    <p:sldId id="369" r:id="rId114"/>
    <p:sldId id="370" r:id="rId115"/>
  </p:sldIdLst>
  <p:sldSz cx="7559675" cy="10691813"/>
  <p:notesSz cx="6807200" cy="99393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7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BDDDF"/>
    <a:srgbClr val="D1E8E9"/>
    <a:srgbClr val="E5F3F3"/>
    <a:srgbClr val="C0F5DF"/>
    <a:srgbClr val="FAFEFB"/>
    <a:srgbClr val="E6F4F4"/>
    <a:srgbClr val="EDFFFB"/>
    <a:srgbClr val="D6FBEE"/>
    <a:srgbClr val="F4FDE0"/>
    <a:srgbClr val="DBF7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167" autoAdjust="0"/>
    <p:restoredTop sz="27831" autoAdjust="0"/>
  </p:normalViewPr>
  <p:slideViewPr>
    <p:cSldViewPr snapToGrid="0">
      <p:cViewPr>
        <p:scale>
          <a:sx n="60" d="100"/>
          <a:sy n="60" d="100"/>
        </p:scale>
        <p:origin x="2189" y="34"/>
      </p:cViewPr>
      <p:guideLst>
        <p:guide orient="horz" pos="3367"/>
        <p:guide pos="23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25973-62F1-45FA-A836-F5C5AFC91CC3}" type="datetimeFigureOut">
              <a:rPr lang="en-US" smtClean="0"/>
              <a:t>09-Dec-22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7737B8-D545-4711-BFBB-CEA1B108FD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17788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8693"/>
          </a:xfrm>
          <a:prstGeom prst="rect">
            <a:avLst/>
          </a:prstGeom>
        </p:spPr>
        <p:txBody>
          <a:bodyPr vert="horz" lIns="91531" tIns="45766" rIns="91531" bIns="45766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8" y="0"/>
            <a:ext cx="2949786" cy="498693"/>
          </a:xfrm>
          <a:prstGeom prst="rect">
            <a:avLst/>
          </a:prstGeom>
        </p:spPr>
        <p:txBody>
          <a:bodyPr vert="horz" lIns="91531" tIns="45766" rIns="91531" bIns="45766" rtlCol="0"/>
          <a:lstStyle>
            <a:lvl1pPr algn="r">
              <a:defRPr sz="1200"/>
            </a:lvl1pPr>
          </a:lstStyle>
          <a:p>
            <a:fld id="{27D0ADE4-A269-F244-ABA4-5A1B253EFEDA}" type="datetimeFigureOut">
              <a:rPr lang="x-none" smtClean="0"/>
              <a:t>09-Dec-22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7738" y="1243013"/>
            <a:ext cx="2371725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31" tIns="45766" rIns="91531" bIns="45766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1" y="4783306"/>
            <a:ext cx="5445760" cy="3913614"/>
          </a:xfrm>
          <a:prstGeom prst="rect">
            <a:avLst/>
          </a:prstGeom>
        </p:spPr>
        <p:txBody>
          <a:bodyPr vert="horz" lIns="91531" tIns="45766" rIns="91531" bIns="4576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8692"/>
          </a:xfrm>
          <a:prstGeom prst="rect">
            <a:avLst/>
          </a:prstGeom>
        </p:spPr>
        <p:txBody>
          <a:bodyPr vert="horz" lIns="91531" tIns="45766" rIns="91531" bIns="45766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6" cy="498692"/>
          </a:xfrm>
          <a:prstGeom prst="rect">
            <a:avLst/>
          </a:prstGeom>
        </p:spPr>
        <p:txBody>
          <a:bodyPr vert="horz" lIns="91531" tIns="45766" rIns="91531" bIns="45766" rtlCol="0" anchor="b"/>
          <a:lstStyle>
            <a:lvl1pPr algn="r">
              <a:defRPr sz="1200"/>
            </a:lvl1pPr>
          </a:lstStyle>
          <a:p>
            <a:fld id="{BED3B11E-B8D6-2C47-A341-E98358788FDE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586919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0" hangingPunct="1">
      <a:defRPr sz="130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50391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52049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51188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601432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33211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24640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627561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217536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58058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753436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0945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10753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582554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38863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6330736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5542324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00150"/>
            <a:ext cx="2289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29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1107805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00150"/>
            <a:ext cx="2289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80397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00150"/>
            <a:ext cx="2289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67940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209090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981307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34388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495064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51603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39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636316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304517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139834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9112262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981488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228060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47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51762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412583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4989353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63134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117911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3151690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8529923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59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4129782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87314429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8372380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4844333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5208679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15734666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3277782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6635603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469844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69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8868164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00150"/>
            <a:ext cx="2289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7438576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513013" y="1200150"/>
            <a:ext cx="2289175" cy="32400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35591740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47844259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17152306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802486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5130176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01090819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79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578017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43219277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5562274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25945519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16403475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3948770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068158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89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83142639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7816843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95828791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3067264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77185257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2682294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1414465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342322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36015995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99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57156636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94316927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55532076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29496475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86023393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70053894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40709914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47658208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25996236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22426971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109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203616621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72791251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51072315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42464098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21260803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23880993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3237526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6954490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61923952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D3B11E-B8D6-2C47-A341-E98358788FDE}" type="slidenum">
              <a:rPr lang="x-none" smtClean="0"/>
              <a:t>123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18262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6428E-9FCF-410B-BA99-DD9CA2618AAD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7184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FD6522-CDCF-4B32-96FC-E955A86A5717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1222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99E25-F2E7-46C8-BA86-6BF306FD476B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13833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DDB925-679A-4088-B396-F9A5A3B481EF}" type="datetime1">
              <a:rPr lang="en-US" smtClean="0"/>
              <a:t>09-Dec-22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0559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7DB4E-8F1C-43EC-AB7F-BF86BC589784}" type="datetime1">
              <a:rPr lang="en-US" smtClean="0"/>
              <a:t>09-Dec-22</a:t>
            </a:fld>
            <a:endParaRPr lang="x-non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37196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19D09-8FDE-46C3-AC7D-78FFBB34E0E2}" type="datetime1">
              <a:rPr lang="en-US" smtClean="0"/>
              <a:t>09-Dec-22</a:t>
            </a:fld>
            <a:endParaRPr lang="x-non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782488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F27EA2-EC00-45A3-9417-B40F86874E21}" type="datetime1">
              <a:rPr lang="en-US" smtClean="0"/>
              <a:t>09-Dec-22</a:t>
            </a:fld>
            <a:endParaRPr lang="x-non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9270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49C30-95F6-43F4-B968-3746095C116F}" type="datetime1">
              <a:rPr lang="en-US" smtClean="0"/>
              <a:t>09-Dec-22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44099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28271-B2D4-470C-9845-F7C804261CB2}" type="datetime1">
              <a:rPr lang="en-US" smtClean="0"/>
              <a:t>09-Dec-22</a:t>
            </a:fld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9904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F7091-AEA2-4362-81B3-5B689A54672F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42956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9A904-F777-4560-8B1B-17791FC6B072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76487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6056C-4C17-49F9-85ED-C9EDA86AFB34}" type="datetime1">
              <a:rPr lang="en-US" smtClean="0"/>
              <a:t>09-Dec-22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h-TH"/>
              <a:t>หน้า</a:t>
            </a:r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00C3D-4CE4-2349-BCCB-9B887E937215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55013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atacenter.dsd.go.th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datacenter.dsd.go.th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it.dsd.go.th/cat3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it.dsd.go.th/cat3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it.dsd.go.th/cat3" TargetMode="External"/><Relationship Id="rId4" Type="http://schemas.openxmlformats.org/officeDocument/2006/relationships/hyperlink" Target="mailto:df.dsd2017@gmail.com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report.energy.go.th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-report.energy.go.th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-report.energy.go.th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e-report.energy.go.th/" TargetMode="Externa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datacenter.dsd.go.th/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s://www.dsd.go.th/pr" TargetMode="Externa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6.xml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7.xml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8.xml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0.xml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8"/>
          <p:cNvGrpSpPr/>
          <p:nvPr/>
        </p:nvGrpSpPr>
        <p:grpSpPr>
          <a:xfrm>
            <a:off x="-1" y="4233737"/>
            <a:ext cx="7559675" cy="2180917"/>
            <a:chOff x="0" y="0"/>
            <a:chExt cx="13739782" cy="1005945"/>
          </a:xfrm>
        </p:grpSpPr>
        <p:sp>
          <p:nvSpPr>
            <p:cNvPr id="7" name="Rectangle 102"/>
            <p:cNvSpPr/>
            <p:nvPr/>
          </p:nvSpPr>
          <p:spPr>
            <a:xfrm>
              <a:off x="0" y="0"/>
              <a:ext cx="13716000" cy="100594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8" name="Title 1">
              <a:extLst>
                <a:ext uri="{FF2B5EF4-FFF2-40B4-BE49-F238E27FC236}">
                  <a16:creationId xmlns="" xmlns:a16="http://schemas.microsoft.com/office/drawing/2014/main" id="{2AD0A582-FEE3-476B-B695-CBB8B9621579}"/>
                </a:ext>
              </a:extLst>
            </p:cNvPr>
            <p:cNvSpPr txBox="1">
              <a:spLocks/>
            </p:cNvSpPr>
            <p:nvPr/>
          </p:nvSpPr>
          <p:spPr>
            <a:xfrm>
              <a:off x="76199" y="75939"/>
              <a:ext cx="13546595" cy="817698"/>
            </a:xfrm>
            <a:prstGeom prst="rect">
              <a:avLst/>
            </a:prstGeom>
            <a:noFill/>
          </p:spPr>
          <p:txBody>
            <a:bodyPr vert="horz" wrap="square" lIns="109728" tIns="54864" rIns="109728" bIns="54864" rtlCol="0" anchor="ctr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>
                <a:lnSpc>
                  <a:spcPct val="100000"/>
                </a:lnSpc>
                <a:defRPr/>
              </a:pPr>
              <a:r>
                <a:rPr lang="th-TH" sz="3600" b="1" dirty="0">
                  <a:solidFill>
                    <a:schemeClr val="bg1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ตัวชี้วัดการประเมินการปฏิบัติราชการของส่วนราชการ</a:t>
              </a:r>
            </a:p>
            <a:p>
              <a:pPr algn="ctr">
                <a:lnSpc>
                  <a:spcPct val="100000"/>
                </a:lnSpc>
                <a:defRPr/>
              </a:pPr>
              <a:r>
                <a:rPr lang="th-TH" sz="3600" b="1" dirty="0">
                  <a:solidFill>
                    <a:schemeClr val="bg1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ระดับหน่วยงานภายในกรมพัฒนาฝีมือแรงงาน</a:t>
              </a:r>
            </a:p>
            <a:p>
              <a:pPr algn="ctr">
                <a:lnSpc>
                  <a:spcPct val="100000"/>
                </a:lnSpc>
                <a:defRPr/>
              </a:pPr>
              <a:r>
                <a:rPr lang="th-TH" sz="3600" b="1" dirty="0">
                  <a:solidFill>
                    <a:schemeClr val="bg1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ประจำปีงบประมาณ พ.ศ. 256</a:t>
              </a:r>
              <a:r>
                <a:rPr lang="en-US" sz="3600" b="1" dirty="0">
                  <a:solidFill>
                    <a:schemeClr val="bg1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6</a:t>
              </a:r>
              <a:r>
                <a:rPr lang="th-TH" sz="3600" b="1" dirty="0">
                  <a:solidFill>
                    <a:schemeClr val="bg1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</a:p>
          </p:txBody>
        </p:sp>
        <p:sp>
          <p:nvSpPr>
            <p:cNvPr id="9" name="Rectangle 27"/>
            <p:cNvSpPr/>
            <p:nvPr/>
          </p:nvSpPr>
          <p:spPr>
            <a:xfrm>
              <a:off x="0" y="921807"/>
              <a:ext cx="13739782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10" name="Rectangle 103"/>
            <p:cNvSpPr/>
            <p:nvPr/>
          </p:nvSpPr>
          <p:spPr>
            <a:xfrm>
              <a:off x="4166" y="0"/>
              <a:ext cx="13735616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</p:grpSp>
      <p:pic>
        <p:nvPicPr>
          <p:cNvPr id="1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564" y="1560890"/>
            <a:ext cx="2648547" cy="229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2500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8"/>
          <p:cNvGrpSpPr/>
          <p:nvPr/>
        </p:nvGrpSpPr>
        <p:grpSpPr>
          <a:xfrm>
            <a:off x="-1" y="4261447"/>
            <a:ext cx="7559675" cy="2180917"/>
            <a:chOff x="0" y="0"/>
            <a:chExt cx="13739782" cy="1005945"/>
          </a:xfrm>
        </p:grpSpPr>
        <p:sp>
          <p:nvSpPr>
            <p:cNvPr id="7" name="Rectangle 102"/>
            <p:cNvSpPr/>
            <p:nvPr/>
          </p:nvSpPr>
          <p:spPr>
            <a:xfrm>
              <a:off x="0" y="0"/>
              <a:ext cx="13716000" cy="100594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8" name="Title 1">
              <a:extLst>
                <a:ext uri="{FF2B5EF4-FFF2-40B4-BE49-F238E27FC236}">
                  <a16:creationId xmlns="" xmlns:a16="http://schemas.microsoft.com/office/drawing/2014/main" id="{2AD0A582-FEE3-476B-B695-CBB8B9621579}"/>
                </a:ext>
              </a:extLst>
            </p:cNvPr>
            <p:cNvSpPr txBox="1">
              <a:spLocks/>
            </p:cNvSpPr>
            <p:nvPr/>
          </p:nvSpPr>
          <p:spPr>
            <a:xfrm>
              <a:off x="76199" y="200155"/>
              <a:ext cx="13546595" cy="569266"/>
            </a:xfrm>
            <a:prstGeom prst="rect">
              <a:avLst/>
            </a:prstGeom>
            <a:noFill/>
          </p:spPr>
          <p:txBody>
            <a:bodyPr vert="horz" wrap="square" lIns="109728" tIns="54864" rIns="109728" bIns="54864" rtlCol="0" anchor="ctr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h-TH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กรอบตัวชี้วัด </a:t>
              </a:r>
              <a:r>
                <a:rPr lang="en-US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/>
              </a:r>
              <a:br>
                <a:rPr lang="en-US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40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หน่วยงาน</a:t>
              </a:r>
              <a:r>
                <a:rPr lang="th-TH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ส่วนกลางที่ตั้งอยู่ในภูมิภาค</a:t>
              </a:r>
              <a:endParaRPr lang="x-none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Rectangle 27"/>
            <p:cNvSpPr/>
            <p:nvPr/>
          </p:nvSpPr>
          <p:spPr>
            <a:xfrm>
              <a:off x="0" y="921807"/>
              <a:ext cx="13739782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10" name="Rectangle 103"/>
            <p:cNvSpPr/>
            <p:nvPr/>
          </p:nvSpPr>
          <p:spPr>
            <a:xfrm>
              <a:off x="4166" y="0"/>
              <a:ext cx="13735616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</p:grpSp>
      <p:pic>
        <p:nvPicPr>
          <p:cNvPr id="1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564" y="1560890"/>
            <a:ext cx="2648547" cy="229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5663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8B83CDD4-E98E-459F-7C79-EE4CD0908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8BA3F66-75B1-8307-CA45-9F5DAF571789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9D024471-806B-0FBB-1A37-9ACBA3640703}"/>
              </a:ext>
            </a:extLst>
          </p:cNvPr>
          <p:cNvSpPr/>
          <p:nvPr/>
        </p:nvSpPr>
        <p:spPr>
          <a:xfrm>
            <a:off x="229857" y="1572140"/>
            <a:ext cx="1921397" cy="520861"/>
          </a:xfrm>
          <a:prstGeom prst="roundRect">
            <a:avLst/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2AEDDEB5-2969-5CC8-2B0E-A81D9CDF8F27}"/>
              </a:ext>
            </a:extLst>
          </p:cNvPr>
          <p:cNvSpPr/>
          <p:nvPr/>
        </p:nvSpPr>
        <p:spPr>
          <a:xfrm>
            <a:off x="2314937" y="1572140"/>
            <a:ext cx="5090317" cy="7449308"/>
          </a:xfrm>
          <a:prstGeom prst="roundRect">
            <a:avLst>
              <a:gd name="adj" fmla="val 4386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  ความสำเร็จของการบรรลุเป้าหมายตามแผนปฏิบัติงาน ประจำปีงบประมาณ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2566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	 ร้อยละประสิทธิภาพการผลิตของปัจจัยด้านแรงงาน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	 กำลังแรงงานที่ได้รับการพัฒนาจากหน่วยงานมีผลิตภาพเพิ่มขึ้น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 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กำลังคนระดับจังหวัด”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จำนวนสถานศึกษาระดับอาชีวศึกษา อุดมศึกษาที่มีความร่วมมือกับหน่วยงาน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1.6  	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อัตราการเติบโตของเศรษฐกิจในพื้นที่จากการพัฒนาฝีมือแรงงาน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1.7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ร้อยละของจำนวนสถานประกอบกิจการที่ยื่นแบบแสดงการส่งเงินสมทบกองทุนพัฒนาฝีมือแรงงานตาม พ.ร.บ. ส่งเสริมการพัฒนาฝีมือแรงงาน พ.ศ. 2545 ประจำปี พ.ศ. 2565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1.8		ความสำเร็จของการจัดทำรายงานการเงินกองทุนพัฒนาฝีมือแรงงาน ประจำปีงบประมาณ พ.ศ. 2566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1.9		ร้อยละของการเบิกจ่ายเงินกองทุนพัฒนาฝีมือแรงงาน ประจำปีงบประมาณ 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2566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1.10		ร้อยละของจำนวนพนักงานที่ได้รับการพัฒนาฝีมือแรงงานจากสถานประกอบกิจการ               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ตาม พ.ร.บ.ส่งเสริมการพัฒนาฝีมือแรงงาน พ.ศ. 2545 มีศักยภาพในการทำงานเพิ่มขึ้น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1.11	 ความสำเร็จของการประเมินผลสัมฤทธิ์การฝึกอบรมโครงการพัฒนาทักษะเฉพาะของแรงงานอิสระยุค 4.0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Gig Worker)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ประจำปีงบประมาณ พ.ศ. 2566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1.12	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โครงการเพิ่มทักษะด้านอาชีพแก่นักเรียนที่ไม่ได้เรียนต่อหลังจบการศึกษาภาคบังคับ ประจำปีงบประมาณ พ.ศ. 2566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1.13	 ความสำเร็จของการใช้จ่ายเงินงบประมาณภาพรวม ประจำปีงบประมาณ               พ.ศ. 2566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1.14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ความสำเร็จของการประหยัดพลังงาน และประหยัดน้ำ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1.15  ความสำเร็จของการตรวจตามพระราชบัญญัติส่งเสริมการพัฒนาฝีมือแรงงาน 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2545 และที่แก้ไขเพิ่มเติม (ฉบับที่ 2) พ.ศ. 2557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1.16  ร้อยละของผู้ผ่านการทดสอบมาตรฐานฝีมือแรงงานแห่งชาติได้รับอัตราค่าจ้าง           ตามที่กำหนดตามกฎหมาย (112 สาขาอาชีพ)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1.17	 ความสำเร็จในการสร้างการรับรู้และใช้สื่อสังคมออนไลน์เพื่อการประชาสัมพันธ์</a:t>
            </a:r>
          </a:p>
          <a:p>
            <a:pPr marL="357188" indent="-357188">
              <a:tabLst>
                <a:tab pos="300038" algn="l"/>
              </a:tabLst>
            </a:pP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539041A0-C8A6-F7FE-52E5-531F2B2BD1B7}"/>
              </a:ext>
            </a:extLst>
          </p:cNvPr>
          <p:cNvSpPr/>
          <p:nvPr/>
        </p:nvSpPr>
        <p:spPr>
          <a:xfrm>
            <a:off x="229857" y="969210"/>
            <a:ext cx="7119838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หน่วยงานส่วนกลางที่ตั้งอยู่ในภูมิภาค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3A06E867-DEF1-4DBB-E1FA-8DF4FE0D75CB}"/>
              </a:ext>
            </a:extLst>
          </p:cNvPr>
          <p:cNvSpPr/>
          <p:nvPr/>
        </p:nvSpPr>
        <p:spPr>
          <a:xfrm>
            <a:off x="229857" y="9177706"/>
            <a:ext cx="1921397" cy="520861"/>
          </a:xfrm>
          <a:prstGeom prst="roundRect">
            <a:avLst/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</a:t>
            </a:r>
            <a:r>
              <a:rPr lang="en-US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otential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E2131002-2B8E-E0DE-992E-86ED854A51CA}"/>
              </a:ext>
            </a:extLst>
          </p:cNvPr>
          <p:cNvSpPr/>
          <p:nvPr/>
        </p:nvSpPr>
        <p:spPr>
          <a:xfrm>
            <a:off x="2314937" y="9149999"/>
            <a:ext cx="5034758" cy="1130074"/>
          </a:xfrm>
          <a:prstGeom prst="roundRect">
            <a:avLst>
              <a:gd name="adj" fmla="val 19511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8775" indent="-358775"/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.1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ความสำเร็จของการยื่นคำขอรับรองมาตรฐานฝีมือแรงงานตามมาตรา 26 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แห่งพระราชบัญญัติส่งเสริมการพัฒนาฝีมือแรงงาน พ.ศ. 2545 โดยวิธีการ             ทางอิเล็กทรอนิกส์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	ความสำเร็จของการดำเนินการตามแผนพัฒนาองค์การสู่ระบบราชการ 4.0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09590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9409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31014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953002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31014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ความสำเร็จของการบรรลุเป้าหมายตามแผนปฏิบัติงาน ประจำปีงบประมาณ  พ.ศ. 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85045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2180095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85758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2180095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x-none" sz="1600" dirty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8" y="217318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เยาว์ อินทอง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นางสาวพงศิยา อ่ำนาคิล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นางพัทธนันท์ ตีเมืองสอง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7065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85168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27809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607734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การดำเนินงานตามโครงการและกิจกรรมตามแผนพัฒนาฝีมือแรงงานประจำปีงบประมาณ พ.ศ. 256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ที่ได้รับเป้าหมายในการฝึกอบรม ทดสอบมาตรฐานฝีมือแรงงาน ส่งเสริมการพัฒนาฝีมือแรงงานภายใต้ พ.ร.บ.ส่งเสริมการพัฒนาฝีมือแรงงาน พ.ศ. 2545 และรับรองความรู้ความสามารถ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39546" y="452933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8" y="4907925"/>
            <a:ext cx="7119837" cy="2000865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บันทึกข้อมูลแผนการดำเนินงานของหน่วยงานให้ตรงกับเป้าหมาย โครงการ/กิจกรรม ที่ได้รับในปีงบประมาณ พ.ศ. 2566 ประกอบด้วย เป้าหมาย (คน) และหลักสูตรการฝึกอบรม ลงในระบบรายงานผลการพัฒนาฝีมือแรงงาน ให้แล้วเสร็จภายใน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 วัน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หลังจากได้รับการจัดสรรเป้าหมาย จำแนกรายโครงการและกิจกรรมการพัฒนาฝีมือแรงงาน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บันทึกผลการพัฒนาฝีมือแรงงานในระบบรายงานผลการพัฒนาฝีมือแรงงาน ภายใน 1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วัน (วันทำการ) นับจากการดำเนินการ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กิจกรรรมนั้นเสร็จสิ้น 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บันทึกผู้เข้ารับการพัฒนาฝีมือแรงงานในทุกโครงการ จำแนกตามรายโครงการและกิจกรรม (ฝึกอบรม ทดสอบมาตรฐานฝีมือแรงงาน ส่งเสริมการพัฒนาฝีมือแรงงานภายใต้ พ.ร.บ.ส่งเสริมการพัฒนาฝีมือแรงงาน พ.ศ. 2545 และรับรองความรู้ความสามารถ) ที่ดำเนินการแล้วเสร็จ ลงในระบบรายงานผลการพัฒนาฝีมือแรงงาน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4777" y="6908790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313983" y="7287904"/>
            <a:ext cx="7030627" cy="181532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บันทึกผู้เข้ารับการพัฒนาฝีมือแรงงานในทุกโครงการจำแนกตามรายโครงการและกิจกรรม (ฝึกอบรม ทดสอบมาตรฐานฝีมือแรงงาน ส่งเสริมการพัฒนาฝีมือแรงงานภายใต้ พ.ร.บ.ส่งเสริมฯ พ.ศ. 2545 และรับรองความรู้ความสามารถ)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ที่ดำเนินการแล้วเสร็จ ในระบบรายงานผลการพัฒนาฝีมือแรงงาน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http://datacenter.dsd.go.th)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1 ผลการดำเนินงานระหว่างวันที่ 1 ตุลาคม 2565 - 31 มีนาคม 2566  นับผู้เข้ารับการพัฒนาฝีมือแรงงาน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ในภาพรวมทุกโครงการและประเภทกิจกรรมดำเนินการแล้วเสร็จร้อยละ 45 ตามเป้าหมายรอบ 12  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2 ผลการดำเนินงานระหว่างวันที่ 1 เมษายน 2566 - 30 กันยายน 2566 นับผู้เข้ารับการพัฒนาฝีมือแรงงาน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ในภาพรวมทุกโครงการและกิจกรรมที่ดำเนินการแล้วเสร็จ ร้อยละ 100 ตามเป้าหมายรอบ 12  เดือน 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18933" y="922104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8933" y="9541334"/>
            <a:ext cx="3549981" cy="53180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879618" y="9103224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14468" y="9579048"/>
            <a:ext cx="3344223" cy="50865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33" y="438454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3845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384054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29858" y="104501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45863" y="2958912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45862" y="3380084"/>
            <a:ext cx="3467499" cy="112524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ผู้เข้ารับการพัฒนาฝีมือแรงงานในภาพรวมทุกโครงการ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และกิจกรรมที่ดำเนินการแล้วเสร็จ ร้อยละ 45                (เทียบกับเป้าหมายรอบ 12 เดือน)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469084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543425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5" y="2958912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416005"/>
            <a:ext cx="3467499" cy="1089320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ผู้เข้ารับการพัฒนาฝีมือแรงงานในภาพรวมทุกโครงการ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และกิจกรรมที่ดำเนินการแล้วเสร็จร้อยละ 100                (เทียบกับเป้าหมายรอบ 12 เดือน)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587259" y="1431794"/>
            <a:ext cx="6331283" cy="1200329"/>
            <a:chOff x="1504451" y="1919447"/>
            <a:chExt cx="6331283" cy="1200329"/>
          </a:xfrm>
        </p:grpSpPr>
        <p:sp>
          <p:nvSpPr>
            <p:cNvPr id="25" name="TextBox 7">
              <a:extLst>
                <a:ext uri="{FF2B5EF4-FFF2-40B4-BE49-F238E27FC236}">
                  <a16:creationId xmlns="" xmlns:a16="http://schemas.microsoft.com/office/drawing/2014/main" id="{0E9CD9BE-2DDF-4F86-8E8D-B6CF0192F778}"/>
                </a:ext>
              </a:extLst>
            </p:cNvPr>
            <p:cNvSpPr txBox="1"/>
            <p:nvPr/>
          </p:nvSpPr>
          <p:spPr>
            <a:xfrm>
              <a:off x="2968641" y="1919447"/>
              <a:ext cx="4624387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จำนวนผู้เข้ารับการพัฒนาฝีมือแรงงานในภาพรวม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ทุกโครงการและประเภทกิจกรรม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(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พ.ร.บ.ส่งเสริมฯ พ.ศ. 2545 และรับรองความรู้ความสามารถ) ที่ดำเนินการแล้วเสร็จ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เป้าหมายการดำเนินการที่ได้รับในภาพรวมทุกโครงการและประเภทกิจกรรม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kern="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(</a:t>
              </a: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ฝึกอบรม ทดสอบมาตรฐานฝีมือแรงงาน ส่งเสริมการพัฒนาฝีมือแรงงานภายใต้ </a:t>
              </a:r>
              <a:b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lang="th-TH" sz="1200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พ.ร.บ.ส่งเสริมฯ พ.ศ. 2545 และรับรองความรู้ความสามารถ ) </a:t>
              </a:r>
            </a:p>
          </p:txBody>
        </p:sp>
        <p:sp>
          <p:nvSpPr>
            <p:cNvPr id="26" name="TextBox 8">
              <a:extLst>
                <a:ext uri="{FF2B5EF4-FFF2-40B4-BE49-F238E27FC236}">
                  <a16:creationId xmlns="" xmlns:a16="http://schemas.microsoft.com/office/drawing/2014/main" id="{14A6EE4B-E31A-453F-8D42-06543A3429A8}"/>
                </a:ext>
              </a:extLst>
            </p:cNvPr>
            <p:cNvSpPr txBox="1"/>
            <p:nvPr/>
          </p:nvSpPr>
          <p:spPr>
            <a:xfrm>
              <a:off x="1504451" y="2248094"/>
              <a:ext cx="1600200" cy="64633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ร้อยละของ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การบรรลุเป้าหมาย</a:t>
              </a:r>
              <a:endParaRPr lang="en-US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ตามแผนปฏิบัติงาน 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7" name="TextBox 9">
              <a:extLst>
                <a:ext uri="{FF2B5EF4-FFF2-40B4-BE49-F238E27FC236}">
                  <a16:creationId xmlns="" xmlns:a16="http://schemas.microsoft.com/office/drawing/2014/main" id="{9B8DA5BD-AB09-4246-BB87-F6508BBF22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302334" y="2389114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8" name="TextBox 13">
              <a:extLst>
                <a:ext uri="{FF2B5EF4-FFF2-40B4-BE49-F238E27FC236}">
                  <a16:creationId xmlns="" xmlns:a16="http://schemas.microsoft.com/office/drawing/2014/main" id="{357E085A-8B5E-4954-8311-4F8DDC75861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96803" y="2337639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9" name="ตัวเชื่อมต่อตรง 19">
              <a:extLst>
                <a:ext uri="{FF2B5EF4-FFF2-40B4-BE49-F238E27FC236}">
                  <a16:creationId xmlns="" xmlns:a16="http://schemas.microsoft.com/office/drawing/2014/main" id="{32E72C81-3A58-40AE-A71A-5B4DD6D97186}"/>
                </a:ext>
              </a:extLst>
            </p:cNvPr>
            <p:cNvCxnSpPr/>
            <p:nvPr/>
          </p:nvCxnSpPr>
          <p:spPr>
            <a:xfrm>
              <a:off x="3528917" y="2518613"/>
              <a:ext cx="3616305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2474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24491" y="9073901"/>
            <a:ext cx="7210087" cy="112235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114279" y="7932035"/>
            <a:ext cx="7119837" cy="78284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(ผส.)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84150" indent="-184150">
              <a:buAutoNum type="arabicPeriod"/>
            </a:pP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นางเรณุกาชลี  มาวัฒนพงศ์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นางสาวพเยาว์ อินทอง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ชนิษฎา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โอ๊อิ้ว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7065</a:t>
            </a:r>
          </a:p>
          <a:p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591417" y="1006745"/>
            <a:ext cx="347647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ร้อยละประสิทธิภาพการผลิตของปัจจัยด้านแรงงาน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6" y="3187374"/>
            <a:ext cx="7129778" cy="96771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392964"/>
            <a:ext cx="7092519" cy="117218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6030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50345" y="5772855"/>
            <a:ext cx="3150683" cy="192656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 defTabSz="914400">
              <a:defRPr/>
            </a:pPr>
            <a:r>
              <a:rPr lang="th-TH" sz="13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1.เป็นข้อมูลที่ได้จากผู้ผ่านการฝึกอบรมของกรมพัฒนาฝีมือแรงงาน           ที่ตอบแบบติดตามและประเมินผลการพัฒนาฝีมือแรงงาน และบันทึก ลงในระบบ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ผ่านระบบคลังข้อมูล (</a:t>
            </a:r>
            <a:r>
              <a:rPr lang="en-US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3"/>
              </a:rPr>
              <a:t>http://datacenter.dsd.go.th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th-TH" sz="1300" spc="-2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3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เท่านั้น</a:t>
            </a:r>
          </a:p>
          <a:p>
            <a:pPr lvl="0" defTabSz="914400">
              <a:defRPr/>
            </a:pPr>
            <a:r>
              <a:rPr lang="th-TH" sz="13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ติดตามผลสัมฤทธิ์ผู้ผ่านการฝึกอบรมที่กรมดำเนินการทุกโครงการ จำแนกตามกิจกรรมทั้งการฝึกเตรียมเข้าทำงาน การฝึกยกระดับฝีมือ และการฝึกอาชีพเสริม อย่างละไม่น้อยกว่า</a:t>
            </a:r>
            <a:r>
              <a:rPr lang="th-TH" sz="13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50 ของผู้ผ่าน</a:t>
            </a:r>
          </a:p>
          <a:p>
            <a:pPr lvl="0" defTabSz="914400">
              <a:defRPr/>
            </a:pPr>
            <a:r>
              <a:rPr lang="th-TH" sz="13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การฝึก</a:t>
            </a:r>
            <a:endParaRPr lang="th-TH" sz="13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342900" lvl="0" indent="-342900" defTabSz="914400">
              <a:buAutoNum type="arabicPeriod"/>
              <a:defRPr/>
            </a:pP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50187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48546" y="5834773"/>
            <a:ext cx="1924616" cy="76771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>
            <a:noAutofit/>
          </a:bodyPr>
          <a:lstStyle/>
          <a:p>
            <a:pPr marL="228600" lvl="0" indent="-228600" algn="just" defTabSz="914400">
              <a:defRPr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ค่าประสิทธิภาพการผลิตของปัจจัยด้านแรงงานผ่านระบบคลังข้อมูล(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3"/>
              </a:rPr>
              <a:t>http://datacenter.dsd.go.th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65337" y="548790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77947" y="5840591"/>
            <a:ext cx="1875869" cy="79384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46900" y="757301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50345" y="87148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183316" y="292281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387708" y="5949623"/>
            <a:ext cx="1861080" cy="109370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190248" y="4405969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82528" y="4456439"/>
            <a:ext cx="6987652" cy="119673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thaiDist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เก็บข้อมูลจากแบบติดตามและประเมินผลของผู้ผ่านการฝึกอบรมของกรมพัฒนาฝีมือแรงงานทุกโครงการ ในปีงบประมาณ พ.ศ. 2566 จำแนก                 ตามหลักสูตรเตรียมเข้าทำงาน การฝึกยกระดับฝีมือ และการฝึกอาชีพเสริม โดยใช้แบบติดตามและประเมินผลการดำเนินงานพัฒนาฝีมือแรงงานของ      กองแผนงานและสารสนเทศ</a:t>
            </a:r>
          </a:p>
          <a:p>
            <a:pPr marL="228600" lvl="0" indent="-22860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รอบที่ 1 ค่าประสิทธิภาพการผลิตของปัจจัยด้านแรงงานของผู้ผ่านการฝึกอบรม ระหว่างวันที่ 1 ตุลาคม 2565 – 31 </a:t>
            </a:r>
            <a:r>
              <a:rPr lang="th-TH" sz="1400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มีนาคม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</a:t>
            </a:r>
          </a:p>
          <a:p>
            <a:pPr marL="228600" lvl="0" indent="-22860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รอบที่ 2 ค่าประสิทธิภาพการผลิตของปัจจัยด้านแรงงานของผู้ผ่านการฝึกอบรม ระหว่างวันที่ 1 </a:t>
            </a:r>
            <a:r>
              <a:rPr lang="th-TH" sz="1400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เมษายน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 – 30 </a:t>
            </a:r>
            <a:r>
              <a:rPr lang="th-TH" sz="1400" dirty="0" smtClean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กันยายน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2566</a:t>
            </a:r>
          </a:p>
          <a:p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86147" y="3421962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่าประสิทธิภาพการผลิตของปัจจัยด้านแรงงานของผู้ผ่านการฝึกอบรมเพิ่มขึ้นภายหลังการฝึกไม่ต่ำกว่าร้อยละ 40 ทั้งนี้ค่าประสิทธิภาพการผลิตของปัจจัยด้านแรงงานที่เพิ่มขึ้น เป็นการเปรียบเทียบระหว่างประสิทธิภาพการผลิตของปัจจัยด้านแรงงานภายหลังการฝึกอบรมกับก่อนการฝึกอบรม ของผู้ผ่านการฝึกอบรมในด้านต่างๆ เช่น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การปฏิบัติงานอย่างถูกต้องตามขั้นตอน ลดการสูญเสียในการทำงาน เพิ่มประสิทธิภาพการทำงาน            ความผิดพลาดในการทำงานลดลง ลดเวลาการผลิตสินค้า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/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บริการ คุณภาพของงาน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/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สินค้าดีขึ้นกว่าเดิม เป็นต้น 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TextBox 35"/>
          <p:cNvSpPr txBox="1"/>
          <p:nvPr/>
        </p:nvSpPr>
        <p:spPr>
          <a:xfrm>
            <a:off x="232737" y="8158128"/>
            <a:ext cx="2047173" cy="369332"/>
          </a:xfrm>
          <a:prstGeom prst="rect">
            <a:avLst/>
          </a:prstGeom>
          <a:solidFill>
            <a:srgbClr val="E5F3F3"/>
          </a:solidFill>
          <a:ln>
            <a:noFill/>
          </a:ln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ร้อยละประสิทธิภาพการผลิตของปัจจัยด้านแรงงานที่เพิ่มขึ้น</a:t>
            </a:r>
          </a:p>
        </p:txBody>
      </p:sp>
      <p:sp>
        <p:nvSpPr>
          <p:cNvPr id="39" name="Rectangle 41"/>
          <p:cNvSpPr/>
          <p:nvPr/>
        </p:nvSpPr>
        <p:spPr>
          <a:xfrm>
            <a:off x="2502061" y="8078374"/>
            <a:ext cx="1828800" cy="369887"/>
          </a:xfrm>
          <a:prstGeom prst="rect">
            <a:avLst/>
          </a:prstGeom>
          <a:solidFill>
            <a:srgbClr val="E5F3F3"/>
          </a:solidFill>
          <a:ln>
            <a:noFill/>
          </a:ln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ด้านแรงงานภายหลังการฝึกอบรม </a:t>
            </a:r>
          </a:p>
        </p:txBody>
      </p:sp>
      <p:sp>
        <p:nvSpPr>
          <p:cNvPr id="40" name="Rectangle 42"/>
          <p:cNvSpPr/>
          <p:nvPr/>
        </p:nvSpPr>
        <p:spPr>
          <a:xfrm>
            <a:off x="4485140" y="8089392"/>
            <a:ext cx="1895475" cy="369887"/>
          </a:xfrm>
          <a:prstGeom prst="rect">
            <a:avLst/>
          </a:prstGeom>
          <a:solidFill>
            <a:srgbClr val="E5F3F3"/>
          </a:solidFill>
          <a:ln>
            <a:noFill/>
          </a:ln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ประสิทธิภาพการผลิตของปัจจัย</a:t>
            </a:r>
            <a:b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itchFamily="34" charset="0"/>
                <a:ea typeface="Tahoma" pitchFamily="34" charset="0"/>
                <a:cs typeface="Tahoma" pitchFamily="34" charset="0"/>
              </a:rPr>
              <a:t>ด้านแรงงานก่อนการฝึกอบรม </a:t>
            </a:r>
          </a:p>
        </p:txBody>
      </p:sp>
      <p:sp>
        <p:nvSpPr>
          <p:cNvPr id="41" name="Rectangle 37"/>
          <p:cNvSpPr/>
          <p:nvPr/>
        </p:nvSpPr>
        <p:spPr>
          <a:xfrm>
            <a:off x="4237728" y="8161280"/>
            <a:ext cx="357773" cy="230832"/>
          </a:xfrm>
          <a:prstGeom prst="rect">
            <a:avLst/>
          </a:prstGeom>
          <a:solidFill>
            <a:srgbClr val="E5F3F3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th-TH" sz="9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16" name="ตัวเชื่อมต่อตรง 15"/>
          <p:cNvCxnSpPr/>
          <p:nvPr/>
        </p:nvCxnSpPr>
        <p:spPr>
          <a:xfrm flipV="1">
            <a:off x="2591417" y="8458200"/>
            <a:ext cx="3275983" cy="58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38"/>
          <p:cNvSpPr/>
          <p:nvPr/>
        </p:nvSpPr>
        <p:spPr>
          <a:xfrm>
            <a:off x="3940398" y="8485898"/>
            <a:ext cx="740912" cy="230831"/>
          </a:xfrm>
          <a:prstGeom prst="rect">
            <a:avLst/>
          </a:prstGeom>
          <a:solidFill>
            <a:srgbClr val="E5F3F3"/>
          </a:solidFill>
          <a:ln>
            <a:noFill/>
          </a:ln>
        </p:spPr>
        <p:txBody>
          <a:bodyPr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7" name="Rectangle 39"/>
          <p:cNvSpPr/>
          <p:nvPr/>
        </p:nvSpPr>
        <p:spPr>
          <a:xfrm>
            <a:off x="6067893" y="8303157"/>
            <a:ext cx="526549" cy="230833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defTabSz="914400">
              <a:defRPr/>
            </a:pPr>
            <a:r>
              <a:rPr lang="en-US" sz="9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  100</a:t>
            </a:r>
            <a:endParaRPr lang="th-TH" sz="9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8" name="TextBox 36"/>
          <p:cNvSpPr txBox="1"/>
          <p:nvPr/>
        </p:nvSpPr>
        <p:spPr>
          <a:xfrm>
            <a:off x="2137770" y="8263317"/>
            <a:ext cx="484774" cy="230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=</a:t>
            </a:r>
            <a:endParaRPr lang="th-TH" sz="9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2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02541" y="906203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ประสิทธิภาพการผลิตของปัจจัยด้านแรงงานเพิ่มขึ้นไม่ต่ำกว่าร้อยละ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40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6 เดือน</a:t>
            </a:r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3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90248" y="9708203"/>
            <a:ext cx="70799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กิจกรรมทั้งการฝึกเตรียมเข้าทำงาน การฝึกยกระดับฝีมือ และการฝึกอาชีพเสริม อย่างละไม่น้อยกว่า</a:t>
            </a:r>
            <a:r>
              <a:rPr lang="th-TH" sz="1400" b="1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 50 ของผู้ผ่านการฝึก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02541" y="9311772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ประสิทธิภาพการผลิตของปัจจัยด้านแรงงานเพิ่มขึ้นไม่ต่ำกว่าร้อยละ </a:t>
            </a:r>
            <a:r>
              <a:rPr lang="th-TH" sz="1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40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12 เดือน </a:t>
            </a:r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372723" y="6715466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449301" y="7089073"/>
            <a:ext cx="1823862" cy="3371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12518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(ผส.)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prstClr val="black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นางเรณุกาชลี  มาวัฒนพงศ์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นางสาวพเยาว์ อินทอง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นางสาวชน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ิษฎา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โอ๊อิ้ว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7065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591417" y="1006745"/>
            <a:ext cx="37552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กำลังแรงงานที่ได้รับการพัฒนาจากหน่วยงานมีผลิตภาพเพิ่มขึ้น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6" y="3194563"/>
            <a:ext cx="7119837" cy="75476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385579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7" y="4240944"/>
            <a:ext cx="7119837" cy="8421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305098" y="4968634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5299081"/>
            <a:ext cx="2989346" cy="146784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85725" lvl="0" indent="-85725" defTabSz="914400">
              <a:spcBef>
                <a:spcPts val="200"/>
              </a:spcBef>
              <a:defRPr/>
            </a:pPr>
            <a:endParaRPr lang="th-TH" sz="1600" dirty="0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280771" y="496129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03344" y="5374664"/>
            <a:ext cx="1875869" cy="96845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94312" y="502401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14798" y="5426281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ใช้ระบบ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center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ประมวลผลผลิตภาพแรงงานรายจังหวัดโดยอัตโนมัติ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181347" y="7001256"/>
            <a:ext cx="3433016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41768" y="809298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81346" y="8471810"/>
            <a:ext cx="7119837" cy="106013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133184" y="281403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3204566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ผู้ผ่านการฝึกอบรมของกรมพัฒนาฝีมือแรงงานที่กรมพัฒนาฝีมือแรงงานดำเนินการทุกโครงการในปีงบประมาณ พ.ศ. 2566  มีผลิตภาพแรงงานเพิ่มขึ้น ไม่ต่ำกว่าร้อยละ 3</a:t>
            </a:r>
            <a:endParaRPr 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86147" y="4320182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สำรวจข้อมูลรายได้ของ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ผู้ผ่านการฝึกอบรม จากแบบติดตามและประเมินผลของกรมพัฒนาฝีมือแรงงาน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โดยบันทึกข้อมูลติดตามและประเมินผลในระบบ 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Datacenter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เพื่อนำข้อมูลรายได้มาคิดเป็นผลิตภาพแรงงาน</a:t>
            </a:r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80634" y="5509178"/>
            <a:ext cx="2686362" cy="101283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300" lvl="0" indent="-114300" algn="thaiDist"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ข้อมูลที่ได้จากการติดตามและประเมินผลผู้ผ่านการฝึกอบรมของกรมพัฒนาฝีมือแรงงานที่ตอบแบบติดตามและประเมินผลเท่านั้น </a:t>
            </a:r>
          </a:p>
          <a:p>
            <a:pPr marL="85725" lvl="0" indent="-85725"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มีผู้ผ่านการฝึกอบรมตอบแบบสอบถามทุกโครงการ/กิจกรรม ทั้งฝึกเตรียมเข้าทำงาน ฝึกยกระดับฝีมือ และฝึกอาชีพเสริมไม่น้อยกว่าร้อยละ 50 </a:t>
            </a: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327140" y="5391308"/>
            <a:ext cx="1712213" cy="114979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300" indent="-114300" algn="thaiDist"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ข้อมูลรายได้เฉลี่ยของผู้ผ่าน           การฝึกอบรมใน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ระบบคลังข้อมูล(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4"/>
              </a:rPr>
              <a:t>http://datacenter.dsd.go.th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 </a:t>
            </a:r>
          </a:p>
          <a:p>
            <a:pPr marL="114300" lvl="0" indent="-114300" algn="thaiDist" defTabSz="91440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428009" y="7332991"/>
            <a:ext cx="6706367" cy="115389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=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GDP 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ณ ราคาคงที่ ÷ จำนวนแรงงาน </a:t>
            </a:r>
          </a:p>
          <a:p>
            <a:pPr defTabSz="914400">
              <a:lnSpc>
                <a:spcPct val="100000"/>
              </a:lnSpc>
              <a:spcBef>
                <a:spcPts val="200"/>
              </a:spcBef>
              <a:defRPr/>
            </a:pPr>
            <a:endParaRPr lang="th-TH" sz="1400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114300" lvl="0" indent="-114300" algn="thaiDist" defTabSz="914400">
              <a:lnSpc>
                <a:spcPct val="100000"/>
              </a:lnSpc>
              <a:spcBef>
                <a:spcPts val="200"/>
              </a:spcBef>
              <a:defRPr/>
            </a:pPr>
            <a:endParaRPr lang="en-US" sz="1400" dirty="0">
              <a:solidFill>
                <a:prstClr val="black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03523" y="8897837"/>
            <a:ext cx="70799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มีผู้ผ่านการฝึกอบรมตอบแบบสอบถามทุกโครงการ/กิจกรรม ทั้งฝึกเตรียมเข้าทำงาน ฝึกยกระดับฝีมือ และฝึกอาชีพเสริมไม่น้อยกว่าร้อยละ ไม่น้อยกว่าร้อยละ 50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03523" y="8459077"/>
            <a:ext cx="70799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เป็นการวัดผลสำเร็จรอบ 6 เดือนและ 12 เดือน โดยผู้ผ่านการฝึกอบรมในปีงบประมาณ พ.ศ. 2566 ต้องมี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ผลิตภาพแรงงานเพิ่มขึ้นไม่ต่ำกว่าร้อยละ 3 เมื่อเทียบกับผลิตภาพแรงงานปีงบประมาณ พ.ศ. 2565</a:t>
            </a:r>
          </a:p>
        </p:txBody>
      </p: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828725" y="6658921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05302" y="7017947"/>
            <a:ext cx="2074203" cy="40713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70484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190" y="1973817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และสารสนเทศ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7" y="1966362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 (ยกเว้น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.13 กรุงเทพมหานคร)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951241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นางภารินี  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หงษ์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แพง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 </a:t>
            </a:r>
            <a:r>
              <a:rPr lang="en-US" sz="8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นางสาวศิริประภา  จงแพทย์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4042</a:t>
            </a:r>
          </a:p>
          <a:p>
            <a:pPr marL="184150" indent="-184150">
              <a:buAutoNum type="arabicPeriod"/>
            </a:pP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298463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425884"/>
            <a:ext cx="7119837" cy="8766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ความสำเร็จของการจัดประชุม กพร.ปจ. จำนวนไม่น้อยกว่า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ครั้ง/ปี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ความสำเร็จของการบันทึกและรายงานข้อมูลการพัฒนากำลังคนในระบบฐานข้อมูลการพัฒนากำลังคน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 “ระบบฐานข้อมูลการพัฒนากำลังคนระดับจังหวัด”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421093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44662" y="149630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41767" y="4588236"/>
            <a:ext cx="7197988" cy="566828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การดำเนินการจัดประชุม กพร.ปจ. จำนวนไม่น้อยกว่า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ครั้ง/ปี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: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สพร. และ สนพ. จัดประชุมและจัดทำรายงานผลการประชุม กพร.ปจ.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เสนอกรมพัฒนาฝีมือแรงงาน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1.2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ระหว่างเดือนเมษายน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กันยายน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: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สพร. และ สนพ. จัดประชุมและจัดทำรายงานผล</a:t>
            </a:r>
            <a:r>
              <a:rPr lang="th-TH" sz="15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การประชุม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เสนอกรมพัฒนาฝีมือแรงงาน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การบันทึกข้อมูลในระบบฐานข้อมูลการพัฒนากำลังคน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2.1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กพร.ปจ. พิจารณาทบทวนแผนพัฒนากำลังคนระดับจังหวัด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กพร.ปจ.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บันทึกแผนพัฒนากำลังคนระดับจังหวัด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และผลการพัฒนากำลังคนระดับจังหวัด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รอบ 6 เดือน (ตุลาคม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ในระบบฐานข้อมูลการพัฒนากำลังคนระดับจังหวัด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3) สพร. และ สนพ. ตรวจสอบและยืนยันข้อมูลในระบบฐานข้อมูลการพัฒนากำลังคนระดับจังหวัด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2.2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ระหว่างเดือนเมษายน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กพร.ปจ.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บันทึกผลการพัฒนากำลังคนระดับจังหวัด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รอบ 12 เดือน ในระบบฐานข้อมูล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การพัฒนากำลังคนระดับจังหวัด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สพร. และ สนพ. ตรวจสอบและยืนยันข้อมูลในระบบฐานข้อมูลการพัฒนากำลังคนระดับจังหวัด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การขับเคลื่อนองค์กรด้วยข้อมูล “ระบบฐานข้อมูลการพัฒนากำลังคนระดับจังหวัด”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3.1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กพร.ปจ. รับทราบแนวทางการขับเคลื่อนองค์กรด้วยข้อมูล “ระบบฐานข้อมูลการพัฒนากำลังคนระดับจังหวัด” และวิธีการเข้าใช้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กพร.ปจ. เข้าใช้ระบบรายงาน 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ข้อมูลพัฒนากำลังคนในการวิเคราะห์และวางแผน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การบริหารพัฒนาฝีมือแรงงาน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ในระดับพื้นที่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3.3 สพร. และ สนพ. รายงานผลการใช้ประโยชน์จากระบบรายงาน (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 และ สนพ. สรุปและวิเคราะห์ผลการเข้าใช้งานและการใช้ประโยชน์จากระบบรายงาน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จัดทำข้อเสนอแนะ </a:t>
            </a:r>
            <a:b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เสนอกรมพัฒนาฝีมือแรงงาน เพื่อปรับปรุงและพัฒนา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ในปีงบประมาณต่อไป</a:t>
            </a:r>
          </a:p>
          <a:p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53825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7" y="98881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7" y="1496620"/>
            <a:ext cx="1921397" cy="43170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08841" y="1960741"/>
            <a:ext cx="2686665" cy="58774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รายงานผลการประชุม กพร.ปจ. ส่งให้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กรมพัฒนาฝีมือแรงงาน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15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15 กันยายน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รายงานแผนและผลการพัฒนา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ตามแผนพัฒนากำลังคนระดับจังหวัด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ผ่านระบบฐานข้อมูลการพัฒนา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กำลังคนระดับจังหวัด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15 กันยายน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b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รายงานผลการใช้ประโยชน์จากระบบ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กำลังคนโดยเชื่อมโยงไปสู่การพัฒนางาน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กพร.ปจ. ในเชิงประจักษ์ เช่น ใช้ผล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การวิเคราะห์การพัฒนากำลังคนจากระบบ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ไปกำหนดเป็นกลยุทธ์ นโยบายการพัฒนา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กำลังคนในระดับจังหวัด หรือ การจัดทำ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โครงการเพื่อปิดช่องว่างของแผนพัฒนา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กำลังคนระดับจังหวัด เป็นต้น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15 กันยายน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b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107697" y="146420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945682" y="1960741"/>
            <a:ext cx="2854091" cy="350180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รายงานผลการประชุม กพร.ปจ.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จำนวนไม่น้อยกว่า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รายงานแผนและผลการพัฒนากำลังคนระดับ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จังหวัดประจำปีงบประมาณ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จากระบบฐานข้อมูลการพัฒนากำลังคน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ระดับจังหวัด และลงนามรับรองข้อมูล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โดย ผอ.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/ ผอ.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รายงานผลการใช้ประโยชน์จากระบบรายงาน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อาทิ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กลยุทธ์ นโยบายพัฒนากำลังคนระดับจังหวัด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หรือ แผนงาน/โครงการ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ข้อเสนอแนะ เพื่อปรับปรุงและพัฒนา</a:t>
            </a:r>
            <a:b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ระบบรายงาน 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949949" y="146420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949953" y="1960741"/>
            <a:ext cx="138980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97" y="81382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1002383" y="174553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5">
            <a:extLst>
              <a:ext uri="{FF2B5EF4-FFF2-40B4-BE49-F238E27FC236}">
                <a16:creationId xmlns="" xmlns:a16="http://schemas.microsoft.com/office/drawing/2014/main" id="{0C749C97-5BDA-3419-EDFF-F0CED44D38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="" xmlns:a16="http://schemas.microsoft.com/office/drawing/2014/main" id="{EA0560F4-45E7-3409-7843-E382B4C23764}"/>
              </a:ext>
            </a:extLst>
          </p:cNvPr>
          <p:cNvSpPr txBox="1"/>
          <p:nvPr/>
        </p:nvSpPr>
        <p:spPr>
          <a:xfrm>
            <a:off x="321777" y="7209482"/>
            <a:ext cx="20208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B9FB1B8F-E42F-2E55-9DA3-780DCFE88E03}"/>
              </a:ext>
            </a:extLst>
          </p:cNvPr>
          <p:cNvSpPr txBox="1">
            <a:spLocks/>
          </p:cNvSpPr>
          <p:nvPr/>
        </p:nvSpPr>
        <p:spPr>
          <a:xfrm>
            <a:off x="258811" y="8094144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25">
            <a:extLst>
              <a:ext uri="{FF2B5EF4-FFF2-40B4-BE49-F238E27FC236}">
                <a16:creationId xmlns="" xmlns:a16="http://schemas.microsoft.com/office/drawing/2014/main" id="{CBB8BFC5-A63C-2014-CCFF-90EB685E5806}"/>
              </a:ext>
            </a:extLst>
          </p:cNvPr>
          <p:cNvSpPr/>
          <p:nvPr/>
        </p:nvSpPr>
        <p:spPr>
          <a:xfrm>
            <a:off x="150343" y="856501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966431" y="537304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966431" y="5798467"/>
            <a:ext cx="2012523" cy="60134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45152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7" y="734546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6" y="122401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734546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8" y="1788744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6" y="2322540"/>
            <a:ext cx="7119837" cy="252251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ตุลาคม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มีนาคม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รายงานผลการประชุม กพร.ปจ. ครั้งที่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1/256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รายงานผลการพัฒนาตามแผนพัฒนากำลังคน ระดับจังหวัด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รายงานผลการรายงานผลการใช้ประโยชน์จากระบบรายงาน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เมษายน – กันยายน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รายงานผลการประชุม กพร.ปจ. ครั้งที่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2/256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รายงานผลการพัฒนาตามแผนพัฒนากำลังคน ระดับจังหวัด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รายงานผลการรายงานผลการใช้ประโยชน์จากระบบรายงาน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5">
            <a:extLst>
              <a:ext uri="{FF2B5EF4-FFF2-40B4-BE49-F238E27FC236}">
                <a16:creationId xmlns="" xmlns:a16="http://schemas.microsoft.com/office/drawing/2014/main" id="{7846E00F-731E-24E1-82FE-2FA4B7A15283}"/>
              </a:ext>
            </a:extLst>
          </p:cNvPr>
          <p:cNvSpPr/>
          <p:nvPr/>
        </p:nvSpPr>
        <p:spPr>
          <a:xfrm>
            <a:off x="2502061" y="1214563"/>
            <a:ext cx="4837695" cy="530313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23699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103413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343150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103413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395300"/>
            <a:ext cx="4837695" cy="46871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จำนวนสถานศึกษาระดับอาชีวศึกษา อุดมศึกษาที่มีความร่วมมือกับหน่วยงาน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883458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2213099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89058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2213099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x-none" sz="1600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8" y="2213099"/>
            <a:ext cx="1792828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นางพิไล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วรรณ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พิทักษ์เกียรติยศ</a:t>
            </a:r>
          </a:p>
          <a:p>
            <a:pPr marL="18415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นายอภิเดช  ไชยคง</a:t>
            </a:r>
          </a:p>
          <a:p>
            <a:pPr marL="18415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นางสาวจิ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ราวร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รณ  สุขเวช</a:t>
            </a:r>
          </a:p>
          <a:p>
            <a:pPr marL="18415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นางสาวช่อทิพย์  กองสุทธิ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3375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884688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31109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39546" y="3644431"/>
            <a:ext cx="7119837" cy="83170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ความร่วมมือระหว่างกรมพัฒนาฝีมือแรงงาน (สถาบันพัฒนาฝีมือแรงงาน/สำนักงานพัฒนาฝีมือแรงงาน) กับสถานศึกษาระดับอาชีวศึกษา อุดมศึกษาทั้งภาครัฐและเอกชนในพื้นที่ทั่วประเทศ ประจำปีงบประมาณ พ.ศ. 2566 ประกอบด้วย การพัฒนาฝีมือแรงงานในกิจกรรมการฝึกอบรม การทดสอบมาตรฐานฝีมือแรงงาน การรับรองความรู้ความสามารถ และการแข่งขันฝีมือแรงงาน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442626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8" y="4872807"/>
            <a:ext cx="7119837" cy="1685373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สำรวจและรวบรวมข้อมูลจำนวนสถานศึกษาระดับอาชีวศึกษาและอุดมศึกษาทั้งภาครัฐและเอกชนในพื้นที่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บันทึกแผนความร่วมมือการพัฒนาฝีมือแรงงานระหว่างสถาบันพัฒนาฝีมือแรงงาน/สำนักงานพัฒนาฝีมือแรงงานกับสถานศึกษาระดับอาชีวศึกษาและอุดมศึกษาทั้งภาครัฐและเอกชนในพื้นที่ 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ของกรมพัฒนาฝีมือแรงงาน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บันทึกผลการดำเนินงานความร่วมมือระหว่างสถาบันพัฒนาฝีมือแรงงาน/สำนักงานพัฒนาฝีมือแรงงานกับสถานศึกษาระดับอาชีวศึกษาและอุดมศึกษาทั้งภาครัฐและเอกชนในพื้นที่ในการพัฒนาฝีมือแรงงานลง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ของกรมพัฒนาฝีมือแรงงาน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55422" y="6369757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301529" y="6673822"/>
            <a:ext cx="6985754" cy="16056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บเฉพาะข้อมูลที่ได้จากการบันทึกผลความร่วมมือระหว่างสถาบันพัฒนาฝีมือแรงงาน/สำนักงานพัฒนาฝีมือแรงงาน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กับสถานศึกษาระดับอาชีวศึกษา อุดมศึกษาทั้งภาครัฐและเอกชนในพื้นที่ ประกอบด้วย การพัฒนาฝีมือแรงงานในกิจกรรม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 การทดสอบมาตรฐานฝีมือแรงงาน และการรับรองความรู้ความสามารถในระบบคลังข้อมูล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ของกรมพัฒนาฝีมือแรงงาน ที่ดำเนินการแล้วเสร็จ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1 ผลการดำเนินงานระหว่างวันที่ 1 ตุลาคม 2565 - 31 มีนาคม 2566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2 ผลการดำเนินงานระหว่างวันที่ 1 เมษายน 2566 - 30 กันยายน 2566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52814" y="8079743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88190" y="8444238"/>
            <a:ext cx="2132653" cy="3211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142803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82048" y="8446410"/>
            <a:ext cx="2358509" cy="3897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 (จำนวนแห่งที่ดำเนินการได้)</a:t>
            </a:r>
            <a:endParaRPr lang="th-TH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410173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71458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03331" y="8723103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03330" y="9144275"/>
            <a:ext cx="3506933" cy="1257718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จำนวนความร่วมมือในกิจกรรมการจัดทำหลักสูตร การสนับสนุนวิทยากรการฝึกอบรม การฝึกอบรม การทดสอบมาตรฐานฝีมือแรงงาน และการรับรองความรู้ความสามารถ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ที่ดำเนินการแล้วเสร็จไม่น้อยกว่า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แห่ง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19783" y="873373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3767653" y="9144275"/>
            <a:ext cx="3630674" cy="100147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จำนวนความร่วมมือในกิจกรรมการจัดทำหลักสูตร             การสนับสนุนวิทยากรการฝึกอบรม การฝึกอบรม การทดสอบมาตรฐานฝีมือแรงงาน และการรับรองความรู้ความสามารถ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ที่ดำเนินการแล้วเสร็จไม่น้อยกว่า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แห่ง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89134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(ผส.)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นางเรณุกาชลี  มาวัฒนพงศ์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นางสาวพเยาว์ อินทอง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ชนิษฎา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4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โอ๊อิ้ว</a:t>
            </a:r>
            <a:endParaRPr lang="th-TH" sz="14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7065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591416" y="1006745"/>
            <a:ext cx="44189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อัตราการเติบโตของเศรษฐกิจในพื้นที่จากการพัฒนาฝีมือแรงงาน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198237" y="3193682"/>
            <a:ext cx="7119837" cy="50758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368020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7" y="4033636"/>
            <a:ext cx="7119837" cy="71532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6297114" y="7567810"/>
            <a:ext cx="71328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63280" y="5036387"/>
            <a:ext cx="2994192" cy="20351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14300" lvl="0" indent="-114300" algn="thaiDist"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เป็นข้อมูลที่ได้จากการติดตามและประเมินผล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ผู้ผ่านการฝึกอบรมของกรมพัฒนาฝีมือแรงงาน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ที่ตอบแบบติดตามและประเมินผลเท่านั้น </a:t>
            </a:r>
          </a:p>
          <a:p>
            <a:pPr marL="85725" lvl="0" indent="-85725" algn="thaiDist" defTabSz="914400">
              <a:lnSpc>
                <a:spcPct val="100000"/>
              </a:lnSpc>
              <a:spcBef>
                <a:spcPts val="200"/>
              </a:spcBef>
              <a:defRPr/>
            </a:pP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มีผู้ผ่านการฝึกอบรมตอบแบบสอบถามทุกโครงการ/กิจกรรม ทั้งฝึกเตรียมเข้าทำงาน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ฝึกยกระดับฝีมือ และฝึกอาชีพเสริมไม่น้อยกว่าร้อยละ 50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19" y="4635318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15855" y="5059394"/>
            <a:ext cx="1875869" cy="139051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ข้อมูลรายได้เฉลี่ยของผู้ผ่าน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การฝึกอบรมใน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ระบบคลังข้อมูล(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3"/>
              </a:rPr>
              <a:t>http://datacenter.dsd.go.th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542148" y="469797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59180" y="509619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center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ประมวลผลร้อยละรายได้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ที่เพิ่มขึ้นโดยอัตโนมัติ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86147" y="7037479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63280" y="7454861"/>
            <a:ext cx="6900426" cy="100592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98235" y="8391112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98235" y="8854647"/>
            <a:ext cx="7119837" cy="123741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198237" y="278356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33743" y="3137468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ผู้ผ่านการฝึกอบรมที่กรมพัฒนาฝีมือแรงงานดำเนินการเองทุกโครงการ ในปีงบประมาณ พ.ศ.2566 มีรายได้เฉลี่ยในภาพรวมทุกโครงการ/กิจกรรมเพิ่มขึ้นจากปีงบประมาณ 2565 ไม่น้อยกว่าร้อยละ 3 </a:t>
            </a:r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34040" y="4019015"/>
            <a:ext cx="6848229" cy="67523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สำรวจข้อมูลรายได้ของ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ผู้ผ่านการฝึกอบรม จากแบบติดตามและประเมินผลของกรมพัฒนาฝีมือแรงงาน โดยบันทึกข้อมูลติดตามและประเมินผลในระบบ 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Datacenter</a:t>
            </a: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x-none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36" name="ตัวเชื่อมต่อตรง 35"/>
          <p:cNvCxnSpPr/>
          <p:nvPr/>
        </p:nvCxnSpPr>
        <p:spPr>
          <a:xfrm flipV="1">
            <a:off x="1847850" y="7927576"/>
            <a:ext cx="4498769" cy="13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3043378" y="7921152"/>
            <a:ext cx="237794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รายได้เฉลี่ยของผู้ผ่านการฝึกอบรม ปี 65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6522111" y="7622325"/>
            <a:ext cx="6415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x 100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019300" y="7517517"/>
            <a:ext cx="446508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รายได้เฉลี่ยของผู้ผ่านการฝึกอบรม ปี 66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รายได้เฉลี่ยของผู้ผ่านการฝึกอบรม ปี 65 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334040" y="4663273"/>
            <a:ext cx="6415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340427" y="7622325"/>
            <a:ext cx="10871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ร้อยละของรายได้เฉลี่ยที่เพิ่มขึ้น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349561" y="7642895"/>
            <a:ext cx="32641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=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86147" y="8974731"/>
            <a:ext cx="70799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เป็นการวัดผลสำเร็จรอบ 6 เดือนและ 12 เดือน โดยผู้ผ่านการฝึกอบรมในปีงบประมาณ พ.ศ. 2566 ต้องมี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รายได้เฉลี่ยเพิ่มขึ้นไม่ต่ำกว่าร้อยละ 3 </a:t>
            </a:r>
            <a:r>
              <a:rPr lang="en-US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เมื่อเทียบกับรายได้เฉลี่ย ปีงบประมาณ พ.ศ. 2565</a:t>
            </a: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86147" y="9471270"/>
            <a:ext cx="70799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914400">
              <a:lnSpc>
                <a:spcPct val="100000"/>
              </a:lnSpc>
              <a:spcBef>
                <a:spcPts val="0"/>
              </a:spcBef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มีผู้ผ่านการฝึกอบรมตอบแบบสอบถามทุกโครงการ/กิจกรรม ทั้งฝึกเตรียมเข้าทำงาน ฝึกยกระดับฝีมือ และฝึกอาชีพเสริมไม่น้อยกว่าร้อยละ ไม่น้อยกว่าร้อยละ 50</a:t>
            </a: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x-none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248787" y="5905736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59180" y="6237221"/>
            <a:ext cx="1823090" cy="88673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ระบบอัติโนมัติ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99013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58" y="569395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935562"/>
            <a:ext cx="1921397" cy="369364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50100" y="340795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706961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>
              <a:lnSpc>
                <a:spcPts val="1500"/>
              </a:lnSpc>
              <a:defRPr/>
            </a:pP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</a:t>
            </a:r>
            <a:r>
              <a:rPr lang="en-US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ร้อยละของจำนวนสถานประกอบกิจการที่ยื่นแบบแสดงการส่งเงินสมทบกองทุนพัฒนาฝีมือแรงงาน           ตาม พ.ร.บ. ส่งเสริมการพัฒนาฝีมือแรงงาน พ.ศ. 2545 ประจำปี พ.ศ. 256</a:t>
            </a:r>
            <a:r>
              <a:rPr lang="en-US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3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48908" y="126631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1672160"/>
            <a:ext cx="1065542" cy="566215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ts val="1500"/>
              </a:lnSpc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กองส่งเสริมการพัฒนาฝีมือแรงงาน (</a:t>
            </a:r>
            <a:r>
              <a:rPr lang="th-TH" sz="13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440008" y="114962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9" y="1510235"/>
            <a:ext cx="3694216" cy="89959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>
              <a:lnSpc>
                <a:spcPts val="1500"/>
              </a:lnSpc>
            </a:pP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pPr>
              <a:lnSpc>
                <a:spcPts val="1500"/>
              </a:lnSpc>
            </a:pP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300" dirty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 </a:t>
            </a:r>
          </a:p>
          <a:p>
            <a:pPr>
              <a:lnSpc>
                <a:spcPts val="1500"/>
              </a:lnSpc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         </a:t>
            </a:r>
            <a:r>
              <a:rPr lang="x-none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         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(ยกเว้น 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 แม่ฮ่องสอน)  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lnSpc>
                <a:spcPts val="1500"/>
              </a:lnSpc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9" y="1586436"/>
            <a:ext cx="1553152" cy="779258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lnSpc>
                <a:spcPts val="1500"/>
              </a:lnSpc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นางสาวอุไรวรรณ หันตรา</a:t>
            </a:r>
          </a:p>
          <a:p>
            <a:pPr marL="184150" lvl="0" indent="-184150">
              <a:buFontTx/>
              <a:buAutoNum type="arabicPeriod"/>
            </a:pP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นางศิรธร ลองพิชัย</a:t>
            </a:r>
          </a:p>
          <a:p>
            <a:pPr marL="184150" indent="-184150">
              <a:lnSpc>
                <a:spcPts val="1500"/>
              </a:lnSpc>
              <a:buAutoNum type="arabicPeriod"/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นางสาวรชยา </a:t>
            </a:r>
            <a:r>
              <a:rPr lang="th-TH" sz="13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ธนิน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ภู</a:t>
            </a:r>
            <a:r>
              <a:rPr lang="th-TH" sz="13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ริชญา</a:t>
            </a:r>
            <a:endParaRPr lang="th-TH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ts val="1500"/>
              </a:lnSpc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2246 1937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51998" y="123897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2217709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8" y="2585450"/>
            <a:ext cx="7037718" cy="71972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>
              <a:lnSpc>
                <a:spcPts val="1500"/>
              </a:lnSpc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ร้อยละของจำนวน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พ.ศ. 2545 ประจำปี พ.ศ.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5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หมายถึง จำนวนสถานประกอบกิจการที่ยื่นแบบแสดงการส่งเงินสมทบกองทุนพัฒนาฝีมือแรงงาน (</a:t>
            </a:r>
            <a:r>
              <a:rPr lang="th-TH" sz="1300" dirty="0" err="1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สท.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2) ประจำปี พ.ศ. 2565 เทียบ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           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กับเป้าหมายจำนวนสถานประกอบกิจการที่อยู่ในข่ายบังคับเงินสมทบกองทุนพัฒนาฝีมือแรงงาน ประจำปี พ.ศ.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5</a:t>
            </a:r>
            <a:endParaRPr lang="th-TH" sz="13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18017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48491" y="3538387"/>
            <a:ext cx="7119837" cy="1633688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indent="-228600" algn="thaiDist">
              <a:lnSpc>
                <a:spcPts val="1500"/>
              </a:lnSpc>
              <a:defRPr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สถานประกอบกิจการที่ยื่นแบบแสดงการส่งเงินสมทบกองทุนพัฒนาฝีมือแรงงานตามพระราชบัญญัติส่งเสริมการพัฒนาฝีมือแรงงาน พ.ศ. 2545 หมายถึง         สถานประกอบกิจการที่อยู่ในข่ายบังคับเงินสมทบกองทุนพัฒนาฝีมือแรงงานตามพระราชบัญญัติส่งเสริมการพัฒนาฝีมือแรงงาน พ.ศ. 2545 ซึ่งยื่นแบบแสดง         การส่งเงินสมทบกองทุนพัฒนาฝีมือแรงงาน (</a:t>
            </a:r>
            <a:r>
              <a:rPr lang="th-TH" sz="1300" dirty="0" err="1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สท.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2) ประจำปี พ.ศ. 2565 ระหว่างวันที่ 1 มกราคม 2566 – 30 กันยายน 2566</a:t>
            </a:r>
          </a:p>
          <a:p>
            <a:pPr algn="thaiDist">
              <a:lnSpc>
                <a:spcPts val="1500"/>
              </a:lnSpc>
              <a:defRPr/>
            </a:pPr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         รอบที่ 1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ผลการดำเนินการ ระหว่างวันที่ 1 มกราคม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– 31 มีนาคม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endParaRPr lang="th-TH" sz="1300" dirty="0">
              <a:solidFill>
                <a:schemeClr val="tx1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algn="thaiDist">
              <a:lnSpc>
                <a:spcPts val="1500"/>
              </a:lnSpc>
              <a:defRPr/>
            </a:pPr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         รอบที่ 2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ผลการดำเนินการ ระหว่างวันที่ 1 เมษายน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– 30 กันยายน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</a:t>
            </a:r>
            <a:endParaRPr lang="th-TH" sz="1300" strike="sngStrike" dirty="0">
              <a:solidFill>
                <a:schemeClr val="tx1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  <a:p>
            <a:pPr indent="-228600" algn="thaiDist">
              <a:lnSpc>
                <a:spcPts val="1500"/>
              </a:lnSpc>
              <a:defRPr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โดยพิจารณาจากสถานประกอบกิจการที่อยู่ในข่ายบังคับเงินสมทบกองทุนพัฒนาฝีมือแรงงาน ประจำปี พ.ศ. 2565 หมายถึง ผู้ประกอบกิจการประเภทอุตสาหกรรม พาณิชยก</a:t>
            </a:r>
            <a:r>
              <a:rPr lang="th-TH" sz="1300" dirty="0" err="1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รรม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หรือธุรกิจ อย่างอื่นในทุกท้องที่ ที่มีลูกจ้างตั้งแต่ 100 คนขึ้นไป โดยใช้ฐานข้อมูลสถานประกอบกิจการที่อยู่ในข่ายบังคับส่งเงินสมทบกองทุนพัฒนาฝีมือแรงงาน ตาม พ.ร.บ. ส่งเสริมการพัฒนาฝีมือแรงงาน พ.ศ. 2545 ณ วันที่ 30 กันยายน 256</a:t>
            </a:r>
            <a:r>
              <a:rPr lang="en-US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5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</a:t>
            </a:r>
          </a:p>
          <a:p>
            <a:pPr marL="225425" indent="-225425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77482" y="5055946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5438776"/>
            <a:ext cx="7092000" cy="133350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0975" indent="-180975" algn="thaiDist">
              <a:lnSpc>
                <a:spcPts val="1500"/>
              </a:lnSpc>
              <a:defRPr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1</a:t>
            </a:r>
            <a:r>
              <a:rPr lang="th-TH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.   การเปลี่ยนแปลงเป้าหมายจำนวนสถานประกอบกิจการ (กรณีหยุดกิจการต้องอยู่ในสภาพที่ไม่มีการจ้างงานแล้ว กรณีเลิกกิจการ กรณีย้ายหน่วยงานที่รับผิดชอบข้อมูล)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  </a:t>
            </a:r>
            <a:r>
              <a:rPr lang="th-TH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ต้องได้รับความเห็นชอบจากกรมฯ โดยมีหนังสือชี้แจงเหตุผลถึงกองส่งเสริมการพัฒนาฝีมือแรงงาน รอบที่ 1 ให้เสร็จสิ้นภายในวันที่ 15 มีนาคม 256</a:t>
            </a:r>
            <a:r>
              <a:rPr lang="en-US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r>
              <a:rPr lang="th-TH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รอบที่ 2 ให้เสร็จสิ้นภายในวันที่ 15 กันยายน 256</a:t>
            </a:r>
            <a:r>
              <a:rPr lang="en-US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6</a:t>
            </a:r>
            <a:r>
              <a:rPr lang="th-TH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และบันทึกข้อมูลในระบบรายงานผลการพัฒนาฝีมือแรงงาน (</a:t>
            </a:r>
            <a:r>
              <a:rPr lang="en-US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hlinkClick r:id="rId3"/>
              </a:rPr>
              <a:t>http://datacenter.dsd.go.th</a:t>
            </a:r>
            <a:r>
              <a:rPr lang="th-TH" sz="1300" spc="-4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) หัวข้อ ส่งเสริมการฝึก หัวข้อย่อย             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การแจ้งเปลี่ยนแปลงข้อมูลสถานประกอบกิจการ (</a:t>
            </a:r>
            <a:r>
              <a:rPr lang="th-TH" sz="1300" dirty="0" err="1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สท.</a:t>
            </a: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8)</a:t>
            </a:r>
          </a:p>
          <a:p>
            <a:pPr marL="180975" indent="-180975" algn="thaiDist">
              <a:lnSpc>
                <a:spcPts val="1500"/>
              </a:lnSpc>
              <a:buNone/>
              <a:defRPr/>
            </a:pPr>
            <a:r>
              <a:rPr lang="th-TH" sz="1300" spc="-2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2.  </a:t>
            </a:r>
            <a:r>
              <a:rPr lang="th-TH" sz="1300" spc="-6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หน่วยงานที่มีสถานประกอบกิจการจำนวนตั้งแต่ 1 - 1,000 แห่ง ต้องยื่นแบบแสดงการส่งเงินสมทบกองทุนพัฒนาฝีมือแรงงาน ตาม พ.ร.บ. ส่งเสริมฯ พ.ศ. 2545 ได้ร้อยละ 100</a:t>
            </a:r>
          </a:p>
          <a:p>
            <a:pPr marL="180975" indent="-180975" algn="thaiDist" defTabSz="914400">
              <a:lnSpc>
                <a:spcPts val="1500"/>
              </a:lnSpc>
              <a:defRPr/>
            </a:pPr>
            <a:r>
              <a:rPr lang="th-TH" sz="1300" spc="-2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3.  </a:t>
            </a:r>
            <a:r>
              <a:rPr lang="th-TH" sz="1300" spc="-60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หน่วยงานที่มีสถานประกอบกิจการจำนวนตั้งแต่ 1,001 แห่งขึ้นไป ต้องยื่นแบบแสดงการส่งเงินสมทบกองทุนพัฒนาฝีมือแรงงาน ตาม พ.ร.บ. ส่งเสริมฯ พ.ศ. 2545 ได้ร้อยละ </a:t>
            </a:r>
            <a:r>
              <a:rPr lang="en-US" sz="1300" spc="-6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9</a:t>
            </a:r>
            <a:r>
              <a:rPr lang="th-TH" sz="1300" spc="-6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6 </a:t>
            </a:r>
            <a:endParaRPr lang="en-US" sz="1300" spc="-6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 indent="-228600" algn="thaiDist">
              <a:buAutoNum type="arabicParenR"/>
              <a:defRPr/>
            </a:pPr>
            <a:endParaRPr lang="th-TH" sz="1200" dirty="0">
              <a:solidFill>
                <a:schemeClr val="tx1"/>
              </a:solidFill>
              <a:latin typeface="TH SarabunPSK" pitchFamily="34" charset="-34"/>
              <a:ea typeface="Tahoma" panose="020B0604030504040204" pitchFamily="34" charset="0"/>
              <a:cs typeface="TH SarabunPSK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96532" y="6686028"/>
            <a:ext cx="62739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7096125"/>
            <a:ext cx="3549981" cy="31432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3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24520" y="6676503"/>
            <a:ext cx="193812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7077075"/>
            <a:ext cx="3344223" cy="31432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105794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98692" y="82919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87440" y="73387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30288" y="7723943"/>
            <a:ext cx="7119837" cy="1248608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extBox 8">
            <a:extLst>
              <a:ext uri="{FF2B5EF4-FFF2-40B4-BE49-F238E27FC236}">
                <a16:creationId xmlns="" xmlns:a16="http://schemas.microsoft.com/office/drawing/2014/main" id="{FAC905BE-4E7E-4814-BC74-142456B2DB82}"/>
              </a:ext>
            </a:extLst>
          </p:cNvPr>
          <p:cNvSpPr txBox="1"/>
          <p:nvPr/>
        </p:nvSpPr>
        <p:spPr>
          <a:xfrm>
            <a:off x="206288" y="7823772"/>
            <a:ext cx="1793962" cy="12388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300" spc="-4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ร้อยละ</a:t>
            </a:r>
            <a:r>
              <a:rPr lang="th-TH" sz="1300" kern="0" spc="-4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ของจำนวนสถานประกอบกิจการที่ยื่นแบบแสดงการส่งเงินสมทบกองทุนพัฒนาฝีมือแรงงาน ตาม พ.ร.บ. ส่งเสริมการพัฒนาฝีมือแรงงาน พ.ศ. 2545 ประจำปี พ.ศ. 2565</a:t>
            </a:r>
            <a:endParaRPr lang="en-US" sz="1300" kern="0" spc="-40" dirty="0"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28600" indent="-228600" eaLnBrk="1" fontAlgn="auto" hangingPunct="1">
              <a:spcBef>
                <a:spcPts val="0"/>
              </a:spcBef>
              <a:spcAft>
                <a:spcPts val="0"/>
              </a:spcAft>
              <a:buAutoNum type="arabicPeriod"/>
              <a:defRPr/>
            </a:pP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9" name="Group 13"/>
          <p:cNvGrpSpPr/>
          <p:nvPr/>
        </p:nvGrpSpPr>
        <p:grpSpPr>
          <a:xfrm>
            <a:off x="2044613" y="7800873"/>
            <a:ext cx="5270587" cy="1054135"/>
            <a:chOff x="2425944" y="5724525"/>
            <a:chExt cx="5270587" cy="1054135"/>
          </a:xfrm>
        </p:grpSpPr>
        <p:sp>
          <p:nvSpPr>
            <p:cNvPr id="3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5944" y="6075844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638756" y="5724525"/>
              <a:ext cx="4705350" cy="105413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จำนวนสถานประกอบกิจการที่ยื่นแบบแสดงการส่งเงินสมทบกองทุนพัฒนาฝีมือแรงงาน ตาม พ.ร.บ.      ส่งเสริมฯ พ.ศ. 2545 ประจำปี พ.ศ. 2565 (แห่ง)</a:t>
              </a:r>
              <a:endParaRPr lang="en-US" sz="13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3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spc="-5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จำนวนสถานประกอบกิจการที่อยู่ในข่ายบังคับเงินสมทบกองทุนพัฒนาฝีมือแรงงาน ประจำปี พ.ศ. 2565 (แห่ง)</a:t>
              </a:r>
            </a:p>
            <a:p>
              <a:pPr algn="ctr" eaLnBrk="1" fontAlgn="auto" hangingPunct="1">
                <a:lnSpc>
                  <a:spcPts val="15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(ใช้ข้อมูลผู้ประกอบกิจการโดยอ้างอิงตามเงื่อนไข)</a:t>
              </a:r>
            </a:p>
          </p:txBody>
        </p:sp>
        <p:cxnSp>
          <p:nvCxnSpPr>
            <p:cNvPr id="34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3352857" y="6276272"/>
              <a:ext cx="3561641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9">
              <a:extLst>
                <a:ext uri="{FF2B5EF4-FFF2-40B4-BE49-F238E27FC236}">
                  <a16:creationId xmlns="" xmlns:a16="http://schemas.microsoft.com/office/drawing/2014/main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91706" y="6090147"/>
              <a:ext cx="504825" cy="29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3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3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96533" y="8987567"/>
            <a:ext cx="206566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948042" y="8978042"/>
            <a:ext cx="21193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125082" y="9412459"/>
            <a:ext cx="3467499" cy="55069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11125" indent="-111125" algn="thaiDist" defTabSz="914400">
              <a:buFont typeface="Arial" panose="020B0604020202020204" pitchFamily="34" charset="0"/>
              <a:buChar char="•"/>
              <a:defRPr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 ได้ร้อยละ </a:t>
            </a:r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60</a:t>
            </a:r>
          </a:p>
        </p:txBody>
      </p:sp>
      <p:sp>
        <p:nvSpPr>
          <p:cNvPr id="40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900416" y="9421983"/>
            <a:ext cx="3467499" cy="531642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11125" indent="-111125" algn="thaiDist" defTabSz="914400">
              <a:buFont typeface="Arial" panose="020B0604020202020204" pitchFamily="34" charset="0"/>
              <a:buChar char="•"/>
              <a:defRPr/>
            </a:pPr>
            <a:r>
              <a:rPr lang="th-TH" sz="13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จำนวนสถานประกอบกิจการที่ยื่นแบบแสดงการส่งเงินสมทบกองทุนพัฒนาฝีมือแรงงาน ตาม พ.ร.บ. ส่งเสริมฯ พ.ศ. 2545 ได้ร้อยละ </a:t>
            </a:r>
            <a:r>
              <a:rPr lang="th-TH" sz="1300" b="1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100</a:t>
            </a:r>
          </a:p>
          <a:p>
            <a:pPr marL="185738" indent="-185738"/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30221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6033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74402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ความสำเร็จของการจัดทำรายงานการเงินกองทุนพัฒนาฝีมือแรงงาน ประจำปีงบประมาณ  พ.ศ. 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64609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1975735"/>
            <a:ext cx="1092505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การพัฒนาฝีมือแรงงาน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65322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1975735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x-none" sz="1600" dirty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445623" y="1975735"/>
            <a:ext cx="1765497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นางชญาดา  อาทรฐิติโชติ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นางสาวภิชญาพร  สมวัฒน์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นางสาววารุน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ีย์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หอกกิ่ง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3649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64732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297747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07118"/>
            <a:ext cx="7119837" cy="70652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การจัดทำรายงานการเงินกองทุนพัฒนาฝีมือแรงงานประจำเดือนของหน่วยงาน จำนวน 12 เดือน ได้อย่างถูกต้องตามหลักการบัญชี  ไม่น้อยกว่า 10 เดือน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08214" y="394396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289330"/>
            <a:ext cx="7119837" cy="3568004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พิจารณาจากผลการดำเนินการ ระหว่างวันที่ 1 ตุลาคม 2565 - 31 มีนาคม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พิจารณาจากผลการดำเนินการ ระหว่างวันที่ 1 เมษายน - 30 กันยายน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โดยพิจารณาจาก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จัดทำรายงานการเงินกองทุนพัฒนาฝีมือแรงงานประจำเดือนของหน่วยงานได้อย่างถูกต้องตามหลักการบัญชี คือ แนวทาง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ที่ให้นักบัญชียึดถือเป็นหลักปฏิบัติในการรวบรวม จดบันทึก จำแนก สรุปผลและจัดทำรายงานการเงินอย่างมีหลักเกณฑ์                     ตามมาตรฐานโดยใช้หลักการบัญชีคู่ (เดบิต เครดิต) ในการบันทึกบัญชีตามขั้นตอน ประกอบด้วย 1) บันทึกรายการรับ จ่าย โอนเงิน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และปรับปรุงบัญชีในใบสำคัญการลงบัญชี 2) ผ่านรายการในใบสำคัญการลงบัญชีไปยังบัญชีแยกประเภท 3) สรุปยอดจากบัญชีแยกประเภทนำมาจัดทำรายงานการเงิน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ตัวอย่างการจัดทำรายงานการเงินไม่ถูกต้อง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จัดทำงบทดลองโดยนำตัวเลขจากรายรับ - รายจ่ายมาบันทึกในแบบฟอร์มงบทดลอง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โดยไม่ได้จัดทำบัญชีตามหลักการบัญชี 2) ไม่บันทึกบัญชีหรือบันทึกแต่ไม่ครบถ้วนตามรายการที่เกิดขึ้นจริง เช่น รับเงินค่าทดสอบมาตรฐานฝีมือแรงงาน จำนวน 200 บาท แต่ไม่มีการบันทึกบัญชี หรือบันทึกบัญชีเพียง 100 บาท 3) บันทึกบัญชีผิดประเภท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เช่น โอนเงินรายได้กลับส่วนกลาง หน่วยงานบันทึกบัญชีด้วยชื่อบัญชีรายได้ซึ่งไม่ถูกต้อง ที่ถูกต้องคือชื่อบัญชีเงินโอน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ผู้ตรวจสอบการรับ - จ่ายเงินประจำวันตามที่ได้รับแต่งตั้งต้องมีการการตรวจสอบและลงนามในสมุดบัญชีเงินสด และสมุดบัญชีเงินฝากธนาคาร ถูกต้อง ครบถ้วนทุกวันที่มีการรับจ่ายเงิน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762835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8137936"/>
            <a:ext cx="7119836" cy="124446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รายงานงบทดลองประจำเดือนในระบบรายงานผลการรับจ่ายเงินกองทุนพัฒนาฝีมือแรงงาน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http://eit.dsd.go.th/cat3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พร้อมแนบไฟล์เอกสารรายละเอียดประกอบงบการเงิน เอกสารการปรับปรุงบัญชี และสมุดบัญชีเงินสด สมุดบัญชีเงินฝากธนาคารบัญชี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1 - 4 ให้ครบถ้วน ภายในวันที่ 3 ของเดือนถัดไป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ส่งหนังสือแจ้งรายละเอียดการโอนเงินกลับส่วนกลาง พร้อมหลักฐานประกอบการโอนเงินให้ครบถ้วน ให้กองส่งเสริมการพัฒนาฝีมือแรงงานผ่านระบบงานสารบรรณอิเล็กทรอนิกส์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Sarabun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ภายใน 2 วันทำการ นับแต่วันที่โอนเงิน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97139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29860" y="2739319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09978" y="3142997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7" y="5352993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14687" y="5777679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การจัดทำรายงานการเงินกองทุนพัฒนาฝีมือแรงงานประจำเดือนของหน่วยงานได้อย่างถูกต้องครบถ้วน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5 เดือน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6" y="5377621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47146" y="5777678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การจัดทำรายงานการเงินกองทุนพัฒนาฝีมือแรงงานประจำเดือนของหน่วยงานได้อย่างถูกต้องครบถ้วน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 10 เดือน</a:t>
            </a:r>
          </a:p>
        </p:txBody>
      </p:sp>
      <p:sp>
        <p:nvSpPr>
          <p:cNvPr id="11" name="Rounded Rectangle 3">
            <a:extLst>
              <a:ext uri="{FF2B5EF4-FFF2-40B4-BE49-F238E27FC236}">
                <a16:creationId xmlns="" xmlns:a16="http://schemas.microsoft.com/office/drawing/2014/main" id="{CF296C07-C220-C661-0C94-BD7CC20A5CA1}"/>
              </a:ext>
            </a:extLst>
          </p:cNvPr>
          <p:cNvSpPr/>
          <p:nvPr/>
        </p:nvSpPr>
        <p:spPr>
          <a:xfrm>
            <a:off x="229858" y="1139690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14" name="Rounded Rectangle 5">
            <a:extLst>
              <a:ext uri="{FF2B5EF4-FFF2-40B4-BE49-F238E27FC236}">
                <a16:creationId xmlns="" xmlns:a16="http://schemas.microsoft.com/office/drawing/2014/main" id="{31D98EFE-8E1A-A5D2-5A84-7F4542C797E4}"/>
              </a:ext>
            </a:extLst>
          </p:cNvPr>
          <p:cNvSpPr/>
          <p:nvPr/>
        </p:nvSpPr>
        <p:spPr>
          <a:xfrm>
            <a:off x="2512000" y="1139690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ความสำเร็จของการจัดทำรายงานการเงินกองทุนพัฒนาฝีมือแรงงาน ประจำปีงบประมาณ  พ.ศ. 2566 (ต่อ)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0677E4EC-826B-5341-08D9-C44BF36C0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6033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D9F9F928-C1DD-C2FF-CB32-8C03FA887117}"/>
              </a:ext>
            </a:extLst>
          </p:cNvPr>
          <p:cNvSpPr txBox="1">
            <a:spLocks/>
          </p:cNvSpPr>
          <p:nvPr/>
        </p:nvSpPr>
        <p:spPr>
          <a:xfrm>
            <a:off x="2497932" y="76033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14687" y="1719945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4686" y="2095042"/>
            <a:ext cx="3549981" cy="7631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85750" indent="-285750">
              <a:buFontTx/>
              <a:buChar char="-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รายงานผลการรับจ่ายเงินกองทุนพัฒนาฝีมือแรงงาน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http://eit.dsd.go.th/cat3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</a:p>
          <a:p>
            <a:pPr marL="285750" indent="-285750">
              <a:buFontTx/>
              <a:buChar char="-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ระบบงานสารบรรณอิเล็กทรอนิกส์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Sarabun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990302" y="1719942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90301" y="2060492"/>
            <a:ext cx="3344223" cy="6322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57996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</a:t>
            </a:r>
            <a:r>
              <a:rPr lang="en-US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ร้อยละของการเบิกจ่ายเงินกองทุนพัฒนาฝีมือแรงงาน ประจำปีงบประมาณ </a:t>
            </a:r>
            <a:b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พ.ศ. 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55968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8" y="1841028"/>
            <a:ext cx="1140440" cy="1085896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การพัฒนาฝีมือแรงงาน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3538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8" y="1799464"/>
            <a:ext cx="3966837" cy="1120636"/>
          </a:xfrm>
          <a:prstGeom prst="roundRect">
            <a:avLst>
              <a:gd name="adj" fmla="val 11221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841028"/>
            <a:ext cx="1725358" cy="1091731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นางชญาดา  อาทรฐิติโชติ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นางสาวอิสราภรณ์ เมืองใจ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นางสาวชลนี เชี่ยวชูกุล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3217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4924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48055" y="301022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383335"/>
            <a:ext cx="7119837" cy="457351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ร้อยละของการเบิกจ่ายเงินกองทุนพัฒนาฝีมือแรงงานของหน่วยงาน</a:t>
            </a: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เทียบกับเงินกองทุนพัฒนาฝีมือแรงงานที่หน่วยงานได้รับ</a:t>
            </a:r>
            <a:b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ทั้งปีงบประมาณเงินกองทุนพัฒนาฝีมือแรงงานที่หน่วยงานได้รับ หมายถึง </a:t>
            </a:r>
          </a:p>
          <a:p>
            <a:pPr algn="thaiDist"/>
            <a:r>
              <a:rPr lang="th-TH" sz="1600" b="1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</a:t>
            </a:r>
            <a:r>
              <a:rPr lang="th-TH" sz="1600" b="1" u="sng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เงินที่ได้รับจัดสรรตั้งแต่ต้นปีงบประมาณ </a:t>
            </a:r>
          </a:p>
          <a:p>
            <a:pPr algn="thaiDist"/>
            <a:r>
              <a:rPr lang="th-TH" sz="1600" b="0" u="none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1.1 </a:t>
            </a:r>
            <a:r>
              <a:rPr lang="th-TH" sz="1600" b="0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เงินกองทุนพัฒนาฝีมือแรงงานที่หน่วยงานได้รับจัดสรรรวมตั้งแต่ต้นปีงบประมาณทุกรายการ ทั้งนี้ หากมีการใช้จ่ายแล้วมีเงินเหลือจ่ายโดยไม่มีความจำเป็นใช้จ่ายอีกต่อไป ให้ส่งคืนเงินพร้อมมีหนังสือแจ้งรายละเอียดการโอนเงินพร้อมเอกสาร</a:t>
            </a:r>
            <a:r>
              <a:rPr lang="th-TH" sz="1600" b="0" kern="1200" spc="-2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หลักฐานการโอนเงิน</a:t>
            </a:r>
            <a:r>
              <a:rPr lang="th-TH" sz="1600" b="0" kern="1200" spc="-2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ภายในวันที่ 30 เมษายน 2566 เท่านั้น โดยจะนำไปหักลดยอดเงินงบประมาณที่ได้รับ</a:t>
            </a:r>
            <a:r>
              <a:rPr lang="th-TH" sz="1600" b="0" spc="-2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ทั้งปีงบประมาณ </a:t>
            </a:r>
            <a:r>
              <a:rPr lang="en-US" sz="1600" b="0" spc="-2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</a:t>
            </a:r>
            <a:r>
              <a:rPr lang="th-TH" sz="1600" b="0" kern="1200" spc="-2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ในการคำนวณร้อยละ</a:t>
            </a:r>
            <a:r>
              <a:rPr lang="th-TH" sz="1600" b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ของการเบิกจ่ายเงินกองทุนฯ ของหน่วยงาน</a:t>
            </a:r>
            <a:r>
              <a:rPr lang="th-TH" sz="1600" b="0" spc="-20" dirty="0">
                <a:solidFill>
                  <a:srgbClr val="FF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pPr algn="thaiDist"/>
            <a:r>
              <a:rPr lang="th-TH" sz="1600" b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1.2 รายการค่าใช้จ่ายในการฝึกอบรมบุคคลภายนอก ให้ดำเนินการระหว่างวันที่ 1 พฤศจิกายน 2565 - 28 กุมภาพันธ์ 2566 เท่านั้น โดยให้ประเมินผลโครงการพร้อมสรุปรายงานผลการดำเนินโครงการให้ผู้บริหารทราบภายใน 90 วัน นับจากวันที่ดำเนินโครงการเสร็จสิ้น ตามแนวทางการดำเนินงาน “โครงการสัมมนา เรื่อง สิทธิประโยชน์จากกองทุนพัฒนาฝีมือแรงงาน ภายใต้พระราชบัญญัติส่งเสริมการพัฒนาฝีมือแรงงาน พ.ศ. 2545 และที่แก้ไขเพิ่มเติม ประจำปีงบประมาณ พ.ศ. 2566” 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ทั้งนี้ หากมีเงินเหลือจ่ายส่งคืน  ให้มีหนังสือแจ้งรายละเอียดการโอนเงินพร้อมเอกสาร</a:t>
            </a:r>
            <a:r>
              <a:rPr lang="th-TH" sz="1600" b="0" kern="1200" spc="-2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หลักฐานการโอนเงิน</a:t>
            </a:r>
            <a:r>
              <a:rPr lang="th-TH" sz="1600" b="0" kern="1200" spc="-2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ภายในวันที่ 30 เมษายน 2566 เท่านั้น </a:t>
            </a:r>
            <a:endParaRPr lang="th-TH" sz="1600" b="0" spc="-2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b="1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</a:t>
            </a:r>
            <a:r>
              <a:rPr lang="th-TH" sz="1600" b="1" u="sng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เงินที่รับจัดสรรเพิ่มเติมระหว่างปี</a:t>
            </a:r>
            <a:r>
              <a:rPr lang="th-TH" sz="1600" b="1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600" b="1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</a:t>
            </a:r>
          </a:p>
          <a:p>
            <a:pPr algn="thaiDist"/>
            <a:r>
              <a:rPr lang="th-TH" sz="1600" b="0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กรณีขอรับจัดสรรเพิ่มเติมตามคำขอ เช่น 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เงินกู้ยืม เงินช่วยเหลือหรืออุดหนุน</a:t>
            </a:r>
            <a:r>
              <a:rPr lang="th-TH" sz="1600" b="0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ค่าใช้จ่ายในการสืบทรัพย์และบังคับคดี ค่าใช้จ่ายในการดำเนินคดี เป็นต้น 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ต้องเบิกจ่ายภายใน 15 วันทำการ นับแต่วันที่ได้รับเงิน</a:t>
            </a:r>
            <a:r>
              <a:rPr lang="th-TH" sz="1600" b="0" kern="1200" baseline="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หากมีเงิน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เหลือจ่ายส่งคืน ไม่สามารถนำจำนวนเงินที่ส่งคืนทั้งหมดมาหักลดยอดเงินที่หน่วยงานได้รับทั้งปีงบประมาณ ในการคำนวณร้อยละ</a:t>
            </a: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ของการเบิกจ่ายเงินกองทุนฯ</a:t>
            </a:r>
            <a:b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ของหน่วยงาน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98F61D1-5BB2-AA08-B6B0-4D62C6A42ED7}"/>
              </a:ext>
            </a:extLst>
          </p:cNvPr>
          <p:cNvSpPr txBox="1">
            <a:spLocks/>
          </p:cNvSpPr>
          <p:nvPr/>
        </p:nvSpPr>
        <p:spPr>
          <a:xfrm>
            <a:off x="231695" y="792850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17">
            <a:extLst>
              <a:ext uri="{FF2B5EF4-FFF2-40B4-BE49-F238E27FC236}">
                <a16:creationId xmlns="" xmlns:a16="http://schemas.microsoft.com/office/drawing/2014/main" id="{D4BBE6A4-4AAA-A388-85F0-C66A0A62AA35}"/>
              </a:ext>
            </a:extLst>
          </p:cNvPr>
          <p:cNvSpPr/>
          <p:nvPr/>
        </p:nvSpPr>
        <p:spPr>
          <a:xfrm>
            <a:off x="206615" y="8283079"/>
            <a:ext cx="7119837" cy="1891637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 รอบการประเมินที่ 1 ผลการดำเนินการระหว่างวันที่ 1 ตุลาคม 2565 - 31 มีนาคม 2566) </a:t>
            </a:r>
            <a:r>
              <a:rPr lang="th-TH" sz="1600" b="0" strike="sngStrike" baseline="0" dirty="0">
                <a:solidFill>
                  <a:srgbClr val="C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</a:p>
          <a:p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• รอบการประเมินที่ 2 ผลการดำเนินการระหว่างวันที่ 1 เมษายน - 30 กันยายน 2566) </a:t>
            </a:r>
            <a:r>
              <a:rPr lang="th-TH" sz="1600" b="0" strike="sngStrike" baseline="0" dirty="0">
                <a:solidFill>
                  <a:srgbClr val="C0000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th-TH" sz="1600" b="0" kern="12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โดยพิจารณาจาก </a:t>
            </a:r>
            <a:r>
              <a:rPr lang="en-US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endParaRPr lang="th-TH" sz="1600" b="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- ข้อมูลการจ่ายเงินที่บันทึกในระบบ</a:t>
            </a: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รายงานผลการรับจ่ายเงินกองทุนพัฒนาฝีมือแรงงาน (</a:t>
            </a:r>
            <a:r>
              <a:rPr lang="en-US" sz="1600" b="0" u="sng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4"/>
              </a:rPr>
              <a:t>http://eit.dsd.go.th/cat3</a:t>
            </a: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0" indent="0" algn="thaiDist">
              <a:buNone/>
            </a:pP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-</a:t>
            </a: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ข้อมูลการส่งคืนเงินตามข้อ 1.1 และ 1.2 เกินกำหนดเวลา ไม่นำมาพิจารณาปรับลดยอดเงินที่หน่วยงานได้รับทั้งปีงบประมาณ</a:t>
            </a:r>
            <a:b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ในการคำนวณร้อยละ</a:t>
            </a: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ของการเบิกจ่ายเงินกองทุนฯ ของหน่วยงาน</a:t>
            </a:r>
            <a:r>
              <a:rPr lang="th-TH" sz="16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endParaRPr lang="th-TH" sz="1600" b="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indent="0">
              <a:buNone/>
            </a:pP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</a:t>
            </a:r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 หลักฐานการเบิกจ่ายกรณีขอรับจัดสรรเพิ่มเติมตามคำขอ ข้อ 2 ที่แสดงว่าหน่วยงานเบิกจ่ายได้ภายในเวลาที่กำหนด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32309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</a:t>
            </a:r>
            <a:r>
              <a:rPr lang="en-US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ร้อยละของการเบิกจ่ายเงินกองทุนพัฒนาฝีมือแรงงาน ประจำปีงบประมาณ </a:t>
            </a:r>
            <a:b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600" b="1" kern="0" spc="-1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พ.ศ. 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BB30C2B9-85FC-BF7D-0A33-DD3EB60BBFC7}"/>
              </a:ext>
            </a:extLst>
          </p:cNvPr>
          <p:cNvSpPr txBox="1">
            <a:spLocks/>
          </p:cNvSpPr>
          <p:nvPr/>
        </p:nvSpPr>
        <p:spPr>
          <a:xfrm>
            <a:off x="229857" y="1645184"/>
            <a:ext cx="262404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FC75B2DB-88AA-2161-C108-42B32CE56542}"/>
              </a:ext>
            </a:extLst>
          </p:cNvPr>
          <p:cNvSpPr/>
          <p:nvPr/>
        </p:nvSpPr>
        <p:spPr>
          <a:xfrm>
            <a:off x="217629" y="1995033"/>
            <a:ext cx="1921398" cy="83777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หน่วยงานที่ไม่ดำเนินการตามข้อ 1.1 และ 1.2 ถือว่าไม่ผ่านตัวชี้วัด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9E124576-D558-AD05-B399-D91854D05CB2}"/>
              </a:ext>
            </a:extLst>
          </p:cNvPr>
          <p:cNvSpPr txBox="1">
            <a:spLocks/>
          </p:cNvSpPr>
          <p:nvPr/>
        </p:nvSpPr>
        <p:spPr>
          <a:xfrm>
            <a:off x="2274080" y="1635711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D0EA9DFA-6CE1-5968-D209-2CEB2BAC2131}"/>
              </a:ext>
            </a:extLst>
          </p:cNvPr>
          <p:cNvSpPr/>
          <p:nvPr/>
        </p:nvSpPr>
        <p:spPr>
          <a:xfrm>
            <a:off x="2217922" y="2005919"/>
            <a:ext cx="3049789" cy="204444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หลักฐานการโอนเงินคืนตามข้อ 1 และ</a:t>
            </a:r>
            <a:r>
              <a:rPr lang="th-TH" sz="1600" b="0" spc="-6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หลักฐานการจ่ายเงินกรณีขอรับจัดสรรเพิ่มเติม ตามคำขอ</a:t>
            </a: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ตามข้อ 2 </a:t>
            </a:r>
            <a:b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ส่งทาง </a:t>
            </a:r>
            <a:r>
              <a:rPr lang="en-US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e-mail: </a:t>
            </a:r>
            <a:r>
              <a:rPr lang="en-US" sz="1600" b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4"/>
              </a:rPr>
              <a:t>df.dsd2017@gmail.com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E5A7468B-2D81-0849-D021-A5080E411ECD}"/>
              </a:ext>
            </a:extLst>
          </p:cNvPr>
          <p:cNvSpPr txBox="1">
            <a:spLocks/>
          </p:cNvSpPr>
          <p:nvPr/>
        </p:nvSpPr>
        <p:spPr>
          <a:xfrm>
            <a:off x="5357791" y="1672050"/>
            <a:ext cx="113938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19">
            <a:extLst>
              <a:ext uri="{FF2B5EF4-FFF2-40B4-BE49-F238E27FC236}">
                <a16:creationId xmlns="" xmlns:a16="http://schemas.microsoft.com/office/drawing/2014/main" id="{2382148C-E88F-505E-0218-FEE33B1D0885}"/>
              </a:ext>
            </a:extLst>
          </p:cNvPr>
          <p:cNvSpPr/>
          <p:nvPr/>
        </p:nvSpPr>
        <p:spPr>
          <a:xfrm>
            <a:off x="5308013" y="2034102"/>
            <a:ext cx="1959962" cy="199689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b="0" spc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ร้อยละการเบิกจ่ายเงินกองทุนปรับตาม มติ ครม. ปีงบประมาณ พ.ศ. 2566 (กรณี ครม.ไม่มีมติดังกล่าวการเบิกจ่ายเงินกองทุนฯ เท่ากับร้อยละ 100)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6167644F-C372-0723-D2FD-1A570801C749}"/>
              </a:ext>
            </a:extLst>
          </p:cNvPr>
          <p:cNvSpPr txBox="1">
            <a:spLocks/>
          </p:cNvSpPr>
          <p:nvPr/>
        </p:nvSpPr>
        <p:spPr>
          <a:xfrm>
            <a:off x="229859" y="419680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6">
            <a:extLst>
              <a:ext uri="{FF2B5EF4-FFF2-40B4-BE49-F238E27FC236}">
                <a16:creationId xmlns="" xmlns:a16="http://schemas.microsoft.com/office/drawing/2014/main" id="{AF637285-7A3D-F59A-C558-F01EBCEAFDE8}"/>
              </a:ext>
            </a:extLst>
          </p:cNvPr>
          <p:cNvSpPr/>
          <p:nvPr/>
        </p:nvSpPr>
        <p:spPr>
          <a:xfrm>
            <a:off x="229857" y="4663779"/>
            <a:ext cx="7119837" cy="1803004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8">
            <a:extLst>
              <a:ext uri="{FF2B5EF4-FFF2-40B4-BE49-F238E27FC236}">
                <a16:creationId xmlns="" xmlns:a16="http://schemas.microsoft.com/office/drawing/2014/main" id="{CE89F832-74DC-BDD0-AC7A-1D20F4EAFF6F}"/>
              </a:ext>
            </a:extLst>
          </p:cNvPr>
          <p:cNvSpPr txBox="1"/>
          <p:nvPr/>
        </p:nvSpPr>
        <p:spPr>
          <a:xfrm>
            <a:off x="240824" y="5403697"/>
            <a:ext cx="151269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ร้อยละ</a:t>
            </a:r>
            <a:r>
              <a:rPr lang="th-TH" sz="14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ของการเบิกจ่ายเงิน</a:t>
            </a:r>
            <a:br>
              <a:rPr lang="th-TH" sz="14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4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กองทุนพัฒนาฝีมือแรงงาน </a:t>
            </a: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extBox 7">
            <a:extLst>
              <a:ext uri="{FF2B5EF4-FFF2-40B4-BE49-F238E27FC236}">
                <a16:creationId xmlns="" xmlns:a16="http://schemas.microsoft.com/office/drawing/2014/main" id="{6A2F2BFB-1AA6-EE11-D56E-86D488F516E8}"/>
              </a:ext>
            </a:extLst>
          </p:cNvPr>
          <p:cNvSpPr txBox="1"/>
          <p:nvPr/>
        </p:nvSpPr>
        <p:spPr>
          <a:xfrm>
            <a:off x="2041539" y="5120616"/>
            <a:ext cx="4591433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4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เงินกองทุนพัฒนาฝีมือแรงงานที่หน่วยงานเบิกจ่าย พิจารณาจากระบบรายงานผลการรับจ่ายเงินกองทุนพัฒนาฝีมือแรงงาน (</a:t>
            </a:r>
            <a:r>
              <a:rPr lang="en-US" sz="1400" b="0" u="sng" dirty="0">
                <a:solidFill>
                  <a:srgbClr val="0070C0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  <a:hlinkClick r:id="rId5"/>
              </a:rPr>
              <a:t>http://eit.dsd.go.th/cat3</a:t>
            </a:r>
            <a:r>
              <a:rPr lang="th-TH" sz="1400" b="0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)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th-TH" sz="1400" b="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algn="ctr">
              <a:defRPr/>
            </a:pP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เงินกองทุนพัฒนาฝีมือแรงงานที่หน่วยงานได้รับ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400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cxnSp>
        <p:nvCxnSpPr>
          <p:cNvPr id="33" name="ตัวเชื่อมต่อตรง 19">
            <a:extLst>
              <a:ext uri="{FF2B5EF4-FFF2-40B4-BE49-F238E27FC236}">
                <a16:creationId xmlns="" xmlns:a16="http://schemas.microsoft.com/office/drawing/2014/main" id="{7C60A467-74E2-C771-1FBF-84D47FE44C07}"/>
              </a:ext>
            </a:extLst>
          </p:cNvPr>
          <p:cNvCxnSpPr>
            <a:cxnSpLocks/>
          </p:cNvCxnSpPr>
          <p:nvPr/>
        </p:nvCxnSpPr>
        <p:spPr>
          <a:xfrm>
            <a:off x="2197021" y="5664721"/>
            <a:ext cx="427583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13">
            <a:extLst>
              <a:ext uri="{FF2B5EF4-FFF2-40B4-BE49-F238E27FC236}">
                <a16:creationId xmlns="" xmlns:a16="http://schemas.microsoft.com/office/drawing/2014/main" id="{E3AB354B-C0F2-AAD9-ED77-1E1C6041B05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753042" y="5570782"/>
            <a:ext cx="42963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algn="ctr" eaLnBrk="1" hangingPunct="1"/>
            <a:r>
              <a:rPr lang="en-US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=</a:t>
            </a:r>
            <a:endParaRPr lang="th-TH" alt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extBox 9">
            <a:extLst>
              <a:ext uri="{FF2B5EF4-FFF2-40B4-BE49-F238E27FC236}">
                <a16:creationId xmlns="" xmlns:a16="http://schemas.microsoft.com/office/drawing/2014/main" id="{67B168EB-5BD9-FFCD-4608-4DAE26499E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2916" y="5526221"/>
            <a:ext cx="5334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cs typeface="Cordia New" pitchFamily="34" charset="-34"/>
              </a:defRPr>
            </a:lvl9pPr>
          </a:lstStyle>
          <a:p>
            <a:pPr eaLnBrk="1" hangingPunct="1"/>
            <a:r>
              <a:rPr lang="en-US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X 100</a:t>
            </a:r>
            <a:endParaRPr lang="th-TH" altLang="th-TH" sz="1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5B6A6EAB-7DB5-02CF-E52B-F0CB981FB61B}"/>
              </a:ext>
            </a:extLst>
          </p:cNvPr>
          <p:cNvSpPr txBox="1">
            <a:spLocks/>
          </p:cNvSpPr>
          <p:nvPr/>
        </p:nvSpPr>
        <p:spPr>
          <a:xfrm>
            <a:off x="275318" y="6710162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765D3C0F-AC6A-437F-2A07-A0626B3EE8F1}"/>
              </a:ext>
            </a:extLst>
          </p:cNvPr>
          <p:cNvSpPr txBox="1">
            <a:spLocks/>
          </p:cNvSpPr>
          <p:nvPr/>
        </p:nvSpPr>
        <p:spPr>
          <a:xfrm>
            <a:off x="4154110" y="6772674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Rounded Rectangle 8">
            <a:extLst>
              <a:ext uri="{FF2B5EF4-FFF2-40B4-BE49-F238E27FC236}">
                <a16:creationId xmlns="" xmlns:a16="http://schemas.microsoft.com/office/drawing/2014/main" id="{55976E57-2E05-6A80-5F4E-3BEDB6C3FC96}"/>
              </a:ext>
            </a:extLst>
          </p:cNvPr>
          <p:cNvSpPr/>
          <p:nvPr/>
        </p:nvSpPr>
        <p:spPr>
          <a:xfrm>
            <a:off x="273785" y="7118572"/>
            <a:ext cx="3277438" cy="97578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600" b="1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เบิกจ่ายเงินกองทุนฯภาพรวมไม่น้อยกว่า ร้อยละ 50 หน่วยงาน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Rounded Rectangle 8">
            <a:extLst>
              <a:ext uri="{FF2B5EF4-FFF2-40B4-BE49-F238E27FC236}">
                <a16:creationId xmlns="" xmlns:a16="http://schemas.microsoft.com/office/drawing/2014/main" id="{3D88395C-FC41-523A-8B65-515EF1703D1D}"/>
              </a:ext>
            </a:extLst>
          </p:cNvPr>
          <p:cNvSpPr/>
          <p:nvPr/>
        </p:nvSpPr>
        <p:spPr>
          <a:xfrm>
            <a:off x="4152577" y="7170869"/>
            <a:ext cx="3189666" cy="97578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600" b="1" kern="12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เบิกจ่ายเงินกองทุนฯภาพรวมไม่น้อยกว่า ร้อยละ 100 หน่วยงาน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07001" y="2980886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07000" y="3328383"/>
            <a:ext cx="1932027" cy="6322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กรอกตัวเลขร้อยละ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789998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9763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59763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22020"/>
            <a:ext cx="4908389" cy="678179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0975" indent="-180975"/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ร้อยละของจำนวนพนักงานที่ได้รับการพัฒนาฝีมือแรงงานจากสถานประกอบกิจการ                </a:t>
            </a:r>
          </a:p>
          <a:p>
            <a:pPr marL="180975" indent="-180975"/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ตาม พ.ร.บ. ส่งเสริมการพัฒนาฝีมือแรงงาน พ.ศ. 2545 มีศักยภาพในการทำงานเพิ่มขึ้น</a:t>
            </a: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การพัฒนาฝีมือแรงงาน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นางสาวอุไรวรรณ หันตรา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นางศิรธร ลองพิชัย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นายจีระพันธุ์ ดากงแก้ว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2246 1937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2888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158524"/>
            <a:ext cx="7119837" cy="123821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การประเมินศักยภาพภายหลังการฝึกอบรม หมายถึง ศักยภาพแรงงานที่จะทำให้บุคคลทำงานได้ดีในแต่ละด้านที่สามารถวัดผลสัมฤทธิ์ได้ภายหลังจากการฝึกอบรม โดยแบ่งเป็น 5 ด้านการประเมิน ได้แก่ (1) ความรู้ (2) การปฏิบัติงาน (3) ทัศนคติ (4) การแก้ปัญหา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(5) ความปลอดภัย ขึ้นอยู่กับวัตถุประสงค์ของการฝึกอบรมในการประเมินพนักงานว่ามีศักยภาพเพิ่มขึ้นหรือไม่นั้น จะพิจารณา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การวัดประเมินผลสัมฤทธิ์การฝึกอบรมฝีมือแรงงานที่ผ่านการฝึกอบรมว่ามีอย่างน้อยหนึ่งด้านการประเมินที่เพิ่มขึ้นจะถือว่า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เป็นแรงงานที่มีศักยภาพแรงงานเพิ่มขึ้นภายหลังจากการฝึกอบรม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30616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648200"/>
            <a:ext cx="7119837" cy="64008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รอบที่ 1 ผลการดำเนินการ ระหว่างวันที่ 1 ตุลาคม 2565 – 31 มีนาคม 2566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รอบที่ 2 ผลการดำเนินการ 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30582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673566"/>
            <a:ext cx="2937902" cy="9558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กรณีหน่วยงานเปลี่ยนแปลงเป้าหมายกิจกรรม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ที่กำหนดไว้ตามแผนพัฒนาฝีมือแรงงานประจำปีงบประมาณ พ.ศ. 256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ต้องได้รับความเห็นชอบ   จากกรมฯ (กองแผนงานและสารสนเทศ)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257549" y="5318864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257550" y="5673566"/>
            <a:ext cx="2143125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ในระบบรายงานผลการพัฒนาฝีมือแรงงาน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http://datacenter.dsd.go.th)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30582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673566"/>
            <a:ext cx="1875869" cy="6510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1343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6CE33C5F-80CB-4D76-92E7-348C19D9C57C}"/>
              </a:ext>
            </a:extLst>
          </p:cNvPr>
          <p:cNvSpPr txBox="1">
            <a:spLocks/>
          </p:cNvSpPr>
          <p:nvPr/>
        </p:nvSpPr>
        <p:spPr>
          <a:xfrm>
            <a:off x="219918" y="664530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3" name="Title 1">
            <a:extLst>
              <a:ext uri="{FF2B5EF4-FFF2-40B4-BE49-F238E27FC236}">
                <a16:creationId xmlns="" xmlns:a16="http://schemas.microsoft.com/office/drawing/2014/main" id="{2BBA9354-4D79-46FA-89DD-4C3517C3FA38}"/>
              </a:ext>
            </a:extLst>
          </p:cNvPr>
          <p:cNvSpPr txBox="1">
            <a:spLocks/>
          </p:cNvSpPr>
          <p:nvPr/>
        </p:nvSpPr>
        <p:spPr>
          <a:xfrm>
            <a:off x="229858" y="861037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Rounded Rectangle 8">
            <a:extLst>
              <a:ext uri="{FF2B5EF4-FFF2-40B4-BE49-F238E27FC236}">
                <a16:creationId xmlns="" xmlns:a16="http://schemas.microsoft.com/office/drawing/2014/main" id="{55FA9C7E-A02F-464B-BCB3-ED4FFCC6C8FC}"/>
              </a:ext>
            </a:extLst>
          </p:cNvPr>
          <p:cNvSpPr/>
          <p:nvPr/>
        </p:nvSpPr>
        <p:spPr>
          <a:xfrm>
            <a:off x="229857" y="8974307"/>
            <a:ext cx="3467499" cy="140413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จำนวนพนักงานที่ได้รับการฝึกอบรมฝีมือแรงงานจาก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สถานประกอบกิจการ ที่นายทะเบียนให้ความเห็นชอบหลักสูตร ตาม พ.ร.บ. ส่งเสริมฯ พ.ศ. 2545 มีศักยภาพ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ในการทำงานเพิ่มขึ้นไม่น้อยกว่าร้อยละ 65</a:t>
            </a:r>
          </a:p>
        </p:txBody>
      </p:sp>
      <p:sp>
        <p:nvSpPr>
          <p:cNvPr id="45" name="Title 1">
            <a:extLst>
              <a:ext uri="{FF2B5EF4-FFF2-40B4-BE49-F238E27FC236}">
                <a16:creationId xmlns="" xmlns:a16="http://schemas.microsoft.com/office/drawing/2014/main" id="{B629D795-5919-447D-B1C4-C206BE07ACB2}"/>
              </a:ext>
            </a:extLst>
          </p:cNvPr>
          <p:cNvSpPr txBox="1">
            <a:spLocks/>
          </p:cNvSpPr>
          <p:nvPr/>
        </p:nvSpPr>
        <p:spPr>
          <a:xfrm>
            <a:off x="3862317" y="861037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ounded Rectangle 16">
            <a:extLst>
              <a:ext uri="{FF2B5EF4-FFF2-40B4-BE49-F238E27FC236}">
                <a16:creationId xmlns="" xmlns:a16="http://schemas.microsoft.com/office/drawing/2014/main" id="{F72FF761-F081-4F66-AD79-134B81569B88}"/>
              </a:ext>
            </a:extLst>
          </p:cNvPr>
          <p:cNvSpPr/>
          <p:nvPr/>
        </p:nvSpPr>
        <p:spPr>
          <a:xfrm>
            <a:off x="3862316" y="8966687"/>
            <a:ext cx="3467499" cy="1415563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จำนวนพนักงานที่ได้รับการฝึกอบรมฝีมือแรงงาน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จากสถานประกอบกิจการที่นายทะเบียนให้ความเห็นชอบ</a:t>
            </a:r>
            <a:r>
              <a:rPr lang="th-TH" sz="1600" spc="-8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หลักสูตร ตาม พ.ร.บ. ส่งเสริมฯ พ.ศ. 2545 มีศักยภาพ    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ในการทำงานเพิ่มขึ้นไม่น้อยกว่าร้อยละ 70</a:t>
            </a:r>
          </a:p>
        </p:txBody>
      </p:sp>
      <p:grpSp>
        <p:nvGrpSpPr>
          <p:cNvPr id="47" name="กลุ่ม 46">
            <a:extLst>
              <a:ext uri="{FF2B5EF4-FFF2-40B4-BE49-F238E27FC236}">
                <a16:creationId xmlns="" xmlns:a16="http://schemas.microsoft.com/office/drawing/2014/main" id="{708741C8-0068-4BC8-BF6D-2FD4ACB20984}"/>
              </a:ext>
            </a:extLst>
          </p:cNvPr>
          <p:cNvGrpSpPr/>
          <p:nvPr/>
        </p:nvGrpSpPr>
        <p:grpSpPr>
          <a:xfrm>
            <a:off x="219917" y="7016234"/>
            <a:ext cx="7119837" cy="1609606"/>
            <a:chOff x="219917" y="920234"/>
            <a:chExt cx="7119837" cy="1609606"/>
          </a:xfrm>
        </p:grpSpPr>
        <p:sp>
          <p:nvSpPr>
            <p:cNvPr id="48" name="Rounded Rectangle 6">
              <a:extLst>
                <a:ext uri="{FF2B5EF4-FFF2-40B4-BE49-F238E27FC236}">
                  <a16:creationId xmlns="" xmlns:a16="http://schemas.microsoft.com/office/drawing/2014/main" id="{28CBA707-6128-4AF9-AA51-87F92F3D5D26}"/>
                </a:ext>
              </a:extLst>
            </p:cNvPr>
            <p:cNvSpPr/>
            <p:nvPr/>
          </p:nvSpPr>
          <p:spPr>
            <a:xfrm>
              <a:off x="219917" y="920234"/>
              <a:ext cx="7119837" cy="1609606"/>
            </a:xfrm>
            <a:prstGeom prst="roundRect">
              <a:avLst>
                <a:gd name="adj" fmla="val 6812"/>
              </a:avLst>
            </a:prstGeom>
            <a:solidFill>
              <a:srgbClr val="E5F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t"/>
            <a:lstStyle/>
            <a:p>
              <a: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				</a:t>
              </a:r>
            </a:p>
            <a:p>
              <a: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					จำนวนผู้ผ่านการประเมินมีศักยภาพในการทำงานเพิ่มขึ้น ประจำปีงบประมาณ พ.ศ. 2566</a:t>
              </a:r>
            </a:p>
            <a:p>
              <a: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					  								     </a:t>
              </a:r>
              <a:r>
                <a:rPr lang="en-US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X 100</a:t>
              </a:r>
            </a:p>
            <a:p>
              <a: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				ผลการดำเนินการตามกิจกรรมส่งเสริมและสนับสนุนให้สถานประกอบกิจการดำเนินการฝึกอบรมฝีมือแรงงาน</a:t>
              </a:r>
              <a:b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4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						ตาม พ.ร.บ. ส่งเสริมฯ พ.ศ. 2545 ประจำปีงบประมาณ พ.ศ. 2566 (คน) </a:t>
              </a:r>
            </a:p>
          </p:txBody>
        </p:sp>
        <p:grpSp>
          <p:nvGrpSpPr>
            <p:cNvPr id="49" name="Group 13">
              <a:extLst>
                <a:ext uri="{FF2B5EF4-FFF2-40B4-BE49-F238E27FC236}">
                  <a16:creationId xmlns="" xmlns:a16="http://schemas.microsoft.com/office/drawing/2014/main" id="{B29BC841-CE1E-45EF-841F-687F15D488FE}"/>
                </a:ext>
              </a:extLst>
            </p:cNvPr>
            <p:cNvGrpSpPr/>
            <p:nvPr/>
          </p:nvGrpSpPr>
          <p:grpSpPr>
            <a:xfrm>
              <a:off x="318683" y="1034349"/>
              <a:ext cx="5928734" cy="1384995"/>
              <a:chOff x="985764" y="5309271"/>
              <a:chExt cx="5928734" cy="1384995"/>
            </a:xfrm>
          </p:grpSpPr>
          <p:sp>
            <p:nvSpPr>
              <p:cNvPr id="50" name="TextBox 8">
                <a:extLst>
                  <a:ext uri="{FF2B5EF4-FFF2-40B4-BE49-F238E27FC236}">
                    <a16:creationId xmlns="" xmlns:a16="http://schemas.microsoft.com/office/drawing/2014/main" id="{421F339C-7CE7-4571-BB94-3AEA15659423}"/>
                  </a:ext>
                </a:extLst>
              </p:cNvPr>
              <p:cNvSpPr txBox="1"/>
              <p:nvPr/>
            </p:nvSpPr>
            <p:spPr>
              <a:xfrm>
                <a:off x="985764" y="5309271"/>
                <a:ext cx="1752600" cy="138499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  <a:t>ร้อยละของจำนวนพนักงาน</a:t>
                </a:r>
                <a:b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</a:br>
                <a: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  <a:t>ที่ได้รับการพัฒนาฝีมือแรงงาน</a:t>
                </a:r>
                <a:b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</a:br>
                <a: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  <a:t>จากสถานประกอบกิจการ </a:t>
                </a:r>
                <a:b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</a:br>
                <a: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  <a:t>ตาม พ.ร.บ. ส่งเสริมการพัฒนาฝีมือแรงงาน พ.ศ. 2545 </a:t>
                </a:r>
                <a:b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</a:br>
                <a:r>
                  <a:rPr lang="th-TH" sz="1400" dirty="0">
                    <a:latin typeface="TH SarabunPSK" panose="020B0500040200020003" pitchFamily="34" charset="-34"/>
                    <a:ea typeface="Tahoma" pitchFamily="34" charset="0"/>
                    <a:cs typeface="TH SarabunPSK" panose="020B0500040200020003" pitchFamily="34" charset="-34"/>
                  </a:rPr>
                  <a:t>มีศักยภาพในการทำงานเพิ่มขึ้น</a:t>
                </a:r>
                <a:endParaRPr 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sp>
            <p:nvSpPr>
              <p:cNvPr id="51" name="TextBox 13">
                <a:extLst>
                  <a:ext uri="{FF2B5EF4-FFF2-40B4-BE49-F238E27FC236}">
                    <a16:creationId xmlns="" xmlns:a16="http://schemas.microsoft.com/office/drawing/2014/main" id="{4BC4A70E-62D1-41BE-9A02-EFC94FF1E51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72654" y="5649124"/>
                <a:ext cx="381000" cy="2769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32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1pPr>
                <a:lvl2pPr>
                  <a:defRPr sz="28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3pPr>
                <a:lvl4pPr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4pPr>
                <a:lvl5pPr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5pPr>
                <a:lvl6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6pPr>
                <a:lvl7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7pPr>
                <a:lvl8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8pPr>
                <a:lvl9pPr eaLnBrk="0" fontAlgn="base" hangingPunct="0"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  <a:cs typeface="Cordia New" pitchFamily="34" charset="-34"/>
                  </a:defRPr>
                </a:lvl9pPr>
              </a:lstStyle>
              <a:p>
                <a:pPr eaLnBrk="1" hangingPunct="1"/>
                <a:r>
                  <a:rPr lang="en-US" altLang="th-TH" sz="1200" dirty="0"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=</a:t>
                </a:r>
                <a:endParaRPr lang="th-TH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  <p:cxnSp>
            <p:nvCxnSpPr>
              <p:cNvPr id="52" name="ตัวเชื่อมต่อตรง 32">
                <a:extLst>
                  <a:ext uri="{FF2B5EF4-FFF2-40B4-BE49-F238E27FC236}">
                    <a16:creationId xmlns="" xmlns:a16="http://schemas.microsoft.com/office/drawing/2014/main" id="{AB9762EC-6716-41A6-AC98-59DF8DAC988A}"/>
                  </a:ext>
                </a:extLst>
              </p:cNvPr>
              <p:cNvCxnSpPr/>
              <p:nvPr/>
            </p:nvCxnSpPr>
            <p:spPr>
              <a:xfrm>
                <a:off x="3352857" y="5815262"/>
                <a:ext cx="3561641" cy="516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465637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158" y="605260"/>
            <a:ext cx="1089106" cy="496539"/>
          </a:xfrm>
        </p:spPr>
        <p:txBody>
          <a:bodyPr vert="horz" wrap="square" lIns="35689" tIns="35689" rIns="35689" bIns="35689" rtlCol="0" anchor="ctr">
            <a:noAutofit/>
          </a:bodyPr>
          <a:lstStyle/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94158" y="975236"/>
            <a:ext cx="188132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 algn="ctr"/>
            <a:r>
              <a:rPr lang="x-none" sz="1943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28707" y="605260"/>
            <a:ext cx="1089106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28709" y="975236"/>
            <a:ext cx="4736809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kern="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r>
              <a:rPr lang="en-US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1.11</a:t>
            </a:r>
            <a:r>
              <a:rPr lang="th-TH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ความสำเร็จของการประเมินผลสัมฤทธิ์การฝึกอบรมโครงการพัฒนาทักษะเฉพาะของแรงงานอิสระยุค 4.0 (</a:t>
            </a:r>
            <a:r>
              <a:rPr lang="en-US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Gig Worker</a:t>
            </a:r>
            <a:r>
              <a:rPr lang="th-TH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ประจำปีงบประมาณ พ.ศ. 2566 </a:t>
            </a:r>
            <a:endParaRPr lang="en-US" sz="1619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x-none" sz="1619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94158" y="3126891"/>
            <a:ext cx="2919090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94158" y="3456533"/>
            <a:ext cx="6971359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943" dirty="0">
                <a:ea typeface="Calibri" panose="020F0502020204030204" pitchFamily="34" charset="0"/>
                <a:cs typeface="TH SarabunIT๙" panose="020B0500040200020003" pitchFamily="34" charset="-34"/>
              </a:rPr>
              <a:t> </a:t>
            </a:r>
            <a:r>
              <a:rPr lang="th-TH" sz="1727" dirty="0">
                <a:solidFill>
                  <a:schemeClr val="tx1"/>
                </a:solidFill>
                <a:ea typeface="Calibri" panose="020F0502020204030204" pitchFamily="34" charset="0"/>
                <a:cs typeface="TH SarabunIT๙" panose="020B0500040200020003" pitchFamily="34" charset="-34"/>
              </a:rPr>
              <a:t>กรมจะนำผลที่ได้มาพัฒนารูปแบบ/วิธีการ/กระบวนการฝึกอบรม ที่จะทำให้ผู้ผ่านการฝึกอบรมเพิ่มทักษะในการประกอบอาชีพ และเพิ่มโอกาส</a:t>
            </a:r>
            <a:r>
              <a:rPr lang="th-TH" sz="1727" spc="-43" dirty="0">
                <a:solidFill>
                  <a:schemeClr val="tx1"/>
                </a:solidFill>
                <a:ea typeface="Calibri" panose="020F0502020204030204" pitchFamily="34" charset="0"/>
                <a:cs typeface="TH SarabunIT๙" panose="020B0500040200020003" pitchFamily="34" charset="-34"/>
              </a:rPr>
              <a:t>ในการมีงานทำหรือการมีรายได้ที่เพิ่มขึ้นในโครงการ/กิจกรรมที่เกี่ยวข้องต่อไป </a:t>
            </a: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309290" y="4036251"/>
            <a:ext cx="2919090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371433" y="4400409"/>
            <a:ext cx="6971359" cy="26317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รายงานแผนการดำเนินงานการฝึกอบรมพัฒนาศักยภาพแรงงานตามเป้าหมายที่ได้รับจัดสรร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1-2 และ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3-4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ผ่านระบบที่กรมกำหนด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1-2 พร้อมป้อนข้อมูลเข้าสู่ระบบรายงานผลผ่านระบบที่กรมกำหนด ให้แล้วเสร็จภายในเดือนมีนาคม 2566      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  <a:b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3-4 พร้อมป้อนข้อมูลเข้าสู่ระบบรายงานผลผ่านระบบที่กรมฯ กำหนด ให้แล้วเสร็จภายในเดือนสิงหาคม 2566      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จัดส่งเจ้าหน้าที่ผู้รับผิดชอบเข้าร่วมการประชุมเพื่อชี้แจงแนวทางการดำเนินงานโครงการ ตามเป้าหมายที่กรมกำหนด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จัดส่งเจ้าหน้าที่ผู้รับผิดชอบเข้าร่วมการประชุมเพื่อสรุปผลการดำเนินงานโครงการ ตามเป้าหมายที่กรมกำหนด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รายงานผู้ผ่านการฝึกอบรมไม่น้อยกว่าร้อยละ 50 มีรายได้เพิ่มขึ้นหรือต้นทุนในการประกอบอาชีพที่ลดลงและป้อนข้อมูล</a:t>
            </a:r>
            <a:b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เข้าสู่ระบบรายงานผลที่กรมกำหนด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0" y="101713"/>
            <a:ext cx="699898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54101" y="187695"/>
            <a:ext cx="624329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3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47526" y="6849447"/>
            <a:ext cx="2876633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537295" y="6860333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82136" y="6849447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3569" y="7202841"/>
            <a:ext cx="3242085" cy="342162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ผลการดำเนินงาน ระหว่างวันที่ 1 ตุลาคม 2565 </a:t>
            </a:r>
            <a:b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</a:b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ถึงวันที่ 31 มีนาคม 2566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(1) รายงานแผนการดำเนินงานการฝึกอบรมพัฒนาศักยภาพแรงงานตามเป้าหมายที่ได้รับจัดสรร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1-2 ผ่านระบบที่กรมฯ 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(2)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1-2  พร้อมป้อนข้อมูลเข้าสู่ระบบรายงานผลผ่านระบบที่กรมฯ กำหนด ให้แล้วเสร็จภายในเดือนมีนาคม 2566     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(3) จัดส่งเจ้าหน้าที่ผู้รับผิดชอบเข้าร่วมการประชุมเพื่อชี้แจงแนวทางการดำเนินงานโครงการ ตามเป้าหมายที่กรมกำหนด</a:t>
            </a:r>
          </a:p>
        </p:txBody>
      </p:sp>
      <p:sp>
        <p:nvSpPr>
          <p:cNvPr id="35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482438" y="7253172"/>
            <a:ext cx="1836749" cy="312607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6072" y="7290415"/>
            <a:ext cx="1836749" cy="308882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94158" y="1469823"/>
            <a:ext cx="1089106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38738" y="1799463"/>
            <a:ext cx="1257260" cy="141182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 algn="ctr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กองพัฒนาศักยภาพแรงงานและผู้ประกอบกิจการ (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ศป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1405" y="1476951"/>
            <a:ext cx="388411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1405" y="1825590"/>
            <a:ext cx="3884112" cy="1422707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 anchorCtr="0"/>
          <a:lstStyle/>
          <a:p>
            <a:r>
              <a:rPr lang="x-none" sz="1943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19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943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19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ส่วนกลางที่ตั้งในภูมิภาค</a:t>
            </a:r>
          </a:p>
          <a:p>
            <a:pPr>
              <a:tabLst>
                <a:tab pos="393437" algn="l"/>
                <a:tab pos="1230671" algn="l"/>
                <a:tab pos="2067904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19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3437" algn="l"/>
                <a:tab pos="1230671" algn="l"/>
                <a:tab pos="2067904" algn="l"/>
                <a:tab pos="2857926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6694" y="1825590"/>
            <a:ext cx="1829983" cy="1400937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 marL="339930" indent="-339930"/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39930" indent="-339930"/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39930" indent="-339930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นาย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สรายุทธ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ทองศรี </a:t>
            </a:r>
          </a:p>
          <a:p>
            <a:pPr marL="339930" indent="-339930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นายพิเชฐ เลี้ยงฤทัย</a:t>
            </a:r>
          </a:p>
          <a:p>
            <a:pPr marL="339930" indent="-339930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นางสาวกฤษณา ปานสุข </a:t>
            </a:r>
          </a:p>
          <a:p>
            <a:pPr marL="339930" indent="-339930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1707</a:t>
            </a:r>
          </a:p>
          <a:p>
            <a:pPr marL="339930" indent="-339930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 1610</a:t>
            </a:r>
            <a:endParaRPr lang="th-TH" sz="1619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39930" indent="-339930">
              <a:buAutoNum type="arabicPeriod"/>
            </a:pP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39930" indent="-339930">
              <a:buAutoNum type="arabicPeriod"/>
            </a:pPr>
            <a:endParaRPr lang="x-none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51420" y="1476952"/>
            <a:ext cx="166182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29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453351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0" y="58170"/>
            <a:ext cx="699898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54101" y="187695"/>
            <a:ext cx="624329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3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00068" y="641021"/>
            <a:ext cx="2876633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404566" y="641021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34679" y="641021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48032" y="1099600"/>
            <a:ext cx="3156534" cy="437138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226620" indent="-226620" defTabSz="906478">
              <a:defRPr/>
            </a:pPr>
            <a:r>
              <a:rPr lang="th-TH" sz="1619" b="1" u="sng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รอบที่ 2 </a:t>
            </a:r>
          </a:p>
          <a:p>
            <a:pPr marL="226620" indent="-226620"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ผลการดำเนินงาน ระหว่างวันที่ 1 เมษายน 2566 </a:t>
            </a:r>
          </a:p>
          <a:p>
            <a:pPr marL="226620" indent="-226620"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ถึงวันที่ 30 กันยายน 2566</a:t>
            </a:r>
          </a:p>
          <a:p>
            <a:pPr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(1) รายงานแผนการดำเนินงานการฝึกอบรมพัฒนาศักยภาพแรงงานตามเป้าหมายที่ได้รับจัดสรร</a:t>
            </a:r>
            <a:r>
              <a:rPr lang="en-US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  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 3-4 ผ่านระบบที่กรมฯ กำหนด  </a:t>
            </a:r>
          </a:p>
          <a:p>
            <a:pPr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(2)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3-4 พร้อมป้อนข้อมูลเข้าสู่ระบบรายงานผลผ่านระบบที่กรมฯ กำหนด ให้แล้วเสร็จภายในเดือนสิงหาคม 2566        </a:t>
            </a:r>
          </a:p>
          <a:p>
            <a:pPr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(3) จัดส่งเจ้าหน้าที่ผู้รับผิดชอบเข้าร่วมการประชุม</a:t>
            </a:r>
            <a:r>
              <a:rPr lang="en-US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เพื่อสรุปผลการดำเนินงานโครงการ ตามเป้าหมาย</a:t>
            </a:r>
            <a:r>
              <a:rPr lang="en-US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ที่กรมกำหนด</a:t>
            </a:r>
          </a:p>
          <a:p>
            <a:pPr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(4) รายงานผู้ผ่านการฝึกอบรมไม่น้อยกว่าร้อยละ 50 </a:t>
            </a:r>
            <a:b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มีรายได้เพิ่มขึ้นหรือต้นทุนในการประกอบอาชีพ</a:t>
            </a:r>
            <a:r>
              <a:rPr lang="en-US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  </a:t>
            </a:r>
            <a:r>
              <a:rPr lang="th-TH" sz="1619" spc="-6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ที่ลดลงและป้อนข้อมูลเข้าสู่ระบบรายงานผลที่กรมกำหนด</a:t>
            </a:r>
          </a:p>
        </p:txBody>
      </p:sp>
      <p:sp>
        <p:nvSpPr>
          <p:cNvPr id="43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497931" y="1103235"/>
            <a:ext cx="1725463" cy="39714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24949" y="1138943"/>
            <a:ext cx="1836749" cy="39433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47527" y="5470276"/>
            <a:ext cx="6971356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37374" y="5885642"/>
            <a:ext cx="7074774" cy="127715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0582" y="6337998"/>
            <a:ext cx="4009920" cy="340706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ร้อยละของผู้ผ่านการฝึกอบรมที่มีรายได้เพิ่มขึ้น (ต้องมากกว่า 50</a:t>
            </a:r>
            <a:r>
              <a:rPr lang="en-US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%</a:t>
            </a:r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)  </a:t>
            </a:r>
            <a:r>
              <a:rPr lang="en-US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=</a:t>
            </a:r>
            <a:endParaRPr lang="en-US" sz="431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075839" y="6008914"/>
            <a:ext cx="2835215" cy="589877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ผู้ผ่านการฝึกอบรมที่มีรายได้เพิ่มขึ้นหรือต้นทุน</a:t>
            </a:r>
          </a:p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ในการประกอบอาชีพที่ลดลง</a:t>
            </a:r>
            <a:endParaRPr lang="en-US" sz="1619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022545" y="6596743"/>
            <a:ext cx="2835215" cy="340706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จำนวนผู้ผ่านการฝึกอบรมทั้งหมด</a:t>
            </a:r>
            <a:endParaRPr lang="en-US" sz="1619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4" name="ตัวเชื่อมต่อตรง 19">
            <a:extLst>
              <a:ext uri="{FF2B5EF4-FFF2-40B4-BE49-F238E27FC236}">
                <a16:creationId xmlns="" xmlns:a16="http://schemas.microsoft.com/office/drawing/2014/main" id="{32E72C81-3A58-40AE-A71A-5B4DD6D97186}"/>
              </a:ext>
            </a:extLst>
          </p:cNvPr>
          <p:cNvCxnSpPr/>
          <p:nvPr/>
        </p:nvCxnSpPr>
        <p:spPr>
          <a:xfrm>
            <a:off x="4125968" y="6529780"/>
            <a:ext cx="26859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26711" y="7181072"/>
            <a:ext cx="6971359" cy="127715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43164" y="7652696"/>
            <a:ext cx="2749949" cy="340706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การติดตามการมีรายได้ (ต้องมากกว่า 80%)   </a:t>
            </a:r>
            <a:r>
              <a:rPr lang="en-US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=</a:t>
            </a:r>
            <a:endParaRPr lang="en-US" sz="4317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065176" y="7304344"/>
            <a:ext cx="2835215" cy="589877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จำนวนข้อมูลที่ได้จากการติดตามการมีรายได้</a:t>
            </a:r>
          </a:p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ของผู้ผ่านการฝึกอบรม</a:t>
            </a:r>
            <a:endParaRPr lang="en-US" sz="1619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11882" y="7815971"/>
            <a:ext cx="2835215" cy="340706"/>
          </a:xfrm>
          <a:prstGeom prst="rect">
            <a:avLst/>
          </a:prstGeom>
          <a:noFill/>
        </p:spPr>
        <p:txBody>
          <a:bodyPr wrap="square" lIns="90651" tIns="45325" rIns="90651" bIns="45325" rtlCol="0">
            <a:spAutoFit/>
          </a:bodyPr>
          <a:lstStyle/>
          <a:p>
            <a:pPr algn="ctr"/>
            <a:r>
              <a:rPr lang="th-TH" sz="1619" dirty="0"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จำนวนผู้ผ่านการฝึกอบรมทั้งหมด</a:t>
            </a:r>
            <a:endParaRPr lang="en-US" sz="1619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2" name="ตัวเชื่อมต่อตรง 19">
            <a:extLst>
              <a:ext uri="{FF2B5EF4-FFF2-40B4-BE49-F238E27FC236}">
                <a16:creationId xmlns="" xmlns:a16="http://schemas.microsoft.com/office/drawing/2014/main" id="{32E72C81-3A58-40AE-A71A-5B4DD6D97186}"/>
              </a:ext>
            </a:extLst>
          </p:cNvPr>
          <p:cNvCxnSpPr/>
          <p:nvPr/>
        </p:nvCxnSpPr>
        <p:spPr>
          <a:xfrm>
            <a:off x="4115306" y="7825210"/>
            <a:ext cx="26859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กล่องข้อความ 3">
            <a:extLst>
              <a:ext uri="{FF2B5EF4-FFF2-40B4-BE49-F238E27FC236}">
                <a16:creationId xmlns="" xmlns:a16="http://schemas.microsoft.com/office/drawing/2014/main" id="{C9305590-7F25-ADC7-4493-C48B113DDC0A}"/>
              </a:ext>
            </a:extLst>
          </p:cNvPr>
          <p:cNvSpPr txBox="1"/>
          <p:nvPr/>
        </p:nvSpPr>
        <p:spPr>
          <a:xfrm>
            <a:off x="6781271" y="6357674"/>
            <a:ext cx="854922" cy="3581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727" dirty="0">
                <a:latin typeface="AngsanaUPC" panose="02020603050405020304" pitchFamily="18" charset="-34"/>
                <a:cs typeface="AngsanaUPC" panose="02020603050405020304" pitchFamily="18" charset="-34"/>
              </a:rPr>
              <a:t>X 100</a:t>
            </a:r>
            <a:endParaRPr lang="th-TH" sz="1727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D22BE5B4-2239-E1B4-D20B-5CAD7DF9A747}"/>
              </a:ext>
            </a:extLst>
          </p:cNvPr>
          <p:cNvSpPr txBox="1"/>
          <p:nvPr/>
        </p:nvSpPr>
        <p:spPr>
          <a:xfrm>
            <a:off x="6752137" y="7619837"/>
            <a:ext cx="733301" cy="3581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727" dirty="0">
                <a:latin typeface="AngsanaUPC" panose="02020603050405020304" pitchFamily="18" charset="-34"/>
                <a:cs typeface="AngsanaUPC" panose="02020603050405020304" pitchFamily="18" charset="-34"/>
              </a:rPr>
              <a:t>X 100</a:t>
            </a:r>
            <a:endParaRPr lang="th-TH" sz="1727" dirty="0"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543332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0" y="90827"/>
            <a:ext cx="699898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54101" y="187695"/>
            <a:ext cx="624329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3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02577" y="1078763"/>
            <a:ext cx="3338012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02576" y="1484603"/>
            <a:ext cx="3412623" cy="33486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รายงานแผนการดำเนินงานการฝึกอบรมพัฒนาศักยภาพแรงงานตามเป้าหมายที่ได้รับจัดสรร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1-2 ผ่านระบบที่กรมฯ</a:t>
            </a:r>
          </a:p>
          <a:p>
            <a:pPr algn="thaiDist"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1-2  และป้อนข้อมูลเข้าสู่ระบบรายงานผล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ผ่านระบบที่กรมฯ กำหนด ให้แล้วเสร็จภายในเดือนมีนาคม 2566       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จัดส่งเจ้าหน้าที่ผู้รับผิดชอบเข้าร่วมการประชุมเพื่อชี้แจงแนวทางการดำเนินงานโครงการ ตามเป้าหมายที่กรมกำหนด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19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865248" y="1040662"/>
            <a:ext cx="3338012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865247" y="1446503"/>
            <a:ext cx="3412623" cy="40991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รายงานแผนการดำเนินงานการฝึกอบรมพัฒนาศักยภาพแรงงานตามเป้าหมายที่ได้รับจัดสรร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3-4 ผ่านระบบที่กรมฯ กำหนด  </a:t>
            </a:r>
          </a:p>
          <a:p>
            <a:pPr algn="thaiDist"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ดำเนินการคัดเลือกผู้ฝึกอบรมเพื่อเข้าร่วมโครงการฯ และจัดฝึกอบรมพัฒนาศักยภาพแรงงานตามเป้าหมายที่ได้รับจัดสรร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3-4  และป้อนข้อมูลเข้าสู่ระบบรายงานผล ผ่านระบบที่กรมฯ กำหนด ให้แล้วเสร็จภายในเดือนสิงหาคม 2566       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จัดส่งเจ้าหน้าที่ผู้รับผิดชอบเข้าร่วมการประชุมเพื่อสรุปผลการดำเนินงานโครงการ ตามเป้าหมายที่กรมกำหนด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รายงานผู้ผ่านการฝึกอบรมไม่น้อยกว่าร้อยละ 50 มีรายได้เพิ่มขึ้นหรือต้นทุนในการประกอบอาชีพที่ลดลงและป้อนข้อมูลเข้าสู่ระบบรายงานผลที่กรมกำหนด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19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4 ข้อ จึงจะถือว่าผ่านตัวชี้วัด</a:t>
            </a: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49611" y="5586599"/>
            <a:ext cx="34759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49611" y="5937649"/>
            <a:ext cx="3475949" cy="4781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</p:txBody>
      </p:sp>
      <p:sp>
        <p:nvSpPr>
          <p:cNvPr id="5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841308" y="5577074"/>
            <a:ext cx="327448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46488" y="5937647"/>
            <a:ext cx="3274481" cy="43052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868732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1.12 </a:t>
            </a:r>
            <a:r>
              <a:rPr lang="th-TH" sz="1600" b="1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ความสำเร็จของการดำเนินโครงการเพิ่มทักษะด้านอาชีพแก่นักเรียนที่ไม่ได้เรียนต่อ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หลังจบการศึกษาภาคบังคับ ประจำปีงบประมาณ พ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2566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กองพัฒนาศักยภาพแรงงานและผู้ประกอบกิจการ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ศป.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587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 (ยกเว้น กรุงเทพมหานคร)   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  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587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    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   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นางสาวถาวร  อาจแก้ว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นางสาวชมพูนุท  คงสม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นายวิทวัส  สินทอง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5785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8984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150343" y="3256934"/>
            <a:ext cx="7119837" cy="104400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การเพิ่มทักษะด้านอาชีพแก่นักเรียนที่ไม่ได้เรียนต่อหลังจบการศึกษาภาคบังคับ หมายถึง การพัฒนานักเรียนที่จบการศึกษาภาคบังคับ (ม</a:t>
            </a:r>
            <a:r>
              <a:rPr lang="en-US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.3</a:t>
            </a:r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และไม่ศึกษาต่อให้มีทักษะฝีมือด้านอาชีพก่อนการเข้าสู่ตลาดแรงงานเพื่อไปทำงานในฐานะ “แรงงานมีฝีมือ” มีรายได้และยกระดับ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คุณภาพชีวิตที่ดีขึ้น โดยมีผู้เข้ารับการฝึกอบรมตามเป้าหมายที่ได้รับการจัดสรร ร้อยละ </a:t>
            </a:r>
            <a:r>
              <a:rPr lang="en-US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และมีผู้ผ่านการฝึกอบรมในสถาบัน/สำนักงาน</a:t>
            </a:r>
            <a:r>
              <a:rPr lang="en-US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 60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24520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81676" y="4581223"/>
            <a:ext cx="7119837" cy="284104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 ระหว่างวันที่ 1 ตุลาคม 2565 – 31 มีนาคม 2566</a:t>
            </a:r>
          </a:p>
          <a:p>
            <a:pPr>
              <a:tabLst>
                <a:tab pos="449263" algn="l"/>
                <a:tab pos="625475" algn="l"/>
              </a:tabLst>
            </a:pP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	ในการประชุมคณะกรรมการขับเคลื่อนโครงการ ให้นำเสนอหลักสูตรที่จะฝึกอบรมให้ที่ประชุมพิจารณา โดย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1.1) ให้คัดเลือกหลักสูตรจาก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ข้อมูลจำนวนตำแหน่งงานว่างจากสำนักงานจัดหางานจังหวัด หรือสถานประกอบกิจการ</a:t>
            </a:r>
          </a:p>
          <a:p>
            <a:pPr>
              <a:tabLst>
                <a:tab pos="449263" algn="l"/>
                <a:tab pos="6254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   1.2) ให้คัดเลือกหลักสูตรตามความต้องการของตลาดแรงงานในพื้นที่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2.	กำหนดหลักสูตรการฝึกอบรมให้เป็นไปตามหลักเกณฑ์ ข้อ 1.1) ไม่น้อยกว่า 1 หลักสูตร </a:t>
            </a:r>
          </a:p>
          <a:p>
            <a:pPr>
              <a:tabLst>
                <a:tab pos="449263" algn="l"/>
                <a:tab pos="6254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3.	กำหนดปฏิทินวันที่ต้องดำเนินการเปิดฝึกอบรม</a:t>
            </a:r>
          </a:p>
          <a:p>
            <a:pPr>
              <a:tabLst>
                <a:tab pos="449263" algn="l"/>
                <a:tab pos="625475" algn="l"/>
              </a:tabLst>
            </a:pP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4.	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ส่งรายงานการประชุมคณะกรรมการขับเคลื่อนโครงการ </a:t>
            </a:r>
          </a:p>
          <a:p>
            <a:pPr>
              <a:tabLst>
                <a:tab pos="449263" algn="l"/>
                <a:tab pos="6254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5.	รายงานผลจำนวนตำแหน่งงานว่างของหลักสูตรที่เปิดฝึก และปฏิทินวันที่ต้องดำเนินการเปิดฝึกอบรม</a:t>
            </a:r>
          </a:p>
          <a:p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ผลการดำเนินงาน ระหว่างวันที่ 1 เมษายน 2566 – 30 กันยายน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ดำเนินโครงการได้ตามเป้าหมายที่ได้รับการจัดสรร ร้อยละ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มีผู้ผ่านการฝึกอบรมในสถาบัน/สำนักงาน ไม่น้อยกว่าร้อยละ 60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65638" y="7341636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42778" y="7672121"/>
            <a:ext cx="7026702" cy="106797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just"/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ระหว่างวันที่ 1 ตุลาคม 2565 – 31 มีนาคม 2566 พิจารณาจากการรายงานผลการกำหนดหลักสูตรตามความต้องการ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ตำแหน่งงานว่างและตลาดแรงงานในพื้นที่และการส่งไฟล์รายงานการประชุมคณะกรรมการขับเคลื่อนโครงการผ่านทาง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ระบบออนไลน์ (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Google Form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600" u="sng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ระหว่างวันที่ 1 เมษายน 2566 – 30 กันยายน 2566 พิจารณาจากข้อมูลในระบบ </a:t>
            </a:r>
            <a:r>
              <a:rPr lang="en-US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0" name="กลุ่ม 49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9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30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6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7538" y="8972148"/>
            <a:ext cx="7090894" cy="56047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การรายงานผลผ่านทางระบบออนไลน์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Google Form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การรายงานผลผ่านระบบคลังข้อมูล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http://datacenter.dsd.go.th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2063" y="8717236"/>
            <a:ext cx="6952177" cy="35056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51810" y="9520978"/>
            <a:ext cx="6994810" cy="32400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44186" y="9845040"/>
            <a:ext cx="6994814" cy="524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ผู้ผ่านการฝึกอบรมในสถาบัน/สำนักงาน หมายถึง จำนวนผู้ผ่านการฝึกอบรมในสถาบัน/สำนักงาน โดยไม่รวมการฝากฝึก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ในสถานประกอบกิจการ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59120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7" y="3490652"/>
            <a:ext cx="711983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1 (6 เดือน)</a:t>
            </a:r>
          </a:p>
          <a:p>
            <a:pPr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รายงานการกำหนดหลักสูตรตามความต้องการของตำแหน่งงานว่างของจังหวัด และ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ตามความต้องการของตลาดแรงงานในพื้นที่</a:t>
            </a:r>
          </a:p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2 (12 เดือน)</a:t>
            </a:r>
          </a:p>
          <a:p>
            <a:pPr algn="thaiDist"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รายงานผลดำเนินโครงการได้ตามเป้าหมายที่ได้รับการจัดสรร ร้อยละ </a:t>
            </a:r>
            <a:r>
              <a:rPr lang="en-US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และผู้ผ่านการฝึกอบรมในสถาบัน/สำนักงาน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 60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303170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48907" y="1086613"/>
            <a:ext cx="7119837" cy="1908000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74320" y="7077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5" name="กลุ่ม 24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6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27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23" name="Group 13">
            <a:extLst>
              <a:ext uri="{FF2B5EF4-FFF2-40B4-BE49-F238E27FC236}">
                <a16:creationId xmlns="" xmlns:a16="http://schemas.microsoft.com/office/drawing/2014/main" id="{D5E066FB-07FD-4739-9C4A-F64EDE828195}"/>
              </a:ext>
            </a:extLst>
          </p:cNvPr>
          <p:cNvGrpSpPr/>
          <p:nvPr/>
        </p:nvGrpSpPr>
        <p:grpSpPr>
          <a:xfrm>
            <a:off x="375906" y="1086614"/>
            <a:ext cx="5944514" cy="830997"/>
            <a:chOff x="1054343" y="5257800"/>
            <a:chExt cx="5944514" cy="830997"/>
          </a:xfrm>
        </p:grpSpPr>
        <p:sp>
          <p:nvSpPr>
            <p:cNvPr id="29" name="TextBox 8">
              <a:extLst>
                <a:ext uri="{FF2B5EF4-FFF2-40B4-BE49-F238E27FC236}">
                  <a16:creationId xmlns="" xmlns:a16="http://schemas.microsoft.com/office/drawing/2014/main" id="{0788804C-FFC9-4327-BF96-65EF6F0D6856}"/>
                </a:ext>
              </a:extLst>
            </p:cNvPr>
            <p:cNvSpPr txBox="1"/>
            <p:nvPr/>
          </p:nvSpPr>
          <p:spPr>
            <a:xfrm>
              <a:off x="1054343" y="5506121"/>
              <a:ext cx="2031419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6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</a:t>
              </a:r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ผู้เข้ารับการฝึกอบรม</a:t>
              </a:r>
              <a:endParaRPr lang="th-TH" sz="16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35" name="TextBox 13">
              <a:extLst>
                <a:ext uri="{FF2B5EF4-FFF2-40B4-BE49-F238E27FC236}">
                  <a16:creationId xmlns="" xmlns:a16="http://schemas.microsoft.com/office/drawing/2014/main" id="{C8A02D41-C941-4673-965E-153FB58521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8094" y="5504344"/>
              <a:ext cx="38100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6" name="TextBox 7">
              <a:extLst>
                <a:ext uri="{FF2B5EF4-FFF2-40B4-BE49-F238E27FC236}">
                  <a16:creationId xmlns="" xmlns:a16="http://schemas.microsoft.com/office/drawing/2014/main" id="{899A46F1-32D5-4C36-82BF-CB429408A197}"/>
                </a:ext>
              </a:extLst>
            </p:cNvPr>
            <p:cNvSpPr txBox="1"/>
            <p:nvPr/>
          </p:nvSpPr>
          <p:spPr>
            <a:xfrm>
              <a:off x="3485823" y="5257800"/>
              <a:ext cx="3024000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6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จำนวนผู้เข้ารับการฝึกอบรมตาม</a:t>
              </a:r>
              <a:r>
                <a:rPr lang="th-TH" sz="16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โครงการ</a:t>
              </a: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6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จำนวนเป้าหมายตามโครงการ</a:t>
              </a:r>
              <a:endPara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37" name="ตัวเชื่อมต่อตรง 32">
              <a:extLst>
                <a:ext uri="{FF2B5EF4-FFF2-40B4-BE49-F238E27FC236}">
                  <a16:creationId xmlns="" xmlns:a16="http://schemas.microsoft.com/office/drawing/2014/main" id="{9437CCEC-AD14-4456-95C9-4E1637028D1E}"/>
                </a:ext>
              </a:extLst>
            </p:cNvPr>
            <p:cNvCxnSpPr/>
            <p:nvPr/>
          </p:nvCxnSpPr>
          <p:spPr>
            <a:xfrm>
              <a:off x="3727507" y="5815262"/>
              <a:ext cx="2592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TextBox 9">
              <a:extLst>
                <a:ext uri="{FF2B5EF4-FFF2-40B4-BE49-F238E27FC236}">
                  <a16:creationId xmlns="" xmlns:a16="http://schemas.microsoft.com/office/drawing/2014/main" id="{DACC4D69-FE52-438E-A00F-ED50453A15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5457" y="5572622"/>
              <a:ext cx="53340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5" name="Group 13">
            <a:extLst>
              <a:ext uri="{FF2B5EF4-FFF2-40B4-BE49-F238E27FC236}">
                <a16:creationId xmlns="" xmlns:a16="http://schemas.microsoft.com/office/drawing/2014/main" id="{BDF68837-7DEF-43AF-99A1-1B59E827F286}"/>
              </a:ext>
            </a:extLst>
          </p:cNvPr>
          <p:cNvGrpSpPr/>
          <p:nvPr/>
        </p:nvGrpSpPr>
        <p:grpSpPr>
          <a:xfrm>
            <a:off x="392416" y="2007364"/>
            <a:ext cx="5963564" cy="830997"/>
            <a:chOff x="1077203" y="5257800"/>
            <a:chExt cx="5963564" cy="830997"/>
          </a:xfrm>
        </p:grpSpPr>
        <p:sp>
          <p:nvSpPr>
            <p:cNvPr id="46" name="TextBox 8">
              <a:extLst>
                <a:ext uri="{FF2B5EF4-FFF2-40B4-BE49-F238E27FC236}">
                  <a16:creationId xmlns="" xmlns:a16="http://schemas.microsoft.com/office/drawing/2014/main" id="{3907A95C-026C-4AA8-AF0D-413DCAB0D9C6}"/>
                </a:ext>
              </a:extLst>
            </p:cNvPr>
            <p:cNvSpPr txBox="1"/>
            <p:nvPr/>
          </p:nvSpPr>
          <p:spPr>
            <a:xfrm>
              <a:off x="1077203" y="5559461"/>
              <a:ext cx="2031419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6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6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</a:t>
              </a:r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ผู้ผ่านการฝึกอบรม </a:t>
              </a:r>
            </a:p>
          </p:txBody>
        </p:sp>
        <p:sp>
          <p:nvSpPr>
            <p:cNvPr id="47" name="TextBox 13">
              <a:extLst>
                <a:ext uri="{FF2B5EF4-FFF2-40B4-BE49-F238E27FC236}">
                  <a16:creationId xmlns="" xmlns:a16="http://schemas.microsoft.com/office/drawing/2014/main" id="{F17C2B5F-F931-4707-B621-B70F13B08D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18094" y="5572924"/>
              <a:ext cx="38100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48" name="TextBox 7">
              <a:extLst>
                <a:ext uri="{FF2B5EF4-FFF2-40B4-BE49-F238E27FC236}">
                  <a16:creationId xmlns="" xmlns:a16="http://schemas.microsoft.com/office/drawing/2014/main" id="{CE973B45-0650-457B-92B4-1B26A3DEE198}"/>
                </a:ext>
              </a:extLst>
            </p:cNvPr>
            <p:cNvSpPr txBox="1"/>
            <p:nvPr/>
          </p:nvSpPr>
          <p:spPr>
            <a:xfrm>
              <a:off x="3394383" y="5257800"/>
              <a:ext cx="3173044" cy="83099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6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600" kern="0" dirty="0">
                  <a:solidFill>
                    <a:srgbClr val="FF0000"/>
                  </a:solidFill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 </a:t>
              </a:r>
              <a:r>
                <a:rPr lang="th-TH" sz="16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</a:t>
              </a:r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ผู้ผ่านการฝึกอบรมในสถาบัน/สำนักงาน</a:t>
              </a:r>
            </a:p>
            <a:p>
              <a:pPr algn="ctr">
                <a:tabLst>
                  <a:tab pos="1165225" algn="l"/>
                </a:tabLst>
                <a:defRPr/>
              </a:pPr>
              <a:r>
                <a:rPr lang="th-TH" sz="16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 จำนวนผู้เข้ารับการฝึกอบรมตาม</a:t>
              </a:r>
              <a:r>
                <a:rPr lang="th-TH" sz="16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โครงการ</a:t>
              </a:r>
              <a:endParaRPr lang="en-US" sz="16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49" name="ตัวเชื่อมต่อตรง 32">
              <a:extLst>
                <a:ext uri="{FF2B5EF4-FFF2-40B4-BE49-F238E27FC236}">
                  <a16:creationId xmlns="" xmlns:a16="http://schemas.microsoft.com/office/drawing/2014/main" id="{873D9253-8865-4985-8682-199DFE8F7498}"/>
                </a:ext>
              </a:extLst>
            </p:cNvPr>
            <p:cNvCxnSpPr/>
            <p:nvPr/>
          </p:nvCxnSpPr>
          <p:spPr>
            <a:xfrm>
              <a:off x="3736397" y="5800022"/>
              <a:ext cx="2628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TextBox 9">
              <a:extLst>
                <a:ext uri="{FF2B5EF4-FFF2-40B4-BE49-F238E27FC236}">
                  <a16:creationId xmlns="" xmlns:a16="http://schemas.microsoft.com/office/drawing/2014/main" id="{23075C71-86C0-474D-AD78-513D8E4031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07367" y="5572622"/>
              <a:ext cx="53340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48908" y="5145160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48907" y="5561315"/>
            <a:ext cx="3344223" cy="476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กรอกตัวเลขและแนบไฟล์เอกสาร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426012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313055" y="975235"/>
            <a:ext cx="5026702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1.13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ความสำเร็จของการใช้จ่ายเงินงบประมาณภาพรวม ประจำปีงบประมาณ พ.ศ. 2566 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พ.ศ.2566 โดยสามารถใช้จ่ายเงินงบประมาณภาพรวม ประจำปีงบประมาณ พ.ศ.2566 ได้ตามเป้าหมายที่กำหนด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การใช้จ่ายเงินงบประมาณตามที่ได้รับจัดสรร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ผลการดำเนินการระหว่างวันที่ 1 ตุลาคม 2565 – 31 มีนาคม 2566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ผลการดำเนินการระหว่างวันที่ </a:t>
            </a:r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ตุลาคม 2565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7" y="5864453"/>
            <a:ext cx="7119837" cy="22104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ใช้ประกอบการพิจารณาหลักเกณฑ์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ผ่านหรือไม่ผ่าน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งบลงทุน และงบรายจ่ายอื่น ในลักษณะค่าจ้างที่ปรึกษา ที่ไม่สามารถใช้จ่ายได้ภายในไตรมาสที่ 1-2 ให้ชี้แจงเหตุผล      และเอกสารที่เกี่ยวข้องกับกระบวนการดำเนินงานที่ดำเนินการแล้วไม่สามารถใช้จ่ายเงินได้ ส่งกองบริหารการคลัง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</a:p>
          <a:p>
            <a:pPr marL="342900" indent="-342900"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งบประมาณที่ได้รับจัดสรรเพิ่มเติมเดือนสิงหาคม – กันยายน 2566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ไม่นำมาคำนวณตัวชี้วัด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342900" indent="-342900"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การใช้จ่ายเงินงบประมาณภาพรวม ไตรมาสที่ 3 ไม่น้อยกว่าร้อยละ 70 และไตรมาสที่ 4 ไม่น้อยกว่าร้อยละ 97 ต้องเป็นไปตามหลักเกณฑ์การใช้จ่ายที่กำหนดทั้ง 2 ไตรมาส จึงจะผ่านตัวชี้วัด</a:t>
            </a:r>
          </a:p>
          <a:p>
            <a:pPr marL="342900" indent="-342900">
              <a:buAutoNum type="arabicParenR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3EFDBA9B-1330-1E8A-BB41-E542EEA8A040}"/>
              </a:ext>
            </a:extLst>
          </p:cNvPr>
          <p:cNvSpPr txBox="1">
            <a:spLocks/>
          </p:cNvSpPr>
          <p:nvPr/>
        </p:nvSpPr>
        <p:spPr>
          <a:xfrm>
            <a:off x="219917" y="810200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7">
            <a:extLst>
              <a:ext uri="{FF2B5EF4-FFF2-40B4-BE49-F238E27FC236}">
                <a16:creationId xmlns="" xmlns:a16="http://schemas.microsoft.com/office/drawing/2014/main" id="{4020CBD1-414E-4EC2-E8BF-52A3D291AC5C}"/>
              </a:ext>
            </a:extLst>
          </p:cNvPr>
          <p:cNvSpPr/>
          <p:nvPr/>
        </p:nvSpPr>
        <p:spPr>
          <a:xfrm>
            <a:off x="219917" y="8625634"/>
            <a:ext cx="7109896" cy="9318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31 มีนาคม 2566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15 กันยายน 2566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กองบริหาร    การคลัง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กค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</a:t>
            </a:r>
          </a:p>
        </p:txBody>
      </p:sp>
      <p:sp>
        <p:nvSpPr>
          <p:cNvPr id="24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1.นางสาวนิภาพร ใบบัวเผื่อน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2.นางสาววณิดา   คงภู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2248 3386</a:t>
            </a:r>
          </a:p>
          <a:p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4458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6CE4C9B-C598-930E-AF12-29D828ACA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35</a:t>
            </a:fld>
            <a:endParaRPr lang="x-none"/>
          </a:p>
        </p:txBody>
      </p:sp>
      <p:pic>
        <p:nvPicPr>
          <p:cNvPr id="6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0F4A95B2-9B5F-A3CD-74CA-8260125A2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162944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65900BDD-C31F-1308-C294-CA127C3FE926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ounded Rectangle 17">
            <a:extLst>
              <a:ext uri="{FF2B5EF4-FFF2-40B4-BE49-F238E27FC236}">
                <a16:creationId xmlns="" xmlns:a16="http://schemas.microsoft.com/office/drawing/2014/main" id="{0B79A0EC-D08E-D541-F3B6-5A4E0D72D19D}"/>
              </a:ext>
            </a:extLst>
          </p:cNvPr>
          <p:cNvSpPr/>
          <p:nvPr/>
        </p:nvSpPr>
        <p:spPr>
          <a:xfrm>
            <a:off x="219919" y="1260354"/>
            <a:ext cx="7109899" cy="198529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มี.ค.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(6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ร้อยละของการใช้จ่ายงบประมาณของหน่วยงาน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งบประมาณที่หน่วยงานใช้จ่ายภาพรวม ไตรมาสที่ 1-2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100)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วงเงินงบประมาณที่หน่วยงานได้รับจัดสรรในปีงบประมาณ พ.ศ.2566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ทั้งปี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ก.ย.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(12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ร้อยละของการใช้จ่ายงบประมาณของหน่วยงาน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งบประมาณที่หน่วยงานใช้จ่ายภาพรวม ไตรมาสที่ 1-4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100)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วงเงินงบประมาณที่หน่วยงานได้รับจัดสรรในปีงบประมาณ พ.ศ.2566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ทั้งปี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1F2506A6-DED9-A1A3-4B8D-23ABC769AC16}"/>
              </a:ext>
            </a:extLst>
          </p:cNvPr>
          <p:cNvSpPr txBox="1">
            <a:spLocks/>
          </p:cNvSpPr>
          <p:nvPr/>
        </p:nvSpPr>
        <p:spPr>
          <a:xfrm>
            <a:off x="229857" y="902002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42BED5C-E79E-AB71-D15D-85989840E643}"/>
              </a:ext>
            </a:extLst>
          </p:cNvPr>
          <p:cNvSpPr txBox="1">
            <a:spLocks/>
          </p:cNvSpPr>
          <p:nvPr/>
        </p:nvSpPr>
        <p:spPr>
          <a:xfrm>
            <a:off x="219919" y="3208877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17">
            <a:extLst>
              <a:ext uri="{FF2B5EF4-FFF2-40B4-BE49-F238E27FC236}">
                <a16:creationId xmlns="" xmlns:a16="http://schemas.microsoft.com/office/drawing/2014/main" id="{638B4072-1515-585C-C6CC-931BFE1ACEAB}"/>
              </a:ext>
            </a:extLst>
          </p:cNvPr>
          <p:cNvSpPr/>
          <p:nvPr/>
        </p:nvSpPr>
        <p:spPr>
          <a:xfrm>
            <a:off x="219918" y="3594064"/>
            <a:ext cx="7109899" cy="5692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เดือนตุลาคม 2565 – เดือนมีนาคม 2566 ใช้จ่ายเงินงบประมาณภาพรวมไตรมาส 1-2 ไม่น้อยกว่า ร้อยละ 45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26E7C008-ECAD-BBD2-683B-CE3BDD88FF61}"/>
              </a:ext>
            </a:extLst>
          </p:cNvPr>
          <p:cNvSpPr txBox="1">
            <a:spLocks/>
          </p:cNvSpPr>
          <p:nvPr/>
        </p:nvSpPr>
        <p:spPr>
          <a:xfrm>
            <a:off x="219917" y="416330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ounded Rectangle 17">
            <a:extLst>
              <a:ext uri="{FF2B5EF4-FFF2-40B4-BE49-F238E27FC236}">
                <a16:creationId xmlns="" xmlns:a16="http://schemas.microsoft.com/office/drawing/2014/main" id="{23F68460-9DF5-22E5-528B-2D2E98ED21A9}"/>
              </a:ext>
            </a:extLst>
          </p:cNvPr>
          <p:cNvSpPr/>
          <p:nvPr/>
        </p:nvSpPr>
        <p:spPr>
          <a:xfrm>
            <a:off x="229859" y="4544694"/>
            <a:ext cx="7109899" cy="80121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เดือนตุลาคม 2565 – เดือนกันยายน 2566 ใช้จ่ายเงินงบประมาณภาพรวมไตรมาส 1-4 ไม่น้อยกว่าร้อยละ 100 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โดยหน่วยงานต้องใช้จ่ายเงินงบประมาณภาพรวมไตรมาสที่ 3 ไม่น้อยกว่าร้อยละ 70 และไตรมาสที่ 4 ไม่น้อยกว่าร้อยละ 100 จึงจะผ่านตัวชี้วัดรอบที่ 2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29857" y="5375424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23">
            <a:extLst>
              <a:ext uri="{FF2B5EF4-FFF2-40B4-BE49-F238E27FC236}">
                <a16:creationId xmlns:a16="http://schemas.microsoft.com/office/drawing/2014/main" xmlns="" id="{B1A777A2-2410-F598-3604-8E7199056488}"/>
              </a:ext>
            </a:extLst>
          </p:cNvPr>
          <p:cNvSpPr/>
          <p:nvPr/>
        </p:nvSpPr>
        <p:spPr>
          <a:xfrm>
            <a:off x="229856" y="5715974"/>
            <a:ext cx="3344223" cy="6322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กรอกตัวเลขร้อยละ</a:t>
            </a:r>
          </a:p>
        </p:txBody>
      </p:sp>
    </p:spTree>
    <p:extLst>
      <p:ext uri="{BB962C8B-B14F-4D97-AF65-F5344CB8AC3E}">
        <p14:creationId xmlns:p14="http://schemas.microsoft.com/office/powerpoint/2010/main" val="17052265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81957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1189555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819579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1189556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1.14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 และประหยัดน้ำ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594065"/>
            <a:ext cx="1112302" cy="26421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844054"/>
            <a:ext cx="1112302" cy="110684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สำนักงานเลขานุการกรม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(สล.)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291987" y="1432378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159327" y="1852076"/>
            <a:ext cx="4180425" cy="109881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Wingdings 2" panose="05020102010507070707" pitchFamily="18" charset="2"/>
              <a:buChar char="R"/>
            </a:pP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x-none" sz="1400" dirty="0">
                <a:effectLst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 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460597" y="1844055"/>
            <a:ext cx="1570354" cy="1094375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นายสุนทร  ขาวผ่อง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นางสาวพิมพ์พร  แซ่อึง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นางสาวทานตะวัน  ศิริชนะ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2248 3389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481701" y="1559532"/>
            <a:ext cx="1697223" cy="31121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00624" y="285488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211847"/>
            <a:ext cx="7119835" cy="14687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 และประหยัดน้ำของกรมพัฒนาฝีมือแรงงาน โดยใช้พลังงาน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(ไฟฟ้าและน้ำมันเชื้อเพลิง) และการใช้น้ำให้เกิดประสิทธิภาพและเกิดประโยชน์สูงสุด สามารถจัดการใช้ไฟฟ้าและน้ำมันเชื้อเพลิง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ได้อย่างมีประสิทธิภาพ 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และรายงานผลการใช้พลังงาน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www.e-report.energy.go.th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และรายงานผลการใช้น้ำผ่านสำนักงานเลขานุการกรม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84107" y="4684076"/>
            <a:ext cx="2981262" cy="3474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5" y="5012176"/>
            <a:ext cx="7119837" cy="16499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จัดตั้งคณะทำงานประหยัดพลังงาน และประหยัดน้ำ ร่วมกันพิจารณา กำหนดมาตรการประหยัดพลังงาน และประหยัดน้ำ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แจ้งเวียนให้ทุกหน่วยงาน ปฏิบัติตามมาตรการประหยัดพลังงาน และประหยัดน้ำ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รวบรวมข้อมูลบันทึกการใช้พลังงานไฟฟ้า น้ำมันเชื้อเพลิง และการใช้น้ำทุกเดือน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รายงานการใช้พลังงาน (ไฟฟ้าและน้ำมันเชื้อเพลิง)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ติดตามประเมินผลการใช้พลังงาน เปรียบเทียบผลกับค่าเป้าหมายที่กำหนด ผลการประเมินกรมพัฒนาฝีมือแรงงาน “ผ่าน”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ติดตามประเมินผลการใช้น้ำ เปรียบเทียบผลกับค่าเป้าหมายที่กำหนด ผลการใช้น้ำ “ลดลง”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87662" y="6532604"/>
            <a:ext cx="2974151" cy="58825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8143" y="6963385"/>
            <a:ext cx="1602557" cy="8157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30951" y="6676666"/>
            <a:ext cx="1902486" cy="29905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917143" y="6975716"/>
            <a:ext cx="3421004" cy="8034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รายงานการใช้พลังงานผ่านเว็บไซต์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รายงานผลดำเนินงาน ด้านการใช้น้ำมาที่สำนักงานเลขานุการกรม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สรุปผลประเมิน กรมพัฒนาฝีมือแรงงาน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4" y="663206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4" y="6980801"/>
            <a:ext cx="1875868" cy="79835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27248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0201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83A8E99-6609-4226-8E00-103207F5DC59}"/>
              </a:ext>
            </a:extLst>
          </p:cNvPr>
          <p:cNvSpPr txBox="1">
            <a:spLocks/>
          </p:cNvSpPr>
          <p:nvPr/>
        </p:nvSpPr>
        <p:spPr>
          <a:xfrm>
            <a:off x="219917" y="768348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ounded Rectangle 25">
            <a:extLst>
              <a:ext uri="{FF2B5EF4-FFF2-40B4-BE49-F238E27FC236}">
                <a16:creationId xmlns="" xmlns:a16="http://schemas.microsoft.com/office/drawing/2014/main" id="{93531510-7F92-4C3B-A2DA-C31E08BC9A79}"/>
              </a:ext>
            </a:extLst>
          </p:cNvPr>
          <p:cNvSpPr/>
          <p:nvPr/>
        </p:nvSpPr>
        <p:spPr>
          <a:xfrm>
            <a:off x="209688" y="8034792"/>
            <a:ext cx="7073654" cy="24280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b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ด้านไฟฟ้า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ปริมาณการใช้ไฟฟ้ามาตรฐาน) – ปริมาณการใช้ไฟฟ้าจริง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ปริมาณการใช้ไฟฟ้าจริง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ด้านน้ำมันเชื้อเพลิง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ปริมาณการใช้น้ำมันเชื้อเพลิงมาตรฐาน) – ปริมาณการใช้น้ำมันเชื้อเพลิงจริง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ปริมาณการใช้น้ำมันเชื้อเพลิงจริง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สูตรการคำนวณการประหยัดน้ำ</a:t>
            </a:r>
            <a:endParaRPr lang="th-TH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(ปริมาณการใช้น้ำเฉลี่ยในปีงบประมาณ พ.ศ.2565) –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(ปริมาณการใช้น้ำเฉลี่ยในปีงบประมาณ พ.ศ.2566)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ปริมาณการใช้น้ำเฉลี่ยในปีงบประมาณ พ.ศ.2565</a:t>
            </a:r>
          </a:p>
        </p:txBody>
      </p:sp>
      <p:sp>
        <p:nvSpPr>
          <p:cNvPr id="26" name="Rounded Rectangle 19">
            <a:extLst>
              <a:ext uri="{FF2B5EF4-FFF2-40B4-BE49-F238E27FC236}">
                <a16:creationId xmlns="" xmlns:a16="http://schemas.microsoft.com/office/drawing/2014/main" id="{D2D6C5E8-9597-400E-894A-53955E388233}"/>
              </a:ext>
            </a:extLst>
          </p:cNvPr>
          <p:cNvSpPr/>
          <p:nvPr/>
        </p:nvSpPr>
        <p:spPr>
          <a:xfrm>
            <a:off x="6401818" y="9863716"/>
            <a:ext cx="675257" cy="2687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x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529629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848155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1218131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848155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1218132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1.14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 และประหยัดน้ำ (ต่อ)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622641"/>
            <a:ext cx="1112302" cy="26421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291987" y="1460954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481701" y="1588108"/>
            <a:ext cx="1697223" cy="31121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301065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30590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7996F55-66D1-4FE5-9658-52E19DCE788E}"/>
              </a:ext>
            </a:extLst>
          </p:cNvPr>
          <p:cNvSpPr txBox="1">
            <a:spLocks/>
          </p:cNvSpPr>
          <p:nvPr/>
        </p:nvSpPr>
        <p:spPr>
          <a:xfrm>
            <a:off x="3779833" y="4936536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8">
            <a:extLst>
              <a:ext uri="{FF2B5EF4-FFF2-40B4-BE49-F238E27FC236}">
                <a16:creationId xmlns="" xmlns:a16="http://schemas.microsoft.com/office/drawing/2014/main" id="{C5ABE2BA-471D-4D8E-8F34-B6D7E9B05470}"/>
              </a:ext>
            </a:extLst>
          </p:cNvPr>
          <p:cNvSpPr/>
          <p:nvPr/>
        </p:nvSpPr>
        <p:spPr>
          <a:xfrm>
            <a:off x="188143" y="5258418"/>
            <a:ext cx="3467499" cy="392845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ต.ค. 65 – 30 มี.ค.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(6 เดือน) 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 (ไฟฟ้าและน้ำมันเชื้อเพลิง)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 (6 เดือน) ผลประเมิน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“ผ่าน”</a:t>
            </a: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การประหยัดน้ำ</a:t>
            </a:r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รายงานการใช้น้ำ ผ่านสำนักงานเลขานุการกรม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ประเมินประสิทธิภาพของการประหยัดน้ำ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(6 เดือน) ผลประเมินกรมพัฒนาฝีมือแรงงาน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“การใช้น้ำลดลง”</a:t>
            </a:r>
          </a:p>
          <a:p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8">
            <a:extLst>
              <a:ext uri="{FF2B5EF4-FFF2-40B4-BE49-F238E27FC236}">
                <a16:creationId xmlns="" xmlns:a16="http://schemas.microsoft.com/office/drawing/2014/main" id="{94D37837-D876-40D7-8D83-BB0DC341A1FD}"/>
              </a:ext>
            </a:extLst>
          </p:cNvPr>
          <p:cNvSpPr/>
          <p:nvPr/>
        </p:nvSpPr>
        <p:spPr>
          <a:xfrm>
            <a:off x="3746515" y="5258418"/>
            <a:ext cx="3593237" cy="392845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เม.ย. 66 -  30 ก.ย.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(12 เดือน)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การประหยัดพลังงาน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 (ไฟฟ้าและน้ำมันเชื้อเพลิง)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 (6 เดือน) ผลประเมิน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“ผ่าน”</a:t>
            </a: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การประหยัดน้ำ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รายงานการใช้น้ำ ผ่านสำนักงานเลขานุการกรม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รายไตรมาส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 ผลประเมินกรมพัฒนาฝีมือแรงงาน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“การใช้น้ำลดลง”</a:t>
            </a:r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707A355C-A0B9-442E-9365-4ABAE7F5E654}"/>
              </a:ext>
            </a:extLst>
          </p:cNvPr>
          <p:cNvSpPr txBox="1">
            <a:spLocks/>
          </p:cNvSpPr>
          <p:nvPr/>
        </p:nvSpPr>
        <p:spPr>
          <a:xfrm>
            <a:off x="219915" y="4937732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="" xmlns:a16="http://schemas.microsoft.com/office/drawing/2014/main" id="{D84D9222-909B-4D90-AE09-66A6B11C4D60}"/>
              </a:ext>
            </a:extLst>
          </p:cNvPr>
          <p:cNvSpPr/>
          <p:nvPr/>
        </p:nvSpPr>
        <p:spPr>
          <a:xfrm>
            <a:off x="219919" y="1872630"/>
            <a:ext cx="1112302" cy="110684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(สล.)</a:t>
            </a:r>
          </a:p>
        </p:txBody>
      </p:sp>
      <p:sp>
        <p:nvSpPr>
          <p:cNvPr id="22" name="Rounded Rectangle 10">
            <a:extLst>
              <a:ext uri="{FF2B5EF4-FFF2-40B4-BE49-F238E27FC236}">
                <a16:creationId xmlns="" xmlns:a16="http://schemas.microsoft.com/office/drawing/2014/main" id="{A1AF9F73-7A03-4FDB-BA50-69D7C90EAA7E}"/>
              </a:ext>
            </a:extLst>
          </p:cNvPr>
          <p:cNvSpPr/>
          <p:nvPr/>
        </p:nvSpPr>
        <p:spPr>
          <a:xfrm>
            <a:off x="1460597" y="1872631"/>
            <a:ext cx="1697222" cy="1094375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นายสุนทร  ขาวผ่อง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นางสาวพิมพ์พร  แซ่อึง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นางสาวทานตะวัน  ศิริชนะ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นางสาวกาญจนา  เขียนงาม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2248 3389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64AA2FCA-8D68-4282-BE8A-6D37520EB2CD}"/>
              </a:ext>
            </a:extLst>
          </p:cNvPr>
          <p:cNvSpPr txBox="1">
            <a:spLocks/>
          </p:cNvSpPr>
          <p:nvPr/>
        </p:nvSpPr>
        <p:spPr>
          <a:xfrm>
            <a:off x="300624" y="294061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14">
            <a:extLst>
              <a:ext uri="{FF2B5EF4-FFF2-40B4-BE49-F238E27FC236}">
                <a16:creationId xmlns="" xmlns:a16="http://schemas.microsoft.com/office/drawing/2014/main" id="{9D75DB48-A1C5-43A4-81F3-106080BC78CC}"/>
              </a:ext>
            </a:extLst>
          </p:cNvPr>
          <p:cNvSpPr/>
          <p:nvPr/>
        </p:nvSpPr>
        <p:spPr>
          <a:xfrm>
            <a:off x="219917" y="3297572"/>
            <a:ext cx="7119835" cy="155084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 และประหยัดน้ำของกรมพัฒนาฝีมือแรงงาน โดยใช้พลังงาน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(ไฟฟ้าและน้ำมันเชื้อเพลิง) และการใช้น้ำให้เกิดประสิทธิภาพและเกิดประโยชน์สูงสุด สามารถจัดการใช้ไฟฟ้าและน้ำมันเชื้อเพลิงได้อย่างมีประสิทธิภาพ 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และรายงานผลการใช้พลังงาน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/>
              </a:rPr>
              <a:t>www.e-report.energy.go.th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และรายงานผลการใช้น้ำผ่านสำนักงานเลขานุการกรม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sp>
        <p:nvSpPr>
          <p:cNvPr id="25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281887" y="1865451"/>
            <a:ext cx="4057866" cy="109881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>
              <a:buFont typeface="Wingdings 2" panose="05020102010507070707" pitchFamily="18" charset="2"/>
              <a:buChar char="R"/>
            </a:pP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x-none" sz="1400" dirty="0">
                <a:effectLst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 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19915" y="9228303"/>
            <a:ext cx="2935749" cy="28794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19915" y="9507557"/>
            <a:ext cx="2454232" cy="60642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896284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3491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0489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53491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0489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</a:t>
            </a:r>
            <a:r>
              <a:rPr lang="en-US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15</a:t>
            </a:r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ความสำเร็จของการตรวจตามพระราชบัญญัติส่งเสริมการพัฒนาฝีมือแรงงาน </a:t>
            </a:r>
            <a:b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พ.ศ. 2545 และที่แก้ไขเพิ่มเติม (ฉบับที่ 2) พ.ศ. 2557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1285" y="137125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00988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รับรองความรู้ความสามารถ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 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44883" y="13506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44882" y="1702587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00988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สิบเอกภูมิศักดิ์ ลาภเหลือ</a:t>
            </a:r>
          </a:p>
          <a:p>
            <a:pPr marL="184150" indent="-18415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นางวรนิภา จินาชาญ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4788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485624" y="136460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8" y="275530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114112"/>
            <a:ext cx="7119837" cy="72167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หน่วยงานดำเนินการออกตรวจตามพระราชบัญญัติส่งเสริมการพัฒนาฝีมือแรงงาน พ.ศ. 2545 และที่แก้ไขเพิ่มเติม (ฉบับที่ 2)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พ.ศ. 2557 อย่างน้อยเดือนละ 2 แห่ง บันทึกผลการดำเนินงาน และรายงานผลการดำเนินงานได้ถูกต้องครบถ้วนตามเป้าหมาย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ที่กำหนด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189643" y="3792409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91882" y="4120581"/>
            <a:ext cx="7119837" cy="99669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การออกตรวจของสถาบันพัฒนาฝีมือแรงงานและสำนักงานพัฒนาฝีมือแรงงาน ทุกเดือน และจำนวนแห่งของการออกตรวจได้ครบถ้วนตามเป้าหมายที่กำหนด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ระหว่างวันที่ 1 ตุลาคม 2565 – 31 มีนาคม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6653" y="5014422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22987" y="5379004"/>
            <a:ext cx="7188732" cy="2266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การพิจารณาหลักเกณฑ์ผ่านหรือไม่ผ่านตัวชี้วัด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หน่วยงานต้องออกตรวจทุกเดือนอย่างน้อยเดือนละ 2 แห่ง โดยมีพนักงานเจ้าหน้าที่ออกตรวจ และลงลายมือชื่อในแบบตรวจตร.1 ไม่น้อยกว่า 3 คน (กรณีหน่วยงานไม่สามารถออกตรวจได้ให้แจ้งปัญหามายังสำนักงานรับรองฯ พร้อมระบุเหตุผล และหลักฐานประกอบ ภายในเดือนถัดไป ทาง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saraban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หน่วยงานต้องบันทึกข้อมูลตามแบบตรวจ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.1 ในระบบรับรองความรู้ความสามารถ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E-License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และต้องแนบหนังสือขออนุมัติ ออกตรวจ ภาพถ่ายแบบตรวจ ตร.1 และภาพถ่ายกิจกรรม ณ สถานที่ออกตรวจ เป็น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File pdf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E-License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ให้เสร็จสิ้นภายในเดือนถัดไป ยกเว้น เดือนมีนาคม 2566 ให้เสร็จสิ้นภายใน 31 มีนาคม 2566 และเดือนกันยายน 2566 ให้เสร็จสิ้นภายใน            30 กันยายน 2566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7" y="753523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7" y="7913707"/>
            <a:ext cx="7086897" cy="103662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ตรวจสอบจาก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1.รายงานการออกตรวจประจำเดือน ส่งทาง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E-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saraban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5 ของเดือนถัดไป (โดยไม่ต้องแนบสำเนาแบบ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.1)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2.รายงานสรุปการออกตรวจไม่เกินวันสุดท้ายตามวงรอบ 6 เดือน</a:t>
            </a:r>
            <a:endParaRPr lang="en-US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BEDA51B8-6E8F-AFF7-6FC7-DCE1FC96B889}"/>
              </a:ext>
            </a:extLst>
          </p:cNvPr>
          <p:cNvSpPr txBox="1">
            <a:spLocks/>
          </p:cNvSpPr>
          <p:nvPr/>
        </p:nvSpPr>
        <p:spPr>
          <a:xfrm>
            <a:off x="196134" y="888747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23">
            <a:extLst>
              <a:ext uri="{FF2B5EF4-FFF2-40B4-BE49-F238E27FC236}">
                <a16:creationId xmlns="" xmlns:a16="http://schemas.microsoft.com/office/drawing/2014/main" id="{7DE3948A-A2FF-914F-A6EF-A832EF324EA2}"/>
              </a:ext>
            </a:extLst>
          </p:cNvPr>
          <p:cNvSpPr/>
          <p:nvPr/>
        </p:nvSpPr>
        <p:spPr>
          <a:xfrm>
            <a:off x="219918" y="9260663"/>
            <a:ext cx="7086897" cy="112173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กรณีออกตรวจทั่วไปในแห่งเดิมเกิน 1 ครั้งในปีงบประมาณ 2566 ไม่สามารถนับซ้ำได้ ยกเว้นหากเป็นการตรวจติดตามจาก             การตรวจทั่วไปครั้งที่ผ่านมา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กรณีออกตรวจบูรณาการร่วมกับหน่วยงานของกระทรวงแรงงานสามารถนำมานับได้ในรอบ 6 เดือน ไม่เกิน 2 แห่ง โดยมีพนักงานเจ้าหน้าที่ออกตรวจ และลงลายมือชื่อออกตรวจในแบบตรวจไม่น้อยกว่า 3 คน 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218107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3491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0489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53491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0489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</a:t>
            </a:r>
            <a:r>
              <a:rPr lang="en-US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15</a:t>
            </a:r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ความสำเร็จของการตรวจตามพระราชบัญญัติส่งเสริมการพัฒนาฝีมือแรงงาน </a:t>
            </a:r>
            <a:b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600" b="1" kern="0" spc="-2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พ.ศ. 2545 และที่แก้ไขเพิ่มเติม (ฉบับที่ 2) พ.ศ. 2557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27">
            <a:extLst>
              <a:ext uri="{FF2B5EF4-FFF2-40B4-BE49-F238E27FC236}">
                <a16:creationId xmlns="" xmlns:a16="http://schemas.microsoft.com/office/drawing/2014/main" id="{6E07BB56-E07F-701C-93E8-D36DFD539623}"/>
              </a:ext>
            </a:extLst>
          </p:cNvPr>
          <p:cNvSpPr/>
          <p:nvPr/>
        </p:nvSpPr>
        <p:spPr>
          <a:xfrm>
            <a:off x="219918" y="3081607"/>
            <a:ext cx="7119837" cy="17352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เป้าหมายตามรอบประเมินรอบที่ 1  ดำเนินการระหว่างวันที่ 1 ตุลาคม 2565 – 31 มีนาคม 2566 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- สถาบันพัฒนาฝีมือแรงงาน/สำนักงานพัฒนาฝีมือแรงงาน ดำเนินการออกตรวจทุกเดือน ๆ ละ 2 แห่ง </a:t>
            </a:r>
            <a:endParaRPr lang="th-TH" sz="16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เป้าหมายตามรอบประเมินรอบที่ 2  ดำเนินการระหว่างวันที่ 1 เมษายน 2566 – 30 กันยายน 2566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- สถาบันพัฒนาฝีมือแรงงาน/สำนักงานพัฒนาฝีมือแรงงาน ดำเนินการออกตรวจทุกเดือน ๆ ละ 2 แห่ง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F0AAFDDE-378E-0C73-AC9A-0E49EC84EEA1}"/>
              </a:ext>
            </a:extLst>
          </p:cNvPr>
          <p:cNvSpPr txBox="1">
            <a:spLocks/>
          </p:cNvSpPr>
          <p:nvPr/>
        </p:nvSpPr>
        <p:spPr>
          <a:xfrm>
            <a:off x="219918" y="273164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23">
            <a:extLst>
              <a:ext uri="{FF2B5EF4-FFF2-40B4-BE49-F238E27FC236}">
                <a16:creationId xmlns="" xmlns:a16="http://schemas.microsoft.com/office/drawing/2014/main" id="{43F1274C-9721-F366-EC62-BC4442504C82}"/>
              </a:ext>
            </a:extLst>
          </p:cNvPr>
          <p:cNvSpPr/>
          <p:nvPr/>
        </p:nvSpPr>
        <p:spPr>
          <a:xfrm>
            <a:off x="229857" y="1922295"/>
            <a:ext cx="7040323" cy="81465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21A2F293-4ECC-17B5-0962-25CD9CE540B4}"/>
              </a:ext>
            </a:extLst>
          </p:cNvPr>
          <p:cNvSpPr txBox="1">
            <a:spLocks/>
          </p:cNvSpPr>
          <p:nvPr/>
        </p:nvSpPr>
        <p:spPr>
          <a:xfrm>
            <a:off x="219918" y="1521006"/>
            <a:ext cx="1751780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19918" y="488403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19917" y="5224588"/>
            <a:ext cx="3344223" cy="6322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กรอกตัวเลขและแนบไฟล์เอกสาร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39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35217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0465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122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en-US" sz="16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ร้อยละของผู้ผ่านการทดสอบมาตรฐานฝีมือแรงงานแห่งชาติได้รับอัตราค่าจ้างตามที่กำหนดตามกฎหมาย (112 สาขาอาชีพ)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63779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1967435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สำนักพัฒนามาตรฐานและทดสอบฝีมือแรงงาน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278083" y="164393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278084" y="1990295"/>
            <a:ext cx="4071607" cy="1044457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 (ยกเว้น สนพ. แม่ฮ่องสอน)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446935" y="1985770"/>
            <a:ext cx="1642629" cy="1073395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นายสุกิติ  ทองคำ  </a:t>
            </a:r>
          </a:p>
          <a:p>
            <a:pPr marL="184150" indent="-184150">
              <a:buAutoNum type="arabicPeriod"/>
            </a:pP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นางสาววรัท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สุวิสุทธิเกษม 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นางสาวศิริพร  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นว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กังสดาล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4837  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63902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298463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48141"/>
            <a:ext cx="7109895" cy="55022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ดำเนินการตามเป้าหมายที่ได้รับการจัดสรรตา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มโครงการพัฒนาศักยภาพแรงงานเพื่อรองรับการจ่ายค่าจ้างตามระดับมาตรฐานฝีมือแรงงาน 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          การทดสอบมาตรฐานฝีมือแรงงานแห่งชาติได้รับอัตราค่าจ้างตามที่กำหนดตามกฎหมาย จำนวน 112 สาขาอาชีพ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80836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136187"/>
            <a:ext cx="7119836" cy="917517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171450" indent="-171450">
              <a:buAutoNum type="arabicPeriod"/>
              <a:tabLst>
                <a:tab pos="171450" algn="l"/>
              </a:tabLst>
            </a:pPr>
            <a:r>
              <a:rPr lang="th-TH" sz="14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หน่วยงานส่วนภูมิภาคดำเนินการทดสอบมาตรฐานฝีมือแรงงานแห่งชาติ ตามสาขาอาชีพที่เข้ารับการฝึกอบรม หลังจากผ่านการฝึกอบรมครบตามหลักสูตร</a:t>
            </a:r>
          </a:p>
          <a:p>
            <a:pPr marL="171450" indent="-171450" algn="thaiDist">
              <a:buAutoNum type="arabicPeriod"/>
              <a:tabLst>
                <a:tab pos="171450" algn="l"/>
              </a:tabLst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สำนักพัฒนามาตรฐานและทดสอบฝีมือแรงงานติดตามประเมินผลโครงการ โดย 1) รวบรวมข้อมูลผู้ผ่านการทดสอบฯ ให้สำนักงานประกันสังคมตรวจสอบข้อมูล 2) สำนักงานประกันสังคมส่งข้อมูลให้กรมสวัสดิการและคุ้มครองแรงงานเพื่อกำหนดกลุ่มตัวอย่างที่ใช้ในการสำรวจค่าจ้างและ           ส่งแบบสอบถามแบบสำรวจ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497810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6" y="5286148"/>
            <a:ext cx="7148158" cy="155097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 defTabSz="914400">
              <a:spcBef>
                <a:spcPts val="200"/>
              </a:spcBef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สำนักงานประกันสังคมและกรม</a:t>
            </a:r>
            <a:r>
              <a:rPr lang="th-TH" sz="1200" dirty="0">
                <a:solidFill>
                  <a:srgbClr val="FF0000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สวัสดิการและคุ้มครองแรงงาน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สำรวจผู้ผ่านการทดสอบมาตรฐานฝีมือแรงงาน โดยใช้แบบสอบถามสำรวจกลุ่มตัวอย่างซึ่งเป็นแรงงานที่ยังคงทำงานอยู่ในสถานประกอบกิจการและมีสถานะความเป็นลูกจ้างในวันที่ดำเนินการสำรวจ รวมทั้งทำงานในตำแหน่งที่ผ่านการทดสอบเท่านั้น</a:t>
            </a:r>
          </a:p>
          <a:p>
            <a:pPr lvl="0" defTabSz="914400">
              <a:spcBef>
                <a:spcPts val="200"/>
              </a:spcBef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 คำนวณจากกลุ่มตัวอย่างที่ผ่านการทดสอบมาตรฐานฝีมือฯ ตั้งแต่วันที่ 1 ต.ค. 2565- 31 มี.ค. 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 ใช้วิธีการสุ่มตัวอย่างในเชิงสถิติ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สำนักงานประกันสังคมและกรม</a:t>
            </a:r>
            <a:r>
              <a:rPr lang="th-TH" sz="1200" dirty="0">
                <a:solidFill>
                  <a:srgbClr val="FF0000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สวัสดิการและคุ้มครองแรงงาน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งาน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สรุปผลข้อมูลซึ่งประกอบด้วยข้อมูลดังต่อไปนี้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รายงานผลการทดสอบมาตรฐานฝีมือแรงงานแห่งชาติ (ตั้งแต่วันที่ 1 ต.ค. 2565 - 31 มี.ค.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       โดยต้องแสดงข้อมูลจำนวนผู้ผ่านการทดสอบทั้งหมด สาขาที่มีผู้เข้ามาทดสอบ จำนวนผู้ผ่านการทดสอบมาตรฐานฝีมือแรงงาน และสาขาที่มีผู้ผ่านการทดสอบ (พร้อมแสดงข้อมูล       ผู้ผ่านการทดสอบมาตรฐานฝีมือแรงงาน)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กลุ่มตัวอย่างที่ใช้ในการสำรวจค่าจ้าง (พร้อมแสดงข้อมูลกลุ่มตัวอย่างที่ใช้ในการสำรวจ)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3)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จำนวนกลุ่มตัวอย่างที่ได้รับค่าจ้างตามมาตรฐานที่กำหนด (พร้อมแสดงข้อมูลกลุ่มตัวอย่างที่ได้รับค่าจ้างตามมาตรฐานที่กำหนด)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จำนวนกลุ่มตัวอย่างที่ไม่ได้รับค่าจ้างตามมาตรฐานที่กำหนด และ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ร้อยละของผู้ผ่านการทดสอบมาตรฐานฝีมือแรงงานแห่งชาติที่ได้รับอัตราค่าจ้างตามมาตรฐานฝีมือแรงงาน </a:t>
            </a:r>
            <a:endParaRPr lang="th-TH" sz="1200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5" y="754624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7" y="7908428"/>
            <a:ext cx="3458552" cy="96586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การรายงานผลผ่านระบบคลังข้อมูล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http://datacenter.dsd.go.th) 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สำเนาบันทึกขออนุมัติฝึกอบรมฯและขออนุมัติทดสอบฯ</a:t>
            </a:r>
            <a:r>
              <a:rPr lang="th-TH" sz="1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400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3) รายชื่อผู้ผ่านการทดสอบมาตรฐานฝีมือแรงงานภายใต้โครงการยกระดับแรงงานไทยให้ได้มาตรฐานฝีมือแรงงานเพื่อรองรับการแข่งขัน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882090" y="7629522"/>
            <a:ext cx="3009926" cy="41326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10517" y="7908427"/>
            <a:ext cx="3456432" cy="92989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6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 และกรอกตัวเลขร้อยละ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 และกรอกตัวเลขร้อยละ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7" y="672503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6" y="7054900"/>
            <a:ext cx="7158098" cy="588282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387262" y="6889129"/>
            <a:ext cx="6522363" cy="812102"/>
            <a:chOff x="1054344" y="5257800"/>
            <a:chExt cx="6522363" cy="812102"/>
          </a:xfrm>
        </p:grpSpPr>
        <p:sp>
          <p:nvSpPr>
            <p:cNvPr id="29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1054344" y="5423571"/>
              <a:ext cx="175260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ของการบรรลุเป้าหมาย</a:t>
              </a:r>
              <a:endParaRPr lang="en-US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ของหลักสูตรตามแผนปฏิบัติงาน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504344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3111173" y="5257800"/>
              <a:ext cx="3803326" cy="7540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กลุ่มตัวอย่างที่ทำงานในสาขาที่ทดสอบได้รับอัตราค่าจ้างตามมาตรฐานฝีมือ</a:t>
              </a:r>
              <a:endParaRPr lang="th-TH" sz="12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กลุ่มตัวอย่างที่ทำงานอยู่ในสาขาที่ทดสอบฯ </a:t>
              </a:r>
            </a:p>
          </p:txBody>
        </p:sp>
        <p:cxnSp>
          <p:nvCxnSpPr>
            <p:cNvPr id="34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3352857" y="5723822"/>
              <a:ext cx="3561641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9">
              <a:extLst>
                <a:ext uri="{FF2B5EF4-FFF2-40B4-BE49-F238E27FC236}">
                  <a16:creationId xmlns="" xmlns:a16="http://schemas.microsoft.com/office/drawing/2014/main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307" y="5585322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0910" y="882761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Rounded Rectangle 37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5" y="9166943"/>
            <a:ext cx="3467499" cy="899951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จำนวนผู้เข้ารับการทดสอบมาตรฐานฝีมือแรงงานแห่งชาติเทียบกับเป้าหมายที่ได้รับรอบ 6 เดือน คิดเป็นร้อยละ 100 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910517" y="882761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Rounded Rectangle 39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910516" y="9173840"/>
            <a:ext cx="3467499" cy="874548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ร้อยละของผู้ผ่านการทดสอบมาตรฐานฝีมือแรงงานแห่งชาติได้รับอัตราค่าจ้างตามที่กำหนดตามกฎหมาย (112 สาขาอาชีพ) </a:t>
            </a:r>
            <a:r>
              <a:rPr lang="th-TH" sz="1600" dirty="0">
                <a:solidFill>
                  <a:schemeClr val="dk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เป้าหมายมาตรฐานไม่น้อยกว่าร้อยละ 81.96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851219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432485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กองสื่อสารองค์กร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(สอ.)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"/>
              </a:rPr>
              <a:t></a:t>
            </a:r>
            <a:r>
              <a:rPr lang="x-none" sz="160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397480" y="1805733"/>
            <a:ext cx="191235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1.นางสาวนันทิดา ฉลาดเจน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2.นางสาวสุพรรษา ทองมี</a:t>
            </a:r>
            <a:r>
              <a:rPr lang="x-none" sz="14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endParaRPr lang="th-TH" sz="1400" dirty="0">
              <a:solidFill>
                <a:schemeClr val="tx1"/>
              </a:solidFill>
              <a:latin typeface="TH SarabunIT๙"/>
              <a:ea typeface="Times New Roman" panose="02020603050405020304" pitchFamily="18" charset="0"/>
              <a:cs typeface="TH SarabunIT๙"/>
              <a:sym typeface="Wingdings 2" pitchFamily="2" charset="2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IT๙"/>
                <a:cs typeface="TH SarabunIT๙"/>
                <a:sym typeface="Wingdings 2" pitchFamily="2" charset="2"/>
              </a:rPr>
              <a:t>โทร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  <a:sym typeface="Wingdings 2" pitchFamily="2" charset="2"/>
              </a:rPr>
              <a:t>02 245 4035 / 02 247 6606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180884" y="3361770"/>
            <a:ext cx="7119837" cy="125599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41909" y="461776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999888"/>
            <a:ext cx="7119837" cy="136378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6337840"/>
            <a:ext cx="176715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0884" y="6738509"/>
            <a:ext cx="7255086" cy="24831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1.กองสื่อสารองค์กร เป็นผู้กำหนดกิจกรรมที่เผยแพร่ผ่าน กลุ่ม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ไลน์โอเพ่นแชท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FBdsd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admin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ดำเนินการแชร์ข้อมูลหรือลิงค์ตามที่แจ้ง  ผ่าน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Facebook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หรือเพ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จของ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 3 วันนับตั้งแต่วันที่มีการออกอากาศ กรณีที่แชร์เกินเวลาที่กำหนดจะไม่นับการแชร์ในครั้งนั้น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3.ผลการดำเนินการแชร์ในรอบที่ 1 และรอบที่ 2 ไม่สามารถสะสมยอดได้ 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หากมีการเปลี่ยนแปลงผู้รับผิดชอบให้ส่งหนังสือแจ้งมายังกองสื่อสารองค์กรและเข้าโอเพนแชท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FBdsd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admin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464668" y="1109239"/>
            <a:ext cx="48606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.17 ความสำเร็จในการสร้างการรับรู้และใช้สื่อสังคมออนไลน์เพื่อการประชาสัมพันธ์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2629" y="3451159"/>
            <a:ext cx="69151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หน่วยงานสามารถดำเนินการเผยแพร่ข้อมูลข่าวสารประชาสัมพันธ์ผ่านช่องทางสื่อของหน่วยงาน เพื่อสร้างการรับรู้ เข้าใจให้แก่ประชาชนเกี่ยวกับข่าวสาร ข้อมูล ภารกิจการดำเนินกิจกรรมโครงการต่างๆของหน่วยงาน โดยมุ่งเน้นการแจ้งข่าวสารเพื่อให้ประชาชนรับทราบว่าภารกิจของกรมพัฒนาฝีมือแรงงาน และรัฐบาลจะดำเนินการเรื่องใด อย่างไร มีจุดมุ่งหมายอย่างไร จะเป็นประโยชน์ต่อประเทศชาติหรือประชาชนอย่างไร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9916" y="5014401"/>
            <a:ext cx="68002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ดำเนินการเผยแพร่ประชาสัมพันธ์ข้อมูลข่าวสารของกรมพัฒนาฝีมือแรงงาน ตามที่กองสื่อสารองค์กรมอบหมาย ผ่านช่องทาง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เพ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จของ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 ด้วยวิธีการกดแชร์ข้อมูลจาก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เพจ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 ไม่น้อยกว่าร้อยละ 80 ต่อรอบการประเมิน 6 เดือน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ดำเนินการระหว่างวันที่ 1ตุลาคม 2565 – 31 มีนาคม 2566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ดำเนินการระหว่างวันที่ 1 เมษายน 2566 – 30 กันยายน 2566</a:t>
            </a:r>
          </a:p>
        </p:txBody>
      </p:sp>
      <p:pic>
        <p:nvPicPr>
          <p:cNvPr id="23" name="รูปภาพ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746" y="6929265"/>
            <a:ext cx="855020" cy="855020"/>
          </a:xfrm>
          <a:prstGeom prst="rect">
            <a:avLst/>
          </a:prstGeom>
        </p:spPr>
      </p:pic>
      <p:sp>
        <p:nvSpPr>
          <p:cNvPr id="35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6309578" y="7888883"/>
            <a:ext cx="960602" cy="37216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</a:t>
            </a:r>
            <a:r>
              <a:rPr lang="th-TH" sz="12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โอเพ่นแชท</a:t>
            </a:r>
            <a:r>
              <a:rPr lang="th-TH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endParaRPr lang="en-US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sz="12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FBdsd</a:t>
            </a:r>
            <a:r>
              <a:rPr lang="en-US" sz="12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admin</a:t>
            </a:r>
            <a:endParaRPr lang="th-TH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x-none" sz="12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19783880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29857" y="5236640"/>
            <a:ext cx="7034898" cy="160340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304257" y="4740101"/>
            <a:ext cx="119481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1" name="Group 13"/>
          <p:cNvGrpSpPr/>
          <p:nvPr/>
        </p:nvGrpSpPr>
        <p:grpSpPr>
          <a:xfrm>
            <a:off x="390950" y="5632291"/>
            <a:ext cx="6522363" cy="812102"/>
            <a:chOff x="1054344" y="5257800"/>
            <a:chExt cx="6522363" cy="812102"/>
          </a:xfrm>
        </p:grpSpPr>
        <p:sp>
          <p:nvSpPr>
            <p:cNvPr id="22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1054344" y="5423571"/>
              <a:ext cx="175260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1. 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ของการบรรลุเป้าหมาย</a:t>
              </a:r>
              <a:endParaRPr lang="en-US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ตามแผนปฏิบัติงาน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3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504344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4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3111173" y="5257800"/>
              <a:ext cx="3803326" cy="7540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จำนวนครั้ง</a:t>
              </a: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ที่ดำเนินการแล้วเสร็จ</a:t>
              </a:r>
            </a:p>
            <a:p>
              <a:pPr algn="ctr"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ในการแชร์ข้อมูล</a:t>
              </a:r>
              <a:r>
                <a:rPr 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ตามที่กองสื่อสารองค์กรกำหนด</a:t>
              </a:r>
              <a:endParaRPr lang="en-US" sz="12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จำนวนทั้งหมดในการแชร์ข้อมูล</a:t>
              </a:r>
              <a:r>
                <a:rPr 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ตามที่กองสื่อสารองค์กรกำหนด</a:t>
              </a:r>
              <a:endParaRPr lang="en-US" sz="12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5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3352857" y="5723822"/>
              <a:ext cx="3561641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9">
              <a:extLst>
                <a:ext uri="{FF2B5EF4-FFF2-40B4-BE49-F238E27FC236}">
                  <a16:creationId xmlns="" xmlns:a16="http://schemas.microsoft.com/office/drawing/2014/main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307" y="5585322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85908" y="6849830"/>
            <a:ext cx="276819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89280" y="6840044"/>
            <a:ext cx="284639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79807" y="7346369"/>
            <a:ext cx="3467499" cy="125012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เผยแพร่ประชาสัมพันธ์ข้อมูลข่าวสารของกรมพัฒนาฝีมือแรงงาน ตามที่กองสื่อสารองค์กรมอบหมาย ผ่านช่องทาง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จของ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 ด้วยวิธีการกดแชร์ข้อมูลจาก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เพจ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 ไม่น้อยกว่าร้อยละ 80 หน่วยงานจึงจะผ่านตัวชี้วัด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3869286" y="7346369"/>
            <a:ext cx="3467499" cy="125012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เผยแพร่ประชาสัมพันธ์ข้อมูลข่าวสารของกรมพัฒนาฝีมือแรงงาน ตามที่กองสื่อสารองค์กรมอบหมาย ผ่านช่องทาง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จของ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 ด้วยวิธีการกดแชร์ข้อมูลจาก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เพจ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Facebook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 ไม่น้อยกว่าร้อยละ 80 หน่วยงานจึงจะผ่านตัวชี้วัด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18760" y="3925839"/>
            <a:ext cx="5020260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แนบไฟล์เอกสารรายงาน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ผลการดำเนินการตามแบบฟอร์มที่กองสื่อสารองค์กรกำหนด</a:t>
            </a:r>
          </a:p>
        </p:txBody>
      </p:sp>
      <p:sp>
        <p:nvSpPr>
          <p:cNvPr id="20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18761" y="3428924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18761" y="697289"/>
            <a:ext cx="13467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18633" y="1162773"/>
            <a:ext cx="6946121" cy="215435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18634" y="1369292"/>
            <a:ext cx="66425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  <a:p>
            <a:r>
              <a:rPr lang="th-TH" sz="1600" spc="-4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การใช้สื่อสังคมออนไลน์เพื่อการเผยแพร่ข้อมูลประชาสัมพันธ์ตามแบบฟอร์มที่กองสื่อสารองค์กรกำหนด</a:t>
            </a: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  <a:p>
            <a:r>
              <a:rPr lang="th-TH" sz="1600" spc="-4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การใช้สื่อสังคมออนไลน์เพื่อการเผยแพร่ข้อมูลประชาสัมพันธ์ตามแบบฟอร์มที่กองสื่อสารองค์กรกำหนด</a:t>
            </a:r>
          </a:p>
          <a:p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2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4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786305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</a:t>
            </a:r>
            <a:r>
              <a:rPr lang="en-US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otential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58" y="964319"/>
            <a:ext cx="4837695" cy="585572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 </a:t>
            </a:r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ความสำเร็จของการยื่นคำขอรับรองมาตรฐานฝีมือแรงงานตามมาตรา 26 </a:t>
            </a:r>
            <a:b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แห่งพระราชบัญญัติส่งเสริมการพัฒนาฝีมือแรงงาน พ.ศ. 2545 โดยวิธีการทางอิเล็กทรอนิกส์</a:t>
            </a:r>
            <a:endParaRPr lang="x-none" sz="15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สำนักพัฒนามาตรฐานและทดสอบฝีมือแรงงาน (สมฐ./</a:t>
            </a:r>
            <a:r>
              <a:rPr lang="th-TH" sz="15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กฐ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นายโกญจนาท  ใจยะ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น.ส.สาวิตรี สมชาติเกรียงไกร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นายอับดุลฮา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กีม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ดาเด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๊ะ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1822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5217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เป็นการ</a:t>
            </a:r>
            <a:r>
              <a:rPr lang="th-TH" sz="1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ให้บริการผู้ประกอบอาชีพ ผู้ประกอบกิจการ และกลุ่มประกอบกิจการ ให้สามารถยื่นความประสงค์ขอรับรองมาตรฐานฝีมือแรงงานตามมาตรา 26 ผ่านระบบอิเล็กทรอนิกส์ โดยบันทึกข้อมูลตามแบบคำขอ และแนบไฟล์เอกสารหลักฐานประกอบการยื่นคำขอได้ 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706847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3" y="4037721"/>
            <a:ext cx="7119837" cy="160168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เจ้าหน้าที่สพร./สนพ.เข้าร่วมสัมมนาเพื่อจัดทำร่างคู่มือวิธีการทดสอบมาตรฐานฝีมือแรงงานตามมาตรา 26 แห่งพระราชบัญญัติส่งเสริมการพัฒนาฝีมือแรงงาน พ.ศ. 2545  ตามหลักสูตรการฝึกยกระดับฝีมือแรงงาน การจัดทำมาตรฐานฝีมือแรงงานตามมาตรา 26แห่งพระราชบัญญัติส่งเสริมการพัฒนาฝีมือแรงงาน พ.ศ. 2545 </a:t>
            </a:r>
            <a:r>
              <a:rPr lang="en-US" sz="12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(Specified Skill Standards Setting)</a:t>
            </a:r>
            <a:r>
              <a:rPr lang="th-TH" sz="12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(รหัสหลักสูตร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0920017230423</a:t>
            </a:r>
            <a:r>
              <a:rPr lang="th-TH" sz="12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 กรมพัฒนาฝีมือแรงงาน กระทรวงแรงงาน</a:t>
            </a:r>
            <a:endParaRPr lang="th-TH" sz="120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ผู้ดูแลระบบประจำ สพร. และ สนพ. เข้ารับการอบรมเรียนรู้การใช้งานระบบจากสำนักพัฒนามาตรฐานและทดสอบฝีมือแรงงาน</a:t>
            </a: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ผู้ดูแลระบบประจำ สพร. และ สนพ. ให้ความรู้ แนะนำ หรือประชาสัมพันธ์ระบบแก่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ผู้ประกอบอาชีพ ผู้ประกอบกิจการ หรือกลุ่มประกอบกิจการ ที่ยื่นคำขอ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รับรองมาตรฐานฝีมือแรงงานตามมาตรา 26 </a:t>
            </a:r>
          </a:p>
          <a:p>
            <a:pPr lvl="0"/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สพร./</a:t>
            </a: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สนพ.จัดทำ</a:t>
            </a: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มาตรฐานฝีมือแรงงานตามมาตรา 26 แห่งพระราชบัญญัติส่งเสริมการพัฒนาฝีมือแรงงาน พ.ศ. 2545 (อย่างน้อยหน่วยงานละ 1 สาขา)</a:t>
            </a:r>
          </a:p>
          <a:p>
            <a:pPr lvl="0"/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5.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ผู้ประกอบอาชีพ ผู้ประกอบกิจการ หรือกลุ่มประกอบกิจการ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ยื่นคำขอรับรอง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มาตรฐานฝีมือแรงงานตามมาตรา 26 โดยวิธีการทางอิเล็กทรอนิกส์</a:t>
            </a:r>
            <a:endParaRPr lang="th-TH" sz="120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40270" y="5605752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4" y="5994268"/>
            <a:ext cx="1284046" cy="70275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668818" y="560590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648692" y="5994268"/>
            <a:ext cx="3791988" cy="154594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6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ใบลงทะเบียนเข้าร่วมสัมมนา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1. สำเนา รมฐ.1 และเอกสารที่เกี่ยวข้อง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2. คู่มือวิธีการทดสอบมาตรฐานฝีมือแรงงานตามมาตรา 26 ซึ่งมีข้อมูลตามรายการของมาตรฐานฝีมือแรงงาน (รมฐ.1 ด้านหลัง)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585412" y="560102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29856" y="679668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40270" y="7235968"/>
            <a:ext cx="1263689" cy="30424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40270" y="747196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3" y="7829070"/>
            <a:ext cx="7119837" cy="113785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เจ้าหน้าที่สพร./สนพ.เข้าร่วมสัมมนาเพื่อจัดทำร่างคู่มือวิธีการทดสอบมาตรฐานฝีมือแรงงานตามมาตรา 26 แห่งพระราชบัญญัติส่งเสริมการพัฒนาฝีมือแรงงาน พ.ศ. 2545 ตามหลักสูตรการฝึกยกระดับฝีมือแรงงาน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ทำมาตรฐานฝีมือแรงงานตามมาตรา 26 แห่งพระราชบัญญัติส่งเสริมการพัฒนาฝีมือแรงงาน พ.ศ. 2545 </a:t>
            </a:r>
            <a:r>
              <a:rPr lang="en-US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(Specified Skill Standards Setting)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(รหัสหลักสูตร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0920017230423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) กรมพัฒนาฝีมือแรงงาน กระทรวงแรงงาน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29856" y="8948492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01406" y="9367544"/>
            <a:ext cx="7119837" cy="102660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สพร./สนพ.จัดทำ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มาตรฐานฝีมือแรงงานตามมาตรา 26 แห่งพระราชบัญญัติส่งเสริมการพัฒนาฝีมือแรงงาน พ.ศ. 2545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และยื่นคำขอรับรองฯ โดยวิธีการทางอิเล็กทรอนิกส์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สำหรับผู้ยื่นคำขอ -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http://e-filing.dsd.go.th/ss26_ent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สำหรับ สพร./สนพ. -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http://e-filing.dsd.go.th/ss26_prov</a:t>
            </a:r>
            <a:endParaRPr lang="th-TH" sz="20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585412" y="5994268"/>
            <a:ext cx="1692340" cy="91392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6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แนบไฟล์เอกสาร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แนบไฟล์เอกสาร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302526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Potential Base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ความสำเร็จของการดำเนินการตามแผนพัฒนาองค์การสู่ระบบราชการ 4.0</a:t>
            </a: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63779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64492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1967435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63902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3495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3"/>
            <a:ext cx="7119837" cy="19465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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การดำเนินการตามแผนพัฒนาองค์การสู่ระบบราชการ 4.0 คือ การนำเกณฑ์คุณภาพการบริหารจัดการภาครัฐ ที่สำนักงาน 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ก.พ.ร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. กำหนดมาประเมินองค์การด้วยตัวเอง โดยใช้เครื่องมือประเมินสถานะเป็นระบบราชการ 4.0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PMQA 4.0)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และนำผลการประเมินองค์การ มาจัดทำแผนพัฒนาหน่วยงานสู่ระบบราชการ 4.0 ประจำปี เพื่อปรับปรุงองค์การตามเกณฑ์คุณภาพการบริหารจัดการภาครัฐ และสามารถยกระดับคุณภาพการบริหารจัดการของกรมพัฒนาฝีมือแรงงานสู่การเป็นระบบราชการ 4.0 ระดับพัฒนาจนเกิดผล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Significance)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ภายในปีงบประมาณ พ.ศ. 2570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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สถานะการ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เป็นระบบราชการ 4.0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PMQA 4.0)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ซึ่งเป็นคะแนนเฉลี่ยในภาพรวมทั้ง 7 หมวด ประกอบด้วย หมวด 1 การนำองค์การ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หมวด 2 การวางแผนเชิงยุทธศาสตร์ หมวด 3 การให้ความสำคัญกับผู้รับบริการและผู้มีส่วนได้ส่วนเสีย หมวด 4  การวัด การวิเคราะห์และการจัดการความรู้  หมวด 5 การมุ่งเน้นบุคลากร หมวด 6 การมุ่งเน้นระบบปฏิบัติการ และ หมวด 7 ผลลัพธ์การดำเนินการ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6" y="527942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5671183"/>
            <a:ext cx="7119837" cy="2137487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แต่งตั้งคณะทำงานพัฒนาคุณภาพการบริหารจัดการภาครัฐของหน่วยงาน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จัดประชุมคณะทำงานพัฒนาคุณภาพการบริหารจัดการภาครัฐ เพื่อดำเนินการขับเคลื่อนการพัฒนาหน่วยงานสู่ระบบราชการ 4.0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จัดทำแผนพัฒนาหน่วยงานสู่ระบบราชการ 4.0 ประจำปีของหน่วยงาน ภายใต้กรอบการพัฒนาการบริหารจัดการภาครัฐ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PMQA 4.0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โดยเลือกด้านใดด้านหนึ่งใน 3 ด้าน ได้แก่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ด้านการนำองค์กรที่มีความยั่งยืน 2) ด้านการจัดการบุคลากรที่ตอบสนองต่อยุทธศาสตร์ 3) ด้านผู้รับบริการและผู้มีส่วนได้ส่วนเสีย และระบบข้อมูลและสารสนเทศ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จัดทำการพัฒนานวัตกรรม 1 ผลงาน (ผลงานเก่านำมาต่อยอด/ผลงานใหม่)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รายงานผลตามแผนพัฒนาหน่วยงานสู่ระบบราชการ 4.0 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25425" indent="-225425">
              <a:buAutoNum type="arabicPeriod"/>
            </a:pP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8086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8159721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880819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166868"/>
            <a:ext cx="3549981" cy="121157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รายงานผลการพัฒนานวัตกรรม และรายงานผล           การดำเนินงานตามแผนฯ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80819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15924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1967435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8" y="1967435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นุชจรินท์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สายรัดทอง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นางสาวนภารัตน์ ภาโนมัย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ณัช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ชา โชติจิระทรัพย์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00599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263134"/>
            <a:ext cx="7119837" cy="164008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 ของหน่วยงาน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การพัฒนานวัตกรรม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ดำเนินการได้ตาม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 ร้อยละ 100 และรายงานผลการดำเนินงานตามแผนฯ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312420" y="1610321"/>
            <a:ext cx="6972309" cy="1005926"/>
            <a:chOff x="191397" y="7454861"/>
            <a:chExt cx="6972309" cy="1005926"/>
          </a:xfrm>
        </p:grpSpPr>
        <p:sp>
          <p:nvSpPr>
            <p:cNvPr id="25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6297114" y="7567810"/>
              <a:ext cx="713285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="" xmlns:a16="http://schemas.microsoft.com/office/drawing/2014/main" id="{8C7AD8B8-8DFA-80E8-E1A5-F2F81B8A0B4F}"/>
                </a:ext>
              </a:extLst>
            </p:cNvPr>
            <p:cNvSpPr/>
            <p:nvPr/>
          </p:nvSpPr>
          <p:spPr>
            <a:xfrm>
              <a:off x="263280" y="7454861"/>
              <a:ext cx="6900426" cy="1005926"/>
            </a:xfrm>
            <a:prstGeom prst="roundRect">
              <a:avLst>
                <a:gd name="adj" fmla="val 11267"/>
              </a:avLst>
            </a:prstGeom>
            <a:solidFill>
              <a:srgbClr val="E5F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endPara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th-TH" sz="16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                                        </a:t>
              </a:r>
            </a:p>
            <a:p>
              <a:endPara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7" name="ตัวเชื่อมต่อตรง 35"/>
            <p:cNvCxnSpPr/>
            <p:nvPr/>
          </p:nvCxnSpPr>
          <p:spPr>
            <a:xfrm flipV="1">
              <a:off x="1847850" y="7927576"/>
              <a:ext cx="4498769" cy="13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2370717" y="7921152"/>
              <a:ext cx="3975901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จำนวนกิจกรรมทั้งหมดตามแผนฯ ที่ต้องดำเนินการในรอบการประเมิน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9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6522111" y="7622325"/>
              <a:ext cx="641595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1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2019300" y="7517517"/>
              <a:ext cx="4465086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จำนวนกิจกรรมตามแผนฯ ที่ดำเนินการแล้วเสร็จตามรอบการประเมิน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191397" y="7538505"/>
              <a:ext cx="1243772" cy="838462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              ตามแผนฯ ที่ดำเนินการได้แล้วเสร็จตามรอบการประเมิน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2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1555301" y="7650515"/>
              <a:ext cx="326419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1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397852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28"/>
          <p:cNvGrpSpPr/>
          <p:nvPr/>
        </p:nvGrpSpPr>
        <p:grpSpPr>
          <a:xfrm>
            <a:off x="-1" y="4261447"/>
            <a:ext cx="7559675" cy="2180917"/>
            <a:chOff x="0" y="0"/>
            <a:chExt cx="13739782" cy="1005945"/>
          </a:xfrm>
        </p:grpSpPr>
        <p:sp>
          <p:nvSpPr>
            <p:cNvPr id="7" name="Rectangle 102"/>
            <p:cNvSpPr/>
            <p:nvPr/>
          </p:nvSpPr>
          <p:spPr>
            <a:xfrm>
              <a:off x="0" y="0"/>
              <a:ext cx="13716000" cy="1005945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8" name="Title 1">
              <a:extLst>
                <a:ext uri="{FF2B5EF4-FFF2-40B4-BE49-F238E27FC236}">
                  <a16:creationId xmlns="" xmlns:a16="http://schemas.microsoft.com/office/drawing/2014/main" id="{2AD0A582-FEE3-476B-B695-CBB8B9621579}"/>
                </a:ext>
              </a:extLst>
            </p:cNvPr>
            <p:cNvSpPr txBox="1">
              <a:spLocks/>
            </p:cNvSpPr>
            <p:nvPr/>
          </p:nvSpPr>
          <p:spPr>
            <a:xfrm>
              <a:off x="76199" y="200156"/>
              <a:ext cx="13546595" cy="569266"/>
            </a:xfrm>
            <a:prstGeom prst="rect">
              <a:avLst/>
            </a:prstGeom>
            <a:noFill/>
          </p:spPr>
          <p:txBody>
            <a:bodyPr vert="horz" wrap="square" lIns="109728" tIns="54864" rIns="109728" bIns="54864" rtlCol="0" anchor="ctr">
              <a:sp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h-TH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กรอบตัวชี้วัด </a:t>
              </a:r>
              <a:r>
                <a:rPr lang="en-US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/>
              </a:r>
              <a:br>
                <a:rPr lang="en-US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4000" b="1" dirty="0" smtClean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หน่วยงาน</a:t>
              </a:r>
              <a:r>
                <a:rPr lang="th-TH" sz="40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ส่วนกลาง</a:t>
              </a:r>
              <a:endParaRPr lang="x-none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9" name="Rectangle 27"/>
            <p:cNvSpPr/>
            <p:nvPr/>
          </p:nvSpPr>
          <p:spPr>
            <a:xfrm>
              <a:off x="0" y="921807"/>
              <a:ext cx="13739782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  <p:sp>
          <p:nvSpPr>
            <p:cNvPr id="10" name="Rectangle 103"/>
            <p:cNvSpPr/>
            <p:nvPr/>
          </p:nvSpPr>
          <p:spPr>
            <a:xfrm>
              <a:off x="4166" y="0"/>
              <a:ext cx="13735616" cy="841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400"/>
            </a:p>
          </p:txBody>
        </p:sp>
      </p:grpSp>
      <p:pic>
        <p:nvPicPr>
          <p:cNvPr id="11" name="Picture 2" descr="\\Pk-pc\d\ระเบียบ เอกสารการจัดจ้าง  แบบฟอร์ม\ไฟล์งานต่างๆ+แบบฟอร์มต่างๆ\logo\Logo-DSD-0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564" y="1560890"/>
            <a:ext cx="2648547" cy="2295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5345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8B83CDD4-E98E-459F-7C79-EE4CD0908F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8BA3F66-75B1-8307-CA45-9F5DAF571789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9D024471-806B-0FBB-1A37-9ACBA3640703}"/>
              </a:ext>
            </a:extLst>
          </p:cNvPr>
          <p:cNvSpPr/>
          <p:nvPr/>
        </p:nvSpPr>
        <p:spPr>
          <a:xfrm>
            <a:off x="228912" y="1687738"/>
            <a:ext cx="1921397" cy="867484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(ทุกหน่วยงาน)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2AEDDEB5-2969-5CC8-2B0E-A81D9CDF8F27}"/>
              </a:ext>
            </a:extLst>
          </p:cNvPr>
          <p:cNvSpPr/>
          <p:nvPr/>
        </p:nvSpPr>
        <p:spPr>
          <a:xfrm>
            <a:off x="2314937" y="1661408"/>
            <a:ext cx="5034758" cy="1540215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 algn="thaiDist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		ความสำเร็จของการบรรลุเป้าหมายตามแผนปฏิบัติงาน ประจำปีงบประมาณ พ.ศ.2566 ภายใต้แผนปฏิบัติราชการกรมพัฒนาฝีมือแรงงาน ประจำปีงบประมาณ พ.ศ.2566 </a:t>
            </a:r>
          </a:p>
          <a:p>
            <a:pPr marL="357188" indent="-357188" algn="thaiDist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		</a:t>
            </a:r>
            <a:r>
              <a:rPr lang="th-TH" sz="1600" b="1" spc="-5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ความสำเร็จของการใช้จ่ายเงินงบประมาณภาพรวม ประจำปีงบประมาณ พ.ศ. 2566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		ความสำเร็จของการประหยัดพลังงาน และประหยัดน้ำ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539041A0-C8A6-F7FE-52E5-531F2B2BD1B7}"/>
              </a:ext>
            </a:extLst>
          </p:cNvPr>
          <p:cNvSpPr/>
          <p:nvPr/>
        </p:nvSpPr>
        <p:spPr>
          <a:xfrm>
            <a:off x="229857" y="947421"/>
            <a:ext cx="7119838" cy="682113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หน่วยงานส่วนกลาง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="" xmlns:a16="http://schemas.microsoft.com/office/drawing/2014/main" id="{907411C7-0ADC-A66C-7A2A-ECA3D4C1ADB3}"/>
              </a:ext>
            </a:extLst>
          </p:cNvPr>
          <p:cNvSpPr/>
          <p:nvPr/>
        </p:nvSpPr>
        <p:spPr>
          <a:xfrm>
            <a:off x="228913" y="3314818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F3C020EF-5CD9-ABA8-39D5-9DDBACDBCB49}"/>
              </a:ext>
            </a:extLst>
          </p:cNvPr>
          <p:cNvSpPr/>
          <p:nvPr/>
        </p:nvSpPr>
        <p:spPr>
          <a:xfrm>
            <a:off x="2314937" y="3313027"/>
            <a:ext cx="5034758" cy="1117486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  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กำลังคนระดับจังหวัด”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		จำนวนสถานศึกษาระดับอาชีวศึกษา อุดมศึกษาที่มีความร่วมมือกับกรมพัฒนา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A88C2A3-E5BC-FC4F-3F35-663647E3F6B2}"/>
              </a:ext>
            </a:extLst>
          </p:cNvPr>
          <p:cNvSpPr/>
          <p:nvPr/>
        </p:nvSpPr>
        <p:spPr>
          <a:xfrm>
            <a:off x="229854" y="4562904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สำนักพัฒนาผู้ฝึก</a:t>
            </a:r>
          </a:p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และเทคโนโลยีการฝึก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DAA3DE2E-65EE-70DD-8C10-5D21E1E85442}"/>
              </a:ext>
            </a:extLst>
          </p:cNvPr>
          <p:cNvSpPr/>
          <p:nvPr/>
        </p:nvSpPr>
        <p:spPr>
          <a:xfrm>
            <a:off x="2314937" y="4531142"/>
            <a:ext cx="5034758" cy="1770530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1.6 		ความสำเร็จของการขับเคลื่อนองค์กรด้วยข้อมูล “ระบบข้อมูลการพัฒนากำลังคนระดับจังหวัด”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1.7 		ความสำเร็จของการใช้ข้อมูลและสารสนเทศในการวิเคราะห์แนวโน้มการฝึกอบรมและความคาดหวังของผู้รับบริการฝึกอบรม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1.8		ความสำเร็จของการบูร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การข้อมูลผลการสำรวจความพึงพอใจ ความไม่พึงพอใจและความผูกพันของผู้รับบริการฝึกอบรม มาใช้ในการกำหนดแนวทางแก้ไขเชิงรุกหรือกำหนดยุทธศาสตร์และสร้างนวัตกรรม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7F8FFBE8-71AF-4AA9-DBA0-E93531129C8F}"/>
              </a:ext>
            </a:extLst>
          </p:cNvPr>
          <p:cNvSpPr/>
          <p:nvPr/>
        </p:nvSpPr>
        <p:spPr>
          <a:xfrm>
            <a:off x="229854" y="6402423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สำนักพัฒนามาตรฐานและทดสอบฝีมือแรงงาน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15">
            <a:extLst>
              <a:ext uri="{FF2B5EF4-FFF2-40B4-BE49-F238E27FC236}">
                <a16:creationId xmlns="" xmlns:a16="http://schemas.microsoft.com/office/drawing/2014/main" id="{EC0C28D3-7435-E671-2136-7BBC62A8FA2F}"/>
              </a:ext>
            </a:extLst>
          </p:cNvPr>
          <p:cNvSpPr/>
          <p:nvPr/>
        </p:nvSpPr>
        <p:spPr>
          <a:xfrm>
            <a:off x="2314937" y="6402423"/>
            <a:ext cx="5034758" cy="2029158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 algn="thaiDist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1.9 	 ความสำเร็จของการจัดทำระบบการยื่นคำขอรับรองมาตรฐานฝีมือแรงงานตามมาตรา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             โดยวิธีการทางอิเล็กทรอนิกส์</a:t>
            </a:r>
          </a:p>
          <a:p>
            <a:pPr marL="357188" indent="-357188" algn="thaiDist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		ความสำเร็จของการส่งเสริมและให้คำแนะนำแก่สถานศึกษาในสังกัดกระทรวงศึกษาธิการเกี่ยวกับการขออนุญาตเป็นผู้ดำเนินการทดสอบมาตรฐาน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1.11 	ร้อยละของผู้ผ่านการทดสอบมาตรฐานฝีมือแรงงานแห่งชาติได้รับอัตราค่าจ้างตามที่กำหนดตามกฎหมาย (112 สาขาอาชีพ)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E7A24069-CB68-E353-8384-3F571B2D1365}"/>
              </a:ext>
            </a:extLst>
          </p:cNvPr>
          <p:cNvSpPr/>
          <p:nvPr/>
        </p:nvSpPr>
        <p:spPr>
          <a:xfrm>
            <a:off x="229854" y="8582119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กองพัฒนาศักยภาพแรงงานและผู้ประกอบกิจการ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="" xmlns:a16="http://schemas.microsoft.com/office/drawing/2014/main" id="{6288F3A1-CB73-4104-21D8-4667F114DE97}"/>
              </a:ext>
            </a:extLst>
          </p:cNvPr>
          <p:cNvSpPr/>
          <p:nvPr/>
        </p:nvSpPr>
        <p:spPr>
          <a:xfrm>
            <a:off x="2314937" y="8582118"/>
            <a:ext cx="5034758" cy="1573147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1.12 	ความสำเร็จของการใช้ข้อมูลและสารสนเทศในการวิเคราะห์แนวโน้ม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การฝึกอบรมและความคาดหวังของแรงงานสตรี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1.13 	ความสำเร็จของการประเมินผลสัมฤทธิ์การฝึกอบรมโครงการพัฒนาทักษะเฉพาะของแรงงานอิสระยุค 4.0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Gig Worker)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ประจำปีงบประมาณ พ.ศ. 2566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1.14  ความสำเร็จของการใช้ข้อมูลและสารสนเทศในการวิเคราะห์แนวโน้ม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การฝึกอบรมและความคาดหวังของแรงงานนอกระบบ</a:t>
            </a: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6407215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8B83CDD4-E98E-459F-7C79-EE4CD0908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8BA3F66-75B1-8307-CA45-9F5DAF571789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539041A0-C8A6-F7FE-52E5-531F2B2BD1B7}"/>
              </a:ext>
            </a:extLst>
          </p:cNvPr>
          <p:cNvSpPr/>
          <p:nvPr/>
        </p:nvSpPr>
        <p:spPr>
          <a:xfrm>
            <a:off x="229857" y="1059261"/>
            <a:ext cx="7119838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หน่วยงานส่วนกลาง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7AB18769-EE82-E05B-91DC-C530DCA5C819}"/>
              </a:ext>
            </a:extLst>
          </p:cNvPr>
          <p:cNvSpPr/>
          <p:nvPr/>
        </p:nvSpPr>
        <p:spPr>
          <a:xfrm>
            <a:off x="229856" y="1718673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กองบริหารทรัพยากรบุคคล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="" xmlns:a16="http://schemas.microsoft.com/office/drawing/2014/main" id="{85CBE5DD-E482-4A09-7A62-7D49D2FF7D5A}"/>
              </a:ext>
            </a:extLst>
          </p:cNvPr>
          <p:cNvSpPr/>
          <p:nvPr/>
        </p:nvSpPr>
        <p:spPr>
          <a:xfrm>
            <a:off x="2314937" y="1730385"/>
            <a:ext cx="5034758" cy="1348481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1.15 	การเสริมสร้างค่านิยม ความคิดสร้างสรรค์ของบุคลากร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mindset)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และส่งเสริมการสร้างนวัตกรรมเพื่อการทำงาน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1.16  การพัฒนาบุคลากรเพื่อเพิ่มทักษะการทำงานให้บรรลุยุทธศาสตร์และสมรรถนะหลัก  ของกรมพัฒนาฝีมือแรงงาน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1.17  การใช้งานระบบการลาอิเล็กทรอนิกส์</a:t>
            </a: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28002BAD-6AC2-44F8-9864-133B7FDE32F1}"/>
              </a:ext>
            </a:extLst>
          </p:cNvPr>
          <p:cNvSpPr/>
          <p:nvPr/>
        </p:nvSpPr>
        <p:spPr>
          <a:xfrm>
            <a:off x="229855" y="3240841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กองส่งเสริมการพัฒนาฝีมือแรงงาน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793663DC-0D2B-DF43-800F-CE3560A0EC6F}"/>
              </a:ext>
            </a:extLst>
          </p:cNvPr>
          <p:cNvSpPr/>
          <p:nvPr/>
        </p:nvSpPr>
        <p:spPr>
          <a:xfrm>
            <a:off x="2314937" y="3240841"/>
            <a:ext cx="5034758" cy="2114930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1.18  ความสำเร็จในการกำกับ ดูแล การยื่นแบบแสดงการส่งเงินสมทบกองทุนพัฒนาฝีมือแรงงาน (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สท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2) ประจำปี พ.ศ. 2565 ของสถานประกอบกิจการตาม พ.ร.บ. ส่งเสริมการพัฒนาฝีมือแรงงาน พ.ศ. 2545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1.19  ความสำเร็จของการขับเคลื่อนองค์กรด้วยข้อมูล “ฐานข้อมูลการพัฒนากำลังคนในสถานประกอบกิจการ ตาม พ.ร.บ.ส่งเสริมการพัฒนาฝีมือแรงงาน พ.ศ. 2545”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1.20  ความสำเร็จของการบูร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การข้อมูลผลการสำรวจความพึงพอใจ ความไม่พึงพอใจและความผูกพันของผู้รับบริการ มาใช้ในการกำหนดแนวทางแก้ไขเชิงรุก หรือกำหนดยุทธศาสตร์และสร้างนวัตกรรม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4C6CD8E8-79DA-4497-9E08-8B018674C3C7}"/>
              </a:ext>
            </a:extLst>
          </p:cNvPr>
          <p:cNvSpPr/>
          <p:nvPr/>
        </p:nvSpPr>
        <p:spPr>
          <a:xfrm>
            <a:off x="229855" y="5521501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กองบริหารการคลัง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="" xmlns:a16="http://schemas.microsoft.com/office/drawing/2014/main" id="{C21B611D-C818-32D3-CFFD-BEA2C17D941C}"/>
              </a:ext>
            </a:extLst>
          </p:cNvPr>
          <p:cNvSpPr/>
          <p:nvPr/>
        </p:nvSpPr>
        <p:spPr>
          <a:xfrm>
            <a:off x="2314937" y="5516671"/>
            <a:ext cx="5034758" cy="1549779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1.21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ความสำเร็จของการจัดทำข้อเสนอแนะแนวทางการปรับปรุงการลดต้นทุนหรือ       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เพิ่มประสิทธิภาพในการปฏิบัติงาน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1.22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ความสำเร็จในการบริหารงานจัดซื้อจัดจ้าง ประจำปีงบประมาณ พ.ศ. 2566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1.23 ความสำเร็จของการเร่งรัด ติดตามการใช้จ่ายงบประมาณรายจ่ายประจำปีงบประมาณ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2566</a:t>
            </a: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547A56E7-E1E6-D3B8-BF93-9EAEC39F3A95}"/>
              </a:ext>
            </a:extLst>
          </p:cNvPr>
          <p:cNvSpPr/>
          <p:nvPr/>
        </p:nvSpPr>
        <p:spPr>
          <a:xfrm>
            <a:off x="229855" y="7230922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สำนักงานรับรองความรู้ความสามารถ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A0CA9F2C-B0AF-08E2-2316-CEDD8396A7C3}"/>
              </a:ext>
            </a:extLst>
          </p:cNvPr>
          <p:cNvSpPr/>
          <p:nvPr/>
        </p:nvSpPr>
        <p:spPr>
          <a:xfrm>
            <a:off x="2314937" y="7230922"/>
            <a:ext cx="5034758" cy="2109496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1.24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ความสำเร็จของการบูร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ณา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การข้อมูลผลการสำรวจความพึงพอใจ ความไม่พึงพอใจและความผูกพันของผู้รับบริการรับรองความรู้ความสามารถ มาใช้ในการกำหนด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แนวทางแก้ไขเชิงรุก หรือกำหนดยุทธศาสตร์และสร้างนวัตกรรม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1.25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ใช้ข้อมูลและสารสนเทศในการวิเคราะห์แนวโน้มการรับรองความรู้ความสามารถและความคาดหวังของผู้รับบริการ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1.26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ความสำเร็จของการปรับปรุงข้อสอบสัมภาษณ์ เพื่อใช้ประเมินความรู้ความสามารถ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ด้านคุณลักษณะส่วนบุคคล สาขาช่างไฟฟ้าภายในอาคาร ระดับ 1 ตามหลักการ และแนวทางของ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ISO 17024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806163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8B83CDD4-E98E-459F-7C79-EE4CD0908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8BA3F66-75B1-8307-CA45-9F5DAF571789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539041A0-C8A6-F7FE-52E5-531F2B2BD1B7}"/>
              </a:ext>
            </a:extLst>
          </p:cNvPr>
          <p:cNvSpPr/>
          <p:nvPr/>
        </p:nvSpPr>
        <p:spPr>
          <a:xfrm>
            <a:off x="229857" y="1059261"/>
            <a:ext cx="7119838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หน่วยงานส่วนกลาง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7AB18769-EE82-E05B-91DC-C530DCA5C819}"/>
              </a:ext>
            </a:extLst>
          </p:cNvPr>
          <p:cNvSpPr/>
          <p:nvPr/>
        </p:nvSpPr>
        <p:spPr>
          <a:xfrm>
            <a:off x="229854" y="1782616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กองสื่อสารองค์กร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Rounded Rectangle 18">
            <a:extLst>
              <a:ext uri="{FF2B5EF4-FFF2-40B4-BE49-F238E27FC236}">
                <a16:creationId xmlns="" xmlns:a16="http://schemas.microsoft.com/office/drawing/2014/main" id="{85CBE5DD-E482-4A09-7A62-7D49D2FF7D5A}"/>
              </a:ext>
            </a:extLst>
          </p:cNvPr>
          <p:cNvSpPr/>
          <p:nvPr/>
        </p:nvSpPr>
        <p:spPr>
          <a:xfrm>
            <a:off x="2314937" y="1782616"/>
            <a:ext cx="5034758" cy="1510456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1.27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ความสำเร็จของการรวบรวมข้อมูล สถิติข้อร้องเรียน ผ่านเว็บไซต์กรมพัฒนาฝีมือ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b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1.28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ความสำเร็จของการจัดกระบวนการขั้นตอนการดำเนินงานข้อร้องเรียน ผ่านช่องทางการร้องเรียนเว็บไซต์ กรมพัฒนาฝีมือแรงงาน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1.29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จำนวนการผลิตสื่อและข่าวเพื่อการประชาสัมพันธ์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28002BAD-6AC2-44F8-9864-133B7FDE32F1}"/>
              </a:ext>
            </a:extLst>
          </p:cNvPr>
          <p:cNvSpPr/>
          <p:nvPr/>
        </p:nvSpPr>
        <p:spPr>
          <a:xfrm>
            <a:off x="229853" y="3495555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กองวิเทศสัมพันธ์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793663DC-0D2B-DF43-800F-CE3560A0EC6F}"/>
              </a:ext>
            </a:extLst>
          </p:cNvPr>
          <p:cNvSpPr/>
          <p:nvPr/>
        </p:nvSpPr>
        <p:spPr>
          <a:xfrm>
            <a:off x="2314937" y="3495566"/>
            <a:ext cx="5034758" cy="1678340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1.30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 “ฐานข้อมูลการพัฒนาฝีมือแรงงาน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ระหว่างประเทศ”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1.31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ความสำเร็จของการวิเคราะห์ผลการดำเนินงานทวิภาคี ที่ส่งผลต่อกรมและบุคลากร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1.32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ความสำเร็จของการวิเคราะห์ผลการดำเนินงานพหุภาคี ที่ส่งผลต่อกรมและบุคลากร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4C6CD8E8-79DA-4497-9E08-8B018674C3C7}"/>
              </a:ext>
            </a:extLst>
          </p:cNvPr>
          <p:cNvSpPr/>
          <p:nvPr/>
        </p:nvSpPr>
        <p:spPr>
          <a:xfrm>
            <a:off x="229852" y="5376400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สถาบันพัฒนาบุคลากรดิจิทัล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="" xmlns:a16="http://schemas.microsoft.com/office/drawing/2014/main" id="{C21B611D-C818-32D3-CFFD-BEA2C17D941C}"/>
              </a:ext>
            </a:extLst>
          </p:cNvPr>
          <p:cNvSpPr/>
          <p:nvPr/>
        </p:nvSpPr>
        <p:spPr>
          <a:xfrm>
            <a:off x="2314937" y="5376401"/>
            <a:ext cx="5034758" cy="1592436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1.33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ความสำเร็จของการกำหนดทิศทางการพัฒนา</a:t>
            </a:r>
            <a:r>
              <a:rPr lang="th-TH" sz="16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บุคลากรดิจิทัล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ระยะสั้น และ ระยะกลาง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1.34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“ฐานข้อมูลการพัฒนากำลังคน ด้านดิจิทัล”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1.35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ความสำเร็จของการสร้างเครือข่ายการพัฒนาระบบนิเวศการเรียนรู้บนระบบ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547A56E7-E1E6-D3B8-BF93-9EAEC39F3A95}"/>
              </a:ext>
            </a:extLst>
          </p:cNvPr>
          <p:cNvSpPr/>
          <p:nvPr/>
        </p:nvSpPr>
        <p:spPr>
          <a:xfrm>
            <a:off x="229852" y="7597125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สำนักงานเลขานุการกรม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A0CA9F2C-B0AF-08E2-2316-CEDD8396A7C3}"/>
              </a:ext>
            </a:extLst>
          </p:cNvPr>
          <p:cNvSpPr/>
          <p:nvPr/>
        </p:nvSpPr>
        <p:spPr>
          <a:xfrm>
            <a:off x="2314937" y="7597125"/>
            <a:ext cx="5034758" cy="1425554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1.36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ความสำเร็จของการประหยัดพลังงาน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1.37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ความสำเร็จของการประเมินประสิทธิภาพในการใช้งานระบบสารบรรณอิเล็กทรอนิกส์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1.38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ความสำเร็จของการขับเคลื่อนองค์กรด้วยข้อมูลระบบสนับสนุนการดำเนินงาน         ของบุคลากรด้วย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49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6938978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8B83CDD4-E98E-459F-7C79-EE4CD0908F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8BA3F66-75B1-8307-CA45-9F5DAF571789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9D024471-806B-0FBB-1A37-9ACBA3640703}"/>
              </a:ext>
            </a:extLst>
          </p:cNvPr>
          <p:cNvSpPr/>
          <p:nvPr/>
        </p:nvSpPr>
        <p:spPr>
          <a:xfrm>
            <a:off x="229855" y="6802606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2">
            <a:extLst>
              <a:ext uri="{FF2B5EF4-FFF2-40B4-BE49-F238E27FC236}">
                <a16:creationId xmlns="" xmlns:a16="http://schemas.microsoft.com/office/drawing/2014/main" id="{2AEDDEB5-2969-5CC8-2B0E-A81D9CDF8F27}"/>
              </a:ext>
            </a:extLst>
          </p:cNvPr>
          <p:cNvSpPr/>
          <p:nvPr/>
        </p:nvSpPr>
        <p:spPr>
          <a:xfrm>
            <a:off x="2314937" y="6802606"/>
            <a:ext cx="5034758" cy="2119536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1.47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 “ระบบฐานข้อมูลการพัฒนากำลังคนระดับจังหวัด”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1.48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Road map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แผนพัฒนาองค์การ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Organization Transformation Plan)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ในการปรับเปลี่ยนและยกระดับการ</a:t>
            </a:r>
            <a:r>
              <a:rPr lang="th-TH" sz="1600" b="1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ทำงานของสถาบันพัฒนาฝีมือแรงงานตามบทบาทใหม่ ปีงบประมาณ พ.ศ. 2566 - 2568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1.49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ความสำเร็จของการดำเนินการตัวชี้วัดความสำเร็จจากการแบ่งส่วนราชการ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ในปีงบประมาณ 2566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539041A0-C8A6-F7FE-52E5-531F2B2BD1B7}"/>
              </a:ext>
            </a:extLst>
          </p:cNvPr>
          <p:cNvSpPr/>
          <p:nvPr/>
        </p:nvSpPr>
        <p:spPr>
          <a:xfrm>
            <a:off x="229857" y="1059261"/>
            <a:ext cx="7119838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กรอบ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 </a:t>
            </a:r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หน่วยงานส่วนกลาง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ounded Rectangle 1">
            <a:extLst>
              <a:ext uri="{FF2B5EF4-FFF2-40B4-BE49-F238E27FC236}">
                <a16:creationId xmlns="" xmlns:a16="http://schemas.microsoft.com/office/drawing/2014/main" id="{907411C7-0ADC-A66C-7A2A-ECA3D4C1ADB3}"/>
              </a:ext>
            </a:extLst>
          </p:cNvPr>
          <p:cNvSpPr/>
          <p:nvPr/>
        </p:nvSpPr>
        <p:spPr>
          <a:xfrm>
            <a:off x="229855" y="3730018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กลุ่มกฎหมาย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Rounded Rectangle 2">
            <a:extLst>
              <a:ext uri="{FF2B5EF4-FFF2-40B4-BE49-F238E27FC236}">
                <a16:creationId xmlns="" xmlns:a16="http://schemas.microsoft.com/office/drawing/2014/main" id="{F3C020EF-5CD9-ABA8-39D5-9DDBACDBCB49}"/>
              </a:ext>
            </a:extLst>
          </p:cNvPr>
          <p:cNvSpPr/>
          <p:nvPr/>
        </p:nvSpPr>
        <p:spPr>
          <a:xfrm>
            <a:off x="2314937" y="3730018"/>
            <a:ext cx="5034758" cy="2065005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1.42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ความสำเร็จของการพัฒนาขั้นตอนการทำงานของหน่วยงานในรูปแบบสื่ออิเล็กทรอนิกส์ (ขั้นตอนการดำเนินคดีแพ่งก่อนศาลมีคำพิพากษา)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1.43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ระดับความสำเร็จของการยกร่างและปรับปรุงแก้ไขกฎหมาย กฎ ระเบียบ ประกาศ หลักเกณฑ์ และการมอบอำนาจ ตามการปรับปรุงโครงสร้างการแบ่งส่วนราชการของกรมพัฒนาฝีมือแรงงาน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1.44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ระดับความสำเร็จของการรวบรวมกฎหมายและระเบียบที่เกี่ยวข้องกับการปฏิบัติงาน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ให้อยู่ในรูปแบบอิเล็กทรอนิกส์</a:t>
            </a:r>
          </a:p>
          <a:p>
            <a:pPr marL="357188" indent="-357188">
              <a:tabLst>
                <a:tab pos="300038" algn="l"/>
              </a:tabLst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A88C2A3-E5BC-FC4F-3F35-663647E3F6B2}"/>
              </a:ext>
            </a:extLst>
          </p:cNvPr>
          <p:cNvSpPr/>
          <p:nvPr/>
        </p:nvSpPr>
        <p:spPr>
          <a:xfrm>
            <a:off x="229857" y="5929843"/>
            <a:ext cx="1921397" cy="543801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กลุ่มตรวจสอบภายใน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="" xmlns:a16="http://schemas.microsoft.com/office/drawing/2014/main" id="{DAA3DE2E-65EE-70DD-8C10-5D21E1E85442}"/>
              </a:ext>
            </a:extLst>
          </p:cNvPr>
          <p:cNvSpPr/>
          <p:nvPr/>
        </p:nvSpPr>
        <p:spPr>
          <a:xfrm>
            <a:off x="2314942" y="5934928"/>
            <a:ext cx="5034758" cy="727773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1.45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ความสำเร็จของการรายงานสรุปผลการปฏิบัติงานตรวจสอบภายใน	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1.46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ร้อยละของความพึงพอใจของผู้รับบริการ (หน่วยรับตรวจ) ต่อการปฏิบัติงาน             ของกลุ่มตรวจสอบภายใน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8F660DD7-699C-B8A4-3FBB-E9CC16A3F870}"/>
              </a:ext>
            </a:extLst>
          </p:cNvPr>
          <p:cNvSpPr/>
          <p:nvPr/>
        </p:nvSpPr>
        <p:spPr>
          <a:xfrm>
            <a:off x="229855" y="9089946"/>
            <a:ext cx="1921397" cy="1059883"/>
          </a:xfrm>
          <a:prstGeom prst="roundRect">
            <a:avLst/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</a:t>
            </a:r>
            <a:r>
              <a:rPr lang="en-US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otential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</a:t>
            </a:r>
            <a:endParaRPr lang="en-US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(ทุกหน่วยงาน)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23EB1634-C11A-43E1-FCD0-F56190EF8AE7}"/>
              </a:ext>
            </a:extLst>
          </p:cNvPr>
          <p:cNvSpPr/>
          <p:nvPr/>
        </p:nvSpPr>
        <p:spPr>
          <a:xfrm>
            <a:off x="2314937" y="9089946"/>
            <a:ext cx="5034758" cy="1059883"/>
          </a:xfrm>
          <a:prstGeom prst="roundRect">
            <a:avLst>
              <a:gd name="adj" fmla="val 1063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ความสำเร็จของการดำเนินการตามแผนพัฒนาองค์การในการปรับเปลี่ยนและยกระดับการทำงานตามบทบาทใหม่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   ความสำเร็จของการดำเนินการตามแผนพัฒนาองค์การสู่ระบบราชการ 4.0</a:t>
            </a:r>
          </a:p>
        </p:txBody>
      </p:sp>
      <p:sp>
        <p:nvSpPr>
          <p:cNvPr id="15" name="Rounded Rectangle 1">
            <a:extLst>
              <a:ext uri="{FF2B5EF4-FFF2-40B4-BE49-F238E27FC236}">
                <a16:creationId xmlns="" xmlns:a16="http://schemas.microsoft.com/office/drawing/2014/main" id="{20315A86-044E-4974-CD96-A43E70C0381B}"/>
              </a:ext>
            </a:extLst>
          </p:cNvPr>
          <p:cNvSpPr/>
          <p:nvPr/>
        </p:nvSpPr>
        <p:spPr>
          <a:xfrm>
            <a:off x="229856" y="1625702"/>
            <a:ext cx="1921397" cy="914263"/>
          </a:xfrm>
          <a:prstGeom prst="roundRect">
            <a:avLst/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ศูนย์เทคโนโลยีสารสนเทศและการสื่อสาร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2">
            <a:extLst>
              <a:ext uri="{FF2B5EF4-FFF2-40B4-BE49-F238E27FC236}">
                <a16:creationId xmlns="" xmlns:a16="http://schemas.microsoft.com/office/drawing/2014/main" id="{1649085D-EDDE-3A61-77E8-2C54F9547D65}"/>
              </a:ext>
            </a:extLst>
          </p:cNvPr>
          <p:cNvSpPr/>
          <p:nvPr/>
        </p:nvSpPr>
        <p:spPr>
          <a:xfrm>
            <a:off x="2314937" y="1637414"/>
            <a:ext cx="5034758" cy="1952700"/>
          </a:xfrm>
          <a:prstGeom prst="roundRect">
            <a:avLst>
              <a:gd name="adj" fmla="val 4386"/>
            </a:avLst>
          </a:prstGeom>
          <a:solidFill>
            <a:srgbClr val="E6F4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1.39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ในการปรับปรุงระบบรายงานผลการประเมินการปฏิบัติราชการของหน่วยงานภายในด้วยวิธีการทางอิเล็กทรอนิกส์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e-SAR)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1.40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ความสำเร็จในการพัฒนาระบบการยื่นคำขอรับรองมาตรฐานฝีมือแรงงานตามมาตรา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</a:t>
            </a:r>
          </a:p>
          <a:p>
            <a:pPr marL="357188" indent="-357188">
              <a:tabLst>
                <a:tab pos="300038" algn="l"/>
              </a:tabLst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1.41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 “ระบบฐานข้อมูลการพัฒนากำลังคนระดับจังหวัด” 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129562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100113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31014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100113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77574"/>
            <a:ext cx="4837695" cy="753433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ความสำเร็จของการบรรลุเป้าหมายตามแผนปฏิบัติงาน ประจำปีงบประมาณ พ.ศ.2566 ภายใต้แผนปฏิบัติราชการกรมพัฒนาฝีมือแรงงาน ประจำปีงบประมาณ พ.ศ.2566 </a:t>
            </a:r>
          </a:p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8" y="185045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8" y="2180095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กองแผนงานและสารสนเทศ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82858" y="1843805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82858" y="2178294"/>
            <a:ext cx="3966837" cy="1161302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13898" y="2180095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นางณัฐวลัย น้ำทอง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เยาว์ อินทอง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นางสาวพงศิยา อ่ำนาคิล</a:t>
            </a:r>
          </a:p>
          <a:p>
            <a:pPr marL="184150" indent="-184150">
              <a:buAutoNum type="arabicPeriod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นางพัทธนันท์ ตีเมืองสอง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2245 7065</a:t>
            </a:r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13898" y="1851684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27809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8933" y="3629517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ในทุกแผนงาน/โครงการที่อยู่ภายใต้แผนปฏิบัติราชการกรมพัฒนาฝีมือแรงงาน พ.ศ.2566 โดยสามารถเบิกจ่ายเงินงบประมาณภาพรวม ประจำปีงบประมาณ พ.ศ. 2566 ได้ตามเป้าหมายที่สำนักงบประมาณกำหนด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39546" y="4614391"/>
            <a:ext cx="2981262" cy="39584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82994" y="4916080"/>
            <a:ext cx="7119837" cy="2761497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1. บันทึกแผนงาน/โครงการภายใต้แผนปฏิบัติราชการกรมพัฒนาฝีมือแรงงาน พ.ศ. 2566 ในระบบติดตามและประเมินผลแห่งชาติ </a:t>
            </a:r>
            <a:r>
              <a:rPr lang="en-US" sz="1600" dirty="0" err="1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endParaRPr lang="th-TH" sz="1600" strike="sngStrike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2.กรณีที่ไม่มีโครงการตามเอกสารงบประมาณรายจ่ายประจำปี พ.ศ. 2566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จัดทำแผนปฏิบัติงาน ประจำปีงบประมาณ พ.ศ. 2566 ส่งกองแผนงานและสารสนเทศภายในเดือนธันวาคม 2565 พร้อมทั้งบันทึกในระบบติดตามและประเมินผลแห่งชาติ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3. บันทึกผลความก้าวหน้าของโครงการภายใต้แผนปฏิบัติราชการกรมพัฒนาฝีมือแรงงาน พ.ศ. 2566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รอบที่ 1 รายงานผลการดำเนินงานตามแผนปฏิบัติงานประจำปีงบประมาณ พ.ศ. 2566 ไตรมาสที่ 1 ภายในวันที่ 6 มกราคม 2566 และไตรมาสที่ 2 ภายในวันที่ 7 เมษายน 2566 ในระบบติดตามและประเมินผลแห่งชาติ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รอบที่ 2 รายงานผลการดำเนินงานตามแผนปฏิบัติงานประจำปีงบประมาณ พ.ศ. 2566 ภายในวันที่ 7 กรกฎาคม 2566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4 ภายในวันที่ 6 ตุลาคม 2566 ในระบบติดตามและประเมินผลแห่งชาติ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933" y="438454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3845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82994" y="7695534"/>
            <a:ext cx="7119834" cy="37911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82994" y="7975440"/>
            <a:ext cx="7025772" cy="176583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การบันทึกผลในระบบ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ต้องบันทึกรายงานความก้าวหน้า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1 ภายในวันที่ 6 มกราคม 2566 และ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2 ให้แล้วเสร็จภายในวันที่ 7 เมษายน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การบันทึกผลในระบบ 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ต้องบันทึกรายงานความก้าวหน้าไตรมาสที่ 3 ภายในวันที่ 7 กรกฎาคม 2566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352165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7" y="389289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165405" y="4603048"/>
            <a:ext cx="3467499" cy="585136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รายงานผลการดำเนินงานตามแผนงาน/โครงการ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1 – 2 ภายในระยะเวลาที่กำหนด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469084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543425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976200" y="3931394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779836" y="4637306"/>
            <a:ext cx="3467499" cy="610408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การรายงานผลการดำเนินงานตามแผนงาน/โครงการ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3 - 4 ภายในระยะเวลาที่กำหนด </a:t>
            </a:r>
          </a:p>
        </p:txBody>
      </p:sp>
      <p:sp>
        <p:nvSpPr>
          <p:cNvPr id="18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426221" y="1269272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840621" y="1269272"/>
            <a:ext cx="1947260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840621" y="1690462"/>
            <a:ext cx="2274921" cy="201598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PDF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ที่ได้รายงานความก้าวหน้าผลการดำเนินงาน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ตามแผนงาน/โครงการที่กำหนด</a:t>
            </a:r>
          </a:p>
        </p:txBody>
      </p:sp>
      <p:sp>
        <p:nvSpPr>
          <p:cNvPr id="30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29857" y="1690463"/>
            <a:ext cx="4553947" cy="201598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การรายงานผลความก้าวหน้าการดำเนินงานตามแผนงาน/โครงการ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กรณีที่บันทึกแผนปฏิบัติราชการในระบบ 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ไฟล์ข้อมูล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PDF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ที่ได้รายงานความก้าวหน้าในระบบติดตามและประเมินผลแห่งชาติ 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ไตรมาสที่ 1 และ ไตรมาสที่ 2 ปีงบประมาณ  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พ.ศ. 2566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2 ไฟล์ข้อมูล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PDF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ที่ได้รายงานความก้าวหน้าในระบบติดตามและประเมินผลแห่งชาติ 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eMENSCR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ไตรมาสที่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ปีงบประมาณ  พ.ศ. 2566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746095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313055" y="975235"/>
            <a:ext cx="5026702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 ความสำเร็จของการใช้จ่ายเงินงบประมาณภาพรวม ประจำปีงบประมาณ พ.ศ. 2566 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469823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799464"/>
            <a:ext cx="1112302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กองบริหาร    การคลัง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372919" y="1799464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503959" y="1799464"/>
            <a:ext cx="1697222" cy="1091730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1.นางสาวนิภาพร ใบบัวเผื่อน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2.นางสาววณิดา   คงภู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โทร 02-2483386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503959" y="1476952"/>
            <a:ext cx="1697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เป็นการประเมินประสิทธิภาพในการดำเนินงานตามกลยุทธ์หลัก ภารกิจพื้นฐาน งานประจำตามหน้าที่ปกติ ที่ได้รับมอบหมายในทุกแผนงาน/โครงการที่อยู่ภายใต้แผนปฏิบัติราชการกรมพัฒนาฝีมือแรงงาน พ.ศ.2566 โดยสามารถใช้จ่ายเงินงบประมาณภาพรวม ประจำปีงบประมาณ พ.ศ.2566 ได้ตามเป้าหมายที่กำหนด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การใช้จ่ายเงินงบประมาณตามที่ได้รับจัดสรร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ผลการดำเนินการระหว่างวันที่ 1 ตุลาคม 2565 – 31 มีนาคม 2566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ผลการดำเนินการระหว่างวันที่ 1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ตุลาคม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7" y="5864453"/>
            <a:ext cx="7119837" cy="22104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ใช้ประกอบการพิจารณาหลักเกณฑ์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ผ่านหรือไม่ผ่าน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งบลงทุน และงบรายจ่ายอื่น ในลักษณะค่าจ้างที่ปรึกษา ที่ไม่สามารถใช้จ่ายได้ภายในไตรมาสที่ 1-2 ให้ชี้แจงเหตุผล      และเอกสารที่เกี่ยวข้องกับกระบวนการดำเนินงานที่ดำเนินการแล้วไม่สามารถใช้จ่ายเงินได้ ส่งกองบริหารการคลัง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</a:p>
          <a:p>
            <a:pPr marL="342900" indent="-342900"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งบประมาณที่ได้รับจัดสรรเพิ่มเติมเดือนสิงหาคม – กันยายน 2566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ไม่นำมาคำนวณตัวชี้วัด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pPr marL="342900" indent="-342900"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การใช้จ่ายเงินงบประมาณภาพรวม ไตรมาสที่ 3 ไม่น้อยกว่าร้อยละ 70 และไตรมาสที่ 4 ไม่น้อยกว่าร้อยละ 97 ต้องเป็นไปตามหลักเกณฑ์การใช้จ่ายที่กำหนดทั้ง 2 ไตรมาส จึงจะผ่านตัวชี้วัด</a:t>
            </a:r>
          </a:p>
          <a:p>
            <a:pPr marL="342900" indent="-342900">
              <a:buAutoNum type="arabicParenR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3EFDBA9B-1330-1E8A-BB41-E542EEA8A040}"/>
              </a:ext>
            </a:extLst>
          </p:cNvPr>
          <p:cNvSpPr txBox="1">
            <a:spLocks/>
          </p:cNvSpPr>
          <p:nvPr/>
        </p:nvSpPr>
        <p:spPr>
          <a:xfrm>
            <a:off x="219917" y="810200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7">
            <a:extLst>
              <a:ext uri="{FF2B5EF4-FFF2-40B4-BE49-F238E27FC236}">
                <a16:creationId xmlns="" xmlns:a16="http://schemas.microsoft.com/office/drawing/2014/main" id="{4020CBD1-414E-4EC2-E8BF-52A3D291AC5C}"/>
              </a:ext>
            </a:extLst>
          </p:cNvPr>
          <p:cNvSpPr/>
          <p:nvPr/>
        </p:nvSpPr>
        <p:spPr>
          <a:xfrm>
            <a:off x="219917" y="8625634"/>
            <a:ext cx="7109896" cy="9318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การใช้จ่ายเงินงบประมาณ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31 มีนาคม 2566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 วันที่ 15 กันยายน 2566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ตัวแทนหมายเลขสไลด์ 4">
            <a:extLst>
              <a:ext uri="{FF2B5EF4-FFF2-40B4-BE49-F238E27FC236}">
                <a16:creationId xmlns="" xmlns:a16="http://schemas.microsoft.com/office/drawing/2014/main" id="{76CE4C9B-C598-930E-AF12-29D828ACA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339020" y="9909729"/>
            <a:ext cx="1700927" cy="569240"/>
          </a:xfrm>
        </p:spPr>
        <p:txBody>
          <a:bodyPr/>
          <a:lstStyle/>
          <a:p>
            <a:r>
              <a:rPr lang="en-US" dirty="0" smtClean="0"/>
              <a:t>53</a:t>
            </a:r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21163285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หมายเลขสไลด์ 4">
            <a:extLst>
              <a:ext uri="{FF2B5EF4-FFF2-40B4-BE49-F238E27FC236}">
                <a16:creationId xmlns="" xmlns:a16="http://schemas.microsoft.com/office/drawing/2014/main" id="{76CE4C9B-C598-930E-AF12-29D828ACA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54</a:t>
            </a:fld>
            <a:endParaRPr lang="x-none"/>
          </a:p>
        </p:txBody>
      </p:sp>
      <p:pic>
        <p:nvPicPr>
          <p:cNvPr id="6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0F4A95B2-9B5F-A3CD-74CA-8260125A2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162944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65900BDD-C31F-1308-C294-CA127C3FE926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ounded Rectangle 17">
            <a:extLst>
              <a:ext uri="{FF2B5EF4-FFF2-40B4-BE49-F238E27FC236}">
                <a16:creationId xmlns="" xmlns:a16="http://schemas.microsoft.com/office/drawing/2014/main" id="{0B79A0EC-D08E-D541-F3B6-5A4E0D72D19D}"/>
              </a:ext>
            </a:extLst>
          </p:cNvPr>
          <p:cNvSpPr/>
          <p:nvPr/>
        </p:nvSpPr>
        <p:spPr>
          <a:xfrm>
            <a:off x="219919" y="1260354"/>
            <a:ext cx="7109899" cy="198529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มี.ค.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(6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ร้อยละของการใช้จ่ายงบประมาณของหน่วยงาน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งบประมาณที่หน่วยงานใช้จ่ายภาพรวม ไตรมาสที่ 1-2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100)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วงเงินงบประมาณที่หน่วยงานได้รับจัดสรรในปีงบประมาณ พ.ศ.2566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ทั้งปี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ก.ย.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(12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ร้อยละของการใช้จ่ายงบประมาณของหน่วยงาน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งบประมาณที่หน่วยงานใช้จ่ายภาพรวม ไตรมาสที่ 1-4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พิจารณาจากระบบ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</a:t>
            </a:r>
            <a:r>
              <a:rPr lang="th-TH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4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* 100)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วงเงินงบประมาณที่หน่วยงานได้รับจัดสรรในปีงบประมาณ พ.ศ.2566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ทั้งปี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1F2506A6-DED9-A1A3-4B8D-23ABC769AC16}"/>
              </a:ext>
            </a:extLst>
          </p:cNvPr>
          <p:cNvSpPr txBox="1">
            <a:spLocks/>
          </p:cNvSpPr>
          <p:nvPr/>
        </p:nvSpPr>
        <p:spPr>
          <a:xfrm>
            <a:off x="229857" y="902002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42BED5C-E79E-AB71-D15D-85989840E643}"/>
              </a:ext>
            </a:extLst>
          </p:cNvPr>
          <p:cNvSpPr txBox="1">
            <a:spLocks/>
          </p:cNvSpPr>
          <p:nvPr/>
        </p:nvSpPr>
        <p:spPr>
          <a:xfrm>
            <a:off x="219919" y="3208877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17">
            <a:extLst>
              <a:ext uri="{FF2B5EF4-FFF2-40B4-BE49-F238E27FC236}">
                <a16:creationId xmlns="" xmlns:a16="http://schemas.microsoft.com/office/drawing/2014/main" id="{638B4072-1515-585C-C6CC-931BFE1ACEAB}"/>
              </a:ext>
            </a:extLst>
          </p:cNvPr>
          <p:cNvSpPr/>
          <p:nvPr/>
        </p:nvSpPr>
        <p:spPr>
          <a:xfrm>
            <a:off x="219918" y="3594064"/>
            <a:ext cx="7109899" cy="5692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เดือนตุลาคม 2565 – เดือนมีนาคม 2566 ใช้จ่ายเงินงบประมาณภาพรวมไตรมาส 1-2 ไม่น้อยกว่า ร้อยละ 45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26E7C008-ECAD-BBD2-683B-CE3BDD88FF61}"/>
              </a:ext>
            </a:extLst>
          </p:cNvPr>
          <p:cNvSpPr txBox="1">
            <a:spLocks/>
          </p:cNvSpPr>
          <p:nvPr/>
        </p:nvSpPr>
        <p:spPr>
          <a:xfrm>
            <a:off x="219917" y="416330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th-TH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ounded Rectangle 17">
            <a:extLst>
              <a:ext uri="{FF2B5EF4-FFF2-40B4-BE49-F238E27FC236}">
                <a16:creationId xmlns="" xmlns:a16="http://schemas.microsoft.com/office/drawing/2014/main" id="{23F68460-9DF5-22E5-528B-2D2E98ED21A9}"/>
              </a:ext>
            </a:extLst>
          </p:cNvPr>
          <p:cNvSpPr/>
          <p:nvPr/>
        </p:nvSpPr>
        <p:spPr>
          <a:xfrm>
            <a:off x="229859" y="4544694"/>
            <a:ext cx="7109899" cy="80121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เดือนตุลาคม 2565 – เดือนกันยายน 2566 ใช้จ่ายเงินงบประมาณภาพรวมไตรมาส 1-4 ไม่น้อยกว่าร้อยละ 100 </a:t>
            </a:r>
          </a:p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โดยหน่วยงานต้องใช้จ่ายเงินงบประมาณภาพรวมไตรมาสที่ 3 ไม่น้อยกว่าร้อยละ 70 และไตรมาสที่ 4 ไม่น้อยกว่าร้อยละ 100 จึงจะผ่านตัวชี้วัดรอบที่ 2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94239551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81957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1189555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819579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1189556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1.3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 และประหยัดน้ำ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594065"/>
            <a:ext cx="1112302" cy="26421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9" y="1844054"/>
            <a:ext cx="1112302" cy="110684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สำนักงานเลขานุการกรม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(สล.)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291987" y="1432378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159327" y="1852076"/>
            <a:ext cx="4180425" cy="109881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400" dirty="0">
                <a:effectLst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 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64A462DA-B627-70EE-000B-FFCEB2FDF99F}"/>
              </a:ext>
            </a:extLst>
          </p:cNvPr>
          <p:cNvSpPr/>
          <p:nvPr/>
        </p:nvSpPr>
        <p:spPr>
          <a:xfrm>
            <a:off x="1460597" y="1844055"/>
            <a:ext cx="1570354" cy="1094375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นายสุนทร  ขาวผ่อง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นางสาวพิมพ์พร  แซ่อึง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นางสาวทานตะวัน  ศิริชนะ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2248 3389</a:t>
            </a: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481701" y="1559532"/>
            <a:ext cx="1697223" cy="31121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00624" y="285488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211847"/>
            <a:ext cx="7119835" cy="14687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 และประหยัดน้ำของกรมพัฒนาฝีมือแรงงาน โดยใช้พลังงาน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(ไฟฟ้าและน้ำมันเชื้อเพลิง) และการใช้น้ำให้เกิดประสิทธิภาพและเกิดประโยชน์สูงสุด สามารถจัดการใช้ไฟฟ้าและน้ำมันเชื้อเพลิง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ได้อย่างมีประสิทธิภาพ 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และรายงานผลการใช้พลังงาน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3"/>
              </a:rPr>
              <a:t>www.e-report.energy.go.th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และรายงานผลการใช้น้ำผ่านสำนักงานเลขานุการกรม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84107" y="4684076"/>
            <a:ext cx="2981262" cy="3474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5" y="5012176"/>
            <a:ext cx="7119837" cy="16499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จัดตั้งคณะทำงานประหยัดพลังงาน และประหยัดน้ำ ร่วมกันพิจารณา กำหนดมาตรการประหยัดพลังงาน และประหยัดน้ำ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แจ้งเวียนให้ทุกหน่วยงาน ปฏิบัติตามมาตรการประหยัดพลังงาน และประหยัดน้ำ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รวบรวมข้อมูลบันทึกการใช้พลังงานไฟฟ้า น้ำมันเชื้อเพลิง และการใช้น้ำทุกเดือน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รายงานการใช้พลังงาน (ไฟฟ้าและน้ำมันเชื้อเพลิง)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ติดตามประเมินผลการใช้พลังงาน เปรียบเทียบผลกับค่าเป้าหมายที่กำหนด ผลการประเมินกรมพัฒนาฝีมือแรงงาน “ผ่าน”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ติดตามประเมินผลการใช้น้ำ เปรียบเทียบผลกับค่าเป้าหมายที่กำหนด ผลการใช้น้ำ “ลดลง”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87662" y="6532604"/>
            <a:ext cx="2974151" cy="58825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8143" y="6963385"/>
            <a:ext cx="1602557" cy="8157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30951" y="6676666"/>
            <a:ext cx="1902486" cy="29905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917143" y="6975716"/>
            <a:ext cx="3421004" cy="8034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รายงานการใช้พลังงานผ่านเว็บไซต์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รายงานผลดำเนินงาน ด้านการใช้น้ำมาที่สำนักงานเลขานุการกรม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สรุปผลประเมิน กรมพัฒนาฝีมือแรงงาน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4" y="663206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4" y="6980801"/>
            <a:ext cx="1875868" cy="79835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857" y="27248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0201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83A8E99-6609-4226-8E00-103207F5DC59}"/>
              </a:ext>
            </a:extLst>
          </p:cNvPr>
          <p:cNvSpPr txBox="1">
            <a:spLocks/>
          </p:cNvSpPr>
          <p:nvPr/>
        </p:nvSpPr>
        <p:spPr>
          <a:xfrm>
            <a:off x="219917" y="768348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ounded Rectangle 25">
            <a:extLst>
              <a:ext uri="{FF2B5EF4-FFF2-40B4-BE49-F238E27FC236}">
                <a16:creationId xmlns="" xmlns:a16="http://schemas.microsoft.com/office/drawing/2014/main" id="{93531510-7F92-4C3B-A2DA-C31E08BC9A79}"/>
              </a:ext>
            </a:extLst>
          </p:cNvPr>
          <p:cNvSpPr/>
          <p:nvPr/>
        </p:nvSpPr>
        <p:spPr>
          <a:xfrm>
            <a:off x="209688" y="8034792"/>
            <a:ext cx="7073654" cy="24280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b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ด้านไฟฟ้า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ปริมาณการใช้ไฟฟ้ามาตรฐาน) – ปริมาณการใช้ไฟฟ้าจริง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ปริมาณการใช้ไฟฟ้าจริง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ด้านน้ำมันเชื้อเพลิง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ปริมาณการใช้น้ำมันเชื้อเพลิงมาตรฐาน) – ปริมาณการใช้น้ำมันเชื้อเพลิงจริง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ปริมาณการใช้น้ำมันเชื้อเพลิงจริง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สูตรการคำนวณการประหยัดน้ำ</a:t>
            </a:r>
            <a:endParaRPr lang="th-TH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(ปริมาณการใช้น้ำเฉลี่ยในปีงบประมาณ พ.ศ.2565) –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(ปริมาณการใช้น้ำเฉลี่ยในปีงบประมาณ พ.ศ.2566)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ปริมาณการใช้น้ำเฉลี่ยในปีงบประมาณ พ.ศ.2565</a:t>
            </a:r>
          </a:p>
        </p:txBody>
      </p:sp>
      <p:sp>
        <p:nvSpPr>
          <p:cNvPr id="26" name="Rounded Rectangle 19">
            <a:extLst>
              <a:ext uri="{FF2B5EF4-FFF2-40B4-BE49-F238E27FC236}">
                <a16:creationId xmlns="" xmlns:a16="http://schemas.microsoft.com/office/drawing/2014/main" id="{D2D6C5E8-9597-400E-894A-53955E388233}"/>
              </a:ext>
            </a:extLst>
          </p:cNvPr>
          <p:cNvSpPr/>
          <p:nvPr/>
        </p:nvSpPr>
        <p:spPr>
          <a:xfrm>
            <a:off x="6401818" y="9863716"/>
            <a:ext cx="675257" cy="2687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x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029710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848155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1218131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848155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1218132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b="1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H SarabunPSK" panose="020B0500040200020003" pitchFamily="34" charset="-34"/>
              </a:rPr>
              <a:t>1.3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 และประหยัดน้ำ (ต่อ)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9" y="1622641"/>
            <a:ext cx="1112302" cy="26421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หน่วยงานเจ้าภาพ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291987" y="1460954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41397749-50DE-FDA2-CF3A-B6762443F62B}"/>
              </a:ext>
            </a:extLst>
          </p:cNvPr>
          <p:cNvSpPr txBox="1">
            <a:spLocks/>
          </p:cNvSpPr>
          <p:nvPr/>
        </p:nvSpPr>
        <p:spPr>
          <a:xfrm>
            <a:off x="1481701" y="1588108"/>
            <a:ext cx="1697223" cy="31121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ผู้รับผิดชอบ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301065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30590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7996F55-66D1-4FE5-9658-52E19DCE788E}"/>
              </a:ext>
            </a:extLst>
          </p:cNvPr>
          <p:cNvSpPr txBox="1">
            <a:spLocks/>
          </p:cNvSpPr>
          <p:nvPr/>
        </p:nvSpPr>
        <p:spPr>
          <a:xfrm>
            <a:off x="3779833" y="4936536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8">
            <a:extLst>
              <a:ext uri="{FF2B5EF4-FFF2-40B4-BE49-F238E27FC236}">
                <a16:creationId xmlns="" xmlns:a16="http://schemas.microsoft.com/office/drawing/2014/main" id="{C5ABE2BA-471D-4D8E-8F34-B6D7E9B05470}"/>
              </a:ext>
            </a:extLst>
          </p:cNvPr>
          <p:cNvSpPr/>
          <p:nvPr/>
        </p:nvSpPr>
        <p:spPr>
          <a:xfrm>
            <a:off x="188143" y="5258418"/>
            <a:ext cx="3467499" cy="392845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ต.ค. 65 – 30 มี.ค.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(6 เดือน) 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 (ไฟฟ้าและน้ำมันเชื้อเพลิง)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 (6 เดือน) ผลประเมิน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“ผ่าน”</a:t>
            </a: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การประหยัดน้ำ</a:t>
            </a:r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รายงานการใช้น้ำ ผ่านสำนักงานเลขานุการกรม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ประเมินประสิทธิภาพของการประหยัดน้ำ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(6 เดือน) ผลประเมินกรมพัฒนาฝีมือแรงงาน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“การใช้น้ำลดลง”</a:t>
            </a:r>
          </a:p>
          <a:p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8">
            <a:extLst>
              <a:ext uri="{FF2B5EF4-FFF2-40B4-BE49-F238E27FC236}">
                <a16:creationId xmlns="" xmlns:a16="http://schemas.microsoft.com/office/drawing/2014/main" id="{94D37837-D876-40D7-8D83-BB0DC341A1FD}"/>
              </a:ext>
            </a:extLst>
          </p:cNvPr>
          <p:cNvSpPr/>
          <p:nvPr/>
        </p:nvSpPr>
        <p:spPr>
          <a:xfrm>
            <a:off x="3746515" y="5258418"/>
            <a:ext cx="3593237" cy="392845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เม.ย. 66 -  30 ก.ย.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(12 เดือน)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การประหยัดพลังงาน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 (ไฟฟ้าและน้ำมันเชื้อเพลิง)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รายไตรมาส (6 เดือน) ผลประเมิน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“ผ่าน”</a:t>
            </a:r>
            <a:endParaRPr lang="en-US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8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การประหยัดน้ำ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รายงานการใช้น้ำ ผ่านสำนักงานเลขานุการกรม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ประเมินประสิทธิภาพของการประหยัดน้ำ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รายไตรมาส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 ผลประเมินกรมพัฒนาฝีมือแรงงาน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“การใช้น้ำลดลง”</a:t>
            </a:r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707A355C-A0B9-442E-9365-4ABAE7F5E654}"/>
              </a:ext>
            </a:extLst>
          </p:cNvPr>
          <p:cNvSpPr txBox="1">
            <a:spLocks/>
          </p:cNvSpPr>
          <p:nvPr/>
        </p:nvSpPr>
        <p:spPr>
          <a:xfrm>
            <a:off x="219915" y="4937732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="" xmlns:a16="http://schemas.microsoft.com/office/drawing/2014/main" id="{D84D9222-909B-4D90-AE09-66A6B11C4D60}"/>
              </a:ext>
            </a:extLst>
          </p:cNvPr>
          <p:cNvSpPr/>
          <p:nvPr/>
        </p:nvSpPr>
        <p:spPr>
          <a:xfrm>
            <a:off x="219919" y="1872630"/>
            <a:ext cx="1112302" cy="110684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สำนักงานเลขานุการกรม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(สล.)</a:t>
            </a:r>
          </a:p>
        </p:txBody>
      </p:sp>
      <p:sp>
        <p:nvSpPr>
          <p:cNvPr id="22" name="Rounded Rectangle 10">
            <a:extLst>
              <a:ext uri="{FF2B5EF4-FFF2-40B4-BE49-F238E27FC236}">
                <a16:creationId xmlns="" xmlns:a16="http://schemas.microsoft.com/office/drawing/2014/main" id="{A1AF9F73-7A03-4FDB-BA50-69D7C90EAA7E}"/>
              </a:ext>
            </a:extLst>
          </p:cNvPr>
          <p:cNvSpPr/>
          <p:nvPr/>
        </p:nvSpPr>
        <p:spPr>
          <a:xfrm>
            <a:off x="1460597" y="1872631"/>
            <a:ext cx="1697222" cy="1094375"/>
          </a:xfrm>
          <a:prstGeom prst="roundRect">
            <a:avLst>
              <a:gd name="adj" fmla="val 94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นายสุนทร  ขาวผ่อง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นางสาวพิมพ์พร  แซ่อึง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นางสาวทานตะวัน  ศิริชนะ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นางสาวกาญจนา  เขียนงาม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2248 3389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64AA2FCA-8D68-4282-BE8A-6D37520EB2CD}"/>
              </a:ext>
            </a:extLst>
          </p:cNvPr>
          <p:cNvSpPr txBox="1">
            <a:spLocks/>
          </p:cNvSpPr>
          <p:nvPr/>
        </p:nvSpPr>
        <p:spPr>
          <a:xfrm>
            <a:off x="300624" y="294061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14">
            <a:extLst>
              <a:ext uri="{FF2B5EF4-FFF2-40B4-BE49-F238E27FC236}">
                <a16:creationId xmlns="" xmlns:a16="http://schemas.microsoft.com/office/drawing/2014/main" id="{9D75DB48-A1C5-43A4-81F3-106080BC78CC}"/>
              </a:ext>
            </a:extLst>
          </p:cNvPr>
          <p:cNvSpPr/>
          <p:nvPr/>
        </p:nvSpPr>
        <p:spPr>
          <a:xfrm>
            <a:off x="219917" y="3297572"/>
            <a:ext cx="7119835" cy="155084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 และประหยัดน้ำของกรมพัฒนาฝีมือแรงงาน โดยใช้พลังงาน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(ไฟฟ้าและน้ำมันเชื้อเพลิง) และการใช้น้ำให้เกิดประสิทธิภาพและเกิดประโยชน์สูงสุด สามารถจัดการใช้ไฟฟ้าและน้ำมันเชื้อเพลิงได้อย่างมีประสิทธิภาพ 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และรายงานผลการใช้พลังงาน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/>
              </a:rPr>
              <a:t>www.e-report.energy.go.th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และรายงานผลการใช้น้ำผ่านสำนักงานเลขานุการกรม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sp>
        <p:nvSpPr>
          <p:cNvPr id="25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3281887" y="1865451"/>
            <a:ext cx="4057866" cy="109881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  <a:endParaRPr lang="th-TH" sz="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400" dirty="0">
                <a:effectLst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    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19915" y="9228303"/>
            <a:ext cx="2935749" cy="28794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19915" y="9507557"/>
            <a:ext cx="2454232" cy="60642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77210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99780" y="142198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99780" y="1744495"/>
            <a:ext cx="4839976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(กองแผนงานและสารสนเทศ)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277541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103768"/>
            <a:ext cx="7119837" cy="8766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ความสำเร็จของการจัดประชุม กพร.ปจ. จำนวนไม่น้อยกว่า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ครั้ง/ปี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ความสำเร็จของการบันทึกและรายงานข้อมูลการพัฒนากำลังคนในระบบฐานข้อมูลการพัฒนากำลังคน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ความสำเร็จของการขับเคลื่อนองค์กรด้วยข้อมูล “ระบบฐานข้อมูลการพัฒนากำลังคนระดับจังหวัด”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879124"/>
            <a:ext cx="2981262" cy="41643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59295"/>
            <a:ext cx="7119837" cy="59714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การดำเนินการจัดประชุม กพร.ปจ. จำนวนไม่น้อยกว่า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ครั้ง/ปี </a:t>
            </a:r>
          </a:p>
          <a:p>
            <a:r>
              <a:rPr lang="th-TH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en-US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</a:t>
            </a:r>
            <a:r>
              <a:rPr lang="th-TH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ระหว่างเดือนตุลาคม </a:t>
            </a:r>
            <a:r>
              <a:rPr lang="en-US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– </a:t>
            </a:r>
            <a:r>
              <a:rPr lang="th-TH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:</a:t>
            </a:r>
            <a:r>
              <a:rPr lang="th-TH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รวบรวมรายงานการประชุมและสรุปรายงานผลการประชุมเสนอกรมพัฒนาฝีมือแรงงาน</a:t>
            </a:r>
            <a:r>
              <a:rPr lang="en-US" sz="1500" spc="-6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1.2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ระหว่างเดือนเมษายน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กันยายน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: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รวบรวมรายงานการประชุมและสรุปรายงานผลการประชุมเสนอกรมพัฒนาฝีมือแรงงาน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การบันทึกข้อมูลในระบบฐานข้อมูลการพัฒนากำลังคน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2.1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1500" spc="-8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ร่วมกับศูนย์เทคโนโลยีสารสนเทศพัฒนาระบบฐานข้อมูลพัฒนากำลังคนระดับจังหวัดสำหรับบันทึกข้อมูลการพัฒนา กำลังคน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กพร.ปจ. พิจารณาทบทวนแผนพัฒนากำลังคนระดับจังหวัด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กพร.ปจ.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บันทึกแผนและผลการพัฒนากำลังคนระดับจังหวัด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ในระบบฐานข้อมูล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การพัฒนากำลังคนระดับจังหวัด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1500" kern="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สรุปรายงานและวิเคราะห์ผลบันทึกแผนและผลการพัฒนากำลังคนระดับจังหวัด และรายงานให้ผู้บริหารทราบ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2.2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ระหว่างเดือนเมษายน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–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ตุลาคม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กพร.ปจ.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บันทึกแผนและผลการพัฒนากำลังคนระดับจังหวัด ประจำปีงบประมาณ พ.ศ.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ในระบบฐานข้อมูล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การพัฒนากำลังคนระดับจังหวัด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1500" kern="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สรุปรายงานและวิเคราะห์ผลบันทึกแผนและผลการพัฒนากำลังคนระดับจังหวัด และรายงานให้ผู้บริหารทราบ</a:t>
            </a: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การขับเคลื่อนองค์กรด้วยข้อมูล “ระบบฐานข้อมูลการพัฒนากำลังคนระดับจังหวัด”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3.1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วิเคราะห์ข้อมูลพัฒนากำลังคนจากระบบฐานข้อมูลการพัฒนากำลังคนระดับจังหวัด และจัดทำโครงสร้างข้อมูล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เพื่อเตรียมจัดทำระบบรายงาน (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ข้อมูลพัฒนากำลังคนระดับจังหวัด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3.2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ชี้แจงหน่วยงาน เพื่อสร้างการรับรู้การขับเคลื่อนองค์กรด้วยข้อมูล “ระบบฐานข้อมูลการพัฒนากำลังคน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ระดับจังหวัด” และชี้แจงการเข้าใช้ระบบรายงาน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3.3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กพร.ปจ. หน่วยงานเครือข่าย และ ผส. กพร. เข้าใช้ระบบรายงาน 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ข้อมูลพัฒนากำลังคนในการวิเคราะห์และวางแผน</a:t>
            </a:r>
            <a:r>
              <a:rPr lang="th-TH" sz="1500" spc="-1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500" spc="-1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spc="-1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การบริหารพัฒนาฝีมือแรงงานในระดับพื้นที่</a:t>
            </a:r>
            <a:endParaRPr lang="en-US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3.4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กพร.ปจ. และ ผส. กพร. รายงานผลการใช้ประโยชน์จากระบบรายงาน (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3.5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ผส. กพร. สรุปและวิเคราะห์ผลการเข้าใช้งานและการใช้ประโยชน์จากระบบรายงาน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จัดทำข้อเสนอแนะ 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เพื่อปรับปรุงและพัฒนา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ระบบรายงาน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ในปีงบประมาณต่อไป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endParaRPr lang="en-US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8" y="1805149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7" y="1561107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8424184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7" y="1496620"/>
            <a:ext cx="1921397" cy="43170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19239" y="1844102"/>
            <a:ext cx="2686665" cy="58774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รายงานผลการประชุม กพร.ปจ. ส่งให้กรม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พัฒนาฝีมือแรงงาน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กันยายน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รายงานแผนและผลการพัฒนาตาม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แผนพัฒนากำลังคนระดับจังหวัด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ผ่านระบบฐานข้อมูลการพัฒนา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กำลังคนระดับจังหวัด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กันยายน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b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รายงานผลการใช้ประโยชน์จากระบบ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กำลังคนโดยเชื่อมโยงไปสู่การพัฒนางาน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กพร.ปจ. ในเชิงประจักษ์ เช่น ใช้ผลการ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วิเคราะห์การพัฒนากำลังคนจากระบบ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ไปกำหนดเป็นกลยุทธ์ นโยบายการพัฒนา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กำลังคนในระดับจังหวัด หรือ การจัดทำ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โครงการเพื่อปิดช่องว่างของแผนพัฒนา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กำลังคนระดับจังหวัด เป็นต้น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มีนาคม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รอบที่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ภายในวันที่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30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กันยายน </a:t>
            </a:r>
            <a: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br>
              <a:rPr lang="en-US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144114" y="143006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911709" y="1844102"/>
            <a:ext cx="2854091" cy="350180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รายงานผลการประชุม กพร.ปจ.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จำนวนไม่น้อยกว่า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ครั้ง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แผนและผลการพัฒนากำลังคนระดับจังหวัด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ประจำปีงบประมาณ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ในระบบ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ฐานข้อมูลการพัฒนากำลังคนระดับจังหวัด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รายงานผลการใช้ประโยชน์จากระบบรายงาน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อาทิ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กลยุทธ์ นโยบายพัฒนากำลังคนระดับจังหวัด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บทสรุปผู้บริหาร เรื่อง ผลการพัฒนากำลังคน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ระดับจังหวัด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บทสรุปผู้บริหาร เรื่อง การขับเคลื่อนองค์กร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ด้วยข้อมูล “ระบบฐานข้อมูลการพัฒนา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กำลังคนระดับจังหวัด”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998205" y="146420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949950" y="1856270"/>
            <a:ext cx="138980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5">
            <a:extLst>
              <a:ext uri="{FF2B5EF4-FFF2-40B4-BE49-F238E27FC236}">
                <a16:creationId xmlns="" xmlns:a16="http://schemas.microsoft.com/office/drawing/2014/main" id="{0C749C97-5BDA-3419-EDFF-F0CED44D38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กล่องข้อความ 32">
            <a:extLst>
              <a:ext uri="{FF2B5EF4-FFF2-40B4-BE49-F238E27FC236}">
                <a16:creationId xmlns="" xmlns:a16="http://schemas.microsoft.com/office/drawing/2014/main" id="{EA0560F4-45E7-3409-7843-E382B4C23764}"/>
              </a:ext>
            </a:extLst>
          </p:cNvPr>
          <p:cNvSpPr txBox="1"/>
          <p:nvPr/>
        </p:nvSpPr>
        <p:spPr>
          <a:xfrm>
            <a:off x="321777" y="7074871"/>
            <a:ext cx="202088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B9FB1B8F-E42F-2E55-9DA3-780DCFE88E03}"/>
              </a:ext>
            </a:extLst>
          </p:cNvPr>
          <p:cNvSpPr txBox="1">
            <a:spLocks/>
          </p:cNvSpPr>
          <p:nvPr/>
        </p:nvSpPr>
        <p:spPr>
          <a:xfrm>
            <a:off x="229857" y="7632555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25">
            <a:extLst>
              <a:ext uri="{FF2B5EF4-FFF2-40B4-BE49-F238E27FC236}">
                <a16:creationId xmlns="" xmlns:a16="http://schemas.microsoft.com/office/drawing/2014/main" id="{CBB8BFC5-A63C-2014-CCFF-90EB685E5806}"/>
              </a:ext>
            </a:extLst>
          </p:cNvPr>
          <p:cNvSpPr/>
          <p:nvPr/>
        </p:nvSpPr>
        <p:spPr>
          <a:xfrm>
            <a:off x="119239" y="79843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5447205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8" y="140061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6" y="1774042"/>
            <a:ext cx="7119837" cy="307100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ตุลาคม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มีนาคม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รายงานผลการประชุม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รายงานผลการพัฒนาตามแผนพัฒนากำลังคน ระดับจังหวัด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รายงานผลการรายงานผลการใช้ประโยชน์จากระบบรายงาน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บทสรุปผู้บริหาร เรื่อง ผลการพัฒนากำลังคนระดับจังหวัด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บทสรุปผู้บริหาร เรื่อง การขับเคลื่อนองค์กรด้วยข้อมูล “ระบบฐานข้อมูลการพัฒนากำลังคนระดับจังหวัด”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เมษายน – กันยายน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เดือน)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รายงานผลการประชุม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กพร.ปจ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รายงานผลการพัฒนาตามแผนพัฒนากำลังคน ระดับจังหวัด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2565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รายงานผลการรายงานผลการใช้ประโยชน์จากระบบรายงาน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 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บทสรุปผู้บริหาร เรื่อง ผลการพัฒนากำลังคนระดับจังหวัด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บทสรุปผู้บริหาร เรื่อง การขับเคลื่อนองค์กรด้วยข้อมูล “ระบบฐานข้อมูลการพัฒนากำลังคนระดับจังหวัด” ในรอบ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5">
            <a:extLst>
              <a:ext uri="{FF2B5EF4-FFF2-40B4-BE49-F238E27FC236}">
                <a16:creationId xmlns="" xmlns:a16="http://schemas.microsoft.com/office/drawing/2014/main" id="{7846E00F-731E-24E1-82FE-2FA4B7A15283}"/>
              </a:ext>
            </a:extLst>
          </p:cNvPr>
          <p:cNvSpPr/>
          <p:nvPr/>
        </p:nvSpPr>
        <p:spPr>
          <a:xfrm>
            <a:off x="2502061" y="965783"/>
            <a:ext cx="4837695" cy="530313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ความสำเร็จของการขับเคลื่อนองค์กรด้วยข้อมูล “ระบบฐานข้อมูลการพัฒนา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59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8198285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103413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343150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103413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343150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 จำนวนสถานศึกษาระดับอาชีวศึกษา อุดมศึกษาที่มีความร่วมมือกับกรมพัฒนา</a:t>
            </a:r>
            <a:b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ฝีมือแรงงาน 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2000" y="1849609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12000" y="2172122"/>
            <a:ext cx="477528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(กองแผนงานและสารสนเทศ)</a:t>
            </a:r>
          </a:p>
          <a:p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31109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39546" y="3644431"/>
            <a:ext cx="7119837" cy="83170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ความร่วมมือระหว่างกรมพัฒนาฝีมือแรงงาน (สถาบันพัฒนาฝีมอแรงงาน/สำนักงานพัฒนาฝีมือแรงงาน) กับสถานศึกษาระดับอาชีวศึกษา อุดมศึกษาทั้งภาครัฐและเอกชนในพื้นที่ทั่วประเทศ ประจำปีงบประมาณ พ.ศ. 2566 ประกอบด้วย การพัฒนาฝีมือแรงงานในกิจกรรมการฝึกอบรม การทดสอบมาตรฐานฝีมือแรงงาน การรับรองความรู้ความสามารถ  และการแข่งขันฝีมือแรงงาน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39546" y="447614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8" y="4872807"/>
            <a:ext cx="7119837" cy="1685373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รวบรวมข้อมูลจำนวนสถานศึกษาระดับอาชีวศึกษาและอุดมศึกษาทั้งภาครัฐและเอกชนในพื้นที่ทั่วประเทศ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ตรวจสอบแผนความร่วมมือการพัฒนาฝีมือแรงงานระหว่างสถาบันพัฒนาฝีมือแรงงาน/สำนักงานพัฒนาฝีมือแรงงานกับสถานศึกษาระดับอาชีวศึกษาและอุดมศึกษาทั้งภาครัฐและเอกชนในพื้นที่ 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ของกรมพัฒนาฝีมือแรงงาน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ตรวจสอบผลการดำเนินงานความร่วมมือระหว่างสถาบันพัฒนาฝีมือแรงงาน/สำนักงานพัฒนาฝีมือแรงงานกับสถานศึกษาระดับอาชีวศึกษาและอุดมศึกษาทั้งภาครัฐและเอกชนในพื้นที่ในการพัฒนาฝีมือแรงงานลง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ของกรมพัฒนาฝีมือแรงงาน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50346" y="6309912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322873" y="6643245"/>
            <a:ext cx="7036509" cy="15215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ับเฉพาะข้อมูลที่ได้จากการบันทึกผลความร่วมมือระหว่างสถาบันพัฒนาฝีมือแรงงาน/สำนักงานพัฒนาฝีมือแรงงาน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กับสถานศึกษาระดับอาชีวศึกษา อุดมศึกษาทั้งภาครัฐและเอกชนในพื้นที่ ประกอบด้วย การพัฒนาฝีมือแรงงานในกิจกรรม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 การทดสอบมาตรฐานฝีมือแรงงาน และการรับรองความรู้ความสามารถในระบบคลังข้อมูล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 ที่ดำเนินการแล้วเสร็จ </a:t>
            </a:r>
          </a:p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1 ผลการดำเนินงานระหว่างวันที่ 1 ตุลาคม 2565 - 31 มีนาคม 2566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รอบที่ 2 ผลการดำเนินงานระหว่างวันที่ 1 เมษายน 2566 - 30 กันยายน 2566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52814" y="8079743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88190" y="8444238"/>
            <a:ext cx="2132653" cy="3211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142803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82048" y="8446409"/>
            <a:ext cx="2074203" cy="40713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410173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471458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03331" y="8723103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150346" y="9144274"/>
            <a:ext cx="3520484" cy="1210688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lvl="0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จำนวนความร่วมมือในกิจกรรม</a:t>
            </a: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การจัดทำหลักสูตร </a:t>
            </a:r>
            <a:b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การสนับสนุนวิทยากรการฝึกอบรม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การฝึกอบรม การทดสอบมาตรฐานฝีมือแรงงาน และการรับรองความรู้ความสามารถ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ที่ดำเนินการแล้วเสร็จไม่น้อยกว่า </a:t>
            </a:r>
            <a:r>
              <a:rPr lang="en-US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164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แห่ง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19783" y="873373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3750549" y="9144275"/>
            <a:ext cx="3519629" cy="1210688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lvl="0" indent="-185738" algn="thaiDist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จำนวนความร่วมมือในกิจกรรม</a:t>
            </a: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การจัดทำหลักสูตร </a:t>
            </a:r>
            <a:b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การสนับสนุนวิทยากรการฝึกอบรม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 การทดสอบมาตรฐานฝีมือแรงงาน และการรับรองความรู้ความสามารถ</a:t>
            </a:r>
            <a:b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ที่ดำเนินการแล้วเสร็จไม่น้อยกว่า </a:t>
            </a:r>
            <a:r>
              <a:rPr lang="en-US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164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แห่ง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0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03330" y="2259341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44789" y="1946024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954075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432485" y="965662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1.6 ความสำเร็จของการขับเคลื่อนองค์กรด้วยข้อมูล “ระบบข้อมูลการพัฒนากำลังคนระดับจังหวัด”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30201" y="1449024"/>
            <a:ext cx="483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30202" y="1771537"/>
            <a:ext cx="4839977" cy="1211462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(สำนักพัฒนาผู้ฝึกและเทคโนโลยีการฝึก)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การจัดทำฐานข้อมูลครูฝึกและครุภัณฑ์การฝึก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ออกแบบระบบการจัดเก็บข้อมูล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จัดเก็บและบันทึกข้อมูลในระบบ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วิเคราะห์และประมวลผ6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รายจังหวัด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3067568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มีระบบฐานข้อมูลครูฝึกและครุภัณฑ์การฝึกรายจังหวัด สามารถรายงานผลในรูปแบบ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09978" y="6389102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718743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มีระบบฐานข้อมูลไม่น้อยกว่า 2 ระบบ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64038" y="7738599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46896" y="8055427"/>
            <a:ext cx="6514951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309976" y="8159056"/>
            <a:ext cx="224610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3642442" y="809227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46896" y="8655595"/>
            <a:ext cx="3013612" cy="842806"/>
          </a:xfrm>
          <a:prstGeom prst="roundRect">
            <a:avLst>
              <a:gd name="adj" fmla="val 38386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มีฐานข้อมูลครุภัณฑ์ฝึก</a:t>
            </a:r>
          </a:p>
        </p:txBody>
      </p:sp>
      <p:sp>
        <p:nvSpPr>
          <p:cNvPr id="35" name="Rounded Rectangle 34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3614363" y="8566520"/>
            <a:ext cx="3013612" cy="842806"/>
          </a:xfrm>
          <a:prstGeom prst="roundRect">
            <a:avLst>
              <a:gd name="adj" fmla="val 38386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มีฐานข้อมูลครูฝึก</a:t>
            </a:r>
          </a:p>
        </p:txBody>
      </p:sp>
      <p:sp>
        <p:nvSpPr>
          <p:cNvPr id="36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543066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432485" y="965662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1.7 ความสำเร็จของการใช้ข้อมูลและสารสนเทศในการวิเคราะห์แนวโน้มการฝึกอบรมและความคาดหวังของผู้รับบริการฝึกอบรม 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30202" y="144812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30202" y="1770636"/>
            <a:ext cx="4839978" cy="1174800"/>
          </a:xfrm>
          <a:prstGeom prst="roundRect">
            <a:avLst>
              <a:gd name="adj" fmla="val 1189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(สำนักพัฒนาผู้ฝึกและเทคโนโลยีการฝึก)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6182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การใช้หลักสูตรการฝึกอบรมในแต่ละโครงการ ประจำปีงบประมาณ 2566 ที่สำนักพัฒนาผู้ฝึกและเทคโนโลยีการฝึกเป็นเจ้าภาพ มีความคลาดเคลื่อนลดลง และ สอดคล้องกับโครงการ  โดยใช้การวิเคราะห์ข้อมูลจากฐานข้อมูลในปีงบประมาณ 2565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31560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04005"/>
            <a:ext cx="7119837" cy="172447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รวบรวมข้อมูลและวิเคราะห์ความคลาดเคลื่อนการใช้หลักสูตรภายใต้โครงการที่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สพท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.เป็นเจ้าภาพ ในปีงบประมาณ 2565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ระบุปัญหา-สาเหตุ  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จัดทำแนวทางการดำเนินงานเพื่อแก้ไขปัญหา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 หรือ สัมมนา หน่วยฝึกที่เกี่ยวข้อง เพื่อชี้แจงแนวทางการดำเนินงานและแก้ไขปัญหา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วิเคราะห์ความคลาดเคลื่อนการใช้หลักสูตรภายใต้โครงการที่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สพท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.เป็นเจ้าภาพ ในปีงบประมาณ 2566 เพื่อเปรียบเทียบความคลาดเคลื่อนระหว่างปี 2565 และ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85192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618156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เฉพาะโครงการประจำปีงบประมาณ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ที่สำนักพัฒนา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ผู้ฝึกและเทคโนโลยีการฝึก รับผิดชอบ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85192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618156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85192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618156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96633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363125"/>
            <a:ext cx="7119837" cy="705589"/>
          </a:xfrm>
          <a:prstGeom prst="roundRect">
            <a:avLst>
              <a:gd name="adj" fmla="val 24226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09343" y="801189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301761" y="8296058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02681" y="8273874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32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144207" y="8648527"/>
            <a:ext cx="3470156" cy="1914996"/>
          </a:xfrm>
          <a:prstGeom prst="roundRect">
            <a:avLst>
              <a:gd name="adj" fmla="val 1058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รวบรวมข้อมูลและวิเคราะห์ความคลาดเคลื่อนการใช้หลักสูตรภายใต้โครงการที่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สพท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.เป็นเจ้าภาพ ในปีงบประมาณ 2565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ระบุปัญหา-สาเหตุ  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จัดทำแนวทางการดำเนินงานเพื่อแก้ไขปัญหา</a:t>
            </a:r>
          </a:p>
          <a:p>
            <a:pPr marL="182563" indent="-182563">
              <a:buFont typeface="+mj-lt"/>
              <a:buAutoNum type="arabicParen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 หรือ สัมมนา หน่วยฝึกที่เกี่ยวข้อง เพื่อชี้แจงแนวทางการดำเนินงานและแก้ไขปัญหา</a:t>
            </a:r>
          </a:p>
        </p:txBody>
      </p:sp>
      <p:sp>
        <p:nvSpPr>
          <p:cNvPr id="34" name="Rounded Rectangle 33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3802681" y="8635027"/>
            <a:ext cx="3537071" cy="1211423"/>
          </a:xfrm>
          <a:prstGeom prst="roundRect">
            <a:avLst>
              <a:gd name="adj" fmla="val 15025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ความคลาดเคลื่อนลดลง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ไม่น้อยกว่าร้อยละ 80</a:t>
            </a: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1902458" y="7706526"/>
            <a:ext cx="3071158" cy="77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802230" y="7377406"/>
            <a:ext cx="33316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ความคลาดเคลื่อน ปี 2565 – ความคลาดเคลื่อน ปี 2566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30119" y="7730160"/>
            <a:ext cx="17608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ความคลาดเคลื่อน ปี 2565</a:t>
            </a:r>
            <a:endParaRPr lang="en-US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4997087" y="7497811"/>
            <a:ext cx="5778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X 100</a:t>
            </a:r>
          </a:p>
        </p:txBody>
      </p:sp>
      <p:sp>
        <p:nvSpPr>
          <p:cNvPr id="3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033439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47057"/>
            <a:ext cx="4943767" cy="744878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spcBef>
                <a:spcPts val="0"/>
              </a:spcBef>
              <a:spcAft>
                <a:spcPts val="600"/>
              </a:spcAft>
              <a:defRPr/>
            </a:pPr>
            <a:r>
              <a:rPr lang="th-TH" sz="1600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1.8 ความสำเร็จของการบูรณาการข้อมูลผลการสำรวจความพึงพอใจ ความไม่พึงพอใจและความผูกพันของผู้รับบริการฝึกอบรม มาใช้ในการกำหนดแนวทางแก้ไขเชิงรุกหรือกำหนดยุทธศาสตร์และสร้างนวัตกรรม</a:t>
            </a:r>
            <a:endParaRPr lang="th-TH" sz="1400" b="1" kern="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99778" y="1598499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32430" y="1961525"/>
            <a:ext cx="4807323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400" dirty="0"/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(สำนักพัฒนาผู้ฝึกและเทคโนโลยีการฝึก)</a:t>
            </a:r>
          </a:p>
          <a:p>
            <a:r>
              <a:rPr lang="x-none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x-none" sz="1400" dirty="0"/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x-none" sz="1400" dirty="0"/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x-none" sz="1400" dirty="0"/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x-none" sz="1400" dirty="0"/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x-none" sz="1400" dirty="0"/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การติดตามผลความพึงพอใจด้านการฝึกอบรมฝีมือแรงงาน เพื่อวิเคราะห์และปรับปรุงกระบวนการทำงานในด้านการให้บริการ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ของหน่วยงานให้มีประสิทธิภาพมากยิ่งขึ้น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5"/>
            <a:ext cx="7119837" cy="1191589"/>
          </a:xfrm>
          <a:prstGeom prst="roundRect">
            <a:avLst>
              <a:gd name="adj" fmla="val 12139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ความพึงพอใจด้านการฝึกอบรม พิจารณาจากผู้ตอบแบบสอบถามความพึงพอใจที่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ผ่านการฝึกอบรม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ของกรมพัฒนาฝีมือแรงงานทุกโครงการ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ในปีงบประมาณ พ.ศ. 2566 ประเภทการฝึกเตรียมเข้าทำงาน การฝึกยกระดับฝีมือ และการฝึกอาชีพเสริม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โดยใช้แบบสอบถามตามเกณฑ์ประกันคุณภาพการพัฒนาฝีมือแรงงาน 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1 ตุลาคม 2565 – 31 มีนาคม 2566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1 เมษายน 2566 – 30 กันยายน 2566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49750" y="5476874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89493" y="5901424"/>
            <a:ext cx="7050263" cy="229631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spcBef>
                <a:spcPts val="600"/>
              </a:spcBef>
            </a:pP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ใช้ประกอบการพิจารณาหลักเกณฑ์ผ่านหรือไม่ผ่านตัวชี้วัด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รอบการประเมินที่ 1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ต้องดำเนินการตามระบบประกันคุณภาพการพัฒนาฝีมือแรงงาน ครบทั้ง 7 มาตรฐาน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ผู้ผ่านการฝึกต้องตอบแบบสอบถามความพึงพอใจไม่น้อยกว่าร้อยละ 80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Application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รอบการประเมินที่ 2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ผลการประเมินตนเองตามระบบประกันคุณภาพผ่านโปรแกรมสำเร็จรูปให้สำนักพัฒนาผู้ฝึกและเทคโนโลยีการฝึก ภายในเดือนสิงหาคม 2566 โดยมีผลการประเมินตนเองไม่น้อยกว่าร้อยละ 80 ทั้ง 7 มาตรฐาน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ผู้ผ่านการฝึกต้องตอบแบบสอบถามความพึงพอใจไม่น้อยกว่าร้อยละ 80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Application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29858" y="8233510"/>
            <a:ext cx="227220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endParaRPr lang="en-US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526776"/>
              </p:ext>
            </p:extLst>
          </p:nvPr>
        </p:nvGraphicFramePr>
        <p:xfrm>
          <a:off x="289493" y="8730049"/>
          <a:ext cx="7050260" cy="160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005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4100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410052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41005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141005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</a:tblGrid>
              <a:tr h="429694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33343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ปรับปรุงแบบสอบถามความพึงพอใจ</a:t>
                      </a:r>
                      <a:r>
                        <a:rPr lang="th-TH" sz="1400" kern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ด้านการฝึกอบรมฝีมือแรงงาน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ในระบบประกันคุณภาพ</a:t>
                      </a:r>
                    </a:p>
                    <a:p>
                      <a:pPr algn="ctr"/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รวบรวมข้อมูล (บันทึกข้อมูลในระบบ           โดยหน่วยฝึก)</a:t>
                      </a:r>
                    </a:p>
                    <a:p>
                      <a:pPr algn="ctr"/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นำข้อมูลความพึงพอใจ</a:t>
                      </a:r>
                      <a:r>
                        <a:rPr lang="th-TH" sz="1400" kern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ด้านการฝึกอบรมฝีมือแรงงาน จากแบบสอบถามมาวิเคราะห์ผล</a:t>
                      </a:r>
                      <a:endParaRPr lang="th-TH" sz="1200" kern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itchFamily="34" charset="0"/>
                        <a:cs typeface="TH SarabunPSK" pitchFamily="34" charset="-34"/>
                      </a:endParaRPr>
                    </a:p>
                    <a:p>
                      <a:pPr algn="ctr"/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จัดทำแผนปรับปรุง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PDCA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(เพื่อปรับปรุงในปีต่อไป) </a:t>
                      </a:r>
                    </a:p>
                    <a:p>
                      <a:pPr algn="ctr"/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</a:rPr>
                        <a:t>รายงานผลการวิเคราะห์ ข้อเสนอแนะ                     แผนปรับปรุง ต่อผู้บริหาร </a:t>
                      </a:r>
                    </a:p>
                    <a:p>
                      <a:pPr algn="ctr"/>
                      <a:endParaRPr lang="th-TH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39486060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476701" y="9433959"/>
            <a:ext cx="1875869" cy="42455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418403" y="8233508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29857" y="823351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443991" y="1007986"/>
            <a:ext cx="20610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05535" y="1459162"/>
            <a:ext cx="2847240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hlinkClick r:id="rId4"/>
              </a:rPr>
              <a:t>http://datacenter.dsd.go.th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ผลการประเมินตนเองผ่านโปรแกรมสำเร็จรูป</a:t>
            </a: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686874" y="845637"/>
            <a:ext cx="3126962" cy="69532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578244" y="1504525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กรอกตัวเลขและแนบไฟล์เอกสาร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151188" y="241429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29856" y="2910836"/>
            <a:ext cx="6904370" cy="915121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87743" y="45298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653466" y="45298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476701" y="5162258"/>
            <a:ext cx="3210173" cy="1902571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ปรับปรุงแบบสอบถามความพึงพอใจ</a:t>
            </a:r>
            <a:r>
              <a:rPr lang="th-TH" sz="1600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ด้านการฝึกอบรมฝีมือแรงงาน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ในระบบประกันคุณภาพ</a:t>
            </a:r>
          </a:p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รวบรวมข้อมูล (บันทึกข้อมูลในระบบโดยหน่วยฝึก)</a:t>
            </a:r>
          </a:p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นำข้อมูลความพึงพอใจ</a:t>
            </a:r>
            <a:r>
              <a:rPr lang="th-TH" sz="1600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ด้านการฝึกอบรมฝีมือแรงงาน จากแบบสอบถามมาวิเคราะห์ผล</a:t>
            </a:r>
            <a:endParaRPr lang="th-TH" sz="1400" kern="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endParaRPr lang="th-TH" sz="160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36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4163983" y="5162259"/>
            <a:ext cx="2649854" cy="1902570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จัดทำแผนปรับปรุง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PDCA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(เพื่อปรับปรุงในปีต่อไป) </a:t>
            </a:r>
          </a:p>
          <a:p>
            <a:pPr marL="111125" indent="-111125" defTabSz="914400">
              <a:buFont typeface="Arial" panose="020B0604020202020204" pitchFamily="34" charset="0"/>
              <a:buChar char="•"/>
              <a:defRPr/>
            </a:pP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รายงานผลการวิเคราะห์ ข้อเสนอแนะ แผนปรับปรุง ต่อผู้บริหาร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8605153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</a:t>
            </a:r>
            <a:r>
              <a:rPr lang="en-US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otential</a:t>
            </a:r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58" y="964319"/>
            <a:ext cx="4854706" cy="585572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1.9 </a:t>
            </a:r>
            <a:r>
              <a:rPr lang="th-TH" sz="15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ความสำเร็จของการจัดทำระบบการยื่นคำขอรับรองมาตรฐานฝีมือแรงงานตามมาตรา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</a:t>
            </a:r>
            <a:endParaRPr lang="x-none" sz="15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19918" y="1469823"/>
            <a:ext cx="158062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8" y="1799464"/>
            <a:ext cx="192139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 เบอร์โทรศัพท์ 0 2247 0303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57" y="1452000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58" y="1799464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(สำนักพัฒนามาตรฐานและทดสอบฝีมือแรงงาน)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/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เพื่อ</a:t>
            </a:r>
            <a:r>
              <a:rPr lang="th-TH" sz="15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ให้ผู้ประกอบอาชีพ ผู้ประกอบกิจการ และกลุ่มประกอบกิจการ สามารถยื่นความประสงค์ขอรับรองมาตรฐานฝีมือแรงงานตามมาตรา 26 ผ่านระบบอิเล็กทรอนิกส์ โดยบันทึกข้อมูลตามแบบคำขอ และแนบไฟล์เอกสารหลักฐานประกอบการยื่นคำขอได้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5"/>
            <a:ext cx="7119837" cy="17724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ประชุมหารือแนวทางใน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การจัด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ทำระบบฯ</a:t>
            </a:r>
          </a:p>
          <a:p>
            <a:pPr lvl="0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จัดทำร่างคำสั่งแต่งตั้งคณะทำงาน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ทำหนังสือเวียนแจ้งคำสั่งแก่คณะทำงาน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จัดประชุมคณะทำงาน ครั้งที่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เพื่อพิจารณารูปแบบระบบฯ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5. จัดทำระบบการยื่น การตรวจ และการรับรองทางอิเล็กทรอนิกส์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6. จัดประชุมคณะทำงาน ครั้งที่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เพื่อพิจารณาระบบฯ ทางอิเล็กทรอนิกส์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7. ให้ความรู้ผู้ดูแลระบบประจำ สพร. และ สนพ.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8. ขออนุมัติใช้ระบบและเปิดใช้ระบบการยื่นขอรับรอง การตรวจ และการรับรอง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63280" y="5999573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44564" y="6389590"/>
            <a:ext cx="1362563" cy="89128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800546" y="602863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723113" y="6387332"/>
            <a:ext cx="3844708" cy="165008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6 เดือน</a:t>
            </a:r>
          </a:p>
          <a:p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หน้าระบบการยื่นคำขอรับรองมาตรฐานฝีมือแรงงานตามมาตรา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</a:t>
            </a:r>
          </a:p>
          <a:p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สำหรับผู้ยื่นคำขอ -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http://e-filing.dsd.go.th/ss26_ent</a:t>
            </a:r>
          </a:p>
          <a:p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สำหรับสพร./สนพ. -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http://e-filing.dsd.go.th/ss26_prov</a:t>
            </a:r>
          </a:p>
          <a:p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สำหรับสมฐ. -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http://e-filing.dsd.go.th/ss26_sstd</a:t>
            </a:r>
            <a:endParaRPr lang="en-US" sz="11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1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</a:p>
          <a:p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หนังสือขออนุมัติใช้ระบบการยื่นคำขอรับรองมาตรฐานฝีมือแรงงานตามมาตรา 26 </a:t>
            </a:r>
            <a:b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แห่งพระราชบัญญัติส่งเสริมการพัฒนาฝีมือแรงงาน พ.ศ. 2545 โดยวิธีการทางอิเล็กทรอนิกส์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683806" y="6038547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708610" y="6415215"/>
            <a:ext cx="1680056" cy="9988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6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แนบไฟล์เอกสาร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รอบประเมิน 12 เดือน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แนบไฟล์เอกสาร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5" y="722707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4" y="7658663"/>
            <a:ext cx="1387214" cy="23782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44564" y="7952742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3" y="8366752"/>
            <a:ext cx="7119837" cy="718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29857" y="9100665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4" y="9505174"/>
            <a:ext cx="7119837" cy="718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ขออนุมัติใช้ระบบและเปิดใช้ระบบ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 ภายในเดือนสิงหาคม 2566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458849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286001" y="975235"/>
            <a:ext cx="5098473" cy="628280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1.10 ความสำเร็จของการส่งเสริมและให้คำแนะนำแก่สถานศึกษาในสังกัดกระทรวงศึกษาธิการเกี่ยวกับการขออนุญาตเป็นผู้ดำเนินการทดสอบมาตรฐานฝีมือแรงงาน</a:t>
            </a:r>
            <a:endParaRPr lang="x-none" sz="1600" b="1" strike="sngStrike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74230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16391" y="1911888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(สำนักพัฒนามาตรฐานและทดสอบฝีมือแรงงาน)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137198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การดำเนินงานตามบันทึกข้อตกลงความร่วมมือว่าด้วยการส่งเสริมการศึกษาและการมีงานทำให้แก่นักเรียน นักศึกษา และแรงงานทุกระดับ ระหว่าง กระทรวงศึกษาธิการ กับกระทรวงแรงงาน  ที่ได้ลงนามไว้ ณ วันที่ 19 มกราคม 2565 </a:t>
            </a:r>
            <a:r>
              <a:rPr lang="th-TH" sz="1400" i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ซึ่งแผนการดำเนินงานขับเคลื่อนการส่งเสริม</a:t>
            </a:r>
            <a:r>
              <a:rPr lang="th-TH" sz="1400" i="1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การศึกษากับการมีงานทำให้แก่นักเรียน นักศึกษา และแรงงานทุกระดับ กำหนดกิจกรรมโครงการสัมมนาเชิงปฏิบัติการแลกเปลี่ยนเรียนรู้เพื่อการมีงานทำ </a:t>
            </a:r>
            <a:r>
              <a:rPr lang="th-TH" sz="1400" i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เป้าหมายจำนวน 150 คน /20 แห่ง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สำนักพัฒนามาตรฐานและทดสอบฝีมือแรงงานจะดำเนินการจัดประชุม/สัมมนาเชิงปฏิบัติการเพื่อให้ความรู้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และคำแนะนำแก่สถานศึกษาในสังกัดกระทรวงศึกษาธิการ เกี่ยวกับการขออนุญาตเป็นผู้ดำเนินการทดสอบมาตรฐานฝีมือแรงงาน จำนวนไม่น้อยกว่า 150 คน/20 แห่ง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70676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505273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ขออนุมัติ โครงการ/จัดประชุม/สัมมนาเชิงปฏิบัติการเพื่อให้ความรู้และคำแนะนำ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ประสานงานกลุ่มเป้าหมาย สถานที่ เครื่องมือ อุปกรณ์ และวิทยากร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ขออนุมัติและดำเนินการจัดประชุม/สัมมนาเชิงปฏิบัติการ 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รวบรวมข้อมูลและสรุปผลการดำเนินการ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รายงานให้ผู้บังคับบัญชาทราบ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617233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9" y="6501976"/>
            <a:ext cx="2066082" cy="85219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132468" y="617233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502061" y="6501975"/>
            <a:ext cx="2862419" cy="85219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สำเนาหนังสือขออนุมัติโครงการ/จัดประชุม/สัมมนา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เชิงปฏิบัติการ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สำเนาใบลงทะเบียน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หนังสือรายงานสรุปผลผู้บังคับบัญชา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617233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6501976"/>
            <a:ext cx="1875869" cy="85219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741882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748467"/>
            <a:ext cx="7119837" cy="496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8202115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531756"/>
            <a:ext cx="711983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เป้าหมายตามรอบประเมิน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(1 ต.ค. 65 – 31 มี.ค. 66)</a:t>
            </a:r>
          </a:p>
          <a:p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ประชุม/สัมมนาเชิงปฏิบัติการเพื่อให้ความรู้และคำแนะนำแก่สถานศึกษาในสังกัดกระทรวงศึกษาธิการ จำนวนไม่น้อยกว่า 80 คน/10 แห่ง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(1 เม.ย. 66 – 30 ก.ย. 66)</a:t>
            </a:r>
          </a:p>
          <a:p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ประชุม/สัมมนาเชิงปฏิบัติการเพื่อให้ความรู้และคำแนะนำแก่สถานศึกษาในสังกัดกระทรวงศึกษาธิการ จำนวนไม่น้อยกว่า 70 คน/10 แห่ง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44662" y="-1163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884830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71316" y="1571513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7551864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0465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122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1.11 ร้อยละของผู้ผ่านการทดสอบมาตรฐานฝีมือแรงงานแห่งชาติได้รับอัตราค่าจ้างตามที่กำหนดตามกฎหมาย (112 สาขาอาชีพ)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43420" y="164358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12000" y="1988955"/>
            <a:ext cx="4758179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(สำนักพัฒนามาตรฐานและทดสอบฝีมือแรงงาน)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15010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513608"/>
            <a:ext cx="7119837" cy="11404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กำกับดูแลให้หน่วยงานส่วนภูมิภาคดำเนินการตามเป้าหมายที่ได้รับการจัดสรร โดยการดำเนินการตา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มโครงการพัฒนาศักยภาพแรงงานเพื่อรองรับการจ่ายค่าจ้างตามระดับมาตรฐานฝีมือแรงงาน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ผู้ผ่านการทดสอบมาตรฐานฝีมือแรงงานแห่งชาติได้รับอัตราค่าจ้างตามที่กำหนดตามกฎหมาย จำนวน 112 สาขาอาชีพ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4548597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972217"/>
            <a:ext cx="7050263" cy="1994792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จัดสรรเป้าหมายและเงินงบประมาณประจำปีงบประมาณ พ.ศ. 2566 ให้หน่วยงานในส่วนภูมิภาค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กำกับดูแล ให้คำแนะนำ หน่วยงานส่วนภูมิภาคดำเนินการทดสอบมาตรฐานฝีมือแรงงานแห่งชาติ ตามสาขาอาชีพที่เข้ารับ การฝึกอบรม หลังจากผ่านการฝึกอบรมครบตามหลักสูตร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ติดตามประเมินผลโครงการ โดย 1) รวบรวมข้อมูลผู้ผ่านการทดสอบฯให้สำนักงานประกันสังคมตรวจสอบข้อมูล 2) สำนักงานประกันสังคมส่งข้อมูลให้กรมสวัสดิการและคุ้มครองแรงงานเพื่อกำหนดกลุ่มตัวอย่างที่ใช้ในการสำรวจค่าจ้างและส่งแบบสอบถามแบบสำรวจ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695523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6" y="7390100"/>
            <a:ext cx="7260603" cy="16513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 defTabSz="914400">
              <a:spcBef>
                <a:spcPts val="200"/>
              </a:spcBef>
              <a:defRPr/>
            </a:pP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ส่วนราชการสำรวจผู้ผ่านการทดสอบมาตรฐานฝีมือแรงงาน โดยใช้แบบสอบถามสำรวจกลุ่มตัวอย่างซึ่งเป็นแรงงานที่ยังคงทำงานอยู่ในสถานประกอบกิจการและมีสถานะความเป็นลูกจ้างในวันที่ดำเนินการสำรวจ รวมทั้งทำงานในตำแหน่งที่ผ่านการทดสอบเท่านั้น</a:t>
            </a:r>
          </a:p>
          <a:p>
            <a:pPr lvl="0" defTabSz="914400">
              <a:spcBef>
                <a:spcPts val="200"/>
              </a:spcBef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- คำนวณจากกลุ่มตัวอย่างที่ผ่านการทดสอบมาตรฐานฝีมือฯ ตั้งแต่วันที่ 1 ต.ค. 2565- 31 มี.ค. 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 ใช้วิธีการสุ่มตัวอย่างในเชิงสถิติ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 ส่วนราชการสรุปผลข้อมูลซึ่งประกอบด้วยข้อมูลดังต่อไปนี้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รายงานผลการทดสอบมาตรฐานฝีมือแรงงานแห่งชาติ (ตั้งแต่วันที่ 1 ต.ค. 2565 - 31 มี.ค.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 โดยต้องแสดงข้อมูลจำนวนผู้ผ่านการทดสอบทั้งหมด สาขาที่มี ผู้เข้ามาทดสอบ จำนวนผู้ผ่านการทดสอบมาตรฐานฝีมือแรงงาน และสาขาที่มีผู้ผ่านการทดสอบ (พร้อมแสดงข้อมูลผู้ผ่านการทดสอบมาตรฐานฝีมือแรงงาน)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กลุ่มตัวอย่างที่ใช้ในการสำรวจค่าจ้าง (พร้อมแสดงข้อมูลกลุ่มตัวอย่างที่ใช้ในการสำรวจ)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3)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จำนวนกลุ่มตัวอย่างที่ได้รับค่าจ้างตามมาตรฐานที่กำหนด (พร้อมแสดงข้อมูลกลุ่มตัวอย่างที่ได้รับค่าจ้างตามมาตรฐานที่กำหนด)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จำนวนกลุ่มตัวอย่างที่ไม่ได้รับค่าจ้างตามมาตรฐานที่กำหนด และ </a:t>
            </a:r>
            <a:r>
              <a:rPr lang="en-US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 </a:t>
            </a:r>
            <a:r>
              <a:rPr lang="th-TH" sz="1200" dirty="0">
                <a:solidFill>
                  <a:prstClr val="black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ร้อยละของผู้ผ่านการทดสอบมาตรฐานฝีมือแรงงานแห่งชาติที่ได้รับอัตราค่าจ้างตามมาตรฐานฝีมือแรงงาน </a:t>
            </a:r>
            <a:endParaRPr lang="th-TH" sz="1200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9037656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439498"/>
            <a:ext cx="3549981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datacenter.dsd.go.th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9063057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447961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กรอกตัวเลขและแนบไฟล์เอกสาร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2066500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753183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0713308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1145051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256982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094199"/>
            <a:ext cx="3467499" cy="899951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จำนวนผู้เข้ารับการทดสอบมาตรฐานฝีมือแรงงานแห่งชาติเทียบกับเป้าหมายที่ได้รับรอบ 6 เดือน คิดเป็นร้อยละ 100 </a:t>
            </a:r>
          </a:p>
          <a:p>
            <a:pPr marL="342900" indent="-342900">
              <a:buAutoNum type="arabicPeriod"/>
            </a:pPr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259522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119603"/>
            <a:ext cx="3467499" cy="874548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ร้อยละของผู้ผ่านการทดสอบมาตรฐานฝีมือแรงงานแห่งชาติได้รับอัตราค่าจ้างตามที่กำหนดตามกฎหมาย (112 สาขาอาชีพ) </a:t>
            </a:r>
            <a:r>
              <a:rPr lang="th-TH" sz="1600" dirty="0">
                <a:solidFill>
                  <a:schemeClr val="dk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เป้าหมายมาตรฐาน ร้อยละ 81.96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387263" y="1278370"/>
            <a:ext cx="6522363" cy="812102"/>
            <a:chOff x="1054344" y="5257800"/>
            <a:chExt cx="6522363" cy="812102"/>
          </a:xfrm>
        </p:grpSpPr>
        <p:sp>
          <p:nvSpPr>
            <p:cNvPr id="18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1054344" y="5423571"/>
              <a:ext cx="1752600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2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ของการบรรลุเป้าหมาย</a:t>
              </a:r>
              <a:endParaRPr lang="en-US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ของหลักสูตรตามแผนปฏิบัติงาน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9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504344"/>
              <a:ext cx="3810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3111173" y="5257800"/>
              <a:ext cx="3803326" cy="75405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กลุ่มตัวอย่างที่ทำงานในสาขาที่ทดสอบได้รับอัตราค่าจ้างตามมาตรฐานฝีมือ</a:t>
              </a:r>
              <a:endParaRPr lang="th-TH" sz="12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7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2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กลุ่มตัวอย่างที่ทำงานอยู่ในสาขาที่ทดสอบฯ </a:t>
              </a:r>
            </a:p>
          </p:txBody>
        </p:sp>
        <p:cxnSp>
          <p:nvCxnSpPr>
            <p:cNvPr id="22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3352857" y="5723822"/>
              <a:ext cx="3561641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Box 9">
              <a:extLst>
                <a:ext uri="{FF2B5EF4-FFF2-40B4-BE49-F238E27FC236}">
                  <a16:creationId xmlns="" xmlns:a16="http://schemas.microsoft.com/office/drawing/2014/main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43307" y="5585322"/>
              <a:ext cx="53340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4714926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ความสำเร็จของการใช้ข้อมูลและสารสนเทศในการวิเคราะห์แนวโน้ม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การฝึกอบรมและความคาดหวังของแรงงานสตรี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99778" y="149475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99778" y="1817266"/>
            <a:ext cx="477040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(กองพัฒนาศักยภาพแรงงานและผู้ประกอบกิจการ)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6698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19484"/>
            <a:ext cx="7119837" cy="99437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การใช้ข้อมูลและสารสนเทศในการวิเคราะห์แนวโน้มการฝึกอบรมและความคาดหวังของแรงงานสตรี หมายถึง การศึกษาลักษณะ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การดำรงชีวิต สภาพแวดล้อม หลักสูตรเพิ่มมูลค่าทางเศรษฐกิจที่แรงงานสตรีต้องการพัฒนาทักษะฝีมือเพื่อเพิ่มโอกาสในการประกอบอาชีพ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มีงานทำ มีรายได้ สามารถพึ่งพาตนเองได้ สร้างคุณค่าให้กับแรงงานสตรี เป็นการส่งเสริมและพัฒนาศักยภาพแรงงานสตรี เพื่อนำข้อมูล</a:t>
            </a:r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ารสนเทศมาวิเคราะห์แนวโน้มความต้องการฝึกอบรมและความคาดหวังของแรงงานสตรีมาปรับปรุงการพัฒนาฝีมือแรงงานสตรี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1461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483405"/>
            <a:ext cx="7119837" cy="2818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ความสำเร็จของการดำเนินงาน มีเกณฑ์วัด 5 ระดับ ดังนี้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1) จัดทำแผนดำเนินการสำรวจข้อมูลในการวิเคราะห์แนวโน้มการฝึกอบรมและความคาดหวังของแรงงานสตรี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2) จัดทำร่างแบบสอบถามความต้องการฝึกอบรมและความคาดหวังของแรงงานสตรีให้มีข้อมูลเพียงพอสนับสนุนการตัดสินใจ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ของผู้บริหาร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3) แบบสอบถามแนวโน้มการฝึกอบรมและความคาดหวังของแรงงานสตรี ได้รับความเห็นชอบจากผู้บริหาร ภายในเดือน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มกราคม 2566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4) ผ่านเกณฑ์วัดระดับ 3 และส่งแบบสอบถามให้หน่วยงานภูมิภาคสำรวจกลุ่มเป้าหมาย ในพื้นที่สถาบันพัฒนาฝีมือแรงงาน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และสำนักงานพัฒนาฝีมือแรงงาน ตาม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จำนวนเป้าหมายที่ได้รับการจัดสรรตามโครงการของแต่ละจังหวัด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ภายในเดือน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เมษายน 2566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5) รายงานสรุปแนวโน้มการฝึกอบรมและความคาดหวังของแรงงานสตรี เสนอต่อผู้อำนวยการกองพัฒนาศักยภาพแรงงาน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และผู้ประกอบกิจการ และวิเคราะห์ข้อมูลดังกล่าวเพื่อใช้เป็นข้อมูลในการปรับปรุงการพัฒนาฝีมือแรงงานสตรีต่อไป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65638" y="7213366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7538" y="7536231"/>
            <a:ext cx="7026702" cy="6281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ดำเนินการระหว่างวันที่ 1 ตุลาคม 2565 – 31 มีนาคม 2566 มีผลการดำเนินงานตามเกณฑ์วัดที่ระดับ 3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ดำเนินการระหว่างวันที่ 1 เมษายน 2566 – 30 กันยายน 2566 มีผลการดำเนินงานตามเกณฑ์วัดที่ระดับ 5</a:t>
            </a:r>
          </a:p>
        </p:txBody>
      </p:sp>
      <p:grpSp>
        <p:nvGrpSpPr>
          <p:cNvPr id="50" name="กลุ่ม 49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9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30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6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0619" y="8415069"/>
            <a:ext cx="6952181" cy="5138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แบบสอบถามความต้องการฝึกอบรมและความคาดหวังของแรงงานสตรี</a:t>
            </a:r>
          </a:p>
          <a:p>
            <a:pPr marL="342900" indent="-34290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รายงานสรุปแนวโน้มการฝึกอบรมและความคาดหวังของแรงงานสตรี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2063" y="8054948"/>
            <a:ext cx="695217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51810" y="8989670"/>
            <a:ext cx="6994810" cy="37274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44186" y="9279467"/>
            <a:ext cx="6994814" cy="68580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รวบรวมแบบสอบถาม ภายใต้หลักการของ ทาโร ยามา</a:t>
            </a:r>
            <a:r>
              <a:rPr lang="th-TH" sz="1600" spc="-20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เน่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Taro Yamane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จากฐานประชากรศึกษา 3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,000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คน (ค่าความคลาดเคลื่อนร้อยละ 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ไม่น้อยกว่า 353 คน</a:t>
            </a:r>
          </a:p>
        </p:txBody>
      </p:sp>
      <p:sp>
        <p:nvSpPr>
          <p:cNvPr id="26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69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254604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74198" y="3214711"/>
            <a:ext cx="711983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1 (6 เดือน)</a:t>
            </a:r>
          </a:p>
          <a:p>
            <a:pPr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แบบสอบถามความต้องการฝึกอบรมและความคาดหวังของแรงงานสตรี</a:t>
            </a:r>
          </a:p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2 (12 เดือน)</a:t>
            </a:r>
          </a:p>
          <a:p>
            <a:pPr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รายงานสรุปแนวโน้มการฝึกอบรมและความคาดหวังของแรงงานสตรี เสนอต่อผู้อำนวยการกองพัฒนาศักยภาพแรงงาน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และผู้ประกอบกิจการ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284273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1460701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74320" y="7077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5" name="กลุ่ม 24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6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27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กลุ่ม 2"/>
          <p:cNvGrpSpPr/>
          <p:nvPr/>
        </p:nvGrpSpPr>
        <p:grpSpPr>
          <a:xfrm>
            <a:off x="404197" y="1225874"/>
            <a:ext cx="5740887" cy="1429381"/>
            <a:chOff x="387263" y="1310544"/>
            <a:chExt cx="5740887" cy="1429381"/>
          </a:xfrm>
        </p:grpSpPr>
        <p:sp>
          <p:nvSpPr>
            <p:cNvPr id="19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387263" y="1391645"/>
              <a:ext cx="143307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จำนวนกลุ่มตัวอย่าง</a:t>
              </a:r>
              <a:endParaRPr lang="th-TH" sz="14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9863" y="1404682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330363" y="1310544"/>
              <a:ext cx="15038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N</a:t>
              </a:r>
              <a:endPara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1 + Ne</a:t>
              </a:r>
              <a:r>
                <a:rPr lang="en-US" sz="1400" baseline="300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en-US" sz="1400" baseline="300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2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2634974" y="1564891"/>
              <a:ext cx="936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4117944" y="1371533"/>
              <a:ext cx="201020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N  =  </a:t>
              </a:r>
              <a:r>
                <a:rPr lang="th-TH" sz="1400" dirty="0"/>
                <a:t>จำนวนประชากรทั้งหมด</a:t>
              </a:r>
            </a:p>
            <a:p>
              <a:pPr>
                <a:defRPr/>
              </a:pPr>
              <a:r>
                <a:rPr lang="th-TH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 </a:t>
              </a:r>
              <a:r>
                <a:rPr lang="en-US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e  =  </a:t>
              </a:r>
              <a:r>
                <a:rPr lang="th-TH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ค่าความคลาดเคลื่อน (0.05)</a:t>
              </a:r>
            </a:p>
          </p:txBody>
        </p:sp>
        <p:sp>
          <p:nvSpPr>
            <p:cNvPr id="3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9857" y="1963498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330357" y="1869360"/>
              <a:ext cx="15038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3,000</a:t>
              </a:r>
              <a:endPara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1 + 3,000</a:t>
              </a:r>
              <a:r>
                <a:rPr 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(0.05)</a:t>
              </a:r>
              <a:r>
                <a:rPr lang="en-US" sz="1400" baseline="300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en-US" sz="1400" baseline="300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32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2643435" y="2115240"/>
              <a:ext cx="936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3249" y="2424682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4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470381" y="2432148"/>
              <a:ext cx="126257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353  </a:t>
              </a:r>
              <a:r>
                <a:rPr lang="th-TH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คน</a:t>
              </a:r>
              <a:endPara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52835460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158" y="605260"/>
            <a:ext cx="1089106" cy="496539"/>
          </a:xfrm>
        </p:spPr>
        <p:txBody>
          <a:bodyPr vert="horz" wrap="square" lIns="35689" tIns="35689" rIns="35689" bIns="35689" rtlCol="0" anchor="ctr">
            <a:noAutofit/>
          </a:bodyPr>
          <a:lstStyle/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94158" y="975236"/>
            <a:ext cx="188132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 algn="ctr"/>
            <a:r>
              <a:rPr lang="x-none" sz="1943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28707" y="605260"/>
            <a:ext cx="1089106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28709" y="975236"/>
            <a:ext cx="4736809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kern="0" dirty="0">
              <a:solidFill>
                <a:schemeClr val="tx1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r>
              <a:rPr lang="en-US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1.13</a:t>
            </a:r>
            <a:r>
              <a:rPr lang="th-TH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ความสำเร็จของการประเมินผลสัมฤทธิ์การฝึกอบรมโครงการพัฒนาทักษะเฉพาะของแรงงานอิสระยุค 4.0 (</a:t>
            </a:r>
            <a:r>
              <a:rPr lang="en-US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Gig Worker</a:t>
            </a:r>
            <a:r>
              <a:rPr lang="th-TH" sz="1619" b="1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ประจำปีงบประมาณ พ.ศ. 2566 </a:t>
            </a:r>
            <a:endParaRPr lang="en-US" sz="1619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x-none" sz="1619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94158" y="2897463"/>
            <a:ext cx="2919090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94158" y="3227105"/>
            <a:ext cx="6971359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 algn="thaiDist"/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เพื่อให้การดำเนินงานบรรลุวัตถุประสงค์ที่วางไว้ กรมได้พัฒนาแรงงานที่มีทักษะพื้นฐานให้เป็นแรงงานที่ฝีมือสอดคล้องกับมาตรฐานอาชีพ/มาตรฐานฝีมือ, จัดหาและสนับสนุนเครื่องมือพื้นฐานชุดการฝึก (ชุดเครื่องมือทำมาหากิน) ให้แก่ผู้ผ่าน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การฝึกอบรมตามโครงการ และสร้างโอกาสในการประกอบอาชีพให้กับแรงงานนอกระบบและผู้ประกอบอาชีพอิสระ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94158" y="3955646"/>
            <a:ext cx="2919090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350115" y="4247187"/>
            <a:ext cx="6971359" cy="17535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ดำเนินการจัดทำเป้าหมายที่ได้จัดสรรให้กับ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1-2 และ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3-4 ที่กรมกำหนด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ดำเนินการจัดสรรค่าใช้จ่ายโครงการสำหรับให้กับ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1-2 และ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3-4 ที่กรมกำหนด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ดำเนินการจัดการประชุมเพื่อชี้แจงแนวทางการดำเนินงานโครงการ ตามที่กรมกำหนด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ดำเนินการจัดการประชุมเพื่อสรุปผลการดำเนินงานโครงการ ตามที่กรมกำหนด                  </a:t>
            </a:r>
          </a:p>
          <a:p>
            <a:r>
              <a:rPr lang="th-TH" sz="1619" spc="-7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รายงานสรุปผลผู้ผ่านการฝึกอบรมไม่น้อยกว่าร้อยละ 50 มีรายได้เพิ่มขึ้นหรือต้นทุนในการประกอบอาชีพที่ลดลง ของสพร./สนพ.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ทั้งหมดถึงผู้อำนวยการกองพัฒนาศักยภาพแรงงานและผู้ประกอบกิจการ</a:t>
            </a: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0" y="101713"/>
            <a:ext cx="699898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54101" y="187695"/>
            <a:ext cx="624329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3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47526" y="6043060"/>
            <a:ext cx="2876633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34774" y="6043060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82136" y="6043060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47525" y="6486524"/>
            <a:ext cx="2876634" cy="263842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ผลการดำเนินงาน ระหว่างวันที่ 1 ตุลาคม 2565 </a:t>
            </a:r>
            <a:b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</a:b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ถึงวันที่ 31 มีนาคม 2566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(1) ดำเนินการจัดทำเป้าหมายที่ได้จัดสรรไตรมาสที่ 1-2 ให้กับ สพร./สนพ. ตามเป้าหมายที่กรมฯ 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(2) ดำเนินการจัดสรรค่าใช้จ่ายโครงการสำหรับไตรมาสที่ 1-2 ให้กับ สพร./สนพ. ตามที่กรมฯ 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(3) ดำเนินการจัดการประชุมเพื่อชี้แจงแนวทางการดำเนินงานโครงการ ตามที่กรมฯ กำหนด</a:t>
            </a:r>
          </a:p>
          <a:p>
            <a:pPr defTabSz="906478">
              <a:defRPr/>
            </a:pPr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62753" y="6525100"/>
            <a:ext cx="1836749" cy="24855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6072" y="6534150"/>
            <a:ext cx="1836749" cy="25717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303890" y="1871435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345349" y="1558118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28707" y="1476276"/>
            <a:ext cx="4736809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28707" y="1798790"/>
            <a:ext cx="4736810" cy="109172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 anchorCtr="0"/>
          <a:lstStyle/>
          <a:p>
            <a:r>
              <a:rPr lang="x-none" sz="1943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19" dirty="0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 กองพัฒนาศักยภาพแรงงานและผู้ประกอบกิจการ)</a:t>
            </a:r>
          </a:p>
          <a:p>
            <a:r>
              <a:rPr lang="x-none" sz="1943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19" dirty="0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ส่วนกลางที่ตั้งในภูมิภาค</a:t>
            </a:r>
          </a:p>
          <a:p>
            <a:pPr>
              <a:tabLst>
                <a:tab pos="393437" algn="l"/>
                <a:tab pos="1230671" algn="l"/>
                <a:tab pos="2067904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3437" algn="l"/>
                <a:tab pos="1230671" algn="l"/>
                <a:tab pos="2067904" algn="l"/>
                <a:tab pos="2857926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05387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90" y="101713"/>
            <a:ext cx="699898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54101" y="187695"/>
            <a:ext cx="624329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3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3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00068" y="804310"/>
            <a:ext cx="2876633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287317" y="804310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34679" y="804310"/>
            <a:ext cx="18367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2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37374" y="1200150"/>
            <a:ext cx="2876634" cy="414337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226620" indent="-226620" defTabSz="906478">
              <a:defRPr/>
            </a:pPr>
            <a:r>
              <a:rPr lang="th-TH" sz="1619" b="1" u="sng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รอบที่ 2 </a:t>
            </a:r>
          </a:p>
          <a:p>
            <a:pPr marL="226620" indent="-226620" defTabSz="906478">
              <a:defRPr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ผลการดำเนินงาน ระหว่างวันที่ 1 เมษายน 2566 ถึงวันที่  30 กันยายน 2566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ดำเนินการจัดทำเป้าหมายที่ได้จัดสรร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3-4 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ตามเป้าหมายที่กรมฯ 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ดำเนินการจัดสรรค่าใช้จ่ายโครงการสำหรับ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 3-4 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ตามที่กรมฯ กำหนด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ดำเนินการจัดการประชุมเพื่อสรุปผล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การดำเนินงานโครงการ ตามที่กรมกำหนด                  </a:t>
            </a:r>
          </a:p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(4) รายงานสรุปผลผู้ผ่านการฝึกอบรมไม่น้อยกว่าร้อยละ 50 มีรายได้เพิ่มขึ้นหรือต้นทุนในการประกอบอาชีพที่ลดลง ของ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ทั้งหมดถึงผู้อำนวยการกองพัฒนาศักยภาพแรงงานและผู้ประกอบกิจการดำเนินงานโครงการ ตามที่กรมฯ กำหนด</a:t>
            </a:r>
          </a:p>
          <a:p>
            <a:pPr defTabSz="906478">
              <a:defRPr/>
            </a:pP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3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15295" y="1286349"/>
            <a:ext cx="1836749" cy="39714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18615" y="1295400"/>
            <a:ext cx="1836749" cy="39433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47527" y="5219898"/>
            <a:ext cx="6971356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37374" y="5635264"/>
            <a:ext cx="6971359" cy="42943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4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06733" y="6020881"/>
            <a:ext cx="3338012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50190" y="6492044"/>
            <a:ext cx="3412623" cy="22818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ดำเนินการจัดทำเป้าหมายที่ได้จัดสรร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 1-2 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ตามเป้าหมายที่กรมฯ กำหนด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ดำเนินการจัดสรรค่าใช้จ่ายโครงการสำหรับ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 1-2 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ตามที่กรมฯ กำหนด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ดำเนินการจัดการประชุมเพื่อชี้แจงแนวทางการดำเนินงานโครงการตามที่กรมกำหนด</a:t>
            </a:r>
          </a:p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19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3 ข้อ จึงจะถือว่าผ่านตัวชี้วัด</a:t>
            </a:r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791546" y="6026325"/>
            <a:ext cx="3338012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0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759569" y="6400800"/>
            <a:ext cx="3412623" cy="318951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ดำเนินการจัดทำเป้าหมายที่ได้จัดสรร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ไตรมาส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 3-4 ให้กับ 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ตามเป้าหมายที่กรมฯ กำหนด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ดำเนินการจัดสรรค่าใช้จ่ายโครงการสำหรับไตรมาสที่ </a:t>
            </a:r>
            <a:r>
              <a:rPr lang="en-US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3-4 ให้กับ สพร./สนพ. ตามที่กรมฯ กำหนด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ดำเนินการจัดการประชุมเพื่อสรุปผลการดำเนินงานโครงการ ตามที่กรมกำหนด                  </a:t>
            </a:r>
          </a:p>
          <a:p>
            <a:pPr>
              <a:buFont typeface="Arial" pitchFamily="34" charset="0"/>
              <a:buChar char="•"/>
            </a:pP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รายงานสรุปผลผู้ผ่านการฝึกอบรมไม่น้อยกว่าร้อยละ 50 มีรายได้เพิ่มขึ้นหรือต้นทุนในการประกอบอาชีพที่ลดลง ของ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สพร.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1619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สนพ.</a:t>
            </a:r>
            <a:r>
              <a:rPr lang="th-TH" sz="1619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ทั้งหมด ถึงผู้อำนวยการกองพัฒนาศักยภาพแรงงานและผู้ประกอบกิจการ</a:t>
            </a:r>
          </a:p>
          <a:p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619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4 ข้อ จึงจะถือว่าผ่านตัวชี้วัด</a:t>
            </a:r>
            <a:endParaRPr lang="th-TH" sz="1619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06733" y="8680309"/>
            <a:ext cx="3475948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06733" y="9031359"/>
            <a:ext cx="3475949" cy="4781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kern="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รายงานผลในระบบรายงานผลการดำเนินงานตามที่กรมกำหนด</a:t>
            </a:r>
          </a:p>
        </p:txBody>
      </p:sp>
      <p:sp>
        <p:nvSpPr>
          <p:cNvPr id="5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37374" y="9434323"/>
            <a:ext cx="3274481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29379" y="9805784"/>
            <a:ext cx="3274481" cy="43052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/>
          <a:lstStyle/>
          <a:p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012206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1.14</a:t>
            </a:r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ความสำเร็จของการใช้ข้อมูลและสารสนเทศในการวิเคราะห์แนวโน้ม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การฝึกอบรมและความคาดหวังของแรงงานนอกระบบ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6698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19483"/>
            <a:ext cx="7119837" cy="12107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การใช้ข้อมูลและสารสนเทศในการวิเคราะห์แนวโน้มการฝึกอบรมและความคาดหวังของแรงงานนอกระบบ หมายถึง การศึกษาลักษณะ</a:t>
            </a:r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การดำรงชีวิต สภาพแวดล้อม หลักสูตรเพิ่มมูลค่าทางเศรษฐกิจที่แรงงานนอกระบบต้องการพัฒนาทักษะฝีมือเพื่อเพิ่มโอกาสในการประกอบอาชีพ การ</a:t>
            </a:r>
            <a:r>
              <a:rPr lang="th-TH" sz="16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มีงานทำ มีรายได้ สามารถพึ่งพาตนเองได้ โดยเป็นการส่งเสริมและพัฒนาศักยภาพกลุ่มแรงงานนอกระบบ เพื่อนำข้อมูลและสารสนเทศมาวิเคราะห์แนวโน้มความต้องการฝึกอบรมและความคาดหวังของแรงงานนอกระบบ มาปรับปรุงการพัฒนาฝีมือแรงงาน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33405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0619" y="4714127"/>
            <a:ext cx="7119837" cy="275919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ความสำเร็จของการดำเนินงาน มีเกณฑ์วัด 5 ระดับ ดังนี้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1) จัดทำแผนดำเนินการสำรวจข้อมูลในการวิเคราะห์แนวโน้มการฝึกอบรมและความคาดหวังของแรงงานนอกระบบ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2) จัดทำร่างแบบสอบถามความต้องการฝึกอบรมและความคาดหวังของแรงงานนอกระบบให้มีข้อมูลเพียงพอสนับสนุน               การตัดสินใจของผู้บริหาร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3) แบบสอบถามแนวโน้มการฝึกอบรมและความคาดหวังของแรงงานนอกระบบ ได้รับความเห็นชอบจากผู้บริหาร ภายในเดือนมกราคม 2566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4) ส่งแบบสอบถามให้หน่วยงานภูมิภาคสำรวจกลุ่มเป้าหมาย ในพื้นที่สถาบันพัฒนาฝีมือแรงงานและสำนักงานพัฒนาฝีมือแรงงาน ตาม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เป้าหมายที่ได้รับการจัดสรรโครงการฝึกอบรมแรงงานกลุ่มเป้าหมายเฉพาะเพื่อเพิ่มโอกาสในการประกอบอาชีพวิถีใหม่ (แรงงานนอกระบบ) ของแต่ละจังหวัด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ภายในเดือนเมษายน 2566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ระดับ 5) รายงานสรุปแนวโน้มการฝึกอบรมและความคาดหวังของแรงงานนอกระบบ เสนอต่อผู้อำนวยการกองพัฒนาศักยภาพแรงงานและผู้ประกอบกิจการ และวิเคราะห์ข้อมูลดังกล่าวเพื่อใช้เป็นข้อมูลในการปรับปรุงการพัฒนาฝีมือแรงงานต่อไป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3598" y="7307956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7538" y="7683371"/>
            <a:ext cx="7026702" cy="6281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ดำเนินการระหว่างวันที่ 1 ตุลาคม 2565 – 31 มีนาคม 2566 มีผลการดำเนินงานตามเกณฑ์วัดที่ระดับ 3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ดำเนินการระหว่างวันที่ 1 เมษายน 2566 – 30 กันยายน 2566 มีผลการดำเนินงานตามเกณฑ์วัดที่ระดับ 5</a:t>
            </a:r>
          </a:p>
        </p:txBody>
      </p:sp>
      <p:grpSp>
        <p:nvGrpSpPr>
          <p:cNvPr id="50" name="กลุ่ม 49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9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30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6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0619" y="8509659"/>
            <a:ext cx="6952181" cy="5138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แบบสอบถามความต้องการฝึกอบรมและความคาดหวังของแรงงานนอกระบบ</a:t>
            </a:r>
          </a:p>
          <a:p>
            <a:pPr marL="342900" indent="-34290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รายงานสรุปแนวโน้มการฝึกอบรมและความคาดหวังของแรงงานนอกระบบ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70533" y="8149538"/>
            <a:ext cx="6952177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251810" y="8989670"/>
            <a:ext cx="6994810" cy="37274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0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244186" y="9279466"/>
            <a:ext cx="6994814" cy="7804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รวบรวมแบบสอบถาม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จำนวนเป้าหมายโครงการฝึกอบรมแรงงานกลุ่มเป้าหมายเฉพาะเพื่อเพิ่มโอกาสในการประกอบอาชีพวิถีใหม่ (แรงงานนอกระบบ) ของแต่ละจังหวัด</a:t>
            </a:r>
            <a:r>
              <a:rPr lang="th-TH" sz="16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ภายใต้หลักการของ ทาโร ยามาเน่ (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Taro Yamane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จากฐานประชากรศึกษา 5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,000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คน            (ค่าความคลาดเคลื่อนร้อยละ 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600" spc="-2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 370 คน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28707" y="1476276"/>
            <a:ext cx="4736809" cy="496539"/>
          </a:xfrm>
          <a:prstGeom prst="rect">
            <a:avLst/>
          </a:prstGeom>
        </p:spPr>
        <p:txBody>
          <a:bodyPr vert="horz" wrap="square" lIns="35689" tIns="35689" rIns="35689" bIns="35689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19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19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28707" y="1798790"/>
            <a:ext cx="4736810" cy="109172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689" tIns="35689" rIns="35689" bIns="35689" rtlCol="0" anchor="ctr" anchorCtr="0"/>
          <a:lstStyle/>
          <a:p>
            <a:r>
              <a:rPr lang="x-none" sz="1943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19" dirty="0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 กองพัฒนาศักยภาพแรงงานและผู้ประกอบกิจการ)</a:t>
            </a:r>
          </a:p>
          <a:p>
            <a:r>
              <a:rPr lang="x-none" sz="1943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19" dirty="0"/>
              <a:t> 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ส่วนกลางที่ตั้งในภูมิภาค</a:t>
            </a:r>
          </a:p>
          <a:p>
            <a:pPr>
              <a:tabLst>
                <a:tab pos="393437" algn="l"/>
                <a:tab pos="1230671" algn="l"/>
                <a:tab pos="2067904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19" dirty="0" err="1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3437" algn="l"/>
                <a:tab pos="1230671" algn="l"/>
                <a:tab pos="2067904" algn="l"/>
                <a:tab pos="2857926" algn="l"/>
              </a:tabLst>
            </a:pP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19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19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19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303890" y="1871435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345349" y="1558118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118728282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74198" y="3214711"/>
            <a:ext cx="711983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1 (6 เดือน)</a:t>
            </a:r>
          </a:p>
          <a:p>
            <a:pPr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แบบสอบถามความต้องการฝึกอบรมและความคาดหวังของแรงงานนอกระบบ</a:t>
            </a:r>
          </a:p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2 (12 เดือน)</a:t>
            </a:r>
          </a:p>
          <a:p>
            <a:pPr>
              <a:buFont typeface="Arial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รายงานสรุปแนวโน้มการฝึกอบรมและความคาดหวังของแรงงานนอกระบบ เสนอต่อผู้อำนวยการกองพัฒนาศักยภาพแรงงาน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และผู้ประกอบกิจการ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2842738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1460701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74320" y="7077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5" name="กลุ่ม 24"/>
          <p:cNvGrpSpPr/>
          <p:nvPr/>
        </p:nvGrpSpPr>
        <p:grpSpPr>
          <a:xfrm>
            <a:off x="229857" y="58169"/>
            <a:ext cx="7040323" cy="639120"/>
            <a:chOff x="229857" y="58169"/>
            <a:chExt cx="7040323" cy="639120"/>
          </a:xfrm>
        </p:grpSpPr>
        <p:pic>
          <p:nvPicPr>
            <p:cNvPr id="26" name="Picture 28" descr="A picture containing circle&#10;&#10;Description automatically generated">
              <a:extLst>
                <a:ext uri="{FF2B5EF4-FFF2-40B4-BE49-F238E27FC236}">
                  <a16:creationId xmlns="" xmlns:a16="http://schemas.microsoft.com/office/drawing/2014/main" id="{DB582A16-FB1E-42EC-1C01-E0EE4A23A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29857" y="58169"/>
              <a:ext cx="714805" cy="639120"/>
            </a:xfrm>
            <a:prstGeom prst="rect">
              <a:avLst/>
            </a:prstGeom>
          </p:spPr>
        </p:pic>
        <p:sp>
          <p:nvSpPr>
            <p:cNvPr id="27" name="Title 1">
              <a:extLst>
                <a:ext uri="{FF2B5EF4-FFF2-40B4-BE49-F238E27FC236}">
                  <a16:creationId xmlns="" xmlns:a16="http://schemas.microsoft.com/office/drawing/2014/main" id="{074822D9-5A2E-C278-D1C7-09281A4C6BE7}"/>
                </a:ext>
              </a:extLst>
            </p:cNvPr>
            <p:cNvSpPr txBox="1">
              <a:spLocks/>
            </p:cNvSpPr>
            <p:nvPr/>
          </p:nvSpPr>
          <p:spPr>
            <a:xfrm>
              <a:off x="893917" y="187694"/>
              <a:ext cx="6376263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  </a:r>
              <a:r>
                <a:rPr lang="en-US" sz="1400" b="1" spc="3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6</a:t>
              </a:r>
              <a:endParaRPr lang="x-none" sz="1400" b="1" spc="3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" name="กลุ่ม 2"/>
          <p:cNvGrpSpPr/>
          <p:nvPr/>
        </p:nvGrpSpPr>
        <p:grpSpPr>
          <a:xfrm>
            <a:off x="404197" y="1225874"/>
            <a:ext cx="5740887" cy="1429381"/>
            <a:chOff x="387263" y="1310544"/>
            <a:chExt cx="5740887" cy="1429381"/>
          </a:xfrm>
        </p:grpSpPr>
        <p:sp>
          <p:nvSpPr>
            <p:cNvPr id="19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387263" y="1391645"/>
              <a:ext cx="1433070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</a:t>
              </a: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จำนวนกลุ่มตัวอย่าง</a:t>
              </a:r>
              <a:endParaRPr lang="th-TH" sz="14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9863" y="1404682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330363" y="1310544"/>
              <a:ext cx="15038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N</a:t>
              </a:r>
              <a:endPara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>
                <a:defRPr/>
              </a:pPr>
              <a:r>
                <a:rPr lang="en-US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1 + Ne</a:t>
              </a:r>
              <a:r>
                <a:rPr lang="en-US" sz="1400" baseline="300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en-US" sz="1400" baseline="300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22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2634974" y="1564891"/>
              <a:ext cx="936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4117944" y="1371533"/>
              <a:ext cx="2010206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</a:t>
              </a:r>
              <a:r>
                <a:rPr lang="en-US" sz="14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N  =  </a:t>
              </a:r>
              <a:r>
                <a:rPr lang="th-TH" sz="1400" dirty="0"/>
                <a:t>จำนวนประชากรทั้งหมด</a:t>
              </a:r>
            </a:p>
            <a:p>
              <a:pPr>
                <a:defRPr/>
              </a:pPr>
              <a:r>
                <a:rPr lang="th-TH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  </a:t>
              </a:r>
              <a:r>
                <a:rPr lang="en-US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e  =  </a:t>
              </a:r>
              <a:r>
                <a:rPr lang="th-TH" sz="14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ค่าความคลาดเคลื่อน (0.05)</a:t>
              </a:r>
            </a:p>
          </p:txBody>
        </p:sp>
        <p:sp>
          <p:nvSpPr>
            <p:cNvPr id="30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9857" y="1963498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330357" y="1869360"/>
              <a:ext cx="1503874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5,000</a:t>
              </a:r>
            </a:p>
            <a:p>
              <a:pPr algn="ctr">
                <a:defRPr/>
              </a:pPr>
              <a:r>
                <a:rPr lang="en-US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1 + </a:t>
              </a:r>
              <a:r>
                <a:rPr 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5</a:t>
              </a:r>
              <a:r>
                <a:rPr lang="en-US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,000</a:t>
              </a:r>
              <a:r>
                <a:rPr 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(0.05)</a:t>
              </a:r>
              <a:r>
                <a:rPr lang="en-US" sz="1400" baseline="300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2</a:t>
              </a:r>
              <a:endParaRPr lang="en-US" sz="1400" baseline="300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  <p:cxnSp>
          <p:nvCxnSpPr>
            <p:cNvPr id="32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2643435" y="2115240"/>
              <a:ext cx="936000" cy="51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23249" y="2424682"/>
              <a:ext cx="3810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4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2470381" y="2432148"/>
              <a:ext cx="1262572" cy="30777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370</a:t>
              </a:r>
              <a:r>
                <a:rPr lang="en-US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  </a:t>
              </a:r>
              <a:r>
                <a:rPr lang="th-TH" sz="14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คน</a:t>
              </a:r>
              <a:endPara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7852293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31606" y="1509905"/>
            <a:ext cx="2497759" cy="30336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31606" y="1785566"/>
            <a:ext cx="4808148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marL="285750" indent="-285750">
              <a:buFont typeface="Wingdings 2" panose="05020102010507070707" pitchFamily="18" charset="2"/>
              <a:buChar char="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(กองบริหารทรัพยากรบุคคล)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954866"/>
            <a:ext cx="2040681" cy="317871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72737"/>
            <a:ext cx="7119837" cy="11214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indent="271463"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เพื่อให้กรมมีวัฒนธรรมการทำงานที่มุ่งเน้นผลลัพธ์และทำงานเชิงรุก ส่งเสริมการสร้างค่านิยมในการทำงานให้เป็นมืออาชีพ        เพื่อสร้างสรรค์ผลงานเชิงนวัตกรรมใหม่ ๆ เป็นวงจรการเรียนรู้ที่มุ่งเน้นการทำงานเป็นทีม ร่วมกับการสร้างเครือข่ายทั้งภายในและภายนอก โดยใช้การสื่อสารแบบสองทาง ทั้งแบบเป็นทางการและไม่เป็นทางการ สร้างการเรียนรู้แก่บุคลากรทุกระดับให้ได้รับ                 การปลูกฝังค่านิยมที่ดี สามารถแก้ไขปัญหาเชิงรุกด้วยการนำนวัตกรรมใหม่ ๆ ช่วยในการทำงานให้สำเร็จได้อย่างมีประสิทธิภาพ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463636"/>
            <a:ext cx="1921397" cy="30309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53787" y="6375806"/>
            <a:ext cx="556152" cy="33232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6666574"/>
            <a:ext cx="2937902" cy="71790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ดำเนินงานได้ตามเป้าหมายที่กำหนด และได้ผลลัพธ์ ที่เป็นไปตามความสำเร็จของการบรรลุเป้าหมาย      มีข้อมูลผลการดำเนินงานที่ชัดเจน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6372271"/>
            <a:ext cx="617189" cy="2966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6686587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เอกสารการดำเนินงาน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เอกสารหลักฐานอ้างอิงต่าง ๆ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6377658"/>
            <a:ext cx="1075458" cy="2966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56961" y="6704532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ผู้อำนวยการกองฯ กำกับดูแล ติดตามงานให้บรรลุเป้าหมาย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7452614"/>
            <a:ext cx="960699" cy="33824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736845"/>
            <a:ext cx="7119837" cy="54586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ดำเนินงานตามเป้าหมายได้ครบทั้ง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 และรายงานผลการดำเนินงานได้ตามกำหนดเวลา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286019"/>
            <a:ext cx="1676614" cy="355041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585644"/>
            <a:ext cx="7119837" cy="16556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	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จัดกิจกรรม/โครงการอบรม/งาน/อื่น ๆ ได้แล้วเสร็จ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73150" indent="-1073150">
              <a:tabLst>
                <a:tab pos="898525" algn="l"/>
              </a:tabLst>
            </a:pP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 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รวบรวมเอกสารสำคัญต่าง ๆ เช่น สรุปผล ผลงานของผู้เข้าร่วมกิจกรรม/โครงการอบรม/งาน รายงานสรุปภาพรวมของการดำเนินงาน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	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ติดตามผลหลังจากเข้าร่วมกิจกรรม/โครงการอบรม/งาน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รวบรวมข้อมูลผลการดำเนินงานทั้งหมดไว้เป็นฐานข้อมูลสำคัญ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	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มีข้อมูลผลงานที่พร้อมเผยแพร่หรือนำเสนอด้วยวิธีที่เหมาะสม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7752" y="931973"/>
            <a:ext cx="4822003" cy="496539"/>
          </a:xfrm>
          <a:prstGeom prst="rect">
            <a:avLst/>
          </a:prstGeom>
          <a:solidFill>
            <a:srgbClr val="D1E8E9"/>
          </a:solidFill>
          <a:effectLst>
            <a:outerShdw blurRad="50800" dist="38100" dir="4200000" sx="101000" sy="101000" algn="tl" rotWithShape="0">
              <a:prstClr val="black">
                <a:alpha val="40000"/>
              </a:prstClr>
            </a:outerShdw>
          </a:effectLst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61950" indent="-361950"/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5 การเสริมสร้างค่านิยม ความคิดสร้างสรรค์ของบุคลากร (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mindset)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และส่งเสริมการสร้างนวัตกรรมเพื่อการทำงาน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2994" y="4732746"/>
            <a:ext cx="7119837" cy="16014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179388" indent="-179388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กำหนดหัวข้อกิจกรรม/โครงการอบรม/งาน/อื่น ๆ ที่เป็นการขับเคลื่อนให้เกิดการเสริมสร้างค่านิยมความคิดสร้างสรรค์ของบุคลากร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mindset)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และส่งเสริมการสร้างนวัตกรรมเพื่อการทำงาน รวมถึงกำหนดรายละเอียดต่าง ๆ ของการดำเนินงาน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ดำเนินการจัดกิจกรรม/โครงการ/งาน ตามที่ได้กำหนดไว้</a:t>
            </a:r>
            <a:endParaRPr lang="x-none" sz="160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สรุปผลการดำเนินงาน ประเมินผลสัมฤทธิ์ภาพรวม ติดตามผลหลังการจัดกิจกรรม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รวบรวมข้อมูลผลการดำเนินงานทั้งหมดไว้เป็นฐานข้อมูลสำคัญในภาพรวมของกรม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นำเข้าข้อมูลผลการดำเนินงานในระบบ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รอบการประเมินรอบ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และ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6222541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77551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47527"/>
            <a:ext cx="1921397" cy="520861"/>
          </a:xfrm>
          <a:prstGeom prst="roundRect">
            <a:avLst/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440776"/>
            <a:ext cx="2406814" cy="33631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26124" y="1735531"/>
            <a:ext cx="481363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marL="285750" indent="-285750">
              <a:buFont typeface="Wingdings 2" panose="05020102010507070707" pitchFamily="18" charset="2"/>
              <a:buChar char="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(กองบริหารทรัพยากรบุคคล)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54834"/>
            <a:ext cx="2981262" cy="34946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145026"/>
            <a:ext cx="7119837" cy="138771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indent="271463"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ส่งเสริมให้บุคลากรได้รับการพัฒนาความรู้ด้านต่าง ๆ เพื่อเป็นการเพิ่มพูนความรู้ สั่งสมทักษะความเชี่ยวชาญในด้านต่าง ๆ         เป็นการเรียนรู้และพัฒนาที่เป็นไปตามความสอดคล้องกับเป้าประสงค์ กลุ่มเป้าหมาย สมรรถนะหลัก/สมรรถนะเฉพาะงานที่ปฏิบัติ ครอบคลุมบุคลากรทุกประเภทในองค์การ ด้วยรูปแบบการเรียนรู้ที่หลากหลาย โดยวิธีการเรียนรู้และพัฒนาแบบเป็นทางการและไม่เป็นทางการ ซึ่งมีความมุ่งหวังให้เกิดทัศนคติที่ดีต่อองค์การและการมีจิตสำนึกในการเป็นข้าราชการ/เจ้าหน้าที่ ที่มีทักษะความรู้รอบตัวที่หลากหลาย เพื่อช่วยให้มีแนวทางการทำงานให้บรรลุยุทธศาสตร์และสมรรถนะหลักของกรม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Individual potential)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271463" algn="thaiDist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569705"/>
            <a:ext cx="1708345" cy="26234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9" y="6265395"/>
            <a:ext cx="556152" cy="23755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6496021"/>
            <a:ext cx="2937902" cy="92598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ผลลัพธ์ตามความสำเร็จของการบรรลุเป้าหมายโดยเฉพาะบุคลากรทุกคนมีแผนพัฒนาตนเองและบันทึกข้อมูลผลการพัฒนาตนเองตามแผนฯได้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6267705"/>
            <a:ext cx="617189" cy="22059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6514221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เอกสารการดำเนินงานทั้งหมด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เอกสารหลักฐานอ้างอิงต่าง ๆ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6284575"/>
            <a:ext cx="1075458" cy="14830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6500367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ผู้อำนวยการกองฯ กำกับดูแลให้บรรลุเป้าหมายของตัวชี้วัด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7389120"/>
            <a:ext cx="960699" cy="33824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687782"/>
            <a:ext cx="7119837" cy="48740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ดำเนินงานได้ตามเป้าหมายที่กำหนด โดยบุคลากรสามารถเข้าบันทึกแผนพัฒนารายบุคคล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1)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และผลการดำเนินงาน                         ตามแผนพัฒนารายบุคคล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2)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ในระบบที่จัดทำขึ้นได้</a:t>
            </a:r>
          </a:p>
          <a:p>
            <a:endParaRPr lang="th-TH" sz="16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175186"/>
            <a:ext cx="1676614" cy="324581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467884"/>
            <a:ext cx="7119837" cy="20900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มีคู่มือการจัดทำแผนพัฒนารายบุคคล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Individual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Development Plan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 IDP)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หัวหน้าส่วนราชการให้ความเห็นชอบคู่มือฯ เพื่อดำเนินงานให้เป็นไปตามแนวทางที่กำหนด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เผยแพร่คู่มือการจัดทำแผนพัฒนารายบุคคล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ให้ทุกหน่วยงานทราบและถือปฏิบัติ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กำหนดให้บุคลากรเฉพาะกองบริหารทรัพยากรบุคคล (นำร่อง) ดำเนินการตามคู่มือฯ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 สรุปข้อมูลผลการดำเนินงานภาพรวมของกองฯ เพื่อเป็นข้อมูลสำคัญต่อการพัฒนาบุคลากรในอนาคต</a:t>
            </a:r>
          </a:p>
          <a:p>
            <a:pPr marL="1073150" indent="-107315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ติดตามผลการบันทึกแผนพัฒนารายบุคคล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และผลดำเนินงานตามแผนพัฒนารายบุคคล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endParaRPr lang="th-TH" sz="16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079500" indent="-185738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รวบรวม สรุปข้อมูลผลการดำเนินงานภาพรวมของกรมฯ เพื่อเป็นข้อมูลสำคัญต่อการกำหนดแนวทางพัฒนาบุคลากรของกรมในอนาคต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7752" y="931973"/>
            <a:ext cx="4822004" cy="496539"/>
          </a:xfrm>
          <a:prstGeom prst="rect">
            <a:avLst/>
          </a:prstGeom>
          <a:solidFill>
            <a:srgbClr val="D1E8E9"/>
          </a:solidFill>
          <a:effectLst>
            <a:outerShdw blurRad="50800" dist="38100" dir="4200000" sx="101000" sy="101000" algn="tl" rotWithShape="0">
              <a:prstClr val="black">
                <a:alpha val="40000"/>
              </a:prstClr>
            </a:outerShdw>
          </a:effectLst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60363" indent="-360363"/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การพัฒนาบุคลากรเพื่อเพิ่มทักษะการทำงานให้บรรลุยุทธศาสตร์และสมรรถนะหลักของกรมพัฒนาฝีมือแรงงาน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2994" y="4788950"/>
            <a:ext cx="7119837" cy="140770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จัดทำคู่มือสำหรับบุคลากร ในการจัดทำแผนพัฒนารายบุคคล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Individual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Development Plan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 IDP)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ขอความเห็นชอบคู่มือฯ จากหัวหน้าส่วนราชการ เพื่อดำเนินงานให้เป็นไปตามแนวทางที่กำหนด</a:t>
            </a:r>
            <a:endParaRPr lang="x-none" sz="160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แจ้งเวียนทุกหน่วยงาน ให้ดำเนินการตามคู่มือฯ และแนวทางการจัดทำแผนพัฒนารายบุคคล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ให้บุคลากรทุกคน บันทึกแผนพัฒนารายบุคคล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1)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และผลดำเนินงานตามแผนพัฒนารายบุคคล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IDP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2)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ในระบบที่จัดทำขึ้น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สรุปผลการดำเนินงานทั้งหมด เพื่อรายงานผลประเมินรอบ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และ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2994" y="1772063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54453" y="1458746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79163201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77551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47527"/>
            <a:ext cx="1921397" cy="520861"/>
          </a:xfrm>
          <a:prstGeom prst="roundRect">
            <a:avLst/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77998" y="1454452"/>
            <a:ext cx="1983418" cy="33631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749207"/>
            <a:ext cx="483077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pPr marL="285750" indent="-285750">
              <a:buFont typeface="Wingdings 2" panose="05020102010507070707" pitchFamily="18" charset="2"/>
              <a:buChar char="R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(กองบริหารทรัพยากรบุคคล)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75111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114431"/>
            <a:ext cx="7119837" cy="166711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indent="360363" algn="thaiDist"/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กองบริหารทรัพยากรบุคคล มีภารกิจในส่วนของการให้บริการและอำนวยความสะดวกแก่บุคลากรทุกประเภท ในการเข้าถึงข้อมูลรายบุคคลผ่านระบบสารสนเทศรายบุคคล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DPIS)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จึงมีแนวคิดการใช้งานระบบการลาอิเล็กทรอนิกส์ เพื่อให้บุคลากรสามารถส่งใบลาป่วย ลาพักผ่อนและลากิจได้สะดวกมากขึ้น โดยการเปิดฟังก์ชั่นใช้งานในระบบสารสนเทศรายบุคคล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DPIS)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ให้สามารถรองรับการส่งใบลาป่วย ลาพักผ่อนและลากิจส่วนตัว เป็นการใช้งานแพลตฟอร์มที่มีอยู่ให้เกิดประโยชน์มากขึ้น นอกจากนี้ ยังเป็นการลดขั้นตอนที่ไม่จำเป็นของการส่งใบลาตามรูปแบบเดิม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paper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-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base leave request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 อีกทั้ง ยังพัฒนาให้สอดคล้องกับราชการ 4.0 ด้วยการนำเทคโนโลยีสารสนเทศมาช่วยให้การทำงานภาคราชการมีประสิทธิภาพมากขึ้น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 </a:t>
            </a:r>
          </a:p>
          <a:p>
            <a:pPr indent="358775" algn="thaiDist"/>
            <a:endParaRPr lang="th-TH" sz="1600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indent="271463" algn="thaiDist"/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indent="271463" algn="thaiDist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772112"/>
            <a:ext cx="1708345" cy="26234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9" y="6622125"/>
            <a:ext cx="556152" cy="3019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6847280"/>
            <a:ext cx="2937902" cy="55546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ดำเนินงานได้ตามแผนงานที่กำหนดและได้ผลลัพธ์     ที่เป็นไปตามวัตถุประสงค์ที่กำหนดไว้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6634247"/>
            <a:ext cx="617189" cy="25234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6860556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เอกสารการดำเนินงานทั้งหมด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เอกสารหลักฐานอ้างอิง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6611282"/>
            <a:ext cx="1075458" cy="2966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6860556"/>
            <a:ext cx="1875869" cy="548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ผู้อำนวยการฯ กำกับดูแลให้บรรลุเป้าหมายของตัวชี้วัด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7499932"/>
            <a:ext cx="960699" cy="29151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743825"/>
            <a:ext cx="7119837" cy="37520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ดำเนินงานได้ครบตามเป้าหมาย และรายงานผลได้ตามกำหนดเวลา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185266"/>
            <a:ext cx="1676614" cy="3015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469400"/>
            <a:ext cx="7119837" cy="202079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เปิดใช้งานระบบสารสนเทศรายบุคคล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(DPIS)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ให้สามารถส่งใบลาป่วย ลาพักผ่อนและลากิจส่วนตัวได้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จัดทำคู่มือการใช้งาน และขอความเห็นชอบแนวปฏิบัติและวิธีดำเนินงานจากหัวหน้าส่วนราชการ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ใช้งานเฉพาะบุคลากรกองบริหารทรัพยากรบุคคล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และเก็บข้อมูลสำคัญเพื่อปรับปรุงระบบให้ดีขึ้น</a:t>
            </a:r>
          </a:p>
          <a:p>
            <a:pPr indent="803275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รวบรวมข้อมูลตามแบบฟอร์มที่กำหนด สรุปข้อมูลและรายงานในระบบ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เผยแพร่คู่มือการใช้งานและแนวปฏิบัติให้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บุคลากรในหน่วยงานส่วนกลางใช้งาน</a:t>
            </a:r>
          </a:p>
          <a:p>
            <a:pPr indent="893763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กองบริหารทรัพยากรบุคคลติดตามผลการใช้งาน เก็บข้อมูลสำคัญเพื่อให้มีข้อมูลในการปรับปรุงระบบให้ดีขึ้น</a:t>
            </a:r>
          </a:p>
          <a:p>
            <a:pPr indent="893763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ให้หน่วยงานส่วนกลางรายงานข้อมูลตามแบบฟอร์มที่กำหนด และรวบรวมข้อมูลไว้เป็นสำคัญ</a:t>
            </a:r>
          </a:p>
          <a:p>
            <a:pPr indent="893763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สรุปผลภาพรวมของกรมและมีข้อมูลรายงานในระบบ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7752" y="931973"/>
            <a:ext cx="4822004" cy="496539"/>
          </a:xfrm>
          <a:prstGeom prst="rect">
            <a:avLst/>
          </a:prstGeom>
          <a:solidFill>
            <a:srgbClr val="D1E8E9"/>
          </a:solidFill>
          <a:effectLst>
            <a:outerShdw blurRad="50800" dist="38100" dir="4200000" sx="101000" sy="101000" algn="tl" rotWithShape="0">
              <a:prstClr val="black">
                <a:alpha val="40000"/>
              </a:prstClr>
            </a:outerShdw>
          </a:effectLst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60363" indent="-360363"/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1.1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การใช้งานระบบการลาอิเล็กทรอนิกส์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2994" y="4993212"/>
            <a:ext cx="7119837" cy="163618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177800" indent="-177800"/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เปิดใช้งานระบบสารสนเทศรายบุคคล (</a:t>
            </a:r>
            <a:r>
              <a:rPr lang="en-US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DPIS) </a:t>
            </a:r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ให้รองรับการส่งใบลาป่วย ลาพักผ่อนและลากิจส่วนตัวของข้าราชการ ลูกจ้างประจำและพนักงานราชการ ผ่านระบบออนไลน์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จัดทำคู่มือการใช้งานระบบการลาอิเล็กทรอนิกส์/การลาออนไลน์</a:t>
            </a:r>
            <a:endParaRPr lang="x-none" sz="160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จัดทำแนวปฏิบัติและวิธีดำเนินงานโดยขอความเห็นชอบจากหัวหน้าส่วนราชการ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เผยแพร่คู่มือการใช้งานระบบการลาอิเล็กทรอนิกส์/การลาออนไลน์รวมถึงแนวปฏิบัติ เฉพาะบุคลากรในหน่วยงานส่วนกลาง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รวบรวมข้อมูลตามแบบฟอร์มรายงานที่กำหนด และสรุปผลภาพรวมเพื่อรายงานในระบบ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7" y="1745733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6" y="1432416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3146706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40845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3132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1.18 ความสำเร็จในการกำกับ ดูแล การยื่นแบบแสดงการส่งเงินสมทบกองทุนพัฒนาฝีมือแรงงาน (</a:t>
            </a:r>
            <a:r>
              <a:rPr lang="th-TH" sz="13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สท</a:t>
            </a:r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2)     ประจำปี พ.ศ. 2565 ของสถานประกอบกิจการตาม พ.ร.บ. ส่งเสริมการพัฒนาฝีมือแรงงาน พ.ศ. 2545</a:t>
            </a:r>
            <a:endParaRPr lang="x-none" sz="13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96162" y="1559197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471525" y="1885674"/>
            <a:ext cx="4830127" cy="775765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x-none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 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(กองส่งเสริมการพัฒนาฝีมือแรงงาน)</a:t>
            </a:r>
          </a:p>
          <a:p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x-none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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3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</a:t>
            </a:r>
            <a:r>
              <a:rPr lang="th-TH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3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262728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004549"/>
            <a:ext cx="7119837" cy="59590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จำนวนสถานประกอบกิจการที่ปฏิบัติตาม พ.ร.บ. ส่งเสริมการพัฒนาฝีมือแรงงาน พ.ศ. 2545 หมายถึง สถานประกอบกิจการที่อยู่ในข่ายบังคับเงินกองทุนพัฒนาฝีมือแรงงานซึ่งยื่นแบบแสดงการส่งเงินสมทบกองทุนพัฒนาฝีมือแรงงาน (</a:t>
            </a:r>
            <a:r>
              <a:rPr lang="th-TH" sz="13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สท.</a:t>
            </a: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2) ประจำปี พ.ศ. 2565 ระหว่างวันที่ 1 มกราคม 2566 – 30 กันยายน 2566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50402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3957486"/>
            <a:ext cx="7119837" cy="1243164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algn="thaiDist"/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 ดูแลการปฏิบัติงานของสถาบันพัฒนาฝีมือแรงงานและสำนักงานพัฒนาฝีมือแรงงานเพื่อให้สถานประกอบกิจการ ตาม พ.ร.บ. ส่งเสริมการพัฒนาฝีมือแรงงาน พ.ศ. 2545 ยื่นแบบแสดงการส่งเงินสมทบกองทุนพัฒนาฝีมือแรงงานประจำปี พ.ศ. 2565 ได้ตามเป้าหมายที่กำหนด โดยใช้ฐานข้อมูลสถานประกอบกิจการที่อยู่      ในข่ายบังคับส่งเงินสมทบกองทุนพัฒนาฝีมือแรงงาน ตาม พ.ร.บ. ส่งเสริมการพัฒนาฝีมือแรงงาน พ.ศ. 2545 ณ วันที่ 30 กันยายน 2565</a:t>
            </a:r>
          </a:p>
          <a:p>
            <a:pPr marL="542925"/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รอบที่ 1 ผลการดำเนินการระหว่างวันที่ 1 มกราคม 2566 – 31 มีนาคม 2566</a:t>
            </a:r>
          </a:p>
          <a:p>
            <a:pPr marL="542925"/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รอบที่ 2 ผลการดำเนินการระหว่างวันที่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516072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5549871"/>
            <a:ext cx="7119836" cy="37467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 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5895453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01281" y="6315075"/>
            <a:ext cx="3549981" cy="3619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http://datacenter.dsd.go.th</a:t>
            </a:r>
            <a:endParaRPr lang="th-TH" sz="13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919746" y="590497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10220" y="6324599"/>
            <a:ext cx="3344223" cy="35242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ระบบอัตโนมัติ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11531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181818" y="681484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20763" y="7214354"/>
            <a:ext cx="7119837" cy="1291471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7" name="Group 13"/>
          <p:cNvGrpSpPr/>
          <p:nvPr/>
        </p:nvGrpSpPr>
        <p:grpSpPr>
          <a:xfrm>
            <a:off x="311063" y="7347524"/>
            <a:ext cx="6779538" cy="1158301"/>
            <a:chOff x="987669" y="4966377"/>
            <a:chExt cx="6779538" cy="2321916"/>
          </a:xfrm>
        </p:grpSpPr>
        <p:sp>
          <p:nvSpPr>
            <p:cNvPr id="28" name="TextBox 8">
              <a:extLst>
                <a:ext uri="{FF2B5EF4-FFF2-40B4-BE49-F238E27FC236}">
                  <a16:creationId xmlns="" xmlns:a16="http://schemas.microsoft.com/office/drawing/2014/main" id="{FAC905BE-4E7E-4814-BC74-142456B2DB82}"/>
                </a:ext>
              </a:extLst>
            </p:cNvPr>
            <p:cNvSpPr txBox="1"/>
            <p:nvPr/>
          </p:nvSpPr>
          <p:spPr>
            <a:xfrm>
              <a:off x="987669" y="4966377"/>
              <a:ext cx="1736811" cy="23219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ร้อยละ</a:t>
              </a:r>
              <a:r>
                <a:rPr lang="th-TH" sz="13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ของสถานประกอบกิจการตาม พ.ร.บ. ส่งเสริมการพัฒนาฝีมือแรงงาน พ.ศ. 2545 ที่ยื่นแบบแสดงการส่งเงินสมทบกองทุนพัฒนาฝีมือแรงงาน (</a:t>
              </a:r>
              <a:r>
                <a:rPr lang="th-TH" sz="1300" kern="0" dirty="0" err="1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สท.</a:t>
              </a:r>
              <a:r>
                <a:rPr lang="th-TH" sz="13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 2)</a:t>
              </a: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kern="0" dirty="0"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endParaRPr>
            </a:p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9" name="TextBox 13">
              <a:extLst>
                <a:ext uri="{FF2B5EF4-FFF2-40B4-BE49-F238E27FC236}">
                  <a16:creationId xmlns="" xmlns:a16="http://schemas.microsoft.com/office/drawing/2014/main" id="{1766DACC-C918-432D-BE56-6291388F0F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06944" y="5352076"/>
              <a:ext cx="381000" cy="561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2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th-TH" altLang="th-TH" sz="12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TextBox 7">
              <a:extLst>
                <a:ext uri="{FF2B5EF4-FFF2-40B4-BE49-F238E27FC236}">
                  <a16:creationId xmlns="" xmlns:a16="http://schemas.microsoft.com/office/drawing/2014/main" id="{C0ECF6B6-90F4-4D61-9915-940B12A9B460}"/>
                </a:ext>
              </a:extLst>
            </p:cNvPr>
            <p:cNvSpPr txBox="1"/>
            <p:nvPr/>
          </p:nvSpPr>
          <p:spPr>
            <a:xfrm>
              <a:off x="3029280" y="5067300"/>
              <a:ext cx="4295776" cy="9079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kern="0" dirty="0">
                  <a:latin typeface="TH SarabunPSK" panose="020B0500040200020003" pitchFamily="34" charset="-34"/>
                  <a:ea typeface="Tahoma" pitchFamily="34" charset="0"/>
                  <a:cs typeface="TH SarabunPSK" panose="020B0500040200020003" pitchFamily="34" charset="-34"/>
                </a:rPr>
                <a:t>จำนวนสถานประกอบกิจการที่ยื่นแบบแสดงการส่งเงินสมทบกองทุนพัฒนาฝีมือแรงงาน        ตาม พ.ร.บ. ส่งเสริมฯ พ.ศ. 2545 ประจำปี พ.ศ. 2565 (แห่ง)</a:t>
              </a:r>
              <a:endParaRPr lang="th-TH" sz="13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13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1300" dirty="0"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จำนวนสถานประกอบกิจการที่อยู่ในข่ายบังคับเงินสมทบกองทุนพัฒนาฝีมือแรงงาน (แห่ง)</a:t>
              </a:r>
            </a:p>
          </p:txBody>
        </p:sp>
        <p:cxnSp>
          <p:nvCxnSpPr>
            <p:cNvPr id="31" name="ตัวเชื่อมต่อตรง 32">
              <a:extLst>
                <a:ext uri="{FF2B5EF4-FFF2-40B4-BE49-F238E27FC236}">
                  <a16:creationId xmlns="" xmlns:a16="http://schemas.microsoft.com/office/drawing/2014/main" id="{E557EF55-4E20-4BBB-9390-6E67A827F36B}"/>
                </a:ext>
              </a:extLst>
            </p:cNvPr>
            <p:cNvCxnSpPr/>
            <p:nvPr/>
          </p:nvCxnSpPr>
          <p:spPr>
            <a:xfrm>
              <a:off x="3390957" y="6153670"/>
              <a:ext cx="3561641" cy="51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9">
              <a:extLst>
                <a:ext uri="{FF2B5EF4-FFF2-40B4-BE49-F238E27FC236}">
                  <a16:creationId xmlns="" xmlns:a16="http://schemas.microsoft.com/office/drawing/2014/main" id="{FAA6FC26-5AD5-4037-91E0-93937C5D9D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33807" y="5709847"/>
              <a:ext cx="533400" cy="6169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1pPr>
              <a:lvl2pPr>
                <a:defRPr sz="28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2pPr>
              <a:lvl3pPr>
                <a:defRPr sz="24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3pPr>
              <a:lvl4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4pPr>
              <a:lvl5pPr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5pPr>
              <a:lvl6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6pPr>
              <a:lvl7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7pPr>
              <a:lvl8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8pPr>
              <a:lvl9pPr eaLnBrk="0" fontAlgn="base" hangingPunct="0"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cs typeface="Cordia New" pitchFamily="34" charset="-34"/>
                </a:defRPr>
              </a:lvl9pPr>
            </a:lstStyle>
            <a:p>
              <a:pPr eaLnBrk="1" hangingPunct="1"/>
              <a:r>
                <a:rPr lang="en-US" altLang="th-TH" sz="14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th-TH" altLang="th-TH" sz="14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01283" y="8444642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05167" y="843511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8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48907" y="8940971"/>
            <a:ext cx="3467499" cy="907880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 ดูแลการปฏิบัติงานของสถาบันพัฒนาฝีมือแรงงานและสำนักงานพัฒนาฝีมือแรงงาน เพื่อให้สถานประกอบกิจการตาม พ.ร.บ. ส่งเสริม     การพัฒนาฝีมือแรงงาน พ.ศ. 2545 ยื่นแบบแสดงการส่งเงินสมทบกองทุนพัฒนาฝีมือแรงงานได้ร้อยละ </a:t>
            </a:r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45</a:t>
            </a:r>
          </a:p>
        </p:txBody>
      </p:sp>
      <p:sp>
        <p:nvSpPr>
          <p:cNvPr id="39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81366" y="8955257"/>
            <a:ext cx="3467499" cy="893593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 algn="thaiDist">
              <a:buFont typeface="Arial" panose="020B0604020202020204" pitchFamily="34" charset="0"/>
              <a:buChar char="•"/>
            </a:pPr>
            <a:r>
              <a:rPr lang="th-TH" sz="13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กำกับ ดูแลการปฏิบัติงานของสถาบันพัฒนาฝีมือแรงงานและสำนักงานพัฒนาฝีมือแรงงาน เพื่อให้สถานประกอบกิจการตาม พ.ร.บ. ส่งเสริม     การพัฒนาฝีมือแรงงาน พ.ศ. 2545 ยื่นแบบแสดงการส่งเงินสมทบกองทุนพัฒนาฝีมือแรงงานได้ร้อยละ </a:t>
            </a:r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90</a:t>
            </a:r>
          </a:p>
        </p:txBody>
      </p:sp>
      <p:sp>
        <p:nvSpPr>
          <p:cNvPr id="40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911848"/>
            <a:ext cx="1919117" cy="776358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41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681661"/>
            <a:ext cx="1686395" cy="24584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0290842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85750" indent="-285750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1.19 ความสำเร็จของการขับเคลื่อนองค์กรด้วยข้อมูล “ฐานข้อมูลการพัฒนากำลังคนในสถานประกอบกิจการ ตาม พ.ร.บ.ส่งเสริมการพัฒนาฝีมือแรงงาน พ.ศ.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2545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9719" y="1434185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1750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(กองส่งเสริมการพัฒนาฝีมือแรงงาน)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หน่วยงานมีฐานข้อมูลด้านการพัฒนากำลังคนในสถานประกอบกิจการ ตาม พ.ร.บ.ส่งเสริมการพัฒนาฝีมือแรงงาน พ.ศ.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2545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ที่พร้อมต่อการใช้วิเคราะห์ข้อมูลการพัฒนาฝีมือแรงงานในอนาคตทั้งในระดับพื้นที่และระดับประเทศ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198237" y="384339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98237" y="4172156"/>
            <a:ext cx="7141516" cy="13328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117475" indent="-117475">
              <a:buAutoNum type="arabicPeriod"/>
            </a:pP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จัดประชุมหารือผู้เกี่ยวข้องเพื่อกำหนดรายละเอียดข้อมูลในการ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จัดทำระบบรายงาน (</a:t>
            </a: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การพัฒนากำลังคนในสถานประกอบกิจการ  ตาม พ.ร.บ.ส่งเสริมฯ 2545 </a:t>
            </a:r>
          </a:p>
          <a:p>
            <a:pPr marL="117475" indent="-117475"/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จัดทำโครงสร้างข้อมูลตามมติที่ประชุม</a:t>
            </a: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เพื่อเตรียมจัดทำระบบรายงาน (</a:t>
            </a:r>
            <a:r>
              <a:rPr lang="en-US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ข้อมูลพัฒนากำลังคนในสถานประกอบกิจการ ตาม พ.ร.บ.ส่งเสริมฯ 2545 	</a:t>
            </a:r>
          </a:p>
          <a:p>
            <a:pPr marL="117475" indent="-117475"/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ประสานหน่วยงานที่เกี่ยวข้องเพื่อจัดทำระบบรายงาน (</a:t>
            </a:r>
            <a:r>
              <a:rPr lang="en-US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b="0" i="0" u="none" strike="noStrike" baseline="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ข้อมูลพัฒนากำลังคนในสถานประกอบกิจการ ตาม พ.ร.บ.ส่งเสริมฯ 2545	</a:t>
            </a:r>
          </a:p>
          <a:p>
            <a:pPr marL="117475" indent="-117475"/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200" b="0" i="0" u="none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หน่วยงานได้ใช้ประโยชน์จากระบบรายงาน (</a:t>
            </a:r>
            <a:r>
              <a:rPr lang="en-US" sz="1200" b="0" i="0" u="none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b="0" i="0" u="none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ข้อมูลการพัฒนากำลังคนในสถานประกอบกิจการ ตาม พ.ร.บ.ส่งเสริมฯ  2545</a:t>
            </a:r>
          </a:p>
          <a:p>
            <a:pPr marL="117475" indent="-117475"/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หน่วยงานประเมินโครงสร้างข้อมูลในระบบรายงาน (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ข้อมูลการพัฒนากำลังคนในสถานประกอบกิจการ ตาม พ.ร.บ.ส่งเสริมฯ  2545 เพื่อให้ใช้งานได้                 อย่างมีประสิทธิภาพ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ดำเนินการตามข้อ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1-3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ดำเนินการตามข้อง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4-5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ts val="1200"/>
              </a:lnSpc>
            </a:pP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รายงานการประชุม</a:t>
            </a:r>
          </a:p>
          <a:p>
            <a:pPr>
              <a:lnSpc>
                <a:spcPts val="1200"/>
              </a:lnSpc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โครงสร้างข้อมูลเพื่อจัดทำ </a:t>
            </a: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</a:t>
            </a:r>
          </a:p>
          <a:p>
            <a:pPr marL="174625" indent="-174625">
              <a:lnSpc>
                <a:spcPts val="1200"/>
              </a:lnSpc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ระบบรายงานข้อมูล</a:t>
            </a:r>
            <a:r>
              <a:rPr lang="th-TH" sz="1100" b="0" i="0" u="none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การพัฒนากำลังคนฯ</a:t>
            </a:r>
          </a:p>
          <a:p>
            <a:pPr marL="174625" indent="-174625">
              <a:lnSpc>
                <a:spcPts val="1200"/>
              </a:lnSpc>
            </a:pPr>
            <a:r>
              <a:rPr lang="en-US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 </a:t>
            </a:r>
            <a:r>
              <a:rPr lang="th-TH" sz="11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รายงานผลการประเมินโครงสร้างข้อมูลในระบบรายงานฯ</a:t>
            </a:r>
            <a:endParaRPr lang="th-TH" sz="1100" b="0" i="0" u="none" strike="noStrike" baseline="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7" y="8085197"/>
            <a:ext cx="210418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8">
            <a:extLst>
              <a:ext uri="{FF2B5EF4-FFF2-40B4-BE49-F238E27FC236}">
                <a16:creationId xmlns="" xmlns:a16="http://schemas.microsoft.com/office/drawing/2014/main" id="{6525B445-04A7-3032-6C81-D21C4C79AABA}"/>
              </a:ext>
            </a:extLst>
          </p:cNvPr>
          <p:cNvSpPr/>
          <p:nvPr/>
        </p:nvSpPr>
        <p:spPr>
          <a:xfrm>
            <a:off x="198237" y="8457281"/>
            <a:ext cx="3274882" cy="1856831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  <a:p>
            <a:pPr marL="117475" indent="-117475">
              <a:buAutoNum type="arabicPeriod"/>
            </a:pP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จัดประชุมหารือผู้เกี่ยวข้องเพื่อกำหนดรายละเอียดข้อมูลในการจัดทำระบบรายงาน (</a:t>
            </a: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การพัฒนากำลังคนในสถานประกอบกิจการ  ตาม พ.ร.บ.ส่งเสริมฯ 2545 </a:t>
            </a:r>
          </a:p>
          <a:p>
            <a:pPr marL="117475" indent="-117475"/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จัดทำโครงสร้างข้อมูลตามมติที่ประชุมเพื่อเตรียมจัดทำระบบรายงาน (</a:t>
            </a: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ข้อมูลพัฒนากำลังคนในสถานประกอบกิจการ ตาม พ.ร.บ.ส่งเสริมฯ 2545 	</a:t>
            </a:r>
          </a:p>
          <a:p>
            <a:pPr marL="117475" indent="-117475"/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ประสานหน่วยงานที่เกี่ยวข้องเพื่อจัดทำระบบรายงาน (</a:t>
            </a: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ข้อมูลพัฒนากำลังคนในสถานประกอบกิจการ ตาม พ.ร.บ.ส่งเสริมฯ 2545</a:t>
            </a:r>
            <a:endParaRPr lang="en-US" sz="1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8">
            <a:extLst>
              <a:ext uri="{FF2B5EF4-FFF2-40B4-BE49-F238E27FC236}">
                <a16:creationId xmlns="" xmlns:a16="http://schemas.microsoft.com/office/drawing/2014/main" id="{A7C883C0-55AA-CFDE-7018-A6E1B62650F1}"/>
              </a:ext>
            </a:extLst>
          </p:cNvPr>
          <p:cNvSpPr/>
          <p:nvPr/>
        </p:nvSpPr>
        <p:spPr>
          <a:xfrm>
            <a:off x="3758154" y="8428485"/>
            <a:ext cx="3581599" cy="1856832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  <a:p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หน่วยงานได้ใช้ประโยชน์จากระบบรายงาน (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ข้อมูลการพัฒนากำลังคน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b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ในสถานประกอบกิจการ ตาม พ.ร.บ.ส่งเสริมฯ  2545</a:t>
            </a:r>
          </a:p>
          <a:p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หน่วยงานประเมินโครงสร้างข้อมูลในระบบรายงาน (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Dashboard)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ข้อมูลการพัฒนา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กำลังคนในสถานประกอบกิจการ ตาม พ.ร.บ.ส่งเสริมฯ  2545 เพื่อให้ใช้งานได้อย่าง</a:t>
            </a: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มีประสิทธิภาพ</a:t>
            </a: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200" b="0" i="0" u="none" strike="noStrike" baseline="0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1F355AE3-2D09-507E-AC30-6C00FC9AED1B}"/>
              </a:ext>
            </a:extLst>
          </p:cNvPr>
          <p:cNvSpPr txBox="1">
            <a:spLocks/>
          </p:cNvSpPr>
          <p:nvPr/>
        </p:nvSpPr>
        <p:spPr>
          <a:xfrm>
            <a:off x="3778771" y="8072747"/>
            <a:ext cx="210418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884510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71316" y="1571193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79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715387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6094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271713" y="610378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313054" y="966090"/>
            <a:ext cx="5026699" cy="554862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1.20 ความสำเร็จของการบูรณาการข้อมูลผลการสำรวจความพึงพอใจ ความไม่พึงพอใจและความผูกพัน</a:t>
            </a:r>
            <a:b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3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ของผู้รับบริการ มาใช้ในการกำหนดแนวทางแก้ไขเชิงรุก หรือกำหนดยุทธศาสตร์และสร้างนวัตกรรม</a:t>
            </a:r>
            <a:endParaRPr lang="x-none" sz="13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347918" y="1569012"/>
            <a:ext cx="3252673" cy="34878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347918" y="1878378"/>
            <a:ext cx="4946984" cy="1000784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5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 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(กองส่งเสริมการพัฒนาฝีมือแรงงาน)</a:t>
            </a:r>
            <a:endParaRPr lang="en-US" sz="1500" dirty="0">
              <a:solidFill>
                <a:schemeClr val="tx1"/>
              </a:solidFill>
              <a:latin typeface="TH SarabunIT๙"/>
              <a:ea typeface="Times New Roman" panose="02020603050405020304" pitchFamily="18" charset="0"/>
              <a:cs typeface="TH SarabunIT๙"/>
              <a:sym typeface="Wingdings 2" pitchFamily="2" charset="2"/>
            </a:endParaRPr>
          </a:p>
          <a:p>
            <a:r>
              <a:rPr lang="x-none" sz="15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th-TH" sz="1500" dirty="0">
                <a:solidFill>
                  <a:schemeClr val="tx1"/>
                </a:solidFill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สพร.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สนพ.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5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5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5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36339" y="2903144"/>
            <a:ext cx="2981262" cy="373107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38968" y="3210204"/>
            <a:ext cx="7072422" cy="5989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พิจารณาจากการสำรวจ รวบรวม และประเมินข้อมูลความคิดเห็นของผู้รับบริการตามภารกิจเกี่ยวกับความพึงพอใจ ความไม่พึงพอใจ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ความผูกพัน และความคาดหวังของผู้รับบริการ และนำมาสู่การพัฒนาปรับปรุงเพื่อตอบสนองต่อความต้องการของผู้รับบริการ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52762" y="3725249"/>
            <a:ext cx="20951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1038697" y="218174"/>
            <a:ext cx="598694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7">
            <a:extLst>
              <a:ext uri="{FF2B5EF4-FFF2-40B4-BE49-F238E27FC236}">
                <a16:creationId xmlns="" xmlns:a16="http://schemas.microsoft.com/office/drawing/2014/main" id="{A4F08FEB-80EB-3DE8-3FE9-88110205D9FB}"/>
              </a:ext>
            </a:extLst>
          </p:cNvPr>
          <p:cNvSpPr/>
          <p:nvPr/>
        </p:nvSpPr>
        <p:spPr>
          <a:xfrm>
            <a:off x="209558" y="4116068"/>
            <a:ext cx="7085344" cy="3415032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AutoNum type="arabicPeriod"/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บบสำรวจความพึงพอใจของกลุ่มผู้รับบริการเงินกู้ยืมและเงินช่วยเหลือหรืออุดหนุนจากกองทุนพัฒนาฝีมือแรงงาน ปีงบประมาณ พ.ศ. 2566 เกี่ยวกับความพึงพอใจ ความไม่พึงพอใจ ความผูกพัน และความคาดหวังของผู้รับบริการ</a:t>
            </a:r>
          </a:p>
          <a:p>
            <a:pPr marL="225425" indent="-225425">
              <a:buAutoNum type="arabicPeriod"/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เสนอและผ่านความเห็นชอบจากผู้อำนวยการกองส่งเสริมการพัฒนาฝีมือแรงงาน </a:t>
            </a:r>
          </a:p>
          <a:p>
            <a:pPr marL="225425" indent="-225425">
              <a:buAutoNum type="arabicPeriod"/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จ้งเวียนให้หน่วยงานส่วนกลางที่ตั้งอยู่ในส่วนภูมิภาคดำเนินการสำรวจความพึงพอใจกับกลุ่มตัวอย่างผู้รับบริการเงินกู้ยืมและ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เงินช่วยเหลือหรืออุดหนุน ในปีงบประมาณ พ.ศ. 2566</a:t>
            </a:r>
          </a:p>
          <a:p>
            <a:pPr marL="225425" indent="-225425">
              <a:buAutoNum type="arabicPeriod"/>
            </a:pP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สรุปผลการสำรวจความพึงพอใจ ประจำปีงบประมาณ พ.ศ. 2566 และรายงานผู้อำนวยการกองส่งเสริมการพัฒนาฝีมือแรงงานทราบ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 แต่งตั้งคณะทำงานกำหนดแนวทางการเพิ่มประสิทธิภาพการให้บริการตามภารกิจกองทุนพัฒนาฝีมือแรงงาน ปีงบประมาณ พ.ศ. 2566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 ประชุมคณะทำงานฯ เพื่อพิจารณากำหนดหนดแนวทางการเพิ่มประสิทธิภาพการให้บริการตามภารกิจกองทุนพัฒนาฝีมือแรงงาน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ปีงบประมาณ พ.ศ. 2566 โดยใช้ผลการสำรวจความพึงพอใจกลุ่มผู้รับบริการเงินกู้ยืมและเงินช่วยเหลือหรืออุดหนุนจากกองทุน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พัฒนาฝีมือแรงงาน ปีงบประมาณ พ.ศ. 2565 เป็นแนวทางในการดำเนินการปรับปรุงหรือพัฒนาการให้บริการ  </a:t>
            </a:r>
          </a:p>
          <a:p>
            <a:r>
              <a:rPr lang="th-TH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 ดำเนินการตามแนวทางการเพิ่มประสิทธิภาพการให้บริการตามภารกิจกองทุนพัฒนาฝีมือแรงงาน ปีงบประมาณ พ.ศ. 2566 </a:t>
            </a:r>
          </a:p>
          <a:p>
            <a:r>
              <a:rPr lang="th-TH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8. </a:t>
            </a:r>
            <a:r>
              <a:rPr lang="en-US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5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รายงานผลดำเนินการตามแนวทางการเพิ่มประสิทธิภาพการให้บริการตามภารกิจกองทุนพัฒนาฝีมือแรงงาน ปีงบประมาณ พ.ศ. 2566 </a:t>
            </a:r>
            <a:br>
              <a:rPr lang="th-TH" sz="15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th-TH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ให้ผู้อำนวยการกองส่งเสริมการพัฒนาฝีมือแรงงานทราบ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6748E6C2-7EFC-3AE7-1733-E6B53FAFDA61}"/>
              </a:ext>
            </a:extLst>
          </p:cNvPr>
          <p:cNvSpPr txBox="1">
            <a:spLocks/>
          </p:cNvSpPr>
          <p:nvPr/>
        </p:nvSpPr>
        <p:spPr>
          <a:xfrm>
            <a:off x="267957" y="7545147"/>
            <a:ext cx="7119834" cy="34895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9">
            <a:extLst>
              <a:ext uri="{FF2B5EF4-FFF2-40B4-BE49-F238E27FC236}">
                <a16:creationId xmlns="" xmlns:a16="http://schemas.microsoft.com/office/drawing/2014/main" id="{6CF94C9A-CD0D-C13B-1A85-3EE241DF6AB8}"/>
              </a:ext>
            </a:extLst>
          </p:cNvPr>
          <p:cNvSpPr/>
          <p:nvPr/>
        </p:nvSpPr>
        <p:spPr>
          <a:xfrm>
            <a:off x="236207" y="7826345"/>
            <a:ext cx="7119836" cy="116525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แบบสอบถามที่ใช้ในการสำรวจความพึงพอใจในปีงบประมาณ พ.ศ. 2566 จะต้องครอบคลุมในประเด็นการให้บริการของเจ้าหน้าที่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กระบวนการหรือขั้นตอนการให้บริการ และสิ่งอำนวยความสะดวก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การวิเคราะห์ผลการสำรวจ โดยใช้สถิติเชิงพรรณนา เช่น ค่าความถี่ ค่าร้อยละ ค่าคะแนนเฉลี่ย เป็นต้น รวมทั้งวิเคราะห์ข้อมูลเชิง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คุณภาพจากคำถามปลายเปิด จำแนกตามประเด็นการให้บริการตามเงื่อนไขข้อที่ 1 </a:t>
            </a:r>
          </a:p>
        </p:txBody>
      </p:sp>
      <p:sp>
        <p:nvSpPr>
          <p:cNvPr id="21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1372609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EFFEF596-7E67-AC25-8C7F-59D6731BF01D}"/>
              </a:ext>
            </a:extLst>
          </p:cNvPr>
          <p:cNvSpPr txBox="1">
            <a:spLocks/>
          </p:cNvSpPr>
          <p:nvPr/>
        </p:nvSpPr>
        <p:spPr>
          <a:xfrm>
            <a:off x="287007" y="722072"/>
            <a:ext cx="7119834" cy="34895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19">
            <a:extLst>
              <a:ext uri="{FF2B5EF4-FFF2-40B4-BE49-F238E27FC236}">
                <a16:creationId xmlns="" xmlns:a16="http://schemas.microsoft.com/office/drawing/2014/main" id="{69543A4D-CA67-CEE4-60E8-CEDD306583DF}"/>
              </a:ext>
            </a:extLst>
          </p:cNvPr>
          <p:cNvSpPr/>
          <p:nvPr/>
        </p:nvSpPr>
        <p:spPr>
          <a:xfrm>
            <a:off x="248907" y="1009621"/>
            <a:ext cx="7119836" cy="17951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ำรวจความพึงพอใจของกลุ่มผู้รับบริการเงินกู้ยืมและเงินช่วยเหลือหรืออุดหนุนจากกองทุนพัฒนาฝีมือแรงงาน ปีงบประมาณ พ.ศ. 2566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หลักฐานผู้อำนวยการกองส่งเสริมการพัฒนาฝีมือแรงงานเห็นชอบแบบสำรวจฯ ประจำปี พ.ศ. 2566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รายงานผล</a:t>
            </a:r>
            <a: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การสำรวจความพึงพอใจ ประจำปีงบประมาณ พ.ศ. 2566 ที่ผู้อำนวยการกองส่งเสริมการพัฒนาฝีมือแรงงานทราบ</a:t>
            </a:r>
          </a:p>
          <a:p>
            <a:r>
              <a:rPr lang="th-TH" sz="15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500" spc="-2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</a:t>
            </a:r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แต่งตั้งคณะทำงานกำหนดแนวทางการเพิ่มประสิทธิภาพการให้บริการตามภารกิจกองทุนพัฒนาฝีมือแรงงาน ปีงบประมาณ พ.ศ. 2566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500" spc="-3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รายงานการประชุมคณะทำงานฯ และแนวทางการเพิ่มประสิทธิภาพการให้บริการตามภารกิจกองทุนพัฒนาฝีมือแรงงาน ปีงบประมาณ พ.ศ. 2566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6. หลักฐานการดำเนินการตามแนวทางการเพิ่มประสิทธิภาพการให้บริการตามภารกิจกองทุนพัฒนาฝีมือแรงงาน ปีงบประมาณ พ.ศ. 2566</a:t>
            </a:r>
          </a:p>
          <a:p>
            <a:r>
              <a:rPr lang="th-TH" sz="1500" spc="-2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7. หลักฐานที่ผู้อำนวยการกองส่งเสริมการพัฒนาฝีมือแรงงานรับทราบผลดำเนินการตามแนวทางเพิ่มประสิทธิภาพฯ ปีงบประมาณ พ.ศ. 2566</a:t>
            </a:r>
          </a:p>
        </p:txBody>
      </p:sp>
      <p:pic>
        <p:nvPicPr>
          <p:cNvPr id="12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E4522328-CB91-DC6D-DA23-178579063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A6D9F1B-AE0D-FA3A-1DF4-112A999A97CD}"/>
              </a:ext>
            </a:extLst>
          </p:cNvPr>
          <p:cNvSpPr txBox="1">
            <a:spLocks/>
          </p:cNvSpPr>
          <p:nvPr/>
        </p:nvSpPr>
        <p:spPr>
          <a:xfrm>
            <a:off x="1038697" y="218174"/>
            <a:ext cx="598694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864FDE2E-E379-752A-5637-B973AA11F36A}"/>
              </a:ext>
            </a:extLst>
          </p:cNvPr>
          <p:cNvSpPr txBox="1">
            <a:spLocks/>
          </p:cNvSpPr>
          <p:nvPr/>
        </p:nvSpPr>
        <p:spPr>
          <a:xfrm>
            <a:off x="248907" y="2742533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23">
            <a:extLst>
              <a:ext uri="{FF2B5EF4-FFF2-40B4-BE49-F238E27FC236}">
                <a16:creationId xmlns="" xmlns:a16="http://schemas.microsoft.com/office/drawing/2014/main" id="{3BD84425-AA98-5635-A442-6A3F02ED7929}"/>
              </a:ext>
            </a:extLst>
          </p:cNvPr>
          <p:cNvSpPr/>
          <p:nvPr/>
        </p:nvSpPr>
        <p:spPr>
          <a:xfrm>
            <a:off x="229857" y="3115164"/>
            <a:ext cx="7119835" cy="3855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บันทึกผลและแนบไฟล์หลักฐานการดำเนินงาน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9DEDB1F6-4D38-0F28-836D-B85F67851393}"/>
              </a:ext>
            </a:extLst>
          </p:cNvPr>
          <p:cNvSpPr txBox="1">
            <a:spLocks/>
          </p:cNvSpPr>
          <p:nvPr/>
        </p:nvSpPr>
        <p:spPr>
          <a:xfrm>
            <a:off x="255260" y="3412447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23">
            <a:extLst>
              <a:ext uri="{FF2B5EF4-FFF2-40B4-BE49-F238E27FC236}">
                <a16:creationId xmlns="" xmlns:a16="http://schemas.microsoft.com/office/drawing/2014/main" id="{3D5CF014-C3D1-8930-C552-8AD619FE9B5B}"/>
              </a:ext>
            </a:extLst>
          </p:cNvPr>
          <p:cNvSpPr/>
          <p:nvPr/>
        </p:nvSpPr>
        <p:spPr>
          <a:xfrm>
            <a:off x="220334" y="3782547"/>
            <a:ext cx="7119835" cy="3855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</a:p>
        </p:txBody>
      </p:sp>
      <p:sp>
        <p:nvSpPr>
          <p:cNvPr id="19" name="Rounded Rectangle 23">
            <a:extLst>
              <a:ext uri="{FF2B5EF4-FFF2-40B4-BE49-F238E27FC236}">
                <a16:creationId xmlns="" xmlns:a16="http://schemas.microsoft.com/office/drawing/2014/main" id="{DF73C3D6-A630-6466-5360-1461C0DB1C25}"/>
              </a:ext>
            </a:extLst>
          </p:cNvPr>
          <p:cNvSpPr/>
          <p:nvPr/>
        </p:nvSpPr>
        <p:spPr>
          <a:xfrm>
            <a:off x="259745" y="4524306"/>
            <a:ext cx="3344222" cy="305124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แบบสำรวจความพึงพอใจมีคำถามครอบคลุมประเด็นตาม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เงื่อนไขที่กำหนด และผ่านความเห็นชอบจากผู้อำนวยการ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กองส่งเสริมการพัฒนาฝีมือแรงงานได้ภายในไตรมาสที่ 1 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แจ้งเวียนให้หน่วยงานส่วนกลางที่ตั้งอยู่ในส่วนภูมิภาคให้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เริ่มดำเนินการสำรวจความพึงพอใจผู้รับบริการเงินกู้ยืมและ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เงินช่วยเหลือหรืออุดหนุนได้ภายในไตรมาสที่ 2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แนวทางการเพิ่มประสิทธิภาพการให้บริการตามภารกิจ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กองทุนพัฒนาฝีมือแรงงาน ปีงบประมาณ พ.ศ. 2566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ที่ใช้ผลสำรวจความพึงพอใจกลุ่มผู้รับบริการเงินกู้ยืมและ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เงินช่วยเหลือหรืออุดหนุนจากกองทุนพัฒนาฝีมือแรงงาน 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ปีงบประมาณ พ.ศ. 2565 มาเป็นแนวทางในการปรับปรุง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หรือพัฒนาการให้บริการ</a:t>
            </a: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D63CF503-0C34-F44A-1032-58B0AFE61FF9}"/>
              </a:ext>
            </a:extLst>
          </p:cNvPr>
          <p:cNvSpPr txBox="1">
            <a:spLocks/>
          </p:cNvSpPr>
          <p:nvPr/>
        </p:nvSpPr>
        <p:spPr>
          <a:xfrm>
            <a:off x="229857" y="4156286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662CB4CA-3A07-40A6-389B-DEA90A17EC95}"/>
              </a:ext>
            </a:extLst>
          </p:cNvPr>
          <p:cNvSpPr txBox="1">
            <a:spLocks/>
          </p:cNvSpPr>
          <p:nvPr/>
        </p:nvSpPr>
        <p:spPr>
          <a:xfrm>
            <a:off x="3749295" y="4186822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23">
            <a:extLst>
              <a:ext uri="{FF2B5EF4-FFF2-40B4-BE49-F238E27FC236}">
                <a16:creationId xmlns="" xmlns:a16="http://schemas.microsoft.com/office/drawing/2014/main" id="{D99B0C4B-77DC-3D63-DE30-FD32626843FD}"/>
              </a:ext>
            </a:extLst>
          </p:cNvPr>
          <p:cNvSpPr/>
          <p:nvPr/>
        </p:nvSpPr>
        <p:spPr>
          <a:xfrm>
            <a:off x="3779837" y="4581456"/>
            <a:ext cx="3560332" cy="305124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สรุปผลการสำรวจความพึงพอใจฯ ปีงบประมาณ พ.ศ. 2566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มีการวิเคราะห์</a:t>
            </a:r>
            <a: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โดยใช้สถิติเชิงพรรณนา รวมทั้งวิเคราะห์ข้อมูล</a:t>
            </a:r>
            <a:b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เชิงคุณภาพจากคำถามปลายเปิด จำแนกตามประเด็น</a:t>
            </a:r>
            <a:b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การให้บริการ และรายงานผลให้ผู้อำนวยการกองส่งเสริม</a:t>
            </a:r>
            <a:b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การพัฒนาฝีมือแรงงานรับทราบ ภายในเดือนกันยายน 2566 </a:t>
            </a:r>
            <a:endParaRPr lang="th-TH" sz="15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สามารถดำเนินการสำเร็จและบรรลุเป้าหมายตามแนวทาง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การเพิ่มประสิทธิภาพการให้บริการตามภารกิจกองทุนพัฒนา</a:t>
            </a:r>
            <a:b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ฝีมือแรงงาน ปีงบประมาณ พ.ศ. 2566 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5359358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1.21 ความสำเร็จของการจัดทำข้อเสนอแนะแนวทางการปรับปรุงการลดต้นทุนหรือ       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เพิ่มประสิทธิภาพในการปฏิบัติงาน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64889" y="3399691"/>
            <a:ext cx="7074864" cy="55595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มีแนวทางในการปรับปรุงการลดต้นทุนหรือเพิ่มประสิทธิภาพในการปฏิบัติงาน  กิจกรรมหลัก 2 กิจกรรม กิจกรรมสนับสนุน 2</a:t>
            </a:r>
          </a:p>
          <a:p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กิจกรรม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7" y="4374327"/>
            <a:ext cx="7109896" cy="9089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1. กำหนดกิจกรรมที่จะจัดทำแนวทางในการปรับปรุงการลดต้นทุนหรือเพิ่มประสิทธิภาพในการปฏิบัติงาน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2. แจ้งเวียนหน่วยงานให้ทบทวนกิจกรรม และเสนอแนวทางในการปรับปรุงการลดต้นทุนหรือเพิ่มประสิทธิภาพในการปฏิบัติงาน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3. รวบรวม จัดทำข้อเสนอแนะแนวทางในการปรับปรุงการลดต้นทุนหรือเพิ่มประสิทธิภาพในการปฏิบัติงาน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745158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217931" y="5408367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092915" y="5741192"/>
            <a:ext cx="2370969" cy="10310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หนังสือแจ้งหน่วยงานทบทวนกิจกรรม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ข้อเสนอแนะแนวทางในการปรับปรุง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เพื่อลดต้นทุนหรือเพิ่มประสิทธิภาพ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ในการปฏิบัติงาน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523996" y="5734526"/>
            <a:ext cx="181575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64889" y="7234502"/>
            <a:ext cx="7005291" cy="62993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8" y="7912307"/>
            <a:ext cx="2282143" cy="24826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63022" y="8221309"/>
            <a:ext cx="3157937" cy="113328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แจ้งเวียนหน่วยงานทบทวนกิจกรรม และจัดทำ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ข้อเสนอแนะแนวทางในการปรับปรุงการลดต้นทุน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หรือเพิ่มประสิทธิภาพในการปฏิบัติงาน</a:t>
            </a:r>
          </a:p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767534" y="7973040"/>
            <a:ext cx="2282143" cy="24826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614363" y="8236150"/>
            <a:ext cx="3597198" cy="114263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มีข้อเสนอแนะแนวทางแนวทางในการปรับปรุงการลดต้นทุน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หรือเพิ่มประสิทธิภาพในการปฏิบัติงาน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3281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5329"/>
            <a:ext cx="484564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(กองบริหารการคลัง)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01230478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313055" y="975235"/>
            <a:ext cx="5026702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1.22 ความสำเร็จในการบริหารงานจัดซื้อจัดจ้าง ประจำปีงบประมาณ พ.ศ. 2566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7869" y="3333367"/>
            <a:ext cx="7111885" cy="211146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เป็นการประเมินความสามารถในการปฏิบัติงานตามระเบียบ เมื่อได้รับความเห็นชอบงบวงเงินงบประมาณที่จะใช้ในการจัดซื้อจัด</a:t>
            </a:r>
            <a:r>
              <a:rPr lang="th-TH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จ้าง หน่วยงานต้องจัดทำแผนการจัดซื้อจัดจ้างประจำปีในระบบการจัดซื้อจัดจ้างภาครัฐด้วยอิเล็กทรอนิกส์ </a:t>
            </a:r>
            <a:r>
              <a:rPr lang="en-US" sz="1600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(Electronic Government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Procurement : e-GP)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โดยระบุเดือน/ปีที่คาดว่าจะประกาศจัดซื้อจัดจ้าง ต้องสอดคล้องกับการจัดซื้อจัดจ้าง ในแต่ละกรณี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เป็นการประเมินความสามารถในการผูกพันงบประมาณการจัดซื้อจัดจ้าง (งบประมาณที่ใช้ดำเนินงาน) เป็นการวัดว่าหน่วยงานสามารถก่อหนี้ผูกพันงบประมาณการจัดซื้อจัดจ้างหรือลงนามในสัญญา โดยอิงตามสำเนาหนังสือสำนักเลขาธิการคณะรัฐมนตรี            ด่วนที่สุด ที่  นร 0505/ว 3476 ลงวันที่ 22 ธันวาคม 2564 ทั้งเงินงบประมาณและเงินนอกงบประมาณ และไม่นับรวมงบประมาณรายจ่ายลงทุนผูกพันข้ามปี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6" y="5504089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7869" y="5885878"/>
            <a:ext cx="7119837" cy="280779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/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ด้านการกำหนดแผนการจัดซื้อจัดจ้าง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หน่วยงานที่ได้รับความเห็นชอบวงเงินงบประมาณการจัดซื้อจัดจ้าง  เผยแพร่แผนการจัดซื้อจัดจ้าง ซึ่งระยะเวลาในการเผยแพร่  แผนการจัดซื้อจัดจ้าง คือ ระยะเวลาที่หน่วยงานได้รับความเห็นชอบวงเงินพร้อมจัดทำแผนการจัดซื้อจัดจ้างประจำปี  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บันทึกแผนการจัดซื้อจัดจ้างประจำปีในระบบการจัดซื้อจัดจ้างภาครัฐด้วยอิเล็กทรอนิกส์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(e-GP)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ดำเนินการจัดซื้อจัดจ้าง เป็นไปตามกรอบระยะเวลา สอดคล้องตามที่กำหนด ดังนี้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3.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กรณีวิธีประกาศเชิญชวนทั่วไป ให้ระบุ/ปีที่คาดว่าจะประกาศจัดซื้อจัดจ้าง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3.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กรณีวิธีคัดเลือกและวิธีเฉพาะเจาะจง ให้ระบุเดือน/ปีที่คาดว่าจะจัดทำหนังสือเชิญชวน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ด้านการก่อหนี้ผูกพัน</a:t>
            </a:r>
          </a:p>
          <a:p>
            <a:pPr lvl="0"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วัดความสามารถในการผูกพันงบประมาณการจัดซื้อจัดจ้างวัดจากเงินงบประมาณในการจัดซื้อจัดจ้างทั้งหมด ทั้งเงินงบประมาณและเงินนอกงบประมาณ โดยกำหนดเป้าหมาย ดังนี้</a:t>
            </a:r>
          </a:p>
          <a:p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652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335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3281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5329"/>
            <a:ext cx="484564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(กองบริหารการคลัง)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EFDBA9B-1330-1E8A-BB41-E542EEA8A040}"/>
              </a:ext>
            </a:extLst>
          </p:cNvPr>
          <p:cNvSpPr txBox="1">
            <a:spLocks/>
          </p:cNvSpPr>
          <p:nvPr/>
        </p:nvSpPr>
        <p:spPr>
          <a:xfrm>
            <a:off x="304041" y="8466587"/>
            <a:ext cx="311054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Rounded Rectangle 17">
            <a:extLst>
              <a:ext uri="{FF2B5EF4-FFF2-40B4-BE49-F238E27FC236}">
                <a16:creationId xmlns="" xmlns:a16="http://schemas.microsoft.com/office/drawing/2014/main" id="{4020CBD1-414E-4EC2-E8BF-52A3D291AC5C}"/>
              </a:ext>
            </a:extLst>
          </p:cNvPr>
          <p:cNvSpPr/>
          <p:nvPr/>
        </p:nvSpPr>
        <p:spPr>
          <a:xfrm>
            <a:off x="343020" y="8963126"/>
            <a:ext cx="6927159" cy="86792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ระบบการจัดซื้อจัดจ้างภาครัฐด้วยอิเล็กทรอนิกส์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e-GP)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ของกรมบัญชีกลาง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8696384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0F4A95B2-9B5F-A3CD-74CA-8260125A2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162944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65900BDD-C31F-1308-C294-CA127C3FE926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Title 1">
            <a:extLst>
              <a:ext uri="{FF2B5EF4-FFF2-40B4-BE49-F238E27FC236}">
                <a16:creationId xmlns="" xmlns:a16="http://schemas.microsoft.com/office/drawing/2014/main" id="{F42BED5C-E79E-AB71-D15D-85989840E643}"/>
              </a:ext>
            </a:extLst>
          </p:cNvPr>
          <p:cNvSpPr txBox="1">
            <a:spLocks/>
          </p:cNvSpPr>
          <p:nvPr/>
        </p:nvSpPr>
        <p:spPr>
          <a:xfrm>
            <a:off x="268739" y="612823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17">
            <a:extLst>
              <a:ext uri="{FF2B5EF4-FFF2-40B4-BE49-F238E27FC236}">
                <a16:creationId xmlns="" xmlns:a16="http://schemas.microsoft.com/office/drawing/2014/main" id="{638B4072-1515-585C-C6CC-931BFE1ACEAB}"/>
              </a:ext>
            </a:extLst>
          </p:cNvPr>
          <p:cNvSpPr/>
          <p:nvPr/>
        </p:nvSpPr>
        <p:spPr>
          <a:xfrm>
            <a:off x="268739" y="6499649"/>
            <a:ext cx="3153334" cy="193726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6 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การจัดซื้อจัดจ้างเป็นไปตามแผนร้อยละ 40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การผูกพันงบประมาณการจัดซื้อจัดจ้าง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1 ร้อยละ 29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การผูกพันงบประมาณการจัดซื้อจัดจ้าง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2 ร้อยละ 59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7">
            <a:extLst>
              <a:ext uri="{FF2B5EF4-FFF2-40B4-BE49-F238E27FC236}">
                <a16:creationId xmlns="" xmlns:a16="http://schemas.microsoft.com/office/drawing/2014/main" id="{638B4072-1515-585C-C6CC-931BFE1ACEAB}"/>
              </a:ext>
            </a:extLst>
          </p:cNvPr>
          <p:cNvSpPr/>
          <p:nvPr/>
        </p:nvSpPr>
        <p:spPr>
          <a:xfrm>
            <a:off x="3629891" y="6485794"/>
            <a:ext cx="3640289" cy="19593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 12 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การจัดซื้อจัดจ้างเป็นไปตามแผนร้อยละ 85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การผูกพันงบประมาณการจัดซื้อจัดจ้าง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3 ร้อยละ 59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การผูกพันงบประมาณการจัดซื้อจัดจ้าง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4 ร้อยละ 59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0B79A0EC-D08E-D541-F3B6-5A4E0D72D19D}"/>
              </a:ext>
            </a:extLst>
          </p:cNvPr>
          <p:cNvSpPr/>
          <p:nvPr/>
        </p:nvSpPr>
        <p:spPr>
          <a:xfrm>
            <a:off x="229857" y="1267250"/>
            <a:ext cx="7109899" cy="223759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ความสามารถในการผูกพันงบประมาณการจัดซื้อจัดจ้าง = คะแนนรวมร้อยละการก่อหนี้ผูกพันของแต่ละ</a:t>
            </a:r>
            <a:r>
              <a:rPr lang="th-TH" sz="16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(</a:t>
            </a:r>
            <a:r>
              <a:rPr lang="en-US" sz="16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Qt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                                                                           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โดยที่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ร้อยละการก่อหนี้ผูกพัน     =          เงินงบประมาณของโครงการที่สามารถก่อหนี้ผูกพันราย</a:t>
            </a:r>
            <a:r>
              <a:rPr lang="th-TH" sz="1600" b="1" dirty="0" err="1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x 100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                              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เงินงบประมาณที่จัดซื้อจัดจ้างทั้งหมด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F2506A6-DED9-A1A3-4B8D-23ABC769AC16}"/>
              </a:ext>
            </a:extLst>
          </p:cNvPr>
          <p:cNvSpPr txBox="1">
            <a:spLocks/>
          </p:cNvSpPr>
          <p:nvPr/>
        </p:nvSpPr>
        <p:spPr>
          <a:xfrm>
            <a:off x="268739" y="92520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20" name="ตัวเชื่อมต่อตรง 19"/>
          <p:cNvCxnSpPr/>
          <p:nvPr/>
        </p:nvCxnSpPr>
        <p:spPr>
          <a:xfrm>
            <a:off x="3111484" y="2743323"/>
            <a:ext cx="3938401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ounded Rectangle 17">
            <a:extLst>
              <a:ext uri="{FF2B5EF4-FFF2-40B4-BE49-F238E27FC236}">
                <a16:creationId xmlns="" xmlns:a16="http://schemas.microsoft.com/office/drawing/2014/main" id="{0B79A0EC-D08E-D541-F3B6-5A4E0D72D19D}"/>
              </a:ext>
            </a:extLst>
          </p:cNvPr>
          <p:cNvSpPr/>
          <p:nvPr/>
        </p:nvSpPr>
        <p:spPr>
          <a:xfrm>
            <a:off x="229857" y="3821879"/>
            <a:ext cx="7109899" cy="223759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รอบที่ 1 ตุลาคม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2565 – 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มีนาคม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2566 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		= </a:t>
            </a:r>
            <a:r>
              <a:rPr lang="th-TH" sz="16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แผนทั้งหมด (</a:t>
            </a:r>
            <a:r>
              <a:rPr lang="en-US" sz="12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 </a:t>
            </a:r>
            <a:r>
              <a:rPr lang="th-TH" sz="16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เดือน) </a:t>
            </a:r>
            <a:r>
              <a:rPr lang="en-US" sz="12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– </a:t>
            </a:r>
            <a:r>
              <a:rPr lang="th-TH" sz="16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แผนการจัดซื้อจัดจ้าง (ไม่สอดคล้องกับระยะเวลาจัดซื้อจัดจ้าง </a:t>
            </a:r>
            <a:r>
              <a:rPr lang="en-US" sz="12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x 100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                              แผนทั้งหมด (ประจำปี)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รอบที่ 2 เมษายน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2566 – 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กันยายน 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(12 </a:t>
            </a:r>
            <a:r>
              <a:rPr lang="th-TH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เดือน</a:t>
            </a:r>
            <a:r>
              <a:rPr lang="en-US" sz="1600" b="1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)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</a:t>
            </a:r>
            <a:r>
              <a:rPr lang="th-TH" sz="16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แผนทั้งหมด </a:t>
            </a:r>
            <a:r>
              <a:rPr lang="en-US" sz="12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– </a:t>
            </a:r>
            <a:r>
              <a:rPr lang="th-TH" sz="16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แผนการจัดซื้อจัดจ้าง (ไม่สอดคล้องกับระยะเวลาจัดซื้อจัดจ้าง </a:t>
            </a:r>
            <a:r>
              <a:rPr lang="en-US" sz="1200" u="sng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x 100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th-TH" sz="1600" dirty="0">
                <a:solidFill>
                  <a:srgbClr val="00000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                                                                        แผนทั้งหมด (ประจำปี)</a:t>
            </a:r>
            <a:endParaRPr lang="en-US" sz="1200" dirty="0"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Title 1">
            <a:extLst>
              <a:ext uri="{FF2B5EF4-FFF2-40B4-BE49-F238E27FC236}">
                <a16:creationId xmlns="" xmlns:a16="http://schemas.microsoft.com/office/drawing/2014/main" id="{1F2506A6-DED9-A1A3-4B8D-23ABC769AC16}"/>
              </a:ext>
            </a:extLst>
          </p:cNvPr>
          <p:cNvSpPr txBox="1">
            <a:spLocks/>
          </p:cNvSpPr>
          <p:nvPr/>
        </p:nvSpPr>
        <p:spPr>
          <a:xfrm>
            <a:off x="268739" y="34798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19758461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238375" y="975235"/>
            <a:ext cx="5321299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1.23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ความสำเร็จของการเร่งรัด ติดตามการใช้จ่ายงบประมาณรายจ่ายประจำปีงบประมาณ     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พ.ศ. 2566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9" y="3247155"/>
            <a:ext cx="7119837" cy="59531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เร่งรัดการใช้จ่ายงบประมาณภาพรวม ประจำปีงบประมาณ พ.ศ. 2566 เป็นไปตามเป้าหมายที่กำหนด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796022"/>
            <a:ext cx="358159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9" y="4164859"/>
            <a:ext cx="7050261" cy="29165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เรียกรายงานจากระบบ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GFMIS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ทุกสิ้นเดือน และจัดทำรายงานสรุปผลการใช้จ่ายงบประมาณรายจ่ายประจำปีงบประมาณ  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พ.ศ. 2566 แจ้งเวียนหน่วยงานเพื่อตรวจสอบความถูกต้อง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อธิบดีมอบหมายรองอธิบดี ผู้ตรวจราชการกรม หัวหน้าหน่วยงาน กำกับดูแล เร่งรัด ติดตาม การใช้จ่ายงบประมาณรายจ่าย    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ประจำปีงบประมาณ พ.ศ. 2566 ของหน่วยงานที่รับผิดชอบให้เป็นไปตามแผนการใช้จ่ายงบประมาณที่สำนักงบประมาณ           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ให้ความเห็นชอบ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กองบริหารการคลังประสานหน่วยงานที่ไม่สามารถใช้จ่ายงบประมาณให้เป็นไปตามเป้าหมายที่กำหนด เพื่อทราบถึงปัญหา  </a:t>
            </a:r>
          </a:p>
          <a:p>
            <a:pPr lvl="0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อุปสรรค  วิเคราะห์ข้อมูลที่ได้รับและให้คำแนะนำในส่วนที่เกี่ยวข้องกับการใช้จ่ายเงินให้เป็นไปตามเป้าหมายที่กำหนด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สรุปผลการใช้จ่ายงบประมาณรายจ่ายประจำปีงบประมาณ พ.ศ. 2566 ภาพรวมและแยกเป็นหน่วยงาน           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เสนอที่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ประชุมผู้บริหารกรมพัฒนาฝีมือแรงงาน เพื่อติดตาม เร่งรัด และทราบถึงปัญหา อุปสรรคที่ไม่สามารถใช้จ่ายงบประมาณ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ให้เป็นไปตามเป้าหมายที่กำหนด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474061" y="7371408"/>
            <a:ext cx="604017" cy="24827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52370" y="7664298"/>
            <a:ext cx="6866689" cy="64514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3EFDBA9B-1330-1E8A-BB41-E542EEA8A040}"/>
              </a:ext>
            </a:extLst>
          </p:cNvPr>
          <p:cNvSpPr txBox="1">
            <a:spLocks/>
          </p:cNvSpPr>
          <p:nvPr/>
        </p:nvSpPr>
        <p:spPr>
          <a:xfrm>
            <a:off x="299137" y="8403813"/>
            <a:ext cx="566502" cy="32094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7">
            <a:extLst>
              <a:ext uri="{FF2B5EF4-FFF2-40B4-BE49-F238E27FC236}">
                <a16:creationId xmlns="" xmlns:a16="http://schemas.microsoft.com/office/drawing/2014/main" id="{4020CBD1-414E-4EC2-E8BF-52A3D291AC5C}"/>
              </a:ext>
            </a:extLst>
          </p:cNvPr>
          <p:cNvSpPr/>
          <p:nvPr/>
        </p:nvSpPr>
        <p:spPr>
          <a:xfrm>
            <a:off x="299137" y="8819129"/>
            <a:ext cx="3252001" cy="111966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85750" indent="-285750">
              <a:buFontTx/>
              <a:buChar char="-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หนังสือแจ้งเวียนหน่วยงานให้เร่งรัด ติดตามการ             ใช้จ่ายงบประมาณรายจ่ายประจำปีงบประมาณ                  พ.ศ. 2566 ให้เป็นไปตามเป้าหมายที่กำหนด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549E2364-DAD0-2A6B-62AF-9E0878C027E8}"/>
              </a:ext>
            </a:extLst>
          </p:cNvPr>
          <p:cNvSpPr txBox="1">
            <a:spLocks/>
          </p:cNvSpPr>
          <p:nvPr/>
        </p:nvSpPr>
        <p:spPr>
          <a:xfrm>
            <a:off x="3867058" y="8354066"/>
            <a:ext cx="61613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อื่น/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Rounded Rectangle 17">
            <a:extLst>
              <a:ext uri="{FF2B5EF4-FFF2-40B4-BE49-F238E27FC236}">
                <a16:creationId xmlns="" xmlns:a16="http://schemas.microsoft.com/office/drawing/2014/main" id="{F604C3BF-6A75-C535-5C8F-144A93758FB2}"/>
              </a:ext>
            </a:extLst>
          </p:cNvPr>
          <p:cNvSpPr/>
          <p:nvPr/>
        </p:nvSpPr>
        <p:spPr>
          <a:xfrm>
            <a:off x="3779837" y="8892350"/>
            <a:ext cx="3273681" cy="94768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</a:p>
        </p:txBody>
      </p:sp>
      <p:sp>
        <p:nvSpPr>
          <p:cNvPr id="2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7869" y="1912773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9328" y="1599456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3281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5329"/>
            <a:ext cx="484564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(กองบริหารการคลัง)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9837589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0F4A95B2-9B5F-A3CD-74CA-8260125A2D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162944"/>
            <a:ext cx="714805" cy="63912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65900BDD-C31F-1308-C294-CA127C3FE926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Rounded Rectangle 17">
            <a:extLst>
              <a:ext uri="{FF2B5EF4-FFF2-40B4-BE49-F238E27FC236}">
                <a16:creationId xmlns="" xmlns:a16="http://schemas.microsoft.com/office/drawing/2014/main" id="{0B79A0EC-D08E-D541-F3B6-5A4E0D72D19D}"/>
              </a:ext>
            </a:extLst>
          </p:cNvPr>
          <p:cNvSpPr/>
          <p:nvPr/>
        </p:nvSpPr>
        <p:spPr>
          <a:xfrm>
            <a:off x="219919" y="1069419"/>
            <a:ext cx="7109899" cy="55621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 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1F2506A6-DED9-A1A3-4B8D-23ABC769AC16}"/>
              </a:ext>
            </a:extLst>
          </p:cNvPr>
          <p:cNvSpPr txBox="1">
            <a:spLocks/>
          </p:cNvSpPr>
          <p:nvPr/>
        </p:nvSpPr>
        <p:spPr>
          <a:xfrm>
            <a:off x="258801" y="72737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42BED5C-E79E-AB71-D15D-85989840E643}"/>
              </a:ext>
            </a:extLst>
          </p:cNvPr>
          <p:cNvSpPr txBox="1">
            <a:spLocks/>
          </p:cNvSpPr>
          <p:nvPr/>
        </p:nvSpPr>
        <p:spPr>
          <a:xfrm>
            <a:off x="205765" y="1719405"/>
            <a:ext cx="20319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17">
            <a:extLst>
              <a:ext uri="{FF2B5EF4-FFF2-40B4-BE49-F238E27FC236}">
                <a16:creationId xmlns="" xmlns:a16="http://schemas.microsoft.com/office/drawing/2014/main" id="{638B4072-1515-585C-C6CC-931BFE1ACEAB}"/>
              </a:ext>
            </a:extLst>
          </p:cNvPr>
          <p:cNvSpPr/>
          <p:nvPr/>
        </p:nvSpPr>
        <p:spPr>
          <a:xfrm>
            <a:off x="150343" y="2309719"/>
            <a:ext cx="7287687" cy="106307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หนังสือแจ้งเวียนหน่วยงานให้เร่งรัด ติดตามการใช้จ่ายงบประมาณรายจ่ายประจำปีงบประมาณ พ.ศ. 2566 ให้เป็นไปตาม  เป้าหมายที่กำหนด ประจำเดือนตุลาคม 2565 – มีนาคม 2566</a:t>
            </a:r>
          </a:p>
        </p:txBody>
      </p:sp>
      <p:sp>
        <p:nvSpPr>
          <p:cNvPr id="11" name="กล่องข้อความ 10">
            <a:extLst>
              <a:ext uri="{FF2B5EF4-FFF2-40B4-BE49-F238E27FC236}">
                <a16:creationId xmlns="" xmlns:a16="http://schemas.microsoft.com/office/drawing/2014/main" id="{6168EB8F-43D4-74D0-B68F-5CF25B4AB6B4}"/>
              </a:ext>
            </a:extLst>
          </p:cNvPr>
          <p:cNvSpPr txBox="1"/>
          <p:nvPr/>
        </p:nvSpPr>
        <p:spPr>
          <a:xfrm>
            <a:off x="150343" y="3963106"/>
            <a:ext cx="3888888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8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7">
            <a:extLst>
              <a:ext uri="{FF2B5EF4-FFF2-40B4-BE49-F238E27FC236}">
                <a16:creationId xmlns="" xmlns:a16="http://schemas.microsoft.com/office/drawing/2014/main" id="{E8B59FC7-E379-CDC1-A9F4-4FC9719D7039}"/>
              </a:ext>
            </a:extLst>
          </p:cNvPr>
          <p:cNvSpPr/>
          <p:nvPr/>
        </p:nvSpPr>
        <p:spPr>
          <a:xfrm>
            <a:off x="205765" y="4424771"/>
            <a:ext cx="7287687" cy="14309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85750" marR="0" lvl="0" indent="-2857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หนังสือแจ้งเวียนหน่วยงานให้เร่งรัด ติดตามการใช้จ่ายงบประมาณรายจ่ายประจำปีงบประมาณ พ.ศ. 2566 ให้เป็นไปตาม เป้าหมายที่กำหนด ประจำเดือนตุลาคม 2565 – กันยายน 2566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1940218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5209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867255"/>
            <a:ext cx="1921397" cy="62884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552094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854199"/>
            <a:ext cx="4837695" cy="706608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1.24 ความสำเร็จของการบูรณาการข้อมูลผลการสำรวจความพึงพอใจ ความไม่พึงพอใจและความผูกพันของผู้รับบริการรับรองความรู้ความสามารถ มาใช้ในการกำหนด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แนวทางแก้ไขเชิงรุก หรือกำหนดยุทธศาสตร์และสร้างนวัตกรรม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3281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5329"/>
            <a:ext cx="484564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(สำนักงานรับรองความรู้ความสามารถ)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การสำรวจข้อมูลความพึงพอใจในการรับบริการการรับรองความรู้ความสามารถ เพื่อนำผลการสำรวจข้อมูลดังกล่าวมาเป็นแนวทาง</a:t>
            </a:r>
            <a:b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ในการวิเคราะห์ พัฒนา และปรับปรุงแก้ไขเชิงรุกหรือกำหนดยุทธศาสตร์และสร้างนวัตกรรมการรับรองความรู้ความสามารถ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04460" y="385301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192274"/>
            <a:ext cx="7119837" cy="13270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จัดทำแผนดำเนินการสำรวจข้อมูลความพึงพอใจในการรับบริการการรับรองความรู้ความสามารถ 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จัดทำแบบประเมินความพึงพอใจในการรับบริการการรับรองความรู้ความสามารถ และนำเสนอให้ผู้บริหารพิจารณา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เห็น</a:t>
            </a: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ชอบ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ส่งแบบประเมินความพึงพอใจในการรับบริการการรับรองความรู้ความสามารถ ที่ได้รับความเห็นชอบจากผู้บริหารให้กับสถาบันพัฒนาฝีมือแรงงาน/สำนักงานพัฒนาฝีมือแรงงาน 77 แห่ง 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รวบรวมข้อมูลที่ได้จากแบบประเมินความพึงพอใจในการรับบริการการรับรองความรู้ความสามารถ เพื่อนำมาวิเคราะห์ข้อมูล         ในการกำหนดแนวทางเชิงรุก หรือกำหนดยุทธศาสตร์และสร้างนวัตกรรม</a:t>
            </a:r>
            <a:endParaRPr lang="th-TH" sz="1600" b="0" strike="noStrike" baseline="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5.</a:t>
            </a: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รายงานสรุปผลการสำรวจข้อมูลดังกล่าว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เพื่อ</a:t>
            </a: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นำมาเป็นแนวทางในการวิเคราะห์ พัฒนา และปรับปรุงแก้ไขเชิงรุกหรือกำหนดยุทธศาสตร์และสร้างนวัตกรรมการรับรองความรู้ความสามารถ และจัดทำข้อเสนอเพื่อเสนอต่อผู้บริหารพิจารณา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5"/>
            <a:ext cx="2282143" cy="97726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626242" y="5734526"/>
            <a:ext cx="2685229" cy="9772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แบบประเมินความพึงพอใจในการรับบริการการรับรองความรู้ความสามารถ</a:t>
            </a:r>
          </a:p>
          <a:p>
            <a:pPr marL="0" indent="0">
              <a:lnSpc>
                <a:spcPts val="1100"/>
              </a:lnSpc>
              <a:buNone/>
              <a:defRPr/>
            </a:pP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2.รายงานสรุปผลข้อมูลแบบประเมินความพึงพอใจในการรับบริการการรับรองความรู้ความสามารถ และข้อเสนอแนวทางการแก้ไข</a:t>
            </a:r>
            <a:b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6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เชิงรุก หรือกำหนดยุทธศาสตร์และนวัตกรรม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9772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8" y="806476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27869" y="8402389"/>
            <a:ext cx="7119837" cy="168416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เป้าหมายตามรอบประเมินรอบที่ 1  ดำเนินการระหว่างวันที่ 1 ตุลาคม 2564 – 31 มีนาคม 2565 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ส่งแบบประเมินความพึงพอใจในการรับบริการการรับรองความรู้ความสามารถ ที่ได้รับความเห็นชอบจากผู้บริหารให้กับสถาบันพัฒนาฝีมือแรงงาน/สำนักงานพัฒนาฝีมือแรงงาน 77 แห่ง (ขั้นตอนการดำเนินงาน ข้อที่ 4)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เป้าหมายตามรอบประเมินรอบที่ 2  ดำเนินการระหว่างวันที่ 1 เมษายน 2565 – 30 กันยายน 2565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รายงานสรุปผลข้อมูล และข้อเสนอแนวทางการแก้ไขเชิงรุก หรือกำหนดยุทธศาสตร์และนวัตกรรม (ขั้นตอนการดำเนินงาน ข้อที่ 5)</a:t>
            </a:r>
            <a:endParaRPr lang="th-TH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7869" y="1912773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9328" y="1599456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24259306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20987"/>
            <a:ext cx="4837695" cy="639820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1.25 ความสำเร็จของการใช้ข้อมูลและสารสนเทศในการวิเคราะห์แนวโน้มการรับรองความรู้ความสามารถและความคาดหวังของผู้รับบริการ</a:t>
            </a:r>
            <a:endParaRPr lang="x-none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1840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40916"/>
            <a:ext cx="4823836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(สำนักงานรับรองความรู้ความสามารถ)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0983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12415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การสำรวจข้อมูล และวิเคราะห์แนวโน้มสาขาอาชีพที่อาจเป็นอันตรายต่อสาธารณะ หรือต้องใช้ผู้มีความรู้ความสามารถ เพื่อนำผลการสำรวจข้อมูลดังกล่าวมาเป็นแนวทางในการจัดทำ (ร่าง) ประกาศคณะกรรมการส่งเสริมการพัฒนาฝีมือแรงงาน เรื่อง จำแนกและกำหนดระดับความรู้ความสามารถ และกำหนดช่วงอัตราค่าจ้างที่เหมาะสมกับระดับความรู้ความสามารถของผู้ประกอบอาชีพในกลุ่มเป้าหมาย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75350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074498"/>
            <a:ext cx="7119837" cy="144481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จัดทำแผนดำเนินการสำรวจข้อมูลการวิเคราะห์แนวโน้มสาขาอาชีพที่อาจเป็นอันตรายต่อสาธารณะ หรือต้องใช้ผู้มีความรู้ความสามารถ และ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จัดตั้งคณะทำงาน เพื่อจัดทำแบบสำรวจข้อมูลการวิเคราะห์แนวโน้มสาขาอาชีพที่อาจเป็นอันตรายต่อสาธารณะ หรือต้องใช้ผู้มีความรู้ความสามารถ และนำเสนอให้ผู้บริหารพิจารณาเห็นชอบ 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ส่งแบบสำรวจข้อมูลให้กับกลุ่มเป้าหมาย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รวบรวมข้อมูลที่ได้จากแบบสำรวจการวิเคราะห์แนวโน้มสาขาอาชีพที่อาจเป็นอันตรายต่อสาธารณะ หรือต้องใช้ผู้มีความรู้ความสามารถ 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5. </a:t>
            </a: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รายงานสรุปผลการสำรวจข้อมูลดังกล่าว และนำมาเป็นข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้อมูลประกอบการ</a:t>
            </a: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วิเคราะห์ในการขออนุมัติจัดทำ (ร่าง) ประกาศคณะกรรมการส่งเสริม</a:t>
            </a:r>
            <a:b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การพัฒนาฝีมือแรงงาน เรื่อง จำแนกและกำหนดระดับความรู้ความสามารถ และกำหนดช่วงอัตราค่าจ้างที่เหมาะสมกับระดับความรู้ความสามารถ</a:t>
            </a:r>
            <a:b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ของผู้ประกอบอาชีพเสนอต่อคณะกรรมการส่งเสริมการพัฒนาฝีมือแรงงาน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282143" cy="149604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650084" y="541139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647950" y="5734525"/>
            <a:ext cx="2663521" cy="15359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lvl="0" indent="0" algn="l" defTabSz="914400" rtl="0" eaLnBrk="1" fontAlgn="auto" latinLnBrk="0" hangingPunct="1">
              <a:lnSpc>
                <a:spcPts val="1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แบบสำรวจการวิเคราะห์แนวโน้มสาขาอาชีพที่อาจเป็นอันตรายต่อสาธารณะ หรือต้องใช้ผู้มีความรู้ความสามารถ </a:t>
            </a:r>
          </a:p>
          <a:p>
            <a:pPr marL="0" indent="0">
              <a:lnSpc>
                <a:spcPts val="1100"/>
              </a:lnSpc>
              <a:buNone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2.รายงานสรุปผลข้อมูล และจัดทำ (ร่าง) ประกาศคณะกรรมการส่งเสริมการพัฒนาฝีมือแรงงาน เรื่อง จำแนกและกำหนดระดับความรู้ความสามารถ และกำหนดช่วงอัตราค่าจ้างที่เหมาะสมกับระดับความรู้ความสามารถของผู้ประกอบอาชีพเสนอต่อคณะกรรมการส่งเสริมการพัฒนาฝีมือแรงงาน</a:t>
            </a:r>
            <a:endParaRPr lang="th-TH" sz="1400" b="0" strike="noStrike" kern="0" baseline="0" dirty="0">
              <a:solidFill>
                <a:schemeClr val="tx1">
                  <a:lumMod val="95000"/>
                  <a:lumOff val="5000"/>
                </a:schemeClr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5"/>
            <a:ext cx="1875869" cy="15359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06062" y="7223439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583485"/>
            <a:ext cx="7119837" cy="489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8" y="806476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27869" y="8501189"/>
            <a:ext cx="7119837" cy="18116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เป้าหมายตามรอบประเมินรอบที่ 1  ดำเนินการระหว่างวันที่ 1 ตุลาคม 2564 – 31 มีนาคม 2565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จัดตั้งคณะทำงานจัดทำแบบสำรวจข้อมูลการวิเคราะห์แนวโน้มสาขาอาชีพที่อาจเป็นอันตรายต่อสาธารณะ หรือต้องใช้ผู้มีความรู้ความสามารถ (ขั้นตอนการดำเนินงาน ข้อที่ 2)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ส่งแบบสำรวจข้อมูลให้กับกลุ่มเป้าหมาย (ขั้นตอนการดำเนินงาน ข้อที่ 3)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เป้าหมายตามรอบประเมินรอบที่ 2  ดำเนินการระหว่างวันที่ 1 เมษายน 2565 – 30 กันยายน 2565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รายงานสรุปผลการสำรวจข้อมูลดังกล่าว และนำมาเป็นข้อมูลประกอบการวิเคราะห์ในการขออนุมัติจัดทำ (ร่าง) ประกาศคณะกรรมการส่งเสริมการพัฒนาฝีมือแรงงาน เรื่อง จำแนกและกำหนดระดับความรู้ความสามารถ และกำหนดช่วงอัตราค่าจ้างที่เหมาะสมกับระดับความรู้ความสามารถของผู้ประกอบอาชีพเสนอต่อคณะกรรมการส่งเสริมการพัฒนาฝีมือแรงงาน (ขั้นตอนการดำเนินงาน ข้อที่ 5)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03403" y="1829463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44862" y="1516146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8459427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20987"/>
            <a:ext cx="4837695" cy="639820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1.26 ความสำเร็จของการปรับปรุงข้อสอบสัมภาษณ์ เพื่อใช้ประเมินความรู้ความสามารถ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ด้านคุณลักษณะส่วนบุคคล สาขาช่างไฟฟ้าภายในอาคาร ระดับ 1 ตามหลักการ และแนวทาง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 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ISO 17024</a:t>
            </a:r>
            <a:endParaRPr lang="x-none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49171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14226"/>
            <a:ext cx="47932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(สำนักงานรับรองความรู้ความสามารถ)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0983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124154"/>
            <a:ext cx="7119837" cy="61051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การประเมินความรู้ความสามารถด้านคุณลักษณะส่วนบุคคล สาขาช่างไฟฟ้าภายในอาคาร ระดับ 1 โดยการทดสอบเชิงพฤติกรรมด้วยการสัมภาษณ์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ให้เป็นไปตามเกณฑ์ประกันคุณภาพ ตามหลักการและแนวทางของ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ISO 17024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625912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29857" y="3995846"/>
            <a:ext cx="7119837" cy="155402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แต่งตั้งคณะทำงานข้อสอบสัมภาษณ์ และหาค่าความเที่ยวตรงของข้อสอบที่ประกอบด้วยผู้เชี่ยวชาญด้านการวัดและประเมินผล</a:t>
            </a:r>
            <a:b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และผู้เชี่ยวชาญในวิชาชีพ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ออกแบบข้อสอบสัมภาษณ์ โดยดำเนินการตามหลักการของ </a:t>
            </a:r>
            <a:r>
              <a:rPr lang="en-US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Test blueprint </a:t>
            </a: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และทฤษฎี </a:t>
            </a:r>
            <a:r>
              <a:rPr lang="en-US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bloom </a:t>
            </a: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และจัดทำเฉลยข้อสอบสัมภาษณ์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3. นำข้อสอบสัมภาษณ์มาหาค่าความเที่ยงตรง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Validity) 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หาค่า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IOC)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ใช้ผู้เชี่ยวชาญด้านการวัดและประเมินผล และผู้เชี่ยวชาญในวิชาชีพ 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ดำเนินการแก้ไขข้อสอบสัมภาษณ์ และเฉลยภายหลังผ่านการวิเคราะห์หาค่า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IOC (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ถ้ามี)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 ดำเนินการชี้แจงในเรื่องข้อสอบสัมภาษณ์ และเกณฑ์การให้คะแนนให้ผู้ประเมินที่นำไปใช้ประเมินในการทดลองทดสอบ และจัดเก็บข้อมูล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5. เปิดทดลองทดสอบ โดยนำข้อสอบสัมภาษณ์ไปใช้ และนำมาแยกแยะหาค่าความยากง่ายค่าความเชื่อมั่น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Reliability)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6. นำผลที่ได้จากการทดสอบมาปรับปรุงข้อสอบสัมภาษณ์ในกรณีที่ข้อสอบไม่ชัดเจน/หรือไม่เหมาะสม 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7. เสนอคณะทำงานเพื่อความเป็นกลางและรูปแบบการรับรอง</a:t>
            </a:r>
          </a:p>
          <a:p>
            <a:pPr marR="0" lvl="0" algn="l" defTabSz="914400" rtl="0" eaLnBrk="1" fontAlgn="base" latinLnBrk="0" hangingPunct="1">
              <a:lnSpc>
                <a:spcPts val="11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sz="1400" b="0" strike="noStrike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8. ดำเนินการอบรมข้อสอบสัมภาษณ์ เกณฑ์การให้คะแนนที่ปรับปรุงชี้แจงให้ผู้ประเมินรับทราบ และจัดเก็บหลักฐานการฝึกอบรม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15518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91341" y="7939784"/>
            <a:ext cx="5571506" cy="162185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ใช้ประกอบการพิจารณาเกณฑ์ผ่านหรือไม่ผ่านตัวชี้วัด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1. รอบประเมินรอบที่ 1  ดำเนินการระหว่างวันที่ 1 ตุลาคม 2564 – 31 มีนาคม 2565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ข้อสอบสัมภาษณ์ที่ผ่านขั้นตอนการหาค่าความเที่ยงตรง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หลักฐานการชี้แจงข้อสอบสัมภาษณ์ให้ผู้ประเมินที่จะนำมาทดลองทดสอบสัมภาษณ์ (ขั้นตอนการดำเนินงาน ข้อที่ 4)</a:t>
            </a:r>
          </a:p>
          <a:p>
            <a:pPr lvl="1"/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รอบประเมินรอบที่ 2  ดำเนินการระหว่างวันที่ 1 เมษายน 2565 – 30 กันยายน 2565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บันทึกความเห็นชอบของคณะทำงานเพื่อความเป็นกลางและรูปแบบการรับรอง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หลักฐานการฝึกอบรมผู้ประเมิน (ขั้นตอนการดำเนินงาน ข้อที่ 8)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91341" y="753949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91341" y="5730058"/>
            <a:ext cx="7168293" cy="190847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ใช้ประกอบการพิจารณาเกณฑ์ผ่านหรือไม่ผ่านตัวชี้วัด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1. รอบประเมินรอบที่ 1  ดำเนินการระหว่างวันที่ 1 ตุลาคม 2564 – 31 มีนาคม 2565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มีร่างข้อสอบสัมภาษณ์ และร่างเฉลยที่ผ่านกระบวนการหาค่าความเที่ยงตรง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มีการชี้แจงเรื่องข้อสอบสัมภาษณ์ และเกณฑ์การให้คะแนนต่อผู้ประเมินที่นำไปทดลองสัมภาษณ์</a:t>
            </a:r>
          </a:p>
          <a:p>
            <a:pPr lvl="1"/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รอบประเมินรอบที่ 2  ดำเนินการระหว่างวันที่ 1 เมษายน 2565 – 30 กันยายน 2565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การทดลองใช้ (ร่าง) ข้อสอบสัมภาษณ์ โดยความร่วมมือจากศูนย์ประเมินความรู้ความสามารถกลาง หรือศูนย์ประเมิน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ตามมาตรา 26/4 (2) </a:t>
            </a:r>
          </a:p>
          <a:p>
            <a:pPr marL="1200150" lvl="2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มีการชี้แจง หรืออบรมการใช้ข้อสอบสัมภาษณ์ที่ปรับปรุง และผ่านความเห็นชอบของคณะทำงานเพื่อความเป็นกลางและรูปแบบการรับรองแล้วต่อผู้ประเมินในสังกัดของศูนย์ประเมินความรู้ความสามารถทั่วประเทศ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857405" y="763853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857405" y="7939784"/>
            <a:ext cx="1502229" cy="162115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2513AA3A-AAAF-E8EE-7661-0A650889E7B1}"/>
              </a:ext>
            </a:extLst>
          </p:cNvPr>
          <p:cNvSpPr txBox="1">
            <a:spLocks/>
          </p:cNvSpPr>
          <p:nvPr/>
        </p:nvSpPr>
        <p:spPr>
          <a:xfrm>
            <a:off x="133603" y="9480114"/>
            <a:ext cx="129756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25">
            <a:extLst>
              <a:ext uri="{FF2B5EF4-FFF2-40B4-BE49-F238E27FC236}">
                <a16:creationId xmlns="" xmlns:a16="http://schemas.microsoft.com/office/drawing/2014/main" id="{73090B0E-9E06-620D-3183-8FE65955EB3E}"/>
              </a:ext>
            </a:extLst>
          </p:cNvPr>
          <p:cNvSpPr/>
          <p:nvPr/>
        </p:nvSpPr>
        <p:spPr>
          <a:xfrm>
            <a:off x="191341" y="9828064"/>
            <a:ext cx="7103960" cy="4965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831087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71316" y="1517770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89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9681460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20987"/>
            <a:ext cx="4837695" cy="639820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1.26 ความสำเร็จของการปรับปรุงข้อสอบสัมภาษณ์ เพื่อใช้ประเมินความรู้ความสามารถ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ด้านคุณลักษณะส่วนบุคคล สาขาช่างไฟฟ้าภายในอาคาร ระดับ 1 ตามหลักการ และแนวทาง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 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ISO 17024</a:t>
            </a:r>
            <a:endParaRPr lang="x-none" sz="14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ADFE5F21-3F34-F6CD-967E-50CFE2A6C14D}"/>
              </a:ext>
            </a:extLst>
          </p:cNvPr>
          <p:cNvSpPr txBox="1">
            <a:spLocks/>
          </p:cNvSpPr>
          <p:nvPr/>
        </p:nvSpPr>
        <p:spPr>
          <a:xfrm>
            <a:off x="219919" y="1560807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95299B64-B919-F55B-091A-C75E9E22EC84}"/>
              </a:ext>
            </a:extLst>
          </p:cNvPr>
          <p:cNvSpPr/>
          <p:nvPr/>
        </p:nvSpPr>
        <p:spPr>
          <a:xfrm>
            <a:off x="219917" y="1957431"/>
            <a:ext cx="7119837" cy="13067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1.เป้าหมายตามรอบประเมินรอบที่ 1  ดำเนินการระหว่างวันที่ 1 ตุลาคม 2564 – 31 มีนาคม 2565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ดำเนินการชี้แจงในเรื่องข้อสอบสัมภาษณ์ และเกณฑ์การให้คะแนนต่อผู้ประเมินที่จะนำมาทดลองทดสอบสัมภาษณ์ จำนวน 9 แห่ง</a:t>
            </a:r>
            <a:b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แล้วเสร็จ</a:t>
            </a:r>
          </a:p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เป้าหมายตามรอบประเมินรอบที่ 2  ดำเนินการระหว่างวันที่ 1 เมษายน 2565 – 30 กันยายน 2565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ดำเนินการอบรม หรือชี้แจงผู้ประเมิน ให้ทราบเกณฑ์การให้คะแนน และวิธีการใช้ข้อสอบสัมภาษณ์ที่ได้รับการปรับปรุง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3237459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476334" y="9900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58910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911619"/>
            <a:ext cx="4765746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(กองสื่อสารองค์กร)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180884" y="3361769"/>
            <a:ext cx="7119837" cy="163217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501352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5441020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01547" y="6555092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55470" y="6978883"/>
            <a:ext cx="181838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761449" y="6558591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10261" y="6993881"/>
            <a:ext cx="2962900" cy="160129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91939" y="657339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91938" y="6989197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52670" y="8623817"/>
            <a:ext cx="233407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75364" y="996987"/>
            <a:ext cx="4692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ความสำเร็จของการรวบรวมข้อมูล สถิติข้อร้องเรียน ผ่านเว็บไซต์กรมพัฒนาฝีมือแรงงาน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2267" y="3332204"/>
            <a:ext cx="69151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เป็นการประเมินสิทธิภาพในการรวบรวมข้อมูล สถิติข้อร้องเรียน จากเว็บไซต์กรมพัฒนาฝีมือแรงงาน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https://www.dsd.go.th/DSD/Home/Show_MemberLogin2559?CT=Complaint&amp;ACRE=New_Comp2559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              กลุ่มงานวินัยและจริยธรรม กองบริหารทรัพยากรบุคคล โดยสามารถจัดทำรายงานข้อมูลข้อร้องเรียน เพื่อปรับปรุงแก้ไข               การดำเนินงาน และจัดทำสถิติข้อร้องเรียน เพื่อวิเคราะห์การดำเนินงานมาใช้เป็นข้อมูลการพัฒนาในอนาคตทุก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              เสนอต่อผู้บริหารและเผยแพร่ข้อมูล สถิติข้อร้องเรียน บนเว็บไซต์กองสื่อสารองค์กร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  <a:hlinkClick r:id="rId4"/>
              </a:rPr>
              <a:t>https://www.dsd.go.th/pr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                เว็บไซต์กรมพัฒนาฝีมือแรงงาน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https://www.dsd.go.th/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369098" y="6927077"/>
            <a:ext cx="2660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สรุปข้อมูลข้อร้องเรียน </a:t>
            </a:r>
          </a:p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  <a:p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รายงานข้อมูล สถิติข้อร้องเรียน </a:t>
            </a:r>
          </a:p>
          <a:p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เว็บไซต์กองสื่อสารองค์กร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https://www.dsd.go.th/pr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61356" y="5431090"/>
            <a:ext cx="68002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มีการเผยแพร่สถิติข้อร้องเรียน บนเว็บไซต์กรมพัฒนาฝีมือแรงงาน หรือ เว็บไซต์กองสื่อสารองค์กร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เดือนแรก การกำหนดขั้นตอนของการรวบรวมข้อมูล เพื่อวิเคราะห์ในการจัดทำสถิติข้อร้องเรียน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นำผลจากการรวบรวมข้อมูล มาจัดทำสถิติข้อร้องเรียน และสามารถเผยแพร่บนเว็บไซต์กรมพัฒนาฝีมือแรงงาน หรือ กองสื่อสารองค์กร</a:t>
            </a: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1547" y="9094638"/>
            <a:ext cx="2938527" cy="810838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29992" y="9156801"/>
            <a:ext cx="3447898" cy="809455"/>
          </a:xfrm>
          <a:prstGeom prst="rect">
            <a:avLst/>
          </a:prstGeom>
        </p:spPr>
      </p:pic>
      <p:sp>
        <p:nvSpPr>
          <p:cNvPr id="58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614363" y="8609506"/>
            <a:ext cx="233407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292629" y="9182438"/>
            <a:ext cx="27924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สรุปข้อมูลข้อร้องเรียน เพื่อจัดทำสถิติ วิเคราะห์ข้อร้องเรียนที่เกิดซ้ำ แยกประเภทข้อร้องเรียน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561505" y="9150038"/>
            <a:ext cx="377825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รายงานข้อมูล สถิติข้อร้องเรียน 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2.เว็บไซต์กองสื่อสารองค์กร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https://www.dsd.go.th/pr</a:t>
            </a:r>
          </a:p>
        </p:txBody>
      </p:sp>
      <p:sp>
        <p:nvSpPr>
          <p:cNvPr id="3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51170" y="1884120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92629" y="1570803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7487745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46197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52488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(กองสื่อสารองค์กร)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6" y="3262075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5"/>
            <a:ext cx="1875869" cy="110022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ขั้นตอนการดำเนินงานเรื่องร้องเรียน เว็บไซต์กรมพัฒนาฝีมือแรงงาน หรือเว็บไซต์กองสื่อสารองค์กร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46336" y="7292002"/>
            <a:ext cx="255878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63280" y="7912480"/>
            <a:ext cx="2937901" cy="218401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586446" y="958050"/>
            <a:ext cx="45197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1.2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ความสำเร็จของการจัดกระบวนการขั้นตอนการดำเนินงานข้อร้องเรียน ผ่านช่องทางการร้องเรียนเว็บไซต์ กรมพัฒนาฝีมือแรงงาน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6336" y="3337280"/>
            <a:ext cx="68669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เป็นการประเมินประสิทธิภาพของการจัดกระบวนการขั้นตอนการดำเนินงานข้อร้องเรียน ที่รวดเร็ว สร้างสรรค์ แสดงลำดับขั้นตอน และระยะเวลาในการจัดการข้อร้องเรียนอย่างชัดเจน เพื่อสร้างมั่นใจในการแก้ไขข้อร้องเรียน และเกิดความพึงพอใจ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36728" y="4367284"/>
            <a:ext cx="666946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แต่งตั้งผู้รับผิดชอบการรับเรื่องร้องเรียน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กำหนดขั้นตอนการดำเนินงานเรื่องร้องเรียน ช่องทางการรับเรื่องร้องเรียน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กำหนดระยะเวลาในการจัดการข้อร้องเรียน ตามลักษณะความสำคัญของข้อร้องเรียน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 ประเมินผล และปรับปรุงขั้นตอนเรื่องร้องเรียน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641513" y="7292001"/>
            <a:ext cx="255878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33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641513" y="7898203"/>
            <a:ext cx="2937901" cy="219829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54669" y="7969417"/>
            <a:ext cx="246839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กำหนดขั้นตอนการดำเนินงานเรื่องร้องเรียน ช่องทางรับในการรับเรื่อง กำหนดระยะเวลาในการจัดการ ตามความสำคัญของข้อร้องเรียน โดยมีผู้รับผิดชอบในการปฏิบัติงาน มีการเผยแพร่และประชาสัมพันธ์ บนเว็บไซต์กรมพัฒนาฝีมือแรงงาน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825768" y="8020527"/>
            <a:ext cx="21902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 ประเมินผล และปรับปรุงขั้นตอนเรื่องร้องเรียน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สามารถนำไปจัดทำรายงานสถิติเรื่องร้องเรียน โดยแบ่งประเภทชัดเจน</a:t>
            </a:r>
          </a:p>
        </p:txBody>
      </p:sp>
      <p:sp>
        <p:nvSpPr>
          <p:cNvPr id="3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887807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9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71316" y="1574490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7447140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47609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96884"/>
            <a:ext cx="4837694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(กองสื่อสารองค์กร)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57493" y="3314441"/>
            <a:ext cx="7119837" cy="11895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190766" y="443303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82022" y="4810699"/>
            <a:ext cx="7119837" cy="184320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305601" y="6798986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99497" y="7161273"/>
            <a:ext cx="2937902" cy="137640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67081" y="678329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09657" y="7157588"/>
            <a:ext cx="1875869" cy="240691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678329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7157589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69742" y="1057336"/>
            <a:ext cx="45023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29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จำนวนการผลิตสื่อและข่าวเพื่อการประชาสัมพันธ์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22089" y="3416708"/>
            <a:ext cx="71219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หน่วยงานสามารถดำเนินการสร้างการรับรู้ความเข้าใจผ่านช่องทางสื่อต่างๆ โดยประเมินจากปริมาณและประสิทธิภาพของการชี้แจง โดยผลการดำเนินการสร้างการรับรู้ความเข้าใจให้มุ่งเน้นการชี้แจงผลการดำเนินการที่ทำแล้ว โดยเฉพะเรื่องที่อยู่ในความสนใจหรือเป็นการแก้ไขปัญหาความเดือดร้อน ตลอดจนการชี้แจง แก้ข่าวเพื่อให้ประชาชนทราบว่าหน่วยงาน ส่วนราชการ หรือรัฐบาลดำเนินการเรื่องใด อย่างไร มีจุดมุ่งหมายอย่างไร จะเป็นประโยชน์ต่อประเทศชาติหรือประชาชนอย่างไร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05601" y="4921549"/>
            <a:ext cx="681940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พิจารณาจากผลการดำเนินการ โดยกำหนดให้หน่วยงานผลิตข่าวและผลิตสื่อเพื่อเผยแพร่ข้อมูลประชาสัมพันธ์ผ่านทางสื่อต่างๆตามข้อกำหนด  ดังนี้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จำนวนการผลิตสื่อ (คลิปวิดีโอ) เพื่อเผยแพร่ภารกิจกรมพัฒนาฝีมือแรงงาน โดยเผยแพร่ทาง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เพจ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ไม่น้อยกว่า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รายการในรอบการประเมิน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</a:p>
          <a:p>
            <a:pPr marL="342900" indent="-342900">
              <a:buAutoNum type="arabicPeriod"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จำนวนการผลิตข่าวและเผยแพร่ผ่านช่องทางสื่อในทุกช่องทาง ไม่น้อยกว่า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80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 ในรอบการประเมิน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ตุลาคม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2565 – 31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มีนาคม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ตามข้อ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– 2</a:t>
            </a:r>
          </a:p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ดำเนินการระหว่างวันที่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เมษายน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2566 – 30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กันยายน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2566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ตามข้อ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1 -2 </a:t>
            </a:r>
            <a:endParaRPr lang="th-TH" sz="16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52670" y="7295525"/>
            <a:ext cx="26000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ใช้ประกอบการพิจารณาหลักเกณฑ์ผ่านหรือไม่ผ่านตัวชี้วัด / ผลการดำเนินในรอบ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เดือนแรก และ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เดือนหลัง ไม่สามารถสะสมยอดรวมกันได้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473107" y="7133167"/>
            <a:ext cx="1447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ผลการดำเนินงานผลิตสื่อเพื่อเผยแพร่ทาง</a:t>
            </a:r>
            <a:r>
              <a:rPr lang="th-TH" sz="1600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เพจ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Facebook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ของกรมพัฒนาฝีมือแรงงานและผลการดำเนินการผลิตข่าวและเผยแพร่ผ่านสื่อทุกช่องทาง หรือหลักฐานเชิงประจักษ์ที่สามารถตรวจสอบได้</a:t>
            </a:r>
          </a:p>
        </p:txBody>
      </p:sp>
      <p:sp>
        <p:nvSpPr>
          <p:cNvPr id="3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57493" y="1883455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98952" y="1570138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81842687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362794" y="345826"/>
            <a:ext cx="291380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846725"/>
            <a:ext cx="3056683" cy="274400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3983264" y="913591"/>
            <a:ext cx="3056683" cy="274400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4126141" y="417052"/>
            <a:ext cx="291380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5800" y="1295400"/>
            <a:ext cx="2057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รายงานผลการดำเนินการงานผลิตสื่อ / ผลิตข่าวเพื่อเผยแพร่ ตามข้อ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และ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</a:p>
          <a:p>
            <a:endParaRPr lang="en-US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โดยหน่วยงานต้องผ่านทั้ง </a:t>
            </a:r>
            <a:r>
              <a:rPr lang="en-US" dirty="0"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ข้อ จึงจะถือว่าผ่านตัวชี้วัด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82905" y="1295400"/>
            <a:ext cx="2057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/>
              <a:t>รายงานผลการดำเนินการงานผลิตสื่อ / ผลิตข่าวเพื่อเผยแพร่ ตามข้อ 1  และ 2</a:t>
            </a:r>
          </a:p>
          <a:p>
            <a:endParaRPr lang="th-TH" dirty="0"/>
          </a:p>
          <a:p>
            <a:r>
              <a:rPr lang="th-TH" dirty="0"/>
              <a:t>โดยหน่วยงานต้องผ่านทั้ง 2 ข้อ จึงจะถือว่าผ่านตัวชี้วัด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116295873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1.30 ความสำเร็จของการขับเคลื่อนองค์กรด้วยข้อมูล “ฐานข้อมูลการพัฒนาฝีมือแรงงานระหว่างประเทศ”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1" y="142556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797894"/>
            <a:ext cx="4768119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(กองวิเทศสัมพันธ์)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9" y="3340136"/>
            <a:ext cx="7119834" cy="268464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1. เป็นการรวบรวมข้อมูลการฝึกอบรม ภายใต้โครงการสร้างทักษะแรงงาน/วิชาชีพ (ลาว กัมพูชา เมียนมา) ที่กรมจัดฝึกอบรมให้กับแรงงานต่างด้าวสัญชาติลาว กัมพูชา และเมียนมา ที่ทำงานในสถานประกอบกิจการไทยในพื้นที่ที่รัฐบาลประกาศจัดตั้งเขตเศรษฐกิจพิเศษ หรือจังหวัดที่มีมูลค่าการค้าชายแดนสูง และมีแรงงานต่างด้าวเข้ามาทำงานเป็นจำนวนมากในเขตพื้นที่เป้าหมายตามแนวชายแดน ให้มีทักษะฝีมือเพื่อตอบสนองความต้องการของสถานประกอบกิจการไทยที่ลงทุนในจังหวัดชายแดนที่ตั้งอยู่ในประเทศไทย ซึ่งสถานประกอบกิจการไทยจะได้แรงงานที่มีความรู้ในการปฏิบัติงาน ลดความสูญเสียของงาน และการสอนเรื่อง                         การบำรุงรักษาเครื่องมือต่าง ๆ เป็นการเพิ่มผลิตภาพแรงงาน มีพื้นที่ดำเนินการ จำนวน  9 หน่วยงาน ได้แก่ สำนักงานพัฒนาฝีมือแรงงานมุกดาหาร หนองคาย นครพนม จันทบุรี สระแก้ว ตราด  ตาก กาญจนบุรี และสถาบันพัฒนาฝีมือแรงงานภาค 20 เชียงราย โดยได้รับการสนับสนุนงบประมาณในการดำเนินการจากกรมความร่วมมือระหว่างประเทศ กระทรวงการต่างประเทศ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2. รวบรวมข้อมูลจากโครงการ/กิจกรรมอื่นๆ ที่กองวิเทศสัมพันธ์ร่วมดำเนินการจัดฝึกอบรมการพัฒนาฝีมือแรงงานระหว่างประเทศ (ถ้ามี)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614378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00695" y="6672910"/>
            <a:ext cx="7119837" cy="184174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จัดประชุมหารือกับหน่วยงานที่เกี่ยวข้องเพื่อจัดทำแผนการฝึกอบรม และงบประมาณในการดำเนินการ ประจำปีงบประมาณ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พ.ศ. 2566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รวบรวมข้อมูลการฝึกอบรมจากพื้นที่เป้าหมายในการดำเนินการ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ดำเนินการจัดทำข้อมูลการฝึกอบรม ประจำปีงบประมาณ พ.ศ. 2566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รายงานผลการดำเนินการฝึกอบรมให้ผู้อำนวยการหน่วยงานรับทราบ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จัดส่งข้อมูลผลการดำเนินงานเป็นไฟล์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Excel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ให้ศูนย์ข้อมูลเทคโนโลยีสารสนเทศและการสื่อสาร เพื่อนำไปเผยแพร่สู่สาธารณะ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82125" y="9025477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20310" y="9503924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902588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952201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ไฟล์ข้อมูล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Excel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563495" y="9025477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77059" y="952201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111644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856464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71316" y="1543147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090234146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82334" y="2100049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7" y="2596588"/>
            <a:ext cx="7119837" cy="14128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จัดประชุมหารือกับหน่วยงานที่เกี่ยวข้องเพื่อจัดทำแผนการฝึกอบรม และงบประมาณในการดำเนินการ ประจำปีงบประมาณ 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พ.ศ. 2566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รวบรวมข้อมูลการฝึกอบรมจากพื้นที่เป้าหมายในการดำเนินการ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4009447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505986"/>
            <a:ext cx="7119837" cy="113119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ดำเนินการจัดทำข้อมูลการฝึกอบรม ประจำปีงบประมาณ พ.ศ. 2566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รายงานผลการดำเนินการฝึกอบรมให้ผู้อำนวยการหน่วยงานรับทราบ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จัดส่งข้อมูลผลการดำเนินงานเป็นไฟล์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Excel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ให้ศูนย์ข้อมูลเทคโนโลยีสารสนเทศและการสื่อสาร เพื่อนำไปเผยแพร่สู่สาธารณะ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Rounded Rectangle 11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51126" y="1008319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51126" y="51178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69588052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ounded Rectangle 27">
            <a:extLst>
              <a:ext uri="{FF2B5EF4-FFF2-40B4-BE49-F238E27FC236}">
                <a16:creationId xmlns="" xmlns:a16="http://schemas.microsoft.com/office/drawing/2014/main" id="{7156FCF7-953B-23EB-5A4B-13DD253EA6F0}"/>
              </a:ext>
            </a:extLst>
          </p:cNvPr>
          <p:cNvSpPr/>
          <p:nvPr/>
        </p:nvSpPr>
        <p:spPr>
          <a:xfrm>
            <a:off x="3884636" y="8562112"/>
            <a:ext cx="3384505" cy="195182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1.31 ความสำเร็จของการวิเคราะห์ผลการดำเนินงานทวิภาคี ที่ส่งผลต่อกรมและบุคลากรของกรม</a:t>
            </a:r>
          </a:p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499778" y="1447948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14222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(กองวิเทศสัมพันธ์)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6072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412941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525997"/>
            <a:ext cx="7119837" cy="16201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ตั้งคณะทำงาน ประชุมกำหนดหัวข้อ</a:t>
            </a: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รวบรวมข้อมูล</a:t>
            </a: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วิเคราะห์ผล เปรียบเทียบ นำเสนอ</a:t>
            </a: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รายงานผลการวิเคราะห์เสนอผู้บริหาร</a:t>
            </a:r>
          </a:p>
          <a:p>
            <a:pPr>
              <a:defRPr/>
            </a:pPr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แจ้งเวียน เผยแพร่ข้อมูลสู่สาธารณะ (เว็บไซต์)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53452" y="6065294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59146" y="6483549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09746" y="606378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234983" y="6499275"/>
            <a:ext cx="1983418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หนังสือรายงานผลการวิเคราะห์เสนอผู้บริหาร</a:t>
            </a:r>
          </a:p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ข้อมูลเผยแพร่หน้าเว็บไซต์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30355" y="6045081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56336" y="6499275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150345" y="722170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653509"/>
            <a:ext cx="7119837" cy="41923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GB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29857" y="8552289"/>
            <a:ext cx="3384505" cy="195182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8">
            <a:extLst>
              <a:ext uri="{FF2B5EF4-FFF2-40B4-BE49-F238E27FC236}">
                <a16:creationId xmlns="" xmlns:a16="http://schemas.microsoft.com/office/drawing/2014/main" id="{A1780B06-F5C9-5B50-252B-A2DA14A0247C}"/>
              </a:ext>
            </a:extLst>
          </p:cNvPr>
          <p:cNvSpPr txBox="1"/>
          <p:nvPr/>
        </p:nvSpPr>
        <p:spPr>
          <a:xfrm>
            <a:off x="290533" y="8630086"/>
            <a:ext cx="3185273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ข้อมูลการวิเคราะห์แนวปฏิบัติที่ดีในการฝึกอบรมเตรียมความพร้อมก่อนเดินทางไปทำงาน/ฝึกปฏิบัติงาน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ในต่างประเทศ </a:t>
            </a:r>
            <a:r>
              <a:rPr lang="en-GB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กรณีศึกษาโครงการฝึกปฏิบัติงานทางเทคนิคสำหรับผู้ฝึกปฏิบัติงานทางเทคนิคไทยในญี่ปุ่น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(บริบทการส่งเสริมการขยายตลาดแรงงาน)</a:t>
            </a:r>
          </a:p>
        </p:txBody>
      </p:sp>
      <p:sp>
        <p:nvSpPr>
          <p:cNvPr id="31" name="TextBox 8">
            <a:extLst>
              <a:ext uri="{FF2B5EF4-FFF2-40B4-BE49-F238E27FC236}">
                <a16:creationId xmlns="" xmlns:a16="http://schemas.microsoft.com/office/drawing/2014/main" id="{AC376D58-F81F-2BA5-0D25-FE36086BAC63}"/>
              </a:ext>
            </a:extLst>
          </p:cNvPr>
          <p:cNvSpPr txBox="1"/>
          <p:nvPr/>
        </p:nvSpPr>
        <p:spPr>
          <a:xfrm>
            <a:off x="4075181" y="8616713"/>
            <a:ext cx="310781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ข้อมูลการวิเคราะห์แนวปฏิบัติที่ดีในการฝึกอบรม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ทักษะสีเขียว (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Green Skills)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GB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กรณีศึกษาโครงการ </a:t>
            </a:r>
            <a:r>
              <a:rPr lang="en-US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Green Cooling Initiative (GCI) III</a:t>
            </a: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 (บริบททักษะ</a:t>
            </a:r>
            <a:b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ฝีมือแรงงานกับการพัฒนาสิ่งแวดล้อมอย่างยั่งยืน)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5CA6DA7-F37E-CE03-EC31-69808BE3EBF7}"/>
              </a:ext>
            </a:extLst>
          </p:cNvPr>
          <p:cNvSpPr txBox="1">
            <a:spLocks/>
          </p:cNvSpPr>
          <p:nvPr/>
        </p:nvSpPr>
        <p:spPr>
          <a:xfrm>
            <a:off x="332745" y="8133547"/>
            <a:ext cx="31430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B30E8D20-E49F-3674-108C-30E9B0228E65}"/>
              </a:ext>
            </a:extLst>
          </p:cNvPr>
          <p:cNvSpPr txBox="1">
            <a:spLocks/>
          </p:cNvSpPr>
          <p:nvPr/>
        </p:nvSpPr>
        <p:spPr>
          <a:xfrm>
            <a:off x="4075181" y="8150263"/>
            <a:ext cx="23006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14">
            <a:extLst>
              <a:ext uri="{FF2B5EF4-FFF2-40B4-BE49-F238E27FC236}">
                <a16:creationId xmlns="" xmlns:a16="http://schemas.microsoft.com/office/drawing/2014/main" id="{70A7F025-5BA9-10C5-E38F-C96BC139D3FA}"/>
              </a:ext>
            </a:extLst>
          </p:cNvPr>
          <p:cNvSpPr/>
          <p:nvPr/>
        </p:nvSpPr>
        <p:spPr>
          <a:xfrm>
            <a:off x="290533" y="3234016"/>
            <a:ext cx="7119837" cy="101526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ความสำเร็จของการวิเคราะห์ผลการดำเนินงานภายใต้กรอบความร่วมมือทวิภาคี ที่ส่งผลต่อกรมและบุคลากรของกรม </a:t>
            </a:r>
            <a:r>
              <a:rPr lang="en-US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: 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ในบริบทด้าน</a:t>
            </a:r>
            <a:b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การส่งเสริมการขยายตลาดแรงงาน และบริบททักษะฝีมือแรงงานกับการพัฒนาสิ่งแวดล้อมอย่างยั่งยืน โดย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การปฏิบัติงานร่วมกับหรือสนับสนุนการปฏิบัติงานของหน่วยงานอื่นที่เกี่ยวข้อง เพื่อศึกษาและวิเคราะห์การดำเนินงานความร่วมมือด้านการพัฒนาฝีมือแรงงานภายใต้กรอบความร่วมมือทวิภาคี</a:t>
            </a:r>
          </a:p>
        </p:txBody>
      </p:sp>
      <p:sp>
        <p:nvSpPr>
          <p:cNvPr id="3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9916" y="1870817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1375" y="1557500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9408557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27">
            <a:extLst>
              <a:ext uri="{FF2B5EF4-FFF2-40B4-BE49-F238E27FC236}">
                <a16:creationId xmlns="" xmlns:a16="http://schemas.microsoft.com/office/drawing/2014/main" id="{891B28E5-9F51-14FA-B466-99626A52B507}"/>
              </a:ext>
            </a:extLst>
          </p:cNvPr>
          <p:cNvSpPr/>
          <p:nvPr/>
        </p:nvSpPr>
        <p:spPr>
          <a:xfrm>
            <a:off x="229857" y="8552289"/>
            <a:ext cx="3384505" cy="195182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วิเคราะห์ข้อมูลผลกระทบการจัดทำมาตรฐานฝีมือแรงงานภายใต้กรอบความร่วมมือ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MRS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IMT – GT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ต่อ               การเคลื่อนย้ายแรงงานในกลุ่มประเทศอาเซียน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1.32</a:t>
            </a:r>
            <a:r>
              <a:rPr lang="en-GB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ความสำเร็จของการวิเคราะห์ผลการดำเนินงานพหุภาคี ที่ส่งผลต่อกรมและบุคลากรของกรม</a:t>
            </a:r>
          </a:p>
          <a:p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0" y="147722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39746"/>
            <a:ext cx="4805583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(กองวิเทศสัมพันธ์)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187807" y="3320934"/>
            <a:ext cx="7119837" cy="88361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ความสำเร็จของการวิเคราะห์ผลการดำเนินงานภายใต้กรอบความร่วมมือพหุภาคี ที่ส่งผลต่อกรมและบุคลากรของกรม </a:t>
            </a:r>
            <a:r>
              <a:rPr lang="en-US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: 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ในบริบท           ด้านการส่งเสริมการพัฒนาฝีมือแรงงาน โดย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การปฏิบัติงานร่วมกับหรือสนับสนุนการปฏิบัติงานของหน่วยงานอื่นที่เกี่ยวข้อง เพื่อศึกษาและวิเคราะห์การดำเนินงานความร่วมมือด้านการพัฒนาฝีมือแรงงานภายใต้กรอบความร่วมมือพหุภาคี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29857" y="407985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63280" y="4523340"/>
            <a:ext cx="7119837" cy="139445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pPr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ตั้งคณะทำงาน ประชุมกำหนดหัวข้อ</a:t>
            </a:r>
          </a:p>
          <a:p>
            <a:pPr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2. รวบรวมข้อมูล</a:t>
            </a:r>
          </a:p>
          <a:p>
            <a:pPr>
              <a:defRPr/>
            </a:pP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3. วิเคราะห์ผล เปรียบเทียบ นำเสนอ</a:t>
            </a:r>
          </a:p>
          <a:p>
            <a:pPr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4. รายงานผลการวิเคราะห์เสนอผู้บริหาร</a:t>
            </a:r>
          </a:p>
          <a:p>
            <a:pPr>
              <a:defRPr/>
            </a:pP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5. แจ้งเวียน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Cordia New" panose="020B0304020202020204" pitchFamily="34" charset="-34"/>
                <a:cs typeface="TH SarabunPSK" panose="020B0500040200020003" pitchFamily="34" charset="-34"/>
              </a:rPr>
              <a:t> เผยแพร่ข้อมูลสู่สาธารณะ (เว็บไซต์)</a:t>
            </a:r>
            <a:endParaRPr lang="th-TH" sz="16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ordia New" panose="020B0304020202020204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63280" y="5796598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7807" y="6322455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49644" y="5836694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6322455"/>
            <a:ext cx="185259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หนังสือรายงานผลการวิเคราะห์ที่เสนอผู้บริหาร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ข้อมูลที่เผยแพร่หน้าเว็บไซต์ 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73975" y="581824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56337" y="6333233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150345" y="722170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7653509"/>
            <a:ext cx="7119837" cy="41923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3ECA8526-E7F3-918E-150C-7B3FCAE51756}"/>
              </a:ext>
            </a:extLst>
          </p:cNvPr>
          <p:cNvSpPr txBox="1">
            <a:spLocks/>
          </p:cNvSpPr>
          <p:nvPr/>
        </p:nvSpPr>
        <p:spPr>
          <a:xfrm>
            <a:off x="332745" y="8133547"/>
            <a:ext cx="31430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25113A9-3406-6B9C-EB98-45297F75D984}"/>
              </a:ext>
            </a:extLst>
          </p:cNvPr>
          <p:cNvSpPr txBox="1">
            <a:spLocks/>
          </p:cNvSpPr>
          <p:nvPr/>
        </p:nvSpPr>
        <p:spPr>
          <a:xfrm>
            <a:off x="4075181" y="8150263"/>
            <a:ext cx="23006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27">
            <a:extLst>
              <a:ext uri="{FF2B5EF4-FFF2-40B4-BE49-F238E27FC236}">
                <a16:creationId xmlns="" xmlns:a16="http://schemas.microsoft.com/office/drawing/2014/main" id="{F26C929E-3E5C-05E3-0D87-2C602921D650}"/>
              </a:ext>
            </a:extLst>
          </p:cNvPr>
          <p:cNvSpPr/>
          <p:nvPr/>
        </p:nvSpPr>
        <p:spPr>
          <a:xfrm>
            <a:off x="3884636" y="8562112"/>
            <a:ext cx="3384505" cy="195182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วิเคราะห์ข้อมูลการพัฒนาฝีมือแรงงานในกลุ่มเปราะบางทางสังคม (กลุ่มผู้สูงอายุ คนพิการ สตรี เด็ก และแรงงานนอกระบบ) ตามกระแสโลกเพื่อสร้างโอกาสทางสังคมและ               ความเข้มแข็งทางเศรษฐกิจ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87807" y="1858464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266" y="1545147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617483225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57237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7" y="885962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352570" y="550627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453932" y="899493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1.33 ความสำเร็จของการกำหนดทิศทางการพัฒนาบุคลากรดิจิทัลระยะสั้น และ ระยะกลาง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665227" y="1353795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665227" y="1699091"/>
            <a:ext cx="465119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(สถาบันพัฒนา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บุคลากรดิจิทัล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45491" y="2504569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2925657"/>
            <a:ext cx="7119837" cy="12095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ศึกษา วิเคราะห์ข้อมูลด้านนโยบาย เพื่อกำหนดทิศทางการพัฒนาบุคลากรดิจิทัล 3 กลุ่ม ได้แก่ กลุ่มแรงงาน ต้นน้ำ กลางน้ำ และปลายน้ำ ระยะสั้น ตามแผนการดำเนินงานของกรมพัฒนาฝีมือแรงงาน พ.ศ.2566 และ ระยะกลาง ศึกษาแนวโน้มความต้องการ          ด้านแรงงานในกลุ่มอุตสาหกรรมดิจิทัล และการพัฒนากำลังคนเพื่อเชื่อมโยงการดำเนินงานด้านการพัฒนากำลังคนด้านดิจิทัลให้           สอดรับกับแนวนโยบายการพัฒนาประเทศไทยไปสู่ดิจิทัลไทยแลนด์และเป้าหมายการพัฒนา เศรษฐกิจ และสังคมของประเทศ                 ปี 2566 - 2570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50788" y="4068102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43195" y="4434832"/>
            <a:ext cx="7119837" cy="16702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ศึกษา วิเคราะห์ข้อมูลด้านกำลังแรงงานในกลุ่มอุตสาหกรรมดิจิทัล ตามลักษณะกลุ่มอาชีพ เพื่อจัดประเภทแรงงาน ต้นน้ำ                  กลางน้ำ และปลายน้ำ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กำหนดกรอบแนวทางการพัฒนาบุคลากรด้านดิจิทัลตามเป้าหมายที่ได้รับจัดสรร ในปีงบประมาณ พ.ศ.2566 ให้เหมาะสม                   กับความต้องการด้านแรงงานของกลุ่มอุตสาหกรรมดิจิทัล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3. เชื่อมโยงกรอบแนวทางการพัฒนาบุคลากรดิจิทัลเพื่อใช้ในการวางเป้าหมายการพัฒนากำลังคนด้านดิจิทัลให้สอดรับกับ                 แนวนโยบายการพัฒนาประเทศไทยไปสู่ดิจิทัลไทยแลนด์และเป้าหมายการพัฒนาเศรษฐกิจ และสังคมของประเทศ ปี 2566 - 2570</a:t>
            </a:r>
          </a:p>
          <a:p>
            <a:pPr marL="342900" indent="-342900" algn="thaiDist">
              <a:buAutoNum type="arabicPeriod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67475" y="6015586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0120" y="6441265"/>
            <a:ext cx="942405" cy="71534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557936" y="601558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461011" y="6455625"/>
            <a:ext cx="3684353" cy="70445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รายงานสรุปการปฏิบัติงาน หรือ หลักฐานเชิงประจักษ์ที่สามารถตรวจสอบได้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84256" y="601558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04624" y="6455069"/>
            <a:ext cx="1875869" cy="68554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9" y="71035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196585" y="7550281"/>
            <a:ext cx="7119837" cy="57908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96585" y="8021300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เดือนแรก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87191" y="8409791"/>
            <a:ext cx="3376977" cy="129314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จัดทำแนวทางการพัฒนาบุคลากรด้านดิจิทัลตามเป้าหมายที่ได้รับจัดสรร ในปีงบประมาณ พ.ศ.2566 ให้เหมาะสม                   กับความต้องการด้านแรงงานของกลุ่มอุตสาหกรรมดิจิทัลและนำเสนอกรม พิจารณาให้ความเห็นชอบ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3F9A7FE-E2B4-47A5-BD3B-D45E9EB9A0E1}"/>
              </a:ext>
            </a:extLst>
          </p:cNvPr>
          <p:cNvSpPr txBox="1">
            <a:spLocks/>
          </p:cNvSpPr>
          <p:nvPr/>
        </p:nvSpPr>
        <p:spPr>
          <a:xfrm>
            <a:off x="4114707" y="8026293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DFBD7080-7A62-46FE-B846-A7ECF5D257A9}"/>
              </a:ext>
            </a:extLst>
          </p:cNvPr>
          <p:cNvSpPr/>
          <p:nvPr/>
        </p:nvSpPr>
        <p:spPr>
          <a:xfrm>
            <a:off x="3783177" y="8418796"/>
            <a:ext cx="3487003" cy="144425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ผนเชื่อมโยงกรอบแนวทางการพัฒนาบุคลากรดิจิทัลเพื่อใช้ในการวางเป้าหมายการพัฒนากำลังคนด้านดิจิทัลให้สอดรับกับแนวนโยบายการพัฒนาประเทศไทยไปสู่ดิจิทัลไทยแลนด์และเป้าหมายการพัฒนาเศรษฐกิจ และสังคมของประเทศ             ปี 2566 – 2570 และนำเสนอกรม พิจารณาให้ความเห็นชอบ</a:t>
            </a: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10120" y="1713189"/>
            <a:ext cx="2294021" cy="852811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51579" y="1496858"/>
            <a:ext cx="2015836" cy="270058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99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51192856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25" y="61811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197499" y="978373"/>
            <a:ext cx="1753663" cy="43132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148230" y="597156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71088" y="984168"/>
            <a:ext cx="5220540" cy="43618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1.34 ความสำเร็จของการขับเคลื่อนองค์กรด้วยข้อมูล “ฐานข้อมูลการพัฒนากำลังคนด้านดิจิทัล”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352570" y="1355416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352570" y="1712012"/>
            <a:ext cx="4917609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(สถาบันพัฒนา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บุคลากรดิจิทัล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299976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51958" y="3368639"/>
            <a:ext cx="7119837" cy="92867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รวบรวม และวิเคราะห์ข้อมูล การพัฒนากำลังแรงงานด้านดิจิทัลของกรมพัฒนาฝีมือแรงงาน และความต้องการพัฒนาฝีมือแรงงานด้านดิจิทัล เพื่อวางแผน จัดทำระบบฐานข้อมูลการพัฒนากำลังคนด้านดิจิทัล และใช้ประโยชน์ในการดำเนินการพัฒนากำลังแรงงานด้านดิจิทัลตามแนวทางของกรมพัฒนาฝีมือแรงงาน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50788" y="417018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71791" y="4517030"/>
            <a:ext cx="7119837" cy="196241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80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1. รวบรวม และวิเคราะห์ข้อมูลด้านกำลังแรงงานในกลุ่มอุตสาหกรรมดิจิทัล ตามลักษณะกลุ่มอาชีพ ประเภท และจำนวนแรงงานเพื่อจัดเตรียมชุดข้อมูล เพื่อเป็นฐานข้อมูลด้านแรงงาน ดังนี้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1.1 ข้อมูลแรงงานที่ผ่านการฝึกอบรมย้อนหลัง 4 ปี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1.2 ข้อมูลแรงงานที่มีความต้องการรับการพัฒนาฝีมือแรงงานในปัจจุบัน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Training need)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2. ออกแบบส่วนติดต่อผู้ใช้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User Interface)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ระบบการวิเคราะห์และรายงานผลการพัฒนาฝีมือแรงงานด้านดิจิทัลของกรมพัฒนาฝีมือแรงงาน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3. จัดทำฐานข้อมูลการพัฒนากำลังคนด้านดิจิทัล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4. จัดทำสรุปรายงานฐานข้อมูลการพัฒนากำลังคนด้านดิจิทัล เสนอกรมพัฒนาฝีมือแรงงานรับทราบ</a:t>
            </a:r>
          </a:p>
          <a:p>
            <a:pPr algn="thaiDist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3648" y="6437117"/>
            <a:ext cx="2937901" cy="43284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0120" y="6769783"/>
            <a:ext cx="942405" cy="43284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460597" y="6456236"/>
            <a:ext cx="1875868" cy="38435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460597" y="6757318"/>
            <a:ext cx="3684353" cy="45149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รายงานสรุปการปฏิบัติงาน หรือ หลักฐานเชิงประจักษ์ที่สามารถตรวจสอบได้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279104" y="6431993"/>
            <a:ext cx="1875868" cy="43284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266009" y="6757317"/>
            <a:ext cx="1875869" cy="45893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0120" y="7572848"/>
            <a:ext cx="7119835" cy="36046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191539" y="7847545"/>
            <a:ext cx="7119837" cy="29177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42688" y="8100034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เดือนแรก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42688" y="8511886"/>
            <a:ext cx="3756212" cy="174463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1. จัดเตรียมชุดข้อมูลแรงงานที่ผ่านการฝึกอบรมย้อนหลัง  4 ปี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2. ข้อมูลแรงงานที่มีความต้องการรับการพัฒนาฝีมือแรงงานด้านดิจิทัล ในปัจจุบัน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3.ออกแบบส่วนติดต่อผู้ใช้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User Interface)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ระบบการวิเคราะห์และรายงานผลการพัฒนาฝีมือแรงงานด้านดิจิทัลของกรมพัฒนาฝีมือแรงงาน 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4. นำเสนอผู้อำนวยการ พิจารณาให้ความเห็นชอบ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3F9A7FE-E2B4-47A5-BD3B-D45E9EB9A0E1}"/>
              </a:ext>
            </a:extLst>
          </p:cNvPr>
          <p:cNvSpPr txBox="1">
            <a:spLocks/>
          </p:cNvSpPr>
          <p:nvPr/>
        </p:nvSpPr>
        <p:spPr>
          <a:xfrm>
            <a:off x="4040009" y="8094926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DFBD7080-7A62-46FE-B846-A7ECF5D257A9}"/>
              </a:ext>
            </a:extLst>
          </p:cNvPr>
          <p:cNvSpPr/>
          <p:nvPr/>
        </p:nvSpPr>
        <p:spPr>
          <a:xfrm>
            <a:off x="3981450" y="8511885"/>
            <a:ext cx="3232946" cy="95163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จัดทำฐานข้อมูลการพัฒนากำลังคนด้านดิจิทัล 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จัดทำสรุปรายงานฐานข้อมูลการพัฒนากำลังคน              ด้านดิจิทัล เสนอกรมพัฒนาฝีมือแรงงานรับทราบ</a:t>
            </a: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4629" y="1746136"/>
            <a:ext cx="1919117" cy="101975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36088" y="1432819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945641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925" y="618114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7" y="985376"/>
            <a:ext cx="1753663" cy="443302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148230" y="597156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71088" y="984168"/>
            <a:ext cx="5220540" cy="43618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1.35 ความสำเร็จของการสร้างเครือข่ายการพัฒนาระบบนิเวศการเรียนรู้บนระบบ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337011" y="1294241"/>
            <a:ext cx="50042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283053" y="1625138"/>
            <a:ext cx="500425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(สถาบันพัฒนา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บุคลากรดิจิทัล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156697" y="237502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2804195"/>
            <a:ext cx="7119837" cy="92867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ศึกษา รวบรวมข้อมูล เกี่ยวกับผู้ให้บริการระบบ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จัดกลุ่มหลักสูตร วิเคราะห์จุดเด่นของแต่ละหน่วยงาน เพื่อทำการคัดเลือก และเชิญผู้ให้บริการระบบ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เข้าร่วมเครือข่ายการพัฒนาระบบนิเวศการเรียนรู้บนระบบ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ให้เกิดการเชื่อมโยงการเรียนรู้ที่หลากหลายเพื่อให้บริการกับประชาชนอย่างทั่วถึง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366389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167475" y="4101015"/>
            <a:ext cx="7119835" cy="145750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44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1. ศึกษา รวบรวมข้อมูล เกี่ยวกับผู้ให้บริการระบบ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จัดกลุ่มหลักสูตร วิเคราะห์จุดเด่นของแต่ละหน่วยงาน 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2. คัดเลือกผู้ให้บริการ และเชิญผู้ให้บริการระบบ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เข้าร่วมเครือข่ายการพัฒนาระบบนิเวศการเรียนรู้บนระบบ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3. เชื่อมโยงเครือข่ายการพัฒนาระบบนิเวศการเรียนรูปแบบ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กับ 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หน่วยงานอื่น </a:t>
            </a:r>
          </a:p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4. สร้างเนื้อหาการเรียนรู้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Content)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</a:t>
            </a:r>
          </a:p>
          <a:p>
            <a:pPr algn="thaiDist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78377" y="5489544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78377" y="5888210"/>
            <a:ext cx="942405" cy="63352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1419818" y="549027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1363090" y="5892360"/>
            <a:ext cx="3684353" cy="63352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รายงานสรุปการปฏิบัติงาน หรือ หลักฐานเชิงประจักษ์ที่สามารถตรวจสอบได้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311957" y="547708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11956" y="5889001"/>
            <a:ext cx="1875869" cy="63352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156697" y="646240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147111" y="6887633"/>
            <a:ext cx="7119837" cy="57908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136637" y="7361145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เดือนแรก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167475" y="7828468"/>
            <a:ext cx="2701813" cy="174612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ประสานความร่วมมือ และออกหนังสือเชิญผู้ให้บริการระบบ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เชื่อมโยงเว็บไซต์กับระบบ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ไม่น้อยกว่า 5 หน่วยงาน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มีเนื้อหาการเรียนรู้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Content)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เนื้อหา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C3F9A7FE-E2B4-47A5-BD3B-D45E9EB9A0E1}"/>
              </a:ext>
            </a:extLst>
          </p:cNvPr>
          <p:cNvSpPr txBox="1">
            <a:spLocks/>
          </p:cNvSpPr>
          <p:nvPr/>
        </p:nvSpPr>
        <p:spPr>
          <a:xfrm>
            <a:off x="4040008" y="7361145"/>
            <a:ext cx="220988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DFBD7080-7A62-46FE-B846-A7ECF5D257A9}"/>
              </a:ext>
            </a:extLst>
          </p:cNvPr>
          <p:cNvSpPr/>
          <p:nvPr/>
        </p:nvSpPr>
        <p:spPr>
          <a:xfrm>
            <a:off x="3044256" y="7855615"/>
            <a:ext cx="4272224" cy="115549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144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1. มีการเชื่อมโยงเว็บไซต์ ระหว่าง ผู้ให้บริการระบบ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e-Learning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กับระบบ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ไม่น้อยกว่า 2 เว็บไซต์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2. มีเนื้อหาการเรียนรู้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Content)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บน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DSD Online Training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เพิ่มขึ้นไม่น้อยกว่า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เนื้อหา</a:t>
            </a:r>
          </a:p>
        </p:txBody>
      </p:sp>
      <p:sp>
        <p:nvSpPr>
          <p:cNvPr id="3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03186" y="1721567"/>
            <a:ext cx="1919117" cy="710009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36088" y="1432819"/>
            <a:ext cx="1686395" cy="3229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4913008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605259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975236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1.3</a:t>
            </a:r>
            <a:r>
              <a:rPr lang="en-US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00624" y="327874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635702"/>
            <a:ext cx="7119835" cy="10591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ความสำเร็จของการดำเนินการตามมาตรการประหยัดพลังงานของกรมพัฒนาฝีมือแรงงาน โดยใช้พลังงานให้เกิดประสิทธิภาพ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และเกิดประโยชน์สูงสุด สามารถจัดการใช้ไฟฟ้าและน้ำมันเชื้อเพลิงได้อย่างมีประสิทธิภาพ และมีผลการใช้ไฟฟ้าและน้ำมันเชื้อเพลิงลดลงได้อย่างน้อยร้อยละ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                การใช้พลังงาน (ไฟฟ้าและน้ำมันเชื้อเพลิง)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84107" y="4717406"/>
            <a:ext cx="2981262" cy="3474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5" y="5064556"/>
            <a:ext cx="7119837" cy="136237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จัดตั้งคณะทำงานประหยัดพลังงาน ร่วมกันพิจารณา และกำหนด มาตรการประหยัดพลังงาน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แจ้งเวียนให้ทุกหน่วยงาน ปฏิบัติตามมาตรการประหยัดพลังงาน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รวบรวมข้อมูลบันทึกการใช้พลังงานไฟฟ้า และน้ำมันเชื้อเพลิง ทุกเดือน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 รายงานการใช้พลังงานผ่านเว็บไซต์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5.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ติดตามประเมินผลการใช้พลังงาน เปรียบเทียบผลกับค่าเป้าหมายที่กำหนด ผลการประเมินกรมพัฒนาฝีมือแรงงาน “ผ่าน”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87662" y="6308759"/>
            <a:ext cx="2974151" cy="58825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8143" y="6739540"/>
            <a:ext cx="2580845" cy="73194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30951" y="6452821"/>
            <a:ext cx="1902486" cy="29905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836735" y="6751871"/>
            <a:ext cx="2501411" cy="7235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รายงานการใช้พลังงานผ่านเว็บไซต์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สรุปผลประเมิน กรมพัฒนาฝีมือแรงงาน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4" y="6408218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4" y="6756956"/>
            <a:ext cx="1750130" cy="72009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83A8E99-6609-4226-8E00-103207F5DC59}"/>
              </a:ext>
            </a:extLst>
          </p:cNvPr>
          <p:cNvSpPr txBox="1">
            <a:spLocks/>
          </p:cNvSpPr>
          <p:nvPr/>
        </p:nvSpPr>
        <p:spPr>
          <a:xfrm>
            <a:off x="219917" y="7726343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ounded Rectangle 25">
            <a:extLst>
              <a:ext uri="{FF2B5EF4-FFF2-40B4-BE49-F238E27FC236}">
                <a16:creationId xmlns="" xmlns:a16="http://schemas.microsoft.com/office/drawing/2014/main" id="{93531510-7F92-4C3B-A2DA-C31E08BC9A79}"/>
              </a:ext>
            </a:extLst>
          </p:cNvPr>
          <p:cNvSpPr/>
          <p:nvPr/>
        </p:nvSpPr>
        <p:spPr>
          <a:xfrm>
            <a:off x="209688" y="8077647"/>
            <a:ext cx="7073654" cy="200890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b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ด้านไฟฟ้า 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ปริมาณการใช้ไฟฟ้ามาตรฐาน) – ปริมาณการใช้ไฟฟ้าจริง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ปริมาณการใช้ไฟฟ้าจริง</a:t>
            </a:r>
            <a:endParaRPr lang="en-US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สูตรการคำนวณดัชนีการใช้พลังงาน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Energy Utilization Index, EUI) </a:t>
            </a:r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ด้านน้ำมันเชื้อเพลิง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 </a:t>
            </a:r>
            <a:r>
              <a:rPr lang="th-TH" sz="1600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(80% ปริมาณการใช้น้ำมันเชื้อเพลิงมาตรฐาน) – ปริมาณการใช้น้ำมันเชื้อเพลิงจริง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ปริมาณการใช้น้ำมันเชื้อเพลิงจริง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50479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82730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(สำนักงานเลขานุการกรม)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521129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605259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975236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1.3</a:t>
            </a:r>
            <a:r>
              <a:rPr lang="en-US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6</a:t>
            </a:r>
            <a:r>
              <a:rPr lang="th-TH" sz="1800" b="1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 ความสำเร็จของการประหยัดพลังงาน (ต่อ)</a:t>
            </a:r>
            <a:endParaRPr lang="en-US" sz="1800" dirty="0">
              <a:solidFill>
                <a:schemeClr val="tx1"/>
              </a:solidFill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00624" y="3278740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3635701"/>
            <a:ext cx="6994097" cy="126209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ความสำเร็จของการดำเนินการตามมาตรการประหยัดพลังงานของกรมพัฒนาฝีมือแรงงาน โดยใช้พลังงานให้เกิดประสิทธิภาพ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และเกิดประโยชน์สูงสุด สามารถจัดการใช้ไฟฟ้าและน้ำมันเชื้อเพลิงได้อย่างมีประสิทธิภาพ และมีผลการใช้ไฟฟ้าและน้ำมันเชื้อเพลิงลดลงได้อย่างน้อยร้อยละ 20 สอดคล้องกับมติคณะรัฐมนตรีเห็นชอบมาตรการลดการใช้พลังงานในหน่วยงานภาครัฐ และรายงานผลการใช้พลังงาน (ไฟฟ้าและน้ำมันเชื้อเพลิง) ผ่านเว็บไซต์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เป็นประจำทุกเดือน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th-TH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5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5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Title 1">
            <a:extLst>
              <a:ext uri="{FF2B5EF4-FFF2-40B4-BE49-F238E27FC236}">
                <a16:creationId xmlns="" xmlns:a16="http://schemas.microsoft.com/office/drawing/2014/main" id="{57996F55-66D1-4FE5-9658-52E19DCE788E}"/>
              </a:ext>
            </a:extLst>
          </p:cNvPr>
          <p:cNvSpPr txBox="1">
            <a:spLocks/>
          </p:cNvSpPr>
          <p:nvPr/>
        </p:nvSpPr>
        <p:spPr>
          <a:xfrm>
            <a:off x="3779833" y="4884140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8">
            <a:extLst>
              <a:ext uri="{FF2B5EF4-FFF2-40B4-BE49-F238E27FC236}">
                <a16:creationId xmlns="" xmlns:a16="http://schemas.microsoft.com/office/drawing/2014/main" id="{C5ABE2BA-471D-4D8E-8F34-B6D7E9B05470}"/>
              </a:ext>
            </a:extLst>
          </p:cNvPr>
          <p:cNvSpPr/>
          <p:nvPr/>
        </p:nvSpPr>
        <p:spPr>
          <a:xfrm>
            <a:off x="188143" y="5206023"/>
            <a:ext cx="3467499" cy="2858114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ต.ค. 65 – 30 มี.ค.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(6 เดือน)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รายงานการใช้พลังงานไฟฟ้า และน้ำมันเชื้อเพลิง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หน่วยงานส่วนกลาง รายไตรมาส (6 เดือน)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ผลประเมินกรมพัฒนาฝีมือแรงงาน “ผ่าน” </a:t>
            </a:r>
          </a:p>
          <a:p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ผลการใช้ไฟฟ้าและน้ำมันเชื้อเพลิงลดลงได้อย่างน้อย  </a:t>
            </a:r>
          </a:p>
          <a:p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ร้อยละ 10</a:t>
            </a:r>
          </a:p>
        </p:txBody>
      </p:sp>
      <p:sp>
        <p:nvSpPr>
          <p:cNvPr id="28" name="Rounded Rectangle 8">
            <a:extLst>
              <a:ext uri="{FF2B5EF4-FFF2-40B4-BE49-F238E27FC236}">
                <a16:creationId xmlns="" xmlns:a16="http://schemas.microsoft.com/office/drawing/2014/main" id="{94D37837-D876-40D7-8D83-BB0DC341A1FD}"/>
              </a:ext>
            </a:extLst>
          </p:cNvPr>
          <p:cNvSpPr/>
          <p:nvPr/>
        </p:nvSpPr>
        <p:spPr>
          <a:xfrm>
            <a:off x="3746515" y="5206023"/>
            <a:ext cx="3467499" cy="2858114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b="1" u="sng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  <a:endParaRPr lang="en-US" sz="1600" b="1" u="sng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เม.ย. 66 -  30 ก.ย.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(12 เดือน)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รายงานการใช้พลังงานไฟฟ้า และน้ำมันเชื้อเพลิง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ผ่านเว็บไซต์ 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www.e-report.energy.go.th </a:t>
            </a:r>
          </a:p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ประเมินประสิทธิภาพของการประหยัดพลังงาน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หน่วยงานส่วนกลาง รายไตรมาส (12 เดือน) 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ผลประเมินกรมพัฒนาฝีมือแรงงาน “ผ่าน” </a:t>
            </a:r>
          </a:p>
          <a:p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ผลการใช้ไฟฟ้าและน้ำมันเชื้อเพลิงลดลงได้อย่างน้อย  </a:t>
            </a:r>
          </a:p>
          <a:p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ร้อยละ 20</a:t>
            </a:r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en-US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707A355C-A0B9-442E-9365-4ABAE7F5E654}"/>
              </a:ext>
            </a:extLst>
          </p:cNvPr>
          <p:cNvSpPr txBox="1">
            <a:spLocks/>
          </p:cNvSpPr>
          <p:nvPr/>
        </p:nvSpPr>
        <p:spPr>
          <a:xfrm>
            <a:off x="219915" y="4885336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50479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82730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(สำนักงานเลขานุการกรม)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4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3118625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697223" cy="311217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088880" y="605259"/>
            <a:ext cx="152548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088880" y="975236"/>
            <a:ext cx="5250873" cy="31121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ความสำเร็จของการประเมินประสิทธิภาพในการใช้งานระบบสารบรรณอิเล็กทรอนิกส์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300624" y="237305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7" y="2730016"/>
            <a:ext cx="7119835" cy="105913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ประเมินประสิทธิภาพของผู้ใช้งานระบบสารบรรณอิเล็กทรอนิกส์กรมพัฒนาฝีมือแรงงานที่ดำเนินการเกี่ยวกับหนังสือราชการและเอกสารผ่านระบบสารสนเทศของหน่วยงาน (ระบบ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</a:t>
            </a:r>
            <a:r>
              <a:rPr lang="en-US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saraban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กรมพัฒนาฝีมือแรงงาน ตามระเบียบสำนักนายกรัฐมนตรี         ว่าด้วยงานสารบรรณ (ฉบับที่ 4) พ.ศ. 2564 จากระบบ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Center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เพื่อเข้าถึงในรูปแบบออนไลน์ที่ทันสมัย ลดขั้นตอนการทำงาน สะดวกรวดเร็วและพัฒนาการใช้งานระบบสารบรรณอิเล็กทรอนิกส์ให้มีประสิทธิภาพยิ่งขึ้นต่อไป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84107" y="3811720"/>
            <a:ext cx="2981262" cy="34740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5" y="4158870"/>
            <a:ext cx="7119837" cy="74357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ระหว่างวันที่ 1 ตุลาคม 2565 - 31 มีนาคม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ระหว่างวันที่ 1 เมษายน 2566 - 30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87662" y="4863133"/>
            <a:ext cx="2974151" cy="58825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188143" y="5372294"/>
            <a:ext cx="2580845" cy="165925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030951" y="5007195"/>
            <a:ext cx="1902486" cy="29905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836735" y="5249598"/>
            <a:ext cx="2501411" cy="176359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รายงานผลการดำเนินงานพร้อมข้อเสนอแนะจากการประเมินประสิทธิภาพของผู้ใช้งานระบบสารบรรณอิเล็กทรอนิกส์กรมพัฒนาฝีมือแรงงาน เพื่อนำไปปรับปรุงและพัฒนาการใช้งานระบบสารบรรณอิเล็กทรอนิกส์ให้มีประสิทธิภาพยิ่งขึ้นต่อไป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4" y="4962592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4" y="5372293"/>
            <a:ext cx="1750130" cy="15758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7" y="7020944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09688" y="7442392"/>
            <a:ext cx="7073654" cy="40447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-ไม่มี-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779833" y="8010536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8">
            <a:extLst>
              <a:ext uri="{FF2B5EF4-FFF2-40B4-BE49-F238E27FC236}">
                <a16:creationId xmlns="" xmlns:a16="http://schemas.microsoft.com/office/drawing/2014/main" id="{C6F58E19-8FF2-E86B-5949-234CABFBA5B5}"/>
              </a:ext>
            </a:extLst>
          </p:cNvPr>
          <p:cNvSpPr/>
          <p:nvPr/>
        </p:nvSpPr>
        <p:spPr>
          <a:xfrm>
            <a:off x="188143" y="8341118"/>
            <a:ext cx="3467499" cy="1781849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ออกแบบประเมินประสิทธิภาพของผู้ใช้งานระบบสารบรรณอิเล็กทรอนิกส์กรมพัฒนาฝีมือแรงงาน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ัดทำหนังสือขอความร่วมมือผู้ใช้งานระบบสารบรรณอิเล็กทรอนิกส์กรมพัฒนาฝีมือแรงงานในการตอบแบบประเมิ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รายงานสรุปแบบประเมินและวิเคราะห์ผลพร้อมข้อเสนอแนะ</a:t>
            </a:r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8">
            <a:extLst>
              <a:ext uri="{FF2B5EF4-FFF2-40B4-BE49-F238E27FC236}">
                <a16:creationId xmlns="" xmlns:a16="http://schemas.microsoft.com/office/drawing/2014/main" id="{87EF92F0-2F10-0289-C028-461430D4E931}"/>
              </a:ext>
            </a:extLst>
          </p:cNvPr>
          <p:cNvSpPr/>
          <p:nvPr/>
        </p:nvSpPr>
        <p:spPr>
          <a:xfrm>
            <a:off x="3746515" y="8381064"/>
            <a:ext cx="3467499" cy="1741903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รายงานผลการดำเนินงานพร้อมข้อเสนอแนะจากการประเมินประสิทธิภาพของผู้ใช้งานระบบสารบรรณอิเล็กทรอนิกส์กรมพัฒนาฝีมือแรงงาน เพื่อนำไปปรับปรุงและพัฒนาการใช้งานระบบสารบรรณอิเล็กทรอนิกส์ให้มีประสิทธิภาพยิ่งขึ้นต่อไป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443385A1-A0B2-67E5-C253-361A260F7C69}"/>
              </a:ext>
            </a:extLst>
          </p:cNvPr>
          <p:cNvSpPr txBox="1">
            <a:spLocks/>
          </p:cNvSpPr>
          <p:nvPr/>
        </p:nvSpPr>
        <p:spPr>
          <a:xfrm>
            <a:off x="219915" y="8011732"/>
            <a:ext cx="2272204" cy="369332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15842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48093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(สำนักงานเลขานุการกรม)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29857" y="1622412"/>
            <a:ext cx="1919117" cy="8131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30747" y="1291711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751615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1.3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8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ความสำเร็จของการขับเคลื่อนองค์กรด้วยข้อมูลระบบสนับสนุนการดำเนินงานของบุคลากรด้วย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บุคลากรของกรมพัฒนาฝีมือแรงงานสามารถเข้าใช้ระบบ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ฐานช้อ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มูล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ผ่านช่องทางอิเล็กทรอนิกส์ในรูปแบบไฟล์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PDF (Portable Document Format)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เพื่อการเข้าถึงข้อมูลในรูปแบบออนไลน์ที่ทันสมัย เข้าถึงได้ง่าย สะดวกรวดเร็ว และมีประสิทธิภาพสูงสุดอย่างต่อเนื่อง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	ระหว่างวันที่ 1 ตุลาคม 2565 – 31 มีนาคม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983418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1.ออกแบบระบบ</a:t>
            </a:r>
            <a:r>
              <a:rPr lang="th-TH" sz="14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ฐานช้อ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มูล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การให้บริการฐานข้อมูล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29859" y="8115310"/>
            <a:ext cx="7119835" cy="416446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			    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29857" y="8531756"/>
            <a:ext cx="3559920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เป้าหมายปี 66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ต.ค. 65 – 30 มี.ค.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รอบที่1 (6 เดือน)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การออกแบบระบบบริหารจัดการสารสนเทศของห้องสมุดในรูปแบบของฐานข้อมูล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e-library)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875964" y="8531756"/>
            <a:ext cx="3589361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เป้าหมายปี 66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เม.ย. 66 – 30 ก.ย. 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รอบที่2 (12 เดือน)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 การนำระบบฐานข้อมูล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e-library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มาใช้อย่างมีประสิทธิภาพอย่างน้อย 1 ฐาน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13" name="ตาราง 12"/>
          <p:cNvGraphicFramePr>
            <a:graphicFrameLocks noGrp="1"/>
          </p:cNvGraphicFramePr>
          <p:nvPr/>
        </p:nvGraphicFramePr>
        <p:xfrm>
          <a:off x="352667" y="8801039"/>
          <a:ext cx="3261696" cy="2590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54361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4361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436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4361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43616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43616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57236"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ต.ค.- 65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พ.ย. -65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ธ.ค. -65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ม.ค.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ก.พ.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>
                                <a:lumMod val="75000"/>
                                <a:lumOff val="2500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มี.ค.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6" name="ตาราง 15"/>
          <p:cNvGraphicFramePr>
            <a:graphicFrameLocks noGrp="1"/>
          </p:cNvGraphicFramePr>
          <p:nvPr/>
        </p:nvGraphicFramePr>
        <p:xfrm>
          <a:off x="4082048" y="8813113"/>
          <a:ext cx="3188130" cy="259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135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3135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3135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531355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531355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531355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</a:tblGrid>
              <a:tr h="235637">
                <a:tc>
                  <a:txBody>
                    <a:bodyPr/>
                    <a:lstStyle/>
                    <a:p>
                      <a:pPr algn="ctr"/>
                      <a:r>
                        <a:rPr lang="th-TH" sz="1100" b="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เม.ย.- 66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พ.ค.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มิ.ย.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ก.ค.-66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ส.ค. 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n>
                            <a:solidFill>
                              <a:schemeClr val="tx1"/>
                            </a:solidFill>
                          </a:ln>
                          <a:solidFill>
                            <a:schemeClr val="bg1">
                              <a:lumMod val="85000"/>
                            </a:schemeClr>
                          </a:solidFill>
                          <a:latin typeface="TH SarabunPSK" pitchFamily="34" charset="-34"/>
                          <a:cs typeface="TH SarabunPSK" pitchFamily="34" charset="-34"/>
                        </a:rPr>
                        <a:t>ก.ย.-66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3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50479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82730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(สำนักงานเลขานุการกรม)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6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2040371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39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ในการปรับปรุงระบบรายงานผลการประเมินการปฏิบัติราชการของหน่วยงานภายในด้วยวิธีการทางอิเล็กทรอนิกส์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e-SAR)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9168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มพัฒนาฝีมือแรงงานได้มอบหมายให้ศูนย์ข้อมูลเทคโนโลยีสารสนเทศและการสื่อสารพัฒนาระบบรายงานผลการประเมินการปฏิบัติราชการของหน่วยงานด้วยวิธีการ</a:t>
            </a:r>
            <a:r>
              <a:rPr lang="en-US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                    </a:t>
            </a:r>
            <a:r>
              <a:rPr lang="th-TH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ทางอิเล็กทรอนิกส์ (</a:t>
            </a:r>
            <a:r>
              <a:rPr lang="en-US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e-SAR)</a:t>
            </a:r>
            <a:r>
              <a:rPr lang="th-TH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พื่อยกระดับการปฏิบัติงานของเจ้าหน้าที่ให้มีการใช้ระบบสารสนเทศในการสนับสนุนการทำงานตามภารกิจของกรม รวมถึงการประเมินต่างๆ ซึ่งในแต่ละรอบการประเมินในแต่ละปีงบประมาณ ทางหน่วยงานส่วนกลางจะมีการจัดทำคำรับรองการปฏิบัติราชการ ตัวชี้วัด ตัววัดต่างๆ ส่งมายังศูนย์ข้อมูลฯ เพื่อนำเข้าสู่ระบบ รวมถึง</a:t>
            </a:r>
            <a:r>
              <a:rPr lang="th-TH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การเชื่อมโยงข้อมูลผลงานจากระบบคลังข้อมูล ระบบบริการ </a:t>
            </a:r>
            <a:r>
              <a:rPr lang="en-US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PRB e</a:t>
            </a:r>
            <a:r>
              <a:rPr lang="th-TH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-</a:t>
            </a:r>
            <a:r>
              <a:rPr lang="en-US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lang="th-TH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และระบบอื่นๆที่เกี่ยวข้อง ให้นำมาแสดงในระบบ</a:t>
            </a:r>
            <a:r>
              <a:rPr lang="en-US" sz="1200" spc="-3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en-US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e-SAR</a:t>
            </a:r>
            <a:r>
              <a:rPr lang="th-TH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เตรียมพร้อมสำหรับการประเมินผ</a:t>
            </a:r>
            <a:r>
              <a:rPr lang="th-TH" sz="1200" spc="-3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ล</a:t>
            </a:r>
            <a:r>
              <a:rPr lang="th-TH" sz="1200" b="0" spc="-3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การปฏิบัติราชการต่อไป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273321"/>
            <a:ext cx="7119837" cy="149758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รอบที่ 1 ผลการดำเนินการระหว่างวันที่ 1 ตุลาคม 2565 – 31 มีนาคม 2566 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โดยดำเนินการ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นำเข้าข้อมูลตัวชี้วัด ตัววัด รอบที่ 1จากเจ้าภาพเข้าสู่ระบบ </a:t>
            </a:r>
            <a:r>
              <a:rPr lang="en-US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e-SAR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 ประมวลผลข้อมูลและเชื่อมโยงข้อมูลผลการดำเนินงานจากระบบต่างๆ ตามเงื่อนไขตัวชี้วัดแต่ละตัว</a:t>
            </a:r>
            <a: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(3)</a:t>
            </a:r>
            <a: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ปรับปรุงระบบ</a:t>
            </a:r>
            <a:r>
              <a:rPr lang="en-US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e-SAR </a:t>
            </a: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ให้แสดงผลการดำเนินงานตามข้อ (2) เพื่อเตรียมพร้อมสำหรับการประเมินผล</a:t>
            </a:r>
            <a:endParaRPr lang="th-TH" sz="1200" b="0" baseline="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lang="th-TH" sz="12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รอบที่ 2 ผลการดำเนินการระหว่างวันที่ 1 เมษายน – 30 กันยายน 2566 โดยดำเนินการ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9875" algn="l"/>
              </a:tabLst>
              <a:defRPr/>
            </a:pP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 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นำเข้าข้อมูลตัวชี้วัด ตัววัด รอบที่ 2จากเจ้าภาพเข้าสู่ระบบ </a:t>
            </a:r>
            <a:r>
              <a:rPr lang="en-US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e-SAR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</a:t>
            </a:r>
            <a:r>
              <a:rPr lang="en-GB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</a:t>
            </a:r>
            <a:r>
              <a:rPr lang="th-TH" sz="12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 ประมวลผลข้อมูลและเชื่อมโยงข้อมูลผลการดำเนินงานจากระบบต่างๆ ตามเงื่อนไขตัวชี้วัดแต่ละตัว</a:t>
            </a:r>
            <a: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	(3)</a:t>
            </a:r>
            <a:r>
              <a:rPr lang="en-GB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ปรับปรุงระบบ</a:t>
            </a:r>
            <a:r>
              <a:rPr lang="en-US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e-SAR </a:t>
            </a:r>
            <a:r>
              <a:rPr lang="th-TH" sz="1200" b="0" kern="120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ให้แสดงผลการดำเนินงานตามข้อ (2) เพื่อเตรียมพร้อมสำหรับการประเมินผล</a:t>
            </a:r>
            <a:endParaRPr lang="th-TH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607232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7" y="5950703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97614" y="5609317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97613" y="5986955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หน้าจอระบบ </a:t>
            </a:r>
            <a:r>
              <a:rPr lang="en-US" sz="14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e-SAR </a:t>
            </a:r>
            <a:r>
              <a:rPr lang="th-TH" sz="1400" b="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ที่ปรับปรุงซึ่งแสดงข้อมูลผลการดำเนินงานแต่ละตัวชี้วัด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18264" y="5659183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31428" y="5996698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202115"/>
            <a:ext cx="21708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531756"/>
            <a:ext cx="3656757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ให้แสดงผลการดำเนินงานรอบที่ 1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ระหว่างวันที่ 1 ตุลาคม 2565 – 31 มีนาคม 2566 ตามข้อ (2) เพื่อเตรียมพร้อมสำหรับการประเมินผล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71F35A3B-2C21-B99E-7C86-7794B015E8C5}"/>
              </a:ext>
            </a:extLst>
          </p:cNvPr>
          <p:cNvSpPr txBox="1">
            <a:spLocks/>
          </p:cNvSpPr>
          <p:nvPr/>
        </p:nvSpPr>
        <p:spPr>
          <a:xfrm>
            <a:off x="4378458" y="8202115"/>
            <a:ext cx="21708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Rounded Rectangle 27">
            <a:extLst>
              <a:ext uri="{FF2B5EF4-FFF2-40B4-BE49-F238E27FC236}">
                <a16:creationId xmlns="" xmlns:a16="http://schemas.microsoft.com/office/drawing/2014/main" id="{793CE905-D02B-8B63-732A-FB2BAC82EA3A}"/>
              </a:ext>
            </a:extLst>
          </p:cNvPr>
          <p:cNvSpPr/>
          <p:nvPr/>
        </p:nvSpPr>
        <p:spPr>
          <a:xfrm>
            <a:off x="3952875" y="8531756"/>
            <a:ext cx="3317305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ปรับปรุงระบบ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e-SAR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ให้แสดงผลการดำเนินงานรอบที่ 2 ระหว่างวันที่ 1 เมษายน – 30 กันยายน 2566 ตามข้อ (2) เพื่อเตรียมพร้อมสำหรับการประเมินผล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50479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6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82730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(ศูนย์ข้อมูลเทคโนโลยีสารสนเทศและการสื่อสาร)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6746798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40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ความสำเร็จในการพัฒนาระบบการยื่นคำขอรับรองมาตรฐานฝีมือแรงงานตามมาตรา 26 </a:t>
            </a:r>
            <a:b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แห่งพระราชบัญญัติส่งเสริมการพัฒนาฝีมือแรงงาน พ.ศ. 2545 โดยวิธีการทางอิเล็กทรอนิกส์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41539" y="1504795"/>
            <a:ext cx="47286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283084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06825" y="3179497"/>
            <a:ext cx="7119837" cy="9168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1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ระบบการยื่นคำขอรับรองมาตรฐานฝีมือแรงงานตามมาตรา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 คือ ระบบการให้บริการผู้ประกอบอาชีพ ผู้ประกอบกิจการ และกลุ่มประกอบกิจการ ให้สามารถยื่นความประสงค์ขอรับรองมาตรฐานฝีมือแรงงานตามมาตรา 26 ผ่านระบบอิเล็กทรอนิกส์ โดยบันทึกข้อมูลตามแบบคำขอ และแนบไฟล์เอกสารหลักฐานประกอบการยื่นคำขอได้ ซึ่งปัจจุบันกระบวนการเรื่องดังกล่าวอยู่ในขั้น </a:t>
            </a:r>
            <a:r>
              <a:rPr lang="en-US" sz="11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L0 </a:t>
            </a:r>
            <a:r>
              <a:rPr lang="th-TH" sz="11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ผู้ยื่นคำขอรับรองมาตรฐานฝีมือแรงงานตามมาตรา 26 ต้องเดินทางไปที่สถาบันพัฒนาฝีมือแรงงาน/สำนักงานพัฒนาฝีมือแรงงานที่ตั้งอยู่ในจังหวัดนั้น และยังคงต้องยื่นเอกสารคำขอ รวมถึงหลักฐานประกอบการยื่นคำขอในรูปแบบกระดาษ ดังนั้นเพื่อเป็นการยกระดับการให้บริการประชาชนโดยใช้เทคโนโลยีสารสนเทศเข้ามาใช้ในการบริการ ศูนย์ข้อมูลฯจึงตั้งเป้าหมายพัฒนาระบบให้สามารถยื่นคำขอให้รับรองมาตรฐานฝีมือแรงงานตามมาตรา 26 และแนบหลักฐานประกอบคำขอผ่านระบบอิเล็กทรอนิกส์ได้แล้วเสร็จ ภายในปีงบประมาณ พ.ศ. 2566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06825" y="4259953"/>
            <a:ext cx="7119837" cy="128407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รอบที่ 1 ผลการดำเนินการระหว่างวันที่ 1 ตุลาคม 2565 – 31 มีนาคม 2566 </a:t>
            </a:r>
            <a:r>
              <a:rPr lang="en-GB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โดยดำเนินการ</a:t>
            </a:r>
            <a:r>
              <a:rPr lang="en-GB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(1) ประชุมหารือกับสำนักพัฒนามาตรฐานและทดสอบฝีมือแรงงานเกี่ยวกับแนวทางความต้องการในการพัฒนาระบบฯ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(2)  ศึกษาข้อมูลความต้องการตามข้อ 1 และวิเคราะห์การเชื่อมโยงข้อมูลในฐานข้อมูลต่าง ๆ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(3)  ออกแบบและพัฒนาระบบ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(4)  ทดสอบระบบร่วมกับสำนักพัฒนามาตรฐานและทดสอบฝีมือแรงงาน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(5)  เริ่มต้นเปิดใช้งานระบบตั้งแต่ 1 เมษายน 2566 เป็นต้นไป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หน้าจอระบบการยื่นคำขอรับรองมาตรฐาน</a:t>
            </a:r>
          </a:p>
          <a:p>
            <a:r>
              <a:rPr lang="th-TH" sz="12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ฝีมือแรงงานตามมาตรา 26 แห่งพระราชบัญญัติส่งเสริมการพัฒนาฝีมือแรงงาน พ.ศ. 2545 โดยวิธีการทางอิเล็กทรอนิกส์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202115"/>
            <a:ext cx="21708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531756"/>
            <a:ext cx="7119835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สามารถพัฒนาระบบระบบการยื่นคำขอรับรองมาตรฐานฝีมือแรงงานตามมาตรา 26  แห่งพระราชบัญญัติส่งเสริมการพัฒนาฝีมือแรงงาน พ.ศ. 2545 </a:t>
            </a:r>
          </a:p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โดยวิธีการทางอิเล็กทรอนิกส์ แล้วเสร็จและพร้อมเปิดใช้งานระบบตั้งแต่ 1 เมษายน 2566 เป็นต้นไป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5" name="Rounded Rectangle 9">
            <a:extLst>
              <a:ext uri="{FF2B5EF4-FFF2-40B4-BE49-F238E27FC236}">
                <a16:creationId xmlns="" xmlns:a16="http://schemas.microsoft.com/office/drawing/2014/main" id="{B17C953B-5A6B-2C91-79C9-99428F560C81}"/>
              </a:ext>
            </a:extLst>
          </p:cNvPr>
          <p:cNvSpPr/>
          <p:nvPr/>
        </p:nvSpPr>
        <p:spPr>
          <a:xfrm>
            <a:off x="2541540" y="1827308"/>
            <a:ext cx="472864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(ศูนย์ข้อมูลเทคโนโลยีสารสนเทศและการสื่อสาร)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45141361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965539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“ระบบฐานข้อมูลการพัฒนากำลังคนระดับจังหวัด” 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3927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909012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(ศูนย์ข้อมูลเทคโนโลยีสารสนเทศและการสื่อสาร)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7" y="2830848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06825" y="3179497"/>
            <a:ext cx="7119837" cy="91685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กรมพัฒนาฝีมือแรงงานจำเป็นต้องมีข้อมูลสารสนเทศด้านการพัฒนากำลังคนที่เข้าถึงได้ง่าย ทันสมัย เพื่อให้ผู้บริหารสามารถนำไปใช้ในการวิเคราะห์ตัดสินใจเชิงนโยบายได้</a:t>
            </a:r>
          </a:p>
          <a:p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อย่างมีประสิทธิภาพอันเป็นแนวทางการปฏิบัติราชการสมัยใหม่เพื่อให้เหมาะสมกับการเป็นรัฐบาลดิจิทัลรวมถึงการก้าวเข้าสู่การเป็นองค์กรที่สามารถใช้ข้อมูลในการขับเคลื่อน</a:t>
            </a:r>
          </a:p>
          <a:p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การปฏิบัติงาน (</a:t>
            </a:r>
            <a:r>
              <a:rPr lang="en-US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Data Driven Organization) </a:t>
            </a:r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ดังนั้นศูนย์ข้อมูลเทคโนโลยีสารสนเทศและการสื่อสารจึงตั้งเป้าหมายในการพัฒนาระบบรายงาน</a:t>
            </a:r>
            <a:r>
              <a:rPr lang="en-US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Dashboard</a:t>
            </a:r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สำหรับ</a:t>
            </a:r>
            <a:r>
              <a:rPr lang="th-TH" sz="1300" spc="-5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แสดงข้อมูล</a:t>
            </a:r>
          </a:p>
          <a:p>
            <a:r>
              <a:rPr lang="th-TH" sz="1300" spc="-5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การ</a:t>
            </a:r>
            <a:r>
              <a:rPr lang="th-TH" sz="13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พัฒนากำลังคนระดับจังหวัดและข้อมูลอื่นๆ ให้แล้วเสร็จภายใน 31 มีนาคม 2566 เพื่อให้ทุกหน่วยงานสามารถใช้ข้อมูลจากระบบดังกล่าวในการวางแผนการปฏิบัติงานต่อไป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4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รอบที่ 1 ผลการดำเนินการระหว่างวันที่ 1 ตุลาคม 2565 – 31 มีนาคม 2566 </a:t>
            </a:r>
            <a:r>
              <a:rPr lang="en-GB" sz="14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4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โดยดำเนินการ</a:t>
            </a:r>
            <a:r>
              <a:rPr lang="en-GB" sz="14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/>
            </a:r>
            <a:br>
              <a:rPr lang="en-GB" sz="1400" b="0" spc="-50" baseline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</a:b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(1) พัฒนาระบบฐานข้อมูลด้านการพัฒนาฝีมือแรงงานรวมถึงเชื่อมโยงข้อมูลจากหน่วยงานที่เกี่ยวข้อง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(2) ประชุมคณะทำงานเพื่อสรุปรูปแบบ </a:t>
            </a:r>
            <a:r>
              <a:rPr lang="en-US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Dashboard</a:t>
            </a: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ที่ตรงตามความต้องการและสามารถนำไปใช้งานได้อย่างมีประสิทธิภาพ </a:t>
            </a: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(3) ประมวลผล วิเคราะห์และจัดทำโครงสร้างข้อมูล เพื่อเตรียมพร้อมในการจัดทำ </a:t>
            </a:r>
            <a:r>
              <a:rPr lang="en-US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Dashboard</a:t>
            </a:r>
            <a:endParaRPr lang="th-TH" sz="1400" spc="-5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0" marR="0" indent="0" algn="l" rtl="0" eaLnBrk="1" fontAlgn="auto" latinLnBrk="0" hangingPunct="1">
              <a:spcBef>
                <a:spcPts val="0"/>
              </a:spcBef>
              <a:spcAft>
                <a:spcPts val="0"/>
              </a:spcAft>
            </a:pP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(4) ออกแบบและจัดทำ </a:t>
            </a:r>
            <a:r>
              <a:rPr lang="en-US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Dashboard</a:t>
            </a:r>
            <a:endParaRPr lang="th-TH" sz="1400" spc="-50" dirty="0">
              <a:solidFill>
                <a:schemeClr val="tx1"/>
              </a:solidFill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หน้าจอ</a:t>
            </a:r>
            <a:r>
              <a:rPr lang="en-US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Dashboard </a:t>
            </a: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สำหรับแสดง</a:t>
            </a:r>
          </a:p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ข้อมูลการพัฒนากำลังคนระดับจังหวัด</a:t>
            </a:r>
          </a:p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และข้อมูลอื่นๆ จำนวนไม่ต้องกว่า </a:t>
            </a:r>
          </a:p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10 รายงาน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7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20" y="8202115"/>
            <a:ext cx="217085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8" y="8531756"/>
            <a:ext cx="7119835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มีหน้าจอ </a:t>
            </a:r>
            <a:r>
              <a:rPr lang="en-US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Dashboard </a:t>
            </a:r>
            <a:r>
              <a:rPr lang="th-TH" sz="1400" spc="-5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สำหรับแสดงข้อมูลการพัฒนากำลังคนระดับจังหวัดและข้อมูลอื่น ๆ จำนวนไม่ต้องกว่า 10 รายงาน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37572" y="1846166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67996" y="1501069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79169906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1006689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ความสำเร็จของการพัฒนาขั้นตอนการทำงานของหน่วยงานในรูปแบบสื่ออิเล็กทรอนิกส์ (ขั้นตอนการดำเนินคดีแพ่งก่อนศาลมีคำพิพากษา)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3372919" y="147695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13055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(กลุ่มกฎหมาย)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82991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itchFamily="34" charset="-34"/>
                <a:cs typeface="TH SarabunPSK" panose="020B0500040200020003" pitchFamily="34" charset="-34"/>
              </a:rPr>
              <a:t>นโยบายของรัฐบาลเน้นให้ภาครัฐนำเทคโนโลยีสารสนเทศที่ทันสมัยมาใช้ในการปฏิบัติงานเพื่อรองรับการเป็นรัฐบาลดิจิทัล และ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การเปลี่ยนผ่านหน่วยงานภาครัฐสู่องค์กรดิจิทัล กลุ่มกฎหมายจึงนำขั้นตอนการดำเนินคดีแพ่ง (ก่อนศาลมีคำพิพากษา) ที่มีอยู่เดิมมาพัฒนาให้อยู่ในรูปแบบอิเล็กทรอนิกส์ เพื่ออำนวยความสะดวกในการปฏิบัติงานของเจ้าหน้าที่ผู้รับผิดชอบในการดำเนินคดีแพ่งของกรม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8" cy="12963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ระดมความคิดเห็นของเจ้าหน้าที่เพื่อตรวจความถูกต้องของผังขั้นตอนการดำเนินคดีแพ่ง (ก่อนศาลมีคำพิพากษา) ที่มีอยู่เดิม</a:t>
            </a:r>
          </a:p>
          <a:p>
            <a:pPr marL="342900" indent="-342900">
              <a:buFontTx/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จัดตั้งคณะทำงานเพื่อร่วมกันจัดทำผังขั้นตอนการดำเนินคดีแพ่ง (ก่อนศาลมีคำพิพากษา) ในรูปแบบอิเล็กทรอนิกส์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ปรับปรุงแก้ไขขั้นตอนการดำเนินคดีแพ่ง (ก่อนศาลมีคำพิพากษา) ในภาพรวมให้ถูกต้อง ครบถ้วน และสมบูรณ์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กำหนดขั้นตอนการดำเนินคดีแพ่ง (ก่อนศาลมีคำพิพากษา) ที่มีความสำคัญเพื่อนำมาจัดทำในรูปแบบอิเล็กทรอนิกส์ 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นำผังขั้นตอนการดำเนินคดีแพ่ง (ก่อนศาลมีคำพิพากษา) ในรูปแบบอิเล็กทรอนิกส์เผยแพร่ในเว็บไซต์ของหน่วยงาน  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3129726" cy="8254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3897261" cy="165089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สรุปความคิดเห็นของเจ้าหน้าที่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ผังขั้นตอนการดำเนินคดีแพ่ง (ก่อนศาลมีคำพิพากษา) ก่อนและหลังการปรับปรุง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รายงานการประชุมคณะทำงาน 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ผังขั้นตอนการดำเนินคดีแพ่ง (ก่อนศาลมีคำพิพากษา) ในรูปแบบอิเล็กทรอนิกส์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713715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6" y="7505174"/>
            <a:ext cx="7119837" cy="34330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7811590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                                         เป้าหมายตามรอบประเมิน 12 เดือน</a:t>
            </a:r>
            <a:endParaRPr lang="x-none" sz="1600" b="1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29443" y="8153400"/>
            <a:ext cx="3675807" cy="210312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ได้ความคิดเห็นของเจ้าหน้าที่เพื่อใช้ในการปรับปรุงแก้ไขขั้นตอนการดำเนินคดีแพ่ง (ก่อนศาลมีคำพิพากษา) </a:t>
            </a:r>
          </a:p>
          <a:p>
            <a:pPr marL="342900" indent="-342900">
              <a:buFontTx/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จัดตั้งคณะทำงานเพื่อจัดทำผังขั้นตอนการดำเนินคดีแพ่ง (ก่อนศาลมีคำพิพากษา) ในรูปแบบอิเล็กทรอนิกส์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ปรับปรุงแก้ไขขั้นตอนการดำเนินคดีแพ่ง (ก่อนศาล          มีคำพิพากษา) ได้ถูกต้อง ครบถ้วน และสมบูรณ์</a:t>
            </a:r>
          </a:p>
          <a:p>
            <a:pPr marL="342900" indent="-342900">
              <a:buAutoNum type="arabicPeriod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1343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960811" y="8153400"/>
            <a:ext cx="3468690" cy="210312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สามารถกำหนดขั้นตอนการดำเนินคดีแพ่ง (ก่อนศาล    มีคำพิพากษา) ที่มีความสำคัญเพื่อนำมาจัดทำในรูปแบบอิเล็กทรอนิกส์</a:t>
            </a:r>
          </a:p>
          <a:p>
            <a:pPr marL="342900" indent="-342900">
              <a:buFontTx/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จัดทำผังขั้นตอนการดำเนินคดีแพ่ง (ก่อนศาล             มีคำพิพากษา) ในรูปแบบอิเล็กทรอนิกส์</a:t>
            </a:r>
          </a:p>
          <a:p>
            <a:pPr marL="342900" indent="-342900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นำผังขั้นตอนการดำเนินคดีแพ่ง (ก่อนศาล                มีคำพิพากษา) ในรูปแบบอิเล็กทรอนิกส์เผยแพร่       ในเว็บไซต์ของหน่วยงาน </a:t>
            </a:r>
          </a:p>
        </p:txBody>
      </p:sp>
      <p:sp>
        <p:nvSpPr>
          <p:cNvPr id="33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4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109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0683008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969" y="9275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38593" y="1346827"/>
            <a:ext cx="1921397" cy="1051703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4141" y="978603"/>
            <a:ext cx="1112302" cy="368224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4141" y="1314212"/>
            <a:ext cx="4667249" cy="1170094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ระดับความสำเร็จของการยกร่างและปรับปรุงแก้ไขกฎหมาย กฎ ระเบียบ ประกาศ หลักเกณฑ์ และ</a:t>
            </a:r>
            <a:r>
              <a:rPr lang="th-TH" sz="1600" b="1" spc="-4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การมอบอำนาจ ตามการปรับปรุงโครงสร้างการแบ่งส่วนราชการของกรมพัฒนาฝีมือแรงงาน</a:t>
            </a:r>
            <a:endParaRPr lang="x-none" sz="1600" b="1" spc="-4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4141" y="2548457"/>
            <a:ext cx="3897261" cy="460731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4141" y="2882969"/>
            <a:ext cx="4633968" cy="998679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(กลุ่มกฎหมาย)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38593" y="3891069"/>
            <a:ext cx="2981262" cy="39354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05915" y="4405433"/>
            <a:ext cx="6932194" cy="114799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spc="-2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การยกร่างและปรับปรุงแก้ไขกฎหมาย กฎ ระเบียบ ประกาศ หลักเกณฑ์ และการมอบอำนาจ ตามการปรับปรุงโครงสร้าง</a:t>
            </a:r>
            <a:br>
              <a:rPr lang="th-TH" sz="1600" spc="-2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600" spc="-2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การแบ่งส่วนราชการ</a:t>
            </a:r>
            <a:r>
              <a:rPr lang="th-TH" sz="1600" kern="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ของกรมพัฒนาฝีมือแรงงาน ให้สอดคล้องกับนโยบายและแผนปฏิบัติราชการ และการนำเทคโนโลยีมาใช้</a:t>
            </a:r>
            <a:br>
              <a:rPr lang="th-TH" sz="1600" kern="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</a:br>
            <a:r>
              <a:rPr lang="th-TH" sz="1600" kern="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อำนวยความสะดวกในการให้บริการแก่ประชาชน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38593" y="5626969"/>
            <a:ext cx="2981262" cy="439970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02682" y="6029106"/>
            <a:ext cx="4138577" cy="58386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ผลการดำเนินงาน ระหว่างวันที่ 1 ตุลาคม 2565 – 31 มีนาคม 2566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ผลการดำเนินงาน 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199989" y="6557170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ดำเนินการตามขั้นตอนที่กำหนด ดังนี้     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807" y="162944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912967" y="28294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23">
            <a:extLst>
              <a:ext uri="{FF2B5EF4-FFF2-40B4-BE49-F238E27FC236}">
                <a16:creationId xmlns="" xmlns:a16="http://schemas.microsoft.com/office/drawing/2014/main" id="{B2AC36C6-7A47-020F-9AB4-E2D8C555D6D3}"/>
              </a:ext>
            </a:extLst>
          </p:cNvPr>
          <p:cNvSpPr/>
          <p:nvPr/>
        </p:nvSpPr>
        <p:spPr>
          <a:xfrm>
            <a:off x="194308" y="6960282"/>
            <a:ext cx="7094922" cy="170767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1 ตรวจสอบวิเคราะห์กฎหมาย 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กฎ ระเบียบ ประกาศ หลักเกณฑ์ และการมอบอำนาจที่จะยกร่างหรือปรับปรุงแก้ไข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2 </a:t>
            </a:r>
            <a:r>
              <a:rPr lang="th-TH" sz="1600" kern="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รวบรวมข้อเท็จจริงและข้อกฎหมายที่เกี่ยวข้องกับกฎหมาย ระเบียบ ประกาศ หรือคำสั่งที่จะ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ยกร่างหรือปรับปรุงแก้ไข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3 เชิญหน่วยงานเจ้าของเรื่องมาชี้แจงรายละเอียด เพื่อให้ได้ร่างกฎหมายที่เป็นไปตามวัตถุประสงค์ของหน่วยงานผู้ปฏิบัติ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4 ดำเนินการยกร่างกฎหมาย 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กฎ ระเบียบ ประกาศ หลักเกณฑ์ และการมอบอำนาจ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5 เสนอให้คณะอนุกรรมการ คณะทำงานเพื่อพิจารณาร่างกฎหมาย หรือเสนอผู้มีอำนาจเพื่อลงนามตามกระบวนการออก</a:t>
            </a:r>
            <a:b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กฎหมายต่อไป</a:t>
            </a:r>
          </a:p>
        </p:txBody>
      </p:sp>
      <p:sp>
        <p:nvSpPr>
          <p:cNvPr id="24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202682" y="2843915"/>
            <a:ext cx="1919117" cy="1004781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02682" y="2455415"/>
            <a:ext cx="1686395" cy="456993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61536036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="" xmlns:a16="http://schemas.microsoft.com/office/drawing/2014/main" id="{632A7F40-D78A-4F4A-FB71-3A60A96DCE41}"/>
              </a:ext>
            </a:extLst>
          </p:cNvPr>
          <p:cNvSpPr txBox="1">
            <a:spLocks/>
          </p:cNvSpPr>
          <p:nvPr/>
        </p:nvSpPr>
        <p:spPr>
          <a:xfrm>
            <a:off x="269946" y="3244197"/>
            <a:ext cx="701978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itle 1">
            <a:extLst>
              <a:ext uri="{FF2B5EF4-FFF2-40B4-BE49-F238E27FC236}">
                <a16:creationId xmlns="" xmlns:a16="http://schemas.microsoft.com/office/drawing/2014/main" id="{28243CBF-C995-496E-8CF7-444985C4D9FA}"/>
              </a:ext>
            </a:extLst>
          </p:cNvPr>
          <p:cNvSpPr txBox="1">
            <a:spLocks/>
          </p:cNvSpPr>
          <p:nvPr/>
        </p:nvSpPr>
        <p:spPr>
          <a:xfrm>
            <a:off x="347458" y="2195271"/>
            <a:ext cx="135211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Rounded Rectangle 21">
            <a:extLst>
              <a:ext uri="{FF2B5EF4-FFF2-40B4-BE49-F238E27FC236}">
                <a16:creationId xmlns="" xmlns:a16="http://schemas.microsoft.com/office/drawing/2014/main" id="{38844010-288A-D809-CC35-78CD8F32C345}"/>
              </a:ext>
            </a:extLst>
          </p:cNvPr>
          <p:cNvSpPr/>
          <p:nvPr/>
        </p:nvSpPr>
        <p:spPr>
          <a:xfrm>
            <a:off x="347458" y="1349965"/>
            <a:ext cx="4873626" cy="726446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รายชื่อกฎหมาย </a:t>
            </a:r>
            <a:r>
              <a:rPr lang="th-TH" sz="1600" dirty="0">
                <a:solidFill>
                  <a:schemeClr val="tx1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กฎ ระเบียบ ประกาศ หลักเกณฑ์ และการมอบอำนาจ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ที่ได้รับการยกร่างหรือปรับปรุงแก้ไข</a:t>
            </a:r>
          </a:p>
        </p:txBody>
      </p:sp>
      <p:sp>
        <p:nvSpPr>
          <p:cNvPr id="15" name="Rounded Rectangle 23">
            <a:extLst>
              <a:ext uri="{FF2B5EF4-FFF2-40B4-BE49-F238E27FC236}">
                <a16:creationId xmlns="" xmlns:a16="http://schemas.microsoft.com/office/drawing/2014/main" id="{7DF0647B-F262-BE4D-1AD0-BA5DB752A99A}"/>
              </a:ext>
            </a:extLst>
          </p:cNvPr>
          <p:cNvSpPr/>
          <p:nvPr/>
        </p:nvSpPr>
        <p:spPr>
          <a:xfrm>
            <a:off x="5339020" y="1378540"/>
            <a:ext cx="2064788" cy="71517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-              </a:t>
            </a: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D9558EE4-86DC-40F2-7E5C-390CFA1BCBE0}"/>
              </a:ext>
            </a:extLst>
          </p:cNvPr>
          <p:cNvSpPr txBox="1">
            <a:spLocks/>
          </p:cNvSpPr>
          <p:nvPr/>
        </p:nvSpPr>
        <p:spPr>
          <a:xfrm>
            <a:off x="453118" y="897808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A4A162C9-5892-2868-D22F-913C86C5EEB5}"/>
              </a:ext>
            </a:extLst>
          </p:cNvPr>
          <p:cNvSpPr txBox="1">
            <a:spLocks/>
          </p:cNvSpPr>
          <p:nvPr/>
        </p:nvSpPr>
        <p:spPr>
          <a:xfrm>
            <a:off x="5339020" y="841604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8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0259BBED-0972-CE16-DEA4-B6B68F5DB8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65" y="91049"/>
            <a:ext cx="714805" cy="639120"/>
          </a:xfrm>
          <a:prstGeom prst="rect">
            <a:avLst/>
          </a:prstGeom>
        </p:spPr>
      </p:pic>
      <p:sp>
        <p:nvSpPr>
          <p:cNvPr id="19" name="Title 1">
            <a:extLst>
              <a:ext uri="{FF2B5EF4-FFF2-40B4-BE49-F238E27FC236}">
                <a16:creationId xmlns="" xmlns:a16="http://schemas.microsoft.com/office/drawing/2014/main" id="{A92BF12A-DA12-B6AF-B35D-0583E97B7206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23" name="Table 51">
            <a:extLst>
              <a:ext uri="{FF2B5EF4-FFF2-40B4-BE49-F238E27FC236}">
                <a16:creationId xmlns="" xmlns:a16="http://schemas.microsoft.com/office/drawing/2014/main" id="{7AD03C3F-DB33-284D-5C7F-A5D916955066}"/>
              </a:ext>
            </a:extLst>
          </p:cNvPr>
          <p:cNvGraphicFramePr>
            <a:graphicFrameLocks noGrp="1"/>
          </p:cNvGraphicFramePr>
          <p:nvPr/>
        </p:nvGraphicFramePr>
        <p:xfrm>
          <a:off x="164807" y="3859596"/>
          <a:ext cx="7239001" cy="1799853"/>
        </p:xfrm>
        <a:graphic>
          <a:graphicData uri="http://schemas.openxmlformats.org/drawingml/2006/table">
            <a:tbl>
              <a:tblPr firstRow="1"/>
              <a:tblGrid>
                <a:gridCol w="61743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4038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4383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1278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  <a:gridCol w="312782">
                  <a:extLst>
                    <a:ext uri="{9D8B030D-6E8A-4147-A177-3AD203B41FA5}">
                      <a16:colId xmlns="" xmlns:a16="http://schemas.microsoft.com/office/drawing/2014/main" val="20004"/>
                    </a:ext>
                  </a:extLst>
                </a:gridCol>
                <a:gridCol w="331180">
                  <a:extLst>
                    <a:ext uri="{9D8B030D-6E8A-4147-A177-3AD203B41FA5}">
                      <a16:colId xmlns="" xmlns:a16="http://schemas.microsoft.com/office/drawing/2014/main" val="20005"/>
                    </a:ext>
                  </a:extLst>
                </a:gridCol>
                <a:gridCol w="324706">
                  <a:extLst>
                    <a:ext uri="{9D8B030D-6E8A-4147-A177-3AD203B41FA5}">
                      <a16:colId xmlns="" xmlns:a16="http://schemas.microsoft.com/office/drawing/2014/main" val="1621581057"/>
                    </a:ext>
                  </a:extLst>
                </a:gridCol>
                <a:gridCol w="1438275">
                  <a:extLst>
                    <a:ext uri="{9D8B030D-6E8A-4147-A177-3AD203B41FA5}">
                      <a16:colId xmlns="" xmlns:a16="http://schemas.microsoft.com/office/drawing/2014/main" val="20006"/>
                    </a:ext>
                  </a:extLst>
                </a:gridCol>
                <a:gridCol w="304800">
                  <a:extLst>
                    <a:ext uri="{9D8B030D-6E8A-4147-A177-3AD203B41FA5}">
                      <a16:colId xmlns="" xmlns:a16="http://schemas.microsoft.com/office/drawing/2014/main" val="20007"/>
                    </a:ext>
                  </a:extLst>
                </a:gridCol>
                <a:gridCol w="287281">
                  <a:extLst>
                    <a:ext uri="{9D8B030D-6E8A-4147-A177-3AD203B41FA5}">
                      <a16:colId xmlns="" xmlns:a16="http://schemas.microsoft.com/office/drawing/2014/main" val="20008"/>
                    </a:ext>
                  </a:extLst>
                </a:gridCol>
                <a:gridCol w="312782">
                  <a:extLst>
                    <a:ext uri="{9D8B030D-6E8A-4147-A177-3AD203B41FA5}">
                      <a16:colId xmlns="" xmlns:a16="http://schemas.microsoft.com/office/drawing/2014/main" val="20009"/>
                    </a:ext>
                  </a:extLst>
                </a:gridCol>
                <a:gridCol w="310403">
                  <a:extLst>
                    <a:ext uri="{9D8B030D-6E8A-4147-A177-3AD203B41FA5}">
                      <a16:colId xmlns="" xmlns:a16="http://schemas.microsoft.com/office/drawing/2014/main" val="20010"/>
                    </a:ext>
                  </a:extLst>
                </a:gridCol>
                <a:gridCol w="306754">
                  <a:extLst>
                    <a:ext uri="{9D8B030D-6E8A-4147-A177-3AD203B41FA5}">
                      <a16:colId xmlns="" xmlns:a16="http://schemas.microsoft.com/office/drawing/2014/main" val="20011"/>
                    </a:ext>
                  </a:extLst>
                </a:gridCol>
                <a:gridCol w="306754">
                  <a:extLst>
                    <a:ext uri="{9D8B030D-6E8A-4147-A177-3AD203B41FA5}">
                      <a16:colId xmlns="" xmlns:a16="http://schemas.microsoft.com/office/drawing/2014/main" val="539632532"/>
                    </a:ext>
                  </a:extLst>
                </a:gridCol>
                <a:gridCol w="1438301">
                  <a:extLst>
                    <a:ext uri="{9D8B030D-6E8A-4147-A177-3AD203B41FA5}">
                      <a16:colId xmlns="" xmlns:a16="http://schemas.microsoft.com/office/drawing/2014/main" val="20012"/>
                    </a:ext>
                  </a:extLst>
                </a:gridCol>
              </a:tblGrid>
              <a:tr h="599951">
                <a:tc>
                  <a:txBody>
                    <a:bodyPr/>
                    <a:lstStyle/>
                    <a:p>
                      <a:pPr lvl="0" algn="thaiDist"/>
                      <a:endParaRPr lang="en-US" sz="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ธ.ค.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มี.ค.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1 (6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เม.ย.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spc="-40" baseline="0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พ.ค.</a:t>
                      </a:r>
                      <a:endParaRPr lang="en-US" sz="800" b="1" spc="-40" baseline="0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มิ.ย.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ส.ค.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ก.ย.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b="1" dirty="0">
                          <a:solidFill>
                            <a:schemeClr val="bg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รอบที่ 2 (12 เดือน)</a:t>
                      </a:r>
                      <a:endParaRPr lang="en-US" sz="800" b="1" dirty="0">
                        <a:solidFill>
                          <a:schemeClr val="bg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1999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</a:t>
                      </a:r>
                      <a:r>
                        <a:rPr lang="en-US" sz="8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66</a:t>
                      </a:r>
                    </a:p>
                  </a:txBody>
                  <a:tcPr>
                    <a:lnL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>
                        <a:defRPr sz="1100" b="0" i="0" u="none" strike="noStrike" kern="1200" baseline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defRPr>
                      </a:pPr>
                      <a:endParaRPr lang="en-US" sz="80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u="none" strike="noStrike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8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0" marR="0" marT="0" marB="0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800" b="0" dirty="0">
                        <a:solidFill>
                          <a:schemeClr val="accent2">
                            <a:lumMod val="75000"/>
                          </a:schemeClr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จำนวนกฎหมาย กฎ ระเบียบ ประกาศ หลักเกณฑ์ และการ</a:t>
                      </a:r>
                      <a:r>
                        <a:rPr lang="th-TH" sz="800" b="0" kern="1200" spc="-40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มอบอำนาจที่ดำเนินการแล้วเสร็จ </a:t>
                      </a:r>
                      <a:r>
                        <a:rPr lang="th-TH" sz="8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 100 ของกฎหมาย กฎ ระเบียบ ประกาศหลักเกณฑ์ และการมอบอำนาจที่ต้องดำเนินการยกร่างหรือปรับปรุงแก้ไข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th-TH" sz="800" b="0" kern="12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endParaRPr lang="en-US" sz="800" b="0" spc="-30" dirty="0">
                        <a:solidFill>
                          <a:srgbClr val="C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th-TH" sz="8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จำนวนกฎหมาย กฎ ระเบียบ ประกาศ หลักเกณฑ์ และการ</a:t>
                      </a:r>
                      <a:r>
                        <a:rPr lang="th-TH" sz="800" b="0" spc="-4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มอบอำนาจที่ดำเนินการแล้วเสร็จ</a:t>
                      </a:r>
                      <a:r>
                        <a:rPr lang="th-TH" sz="800" b="0" kern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100 ของกฎหมาย กฎ </a:t>
                      </a:r>
                      <a:r>
                        <a:rPr lang="th-TH" sz="8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ระเบียบ ประกาศ หลักเกณฑ์ และการมอบอำนาจที่ต้องดำเนินการยกร่างหรือปรับปรุงแก้ไข</a:t>
                      </a:r>
                      <a:endParaRPr lang="en-US" sz="800" b="0" kern="1200" spc="0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24" name="Group 4">
            <a:extLst>
              <a:ext uri="{FF2B5EF4-FFF2-40B4-BE49-F238E27FC236}">
                <a16:creationId xmlns="" xmlns:a16="http://schemas.microsoft.com/office/drawing/2014/main" id="{6C3087DB-BE14-E2DD-80D7-772FE4252A65}"/>
              </a:ext>
            </a:extLst>
          </p:cNvPr>
          <p:cNvGrpSpPr>
            <a:grpSpLocks/>
          </p:cNvGrpSpPr>
          <p:nvPr/>
        </p:nvGrpSpPr>
        <p:grpSpPr bwMode="auto">
          <a:xfrm>
            <a:off x="662313" y="4754702"/>
            <a:ext cx="2074511" cy="339701"/>
            <a:chOff x="1111518" y="3824503"/>
            <a:chExt cx="1336600" cy="338364"/>
          </a:xfrm>
        </p:grpSpPr>
        <p:sp>
          <p:nvSpPr>
            <p:cNvPr id="25" name="TextBox 16">
              <a:extLst>
                <a:ext uri="{FF2B5EF4-FFF2-40B4-BE49-F238E27FC236}">
                  <a16:creationId xmlns="" xmlns:a16="http://schemas.microsoft.com/office/drawing/2014/main" id="{D65943C6-5BE0-8966-100B-C283FEA1F476}"/>
                </a:ext>
              </a:extLst>
            </p:cNvPr>
            <p:cNvSpPr txBox="1"/>
            <p:nvPr/>
          </p:nvSpPr>
          <p:spPr>
            <a:xfrm>
              <a:off x="1111518" y="3824503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จำนวน 3  ฉบับ </a:t>
              </a:r>
            </a:p>
          </p:txBody>
        </p:sp>
        <p:cxnSp>
          <p:nvCxnSpPr>
            <p:cNvPr id="26" name="Straight Arrow Connector 34">
              <a:extLst>
                <a:ext uri="{FF2B5EF4-FFF2-40B4-BE49-F238E27FC236}">
                  <a16:creationId xmlns="" xmlns:a16="http://schemas.microsoft.com/office/drawing/2014/main" id="{1E3A73B9-5306-CF87-C093-766A357BBD80}"/>
                </a:ext>
              </a:extLst>
            </p:cNvPr>
            <p:cNvCxnSpPr>
              <a:cxnSpLocks/>
            </p:cNvCxnSpPr>
            <p:nvPr/>
          </p:nvCxnSpPr>
          <p:spPr>
            <a:xfrm>
              <a:off x="2052313" y="4061971"/>
              <a:ext cx="3394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Arrow Connector 35">
              <a:extLst>
                <a:ext uri="{FF2B5EF4-FFF2-40B4-BE49-F238E27FC236}">
                  <a16:creationId xmlns="" xmlns:a16="http://schemas.microsoft.com/office/drawing/2014/main" id="{CFCD4F70-F89D-5073-7A5A-D763943F0C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97436" y="4058809"/>
              <a:ext cx="303243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">
            <a:extLst>
              <a:ext uri="{FF2B5EF4-FFF2-40B4-BE49-F238E27FC236}">
                <a16:creationId xmlns="" xmlns:a16="http://schemas.microsoft.com/office/drawing/2014/main" id="{AAD78249-AE74-8E5D-0174-2C1E6EFDEA34}"/>
              </a:ext>
            </a:extLst>
          </p:cNvPr>
          <p:cNvGrpSpPr>
            <a:grpSpLocks/>
          </p:cNvGrpSpPr>
          <p:nvPr/>
        </p:nvGrpSpPr>
        <p:grpSpPr bwMode="auto">
          <a:xfrm>
            <a:off x="3989702" y="4754702"/>
            <a:ext cx="2074511" cy="339701"/>
            <a:chOff x="1111518" y="3824503"/>
            <a:chExt cx="1336600" cy="338364"/>
          </a:xfrm>
        </p:grpSpPr>
        <p:sp>
          <p:nvSpPr>
            <p:cNvPr id="42" name="TextBox 16">
              <a:extLst>
                <a:ext uri="{FF2B5EF4-FFF2-40B4-BE49-F238E27FC236}">
                  <a16:creationId xmlns="" xmlns:a16="http://schemas.microsoft.com/office/drawing/2014/main" id="{72B762DF-7A57-D110-1EBB-D643A50F0A2F}"/>
                </a:ext>
              </a:extLst>
            </p:cNvPr>
            <p:cNvSpPr txBox="1"/>
            <p:nvPr/>
          </p:nvSpPr>
          <p:spPr>
            <a:xfrm>
              <a:off x="1111518" y="3824503"/>
              <a:ext cx="1336600" cy="338364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th-TH" sz="800" b="1" dirty="0">
                <a:solidFill>
                  <a:schemeClr val="accent6">
                    <a:lumMod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sz="800" b="1" dirty="0">
                  <a:solidFill>
                    <a:schemeClr val="accent6">
                      <a:lumMod val="50000"/>
                    </a:schemeClr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จำนวน 3  ฉบับ </a:t>
              </a:r>
            </a:p>
          </p:txBody>
        </p:sp>
        <p:cxnSp>
          <p:nvCxnSpPr>
            <p:cNvPr id="43" name="Straight Arrow Connector 34">
              <a:extLst>
                <a:ext uri="{FF2B5EF4-FFF2-40B4-BE49-F238E27FC236}">
                  <a16:creationId xmlns="" xmlns:a16="http://schemas.microsoft.com/office/drawing/2014/main" id="{D35FA41E-9ECC-D077-AF1E-B2612F8779ED}"/>
                </a:ext>
              </a:extLst>
            </p:cNvPr>
            <p:cNvCxnSpPr>
              <a:cxnSpLocks/>
            </p:cNvCxnSpPr>
            <p:nvPr/>
          </p:nvCxnSpPr>
          <p:spPr>
            <a:xfrm>
              <a:off x="2052313" y="4061971"/>
              <a:ext cx="339445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Arrow Connector 35">
              <a:extLst>
                <a:ext uri="{FF2B5EF4-FFF2-40B4-BE49-F238E27FC236}">
                  <a16:creationId xmlns="" xmlns:a16="http://schemas.microsoft.com/office/drawing/2014/main" id="{A68FFCB9-35C5-A869-4F3C-6A5A6A2AF23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97436" y="4058809"/>
              <a:ext cx="303243" cy="0"/>
            </a:xfrm>
            <a:prstGeom prst="straightConnector1">
              <a:avLst/>
            </a:prstGeom>
            <a:ln>
              <a:solidFill>
                <a:schemeClr val="accent6">
                  <a:lumMod val="50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itle 1">
            <a:extLst>
              <a:ext uri="{FF2B5EF4-FFF2-40B4-BE49-F238E27FC236}">
                <a16:creationId xmlns="" xmlns:a16="http://schemas.microsoft.com/office/drawing/2014/main" id="{3568D0A9-C6A5-D836-D6F2-DCC5664C72BE}"/>
              </a:ext>
            </a:extLst>
          </p:cNvPr>
          <p:cNvSpPr txBox="1">
            <a:spLocks/>
          </p:cNvSpPr>
          <p:nvPr/>
        </p:nvSpPr>
        <p:spPr>
          <a:xfrm>
            <a:off x="347458" y="2691810"/>
            <a:ext cx="135211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-</a:t>
            </a:r>
            <a:endParaRPr lang="x-none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86034984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ะดับความสำเร็จของการรวบรวมกฎหมายและระเบียบที่เกี่ยวข้องกับการปฏิบัติงานให้อยู่ในรูปแบบอิเล็กทรอนิกส์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63824" y="1464164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63824" y="1842603"/>
            <a:ext cx="477593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(กลุ่มกฎหมาย)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9" y="3227104"/>
            <a:ext cx="7031210" cy="722863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วบรวมกฎหมายที่อยู่ในความรับผิดชอบของกรมพัฒนาฝีมือแรงงานและกฎหมายลำดับรองให้อยู่ในรูปแบบอิเล็กทรอนิกส์ เพื่อให้เกิดความสะดวกในการใช้งานต่อผู้ปฏิบัติงาน              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4138577" cy="61738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ผลการดำเนินงานระหว่างวันที่ 1 ตุลาคม 2565 – 31 มีนาคม 2566</a:t>
            </a:r>
          </a:p>
          <a:p>
            <a:r>
              <a:rPr lang="th-TH" sz="15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ผลการดำเนินงานระหว่างวันที่ 1 เมษายน 2566 – 30 กันยายน 2566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7" y="4874162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: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ดำเนินการตามขั้นตอนที่กำหนด ดังนี้     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42683" y="6492297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8926" y="6838337"/>
            <a:ext cx="4967414" cy="81426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กฎหมายและกฎหมายลำดับรองในรูปแบบอิเล็กทรอนิกส์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หนังสือแจ้งเวียนเผยแพร่ให้หน่วยงานนำกฎหมายและกฎหมายลำดับรองในรูปแบบ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อิเล็กทรอนิกส์ไปใช้งาน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297086" y="6503200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321150" y="6849192"/>
            <a:ext cx="1929978" cy="814262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-              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42683" y="7509447"/>
            <a:ext cx="135211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8927" y="7854925"/>
            <a:ext cx="7032201" cy="45484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                                                             -</a:t>
            </a: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8202115"/>
            <a:ext cx="281203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7" y="8596277"/>
            <a:ext cx="7119837" cy="1767955"/>
          </a:xfrm>
          <a:prstGeom prst="roundRect">
            <a:avLst>
              <a:gd name="adj" fmla="val 11267"/>
            </a:avLst>
          </a:prstGeom>
          <a:solidFill>
            <a:srgbClr val="D6FB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23">
            <a:extLst>
              <a:ext uri="{FF2B5EF4-FFF2-40B4-BE49-F238E27FC236}">
                <a16:creationId xmlns="" xmlns:a16="http://schemas.microsoft.com/office/drawing/2014/main" id="{B2AC36C6-7A47-020F-9AB4-E2D8C555D6D3}"/>
              </a:ext>
            </a:extLst>
          </p:cNvPr>
          <p:cNvSpPr/>
          <p:nvPr/>
        </p:nvSpPr>
        <p:spPr>
          <a:xfrm>
            <a:off x="199434" y="5197955"/>
            <a:ext cx="7070746" cy="1426534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1 รวบรวมกฎหมายในความรับผิดชอบของกรมพัฒนาฝีมือแรงงานและกฎหมายลำดับรอง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2 ตรวจสอบแก้ไขปรับปรุงกฎหมายลำดับรองให้เป็นปัจจุบัน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3 กำหนดรูปแบบอิเล็กทรอนิกส์ที่ใช้ในการรวบรวมกฎหมาย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4 รวบรวมกฎหมายและกฎหมายลำดับรองที่เกี่ยวข้องให้อยู่ในรูปแบบอิเล็กทรอนิกส์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ขั้นตอนที่ 5 นำกฎหมายและกฎหมายลำดับรองในรูปแบบอิเล็กทรอนิกส์เผยแพร่ให้หน่วยงานต่าง ๆ ได้นำไปใช้</a:t>
            </a:r>
          </a:p>
        </p:txBody>
      </p:sp>
      <p:graphicFrame>
        <p:nvGraphicFramePr>
          <p:cNvPr id="34" name="ตาราง 34">
            <a:extLst>
              <a:ext uri="{FF2B5EF4-FFF2-40B4-BE49-F238E27FC236}">
                <a16:creationId xmlns="" xmlns:a16="http://schemas.microsoft.com/office/drawing/2014/main" id="{3B4ED162-5308-0144-6644-3C4797575D8A}"/>
              </a:ext>
            </a:extLst>
          </p:cNvPr>
          <p:cNvGraphicFramePr>
            <a:graphicFrameLocks noGrp="1"/>
          </p:cNvGraphicFramePr>
          <p:nvPr/>
        </p:nvGraphicFramePr>
        <p:xfrm>
          <a:off x="332310" y="8721937"/>
          <a:ext cx="6918818" cy="15166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40">
                  <a:extLst>
                    <a:ext uri="{9D8B030D-6E8A-4147-A177-3AD203B41FA5}">
                      <a16:colId xmlns="" xmlns:a16="http://schemas.microsoft.com/office/drawing/2014/main" val="232299218"/>
                    </a:ext>
                  </a:extLst>
                </a:gridCol>
                <a:gridCol w="377860">
                  <a:extLst>
                    <a:ext uri="{9D8B030D-6E8A-4147-A177-3AD203B41FA5}">
                      <a16:colId xmlns="" xmlns:a16="http://schemas.microsoft.com/office/drawing/2014/main" val="1556007196"/>
                    </a:ext>
                  </a:extLst>
                </a:gridCol>
                <a:gridCol w="387548">
                  <a:extLst>
                    <a:ext uri="{9D8B030D-6E8A-4147-A177-3AD203B41FA5}">
                      <a16:colId xmlns="" xmlns:a16="http://schemas.microsoft.com/office/drawing/2014/main" val="315967359"/>
                    </a:ext>
                  </a:extLst>
                </a:gridCol>
                <a:gridCol w="358482">
                  <a:extLst>
                    <a:ext uri="{9D8B030D-6E8A-4147-A177-3AD203B41FA5}">
                      <a16:colId xmlns="" xmlns:a16="http://schemas.microsoft.com/office/drawing/2014/main" val="3324327602"/>
                    </a:ext>
                  </a:extLst>
                </a:gridCol>
                <a:gridCol w="387548">
                  <a:extLst>
                    <a:ext uri="{9D8B030D-6E8A-4147-A177-3AD203B41FA5}">
                      <a16:colId xmlns="" xmlns:a16="http://schemas.microsoft.com/office/drawing/2014/main" val="3193059526"/>
                    </a:ext>
                  </a:extLst>
                </a:gridCol>
                <a:gridCol w="416615">
                  <a:extLst>
                    <a:ext uri="{9D8B030D-6E8A-4147-A177-3AD203B41FA5}">
                      <a16:colId xmlns="" xmlns:a16="http://schemas.microsoft.com/office/drawing/2014/main" val="1359016164"/>
                    </a:ext>
                  </a:extLst>
                </a:gridCol>
                <a:gridCol w="997937">
                  <a:extLst>
                    <a:ext uri="{9D8B030D-6E8A-4147-A177-3AD203B41FA5}">
                      <a16:colId xmlns="" xmlns:a16="http://schemas.microsoft.com/office/drawing/2014/main" val="2556368164"/>
                    </a:ext>
                  </a:extLst>
                </a:gridCol>
                <a:gridCol w="426303">
                  <a:extLst>
                    <a:ext uri="{9D8B030D-6E8A-4147-A177-3AD203B41FA5}">
                      <a16:colId xmlns="" xmlns:a16="http://schemas.microsoft.com/office/drawing/2014/main" val="3370597839"/>
                    </a:ext>
                  </a:extLst>
                </a:gridCol>
                <a:gridCol w="379152">
                  <a:extLst>
                    <a:ext uri="{9D8B030D-6E8A-4147-A177-3AD203B41FA5}">
                      <a16:colId xmlns="" xmlns:a16="http://schemas.microsoft.com/office/drawing/2014/main" val="3602766231"/>
                    </a:ext>
                  </a:extLst>
                </a:gridCol>
                <a:gridCol w="368171">
                  <a:extLst>
                    <a:ext uri="{9D8B030D-6E8A-4147-A177-3AD203B41FA5}">
                      <a16:colId xmlns="" xmlns:a16="http://schemas.microsoft.com/office/drawing/2014/main" val="3260985935"/>
                    </a:ext>
                  </a:extLst>
                </a:gridCol>
                <a:gridCol w="387548">
                  <a:extLst>
                    <a:ext uri="{9D8B030D-6E8A-4147-A177-3AD203B41FA5}">
                      <a16:colId xmlns="" xmlns:a16="http://schemas.microsoft.com/office/drawing/2014/main" val="3468904318"/>
                    </a:ext>
                  </a:extLst>
                </a:gridCol>
                <a:gridCol w="366879">
                  <a:extLst>
                    <a:ext uri="{9D8B030D-6E8A-4147-A177-3AD203B41FA5}">
                      <a16:colId xmlns="" xmlns:a16="http://schemas.microsoft.com/office/drawing/2014/main" val="921217273"/>
                    </a:ext>
                  </a:extLst>
                </a:gridCol>
                <a:gridCol w="997935">
                  <a:extLst>
                    <a:ext uri="{9D8B030D-6E8A-4147-A177-3AD203B41FA5}">
                      <a16:colId xmlns="" xmlns:a16="http://schemas.microsoft.com/office/drawing/2014/main" val="4283406544"/>
                    </a:ext>
                  </a:extLst>
                </a:gridCol>
              </a:tblGrid>
              <a:tr h="488253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พ.ย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ธ.ค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ก.พ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รอบที่ 1 มี.ค.</a:t>
                      </a: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(6 เดือน)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เม.ย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พ.ค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มิ.ย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ส.ค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รอบที่ 2 ก.ย.</a:t>
                      </a:r>
                    </a:p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เดือน)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968411356"/>
                  </a:ext>
                </a:extLst>
              </a:tr>
              <a:tr h="940845">
                <a:tc>
                  <a:txBody>
                    <a:bodyPr/>
                    <a:lstStyle/>
                    <a:p>
                      <a:endParaRPr lang="th-TH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เป้าหมายปี 66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ดำเนินการได้ตามขั้นตอน</a:t>
                      </a:r>
                    </a:p>
                    <a:p>
                      <a:pPr algn="l"/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 1 - 3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ดำเนินการได้ตามขั้นตอน</a:t>
                      </a:r>
                    </a:p>
                    <a:p>
                      <a:pPr marL="0" marR="0" lvl="0" indent="0" algn="l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 4 - 5</a:t>
                      </a:r>
                      <a:endParaRPr lang="en-US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4171373695"/>
                  </a:ext>
                </a:extLst>
              </a:tr>
            </a:tbl>
          </a:graphicData>
        </a:graphic>
      </p:graphicFrame>
      <p:sp>
        <p:nvSpPr>
          <p:cNvPr id="35" name="ลูกศร: ซ้าย-ขวา 34">
            <a:extLst>
              <a:ext uri="{FF2B5EF4-FFF2-40B4-BE49-F238E27FC236}">
                <a16:creationId xmlns="" xmlns:a16="http://schemas.microsoft.com/office/drawing/2014/main" id="{4106AA87-BEBF-AD03-4141-965B254F6C83}"/>
              </a:ext>
            </a:extLst>
          </p:cNvPr>
          <p:cNvSpPr/>
          <p:nvPr/>
        </p:nvSpPr>
        <p:spPr>
          <a:xfrm>
            <a:off x="1439186" y="9555037"/>
            <a:ext cx="1836751" cy="22506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ลูกศร: ซ้าย-ขวา 35">
            <a:extLst>
              <a:ext uri="{FF2B5EF4-FFF2-40B4-BE49-F238E27FC236}">
                <a16:creationId xmlns="" xmlns:a16="http://schemas.microsoft.com/office/drawing/2014/main" id="{35C51A52-0F2C-61D2-4031-496BF85F4C3B}"/>
              </a:ext>
            </a:extLst>
          </p:cNvPr>
          <p:cNvSpPr/>
          <p:nvPr/>
        </p:nvSpPr>
        <p:spPr>
          <a:xfrm>
            <a:off x="4358495" y="9564289"/>
            <a:ext cx="1836751" cy="225067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39789425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1.4</a:t>
            </a:r>
            <a:r>
              <a:rPr lang="en-US" sz="1600" b="1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</a:t>
            </a:r>
            <a:r>
              <a:rPr lang="th-TH" sz="1600" b="1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ความสำเร็จของการรายงานสรุปผลการปฏิบัติงานตรวจสอบภายใน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0" y="1462301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799464"/>
            <a:ext cx="4837694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(กลุ่มตรวจสอบภายใน)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400" kern="0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ความสำเร็จของการรายงานสรุปผลการปฏิบัติงานตรวจสอบภายใน 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ประจำปีงบประมาณ พ.ศ. 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256</a:t>
            </a:r>
            <a:r>
              <a:rPr lang="th-TH" sz="1400" b="1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</a:t>
            </a:r>
            <a:r>
              <a:rPr lang="en-US" sz="1400" b="1" dirty="0">
                <a:solidFill>
                  <a:schemeClr val="tx1"/>
                </a:solidFill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พร้อมข้อเสนอแนะ นำเสนอหัวหน้าส่วนราชการ และพัฒนารูปแบบรายงานสรุปผลการปฏิบัติงานให้เข้าใจง่าย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</a: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4867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28600" indent="-228600" defTabSz="914400"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รอบที่ 1 ผลการดำเนินงาน ระหว่างวันที่ 1 ตุลาคม 2565 – 31 มีนาคม 2566</a:t>
            </a:r>
          </a:p>
          <a:p>
            <a:pPr marL="228600" indent="-228600" defTabSz="914400">
              <a:defRPr/>
            </a:pP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รอบที่ 2 ผลการดำเนินงาน ระหว่างวันที่ 1 เมษายน 2566 – 30 กันยายน 2566</a:t>
            </a:r>
            <a:endParaRPr lang="en-US" sz="1400" dirty="0">
              <a:solidFill>
                <a:schemeClr val="tx1"/>
              </a:solidFill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4826831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5156615"/>
            <a:ext cx="2981263" cy="2272885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ใช้ประกอบการพิจารณาหลักเกณฑ์ผ่านหรือไม่ผ่านตัวชี้วัด</a:t>
            </a:r>
            <a:endParaRPr lang="th-TH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มีการกำหนดระบบหรือเกณฑ์การรายงานสรุปผลการปฏิบัติงานตรวจสอบภายในตามแผนการตรวจสอบประจำปีของหน่วยงานตรวจสอบภายในไว้อย่างชัดเจน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2) มีการจัดทำรายงานสรุปผลการปฏิบัติงานตรวจสอบภายในที่มีสาระสำคัญครบถ้วน ได้แก่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2.1) ผลการปฏิบัติงานตามแผนการตรวจสอบประจำปี และ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2.2) ประเด็นความเสี่ยงและการควบคุมที่มีนัยสำคัญ และ/หรือ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2.3) ข้อตรวจพบที่สำคัญ/โอกาสที่จะเกิดความผิดพลาด/การทุจริต/ความเสียหาย และ/หรือ</a:t>
            </a:r>
            <a:endParaRPr lang="en-US" sz="12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2.4) ปัญหาอุปสรรคที่ทำให้การปฏิบัติงานไม่เป็นไปตามแผนการตรวจสอบที่กำหนด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234947" y="4908346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240212" y="5327395"/>
            <a:ext cx="1875869" cy="5740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marL="228600" indent="-228600">
              <a:buNone/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รายงานสรุปผลการปฏิบัติงานตรวจสอบภายใน พร้อมข้อเสนอแนะ เสนอหัวหน้าส่วนราชการ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176201" y="4923270"/>
            <a:ext cx="1875868" cy="404125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176200" y="5323370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defTabSz="914400">
              <a:defRPr/>
            </a:pPr>
            <a:r>
              <a:rPr lang="th-TH" sz="12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มีการพัฒนารูปแบบรายงานสรุปผลการปฏิบัติงานให้เข้าใจง่าย น่าสนใจ และเผยแพร่ส่วนที่เป็นสาระสำคัญให้หน่วยรับตรวจและผู้เกี่ยวข้องทราบ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02682" y="7377556"/>
            <a:ext cx="7119835" cy="359341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29857" y="7777296"/>
            <a:ext cx="7040323" cy="28921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6758" y="8047460"/>
            <a:ext cx="2285303" cy="42142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6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19919" y="8468889"/>
            <a:ext cx="3530099" cy="178763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thaiDist" defTabSz="914400">
              <a:defRPr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รอบที่ 1 เดือน มี.ค. (6 เดือน)</a:t>
            </a:r>
          </a:p>
          <a:p>
            <a:pPr algn="thaiDist" defTabSz="914400"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จัดทำรายงานสรุปผลการปฏิบัติงานตรวจสอบภายใน จำนวน </a:t>
            </a:r>
          </a:p>
          <a:p>
            <a:pPr algn="thaiDist" defTabSz="914400"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 ครั้ง</a:t>
            </a:r>
          </a:p>
          <a:p>
            <a:pPr marL="228600" indent="-228600" algn="thaiDist" defTabSz="914400"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รายงานสรุปประจำปีงบประมาณ พ.ศ.2565</a:t>
            </a:r>
          </a:p>
          <a:p>
            <a:pPr marL="171450" indent="-171450"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รายงานสรุปผลการปฏิบัติงาน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 1 ของปีงบประมาณ พ.ศ.2566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4651298" y="8047459"/>
            <a:ext cx="2285303" cy="42142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4060937" y="8468888"/>
            <a:ext cx="3317043" cy="17247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defTabSz="914400">
              <a:defRPr/>
            </a:pP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รอบที่ 2 เดือน ก.ย. (12 เดือน)</a:t>
            </a:r>
          </a:p>
          <a:p>
            <a:pPr algn="thaiDist" defTabSz="914400"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จัดทำรายงานสรุปผลการปฏิบัติงานตรวจสอบภายใน จำนวน 2 ครั้ง</a:t>
            </a:r>
          </a:p>
          <a:p>
            <a:pPr marL="228600" indent="-228600" algn="thaiDist" defTabSz="914400">
              <a:defRPr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1. รายงานสรุปผลการปฏิบัติงาน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 2 ของปีงบประมาณ พ.ศ.2566</a:t>
            </a:r>
          </a:p>
          <a:p>
            <a:pPr marL="171450" indent="-171450" algn="thaiDist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2. รายงานสรุปผลการปฏิบัติงาน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ไตรมาส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ที่ 3 ของปีงบประมาณ พ.ศ.2566</a:t>
            </a:r>
          </a:p>
        </p:txBody>
      </p:sp>
      <p:sp>
        <p:nvSpPr>
          <p:cNvPr id="3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562915055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919" y="605259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19919" y="975235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02061" y="605259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02061" y="975235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ร้อยละของความพึงพอใจของผู้รับบริการ (หน่วยรับตรวจ) ต่อการปฏิบัติงานของกลุ่มตรวจสอบภายใน</a:t>
            </a:r>
            <a:endParaRPr lang="x-none" sz="16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02060" y="1488654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02061" y="1811802"/>
            <a:ext cx="4837692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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(กลุ่มตรวจสอบภายใน)</a:t>
            </a:r>
          </a:p>
          <a:p>
            <a:r>
              <a:rPr lang="x-none" sz="18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</a:t>
            </a:r>
            <a:r>
              <a:rPr lang="x-none" sz="1600" dirty="0">
                <a:effectLst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th-TH" sz="1600" dirty="0" err="1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สพช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IT๙"/>
                <a:ea typeface="Times New Roman" panose="02020603050405020304" pitchFamily="18" charset="0"/>
                <a:cs typeface="TH SarabunIT๙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19919" y="2897463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8" y="3227104"/>
            <a:ext cx="7119837" cy="722863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หน่วยรับตรวจมีความพึงพอใจต่อการปฏิบัติงานตรวจสอบภายใน ประจำปีงบประมาณ พ.ศ.2566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9" y="3955645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8" y="4285286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การปฏิบัติงานตรวจสอบภายในและรายงานผลการประเมินความพึงพอใจของหน่วยรับตรวจ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ผลการดำเนินงาน ระหว่างวันที่ 1 ตุลาคม 2565 – 31 มีนาคม 2566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ผลการดำเนินงาน ระหว่างวันที่ 1 เมษายน 2566 – 30 กันยายน 2566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19918" y="5404885"/>
            <a:ext cx="2937901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8" y="5734526"/>
            <a:ext cx="2937902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การจัดทำแบบการสำรวจความพึงพอใจให้จัดทำในรูปแบบออนไลน์ หรือ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Google Form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3372920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3372919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รายงานผลการประเมินความพึงพอใจของหน่วยรับตรวจ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5463887" y="5404885"/>
            <a:ext cx="1875868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 / หมายเหตุ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5463886" y="5734526"/>
            <a:ext cx="1875869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5" name="Title 1">
            <a:extLst>
              <a:ext uri="{FF2B5EF4-FFF2-40B4-BE49-F238E27FC236}">
                <a16:creationId xmlns="" xmlns:a16="http://schemas.microsoft.com/office/drawing/2014/main" id="{4F2C078B-E9C2-8154-6B5A-AC8302659775}"/>
              </a:ext>
            </a:extLst>
          </p:cNvPr>
          <p:cNvSpPr txBox="1">
            <a:spLocks/>
          </p:cNvSpPr>
          <p:nvPr/>
        </p:nvSpPr>
        <p:spPr>
          <a:xfrm>
            <a:off x="219918" y="6651376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="" xmlns:a16="http://schemas.microsoft.com/office/drawing/2014/main" id="{8C7AD8B8-8DFA-80E8-E1A5-F2F81B8A0B4F}"/>
              </a:ext>
            </a:extLst>
          </p:cNvPr>
          <p:cNvSpPr/>
          <p:nvPr/>
        </p:nvSpPr>
        <p:spPr>
          <a:xfrm>
            <a:off x="219916" y="6981017"/>
            <a:ext cx="7119837" cy="1091730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219919" y="8102411"/>
            <a:ext cx="283829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(6 เดือน)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259934" y="8531756"/>
            <a:ext cx="2926705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มี.ค. (6 เดือน)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ผลการประเมินความพึงพอใจ ไม่น้อยกว่าร้อยละ 80</a:t>
            </a:r>
          </a:p>
        </p:txBody>
      </p:sp>
      <p:pic>
        <p:nvPicPr>
          <p:cNvPr id="29" name="Picture 28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58169"/>
            <a:ext cx="714805" cy="639120"/>
          </a:xfrm>
          <a:prstGeom prst="rect">
            <a:avLst/>
          </a:prstGeom>
        </p:spPr>
      </p:pic>
      <p:sp>
        <p:nvSpPr>
          <p:cNvPr id="30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1876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1" name="TextBox 7">
            <a:extLst>
              <a:ext uri="{FF2B5EF4-FFF2-40B4-BE49-F238E27FC236}">
                <a16:creationId xmlns="" xmlns:a16="http://schemas.microsoft.com/office/drawing/2014/main" id="{C0ECF6B6-90F4-4D61-9915-940B12A9B460}"/>
              </a:ext>
            </a:extLst>
          </p:cNvPr>
          <p:cNvSpPr txBox="1"/>
          <p:nvPr/>
        </p:nvSpPr>
        <p:spPr>
          <a:xfrm>
            <a:off x="3019245" y="7040193"/>
            <a:ext cx="380332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ผลรวมของคะแนนระดับความพึงพอใจ </a:t>
            </a:r>
            <a:r>
              <a:rPr lang="en-US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x 100</a:t>
            </a:r>
            <a:endParaRPr lang="th-TH" sz="1400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-----------------------------------------------------------------------------------------------คะแนนเต็มรวมของระดับความพึงพอใจ</a:t>
            </a:r>
          </a:p>
        </p:txBody>
      </p:sp>
      <p:sp>
        <p:nvSpPr>
          <p:cNvPr id="32" name="TextBox 8">
            <a:extLst>
              <a:ext uri="{FF2B5EF4-FFF2-40B4-BE49-F238E27FC236}">
                <a16:creationId xmlns="" xmlns:a16="http://schemas.microsoft.com/office/drawing/2014/main" id="{FAC905BE-4E7E-4814-BC74-142456B2DB82}"/>
              </a:ext>
            </a:extLst>
          </p:cNvPr>
          <p:cNvSpPr txBox="1"/>
          <p:nvPr/>
        </p:nvSpPr>
        <p:spPr>
          <a:xfrm>
            <a:off x="466725" y="7147915"/>
            <a:ext cx="222885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ร้อยละของความพึงพอใจของผู้รับบริการ (หน่วยรับตรวจ) </a:t>
            </a:r>
          </a:p>
        </p:txBody>
      </p:sp>
      <p:sp>
        <p:nvSpPr>
          <p:cNvPr id="33" name="Title 1">
            <a:extLst>
              <a:ext uri="{FF2B5EF4-FFF2-40B4-BE49-F238E27FC236}">
                <a16:creationId xmlns="" xmlns:a16="http://schemas.microsoft.com/office/drawing/2014/main" id="{BBB25403-E171-A823-5C6E-7D93ADC60D1B}"/>
              </a:ext>
            </a:extLst>
          </p:cNvPr>
          <p:cNvSpPr txBox="1">
            <a:spLocks/>
          </p:cNvSpPr>
          <p:nvPr/>
        </p:nvSpPr>
        <p:spPr>
          <a:xfrm>
            <a:off x="3984277" y="8124258"/>
            <a:ext cx="283829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(12 เดือน)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Rounded Rectangle 27">
            <a:extLst>
              <a:ext uri="{FF2B5EF4-FFF2-40B4-BE49-F238E27FC236}">
                <a16:creationId xmlns="" xmlns:a16="http://schemas.microsoft.com/office/drawing/2014/main" id="{01AB3F11-132A-451F-29F3-F953D5E4D12F}"/>
              </a:ext>
            </a:extLst>
          </p:cNvPr>
          <p:cNvSpPr/>
          <p:nvPr/>
        </p:nvSpPr>
        <p:spPr>
          <a:xfrm>
            <a:off x="3779834" y="8531756"/>
            <a:ext cx="2926705" cy="1534264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ก.ย. (12 เดือน)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ผลการประเมินความพึงพอใจ ไม่น้อยกว่าร้อยละ 80</a:t>
            </a:r>
          </a:p>
        </p:txBody>
      </p:sp>
      <p:sp>
        <p:nvSpPr>
          <p:cNvPr id="39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40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83911229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1.47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ความสำเร็จของการขับเคลื่อนองค์กรด้วยข้อมูล “ระบบฐานข้อมูลการพัฒนากำลังคนระดับจังหวัด”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511999" y="1615813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654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4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ความสำเร็จในการขับเคลื่อนองค์กรด้วยข้อมูล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Driven Organization)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จัดทำฐานข้อมูลด้านการพัฒนาฝีมือแรงงานของประเทศที่พร้อมต่อการใช้วิเคราะห์ข้อมูลการพัฒนาฝีมือแรงงานในอนาคตทั้งในระดับพื้นที่และระดับประเทศ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444699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846076"/>
            <a:ext cx="7119837" cy="1941628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ร่วมพัฒนาระบบฐานข้อมูลพัฒนากำลังคนระดับจังหวัดสำหรับบันทึกข้อมูลการฝึกอบรม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ร่วมวิเคราะห์และจัดทำโครงสร้างข้อมูลเพื่อเตรียมจัดทำระบบรายงาน</a:t>
            </a:r>
            <a:r>
              <a:rPr lang="en-US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(Dashboard)</a:t>
            </a: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 ข้อมูลพัฒนากำลังคน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ประชุมจัดทำระบบรายงาน</a:t>
            </a:r>
            <a:r>
              <a:rPr lang="en-US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 (Dashboard) </a:t>
            </a: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ข้อมูลพัฒนากำลังคน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เข้าใช้ระบบรายงาน</a:t>
            </a:r>
            <a:r>
              <a:rPr lang="en-US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 (Dashboard)</a:t>
            </a: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 ข้อมูลพัฒนากำลังคนในการวิเคราะห์และวางแผนการบริหารพัฒนาฝีมือแรงงานในระดับพื้นที่ของตนเอง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รายงานผลการใช้ประโยชน์จากระบบรายงาน </a:t>
            </a:r>
            <a:r>
              <a:rPr lang="en-US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(Dashboard)</a:t>
            </a: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 ข้อมูลพัฒนากำลังคน</a:t>
            </a:r>
            <a:endParaRPr lang="th-TH" sz="1600" dirty="0">
              <a:latin typeface="Arial"/>
            </a:endParaRPr>
          </a:p>
          <a:p>
            <a:pPr marL="225425" indent="-225425">
              <a:buAutoNum type="arabicPeriod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9" y="6824836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19916" y="7220436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49122" y="8007453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7" y="8362436"/>
            <a:ext cx="3549981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ข้อมูลระบบฐานข้อมูลการพัฒนากำลังคนระดับจังหวัด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966331" y="8015122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66330" y="8362436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512000" y="1951072"/>
            <a:ext cx="4758180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(กลุ่มพัฒนาระบบบริหาร)</a:t>
            </a:r>
          </a:p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21557428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ด้านการพัฒนาฝีมือแรงงานของประเทศที่พร้อมต่อการใช้วิเคราะห์ข้อมูลการพัฒนาฝีมือแรงงานในอนาคตทั้งในระดับพื้นที่และระดับประเทศ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ออกแบบระบบสารสนเทศเพื่อวิเคราะห์ข้อมูล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Analytics)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และสนับสนุนการตัดสินใจเชิงนโยบายด้านการพัฒนาฝีมือแรงงานของประเทศ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มีการใช้ประโยชน์จากฐานข้อมูลโดยการวิเคราะห์ข้อมูล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Data Analysis)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และนำผลการวิเคราะห์ไปใช้สนับสนุนการตัดสินใจเชิงนโยบายด้านการพัฒนาฝีมือแรงงาน                ของประเทศเพื่อตอบโจทย์การพัฒนาฝีมือแรงงานในแต่ละพื้นที่ของประเทศ 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6379917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122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36740"/>
            <a:ext cx="4837695" cy="706336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1.48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ความสำเร็จของการดำเนินการตาม 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Road map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แผนพัฒนาองค์การ (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Organization Transformation Plan) 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ในการปรับเปลี่ยนและยกระดับการทำงานของสถาบันพัฒนาฝีมือแรงงานตามบทบาทใหม่ ปีงบประมาณ พ.ศ. 2566 - 2568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662416" y="1631067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654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4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แผนพัฒนาองค์การ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Organization Transformation Plan)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แผนแสดงโครงการ/กิจกรรมที่ต้องดำเนินการเพื่อการปรับเปลี่ยนและยกระดับการทำงานของสถาบันพัฒนาฝีมือแรงงานตามบทบาทใหม่ ในระยะเวลา 3 ปี (ปีงบประมาณ พ.ศ. 2566 – 2568)                             โดยรายละเอียดของโครงการ/กิจกรรม ประกอบด้วย รายละเอียด/ขั้นตอนที่จะดำเนินการ เป้าหมาย/ผลลัพธ์ที่คาดหวัง ตัวชี้วัด ระยะเวลาดำเนินการ และผู้รับผิดชอบหลัก/ผู้รับผิดชอบสนับสนุน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444699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776636"/>
            <a:ext cx="7119837" cy="2694792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ประชุมจัดทำข้อมูลสนับสนุนตัวชี้วัดการจัดโครงสร้างและบทบาทภารกิจใหม่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ประชุมจัดทำแผนดำเนินการบริหารการเปลี่ยนแปลง ปีงบประมาณ พ.ศ. 2566 - 2568</a:t>
            </a:r>
            <a:endParaRPr lang="th-TH" sz="1600" dirty="0">
              <a:latin typeface="Arial"/>
            </a:endParaRP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ประชุมจัดทำแผนพัฒนาองค์การ </a:t>
            </a:r>
            <a:r>
              <a:rPr lang="en-US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(Organization Transformation Plan) </a:t>
            </a: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ในการปรับเปลี่ยนและยกระดับการทำงานของสถาบันพัฒนาฝีมือแรงงานตามบทบาทใหม่ ปีงบประมาณ พ.ศ. 2566 – 2568</a:t>
            </a: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ประชุมแผนปฏิบัติการพัฒนาองค์การฯ ประจำปีงบประมาณ พ.ศ. 2566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ประชุมชี้แจงแผนพัฒนาองค์การฯ ปีงบประมาณ พ.ศ. 2566 – 2568 และ แผนปฏิบัติการพัฒนาองค์การฯ ปีงบประมาณ พ.ศ. 2566</a:t>
            </a:r>
            <a:endParaRPr lang="th-TH" sz="1600" dirty="0">
              <a:latin typeface="Arial"/>
            </a:endParaRPr>
          </a:p>
          <a:p>
            <a:pPr marL="225425" indent="-225425">
              <a:buFontTx/>
              <a:buAutoNum type="arabicPeriod"/>
            </a:pPr>
            <a:r>
              <a:rPr lang="th-TH" sz="1600" dirty="0">
                <a:solidFill>
                  <a:srgbClr val="000000"/>
                </a:solidFill>
                <a:latin typeface="TH SarabunPSK"/>
                <a:ea typeface="Tahoma"/>
                <a:cs typeface="TH SarabunPSK"/>
              </a:rPr>
              <a:t>ประชุมติดตามการดำเนินการตามแผนปฏิบัติการพัฒนาองค์การฯ ปีงบประมาณ พ.ศ. 2566</a:t>
            </a:r>
            <a:endParaRPr lang="th-TH" sz="1600" dirty="0">
              <a:latin typeface="Arial"/>
            </a:endParaRPr>
          </a:p>
          <a:p>
            <a:pPr marL="225425" indent="-225425">
              <a:buAutoNum type="arabicPeriod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4657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7816821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872437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075428"/>
            <a:ext cx="3549981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72437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07542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647749" y="1967435"/>
            <a:ext cx="456619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(กลุ่มพัฒนาระบบบริหาร)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879708657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จัดทำแผนพัฒนาองค์การ พ.ศ. 2566 – 2568 และ แผนปฏิบัติการพัฒนาองค์การ 2566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ดำเนินการตามเป้าหมายของแผนฯ ปี พ.ศ. 2566 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ได้ร้อยละ 100 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355817949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Performance Base</a:t>
            </a: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49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ความสำเร็จของการดำเนินการตัวชี้วัดความสำเร็จจากการแบ่งส่วนราชการ</a:t>
            </a:r>
            <a:b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 ในปีงบประมาณ 2566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745544" y="164492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654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4"/>
            <a:ext cx="7119837" cy="100665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เป็นการวัดความสำเร็จในการดำเนินการตัวชี้วัดความสำเร็จจาการแบ่งส่วนราชการกรมพัฒนาฝีมือแรงงาน จำนวน 10 ตัวชี้วัด ตามมติคณะกรรมการพัฒนาระบบราชการ (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ก.พ.ร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.) ครั้งที่ 2/2565 เมื่อวันที่ 20 เมษายน 2565 โดยวัดการบรรลุเป้าหมายตัวชี้วัดในปีงบประมาณ พ.ศ. 2566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7" y="4446996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4776636"/>
            <a:ext cx="7119837" cy="2694792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ประชุมคณะทำงานกำกับ ดูแล และติดตามการประเมินส่วนราชการ ตามมาตรการปรับปรุงประสิทธิภาพในการปฏิบัติราชการและการปฏิบัติราชการของส่วนราชการระดับหน่วยงานภายใ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จัดทำอนุมัติมอบหมายหน่วยงานเจ้าภาพตัวชี้วัด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จัดทำคู่มือการดำเนินการบริหารการเปลี่ยนแปลงตามการปรับปรุงโครงสร้างการแบ่งส่วนราชการ 20 จังหวัดของกรมพัฒนาฝีมือแรงงาน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ประชุมชี้แจงคู่มือการดำเนินการบริหารการเปลี่ยนแปลงตามการปรับปรุงโครงสร้างการแบ่งส่วนราชการ 20 จังหวัดของ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กรมพัฒนาฝีมือแรงงาน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ประชุมติดตามการดำเนินการตามตัวชี้วัด รอบ 6 เดือน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ประชุมติดตามการดำเนินการตามตัวชี้วัด รอบ 9 เดือน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4657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7816821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872437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075428"/>
            <a:ext cx="3549981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เอกสารแสดงการดำเนินงาน 10 ตัวชี้วัด</a:t>
            </a: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72437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07542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731695" y="1984079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 (กลุ่มพัฒนาระบบบริหาร)</a:t>
            </a:r>
          </a:p>
          <a:p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119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959360389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ประชุมชี้แจงคู่มือการดำเนินการบริหารการเปลี่ยนแปลงตามการปรับปรุงโครงสร้างการแบ่งส่วนราชการ 20 จังหวัดของกรมพัฒนาฝีมือแรงงานให้กับทุกหน่วยงาน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ผลการดำเนินการตัวชี้วัดความสำเร็จจาการแบ่งส่วนราชการกรมพัฒนาฝีมือแรงงาน บรรลุเป้าหมายปีงบประมาณ พ.ศ. 2566 ไม่น้อยกว่า 5 ตัวชี้วัด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120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8166801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x-none" sz="20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</a:t>
            </a:r>
            <a:r>
              <a:rPr lang="en-US" sz="2000" b="1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otential</a:t>
            </a:r>
            <a:r>
              <a:rPr lang="x-none" sz="20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Base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.1 ความสำเร็จของการดำเนินการตามแผนพัฒนาองค์การในการปรับเปลี่ยนและยกระดับการทำงานตามบทบาทใหม่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787112" y="1617904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787112" y="1954066"/>
            <a:ext cx="3966837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 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/>
              </a:rPr>
              <a:t>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6543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19916" y="3520649"/>
            <a:ext cx="7057449" cy="1775871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</a:rPr>
              <a:t>	</a:t>
            </a:r>
            <a:r>
              <a:rPr lang="th-TH" sz="1600" dirty="0">
                <a:solidFill>
                  <a:schemeClr val="tx1"/>
                </a:solidFill>
              </a:rPr>
              <a:t>การดำเนินการตามแผนพัฒนาองค์การในการปรับเปลี่ยนและยกระดับการทำงานตามบทบาทใหม่ คือ การที่หน่วยงานมีส่วนร่วมจัดทำแผน ร่วมระดมสมองกำหนดรายละเอียดกิจกรรมดำเนินการ และร่วมเป็นเจ้าภาพกิจกรรม ตามแผนพัฒนาองค์การในการปรับเปลี่ยนและยกระดับการทำงานตามบทบาทใหม่</a:t>
            </a:r>
            <a:endParaRPr lang="en-US" sz="1600" dirty="0">
              <a:solidFill>
                <a:schemeClr val="tx1"/>
              </a:solidFill>
            </a:endParaRPr>
          </a:p>
          <a:p>
            <a:r>
              <a:rPr lang="th-TH" sz="1600" dirty="0">
                <a:solidFill>
                  <a:schemeClr val="tx1"/>
                </a:solidFill>
              </a:rPr>
              <a:t>	แผนพัฒนาองค์การ คือ แผนแสดงโครงการ/กิจกรรมที่ต้องดำเนินการเพื่อการปรับเปลี่ยนและยกระดับการทำงานของสถาบันพัฒนาฝีมือแรงงานและของกรมพัฒนาฝีมือแรงงานตามบทบาทใหม่ ในระยะเวลา 3 ปี (ปีงบประมาณ พ.ศ. 2566 – 2568) โดยรายละเอียดของแผนพัฒนาองค์การ ประกอบด้วย โครงการ/กิจกรรม รายละเอียด/ขั้นตอนที่จะดำเนินการ เป้าหมาย/ผลลัพธ์ที่คาดหวัง ตัวชี้วัด ระยะเวลาดำเนินการ และผู้รับผิดชอบหลัก/ผู้รับผิดชอบสนับสนุน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61320" y="536523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5742994"/>
            <a:ext cx="7119837" cy="1728433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	บุคลากรของหน่วยงานเข้าร่วมกิจกรรมการประชุม/การสัมมนา/การระดมสมอง ที่เกี่ยวกับการจัดทำแผนพัฒนาองค์การในการปรับเปลี่ยนและยกระดับการทำงานตามบทบาทใหม่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	หน่วยงานดำเนินการให้ข้อมูล/ชี้แจง/ทำความเข้าใจกับบุคลากรในหน่วยงาน เกี่ยวกับแผนพัฒนาองค์การในการปรับเปลี่ยนและยกระดับการทำงานตามบทบาทใหม่</a:t>
            </a:r>
          </a:p>
          <a:p>
            <a:pPr marL="225425" indent="-225425">
              <a:buAutoNum type="arabicPeriod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	หน่วยงานร่วมดำเนินการ ร่วมเป็นเจ้าภาพกิจกรรมตามแผนพัฒนาองค์การในการปรับเปลี่ยนและยกระดับการทำงานตามบทบาทใหม่</a:t>
            </a: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4657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7816821"/>
            <a:ext cx="7119836" cy="496539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-ไม่มี-</a:t>
            </a: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19916" y="8270600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19916" y="8708958"/>
            <a:ext cx="3549979" cy="1559418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	การยืนยันบุคลากรของหน่วยงานเข้าร่วมกิจกรรม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	เอกสารแสดงการดำเนินการให้ข้อมูล/ชี้แจง/ทำความเข้าใจกับบุคลากรในหน่วยงาน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	รายงานการประชุมหรือเอกสารการมอบหมายหน่วยงานเป็นเจ้าภาพกิจกรรม</a:t>
            </a:r>
          </a:p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4.	เอกสารแสดงผลการดำเนินการกิจกรรมตามแผนพัฒนาองค์การ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3949855" y="8270599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3977662" y="870895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แนบไฟล์เอกสาร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9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121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1360099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194554"/>
            <a:ext cx="7119837" cy="212547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-</a:t>
            </a: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หน่วยงานส่งบุคลากรเข้ามามีส่วนร่วมกิจกรรมเกี่ยวกับการแผนพัฒนาองค์การ จำนวนไม่น้อยกว่า 4 ครั้ง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กิจกรรมตามแผนพัฒนาองค์การที่หน่วยงานร่วมดำเนินการ แล้วเสร็จทุกกิจกรรม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122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75379959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51ECED2-DC36-6FC7-1613-6876EE7B6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858" y="788470"/>
            <a:ext cx="1112302" cy="496539"/>
          </a:xfrm>
        </p:spPr>
        <p:txBody>
          <a:bodyPr wrap="square" lIns="36000" tIns="36000" rIns="36000" bIns="36000">
            <a:noAutofit/>
          </a:bodyPr>
          <a:lstStyle/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องค์ประกอบ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Rounded Rectangle 3">
            <a:extLst>
              <a:ext uri="{FF2B5EF4-FFF2-40B4-BE49-F238E27FC236}">
                <a16:creationId xmlns="" xmlns:a16="http://schemas.microsoft.com/office/drawing/2014/main" id="{26717649-9539-2E9A-CF9E-69C674E0AC63}"/>
              </a:ext>
            </a:extLst>
          </p:cNvPr>
          <p:cNvSpPr/>
          <p:nvPr/>
        </p:nvSpPr>
        <p:spPr>
          <a:xfrm>
            <a:off x="229858" y="1097486"/>
            <a:ext cx="1921397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en-US" sz="20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Potential Base</a:t>
            </a:r>
            <a:endParaRPr lang="x-none" sz="2000" b="1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="" xmlns:a16="http://schemas.microsoft.com/office/drawing/2014/main" id="{E0746A46-5B9C-0346-85E3-405B67895ADE}"/>
              </a:ext>
            </a:extLst>
          </p:cNvPr>
          <p:cNvSpPr txBox="1">
            <a:spLocks/>
          </p:cNvSpPr>
          <p:nvPr/>
        </p:nvSpPr>
        <p:spPr>
          <a:xfrm>
            <a:off x="2512000" y="788470"/>
            <a:ext cx="111230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ชื่อตัวชี้วัด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="" xmlns:a16="http://schemas.microsoft.com/office/drawing/2014/main" id="{6E5FBB10-4F98-CCBD-52BD-377201CB16DE}"/>
              </a:ext>
            </a:extLst>
          </p:cNvPr>
          <p:cNvSpPr/>
          <p:nvPr/>
        </p:nvSpPr>
        <p:spPr>
          <a:xfrm>
            <a:off x="2512000" y="1097486"/>
            <a:ext cx="4837695" cy="520861"/>
          </a:xfrm>
          <a:prstGeom prst="roundRect">
            <a:avLst/>
          </a:prstGeom>
          <a:solidFill>
            <a:srgbClr val="BBDD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</a:t>
            </a:r>
            <a:r>
              <a:rPr lang="en-US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ความสำเร็จของการดำเนินการตามแผนพัฒนาองค์การสู่ระบบราชการ 4.0</a:t>
            </a:r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54156CE6-13A5-9917-7071-EE1FC8F39F98}"/>
              </a:ext>
            </a:extLst>
          </p:cNvPr>
          <p:cNvSpPr txBox="1">
            <a:spLocks/>
          </p:cNvSpPr>
          <p:nvPr/>
        </p:nvSpPr>
        <p:spPr>
          <a:xfrm>
            <a:off x="2729345" y="1634682"/>
            <a:ext cx="3966836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หน่วยงานที่ต้องดำเนินการตัวชี้วัด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="" xmlns:a16="http://schemas.microsoft.com/office/drawing/2014/main" id="{4B163D8B-9029-60E5-DE2E-89193A51944D}"/>
              </a:ext>
            </a:extLst>
          </p:cNvPr>
          <p:cNvSpPr/>
          <p:nvPr/>
        </p:nvSpPr>
        <p:spPr>
          <a:xfrm>
            <a:off x="2729345" y="1953670"/>
            <a:ext cx="4540835" cy="1091730"/>
          </a:xfrm>
          <a:prstGeom prst="roundRect">
            <a:avLst>
              <a:gd name="adj" fmla="val 7355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 anchorCtr="0"/>
          <a:lstStyle/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</a:t>
            </a:r>
          </a:p>
          <a:p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cs typeface="TH SarabunPSK" panose="020B0500040200020003" pitchFamily="34" charset="-34"/>
              </a:rPr>
              <a:t>ส่วนกลางที่ตั้งในภูม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ิภาค</a:t>
            </a:r>
          </a:p>
          <a:p>
            <a:pPr>
              <a:tabLst>
                <a:tab pos="396875" algn="l"/>
                <a:tab pos="1241425" algn="l"/>
                <a:tab pos="2085975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สพร.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สนพ.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สพช.</a:t>
            </a:r>
          </a:p>
          <a:p>
            <a:pPr>
              <a:tabLst>
                <a:tab pos="396875" algn="l"/>
                <a:tab pos="1241425" algn="l"/>
                <a:tab pos="2085975" algn="l"/>
                <a:tab pos="2882900" algn="l"/>
              </a:tabLst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Wellness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AHRDA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MARA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	</a:t>
            </a:r>
            <a:r>
              <a:rPr lang="x-none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x-none" sz="1600" dirty="0">
                <a:solidFill>
                  <a:schemeClr val="tx1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</a:t>
            </a:r>
            <a:r>
              <a:rPr lang="th-TH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 </a:t>
            </a:r>
            <a:r>
              <a:rPr lang="en-US" sz="1600" dirty="0">
                <a:solidFill>
                  <a:schemeClr val="tx1"/>
                </a:solidFill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  <a:sym typeface="Wingdings 2" pitchFamily="2" charset="2"/>
              </a:rPr>
              <a:t>AMA</a:t>
            </a:r>
            <a:endParaRPr lang="x-none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itle 1">
            <a:extLst>
              <a:ext uri="{FF2B5EF4-FFF2-40B4-BE49-F238E27FC236}">
                <a16:creationId xmlns="" xmlns:a16="http://schemas.microsoft.com/office/drawing/2014/main" id="{D47ABB1F-43BB-EF30-7D01-CC6A141768F2}"/>
              </a:ext>
            </a:extLst>
          </p:cNvPr>
          <p:cNvSpPr txBox="1">
            <a:spLocks/>
          </p:cNvSpPr>
          <p:nvPr/>
        </p:nvSpPr>
        <p:spPr>
          <a:xfrm>
            <a:off x="229858" y="3034954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ความสำเร็จของการบรรลุเป้าหมาย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B2EE8DDB-F728-C058-4AE3-5593B302DAFE}"/>
              </a:ext>
            </a:extLst>
          </p:cNvPr>
          <p:cNvSpPr/>
          <p:nvPr/>
        </p:nvSpPr>
        <p:spPr>
          <a:xfrm>
            <a:off x="229857" y="3395073"/>
            <a:ext cx="7119837" cy="1946547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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การดำเนินการตามแผนพัฒนาองค์การสู่ระบบราชการ 4.0 คือ การนำเกณฑ์คุณภาพการบริหารจัดการภาครัฐ ที่สำนักงาน ก.พ.ร. กำหนดมาประเมินองค์การด้วยตัวเอง โดยใช้เครื่องมือประเมินสถานะเป็นระบบราชการ 4.0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PMQA 4.0)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และนำผลการประเมินองค์การ มาจัดทำ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แผนพัฒนาหน่วยงานสู่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ระบบราชการ 4.0 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ประจำปี เพื่อ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ปรับปรุงองค์การตามเกณฑ์คุณภาพการบริหารจัดการภาครัฐ และสามารถยกระดับคุณภาพการบริหารจัดการของกรมพัฒนาฝีมือแรงงานสู่การเป็นระบบราชการ 4.0 ระดับพัฒนาจนเกิดผล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Significance)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ภายในปีงบประมาณ พ.ศ. 2570</a:t>
            </a:r>
          </a:p>
          <a:p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  <a:sym typeface="Wingdings 2"/>
              </a:rPr>
              <a:t>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การประเมินสถานะการเป็นระบบราชการ 4.0 (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PMQA 4.0)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ซึ่งเป็นคะแนนเฉลี่ยในภาพรวมทั้ง 7 หมวด ประกอบด้วย หมวด 1 การนำองค์การ </a:t>
            </a:r>
            <a:r>
              <a:rPr lang="en-US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หมวด 2 การวางแผนเชิงยุทธศาสตร์ หมวด 3 การให้ความสำคัญกับผู้รับบริการและผู้มีส่วนได้ส่วนเสีย หมวด 4  การวัด การวิเคราะห์และการจัดการความรู้  หมวด 5 การมุ่งเน้นบุคลากร หมวด 6 การมุ่งเน้นระบบปฏิบัติการ และ หมวด 7 ผลลัพธ์การดำเนินการ</a:t>
            </a:r>
          </a:p>
        </p:txBody>
      </p:sp>
      <p:sp>
        <p:nvSpPr>
          <p:cNvPr id="17" name="Title 1">
            <a:extLst>
              <a:ext uri="{FF2B5EF4-FFF2-40B4-BE49-F238E27FC236}">
                <a16:creationId xmlns="" xmlns:a16="http://schemas.microsoft.com/office/drawing/2014/main" id="{67590681-24FA-6AC2-9A2A-470B57E60971}"/>
              </a:ext>
            </a:extLst>
          </p:cNvPr>
          <p:cNvSpPr txBox="1">
            <a:spLocks/>
          </p:cNvSpPr>
          <p:nvPr/>
        </p:nvSpPr>
        <p:spPr>
          <a:xfrm>
            <a:off x="219916" y="5279421"/>
            <a:ext cx="298126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การดำเนินงานตามเป้าหมาย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8" name="Rounded Rectangle 17">
            <a:extLst>
              <a:ext uri="{FF2B5EF4-FFF2-40B4-BE49-F238E27FC236}">
                <a16:creationId xmlns="" xmlns:a16="http://schemas.microsoft.com/office/drawing/2014/main" id="{5962EE70-2B31-7B4F-B262-7616B4BC07E0}"/>
              </a:ext>
            </a:extLst>
          </p:cNvPr>
          <p:cNvSpPr/>
          <p:nvPr/>
        </p:nvSpPr>
        <p:spPr>
          <a:xfrm>
            <a:off x="219916" y="5671183"/>
            <a:ext cx="7119837" cy="2137487"/>
          </a:xfrm>
          <a:prstGeom prst="roundRect">
            <a:avLst>
              <a:gd name="adj" fmla="val 7210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 anchorCtr="0"/>
          <a:lstStyle/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แต่งตั้งคณะทำงานพัฒนาคุณภาพการบริหารจัดการภาครัฐของหน่วยงาน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จัดประชุมคณะทำงานพัฒนาคุณภาพการบริหารจัดการภาครัฐ เพื่อดำเนินการขับเคลื่อนการ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พัฒนาหน่วยงานสู่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</a:t>
            </a:r>
          </a:p>
          <a:p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จัดทำแผนพัฒนาหน่วยงานสู่ระบบราชการ 4.0 ประจำปีของหน่วยงาน ภายใต้กรอบการพัฒนาการบริหารจัดการภาครัฐ </a:t>
            </a:r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PMQA 4.0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โดยเลือกด้านใดด้านหนึ่งใน 3 ด้าน ได้แก่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1) ด้านการนำองค์กรที่มีความยั่งยืน 2) ด้านการจัดการบุคลากรที่ตอบสนองต่อยุทธศาสตร์ 3) ด้านผู้รับบริการ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และผู้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มีส่วนได้ส่วน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เสีย และ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ระบบข้อมูลและ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สารสนเทศ</a:t>
            </a:r>
            <a:r>
              <a:rPr lang="en-US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จัดทำการพัฒนานวัตกรรม 1 ผลงาน (ผลงานเก่านำมาต่อ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ยอด/ผลงาน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ใหม่)</a:t>
            </a:r>
          </a:p>
          <a:p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รายงานผลตาม</a:t>
            </a:r>
            <a:r>
              <a:rPr lang="th-TH" sz="14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4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 </a:t>
            </a: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25425" indent="-225425">
              <a:buAutoNum type="arabicPeriod"/>
            </a:pPr>
            <a:endParaRPr lang="th-TH" sz="14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CA372F0A-8AB4-BB1E-02C1-1EBB24E0C656}"/>
              </a:ext>
            </a:extLst>
          </p:cNvPr>
          <p:cNvSpPr txBox="1">
            <a:spLocks/>
          </p:cNvSpPr>
          <p:nvPr/>
        </p:nvSpPr>
        <p:spPr>
          <a:xfrm>
            <a:off x="229857" y="7808671"/>
            <a:ext cx="7119834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เงื่อนไข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ed Rectangle 19">
            <a:extLst>
              <a:ext uri="{FF2B5EF4-FFF2-40B4-BE49-F238E27FC236}">
                <a16:creationId xmlns="" xmlns:a16="http://schemas.microsoft.com/office/drawing/2014/main" id="{4EB0DE9B-FC54-3EC6-CD29-B45881FEC3C6}"/>
              </a:ext>
            </a:extLst>
          </p:cNvPr>
          <p:cNvSpPr/>
          <p:nvPr/>
        </p:nvSpPr>
        <p:spPr>
          <a:xfrm>
            <a:off x="229857" y="8159721"/>
            <a:ext cx="7119836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1C6D20F4-B7DC-34EB-188E-1659213DFB73}"/>
              </a:ext>
            </a:extLst>
          </p:cNvPr>
          <p:cNvSpPr txBox="1">
            <a:spLocks/>
          </p:cNvSpPr>
          <p:nvPr/>
        </p:nvSpPr>
        <p:spPr>
          <a:xfrm>
            <a:off x="229856" y="8808198"/>
            <a:ext cx="354997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หลักฐาน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2" name="Rounded Rectangle 21">
            <a:extLst>
              <a:ext uri="{FF2B5EF4-FFF2-40B4-BE49-F238E27FC236}">
                <a16:creationId xmlns="" xmlns:a16="http://schemas.microsoft.com/office/drawing/2014/main" id="{F5D55964-3A13-8DD2-40EE-046280EF39EF}"/>
              </a:ext>
            </a:extLst>
          </p:cNvPr>
          <p:cNvSpPr/>
          <p:nvPr/>
        </p:nvSpPr>
        <p:spPr>
          <a:xfrm>
            <a:off x="229856" y="9166868"/>
            <a:ext cx="3549981" cy="121157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1 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</a:t>
            </a:r>
          </a:p>
          <a:p>
            <a:r>
              <a:rPr lang="th-TH" sz="1600" b="1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รอบที่ 2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รายงานผลการพัฒนานวัตกรรม และรายงานผล           การดำเนินงานตามแผนฯ</a:t>
            </a:r>
          </a:p>
        </p:txBody>
      </p:sp>
      <p:sp>
        <p:nvSpPr>
          <p:cNvPr id="23" name="Title 1">
            <a:extLst>
              <a:ext uri="{FF2B5EF4-FFF2-40B4-BE49-F238E27FC236}">
                <a16:creationId xmlns="" xmlns:a16="http://schemas.microsoft.com/office/drawing/2014/main" id="{92E001FA-B61E-573E-5115-F90043A36DC2}"/>
              </a:ext>
            </a:extLst>
          </p:cNvPr>
          <p:cNvSpPr txBox="1">
            <a:spLocks/>
          </p:cNvSpPr>
          <p:nvPr/>
        </p:nvSpPr>
        <p:spPr>
          <a:xfrm>
            <a:off x="4005471" y="8808198"/>
            <a:ext cx="3344222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การบันทึกผลในระบบ 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e-SAR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Rounded Rectangle 23">
            <a:extLst>
              <a:ext uri="{FF2B5EF4-FFF2-40B4-BE49-F238E27FC236}">
                <a16:creationId xmlns="" xmlns:a16="http://schemas.microsoft.com/office/drawing/2014/main" id="{B1A777A2-2410-F598-3604-8E7199056488}"/>
              </a:ext>
            </a:extLst>
          </p:cNvPr>
          <p:cNvSpPr/>
          <p:nvPr/>
        </p:nvSpPr>
        <p:spPr>
          <a:xfrm>
            <a:off x="4005470" y="9159248"/>
            <a:ext cx="3344223" cy="814262"/>
          </a:xfrm>
          <a:prstGeom prst="roundRect">
            <a:avLst>
              <a:gd name="adj" fmla="val 1126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แนบเอกสาร</a:t>
            </a:r>
          </a:p>
        </p:txBody>
      </p:sp>
      <p:pic>
        <p:nvPicPr>
          <p:cNvPr id="32" name="Picture 3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DB582A16-FB1E-42EC-1C01-E0EE4A23AB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33" name="Title 1">
            <a:extLst>
              <a:ext uri="{FF2B5EF4-FFF2-40B4-BE49-F238E27FC236}">
                <a16:creationId xmlns="" xmlns:a16="http://schemas.microsoft.com/office/drawing/2014/main" id="{074822D9-5A2E-C278-D1C7-09281A4C6BE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7" name="Rounded Rectangle 7">
            <a:extLst>
              <a:ext uri="{FF2B5EF4-FFF2-40B4-BE49-F238E27FC236}">
                <a16:creationId xmlns="" xmlns:a16="http://schemas.microsoft.com/office/drawing/2014/main" id="{6ABD6754-25C5-7AEE-551D-D50CFB358403}"/>
              </a:ext>
            </a:extLst>
          </p:cNvPr>
          <p:cNvSpPr/>
          <p:nvPr/>
        </p:nvSpPr>
        <p:spPr>
          <a:xfrm>
            <a:off x="199433" y="1845691"/>
            <a:ext cx="1919117" cy="1091730"/>
          </a:xfrm>
          <a:prstGeom prst="roundRect">
            <a:avLst>
              <a:gd name="adj" fmla="val 11267"/>
            </a:avLst>
          </a:prstGeom>
          <a:solidFill>
            <a:srgbClr val="D1E8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กลุ่มพัฒนาระบบบริหาร (พบ.)</a:t>
            </a:r>
          </a:p>
          <a:p>
            <a:pPr algn="ctr"/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เบอร์โทรศัพท์ 0 2247 0303</a:t>
            </a:r>
          </a:p>
        </p:txBody>
      </p:sp>
      <p:sp>
        <p:nvSpPr>
          <p:cNvPr id="28" name="Title 1">
            <a:extLst>
              <a:ext uri="{FF2B5EF4-FFF2-40B4-BE49-F238E27FC236}">
                <a16:creationId xmlns="" xmlns:a16="http://schemas.microsoft.com/office/drawing/2014/main" id="{3ABEFCE0-FDDE-B0C1-D155-A2B78D503863}"/>
              </a:ext>
            </a:extLst>
          </p:cNvPr>
          <p:cNvSpPr txBox="1">
            <a:spLocks/>
          </p:cNvSpPr>
          <p:nvPr/>
        </p:nvSpPr>
        <p:spPr>
          <a:xfrm>
            <a:off x="229857" y="1500594"/>
            <a:ext cx="168639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หน่วยงานกำกับตัวชี้วัด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123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023430250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="" xmlns:a16="http://schemas.microsoft.com/office/drawing/2014/main" id="{439F27E6-BF96-8AD8-5AFD-998177E121A3}"/>
              </a:ext>
            </a:extLst>
          </p:cNvPr>
          <p:cNvSpPr txBox="1">
            <a:spLocks/>
          </p:cNvSpPr>
          <p:nvPr/>
        </p:nvSpPr>
        <p:spPr>
          <a:xfrm>
            <a:off x="219918" y="823621"/>
            <a:ext cx="7119835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สูตรการคำนวณ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ounded Rectangle 6">
            <a:extLst>
              <a:ext uri="{FF2B5EF4-FFF2-40B4-BE49-F238E27FC236}">
                <a16:creationId xmlns="" xmlns:a16="http://schemas.microsoft.com/office/drawing/2014/main" id="{9C719F2F-8C44-4089-F7A2-FA2E1DC9E913}"/>
              </a:ext>
            </a:extLst>
          </p:cNvPr>
          <p:cNvSpPr/>
          <p:nvPr/>
        </p:nvSpPr>
        <p:spPr>
          <a:xfrm>
            <a:off x="219917" y="1263134"/>
            <a:ext cx="7119837" cy="1640086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="" xmlns:a16="http://schemas.microsoft.com/office/drawing/2014/main" id="{F918A3D5-4698-4B00-647F-5C1930616BD5}"/>
              </a:ext>
            </a:extLst>
          </p:cNvPr>
          <p:cNvSpPr txBox="1">
            <a:spLocks/>
          </p:cNvSpPr>
          <p:nvPr/>
        </p:nvSpPr>
        <p:spPr>
          <a:xfrm>
            <a:off x="229858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</a:t>
            </a:r>
            <a:r>
              <a:rPr lang="en-US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ounded Rectangle 8">
            <a:extLst>
              <a:ext uri="{FF2B5EF4-FFF2-40B4-BE49-F238E27FC236}">
                <a16:creationId xmlns="" xmlns:a16="http://schemas.microsoft.com/office/drawing/2014/main" id="{2ED77CB2-4F3E-0BFC-3AE3-48C0DDCB9709}"/>
              </a:ext>
            </a:extLst>
          </p:cNvPr>
          <p:cNvSpPr/>
          <p:nvPr/>
        </p:nvSpPr>
        <p:spPr>
          <a:xfrm>
            <a:off x="229857" y="3830807"/>
            <a:ext cx="3467499" cy="2776267"/>
          </a:xfrm>
          <a:prstGeom prst="roundRect">
            <a:avLst>
              <a:gd name="adj" fmla="val 7307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 ของหน่วยงาน</a:t>
            </a:r>
          </a:p>
        </p:txBody>
      </p:sp>
      <p:pic>
        <p:nvPicPr>
          <p:cNvPr id="12" name="Picture 11" descr="A picture containing circle&#10;&#10;Description automatically generated">
            <a:extLst>
              <a:ext uri="{FF2B5EF4-FFF2-40B4-BE49-F238E27FC236}">
                <a16:creationId xmlns="" xmlns:a16="http://schemas.microsoft.com/office/drawing/2014/main" id="{2FA13349-97F1-360B-0288-883D0D2175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857" y="96269"/>
            <a:ext cx="714805" cy="639120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="" xmlns:a16="http://schemas.microsoft.com/office/drawing/2014/main" id="{F86D4B62-3D0B-1975-03C1-F1FB4B4DDAA7}"/>
              </a:ext>
            </a:extLst>
          </p:cNvPr>
          <p:cNvSpPr txBox="1">
            <a:spLocks/>
          </p:cNvSpPr>
          <p:nvPr/>
        </p:nvSpPr>
        <p:spPr>
          <a:xfrm>
            <a:off x="893917" y="225794"/>
            <a:ext cx="6376263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การปฏิบัติราชการของส่วนราชการระดับหน่วยงานภายในกรมพัฒนาฝีมือแรงงาน ประจำปีงบประมาณ พ.ศ. 256</a:t>
            </a:r>
            <a:r>
              <a:rPr lang="en-US" sz="1400" b="1" spc="30" dirty="0">
                <a:latin typeface="TH SarabunPSK" panose="020B0500040200020003" pitchFamily="34" charset="-34"/>
                <a:cs typeface="TH SarabunPSK" panose="020B0500040200020003" pitchFamily="34" charset="-34"/>
              </a:rPr>
              <a:t>6</a:t>
            </a:r>
            <a:endParaRPr lang="x-none" sz="1400" b="1" spc="3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itle 1">
            <a:extLst>
              <a:ext uri="{FF2B5EF4-FFF2-40B4-BE49-F238E27FC236}">
                <a16:creationId xmlns="" xmlns:a16="http://schemas.microsoft.com/office/drawing/2014/main" id="{EB527685-780B-5465-4B02-154FF86ABF60}"/>
              </a:ext>
            </a:extLst>
          </p:cNvPr>
          <p:cNvSpPr txBox="1">
            <a:spLocks/>
          </p:cNvSpPr>
          <p:nvPr/>
        </p:nvSpPr>
        <p:spPr>
          <a:xfrm>
            <a:off x="3862317" y="3501167"/>
            <a:ext cx="3467499" cy="496539"/>
          </a:xfrm>
          <a:prstGeom prst="rect">
            <a:avLst/>
          </a:prstGeom>
        </p:spPr>
        <p:txBody>
          <a:bodyPr vert="horz" wrap="square" lIns="36000" tIns="36000" rIns="36000" bIns="36000" rtlCol="0" anchor="ctr">
            <a:noAutofit/>
          </a:bodyPr>
          <a:lstStyle>
            <a:lvl1pPr algn="l" defTabSz="75593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3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1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เป้าหมายตามรอบประเมิน 12 เดือน</a:t>
            </a:r>
            <a:endParaRPr lang="x-none" sz="1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11BAF697-E95D-5F51-74A9-126ADD48C8AE}"/>
              </a:ext>
            </a:extLst>
          </p:cNvPr>
          <p:cNvSpPr/>
          <p:nvPr/>
        </p:nvSpPr>
        <p:spPr>
          <a:xfrm>
            <a:off x="3862316" y="3830807"/>
            <a:ext cx="3467499" cy="2776267"/>
          </a:xfrm>
          <a:prstGeom prst="roundRect">
            <a:avLst>
              <a:gd name="adj" fmla="val 6812"/>
            </a:avLst>
          </a:prstGeom>
          <a:solidFill>
            <a:srgbClr val="E5F3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t"/>
          <a:lstStyle/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การพัฒนานวัตกรรม 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ผลงาน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ดำเนินการได้ตาม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แผนพัฒนาหน่วยงานสู่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ระบบราชการ 4.0 ร้อยละ 100 และรายงานผลการดำเนินงานตามแผนฯ</a:t>
            </a:r>
          </a:p>
          <a:p>
            <a:pPr marL="185738" indent="-185738">
              <a:buFont typeface="Arial" panose="020B0604020202020204" pitchFamily="34" charset="0"/>
              <a:buChar char="•"/>
            </a:pPr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312420" y="1610321"/>
            <a:ext cx="6972309" cy="1005926"/>
            <a:chOff x="191397" y="7454861"/>
            <a:chExt cx="6972309" cy="1005926"/>
          </a:xfrm>
        </p:grpSpPr>
        <p:sp>
          <p:nvSpPr>
            <p:cNvPr id="25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6297114" y="7567810"/>
              <a:ext cx="713285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="" xmlns:a16="http://schemas.microsoft.com/office/drawing/2014/main" id="{8C7AD8B8-8DFA-80E8-E1A5-F2F81B8A0B4F}"/>
                </a:ext>
              </a:extLst>
            </p:cNvPr>
            <p:cNvSpPr/>
            <p:nvPr/>
          </p:nvSpPr>
          <p:spPr>
            <a:xfrm>
              <a:off x="263280" y="7454861"/>
              <a:ext cx="6900426" cy="1005926"/>
            </a:xfrm>
            <a:prstGeom prst="roundRect">
              <a:avLst>
                <a:gd name="adj" fmla="val 11267"/>
              </a:avLst>
            </a:prstGeom>
            <a:solidFill>
              <a:srgbClr val="E5F3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endPara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  <a:p>
              <a:r>
                <a:rPr lang="th-TH" sz="1600" dirty="0">
                  <a:solidFill>
                    <a:schemeClr val="tx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                                                      </a:t>
              </a:r>
            </a:p>
            <a:p>
              <a:endPara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cxnSp>
          <p:nvCxnSpPr>
            <p:cNvPr id="27" name="ตัวเชื่อมต่อตรง 35"/>
            <p:cNvCxnSpPr/>
            <p:nvPr/>
          </p:nvCxnSpPr>
          <p:spPr>
            <a:xfrm flipV="1">
              <a:off x="1847850" y="7927576"/>
              <a:ext cx="4498769" cy="137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2370717" y="7921152"/>
              <a:ext cx="3975901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จำนวนกิจกรรมทั้งหมดตามแผนฯ ที่ต้องดำเนินการในรอบการประเมิน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29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6522111" y="7622325"/>
              <a:ext cx="641595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1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x 100</a:t>
              </a:r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0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2019300" y="7517517"/>
              <a:ext cx="4465086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จำนวนกิจกรรมตามแผนฯ ที่ดำเนินการแล้วเสร็จตามรอบการประเมิน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1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191397" y="7538505"/>
              <a:ext cx="1243772" cy="838462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1600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จำนวนกิจกรรม              ตามแผนฯ ที่ดำเนินการได้แล้วเสร็จตามรอบการประเมิน</a:t>
              </a:r>
              <a:endParaRPr lang="x-none" sz="1600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32" name="Title 1">
              <a:extLst>
                <a:ext uri="{FF2B5EF4-FFF2-40B4-BE49-F238E27FC236}">
                  <a16:creationId xmlns="" xmlns:a16="http://schemas.microsoft.com/office/drawing/2014/main" id="{CA372F0A-8AB4-BB1E-02C1-1EBB24E0C656}"/>
                </a:ext>
              </a:extLst>
            </p:cNvPr>
            <p:cNvSpPr txBox="1">
              <a:spLocks/>
            </p:cNvSpPr>
            <p:nvPr/>
          </p:nvSpPr>
          <p:spPr>
            <a:xfrm>
              <a:off x="1555301" y="7650515"/>
              <a:ext cx="326419" cy="496539"/>
            </a:xfrm>
            <a:prstGeom prst="rect">
              <a:avLst/>
            </a:prstGeom>
          </p:spPr>
          <p:txBody>
            <a:bodyPr vert="horz" wrap="square" lIns="36000" tIns="36000" rIns="36000" bIns="36000" rtlCol="0" anchor="ctr">
              <a:noAutofit/>
            </a:bodyPr>
            <a:lstStyle>
              <a:lvl1pPr algn="l" defTabSz="755934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3637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sz="1600" b="1" dirty="0">
                  <a:latin typeface="TH SarabunPSK" panose="020B0500040200020003" pitchFamily="34" charset="-34"/>
                  <a:cs typeface="TH SarabunPSK" panose="020B0500040200020003" pitchFamily="34" charset="-34"/>
                </a:rPr>
                <a:t>=</a:t>
              </a:r>
              <a:endParaRPr lang="x-none" sz="1600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900C3D-4CE4-2349-BCCB-9B887E937215}" type="slidenum">
              <a:rPr lang="x-none" smtClean="0"/>
              <a:t>124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372704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6650</TotalTime>
  <Words>30700</Words>
  <Application>Microsoft Office PowerPoint</Application>
  <PresentationFormat>กำหนดเอง</PresentationFormat>
  <Paragraphs>3543</Paragraphs>
  <Slides>114</Slides>
  <Notes>90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11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114</vt:i4>
      </vt:variant>
    </vt:vector>
  </HeadingPairs>
  <TitlesOfParts>
    <vt:vector size="126" baseType="lpstr">
      <vt:lpstr>AngsanaUPC</vt:lpstr>
      <vt:lpstr>Arial</vt:lpstr>
      <vt:lpstr>Calibri</vt:lpstr>
      <vt:lpstr>Calibri Light</vt:lpstr>
      <vt:lpstr>Cordia New</vt:lpstr>
      <vt:lpstr>Tahoma</vt:lpstr>
      <vt:lpstr>TH SarabunIT๙</vt:lpstr>
      <vt:lpstr>TH SarabunPSK</vt:lpstr>
      <vt:lpstr>Times New Roman</vt:lpstr>
      <vt:lpstr>Wingdings</vt:lpstr>
      <vt:lpstr>Wingdings 2</vt:lpstr>
      <vt:lpstr>Office Theme</vt:lpstr>
      <vt:lpstr>งานนำเสนอ PowerPoint</vt:lpstr>
      <vt:lpstr>งานนำเสนอ PowerPoint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องค์ประกอบ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องค์ประกอบ</vt:lpstr>
      <vt:lpstr>องค์ประกอบ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  <vt:lpstr>องค์ประกอบ</vt:lpstr>
      <vt:lpstr>งานนำเสนอ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song story</dc:creator>
  <cp:lastModifiedBy>msdu</cp:lastModifiedBy>
  <cp:revision>380</cp:revision>
  <cp:lastPrinted>2022-11-28T07:04:12Z</cp:lastPrinted>
  <dcterms:created xsi:type="dcterms:W3CDTF">2022-09-12T04:47:10Z</dcterms:created>
  <dcterms:modified xsi:type="dcterms:W3CDTF">2022-12-09T08:41:04Z</dcterms:modified>
</cp:coreProperties>
</file>