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media/image17.jpg" ContentType="image/png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6" r:id="rId2"/>
    <p:sldMasterId id="2147483722" r:id="rId3"/>
    <p:sldMasterId id="2147483772" r:id="rId4"/>
    <p:sldMasterId id="2147483817" r:id="rId5"/>
  </p:sldMasterIdLst>
  <p:notesMasterIdLst>
    <p:notesMasterId r:id="rId28"/>
  </p:notesMasterIdLst>
  <p:sldIdLst>
    <p:sldId id="11887" r:id="rId6"/>
    <p:sldId id="11862" r:id="rId7"/>
    <p:sldId id="11866" r:id="rId8"/>
    <p:sldId id="11875" r:id="rId9"/>
    <p:sldId id="11888" r:id="rId10"/>
    <p:sldId id="11863" r:id="rId11"/>
    <p:sldId id="11864" r:id="rId12"/>
    <p:sldId id="11865" r:id="rId13"/>
    <p:sldId id="11867" r:id="rId14"/>
    <p:sldId id="11868" r:id="rId15"/>
    <p:sldId id="11869" r:id="rId16"/>
    <p:sldId id="11870" r:id="rId17"/>
    <p:sldId id="11871" r:id="rId18"/>
    <p:sldId id="11872" r:id="rId19"/>
    <p:sldId id="11873" r:id="rId20"/>
    <p:sldId id="11874" r:id="rId21"/>
    <p:sldId id="11876" r:id="rId22"/>
    <p:sldId id="11877" r:id="rId23"/>
    <p:sldId id="11878" r:id="rId24"/>
    <p:sldId id="11879" r:id="rId25"/>
    <p:sldId id="11880" r:id="rId26"/>
    <p:sldId id="118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4C9FF"/>
    <a:srgbClr val="D5ABFF"/>
    <a:srgbClr val="FFD393"/>
    <a:srgbClr val="FFB64B"/>
    <a:srgbClr val="FF9900"/>
    <a:srgbClr val="FBF7FF"/>
    <a:srgbClr val="FDFBFF"/>
    <a:srgbClr val="CC99FF"/>
    <a:srgbClr val="F3A6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1B19E-240A-46D3-BCDC-1069315E6177}" type="datetimeFigureOut">
              <a:rPr lang="en-US" smtClean="0"/>
              <a:t>3/4/2022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2DF0F-9BCB-4486-9972-0B27C9EF7B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349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1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svg"/><Relationship Id="rId5" Type="http://schemas.openxmlformats.org/officeDocument/2006/relationships/image" Target="../media/image16.png"/><Relationship Id="rId4" Type="http://schemas.openxmlformats.org/officeDocument/2006/relationships/image" Target="../media/image8.sv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6.png"/><Relationship Id="rId4" Type="http://schemas.openxmlformats.org/officeDocument/2006/relationships/image" Target="../media/image17.jp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6.png"/><Relationship Id="rId4" Type="http://schemas.openxmlformats.org/officeDocument/2006/relationships/image" Target="../media/image17.jpg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7.jpg"/><Relationship Id="rId5" Type="http://schemas.openxmlformats.org/officeDocument/2006/relationships/image" Target="../media/image10.svg"/><Relationship Id="rId4" Type="http://schemas.openxmlformats.org/officeDocument/2006/relationships/image" Target="../media/image16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svg"/><Relationship Id="rId5" Type="http://schemas.openxmlformats.org/officeDocument/2006/relationships/image" Target="../media/image16.png"/><Relationship Id="rId4" Type="http://schemas.openxmlformats.org/officeDocument/2006/relationships/image" Target="../media/image8.sv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16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0.svg"/><Relationship Id="rId5" Type="http://schemas.openxmlformats.org/officeDocument/2006/relationships/image" Target="../media/image16.png"/><Relationship Id="rId4" Type="http://schemas.openxmlformats.org/officeDocument/2006/relationships/image" Target="../media/image8.svg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0.png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20.png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A9E1657B-569E-4F3E-955E-83FA92B42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DB0714-6637-4ECC-A835-449145DFB1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11" y="155298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861879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2F2A69-B8E9-4792-B7CC-50BEEBABBC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FD9BB2-976C-440C-9AB5-3DB5164177F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EA0B6-F2B7-49DD-B72A-1F925F2CD38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75152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3539"/>
          <a:stretch/>
        </p:blipFill>
        <p:spPr>
          <a:xfrm>
            <a:off x="9080951" y="28281"/>
            <a:ext cx="3111049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2B3C41-8EF4-48CA-8FC4-16C283846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8700639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302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4983"/>
          <a:stretch/>
        </p:blipFill>
        <p:spPr>
          <a:xfrm flipH="1">
            <a:off x="10057394" y="91440"/>
            <a:ext cx="2134605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ABC5C63C-74F1-4BB5-9DF5-4920AD1F3299}"/>
              </a:ext>
            </a:extLst>
          </p:cNvPr>
          <p:cNvGrpSpPr/>
          <p:nvPr userDrawn="1"/>
        </p:nvGrpSpPr>
        <p:grpSpPr>
          <a:xfrm>
            <a:off x="0" y="2487704"/>
            <a:ext cx="9924288" cy="1882590"/>
            <a:chOff x="-1132110" y="2487704"/>
            <a:chExt cx="9930034" cy="1882590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017C8064-67D3-467C-905A-C4EDC043877E}"/>
                </a:ext>
              </a:extLst>
            </p:cNvPr>
            <p:cNvSpPr/>
            <p:nvPr userDrawn="1"/>
          </p:nvSpPr>
          <p:spPr>
            <a:xfrm>
              <a:off x="-1132110" y="2487706"/>
              <a:ext cx="9828683" cy="1882588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ight Triangle 22">
              <a:extLst>
                <a:ext uri="{FF2B5EF4-FFF2-40B4-BE49-F238E27FC236}">
                  <a16:creationId xmlns:a16="http://schemas.microsoft.com/office/drawing/2014/main" id="{AFC8377E-A127-4ACC-A916-C5CD202AA437}"/>
                </a:ext>
              </a:extLst>
            </p:cNvPr>
            <p:cNvSpPr/>
            <p:nvPr userDrawn="1"/>
          </p:nvSpPr>
          <p:spPr>
            <a:xfrm flipH="1" flipV="1">
              <a:off x="8455005" y="2487706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id="{9B8F48BA-E1FF-43DD-B062-2EFF4E2F4271}"/>
                </a:ext>
              </a:extLst>
            </p:cNvPr>
            <p:cNvSpPr/>
            <p:nvPr userDrawn="1"/>
          </p:nvSpPr>
          <p:spPr>
            <a:xfrm flipH="1" flipV="1">
              <a:off x="8661400" y="2487704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ight Triangle 24">
              <a:extLst>
                <a:ext uri="{FF2B5EF4-FFF2-40B4-BE49-F238E27FC236}">
                  <a16:creationId xmlns:a16="http://schemas.microsoft.com/office/drawing/2014/main" id="{38E0A9E2-E57B-4D71-897F-0E7E21B69596}"/>
                </a:ext>
              </a:extLst>
            </p:cNvPr>
            <p:cNvSpPr/>
            <p:nvPr userDrawn="1"/>
          </p:nvSpPr>
          <p:spPr>
            <a:xfrm flipH="1">
              <a:off x="8445603" y="3790950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ight Triangle 25">
              <a:extLst>
                <a:ext uri="{FF2B5EF4-FFF2-40B4-BE49-F238E27FC236}">
                  <a16:creationId xmlns:a16="http://schemas.microsoft.com/office/drawing/2014/main" id="{68E7D6CF-166B-4E1E-BA12-7AB46AE211DE}"/>
                </a:ext>
              </a:extLst>
            </p:cNvPr>
            <p:cNvSpPr/>
            <p:nvPr userDrawn="1"/>
          </p:nvSpPr>
          <p:spPr>
            <a:xfrm flipH="1">
              <a:off x="8640404" y="4159249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2DD874E-BC7A-478B-9B92-D5F1C412B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9771605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9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71600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8A10808-5B2E-4044-BFBA-CA29FF4E79AB}"/>
              </a:ext>
            </a:extLst>
          </p:cNvPr>
          <p:cNvGrpSpPr/>
          <p:nvPr userDrawn="1"/>
        </p:nvGrpSpPr>
        <p:grpSpPr>
          <a:xfrm>
            <a:off x="456556" y="865031"/>
            <a:ext cx="11278888" cy="972193"/>
            <a:chOff x="201912" y="865031"/>
            <a:chExt cx="11278888" cy="972193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1967623-D62B-4844-A2FC-F0E31864B94D}"/>
                </a:ext>
              </a:extLst>
            </p:cNvPr>
            <p:cNvSpPr/>
            <p:nvPr userDrawn="1"/>
          </p:nvSpPr>
          <p:spPr>
            <a:xfrm>
              <a:off x="506750" y="1048542"/>
              <a:ext cx="10974050" cy="4938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CA76102-0173-4153-8948-42A84E51A245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02247990-E80A-4886-B432-2E41EC728628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5" name="Graphic 14">
                  <a:extLst>
                    <a:ext uri="{FF2B5EF4-FFF2-40B4-BE49-F238E27FC236}">
                      <a16:creationId xmlns:a16="http://schemas.microsoft.com/office/drawing/2014/main" id="{9EA73B08-8302-4794-96B5-0906160A4E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92F7720-B9BB-4EEC-B3E3-BC0E391D553F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DC4B1769-AA9B-4759-B761-CBB22DDD71B8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E34A761-E4CB-402E-952E-A8F7BB3C4C1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572380" y="2597417"/>
                <a:ext cx="2702199" cy="2856611"/>
              </a:xfrm>
              <a:prstGeom prst="rect">
                <a:avLst/>
              </a:prstGeom>
            </p:spPr>
          </p:pic>
        </p:grp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5CF86B3-992D-411A-AD5E-676D763294F1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A8D10C0-2C29-4BD5-A400-2FCACA96797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307395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5CF0E9A-AF52-4A7B-8921-F47FFD2CBF5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E15F90-F803-4B94-BB5B-7A9928D9AC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89AB5-99AF-42E5-9B0F-BB0CD037CEAA}"/>
              </a:ext>
            </a:extLst>
          </p:cNvPr>
          <p:cNvSpPr/>
          <p:nvPr userDrawn="1"/>
        </p:nvSpPr>
        <p:spPr>
          <a:xfrm>
            <a:off x="166255" y="1233529"/>
            <a:ext cx="11830153" cy="5389010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FEEB6A-77B3-4824-B327-BC63A445650A}"/>
              </a:ext>
            </a:extLst>
          </p:cNvPr>
          <p:cNvGrpSpPr/>
          <p:nvPr userDrawn="1"/>
        </p:nvGrpSpPr>
        <p:grpSpPr>
          <a:xfrm>
            <a:off x="308020" y="865031"/>
            <a:ext cx="11575960" cy="972193"/>
            <a:chOff x="201912" y="865031"/>
            <a:chExt cx="11575960" cy="97219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E7B177A-D643-42A3-AC5C-A5DAA3E92CBA}"/>
                </a:ext>
              </a:extLst>
            </p:cNvPr>
            <p:cNvSpPr/>
            <p:nvPr userDrawn="1"/>
          </p:nvSpPr>
          <p:spPr>
            <a:xfrm>
              <a:off x="506749" y="1048542"/>
              <a:ext cx="11271123" cy="49384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A23C9CF-F169-49F1-B8AB-FDF27C1A636D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ABF84B6C-9694-4D63-9BD1-07883DF2E53E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4" name="Graphic 13">
                  <a:extLst>
                    <a:ext uri="{FF2B5EF4-FFF2-40B4-BE49-F238E27FC236}">
                      <a16:creationId xmlns:a16="http://schemas.microsoft.com/office/drawing/2014/main" id="{793677E3-9746-4658-854B-8350B5752F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5AF56CE1-A3D3-4831-9568-A9F320D9A398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6A380145-8BA0-4278-928C-9389E8915E6B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1" name="Graphic 10">
                <a:extLst>
                  <a:ext uri="{FF2B5EF4-FFF2-40B4-BE49-F238E27FC236}">
                    <a16:creationId xmlns:a16="http://schemas.microsoft.com/office/drawing/2014/main" id="{E0F8A667-8135-45C1-AB04-66AECA99754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8619930" y="2597419"/>
                <a:ext cx="2702201" cy="285661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861049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7" name="Slide Number Placeholder 2">
            <a:extLst>
              <a:ext uri="{FF2B5EF4-FFF2-40B4-BE49-F238E27FC236}">
                <a16:creationId xmlns:a16="http://schemas.microsoft.com/office/drawing/2014/main" id="{558E9C84-8C7A-4740-85E2-8C45EBA2DE34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6BAA7D4D-CF78-446F-838F-4A4102910699}" type="slidenum">
              <a:rPr lang="th-TH" altLang="th-TH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Cordia New" panose="020B0304020202020204" pitchFamily="34" charset="-34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FDAAA76-C155-47DB-A9E5-B1AB57E8158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E03125F-DDCC-4B74-8471-08E396B58F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E13B189-426A-44F3-8BF4-B6B3DC3737C1}"/>
              </a:ext>
            </a:extLst>
          </p:cNvPr>
          <p:cNvSpPr/>
          <p:nvPr userDrawn="1"/>
        </p:nvSpPr>
        <p:spPr>
          <a:xfrm>
            <a:off x="166255" y="1149531"/>
            <a:ext cx="11830153" cy="5473008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B7CC628-F363-4CB8-ADD2-82E7D4B16C86}"/>
              </a:ext>
            </a:extLst>
          </p:cNvPr>
          <p:cNvSpPr/>
          <p:nvPr userDrawn="1"/>
        </p:nvSpPr>
        <p:spPr>
          <a:xfrm>
            <a:off x="460439" y="970164"/>
            <a:ext cx="11271123" cy="493847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84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99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E392FAA-6EF7-4194-B483-691D33791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B4825-0A5A-4808-9B0C-644E25A7AA4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F41C45-4599-4DDD-8CFC-F1F2961BA2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A32AED-87FD-4A65-A8D7-1B6C3CD76561}"/>
              </a:ext>
            </a:extLst>
          </p:cNvPr>
          <p:cNvSpPr/>
          <p:nvPr userDrawn="1"/>
        </p:nvSpPr>
        <p:spPr>
          <a:xfrm>
            <a:off x="608975" y="996291"/>
            <a:ext cx="10974050" cy="4938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63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F9685BD-A7BE-42BE-A06D-058A08F3DD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713C554-725F-41FE-A92E-3A290F04249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35C692-FC84-4132-8CA3-BC17085134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F4A1B4-291F-4ACB-8075-816767EEF3B2}"/>
              </a:ext>
            </a:extLst>
          </p:cNvPr>
          <p:cNvSpPr/>
          <p:nvPr userDrawn="1"/>
        </p:nvSpPr>
        <p:spPr>
          <a:xfrm>
            <a:off x="0" y="888237"/>
            <a:ext cx="12192000" cy="5969763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325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DC6E9632-4421-4C4C-A9A3-7C49001B8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897F73-292D-454D-9AFC-4FF6862E9B30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F91772-FB05-4475-9538-79DC488C7F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70E4F75-DA93-4D41-AB9A-2391ADA90BDE}"/>
              </a:ext>
            </a:extLst>
          </p:cNvPr>
          <p:cNvGrpSpPr/>
          <p:nvPr userDrawn="1"/>
        </p:nvGrpSpPr>
        <p:grpSpPr>
          <a:xfrm>
            <a:off x="0" y="1244866"/>
            <a:ext cx="12192000" cy="5152045"/>
            <a:chOff x="0" y="1528971"/>
            <a:chExt cx="12192000" cy="515204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523F38A-A6A5-4D28-9F52-844FBFA13B14}"/>
                </a:ext>
              </a:extLst>
            </p:cNvPr>
            <p:cNvSpPr/>
            <p:nvPr userDrawn="1"/>
          </p:nvSpPr>
          <p:spPr>
            <a:xfrm>
              <a:off x="0" y="1854926"/>
              <a:ext cx="12192000" cy="4826090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0C2DD5E0-20F1-40B5-AF49-1A1909C0DAD8}"/>
                </a:ext>
              </a:extLst>
            </p:cNvPr>
            <p:cNvSpPr/>
            <p:nvPr userDrawn="1"/>
          </p:nvSpPr>
          <p:spPr>
            <a:xfrm>
              <a:off x="303764" y="1528971"/>
              <a:ext cx="5694310" cy="786721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rgbClr val="157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4474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A3DF61-8927-48AA-BC7D-BB8C4F68F2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2C8CDA-1A77-4703-933A-B8B14499A77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C83D02-4CBA-4F0C-957E-F3005704F9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9F6698-E1F6-48FE-94DF-C5472E8F2FB9}"/>
              </a:ext>
            </a:extLst>
          </p:cNvPr>
          <p:cNvSpPr/>
          <p:nvPr userDrawn="1"/>
        </p:nvSpPr>
        <p:spPr>
          <a:xfrm>
            <a:off x="302493" y="1741255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bg1"/>
          </a:solidFill>
          <a:ln w="38100">
            <a:solidFill>
              <a:srgbClr val="157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17366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A9E1657B-569E-4F3E-955E-83FA92B42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31415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DB0714-6637-4ECC-A835-449145DFB1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11" y="155298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619538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2F2A69-B8E9-4792-B7CC-50BEEBABBC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FD9BB2-976C-440C-9AB5-3DB5164177F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EA0B6-F2B7-49DD-B72A-1F925F2CD38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084523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3539"/>
          <a:stretch/>
        </p:blipFill>
        <p:spPr>
          <a:xfrm>
            <a:off x="9080951" y="28281"/>
            <a:ext cx="3111049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2B3C41-8EF4-48CA-8FC4-16C283846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8700639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039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4983"/>
          <a:stretch/>
        </p:blipFill>
        <p:spPr>
          <a:xfrm flipH="1">
            <a:off x="10057394" y="91440"/>
            <a:ext cx="2134605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ABC5C63C-74F1-4BB5-9DF5-4920AD1F3299}"/>
              </a:ext>
            </a:extLst>
          </p:cNvPr>
          <p:cNvGrpSpPr/>
          <p:nvPr userDrawn="1"/>
        </p:nvGrpSpPr>
        <p:grpSpPr>
          <a:xfrm>
            <a:off x="0" y="2487704"/>
            <a:ext cx="9924288" cy="1882590"/>
            <a:chOff x="-1132110" y="2487704"/>
            <a:chExt cx="9930034" cy="1882590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017C8064-67D3-467C-905A-C4EDC043877E}"/>
                </a:ext>
              </a:extLst>
            </p:cNvPr>
            <p:cNvSpPr/>
            <p:nvPr userDrawn="1"/>
          </p:nvSpPr>
          <p:spPr>
            <a:xfrm>
              <a:off x="-1132110" y="2487706"/>
              <a:ext cx="9828683" cy="1882588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ight Triangle 22">
              <a:extLst>
                <a:ext uri="{FF2B5EF4-FFF2-40B4-BE49-F238E27FC236}">
                  <a16:creationId xmlns:a16="http://schemas.microsoft.com/office/drawing/2014/main" id="{AFC8377E-A127-4ACC-A916-C5CD202AA437}"/>
                </a:ext>
              </a:extLst>
            </p:cNvPr>
            <p:cNvSpPr/>
            <p:nvPr userDrawn="1"/>
          </p:nvSpPr>
          <p:spPr>
            <a:xfrm flipH="1" flipV="1">
              <a:off x="8455005" y="2487706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id="{9B8F48BA-E1FF-43DD-B062-2EFF4E2F4271}"/>
                </a:ext>
              </a:extLst>
            </p:cNvPr>
            <p:cNvSpPr/>
            <p:nvPr userDrawn="1"/>
          </p:nvSpPr>
          <p:spPr>
            <a:xfrm flipH="1" flipV="1">
              <a:off x="8661400" y="2487704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ight Triangle 24">
              <a:extLst>
                <a:ext uri="{FF2B5EF4-FFF2-40B4-BE49-F238E27FC236}">
                  <a16:creationId xmlns:a16="http://schemas.microsoft.com/office/drawing/2014/main" id="{38E0A9E2-E57B-4D71-897F-0E7E21B69596}"/>
                </a:ext>
              </a:extLst>
            </p:cNvPr>
            <p:cNvSpPr/>
            <p:nvPr userDrawn="1"/>
          </p:nvSpPr>
          <p:spPr>
            <a:xfrm flipH="1">
              <a:off x="8445603" y="3790950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ight Triangle 25">
              <a:extLst>
                <a:ext uri="{FF2B5EF4-FFF2-40B4-BE49-F238E27FC236}">
                  <a16:creationId xmlns:a16="http://schemas.microsoft.com/office/drawing/2014/main" id="{68E7D6CF-166B-4E1E-BA12-7AB46AE211DE}"/>
                </a:ext>
              </a:extLst>
            </p:cNvPr>
            <p:cNvSpPr/>
            <p:nvPr userDrawn="1"/>
          </p:nvSpPr>
          <p:spPr>
            <a:xfrm flipH="1">
              <a:off x="8640404" y="4159249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2DD874E-BC7A-478B-9B92-D5F1C412B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9771605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97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25978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1185151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17592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8A10808-5B2E-4044-BFBA-CA29FF4E79AB}"/>
              </a:ext>
            </a:extLst>
          </p:cNvPr>
          <p:cNvGrpSpPr/>
          <p:nvPr userDrawn="1"/>
        </p:nvGrpSpPr>
        <p:grpSpPr>
          <a:xfrm>
            <a:off x="456556" y="865031"/>
            <a:ext cx="11278888" cy="972193"/>
            <a:chOff x="201912" y="865031"/>
            <a:chExt cx="11278888" cy="972193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1967623-D62B-4844-A2FC-F0E31864B94D}"/>
                </a:ext>
              </a:extLst>
            </p:cNvPr>
            <p:cNvSpPr/>
            <p:nvPr userDrawn="1"/>
          </p:nvSpPr>
          <p:spPr>
            <a:xfrm>
              <a:off x="506750" y="1048542"/>
              <a:ext cx="10974050" cy="4938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CA76102-0173-4153-8948-42A84E51A245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02247990-E80A-4886-B432-2E41EC728628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5" name="Graphic 14">
                  <a:extLst>
                    <a:ext uri="{FF2B5EF4-FFF2-40B4-BE49-F238E27FC236}">
                      <a16:creationId xmlns:a16="http://schemas.microsoft.com/office/drawing/2014/main" id="{9EA73B08-8302-4794-96B5-0906160A4E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92F7720-B9BB-4EEC-B3E3-BC0E391D553F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DC4B1769-AA9B-4759-B761-CBB22DDD71B8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E34A761-E4CB-402E-952E-A8F7BB3C4C1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572380" y="2597417"/>
                <a:ext cx="2702199" cy="2856611"/>
              </a:xfrm>
              <a:prstGeom prst="rect">
                <a:avLst/>
              </a:prstGeom>
            </p:spPr>
          </p:pic>
        </p:grp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5CF86B3-992D-411A-AD5E-676D763294F1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A8D10C0-2C29-4BD5-A400-2FCACA96797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1422339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39976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5CF0E9A-AF52-4A7B-8921-F47FFD2CBF5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E15F90-F803-4B94-BB5B-7A9928D9AC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89AB5-99AF-42E5-9B0F-BB0CD037CEAA}"/>
              </a:ext>
            </a:extLst>
          </p:cNvPr>
          <p:cNvSpPr/>
          <p:nvPr userDrawn="1"/>
        </p:nvSpPr>
        <p:spPr>
          <a:xfrm>
            <a:off x="166255" y="1233529"/>
            <a:ext cx="11830153" cy="5389010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FEEB6A-77B3-4824-B327-BC63A445650A}"/>
              </a:ext>
            </a:extLst>
          </p:cNvPr>
          <p:cNvGrpSpPr/>
          <p:nvPr userDrawn="1"/>
        </p:nvGrpSpPr>
        <p:grpSpPr>
          <a:xfrm>
            <a:off x="308020" y="865031"/>
            <a:ext cx="11575960" cy="972193"/>
            <a:chOff x="201912" y="865031"/>
            <a:chExt cx="11575960" cy="97219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E7B177A-D643-42A3-AC5C-A5DAA3E92CBA}"/>
                </a:ext>
              </a:extLst>
            </p:cNvPr>
            <p:cNvSpPr/>
            <p:nvPr userDrawn="1"/>
          </p:nvSpPr>
          <p:spPr>
            <a:xfrm>
              <a:off x="506749" y="1048542"/>
              <a:ext cx="11271123" cy="49384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A23C9CF-F169-49F1-B8AB-FDF27C1A636D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ABF84B6C-9694-4D63-9BD1-07883DF2E53E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4" name="Graphic 13">
                  <a:extLst>
                    <a:ext uri="{FF2B5EF4-FFF2-40B4-BE49-F238E27FC236}">
                      <a16:creationId xmlns:a16="http://schemas.microsoft.com/office/drawing/2014/main" id="{793677E3-9746-4658-854B-8350B5752F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5AF56CE1-A3D3-4831-9568-A9F320D9A398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6A380145-8BA0-4278-928C-9389E8915E6B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1" name="Graphic 10">
                <a:extLst>
                  <a:ext uri="{FF2B5EF4-FFF2-40B4-BE49-F238E27FC236}">
                    <a16:creationId xmlns:a16="http://schemas.microsoft.com/office/drawing/2014/main" id="{E0F8A667-8135-45C1-AB04-66AECA99754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8619930" y="2597419"/>
                <a:ext cx="2702201" cy="285661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3140103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6539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47" name="Slide Number Placeholder 2">
            <a:extLst>
              <a:ext uri="{FF2B5EF4-FFF2-40B4-BE49-F238E27FC236}">
                <a16:creationId xmlns:a16="http://schemas.microsoft.com/office/drawing/2014/main" id="{558E9C84-8C7A-4740-85E2-8C45EBA2DE34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6BAA7D4D-CF78-446F-838F-4A4102910699}" type="slidenum">
              <a:rPr lang="th-TH" altLang="th-TH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Cordia New" panose="020B0304020202020204" pitchFamily="34" charset="-34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FDAAA76-C155-47DB-A9E5-B1AB57E8158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E03125F-DDCC-4B74-8471-08E396B58F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E13B189-426A-44F3-8BF4-B6B3DC3737C1}"/>
              </a:ext>
            </a:extLst>
          </p:cNvPr>
          <p:cNvSpPr/>
          <p:nvPr userDrawn="1"/>
        </p:nvSpPr>
        <p:spPr>
          <a:xfrm>
            <a:off x="166255" y="1149531"/>
            <a:ext cx="11830153" cy="5473008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B7CC628-F363-4CB8-ADD2-82E7D4B16C86}"/>
              </a:ext>
            </a:extLst>
          </p:cNvPr>
          <p:cNvSpPr/>
          <p:nvPr userDrawn="1"/>
        </p:nvSpPr>
        <p:spPr>
          <a:xfrm>
            <a:off x="460439" y="970164"/>
            <a:ext cx="11271123" cy="493847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772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490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E392FAA-6EF7-4194-B483-691D33791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88329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B4825-0A5A-4808-9B0C-644E25A7AA4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F41C45-4599-4DDD-8CFC-F1F2961BA2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A32AED-87FD-4A65-A8D7-1B6C3CD76561}"/>
              </a:ext>
            </a:extLst>
          </p:cNvPr>
          <p:cNvSpPr/>
          <p:nvPr userDrawn="1"/>
        </p:nvSpPr>
        <p:spPr>
          <a:xfrm>
            <a:off x="608975" y="996291"/>
            <a:ext cx="10974050" cy="4938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133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F9685BD-A7BE-42BE-A06D-058A08F3DD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4234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/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  <a:latin typeface="Calibri" panose="020F0502020204030204"/>
                <a:cs typeface="Cordia New" panose="020B0304020202020204" pitchFamily="34" charset="-34"/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713C554-725F-41FE-A92E-3A290F04249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35C692-FC84-4132-8CA3-BC17085134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F4A1B4-291F-4ACB-8075-816767EEF3B2}"/>
              </a:ext>
            </a:extLst>
          </p:cNvPr>
          <p:cNvSpPr/>
          <p:nvPr userDrawn="1"/>
        </p:nvSpPr>
        <p:spPr>
          <a:xfrm>
            <a:off x="0" y="888237"/>
            <a:ext cx="12192000" cy="5969763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8960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DC6E9632-4421-4C4C-A9A3-7C49001B8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42475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897F73-292D-454D-9AFC-4FF6862E9B30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F91772-FB05-4475-9538-79DC488C7F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70E4F75-DA93-4D41-AB9A-2391ADA90BDE}"/>
              </a:ext>
            </a:extLst>
          </p:cNvPr>
          <p:cNvGrpSpPr/>
          <p:nvPr userDrawn="1"/>
        </p:nvGrpSpPr>
        <p:grpSpPr>
          <a:xfrm>
            <a:off x="0" y="1244866"/>
            <a:ext cx="12192000" cy="5152045"/>
            <a:chOff x="0" y="1528971"/>
            <a:chExt cx="12192000" cy="515204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523F38A-A6A5-4D28-9F52-844FBFA13B14}"/>
                </a:ext>
              </a:extLst>
            </p:cNvPr>
            <p:cNvSpPr/>
            <p:nvPr userDrawn="1"/>
          </p:nvSpPr>
          <p:spPr>
            <a:xfrm>
              <a:off x="0" y="1854926"/>
              <a:ext cx="12192000" cy="4826090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0C2DD5E0-20F1-40B5-AF49-1A1909C0DAD8}"/>
                </a:ext>
              </a:extLst>
            </p:cNvPr>
            <p:cNvSpPr/>
            <p:nvPr userDrawn="1"/>
          </p:nvSpPr>
          <p:spPr>
            <a:xfrm>
              <a:off x="303764" y="1528971"/>
              <a:ext cx="5694310" cy="786721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rgbClr val="157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65737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A3DF61-8927-48AA-BC7D-BB8C4F68F2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2C8CDA-1A77-4703-933A-B8B14499A77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C83D02-4CBA-4F0C-957E-F3005704F9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9F6698-E1F6-48FE-94DF-C5472E8F2FB9}"/>
              </a:ext>
            </a:extLst>
          </p:cNvPr>
          <p:cNvSpPr/>
          <p:nvPr userDrawn="1"/>
        </p:nvSpPr>
        <p:spPr>
          <a:xfrm>
            <a:off x="302493" y="1741255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bg1"/>
          </a:solidFill>
          <a:ln w="38100">
            <a:solidFill>
              <a:srgbClr val="157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99419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EEB292-EB1E-4649-98F9-34EC1474E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8429F-FAD3-4383-8428-B116E5D87F7E}" type="datetime1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3/4/2022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8C72C-E308-46B2-8C49-976E5CBDB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70A00B-DB19-4041-86C8-24CC2A234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EBB02-0F54-4C45-9D84-BCF41FC6C779}" type="slidenum">
              <a:rPr lang="en-US" smtClean="0">
                <a:solidFill>
                  <a:srgbClr val="262626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262626">
                  <a:tint val="75000"/>
                </a:srgbClr>
              </a:solidFill>
            </a:endParaRP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0339C5C-BB1F-4D01-954F-A34490A349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2708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A9E1657B-569E-4F3E-955E-83FA92B42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DB0714-6637-4ECC-A835-449145DFB1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11" y="155298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8071423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2F2A69-B8E9-4792-B7CC-50BEEBABBC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FD9BB2-976C-440C-9AB5-3DB5164177F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EA0B6-F2B7-49DD-B72A-1F925F2CD3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453820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3539"/>
          <a:stretch/>
        </p:blipFill>
        <p:spPr>
          <a:xfrm>
            <a:off x="9080951" y="28281"/>
            <a:ext cx="3111049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2B3C41-8EF4-48CA-8FC4-16C283846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8700639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842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/>
              <a:pPr algn="r">
                <a:defRPr/>
              </a:pPr>
              <a:t>‹#›</a:t>
            </a:fld>
            <a:endParaRPr lang="th-TH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4983"/>
          <a:stretch/>
        </p:blipFill>
        <p:spPr>
          <a:xfrm flipH="1">
            <a:off x="10057394" y="91440"/>
            <a:ext cx="2134605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ABC5C63C-74F1-4BB5-9DF5-4920AD1F3299}"/>
              </a:ext>
            </a:extLst>
          </p:cNvPr>
          <p:cNvGrpSpPr/>
          <p:nvPr userDrawn="1"/>
        </p:nvGrpSpPr>
        <p:grpSpPr>
          <a:xfrm>
            <a:off x="0" y="2487704"/>
            <a:ext cx="9924288" cy="1882590"/>
            <a:chOff x="-1132110" y="2487704"/>
            <a:chExt cx="9930034" cy="1882590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017C8064-67D3-467C-905A-C4EDC043877E}"/>
                </a:ext>
              </a:extLst>
            </p:cNvPr>
            <p:cNvSpPr/>
            <p:nvPr userDrawn="1"/>
          </p:nvSpPr>
          <p:spPr>
            <a:xfrm>
              <a:off x="-1132110" y="2487706"/>
              <a:ext cx="9828683" cy="1882588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ight Triangle 22">
              <a:extLst>
                <a:ext uri="{FF2B5EF4-FFF2-40B4-BE49-F238E27FC236}">
                  <a16:creationId xmlns:a16="http://schemas.microsoft.com/office/drawing/2014/main" id="{AFC8377E-A127-4ACC-A916-C5CD202AA437}"/>
                </a:ext>
              </a:extLst>
            </p:cNvPr>
            <p:cNvSpPr/>
            <p:nvPr userDrawn="1"/>
          </p:nvSpPr>
          <p:spPr>
            <a:xfrm flipH="1" flipV="1">
              <a:off x="8455005" y="2487706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id="{9B8F48BA-E1FF-43DD-B062-2EFF4E2F4271}"/>
                </a:ext>
              </a:extLst>
            </p:cNvPr>
            <p:cNvSpPr/>
            <p:nvPr userDrawn="1"/>
          </p:nvSpPr>
          <p:spPr>
            <a:xfrm flipH="1" flipV="1">
              <a:off x="8661400" y="2487704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ight Triangle 24">
              <a:extLst>
                <a:ext uri="{FF2B5EF4-FFF2-40B4-BE49-F238E27FC236}">
                  <a16:creationId xmlns:a16="http://schemas.microsoft.com/office/drawing/2014/main" id="{38E0A9E2-E57B-4D71-897F-0E7E21B69596}"/>
                </a:ext>
              </a:extLst>
            </p:cNvPr>
            <p:cNvSpPr/>
            <p:nvPr userDrawn="1"/>
          </p:nvSpPr>
          <p:spPr>
            <a:xfrm flipH="1">
              <a:off x="8445603" y="3790950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ight Triangle 25">
              <a:extLst>
                <a:ext uri="{FF2B5EF4-FFF2-40B4-BE49-F238E27FC236}">
                  <a16:creationId xmlns:a16="http://schemas.microsoft.com/office/drawing/2014/main" id="{68E7D6CF-166B-4E1E-BA12-7AB46AE211DE}"/>
                </a:ext>
              </a:extLst>
            </p:cNvPr>
            <p:cNvSpPr/>
            <p:nvPr userDrawn="1"/>
          </p:nvSpPr>
          <p:spPr>
            <a:xfrm flipH="1">
              <a:off x="8640404" y="4159249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2DD874E-BC7A-478B-9B92-D5F1C412B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9771605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4990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564831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8A10808-5B2E-4044-BFBA-CA29FF4E79AB}"/>
              </a:ext>
            </a:extLst>
          </p:cNvPr>
          <p:cNvGrpSpPr/>
          <p:nvPr userDrawn="1"/>
        </p:nvGrpSpPr>
        <p:grpSpPr>
          <a:xfrm>
            <a:off x="456556" y="865031"/>
            <a:ext cx="11278888" cy="972193"/>
            <a:chOff x="201912" y="865031"/>
            <a:chExt cx="11278888" cy="972193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1967623-D62B-4844-A2FC-F0E31864B94D}"/>
                </a:ext>
              </a:extLst>
            </p:cNvPr>
            <p:cNvSpPr/>
            <p:nvPr userDrawn="1"/>
          </p:nvSpPr>
          <p:spPr>
            <a:xfrm>
              <a:off x="506750" y="1048542"/>
              <a:ext cx="10974050" cy="4938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CA76102-0173-4153-8948-42A84E51A245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02247990-E80A-4886-B432-2E41EC728628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5" name="Graphic 14">
                  <a:extLst>
                    <a:ext uri="{FF2B5EF4-FFF2-40B4-BE49-F238E27FC236}">
                      <a16:creationId xmlns:a16="http://schemas.microsoft.com/office/drawing/2014/main" id="{9EA73B08-8302-4794-96B5-0906160A4E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92F7720-B9BB-4EEC-B3E3-BC0E391D553F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DC4B1769-AA9B-4759-B761-CBB22DDD71B8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E34A761-E4CB-402E-952E-A8F7BB3C4C1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572380" y="2597417"/>
                <a:ext cx="2702199" cy="2856611"/>
              </a:xfrm>
              <a:prstGeom prst="rect">
                <a:avLst/>
              </a:prstGeom>
            </p:spPr>
          </p:pic>
        </p:grp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5CF86B3-992D-411A-AD5E-676D763294F1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A8D10C0-2C29-4BD5-A400-2FCACA96797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1814979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5CF0E9A-AF52-4A7B-8921-F47FFD2CBF5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E15F90-F803-4B94-BB5B-7A9928D9AC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89AB5-99AF-42E5-9B0F-BB0CD037CEAA}"/>
              </a:ext>
            </a:extLst>
          </p:cNvPr>
          <p:cNvSpPr/>
          <p:nvPr userDrawn="1"/>
        </p:nvSpPr>
        <p:spPr>
          <a:xfrm>
            <a:off x="166255" y="1233529"/>
            <a:ext cx="11830153" cy="5389010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FEEB6A-77B3-4824-B327-BC63A445650A}"/>
              </a:ext>
            </a:extLst>
          </p:cNvPr>
          <p:cNvGrpSpPr/>
          <p:nvPr userDrawn="1"/>
        </p:nvGrpSpPr>
        <p:grpSpPr>
          <a:xfrm>
            <a:off x="308020" y="865031"/>
            <a:ext cx="11575960" cy="972193"/>
            <a:chOff x="201912" y="865031"/>
            <a:chExt cx="11575960" cy="97219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E7B177A-D643-42A3-AC5C-A5DAA3E92CBA}"/>
                </a:ext>
              </a:extLst>
            </p:cNvPr>
            <p:cNvSpPr/>
            <p:nvPr userDrawn="1"/>
          </p:nvSpPr>
          <p:spPr>
            <a:xfrm>
              <a:off x="506749" y="1048542"/>
              <a:ext cx="11271123" cy="49384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A23C9CF-F169-49F1-B8AB-FDF27C1A636D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ABF84B6C-9694-4D63-9BD1-07883DF2E53E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4" name="Graphic 13">
                  <a:extLst>
                    <a:ext uri="{FF2B5EF4-FFF2-40B4-BE49-F238E27FC236}">
                      <a16:creationId xmlns:a16="http://schemas.microsoft.com/office/drawing/2014/main" id="{793677E3-9746-4658-854B-8350B5752F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5AF56CE1-A3D3-4831-9568-A9F320D9A398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6A380145-8BA0-4278-928C-9389E8915E6B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Cordia New" panose="020B0304020202020204" pitchFamily="34" charset="-34"/>
                  </a:endParaRPr>
                </a:p>
              </p:txBody>
            </p:sp>
          </p:grpSp>
          <p:pic>
            <p:nvPicPr>
              <p:cNvPr id="11" name="Graphic 10">
                <a:extLst>
                  <a:ext uri="{FF2B5EF4-FFF2-40B4-BE49-F238E27FC236}">
                    <a16:creationId xmlns:a16="http://schemas.microsoft.com/office/drawing/2014/main" id="{E0F8A667-8135-45C1-AB04-66AECA99754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8619930" y="2597419"/>
                <a:ext cx="2702201" cy="285661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8330976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7" name="Slide Number Placeholder 2">
            <a:extLst>
              <a:ext uri="{FF2B5EF4-FFF2-40B4-BE49-F238E27FC236}">
                <a16:creationId xmlns:a16="http://schemas.microsoft.com/office/drawing/2014/main" id="{558E9C84-8C7A-4740-85E2-8C45EBA2DE34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6BAA7D4D-CF78-446F-838F-4A4102910699}" type="slidenum">
              <a:rPr lang="th-TH" altLang="th-TH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Cordia New" panose="020B0304020202020204" pitchFamily="34" charset="-34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FDAAA76-C155-47DB-A9E5-B1AB57E8158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E03125F-DDCC-4B74-8471-08E396B58F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E13B189-426A-44F3-8BF4-B6B3DC3737C1}"/>
              </a:ext>
            </a:extLst>
          </p:cNvPr>
          <p:cNvSpPr/>
          <p:nvPr userDrawn="1"/>
        </p:nvSpPr>
        <p:spPr>
          <a:xfrm>
            <a:off x="166255" y="1149531"/>
            <a:ext cx="11830153" cy="5473008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B7CC628-F363-4CB8-ADD2-82E7D4B16C86}"/>
              </a:ext>
            </a:extLst>
          </p:cNvPr>
          <p:cNvSpPr/>
          <p:nvPr userDrawn="1"/>
        </p:nvSpPr>
        <p:spPr>
          <a:xfrm>
            <a:off x="460439" y="970164"/>
            <a:ext cx="11271123" cy="493847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6832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65543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E392FAA-6EF7-4194-B483-691D33791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B4825-0A5A-4808-9B0C-644E25A7AA4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F41C45-4599-4DDD-8CFC-F1F2961BA2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A32AED-87FD-4A65-A8D7-1B6C3CD76561}"/>
              </a:ext>
            </a:extLst>
          </p:cNvPr>
          <p:cNvSpPr/>
          <p:nvPr userDrawn="1"/>
        </p:nvSpPr>
        <p:spPr>
          <a:xfrm>
            <a:off x="608975" y="996291"/>
            <a:ext cx="10974050" cy="4938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4704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F9685BD-A7BE-42BE-A06D-058A08F3DD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713C554-725F-41FE-A92E-3A290F04249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35C692-FC84-4132-8CA3-BC17085134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F4A1B4-291F-4ACB-8075-816767EEF3B2}"/>
              </a:ext>
            </a:extLst>
          </p:cNvPr>
          <p:cNvSpPr/>
          <p:nvPr userDrawn="1"/>
        </p:nvSpPr>
        <p:spPr>
          <a:xfrm>
            <a:off x="0" y="888237"/>
            <a:ext cx="12192000" cy="5969763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4268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DC6E9632-4421-4C4C-A9A3-7C49001B8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897F73-292D-454D-9AFC-4FF6862E9B30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F91772-FB05-4475-9538-79DC488C7F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70E4F75-DA93-4D41-AB9A-2391ADA90BDE}"/>
              </a:ext>
            </a:extLst>
          </p:cNvPr>
          <p:cNvGrpSpPr/>
          <p:nvPr userDrawn="1"/>
        </p:nvGrpSpPr>
        <p:grpSpPr>
          <a:xfrm>
            <a:off x="0" y="1244866"/>
            <a:ext cx="12192000" cy="5152045"/>
            <a:chOff x="0" y="1528971"/>
            <a:chExt cx="12192000" cy="515204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523F38A-A6A5-4D28-9F52-844FBFA13B14}"/>
                </a:ext>
              </a:extLst>
            </p:cNvPr>
            <p:cNvSpPr/>
            <p:nvPr userDrawn="1"/>
          </p:nvSpPr>
          <p:spPr>
            <a:xfrm>
              <a:off x="0" y="1854926"/>
              <a:ext cx="12192000" cy="4826090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0C2DD5E0-20F1-40B5-AF49-1A1909C0DAD8}"/>
                </a:ext>
              </a:extLst>
            </p:cNvPr>
            <p:cNvSpPr/>
            <p:nvPr userDrawn="1"/>
          </p:nvSpPr>
          <p:spPr>
            <a:xfrm>
              <a:off x="303764" y="1528971"/>
              <a:ext cx="5694310" cy="786721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rgbClr val="157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12764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A3DF61-8927-48AA-BC7D-BB8C4F68F2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2C8CDA-1A77-4703-933A-B8B14499A77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C83D02-4CBA-4F0C-957E-F3005704F9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9F6698-E1F6-48FE-94DF-C5472E8F2FB9}"/>
              </a:ext>
            </a:extLst>
          </p:cNvPr>
          <p:cNvSpPr/>
          <p:nvPr userDrawn="1"/>
        </p:nvSpPr>
        <p:spPr>
          <a:xfrm>
            <a:off x="302493" y="1741255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bg1"/>
          </a:solidFill>
          <a:ln w="38100">
            <a:solidFill>
              <a:srgbClr val="157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920686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A9E1657B-569E-4F3E-955E-83FA92B423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DB0714-6637-4ECC-A835-449145DFB1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6811" y="155298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8802255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2F2A69-B8E9-4792-B7CC-50BEEBABBC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FD9BB2-976C-440C-9AB5-3DB5164177F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EA0B6-F2B7-49DD-B72A-1F925F2CD38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551274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black"/>
              </a:solidFill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3539"/>
          <a:stretch/>
        </p:blipFill>
        <p:spPr>
          <a:xfrm>
            <a:off x="9080951" y="28281"/>
            <a:ext cx="3111049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2B3C41-8EF4-48CA-8FC4-16C283846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8700639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1272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50FF8DB8-CDEF-4DDF-8454-28BE1A352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black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black"/>
              </a:solidFill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EA773326-B884-4C8E-8285-D9C9318CE9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74983"/>
          <a:stretch/>
        </p:blipFill>
        <p:spPr>
          <a:xfrm flipH="1">
            <a:off x="10057394" y="91440"/>
            <a:ext cx="2134605" cy="66716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2C4C37A-C67F-4AAC-A9CB-49A20F28E3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1" y="169087"/>
            <a:ext cx="744370" cy="626063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ABC5C63C-74F1-4BB5-9DF5-4920AD1F3299}"/>
              </a:ext>
            </a:extLst>
          </p:cNvPr>
          <p:cNvGrpSpPr/>
          <p:nvPr userDrawn="1"/>
        </p:nvGrpSpPr>
        <p:grpSpPr>
          <a:xfrm>
            <a:off x="0" y="2487704"/>
            <a:ext cx="9924288" cy="1882590"/>
            <a:chOff x="-1132110" y="2487704"/>
            <a:chExt cx="9930034" cy="1882590"/>
          </a:xfrm>
        </p:grpSpPr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017C8064-67D3-467C-905A-C4EDC043877E}"/>
                </a:ext>
              </a:extLst>
            </p:cNvPr>
            <p:cNvSpPr/>
            <p:nvPr userDrawn="1"/>
          </p:nvSpPr>
          <p:spPr>
            <a:xfrm>
              <a:off x="-1132110" y="2487706"/>
              <a:ext cx="9828683" cy="1882588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3" name="Right Triangle 22">
              <a:extLst>
                <a:ext uri="{FF2B5EF4-FFF2-40B4-BE49-F238E27FC236}">
                  <a16:creationId xmlns:a16="http://schemas.microsoft.com/office/drawing/2014/main" id="{AFC8377E-A127-4ACC-A916-C5CD202AA437}"/>
                </a:ext>
              </a:extLst>
            </p:cNvPr>
            <p:cNvSpPr/>
            <p:nvPr userDrawn="1"/>
          </p:nvSpPr>
          <p:spPr>
            <a:xfrm flipH="1" flipV="1">
              <a:off x="8455005" y="2487706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4" name="Right Triangle 23">
              <a:extLst>
                <a:ext uri="{FF2B5EF4-FFF2-40B4-BE49-F238E27FC236}">
                  <a16:creationId xmlns:a16="http://schemas.microsoft.com/office/drawing/2014/main" id="{9B8F48BA-E1FF-43DD-B062-2EFF4E2F4271}"/>
                </a:ext>
              </a:extLst>
            </p:cNvPr>
            <p:cNvSpPr/>
            <p:nvPr userDrawn="1"/>
          </p:nvSpPr>
          <p:spPr>
            <a:xfrm flipH="1" flipV="1">
              <a:off x="8661400" y="2487704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5" name="Right Triangle 24">
              <a:extLst>
                <a:ext uri="{FF2B5EF4-FFF2-40B4-BE49-F238E27FC236}">
                  <a16:creationId xmlns:a16="http://schemas.microsoft.com/office/drawing/2014/main" id="{38E0A9E2-E57B-4D71-897F-0E7E21B69596}"/>
                </a:ext>
              </a:extLst>
            </p:cNvPr>
            <p:cNvSpPr/>
            <p:nvPr userDrawn="1"/>
          </p:nvSpPr>
          <p:spPr>
            <a:xfrm flipH="1">
              <a:off x="8445603" y="3790950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6" name="Right Triangle 25">
              <a:extLst>
                <a:ext uri="{FF2B5EF4-FFF2-40B4-BE49-F238E27FC236}">
                  <a16:creationId xmlns:a16="http://schemas.microsoft.com/office/drawing/2014/main" id="{68E7D6CF-166B-4E1E-BA12-7AB46AE211DE}"/>
                </a:ext>
              </a:extLst>
            </p:cNvPr>
            <p:cNvSpPr/>
            <p:nvPr userDrawn="1"/>
          </p:nvSpPr>
          <p:spPr>
            <a:xfrm flipH="1">
              <a:off x="8640404" y="4159249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12DD874E-BC7A-478B-9B92-D5F1C412B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 r="58149" b="10342"/>
          <a:stretch/>
        </p:blipFill>
        <p:spPr>
          <a:xfrm>
            <a:off x="9771605" y="0"/>
            <a:ext cx="3491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308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>
              <a:solidFill>
                <a:prstClr val="white"/>
              </a:solidFill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4379615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8A10808-5B2E-4044-BFBA-CA29FF4E79AB}"/>
              </a:ext>
            </a:extLst>
          </p:cNvPr>
          <p:cNvGrpSpPr/>
          <p:nvPr userDrawn="1"/>
        </p:nvGrpSpPr>
        <p:grpSpPr>
          <a:xfrm>
            <a:off x="456556" y="865031"/>
            <a:ext cx="11278888" cy="972193"/>
            <a:chOff x="201912" y="865031"/>
            <a:chExt cx="11278888" cy="972193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1967623-D62B-4844-A2FC-F0E31864B94D}"/>
                </a:ext>
              </a:extLst>
            </p:cNvPr>
            <p:cNvSpPr/>
            <p:nvPr userDrawn="1"/>
          </p:nvSpPr>
          <p:spPr>
            <a:xfrm>
              <a:off x="506750" y="1048542"/>
              <a:ext cx="10974050" cy="4938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CA76102-0173-4153-8948-42A84E51A245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02247990-E80A-4886-B432-2E41EC728628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5" name="Graphic 14">
                  <a:extLst>
                    <a:ext uri="{FF2B5EF4-FFF2-40B4-BE49-F238E27FC236}">
                      <a16:creationId xmlns:a16="http://schemas.microsoft.com/office/drawing/2014/main" id="{9EA73B08-8302-4794-96B5-0906160A4E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92F7720-B9BB-4EEC-B3E3-BC0E391D553F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th-TH" sz="16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1" name="Oval 20">
                  <a:extLst>
                    <a:ext uri="{FF2B5EF4-FFF2-40B4-BE49-F238E27FC236}">
                      <a16:creationId xmlns:a16="http://schemas.microsoft.com/office/drawing/2014/main" id="{DC4B1769-AA9B-4759-B761-CBB22DDD71B8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th-TH" sz="1600" dirty="0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14" name="Graphic 13">
                <a:extLst>
                  <a:ext uri="{FF2B5EF4-FFF2-40B4-BE49-F238E27FC236}">
                    <a16:creationId xmlns:a16="http://schemas.microsoft.com/office/drawing/2014/main" id="{FE34A761-E4CB-402E-952E-A8F7BB3C4C1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8572380" y="2597417"/>
                <a:ext cx="2702199" cy="2856611"/>
              </a:xfrm>
              <a:prstGeom prst="rect">
                <a:avLst/>
              </a:prstGeom>
            </p:spPr>
          </p:pic>
        </p:grpSp>
      </p:grp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5CF86B3-992D-411A-AD5E-676D763294F1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A8D10C0-2C29-4BD5-A400-2FCACA96797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6292432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5CF0E9A-AF52-4A7B-8921-F47FFD2CBF5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E15F90-F803-4B94-BB5B-7A9928D9AC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89AB5-99AF-42E5-9B0F-BB0CD037CEAA}"/>
              </a:ext>
            </a:extLst>
          </p:cNvPr>
          <p:cNvSpPr/>
          <p:nvPr userDrawn="1"/>
        </p:nvSpPr>
        <p:spPr>
          <a:xfrm>
            <a:off x="166255" y="1233529"/>
            <a:ext cx="11830153" cy="5389010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AFEEB6A-77B3-4824-B327-BC63A445650A}"/>
              </a:ext>
            </a:extLst>
          </p:cNvPr>
          <p:cNvGrpSpPr/>
          <p:nvPr userDrawn="1"/>
        </p:nvGrpSpPr>
        <p:grpSpPr>
          <a:xfrm>
            <a:off x="308020" y="865031"/>
            <a:ext cx="11575960" cy="972193"/>
            <a:chOff x="201912" y="865031"/>
            <a:chExt cx="11575960" cy="97219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CE7B177A-D643-42A3-AC5C-A5DAA3E92CBA}"/>
                </a:ext>
              </a:extLst>
            </p:cNvPr>
            <p:cNvSpPr/>
            <p:nvPr userDrawn="1"/>
          </p:nvSpPr>
          <p:spPr>
            <a:xfrm>
              <a:off x="506749" y="1048542"/>
              <a:ext cx="11271123" cy="49384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A23C9CF-F169-49F1-B8AB-FDF27C1A636D}"/>
                </a:ext>
              </a:extLst>
            </p:cNvPr>
            <p:cNvGrpSpPr/>
            <p:nvPr userDrawn="1"/>
          </p:nvGrpSpPr>
          <p:grpSpPr>
            <a:xfrm>
              <a:off x="201912" y="865031"/>
              <a:ext cx="1018575" cy="972193"/>
              <a:chOff x="8243711" y="2275512"/>
              <a:chExt cx="3707725" cy="351286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ABF84B6C-9694-4D63-9BD1-07883DF2E53E}"/>
                  </a:ext>
                </a:extLst>
              </p:cNvPr>
              <p:cNvGrpSpPr/>
              <p:nvPr/>
            </p:nvGrpSpPr>
            <p:grpSpPr>
              <a:xfrm>
                <a:off x="8243711" y="2275512"/>
                <a:ext cx="3707725" cy="3512866"/>
                <a:chOff x="4283335" y="1881752"/>
                <a:chExt cx="4107515" cy="3891646"/>
              </a:xfrm>
            </p:grpSpPr>
            <p:pic>
              <p:nvPicPr>
                <p:cNvPr id="14" name="Graphic 13">
                  <a:extLst>
                    <a:ext uri="{FF2B5EF4-FFF2-40B4-BE49-F238E27FC236}">
                      <a16:creationId xmlns:a16="http://schemas.microsoft.com/office/drawing/2014/main" id="{793677E3-9746-4658-854B-8350B5752F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283335" y="1881752"/>
                  <a:ext cx="3891646" cy="3891646"/>
                </a:xfrm>
                <a:prstGeom prst="rect">
                  <a:avLst/>
                </a:prstGeom>
              </p:spPr>
            </p:pic>
            <p:sp>
              <p:nvSpPr>
                <p:cNvPr id="15" name="Oval 14">
                  <a:extLst>
                    <a:ext uri="{FF2B5EF4-FFF2-40B4-BE49-F238E27FC236}">
                      <a16:creationId xmlns:a16="http://schemas.microsoft.com/office/drawing/2014/main" id="{5AF56CE1-A3D3-4831-9568-A9F320D9A398}"/>
                    </a:ext>
                  </a:extLst>
                </p:cNvPr>
                <p:cNvSpPr/>
                <p:nvPr/>
              </p:nvSpPr>
              <p:spPr>
                <a:xfrm>
                  <a:off x="4542005" y="2084076"/>
                  <a:ext cx="3455042" cy="345504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th-TH" sz="16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" name="Oval 15">
                  <a:extLst>
                    <a:ext uri="{FF2B5EF4-FFF2-40B4-BE49-F238E27FC236}">
                      <a16:creationId xmlns:a16="http://schemas.microsoft.com/office/drawing/2014/main" id="{6A380145-8BA0-4278-928C-9389E8915E6B}"/>
                    </a:ext>
                  </a:extLst>
                </p:cNvPr>
                <p:cNvSpPr/>
                <p:nvPr/>
              </p:nvSpPr>
              <p:spPr>
                <a:xfrm>
                  <a:off x="7162826" y="3177826"/>
                  <a:ext cx="1228024" cy="1228024"/>
                </a:xfrm>
                <a:prstGeom prst="ellipse">
                  <a:avLst/>
                </a:prstGeom>
                <a:solidFill>
                  <a:srgbClr val="00B0F0"/>
                </a:solidFill>
                <a:ln w="38100">
                  <a:solidFill>
                    <a:schemeClr val="bg1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th-TH" sz="1600" dirty="0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11" name="Graphic 10">
                <a:extLst>
                  <a:ext uri="{FF2B5EF4-FFF2-40B4-BE49-F238E27FC236}">
                    <a16:creationId xmlns:a16="http://schemas.microsoft.com/office/drawing/2014/main" id="{E0F8A667-8135-45C1-AB04-66AECA997544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8619930" y="2597419"/>
                <a:ext cx="2702201" cy="285661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161994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47" name="Slide Number Placeholder 2">
            <a:extLst>
              <a:ext uri="{FF2B5EF4-FFF2-40B4-BE49-F238E27FC236}">
                <a16:creationId xmlns:a16="http://schemas.microsoft.com/office/drawing/2014/main" id="{558E9C84-8C7A-4740-85E2-8C45EBA2DE34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6BAA7D4D-CF78-446F-838F-4A4102910699}" type="slidenum">
              <a:rPr lang="th-TH" altLang="th-TH" sz="1200" smtClean="0">
                <a:solidFill>
                  <a:prstClr val="black">
                    <a:tint val="75000"/>
                  </a:prstClr>
                </a:solidFill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FDAAA76-C155-47DB-A9E5-B1AB57E8158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E03125F-DDCC-4B74-8471-08E396B58F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E13B189-426A-44F3-8BF4-B6B3DC3737C1}"/>
              </a:ext>
            </a:extLst>
          </p:cNvPr>
          <p:cNvSpPr/>
          <p:nvPr userDrawn="1"/>
        </p:nvSpPr>
        <p:spPr>
          <a:xfrm>
            <a:off x="166255" y="1149531"/>
            <a:ext cx="11830153" cy="5473008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B7CC628-F363-4CB8-ADD2-82E7D4B16C86}"/>
              </a:ext>
            </a:extLst>
          </p:cNvPr>
          <p:cNvSpPr/>
          <p:nvPr userDrawn="1"/>
        </p:nvSpPr>
        <p:spPr>
          <a:xfrm>
            <a:off x="460439" y="970164"/>
            <a:ext cx="11271123" cy="493847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01076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4918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3E392FAA-6EF7-4194-B483-691D33791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F9B4825-0A5A-4808-9B0C-644E25A7AA4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F41C45-4599-4DDD-8CFC-F1F2961BA2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A32AED-87FD-4A65-A8D7-1B6C3CD76561}"/>
              </a:ext>
            </a:extLst>
          </p:cNvPr>
          <p:cNvSpPr/>
          <p:nvPr userDrawn="1"/>
        </p:nvSpPr>
        <p:spPr>
          <a:xfrm>
            <a:off x="608975" y="996291"/>
            <a:ext cx="10974050" cy="4938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9104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F9685BD-A7BE-42BE-A06D-058A08F3DD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713C554-725F-41FE-A92E-3A290F04249E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35C692-FC84-4132-8CA3-BC17085134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F4A1B4-291F-4ACB-8075-816767EEF3B2}"/>
              </a:ext>
            </a:extLst>
          </p:cNvPr>
          <p:cNvSpPr/>
          <p:nvPr userDrawn="1"/>
        </p:nvSpPr>
        <p:spPr>
          <a:xfrm>
            <a:off x="0" y="888237"/>
            <a:ext cx="12192000" cy="5969763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370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DC6E9632-4421-4C4C-A9A3-7C49001B8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897F73-292D-454D-9AFC-4FF6862E9B30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F91772-FB05-4475-9538-79DC488C7F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70E4F75-DA93-4D41-AB9A-2391ADA90BDE}"/>
              </a:ext>
            </a:extLst>
          </p:cNvPr>
          <p:cNvGrpSpPr/>
          <p:nvPr userDrawn="1"/>
        </p:nvGrpSpPr>
        <p:grpSpPr>
          <a:xfrm>
            <a:off x="0" y="1244866"/>
            <a:ext cx="12192000" cy="5152045"/>
            <a:chOff x="0" y="1528971"/>
            <a:chExt cx="12192000" cy="5152045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523F38A-A6A5-4D28-9F52-844FBFA13B14}"/>
                </a:ext>
              </a:extLst>
            </p:cNvPr>
            <p:cNvSpPr/>
            <p:nvPr userDrawn="1"/>
          </p:nvSpPr>
          <p:spPr>
            <a:xfrm>
              <a:off x="0" y="1854926"/>
              <a:ext cx="12192000" cy="4826090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0C2DD5E0-20F1-40B5-AF49-1A1909C0DAD8}"/>
                </a:ext>
              </a:extLst>
            </p:cNvPr>
            <p:cNvSpPr/>
            <p:nvPr userDrawn="1"/>
          </p:nvSpPr>
          <p:spPr>
            <a:xfrm>
              <a:off x="303764" y="1528971"/>
              <a:ext cx="5694310" cy="786721"/>
            </a:xfrm>
            <a:prstGeom prst="roundRect">
              <a:avLst>
                <a:gd name="adj" fmla="val 33690"/>
              </a:avLst>
            </a:prstGeom>
            <a:solidFill>
              <a:schemeClr val="bg1"/>
            </a:solidFill>
            <a:ln w="38100">
              <a:solidFill>
                <a:srgbClr val="1577A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th-TH" sz="28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86789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A3DF61-8927-48AA-BC7D-BB8C4F68F2C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2C8CDA-1A77-4703-933A-B8B14499A77C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C83D02-4CBA-4F0C-957E-F3005704F9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9F6698-E1F6-48FE-94DF-C5472E8F2FB9}"/>
              </a:ext>
            </a:extLst>
          </p:cNvPr>
          <p:cNvSpPr/>
          <p:nvPr userDrawn="1"/>
        </p:nvSpPr>
        <p:spPr>
          <a:xfrm>
            <a:off x="302493" y="1741255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bg1"/>
          </a:solidFill>
          <a:ln w="38100">
            <a:solidFill>
              <a:srgbClr val="157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5120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2DBEAA1-1F3F-4430-A7BE-4FBF5EF842A3}"/>
              </a:ext>
            </a:extLst>
          </p:cNvPr>
          <p:cNvSpPr/>
          <p:nvPr userDrawn="1"/>
        </p:nvSpPr>
        <p:spPr>
          <a:xfrm>
            <a:off x="303764" y="1528971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bg1"/>
          </a:solidFill>
          <a:ln w="38100">
            <a:solidFill>
              <a:srgbClr val="1577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>
              <a:solidFill>
                <a:prstClr val="white"/>
              </a:solidFill>
            </a:endParaRP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DC6E9632-4421-4C4C-A9A3-7C49001B80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ADCD17-6C67-4302-AAD6-02CA7B4546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20950" y="2886985"/>
            <a:ext cx="7707313" cy="19462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C897F73-292D-454D-9AFC-4FF6862E9B30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sz="2800" b="1" spc="30" dirty="0">
              <a:solidFill>
                <a:prstClr val="white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CF91772-FB05-4475-9538-79DC488C7F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41192468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Vertical Text">
  <p:cSld name="1_Title and Vertical Tex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5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  <p:pic>
        <p:nvPicPr>
          <p:cNvPr id="15" name="Google Shape;15;p15"/>
          <p:cNvPicPr preferRelativeResize="0"/>
          <p:nvPr/>
        </p:nvPicPr>
        <p:blipFill rotWithShape="1">
          <a:blip r:embed="rId2">
            <a:alphaModFix/>
          </a:blip>
          <a:srcRect l="74983"/>
          <a:stretch/>
        </p:blipFill>
        <p:spPr>
          <a:xfrm flipH="1">
            <a:off x="10057394" y="91440"/>
            <a:ext cx="2134605" cy="6671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51" y="169087"/>
            <a:ext cx="744370" cy="6260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Google Shape;17;p15"/>
          <p:cNvGrpSpPr/>
          <p:nvPr/>
        </p:nvGrpSpPr>
        <p:grpSpPr>
          <a:xfrm>
            <a:off x="0" y="2487704"/>
            <a:ext cx="9924288" cy="1882590"/>
            <a:chOff x="-1132110" y="2487704"/>
            <a:chExt cx="9930034" cy="1882590"/>
          </a:xfrm>
        </p:grpSpPr>
        <p:sp>
          <p:nvSpPr>
            <p:cNvPr id="18" name="Google Shape;18;p15"/>
            <p:cNvSpPr/>
            <p:nvPr/>
          </p:nvSpPr>
          <p:spPr>
            <a:xfrm>
              <a:off x="-1132110" y="2487706"/>
              <a:ext cx="9828683" cy="1882588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15"/>
            <p:cNvSpPr/>
            <p:nvPr/>
          </p:nvSpPr>
          <p:spPr>
            <a:xfrm rot="10800000">
              <a:off x="8455005" y="2487706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5"/>
            <p:cNvSpPr/>
            <p:nvPr/>
          </p:nvSpPr>
          <p:spPr>
            <a:xfrm rot="10800000">
              <a:off x="8661400" y="2487704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15"/>
            <p:cNvSpPr/>
            <p:nvPr/>
          </p:nvSpPr>
          <p:spPr>
            <a:xfrm flipH="1">
              <a:off x="8445603" y="3790950"/>
              <a:ext cx="291326" cy="579344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15"/>
            <p:cNvSpPr/>
            <p:nvPr/>
          </p:nvSpPr>
          <p:spPr>
            <a:xfrm flipH="1">
              <a:off x="8640404" y="4159249"/>
              <a:ext cx="136524" cy="211045"/>
            </a:xfrm>
            <a:prstGeom prst="rtTriangl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" name="Google Shape;23;p15"/>
          <p:cNvPicPr preferRelativeResize="0"/>
          <p:nvPr/>
        </p:nvPicPr>
        <p:blipFill rotWithShape="1">
          <a:blip r:embed="rId4">
            <a:alphaModFix/>
          </a:blip>
          <a:srcRect t="7452" r="58149" b="10342"/>
          <a:stretch/>
        </p:blipFill>
        <p:spPr>
          <a:xfrm>
            <a:off x="9771605" y="0"/>
            <a:ext cx="349136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15546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  <p:pic>
        <p:nvPicPr>
          <p:cNvPr id="80" name="Google Shape;80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406811" y="155298"/>
            <a:ext cx="645523" cy="542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879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4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  <p:sp>
        <p:nvSpPr>
          <p:cNvPr id="83" name="Google Shape;83;p24"/>
          <p:cNvSpPr/>
          <p:nvPr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endParaRPr sz="28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" name="Google Shape;84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32350" y="233092"/>
            <a:ext cx="645523" cy="5429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90440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>
  <p:cSld name="Title and Vertical 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5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spcBef>
                <a:spcPts val="0"/>
              </a:spcBef>
              <a:buNone/>
              <a:defRPr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  <p:pic>
        <p:nvPicPr>
          <p:cNvPr id="87" name="Google Shape;87;p25"/>
          <p:cNvPicPr preferRelativeResize="0"/>
          <p:nvPr/>
        </p:nvPicPr>
        <p:blipFill rotWithShape="1">
          <a:blip r:embed="rId2">
            <a:alphaModFix/>
          </a:blip>
          <a:srcRect r="63539"/>
          <a:stretch/>
        </p:blipFill>
        <p:spPr>
          <a:xfrm>
            <a:off x="9080951" y="28281"/>
            <a:ext cx="3111049" cy="6671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151" y="169087"/>
            <a:ext cx="744370" cy="626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5"/>
          <p:cNvPicPr preferRelativeResize="0"/>
          <p:nvPr/>
        </p:nvPicPr>
        <p:blipFill rotWithShape="1">
          <a:blip r:embed="rId4">
            <a:alphaModFix/>
          </a:blip>
          <a:srcRect t="7452" r="58149" b="10342"/>
          <a:stretch/>
        </p:blipFill>
        <p:spPr>
          <a:xfrm>
            <a:off x="8700639" y="0"/>
            <a:ext cx="349136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626317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6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  <p:sp>
        <p:nvSpPr>
          <p:cNvPr id="92" name="Google Shape;92;p26"/>
          <p:cNvSpPr/>
          <p:nvPr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endParaRPr sz="2800" b="1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32350" y="233092"/>
            <a:ext cx="645523" cy="54292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6"/>
          <p:cNvSpPr/>
          <p:nvPr/>
        </p:nvSpPr>
        <p:spPr>
          <a:xfrm>
            <a:off x="302493" y="1741255"/>
            <a:ext cx="5694310" cy="786721"/>
          </a:xfrm>
          <a:prstGeom prst="roundRect">
            <a:avLst>
              <a:gd name="adj" fmla="val 33690"/>
            </a:avLst>
          </a:prstGeom>
          <a:solidFill>
            <a:schemeClr val="lt1"/>
          </a:solidFill>
          <a:ln w="38100" cap="flat" cmpd="sng">
            <a:solidFill>
              <a:srgbClr val="1577A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56333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74F33000-A740-404D-9F59-59FEAF152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7" name="Slide Number Placeholder 2">
            <a:extLst>
              <a:ext uri="{FF2B5EF4-FFF2-40B4-BE49-F238E27FC236}">
                <a16:creationId xmlns:a16="http://schemas.microsoft.com/office/drawing/2014/main" id="{558E9C84-8C7A-4740-85E2-8C45EBA2DE34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6BAA7D4D-CF78-446F-838F-4A4102910699}" type="slidenum">
              <a:rPr lang="th-TH" altLang="th-TH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Cordia New" panose="020B0304020202020204" pitchFamily="34" charset="-34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FDAAA76-C155-47DB-A9E5-B1AB57E8158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E03125F-DDCC-4B74-8471-08E396B58F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9E13B189-426A-44F3-8BF4-B6B3DC3737C1}"/>
              </a:ext>
            </a:extLst>
          </p:cNvPr>
          <p:cNvSpPr/>
          <p:nvPr userDrawn="1"/>
        </p:nvSpPr>
        <p:spPr>
          <a:xfrm>
            <a:off x="166255" y="1149531"/>
            <a:ext cx="11830153" cy="5473008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0B7CC628-F363-4CB8-ADD2-82E7D4B16C86}"/>
              </a:ext>
            </a:extLst>
          </p:cNvPr>
          <p:cNvSpPr/>
          <p:nvPr userDrawn="1"/>
        </p:nvSpPr>
        <p:spPr>
          <a:xfrm>
            <a:off x="460439" y="970164"/>
            <a:ext cx="11271123" cy="493847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821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slideLayout" Target="../slideLayouts/slideLayout57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7C6D2"/>
            </a:gs>
            <a:gs pos="76000">
              <a:srgbClr val="1577A5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0E4910-90BB-41C5-8EB5-7DD3904AD2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7" t="25355" r="1" b="9031"/>
          <a:stretch/>
        </p:blipFill>
        <p:spPr>
          <a:xfrm rot="10800000">
            <a:off x="-513882" y="-287012"/>
            <a:ext cx="12705882" cy="7145012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2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</p:spPr>
      </p:pic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D20F692-445A-4DF3-B034-83A19956E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27531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7C6D2"/>
            </a:gs>
            <a:gs pos="76000">
              <a:srgbClr val="1577A5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0E4910-90BB-41C5-8EB5-7DD3904AD2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7" t="25355" r="1" b="9031"/>
          <a:stretch/>
        </p:blipFill>
        <p:spPr>
          <a:xfrm rot="10800000">
            <a:off x="-513882" y="-287012"/>
            <a:ext cx="12705882" cy="7145012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2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</p:spPr>
      </p:pic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D20F692-445A-4DF3-B034-83A19956E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133394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58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788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7C6D2"/>
            </a:gs>
            <a:gs pos="76000">
              <a:srgbClr val="1577A5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0E4910-90BB-41C5-8EB5-7DD3904AD2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7" t="25355" r="1" b="9031"/>
          <a:stretch/>
        </p:blipFill>
        <p:spPr>
          <a:xfrm rot="10800000">
            <a:off x="-513882" y="-287012"/>
            <a:ext cx="12705882" cy="7145012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2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</p:spPr>
      </p:pic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D20F692-445A-4DF3-B034-83A19956E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58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7C6D2"/>
            </a:gs>
            <a:gs pos="76000">
              <a:srgbClr val="1577A5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0E4910-90BB-41C5-8EB5-7DD3904AD2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alphaModFix amt="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47" t="25355" r="1" b="9031"/>
          <a:stretch/>
        </p:blipFill>
        <p:spPr>
          <a:xfrm rot="10800000">
            <a:off x="-513882" y="-287012"/>
            <a:ext cx="12705882" cy="7145012"/>
          </a:xfrm>
          <a:custGeom>
            <a:avLst/>
            <a:gdLst>
              <a:gd name="connsiteX0" fmla="*/ 8526285 w 10655455"/>
              <a:gd name="connsiteY0" fmla="*/ 6283111 h 6858000"/>
              <a:gd name="connsiteX1" fmla="*/ 10157124 w 10655455"/>
              <a:gd name="connsiteY1" fmla="*/ 6283111 h 6858000"/>
              <a:gd name="connsiteX2" fmla="*/ 10407209 w 10655455"/>
              <a:gd name="connsiteY2" fmla="*/ 6430504 h 6858000"/>
              <a:gd name="connsiteX3" fmla="*/ 10606716 w 10655455"/>
              <a:gd name="connsiteY3" fmla="*/ 6774068 h 6858000"/>
              <a:gd name="connsiteX4" fmla="*/ 10655455 w 10655455"/>
              <a:gd name="connsiteY4" fmla="*/ 6858000 h 6858000"/>
              <a:gd name="connsiteX5" fmla="*/ 8025501 w 10655455"/>
              <a:gd name="connsiteY5" fmla="*/ 6858000 h 6858000"/>
              <a:gd name="connsiteX6" fmla="*/ 8129453 w 10655455"/>
              <a:gd name="connsiteY6" fmla="*/ 6678214 h 6858000"/>
              <a:gd name="connsiteX7" fmla="*/ 8272677 w 10655455"/>
              <a:gd name="connsiteY7" fmla="*/ 6430504 h 6858000"/>
              <a:gd name="connsiteX8" fmla="*/ 8526285 w 10655455"/>
              <a:gd name="connsiteY8" fmla="*/ 6283111 h 6858000"/>
              <a:gd name="connsiteX9" fmla="*/ 8508611 w 10655455"/>
              <a:gd name="connsiteY9" fmla="*/ 4776272 h 6858000"/>
              <a:gd name="connsiteX10" fmla="*/ 9153763 w 10655455"/>
              <a:gd name="connsiteY10" fmla="*/ 4776272 h 6858000"/>
              <a:gd name="connsiteX11" fmla="*/ 9252696 w 10655455"/>
              <a:gd name="connsiteY11" fmla="*/ 4834580 h 6858000"/>
              <a:gd name="connsiteX12" fmla="*/ 9575969 w 10655455"/>
              <a:gd name="connsiteY12" fmla="*/ 5391278 h 6858000"/>
              <a:gd name="connsiteX13" fmla="*/ 9575969 w 10655455"/>
              <a:gd name="connsiteY13" fmla="*/ 5505116 h 6858000"/>
              <a:gd name="connsiteX14" fmla="*/ 9252696 w 10655455"/>
              <a:gd name="connsiteY14" fmla="*/ 6061815 h 6858000"/>
              <a:gd name="connsiteX15" fmla="*/ 9153763 w 10655455"/>
              <a:gd name="connsiteY15" fmla="*/ 6120122 h 6858000"/>
              <a:gd name="connsiteX16" fmla="*/ 8508611 w 10655455"/>
              <a:gd name="connsiteY16" fmla="*/ 6120122 h 6858000"/>
              <a:gd name="connsiteX17" fmla="*/ 8408284 w 10655455"/>
              <a:gd name="connsiteY17" fmla="*/ 6061815 h 6858000"/>
              <a:gd name="connsiteX18" fmla="*/ 8086404 w 10655455"/>
              <a:gd name="connsiteY18" fmla="*/ 5505116 h 6858000"/>
              <a:gd name="connsiteX19" fmla="*/ 8086404 w 10655455"/>
              <a:gd name="connsiteY19" fmla="*/ 5391278 h 6858000"/>
              <a:gd name="connsiteX20" fmla="*/ 8408284 w 10655455"/>
              <a:gd name="connsiteY20" fmla="*/ 4834580 h 6858000"/>
              <a:gd name="connsiteX21" fmla="*/ 8508611 w 10655455"/>
              <a:gd name="connsiteY21" fmla="*/ 4776272 h 6858000"/>
              <a:gd name="connsiteX22" fmla="*/ 8438383 w 10655455"/>
              <a:gd name="connsiteY22" fmla="*/ 4182594 h 6858000"/>
              <a:gd name="connsiteX23" fmla="*/ 8671249 w 10655455"/>
              <a:gd name="connsiteY23" fmla="*/ 4182594 h 6858000"/>
              <a:gd name="connsiteX24" fmla="*/ 8706958 w 10655455"/>
              <a:gd name="connsiteY24" fmla="*/ 4203640 h 6858000"/>
              <a:gd name="connsiteX25" fmla="*/ 8823642 w 10655455"/>
              <a:gd name="connsiteY25" fmla="*/ 4404579 h 6858000"/>
              <a:gd name="connsiteX26" fmla="*/ 8823642 w 10655455"/>
              <a:gd name="connsiteY26" fmla="*/ 4445668 h 6858000"/>
              <a:gd name="connsiteX27" fmla="*/ 8706958 w 10655455"/>
              <a:gd name="connsiteY27" fmla="*/ 4646606 h 6858000"/>
              <a:gd name="connsiteX28" fmla="*/ 8671249 w 10655455"/>
              <a:gd name="connsiteY28" fmla="*/ 4667652 h 6858000"/>
              <a:gd name="connsiteX29" fmla="*/ 8438383 w 10655455"/>
              <a:gd name="connsiteY29" fmla="*/ 4667652 h 6858000"/>
              <a:gd name="connsiteX30" fmla="*/ 8402170 w 10655455"/>
              <a:gd name="connsiteY30" fmla="*/ 4646606 h 6858000"/>
              <a:gd name="connsiteX31" fmla="*/ 8285989 w 10655455"/>
              <a:gd name="connsiteY31" fmla="*/ 4445668 h 6858000"/>
              <a:gd name="connsiteX32" fmla="*/ 8285989 w 10655455"/>
              <a:gd name="connsiteY32" fmla="*/ 4404579 h 6858000"/>
              <a:gd name="connsiteX33" fmla="*/ 8402170 w 10655455"/>
              <a:gd name="connsiteY33" fmla="*/ 4203640 h 6858000"/>
              <a:gd name="connsiteX34" fmla="*/ 8438383 w 10655455"/>
              <a:gd name="connsiteY34" fmla="*/ 4182594 h 6858000"/>
              <a:gd name="connsiteX35" fmla="*/ 7678681 w 10655455"/>
              <a:gd name="connsiteY35" fmla="*/ 3459104 h 6858000"/>
              <a:gd name="connsiteX36" fmla="*/ 8119685 w 10655455"/>
              <a:gd name="connsiteY36" fmla="*/ 3459104 h 6858000"/>
              <a:gd name="connsiteX37" fmla="*/ 8187313 w 10655455"/>
              <a:gd name="connsiteY37" fmla="*/ 3498961 h 6858000"/>
              <a:gd name="connsiteX38" fmla="*/ 8408292 w 10655455"/>
              <a:gd name="connsiteY38" fmla="*/ 3879501 h 6858000"/>
              <a:gd name="connsiteX39" fmla="*/ 8408292 w 10655455"/>
              <a:gd name="connsiteY39" fmla="*/ 3957318 h 6858000"/>
              <a:gd name="connsiteX40" fmla="*/ 8187313 w 10655455"/>
              <a:gd name="connsiteY40" fmla="*/ 4337857 h 6858000"/>
              <a:gd name="connsiteX41" fmla="*/ 8119685 w 10655455"/>
              <a:gd name="connsiteY41" fmla="*/ 4377714 h 6858000"/>
              <a:gd name="connsiteX42" fmla="*/ 7678681 w 10655455"/>
              <a:gd name="connsiteY42" fmla="*/ 4377714 h 6858000"/>
              <a:gd name="connsiteX43" fmla="*/ 7610101 w 10655455"/>
              <a:gd name="connsiteY43" fmla="*/ 4337857 h 6858000"/>
              <a:gd name="connsiteX44" fmla="*/ 7390076 w 10655455"/>
              <a:gd name="connsiteY44" fmla="*/ 3957318 h 6858000"/>
              <a:gd name="connsiteX45" fmla="*/ 7390076 w 10655455"/>
              <a:gd name="connsiteY45" fmla="*/ 3879501 h 6858000"/>
              <a:gd name="connsiteX46" fmla="*/ 7610101 w 10655455"/>
              <a:gd name="connsiteY46" fmla="*/ 3498961 h 6858000"/>
              <a:gd name="connsiteX47" fmla="*/ 7678681 w 10655455"/>
              <a:gd name="connsiteY47" fmla="*/ 3459104 h 6858000"/>
              <a:gd name="connsiteX48" fmla="*/ 9108816 w 10655455"/>
              <a:gd name="connsiteY48" fmla="*/ 2082751 h 6858000"/>
              <a:gd name="connsiteX49" fmla="*/ 9876937 w 10655455"/>
              <a:gd name="connsiteY49" fmla="*/ 2082751 h 6858000"/>
              <a:gd name="connsiteX50" fmla="*/ 9994727 w 10655455"/>
              <a:gd name="connsiteY50" fmla="*/ 2152172 h 6858000"/>
              <a:gd name="connsiteX51" fmla="*/ 10379617 w 10655455"/>
              <a:gd name="connsiteY51" fmla="*/ 2814978 h 6858000"/>
              <a:gd name="connsiteX52" fmla="*/ 10379617 w 10655455"/>
              <a:gd name="connsiteY52" fmla="*/ 2950515 h 6858000"/>
              <a:gd name="connsiteX53" fmla="*/ 9994727 w 10655455"/>
              <a:gd name="connsiteY53" fmla="*/ 3613321 h 6858000"/>
              <a:gd name="connsiteX54" fmla="*/ 9876937 w 10655455"/>
              <a:gd name="connsiteY54" fmla="*/ 3682742 h 6858000"/>
              <a:gd name="connsiteX55" fmla="*/ 9108816 w 10655455"/>
              <a:gd name="connsiteY55" fmla="*/ 3682742 h 6858000"/>
              <a:gd name="connsiteX56" fmla="*/ 8989367 w 10655455"/>
              <a:gd name="connsiteY56" fmla="*/ 3613321 h 6858000"/>
              <a:gd name="connsiteX57" fmla="*/ 8606137 w 10655455"/>
              <a:gd name="connsiteY57" fmla="*/ 2950515 h 6858000"/>
              <a:gd name="connsiteX58" fmla="*/ 8606137 w 10655455"/>
              <a:gd name="connsiteY58" fmla="*/ 2814978 h 6858000"/>
              <a:gd name="connsiteX59" fmla="*/ 8989367 w 10655455"/>
              <a:gd name="connsiteY59" fmla="*/ 2152172 h 6858000"/>
              <a:gd name="connsiteX60" fmla="*/ 9108816 w 10655455"/>
              <a:gd name="connsiteY60" fmla="*/ 2082751 h 6858000"/>
              <a:gd name="connsiteX61" fmla="*/ 1321854 w 10655455"/>
              <a:gd name="connsiteY61" fmla="*/ 2071857 h 6858000"/>
              <a:gd name="connsiteX62" fmla="*/ 5365317 w 10655455"/>
              <a:gd name="connsiteY62" fmla="*/ 2071857 h 6858000"/>
              <a:gd name="connsiteX63" fmla="*/ 5985373 w 10655455"/>
              <a:gd name="connsiteY63" fmla="*/ 2437296 h 6858000"/>
              <a:gd name="connsiteX64" fmla="*/ 8011470 w 10655455"/>
              <a:gd name="connsiteY64" fmla="*/ 5926372 h 6858000"/>
              <a:gd name="connsiteX65" fmla="*/ 8011470 w 10655455"/>
              <a:gd name="connsiteY65" fmla="*/ 6639850 h 6858000"/>
              <a:gd name="connsiteX66" fmla="*/ 7904625 w 10655455"/>
              <a:gd name="connsiteY66" fmla="*/ 6823844 h 6858000"/>
              <a:gd name="connsiteX67" fmla="*/ 7884791 w 10655455"/>
              <a:gd name="connsiteY67" fmla="*/ 6858000 h 6858000"/>
              <a:gd name="connsiteX68" fmla="*/ 0 w 10655455"/>
              <a:gd name="connsiteY68" fmla="*/ 6858000 h 6858000"/>
              <a:gd name="connsiteX69" fmla="*/ 0 w 10655455"/>
              <a:gd name="connsiteY69" fmla="*/ 3635967 h 6858000"/>
              <a:gd name="connsiteX70" fmla="*/ 27177 w 10655455"/>
              <a:gd name="connsiteY70" fmla="*/ 3588964 h 6858000"/>
              <a:gd name="connsiteX71" fmla="*/ 693065 w 10655455"/>
              <a:gd name="connsiteY71" fmla="*/ 2437296 h 6858000"/>
              <a:gd name="connsiteX72" fmla="*/ 1321854 w 10655455"/>
              <a:gd name="connsiteY72" fmla="*/ 2071857 h 6858000"/>
              <a:gd name="connsiteX73" fmla="*/ 6786399 w 10655455"/>
              <a:gd name="connsiteY73" fmla="*/ 753840 h 6858000"/>
              <a:gd name="connsiteX74" fmla="*/ 8025968 w 10655455"/>
              <a:gd name="connsiteY74" fmla="*/ 753840 h 6858000"/>
              <a:gd name="connsiteX75" fmla="*/ 8216053 w 10655455"/>
              <a:gd name="connsiteY75" fmla="*/ 865869 h 6858000"/>
              <a:gd name="connsiteX76" fmla="*/ 8837177 w 10655455"/>
              <a:gd name="connsiteY76" fmla="*/ 1935484 h 6858000"/>
              <a:gd name="connsiteX77" fmla="*/ 8837177 w 10655455"/>
              <a:gd name="connsiteY77" fmla="*/ 2154207 h 6858000"/>
              <a:gd name="connsiteX78" fmla="*/ 8216053 w 10655455"/>
              <a:gd name="connsiteY78" fmla="*/ 3223823 h 6858000"/>
              <a:gd name="connsiteX79" fmla="*/ 8025968 w 10655455"/>
              <a:gd name="connsiteY79" fmla="*/ 3335852 h 6858000"/>
              <a:gd name="connsiteX80" fmla="*/ 6786399 w 10655455"/>
              <a:gd name="connsiteY80" fmla="*/ 3335852 h 6858000"/>
              <a:gd name="connsiteX81" fmla="*/ 6593637 w 10655455"/>
              <a:gd name="connsiteY81" fmla="*/ 3223823 h 6858000"/>
              <a:gd name="connsiteX82" fmla="*/ 5975192 w 10655455"/>
              <a:gd name="connsiteY82" fmla="*/ 2154207 h 6858000"/>
              <a:gd name="connsiteX83" fmla="*/ 5975192 w 10655455"/>
              <a:gd name="connsiteY83" fmla="*/ 1935484 h 6858000"/>
              <a:gd name="connsiteX84" fmla="*/ 6593637 w 10655455"/>
              <a:gd name="connsiteY84" fmla="*/ 865869 h 6858000"/>
              <a:gd name="connsiteX85" fmla="*/ 6786399 w 10655455"/>
              <a:gd name="connsiteY85" fmla="*/ 753840 h 6858000"/>
              <a:gd name="connsiteX86" fmla="*/ 0 w 10655455"/>
              <a:gd name="connsiteY86" fmla="*/ 0 h 6858000"/>
              <a:gd name="connsiteX87" fmla="*/ 6966294 w 10655455"/>
              <a:gd name="connsiteY87" fmla="*/ 0 h 6858000"/>
              <a:gd name="connsiteX88" fmla="*/ 6852387 w 10655455"/>
              <a:gd name="connsiteY88" fmla="*/ 196155 h 6858000"/>
              <a:gd name="connsiteX89" fmla="*/ 6043322 w 10655455"/>
              <a:gd name="connsiteY89" fmla="*/ 1589421 h 6858000"/>
              <a:gd name="connsiteX90" fmla="*/ 5423265 w 10655455"/>
              <a:gd name="connsiteY90" fmla="*/ 1954861 h 6858000"/>
              <a:gd name="connsiteX91" fmla="*/ 1379802 w 10655455"/>
              <a:gd name="connsiteY91" fmla="*/ 1954861 h 6858000"/>
              <a:gd name="connsiteX92" fmla="*/ 751013 w 10655455"/>
              <a:gd name="connsiteY92" fmla="*/ 1589421 h 6858000"/>
              <a:gd name="connsiteX93" fmla="*/ 1951 w 10655455"/>
              <a:gd name="connsiteY93" fmla="*/ 293901 h 6858000"/>
              <a:gd name="connsiteX94" fmla="*/ 0 w 10655455"/>
              <a:gd name="connsiteY94" fmla="*/ 2905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0655455" h="685800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</p:spPr>
      </p:pic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D20F692-445A-4DF3-B034-83A19956E2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41A61DF1-3BB6-403F-9CC9-71F63F6F4AF1}" type="slidenum">
              <a:rPr lang="th-TH" sz="120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232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7C6D2"/>
            </a:gs>
            <a:gs pos="76000">
              <a:srgbClr val="1577A5"/>
            </a:gs>
            <a:gs pos="100000">
              <a:srgbClr val="1577A5"/>
            </a:gs>
          </a:gsLst>
          <a:lin ang="189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3"/>
          <p:cNvPicPr preferRelativeResize="0"/>
          <p:nvPr/>
        </p:nvPicPr>
        <p:blipFill rotWithShape="1">
          <a:blip r:embed="rId8">
            <a:alphaModFix amt="7000"/>
          </a:blip>
          <a:srcRect l="17447" t="25355" r="1" b="9030"/>
          <a:stretch/>
        </p:blipFill>
        <p:spPr>
          <a:xfrm rot="10800000">
            <a:off x="-513882" y="-287012"/>
            <a:ext cx="12705882" cy="7145012"/>
          </a:xfrm>
          <a:custGeom>
            <a:avLst/>
            <a:gdLst/>
            <a:ahLst/>
            <a:cxnLst/>
            <a:rect l="l" t="t" r="r" b="b"/>
            <a:pathLst>
              <a:path w="10655455" h="6858000" extrusionOk="0">
                <a:moveTo>
                  <a:pt x="8526285" y="6283111"/>
                </a:moveTo>
                <a:cubicBezTo>
                  <a:pt x="8526285" y="6283111"/>
                  <a:pt x="8526285" y="6283111"/>
                  <a:pt x="10157124" y="6283111"/>
                </a:cubicBezTo>
                <a:cubicBezTo>
                  <a:pt x="10259271" y="6283111"/>
                  <a:pt x="10357896" y="6339261"/>
                  <a:pt x="10407209" y="6430504"/>
                </a:cubicBezTo>
                <a:cubicBezTo>
                  <a:pt x="10407209" y="6430504"/>
                  <a:pt x="10407209" y="6430504"/>
                  <a:pt x="10606716" y="6774068"/>
                </a:cubicBezTo>
                <a:lnTo>
                  <a:pt x="10655455" y="6858000"/>
                </a:lnTo>
                <a:lnTo>
                  <a:pt x="8025501" y="6858000"/>
                </a:lnTo>
                <a:lnTo>
                  <a:pt x="8129453" y="6678214"/>
                </a:lnTo>
                <a:cubicBezTo>
                  <a:pt x="8174148" y="6600912"/>
                  <a:pt x="8221824" y="6518457"/>
                  <a:pt x="8272677" y="6430504"/>
                </a:cubicBezTo>
                <a:cubicBezTo>
                  <a:pt x="8325512" y="6339261"/>
                  <a:pt x="8420615" y="6283111"/>
                  <a:pt x="8526285" y="6283111"/>
                </a:cubicBezTo>
                <a:close/>
                <a:moveTo>
                  <a:pt x="8508611" y="4776272"/>
                </a:moveTo>
                <a:cubicBezTo>
                  <a:pt x="8508611" y="4776272"/>
                  <a:pt x="8508611" y="4776272"/>
                  <a:pt x="9153763" y="4776272"/>
                </a:cubicBezTo>
                <a:cubicBezTo>
                  <a:pt x="9194173" y="4776272"/>
                  <a:pt x="9233188" y="4798484"/>
                  <a:pt x="9252696" y="4834580"/>
                </a:cubicBezTo>
                <a:cubicBezTo>
                  <a:pt x="9252696" y="4834580"/>
                  <a:pt x="9252696" y="4834580"/>
                  <a:pt x="9575969" y="5391278"/>
                </a:cubicBezTo>
                <a:cubicBezTo>
                  <a:pt x="9596871" y="5425985"/>
                  <a:pt x="9596871" y="5470409"/>
                  <a:pt x="9575969" y="5505116"/>
                </a:cubicBezTo>
                <a:cubicBezTo>
                  <a:pt x="9575969" y="5505116"/>
                  <a:pt x="9575969" y="5505116"/>
                  <a:pt x="9252696" y="6061815"/>
                </a:cubicBezTo>
                <a:cubicBezTo>
                  <a:pt x="9233188" y="6097909"/>
                  <a:pt x="9194173" y="6120122"/>
                  <a:pt x="9153763" y="6120122"/>
                </a:cubicBezTo>
                <a:cubicBezTo>
                  <a:pt x="9153763" y="6120122"/>
                  <a:pt x="9153763" y="6120122"/>
                  <a:pt x="8508611" y="6120122"/>
                </a:cubicBezTo>
                <a:cubicBezTo>
                  <a:pt x="8466808" y="6120122"/>
                  <a:pt x="8429186" y="6097909"/>
                  <a:pt x="8408284" y="6061815"/>
                </a:cubicBezTo>
                <a:cubicBezTo>
                  <a:pt x="8408284" y="6061815"/>
                  <a:pt x="8408284" y="6061815"/>
                  <a:pt x="8086404" y="5505116"/>
                </a:cubicBezTo>
                <a:cubicBezTo>
                  <a:pt x="8065503" y="5470409"/>
                  <a:pt x="8065503" y="5425985"/>
                  <a:pt x="8086404" y="5391278"/>
                </a:cubicBezTo>
                <a:cubicBezTo>
                  <a:pt x="8086404" y="5391278"/>
                  <a:pt x="8086404" y="5391278"/>
                  <a:pt x="8408284" y="4834580"/>
                </a:cubicBezTo>
                <a:cubicBezTo>
                  <a:pt x="8429186" y="4798484"/>
                  <a:pt x="8466808" y="4776272"/>
                  <a:pt x="8508611" y="4776272"/>
                </a:cubicBezTo>
                <a:close/>
                <a:moveTo>
                  <a:pt x="8438383" y="4182594"/>
                </a:moveTo>
                <a:cubicBezTo>
                  <a:pt x="8438383" y="4182594"/>
                  <a:pt x="8438383" y="4182594"/>
                  <a:pt x="8671249" y="4182594"/>
                </a:cubicBezTo>
                <a:cubicBezTo>
                  <a:pt x="8685834" y="4182594"/>
                  <a:pt x="8699916" y="4190612"/>
                  <a:pt x="8706958" y="4203640"/>
                </a:cubicBezTo>
                <a:cubicBezTo>
                  <a:pt x="8706958" y="4203640"/>
                  <a:pt x="8706958" y="4203640"/>
                  <a:pt x="8823642" y="4404579"/>
                </a:cubicBezTo>
                <a:cubicBezTo>
                  <a:pt x="8831187" y="4417106"/>
                  <a:pt x="8831187" y="4433141"/>
                  <a:pt x="8823642" y="4445668"/>
                </a:cubicBezTo>
                <a:cubicBezTo>
                  <a:pt x="8823642" y="4445668"/>
                  <a:pt x="8823642" y="4445668"/>
                  <a:pt x="8706958" y="4646606"/>
                </a:cubicBezTo>
                <a:cubicBezTo>
                  <a:pt x="8699916" y="4659635"/>
                  <a:pt x="8685834" y="4667652"/>
                  <a:pt x="8671249" y="4667652"/>
                </a:cubicBezTo>
                <a:cubicBezTo>
                  <a:pt x="8671249" y="4667652"/>
                  <a:pt x="8671249" y="4667652"/>
                  <a:pt x="8438383" y="4667652"/>
                </a:cubicBezTo>
                <a:cubicBezTo>
                  <a:pt x="8423295" y="4667652"/>
                  <a:pt x="8409715" y="4659635"/>
                  <a:pt x="8402170" y="4646606"/>
                </a:cubicBezTo>
                <a:cubicBezTo>
                  <a:pt x="8402170" y="4646606"/>
                  <a:pt x="8402170" y="4646606"/>
                  <a:pt x="8285989" y="4445668"/>
                </a:cubicBezTo>
                <a:cubicBezTo>
                  <a:pt x="8278445" y="4433141"/>
                  <a:pt x="8278445" y="4417106"/>
                  <a:pt x="8285989" y="4404579"/>
                </a:cubicBezTo>
                <a:cubicBezTo>
                  <a:pt x="8285989" y="4404579"/>
                  <a:pt x="8285989" y="4404579"/>
                  <a:pt x="8402170" y="4203640"/>
                </a:cubicBezTo>
                <a:cubicBezTo>
                  <a:pt x="8409715" y="4190612"/>
                  <a:pt x="8423295" y="4182594"/>
                  <a:pt x="8438383" y="4182594"/>
                </a:cubicBezTo>
                <a:close/>
                <a:moveTo>
                  <a:pt x="7678681" y="3459104"/>
                </a:moveTo>
                <a:cubicBezTo>
                  <a:pt x="7678681" y="3459104"/>
                  <a:pt x="7678681" y="3459104"/>
                  <a:pt x="8119685" y="3459104"/>
                </a:cubicBezTo>
                <a:cubicBezTo>
                  <a:pt x="8147308" y="3459104"/>
                  <a:pt x="8173978" y="3474287"/>
                  <a:pt x="8187313" y="3498961"/>
                </a:cubicBezTo>
                <a:cubicBezTo>
                  <a:pt x="8187313" y="3498961"/>
                  <a:pt x="8187313" y="3498961"/>
                  <a:pt x="8408292" y="3879501"/>
                </a:cubicBezTo>
                <a:cubicBezTo>
                  <a:pt x="8422579" y="3903225"/>
                  <a:pt x="8422579" y="3933593"/>
                  <a:pt x="8408292" y="3957318"/>
                </a:cubicBezTo>
                <a:cubicBezTo>
                  <a:pt x="8408292" y="3957318"/>
                  <a:pt x="8408292" y="3957318"/>
                  <a:pt x="8187313" y="4337857"/>
                </a:cubicBezTo>
                <a:cubicBezTo>
                  <a:pt x="8173978" y="4362531"/>
                  <a:pt x="8147308" y="4377714"/>
                  <a:pt x="8119685" y="4377714"/>
                </a:cubicBezTo>
                <a:cubicBezTo>
                  <a:pt x="8119685" y="4377714"/>
                  <a:pt x="8119685" y="4377714"/>
                  <a:pt x="7678681" y="4377714"/>
                </a:cubicBezTo>
                <a:cubicBezTo>
                  <a:pt x="7650106" y="4377714"/>
                  <a:pt x="7624388" y="4362531"/>
                  <a:pt x="7610101" y="4337857"/>
                </a:cubicBezTo>
                <a:cubicBezTo>
                  <a:pt x="7610101" y="4337857"/>
                  <a:pt x="7610101" y="4337857"/>
                  <a:pt x="7390076" y="3957318"/>
                </a:cubicBezTo>
                <a:cubicBezTo>
                  <a:pt x="7375787" y="3933593"/>
                  <a:pt x="7375787" y="3903225"/>
                  <a:pt x="7390076" y="3879501"/>
                </a:cubicBezTo>
                <a:cubicBezTo>
                  <a:pt x="7390076" y="3879501"/>
                  <a:pt x="7390076" y="3879501"/>
                  <a:pt x="7610101" y="3498961"/>
                </a:cubicBezTo>
                <a:cubicBezTo>
                  <a:pt x="7624388" y="3474287"/>
                  <a:pt x="7650106" y="3459104"/>
                  <a:pt x="7678681" y="3459104"/>
                </a:cubicBezTo>
                <a:close/>
                <a:moveTo>
                  <a:pt x="9108816" y="2082751"/>
                </a:moveTo>
                <a:cubicBezTo>
                  <a:pt x="9108816" y="2082751"/>
                  <a:pt x="9108816" y="2082751"/>
                  <a:pt x="9876937" y="2082751"/>
                </a:cubicBezTo>
                <a:cubicBezTo>
                  <a:pt x="9925048" y="2082751"/>
                  <a:pt x="9971500" y="2109197"/>
                  <a:pt x="9994727" y="2152172"/>
                </a:cubicBezTo>
                <a:cubicBezTo>
                  <a:pt x="9994727" y="2152172"/>
                  <a:pt x="9994727" y="2152172"/>
                  <a:pt x="10379617" y="2814978"/>
                </a:cubicBezTo>
                <a:cubicBezTo>
                  <a:pt x="10404502" y="2856301"/>
                  <a:pt x="10404502" y="2909193"/>
                  <a:pt x="10379617" y="2950515"/>
                </a:cubicBezTo>
                <a:cubicBezTo>
                  <a:pt x="10379617" y="2950515"/>
                  <a:pt x="10379617" y="2950515"/>
                  <a:pt x="9994727" y="3613321"/>
                </a:cubicBezTo>
                <a:cubicBezTo>
                  <a:pt x="9971500" y="3656296"/>
                  <a:pt x="9925048" y="3682742"/>
                  <a:pt x="9876937" y="3682742"/>
                </a:cubicBezTo>
                <a:cubicBezTo>
                  <a:pt x="9876937" y="3682742"/>
                  <a:pt x="9876937" y="3682742"/>
                  <a:pt x="9108816" y="3682742"/>
                </a:cubicBezTo>
                <a:cubicBezTo>
                  <a:pt x="9059045" y="3682742"/>
                  <a:pt x="9014252" y="3656296"/>
                  <a:pt x="8989367" y="3613321"/>
                </a:cubicBezTo>
                <a:cubicBezTo>
                  <a:pt x="8989367" y="3613321"/>
                  <a:pt x="8989367" y="3613321"/>
                  <a:pt x="8606137" y="2950515"/>
                </a:cubicBezTo>
                <a:cubicBezTo>
                  <a:pt x="8581251" y="2909193"/>
                  <a:pt x="8581251" y="2856301"/>
                  <a:pt x="8606137" y="2814978"/>
                </a:cubicBezTo>
                <a:cubicBezTo>
                  <a:pt x="8606137" y="2814978"/>
                  <a:pt x="8606137" y="2814978"/>
                  <a:pt x="8989367" y="2152172"/>
                </a:cubicBezTo>
                <a:cubicBezTo>
                  <a:pt x="9014252" y="2109197"/>
                  <a:pt x="9059045" y="2082751"/>
                  <a:pt x="9108816" y="2082751"/>
                </a:cubicBezTo>
                <a:close/>
                <a:moveTo>
                  <a:pt x="1321854" y="2071857"/>
                </a:moveTo>
                <a:cubicBezTo>
                  <a:pt x="1321854" y="2071857"/>
                  <a:pt x="1321854" y="2071857"/>
                  <a:pt x="5365317" y="2071857"/>
                </a:cubicBezTo>
                <a:cubicBezTo>
                  <a:pt x="5618580" y="2071857"/>
                  <a:pt x="5863108" y="2211072"/>
                  <a:pt x="5985373" y="2437296"/>
                </a:cubicBezTo>
                <a:cubicBezTo>
                  <a:pt x="5985373" y="2437296"/>
                  <a:pt x="5985373" y="2437296"/>
                  <a:pt x="8011470" y="5926372"/>
                </a:cubicBezTo>
                <a:cubicBezTo>
                  <a:pt x="8142468" y="6143896"/>
                  <a:pt x="8142468" y="6422327"/>
                  <a:pt x="8011470" y="6639850"/>
                </a:cubicBezTo>
                <a:cubicBezTo>
                  <a:pt x="8011470" y="6639850"/>
                  <a:pt x="8011470" y="6639850"/>
                  <a:pt x="7904625" y="6823844"/>
                </a:cubicBezTo>
                <a:lnTo>
                  <a:pt x="7884791" y="6858000"/>
                </a:lnTo>
                <a:lnTo>
                  <a:pt x="0" y="6858000"/>
                </a:lnTo>
                <a:lnTo>
                  <a:pt x="0" y="3635967"/>
                </a:lnTo>
                <a:lnTo>
                  <a:pt x="27177" y="3588964"/>
                </a:lnTo>
                <a:cubicBezTo>
                  <a:pt x="220245" y="3255048"/>
                  <a:pt x="440895" y="2873431"/>
                  <a:pt x="693065" y="2437296"/>
                </a:cubicBezTo>
                <a:cubicBezTo>
                  <a:pt x="824063" y="2211072"/>
                  <a:pt x="1059859" y="2071857"/>
                  <a:pt x="1321854" y="2071857"/>
                </a:cubicBezTo>
                <a:close/>
                <a:moveTo>
                  <a:pt x="6786399" y="753840"/>
                </a:moveTo>
                <a:cubicBezTo>
                  <a:pt x="6786399" y="753840"/>
                  <a:pt x="6786399" y="753840"/>
                  <a:pt x="8025968" y="753840"/>
                </a:cubicBezTo>
                <a:cubicBezTo>
                  <a:pt x="8103608" y="753840"/>
                  <a:pt x="8178571" y="796518"/>
                  <a:pt x="8216053" y="865869"/>
                </a:cubicBezTo>
                <a:cubicBezTo>
                  <a:pt x="8216053" y="865869"/>
                  <a:pt x="8216053" y="865869"/>
                  <a:pt x="8837177" y="1935484"/>
                </a:cubicBezTo>
                <a:cubicBezTo>
                  <a:pt x="8877335" y="2002169"/>
                  <a:pt x="8877335" y="2087523"/>
                  <a:pt x="8837177" y="2154207"/>
                </a:cubicBezTo>
                <a:cubicBezTo>
                  <a:pt x="8837177" y="2154207"/>
                  <a:pt x="8837177" y="2154207"/>
                  <a:pt x="8216053" y="3223823"/>
                </a:cubicBezTo>
                <a:cubicBezTo>
                  <a:pt x="8178571" y="3293174"/>
                  <a:pt x="8103608" y="3335852"/>
                  <a:pt x="8025968" y="3335852"/>
                </a:cubicBezTo>
                <a:cubicBezTo>
                  <a:pt x="8025968" y="3335852"/>
                  <a:pt x="8025968" y="3335852"/>
                  <a:pt x="6786399" y="3335852"/>
                </a:cubicBezTo>
                <a:cubicBezTo>
                  <a:pt x="6706082" y="3335852"/>
                  <a:pt x="6633796" y="3293174"/>
                  <a:pt x="6593637" y="3223823"/>
                </a:cubicBezTo>
                <a:cubicBezTo>
                  <a:pt x="6593637" y="3223823"/>
                  <a:pt x="6593637" y="3223823"/>
                  <a:pt x="5975192" y="2154207"/>
                </a:cubicBezTo>
                <a:cubicBezTo>
                  <a:pt x="5935033" y="2087523"/>
                  <a:pt x="5935033" y="2002169"/>
                  <a:pt x="5975192" y="1935484"/>
                </a:cubicBezTo>
                <a:cubicBezTo>
                  <a:pt x="5975192" y="1935484"/>
                  <a:pt x="5975192" y="1935484"/>
                  <a:pt x="6593637" y="865869"/>
                </a:cubicBezTo>
                <a:cubicBezTo>
                  <a:pt x="6633796" y="796518"/>
                  <a:pt x="6706082" y="753840"/>
                  <a:pt x="6786399" y="753840"/>
                </a:cubicBezTo>
                <a:close/>
                <a:moveTo>
                  <a:pt x="0" y="0"/>
                </a:moveTo>
                <a:lnTo>
                  <a:pt x="6966294" y="0"/>
                </a:lnTo>
                <a:lnTo>
                  <a:pt x="6852387" y="196155"/>
                </a:lnTo>
                <a:cubicBezTo>
                  <a:pt x="6627011" y="584267"/>
                  <a:pt x="6359899" y="1044253"/>
                  <a:pt x="6043322" y="1589421"/>
                </a:cubicBezTo>
                <a:cubicBezTo>
                  <a:pt x="5921057" y="1815646"/>
                  <a:pt x="5676528" y="1954861"/>
                  <a:pt x="5423265" y="1954861"/>
                </a:cubicBezTo>
                <a:cubicBezTo>
                  <a:pt x="5423265" y="1954861"/>
                  <a:pt x="5423265" y="1954861"/>
                  <a:pt x="1379802" y="1954861"/>
                </a:cubicBezTo>
                <a:cubicBezTo>
                  <a:pt x="1117807" y="1954861"/>
                  <a:pt x="882012" y="1815646"/>
                  <a:pt x="751013" y="1589421"/>
                </a:cubicBezTo>
                <a:cubicBezTo>
                  <a:pt x="751013" y="1589421"/>
                  <a:pt x="751013" y="1589421"/>
                  <a:pt x="1951" y="293901"/>
                </a:cubicBezTo>
                <a:lnTo>
                  <a:pt x="0" y="290527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7" name="Google Shape;7;p13"/>
          <p:cNvSpPr txBox="1">
            <a:spLocks noGrp="1"/>
          </p:cNvSpPr>
          <p:nvPr>
            <p:ph type="sldNum" idx="12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0068542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4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9A9348-C2DE-42E7-A050-BB9E98B46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4CB9616-6466-45E8-BAC9-33B35CD930E6}" type="slidenum">
              <a:rPr lang="en-US" smtClean="0"/>
              <a:t>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A78018-6A65-4335-83EE-91C99890AF4B}"/>
              </a:ext>
            </a:extLst>
          </p:cNvPr>
          <p:cNvSpPr txBox="1"/>
          <p:nvPr/>
        </p:nvSpPr>
        <p:spPr>
          <a:xfrm>
            <a:off x="331304" y="1351722"/>
            <a:ext cx="11529391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กรุณาปรับปรุงข้อมูลเพิ่มเติมทุกจังหวัด</a:t>
            </a:r>
          </a:p>
          <a:p>
            <a:endParaRPr lang="th-TH" sz="4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4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ตัวอย่างจังหวัดบุรีรัมย์ ศรีสะเกษ จันทบุรี มีข้อมูลเป้าหมายการพัฒนาพื้นที่ เป้าหมายการพัฒนาแรงงาน ความต้องการแรงงาน และการพัฒนาแรงงาน มีความสอดคล้องและเชื่อมโยงกัน  (มีต้องเพิ่มเติมข้อมูลให้ชัดเจนขึ้นตามที่ทำตัวอักษรสีแดง) แต่กลไกการพัฒนาให้ปรับให้ครบถ้วนและชัดเจนแบบที่ให้ตัวอย่างไว้ (กลไกของจังหวัดนนทบุรี)</a:t>
            </a:r>
          </a:p>
        </p:txBody>
      </p:sp>
    </p:spTree>
    <p:extLst>
      <p:ext uri="{BB962C8B-B14F-4D97-AF65-F5344CB8AC3E}">
        <p14:creationId xmlns:p14="http://schemas.microsoft.com/office/powerpoint/2010/main" val="3425442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74752" y="1890694"/>
            <a:ext cx="1858616" cy="216405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เป้าหมายการพัฒนาพื้นที่/ความสำคัญของพื้นที่</a:t>
            </a:r>
            <a:endParaRPr kumimoji="0" lang="th-TH" sz="18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ท่องเที่ยวและบริการ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(อารยธรรมขอมและเมืองกีฬามาตรฐานโลก)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อุตสาหกรรมเกษตร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ปลอดภัย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อุตสาหกรรมการผลิต</a:t>
            </a:r>
            <a:endParaRPr kumimoji="0" lang="en-US" sz="185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การค้าชายแดน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117037" y="745434"/>
            <a:ext cx="5261775" cy="113813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  <a:r>
              <a:rPr kumimoji="0" lang="en-US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แผนพัฒนากำลังคนฯ </a:t>
            </a:r>
            <a:r>
              <a:rPr kumimoji="0" lang="en-US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 – 2570)</a:t>
            </a: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สาขาการท่องเที่ยวและบริการ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92,300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สาขาอุตสาหกรรมเกษตรปลอดภัย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95,000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สาขาอุตสาหกรรมการผลิต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26,300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</a:t>
            </a:r>
            <a:r>
              <a:rPr kumimoji="0" lang="th-TH" sz="18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(ผลิตอะไร สินค้าอะไร บริการอะไร บอกให้ชัดเจน</a:t>
            </a:r>
            <a:r>
              <a:rPr kumimoji="0" lang="en-US" sz="18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r>
              <a:rPr kumimoji="0" lang="th-TH" sz="18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endParaRPr kumimoji="0" lang="en-US" sz="185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117037" y="1929832"/>
            <a:ext cx="5261775" cy="360034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เน้นการพัฒนากำลังแรงงานตลอดห่วงโซ่อุทานและธุรกิจตั้งแต่ต้นน้ำถึงปลายน้ำ โดยมี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8,000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ด้วยหลักสูตรที่เกี่ยวข้อง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การท่องเที่ยวและบริการ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การบริหารจัดการที่พัก/โฮมสเตย์ ยกระดับคุณภาพพ่อครัว สปา/นวดไทย พนักงานบริการอาหารและเครื่องดื่ม ซ่อมรถบิ๊กไบค์ การเป็นเจ้าบ้านที่ดี ฯลฯ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อุตสาหกรรมเกษตรปลอดภัย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พัฒนาทักษะการนำเทคโนโลยีไปใช้ในการจัดการเพาะปลูกที่</a:t>
            </a: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เป็นมิตรกับสิ่งแวดล้อม</a:t>
            </a:r>
            <a:r>
              <a:rPr kumimoji="0" lang="en-US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เกษตรอินทรีย์ที่ได้มาตรฐาน </a:t>
            </a:r>
            <a:r>
              <a:rPr kumimoji="0" lang="en-US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ครอบคลุมพืชเศรษฐกิจของจังหวัด เช่น ข้าว อ้อย มันสำปะหลัง เป็นต้น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ส่งเสริมการใช้พลังงานทดแทน/พลังงานสะอาด โดยตัวอย่างหลักสูตร เช่น การประยุกต์ใช้เทคโนโลยี การเพิ่มช่องทางการตลาด การเพิ่มคุณภาพสินค้าเกษตรปลอดสารพิษ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อุตสาหกรรมการผลิต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เน้นทักษะการควบคุมคุณภาพการผลิตการวางแผนการผลิต การลดต้นทุนการผลิต การบริหารโลจิสติกส์ โดยตัวอย่างหลักสูตร เช่น ช่างบำรุงรักษาครบวงจร เทคนิคการลดต้นทุน การบริหารจัดการโลจิสติกส์และห่วงโซ่อุปทาน ฯลฯ</a:t>
            </a:r>
            <a:endParaRPr kumimoji="0" lang="en-US" sz="18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513982" y="185905"/>
            <a:ext cx="4568685" cy="339516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  <a:r>
              <a:rPr lang="en-US" sz="1850" b="1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5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lang="th-TH" sz="185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ต้องมีการแก้ไขเพิ่มเติม</a:t>
            </a:r>
            <a:r>
              <a:rPr kumimoji="0" lang="en-US" sz="1850" b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5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ที่ตรงกับความต้องการของสถานประกอบการในพื้นที่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ร่วมกับภาครัฐ ภาคเอกชนและสถานศึกษา </a:t>
            </a:r>
            <a:r>
              <a:rPr lang="en-US" sz="185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(????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สาขาอะไร หลักสูตรอะไร ทำกับมหาลัยอะไร ระบุชื่อหลักสูตรกับแต่ละมหาลัยมาเลย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ไปดูของนนทบุรีได้ในจุดนี้</a:t>
            </a:r>
            <a:r>
              <a:rPr lang="en-US" sz="185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endParaRPr kumimoji="0" lang="th-TH" sz="185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ปรับหลักสูตรและรูปแบบการฝึกอบรม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ให้ทันสมัย หลากหลายรูปแบบ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(online, on-site, VDO Clip)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การถ่ายโอนและติดตามกำกับดูแล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</a:t>
            </a:r>
            <a:b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แรงงานแห่งชาติ ศูนย์ประเมินความรู้ความสามารถ </a:t>
            </a:r>
            <a:r>
              <a:rPr kumimoji="0" lang="th-TH" sz="18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(ถ่ายโอนให้ที่ไหนบ้าง กี่แห่ง มหาวิทยาลัยชื่ออะไร บริษัทอะไร หรือหน่วยงานอื่นๆชื่ออะไร ในสาขาไหนบ้างถ้าบอกสาขาได้ 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</a:t>
            </a: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เครือข่ายการปฏิบัติงาน </a:t>
            </a:r>
            <a:r>
              <a:rPr kumimoji="0" lang="en-US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เครือข่ายที่เป็นหน่วยงาน </a:t>
            </a:r>
            <a:b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5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และเครือข่ายที่เป็นบุคคล</a:t>
            </a:r>
            <a:endParaRPr kumimoji="0" lang="en-US" sz="1850" b="1" i="0" u="none" strike="noStrike" kern="1200" cap="none" spc="-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ส่งเสริมการจัดทำ</a:t>
            </a: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มาตรฐานฝีมือแรงงานของสถานประกอบการ</a:t>
            </a:r>
            <a:b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และผลักดันให้มีการจ่ายค่าจ้างตามระดับความสามารถ</a:t>
            </a:r>
            <a:endParaRPr kumimoji="0" lang="en-US" sz="18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20149" y="5596013"/>
            <a:ext cx="6708579" cy="112851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 (เป้าหมาย 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  <a:endParaRPr kumimoji="0" lang="en-US" sz="16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แรงงานได้รับการพัฒนาทักษะ ไม่น้อยกว่า 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8,000 </a:t>
            </a: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สร้างหน่วยงานเครือข่ายด้านการพัฒนาฝีมือแรงงาน ไม่น้อยกว่า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100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หน่วยงาน/ปี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สร้างเครือข่ายวิทยากร ผู้ทดสอบ ผู้ประเมิน เครือข่ายผู้นำชุมชน ไม่น้อยกว่า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500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รายได้เฉลี่ยของประชากรเพิ่มขึ้นเป็นไม่น้อยกว่า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80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,000 บาท/คน/ปี</a:t>
            </a:r>
          </a:p>
        </p:txBody>
      </p:sp>
      <p:sp>
        <p:nvSpPr>
          <p:cNvPr id="16" name="TextBox 14">
            <a:extLst>
              <a:ext uri="{FF2B5EF4-FFF2-40B4-BE49-F238E27FC236}">
                <a16:creationId xmlns:a16="http://schemas.microsoft.com/office/drawing/2014/main" id="{FB483840-C2C2-4269-8360-1E6BBF4274F8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บุรีรัมย์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98DAF135-C0A2-4773-9135-14F3F37595B3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64F2055-6688-46C8-B190-75C5A00776DD}"/>
              </a:ext>
            </a:extLst>
          </p:cNvPr>
          <p:cNvCxnSpPr>
            <a:cxnSpLocks/>
          </p:cNvCxnSpPr>
          <p:nvPr/>
        </p:nvCxnSpPr>
        <p:spPr>
          <a:xfrm flipV="1">
            <a:off x="884583" y="1116880"/>
            <a:ext cx="1578917" cy="1614960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557EB9B-32CD-4B8D-9042-39FA089B4331}"/>
              </a:ext>
            </a:extLst>
          </p:cNvPr>
          <p:cNvCxnSpPr/>
          <p:nvPr/>
        </p:nvCxnSpPr>
        <p:spPr>
          <a:xfrm>
            <a:off x="2753139" y="1178528"/>
            <a:ext cx="258418" cy="1553312"/>
          </a:xfrm>
          <a:prstGeom prst="straightConnector1">
            <a:avLst/>
          </a:prstGeom>
          <a:ln w="190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ED5B8EC4-C355-412E-92A3-EBD04164BFFD}"/>
              </a:ext>
            </a:extLst>
          </p:cNvPr>
          <p:cNvSpPr txBox="1"/>
          <p:nvPr/>
        </p:nvSpPr>
        <p:spPr>
          <a:xfrm>
            <a:off x="91084" y="790717"/>
            <a:ext cx="1881134" cy="971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เป้าหมายการพัฒนาแรงงานในพื้นที่ ความต้องการแรงงาน และการพัฒนาแรงงาน ต้องสอดคล้องกันและเชื่อมโยงกัน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4BA9C30-C63B-42DD-9F6D-141FD07EEE59}"/>
              </a:ext>
            </a:extLst>
          </p:cNvPr>
          <p:cNvSpPr txBox="1"/>
          <p:nvPr/>
        </p:nvSpPr>
        <p:spPr>
          <a:xfrm>
            <a:off x="142040" y="4147581"/>
            <a:ext cx="1942285" cy="131895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ts val="1900"/>
              </a:lnSpc>
            </a:pPr>
            <a:r>
              <a:rPr lang="th-TH" b="1" u="sng" dirty="0">
                <a:solidFill>
                  <a:schemeClr val="accent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19063" indent="-119063"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ท่องเที่ยวและบริการ  </a:t>
            </a:r>
          </a:p>
          <a:p>
            <a:pPr marL="119063" indent="-119063"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เกษตรปลอดภัย </a:t>
            </a:r>
          </a:p>
          <a:p>
            <a:pPr marL="119063" indent="-119063"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อุตสาหกรรมการผลิต </a:t>
            </a:r>
            <a:endParaRPr lang="en-US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F6529BB-1B14-4722-8BF9-5E568C3DF3F4}"/>
              </a:ext>
            </a:extLst>
          </p:cNvPr>
          <p:cNvSpPr txBox="1"/>
          <p:nvPr/>
        </p:nvSpPr>
        <p:spPr>
          <a:xfrm>
            <a:off x="7479926" y="3615425"/>
            <a:ext cx="6007474" cy="4419158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  <a:defRPr/>
            </a:pPr>
            <a:r>
              <a:rPr lang="th-TH" sz="2400" b="1" u="sng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  <a:r>
              <a:rPr lang="th-TH" sz="2400" b="1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400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(ตัวอย่างของนนทบุรี)</a:t>
            </a:r>
            <a:endParaRPr lang="th-TH" sz="2000" b="1" kern="0" dirty="0">
              <a:solidFill>
                <a:srgbClr val="0070C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พัฒนาหลักสูตรการฝึกร่วมกับภาคีเครือข่ายในพื้นที่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มหาวิทยาลัยเทคโนโลยีราชมงคลสุวรรณภูมิ ในหลักสูตรการซ่อมบำรุงรถยนต์ไฟฟ้าและรถยนต์ไฮบริด </a:t>
            </a:r>
            <a:r>
              <a:rPr lang="th-TH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(นนทบุรีเลือกยกตัวอย่างมาจากโครงการจัดทำหลักสูตรร่วมกับภาคีเครือข่าย 1 จังหวัด 1 หลักสูตร ตามนโยบายรัฐมนตรีว่าการกระทรวงแรงงาน (นายสุชาติ ชมกลิ่น))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ฝึกอบรมร่วมกับเอกชนและสถานศึกษาในรูปแบบ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“Demand Driven”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 เอกชนร่วมจ่าย</a:t>
            </a:r>
            <a:b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แทนการใช้งบประมาณของรัฐเต็มจำนวน เพื่อให้มั่นใจได้ว่า การฝึกอบรมตรงกับความต้องการของผู้ประกอบการอย่างแท้จริง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(มหาวิทยาลัยอะไร หลักสูตรอะไร หรือ บริษัทอะไร หลักสูตรอะไร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ระบุให้ชัดเจน)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ส่งเสริมการพัฒนาฝีมือแรงงานของสถานประกอบการ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(เพิ่มเติมว่าส่งเสริมในเรื่องอะไร กับบริษัท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โรงงานชื่ออะไร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ยกตัวอย่างมาให้ชัดเจน)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ถ่ายโอนและติดตามกำกับดูแล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14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มหาวิทยาลัยเทคโนโลยีราชมงคงสุวรรณภูมิ, วิทยาลัยเทคโนโลยีสยามบริหารธุรกิจนนทบุรี, บริษัท วี ซี ดีลักซ์, สมาคมแพทย์แผนไทยแห่งประเทศไทย,มูลนิธิการแพทย์แผนไทยพัฒนา เป็นต้น ศูนย์ประเมินความรู้ความสามารถ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การไฟฟ้านครหลวง เขตนนทบุรี ศูนย์ฝึกอบรมฯ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เช่น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ซัยโจเดนกิอินเตอร์เนชั่นแนล จำกัด,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เนเชอรัล เอ็นเนอร์ยีเทค จำกัด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(ถ่ายโอนสาขาอะไรบ้างถ้าสามารถบอกได้ อาจจะยกตัวอย่างมาก็ได้)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การส่งผู้ผ่านการฝึกไปยังกระบวนการจ้างงานหรือประกอบอาชีพอิสระ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สำนักงานจัดหางานจังหวัด สำนักงานพาณิชย์จังหวัด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(ถ้าบอกในรายละเอียดอื่นๆ เช่น ส่งต่อไปให้กี่คน คนที่จบในสาชาไหนบ้าง ฯลฯ ได้จะชัดเจนยิ่งขึ้น)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นำเทคโนโลยีมาช่วยในการปฏิบัติงาน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e-Testing, e-</a:t>
            </a:r>
            <a:r>
              <a:rPr lang="en-US" b="1" kern="0" dirty="0" err="1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Licence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e-Service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  <a:endParaRPr lang="th-TH" sz="1700" b="1" kern="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78305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30054" y="573161"/>
            <a:ext cx="1858616" cy="279114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th-TH" sz="14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ผลิตสินค้าเกษตรปลอดภัย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และมีมาตรฐานอย่างครบวงจร </a:t>
            </a:r>
          </a:p>
          <a:p>
            <a:pPr marL="168275" marR="0" lvl="0" indent="-1682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ผลิตสินค้าเกษตร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ที่จะสร้างมูลค่าสูง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ด้วยรูปแบบการทำเกษตรแปลงใหญ่ จำนวน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381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แปลง  (ข้าว พืชเศรษฐกิจสำคัญ โคเนื้อ) ใน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22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อำเภอ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การท่องเที่ยวเชิงสร้างสรรค์และเมืองกีฬา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สู่ความเป็นเลิศ</a:t>
            </a:r>
          </a:p>
          <a:p>
            <a:pPr marL="168275" marR="0" lvl="0" indent="-1682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การค้าชายแดน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เชื่อมโยงอาเซียน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032254" y="589724"/>
            <a:ext cx="4480560" cy="98296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900" b="1" i="0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1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(แผนกี่ปี ปีอะไรถึงกี่ปี เติมมาให้ชัด)</a:t>
            </a:r>
          </a:p>
          <a:p>
            <a:pPr marL="119063" marR="0" lvl="0" indent="-119063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เกษตรกรรม (เพื่อรองรับเกษตรแปลงใหญ่)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27,999 ราย</a:t>
            </a:r>
          </a:p>
          <a:p>
            <a:pPr marL="119063" marR="0" lvl="0" indent="-119063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การขายส่งและการขายปลีก การซ่อมแซมยานยนต์ฯ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032254" y="1617504"/>
            <a:ext cx="4480560" cy="338105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</a:p>
          <a:p>
            <a:pPr marL="342900" marR="0" lvl="0" indent="-342900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90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เพิ่มเติมเป้าหมายการพัฒนาแรงงานกี่คนต่อปี และจะพัฒนาสาขาละกี่คน</a:t>
            </a:r>
            <a:endParaRPr kumimoji="0" lang="th-TH" sz="19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เน้นการพัฒนากำลังแรงงานในสาขาเกษตรกรรม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เนื่องจากกำลังแรงงานส่วนใหญ่ในพื้นที่เป็นเกษตรกร โดยการพัฒนา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จากการทำการเกษตรแบบดั้งเดิมมาเป็น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Farmer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หรือ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Young Smart Farmer 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พัฒนาหลักสูตรที่เหมาะสมในแต่ละพื้นที่ (ระดับอำเภอ)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โดยเ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น้นหลักสูตรทางการเกษตรและการเพิ่มมูลค่าสินค้าเกษตรเป็นสำคัญ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การติดตั้งเครื่องรดน้ำระบบอัตโนมัติ เทคโนโลยีพลังงานแสงอาทิตย์รองรับเกษตรอัจฉริยะ การแปรรูปทางการเกษตร ฯลฯ สำหรับแปลงใหญ่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ร่วมกับหลักสูตรด้านท่องเที่ยวและบริการ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ในพื้นที่ที่เป็นแหล่งท่องเที่ยวสำคัญ เช่น หมู่บ้าน</a:t>
            </a:r>
            <a:r>
              <a:rPr kumimoji="0" lang="th-TH" sz="19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โฮมสเตย์ ภูมสรอล แหล่งท่องเที่ยวภูสิงห์ หมู่บ้านละทาย เป็นต้น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599983" y="103344"/>
            <a:ext cx="5520160" cy="381707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พัฒนาหลักสูตรการฝึกร่วมกับสถานศึกษาในพื้นที่ คือ </a:t>
            </a:r>
            <a:r>
              <a:rPr lang="en-US" sz="1900" b="1" i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9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มหาวิทยาลัยอะไร หลักสูตร/สาขาการอบรมวิชาอะไร</a:t>
            </a:r>
            <a:r>
              <a:rPr kumimoji="0" lang="en-US" sz="19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???)</a:t>
            </a:r>
            <a:r>
              <a:rPr kumimoji="0" lang="th-TH" sz="19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หรือทำร่วมกับใครอื่นก็บอกมา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ฝึกอบรมร่วมกับเอกชนและสถานศึกษา คือ </a:t>
            </a:r>
            <a:r>
              <a:rPr kumimoji="0" lang="th-TH" sz="19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(มหาวิทยาลัยอะไร หลักสูตรอะไร หรือ บริษัทอะไร หลักสูตรอะไร???)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เช่น วิทยาลัยเทคนิคเทคโนโลยีบริหารธุรกิจรักไทย วิทยาลัยเทคนิคกันทรารมย์วิทยาลัยการอาชีพขุนหาญ วิทยาลัยอาชีวศึกษาจุลมณีอุทุมพรพิสัย วิทยาลัยเทคโนโลยีศรีสะเกษบริหารธุรกิจ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SBAC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กันทรลักษ์) เป็นต้น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ส่งเสริมให้ผู้ประกอบอาชีพจัดทำ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มาตรฐานฝีมือแรงงานของผู้ประกอบการ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 คือ หจก.อุบลออกแบบและก่อสร้าง (2539) บริษัท เอกวิวัฒน์อุตสาหกรรม จำกัด วิสาหกิจชุมชน ปักแส่วผ้าบ้าน</a:t>
            </a:r>
            <a:r>
              <a:rPr kumimoji="0" lang="th-TH" sz="1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ตร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อย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ส่งเสริมให้ผู้ประกอบการเข้าร่วม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โครงการเพิ่มผลิตภาพการผลิต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โรงงานผลิตเส้นก๋วยเตี๋ยวชุนกี่  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การนำ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เทคโนโลยีมาช่วยในการปฏิบัติงาน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 – Testing,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ระบบฐานข้อมูล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99628" y="5130923"/>
            <a:ext cx="5520160" cy="163698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แรงงานภาคเกษตรได้รับการส่งเสริมและพัฒนากระบนการผลิตอย่างครบวงจร </a:t>
            </a:r>
          </a:p>
          <a:p>
            <a:pPr marL="396875" marR="0" lvl="1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ด้านเกษตรอัจฉริยะและการแปรรูปเกษตรมูลค่าสูง จำนวน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กลุ่มต่อปี</a:t>
            </a:r>
          </a:p>
          <a:p>
            <a:pPr marL="396875" marR="0" lvl="1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Farmer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หรือ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Young Smart Farmer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จัดตั้งศูนย์ทดสอบมาตรฐานฝีมือแรงงานแห่งชาติผลิตภาพแรงงานเพิ่มขึ้น </a:t>
            </a:r>
            <a:r>
              <a:rPr kumimoji="0" lang="en-US" sz="19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 </a:t>
            </a:r>
            <a:r>
              <a:rPr kumimoji="0" lang="th-TH" sz="19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จัดตั้งศูนย์ประเมินความรู้ความสามารถเพิ่มขึ้น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ไม่น้อยกว่าร้อยละ 70 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5AF66316-C82A-415F-B152-5545CBFCDBDF}"/>
              </a:ext>
            </a:extLst>
          </p:cNvPr>
          <p:cNvSpPr txBox="1"/>
          <p:nvPr/>
        </p:nvSpPr>
        <p:spPr>
          <a:xfrm>
            <a:off x="71857" y="-59705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ศรีสะเกษ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B6A92903-9616-42F2-A152-2D4376EEDF3A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DD1EF5-D0D1-4F29-A443-999D619E82F6}"/>
              </a:ext>
            </a:extLst>
          </p:cNvPr>
          <p:cNvSpPr txBox="1"/>
          <p:nvPr/>
        </p:nvSpPr>
        <p:spPr>
          <a:xfrm>
            <a:off x="130054" y="3429000"/>
            <a:ext cx="1815031" cy="140038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 (</a:t>
            </a:r>
            <a:r>
              <a:rPr lang="en-US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Farmer</a:t>
            </a: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r>
              <a:rPr lang="en-US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th-TH" sz="1200" b="1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การท่องเที่ยวและภาคบริการ 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กลุ่มวิสากิจชุมชน/กลุ่มผลิตภัณฑ์ชุมชน/สินค้า </a:t>
            </a:r>
            <a:r>
              <a:rPr lang="en-US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OTOP</a:t>
            </a: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โดยเฉพาะผลิตภัณฑ์ผ้า</a:t>
            </a:r>
            <a:r>
              <a:rPr lang="en-US" sz="12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873BC7-8984-4408-9D82-DBCEEF6278D6}"/>
              </a:ext>
            </a:extLst>
          </p:cNvPr>
          <p:cNvSpPr txBox="1"/>
          <p:nvPr/>
        </p:nvSpPr>
        <p:spPr>
          <a:xfrm>
            <a:off x="-1675182" y="615451"/>
            <a:ext cx="1718067" cy="1189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เป้าหมายการพัฒนาแรงงานในพื้นที่ ความต้องการแรงงาน และการพัฒนาแรงงาน ต้องสอดคล้องกันและเชื่อมโยงกัน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64F6EC-EB05-4C50-8BC0-B12D96F21F71}"/>
              </a:ext>
            </a:extLst>
          </p:cNvPr>
          <p:cNvSpPr txBox="1"/>
          <p:nvPr/>
        </p:nvSpPr>
        <p:spPr>
          <a:xfrm>
            <a:off x="6599983" y="4012990"/>
            <a:ext cx="6007474" cy="4419158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  <a:defRPr/>
            </a:pPr>
            <a:r>
              <a:rPr lang="th-TH" sz="2400" b="1" u="sng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  <a:r>
              <a:rPr lang="th-TH" sz="2400" b="1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400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(ตัวอย่างของนนทบุรี)</a:t>
            </a:r>
            <a:endParaRPr lang="th-TH" sz="2000" b="1" kern="0" dirty="0">
              <a:solidFill>
                <a:srgbClr val="0070C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พัฒนาหลักสูตรการฝึกร่วมกับภาคีเครือข่ายในพื้นที่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มหาวิทยาลัยเทคโนโลยีราชมงคลสุวรรณภูมิ ในหลักสูตรการซ่อมบำรุงรถยนต์ไฟฟ้าและรถยนต์ไฮบริด </a:t>
            </a:r>
            <a:r>
              <a:rPr lang="th-TH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(นนทบุรีเลือกยกตัวอย่างมาจากโครงการจัดทำหลักสูตรร่วมกับภาคีเครือข่าย 1 จังหวัด 1 หลักสูตร ตามนโยบายรัฐมนตรีว่าการกระทรวงแรงงาน (นายสุชาติ ชมกลิ่น))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ฝึกอบรมร่วมกับเอกชนและสถานศึกษาในรูปแบบ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“Demand Driven”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 เอกชนร่วมจ่าย</a:t>
            </a:r>
            <a:b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แทนการใช้งบประมาณของรัฐเต็มจำนวน เพื่อให้มั่นใจได้ว่า การฝึกอบรมตรงกับความต้องการของผู้ประกอบการอย่างแท้จริง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(มหาวิทยาลัยอะไร หลักสูตรอะไร หรือ บริษัทอะไร หลักสูตรอะไร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ระบุให้ชัดเจน)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ส่งเสริมการพัฒนาฝีมือแรงงานของสถานประกอบการ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(เพิ่มเติมว่าส่งเสริมในเรื่องอะไร กับบริษัท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โรงงานชื่ออะไร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ยกตัวอย่างมาให้ชัดเจน)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ถ่ายโอนและติดตามกำกับดูแล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14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มหาวิทยาลัยเทคโนโลยีราชมงคงสุวรรณภูมิ, วิทยาลัยเทคโนโลยีสยามบริหารธุรกิจนนทบุรี, บริษัท วี ซี ดีลักซ์, สมาคมแพทย์แผนไทยแห่งประเทศไทย,มูลนิธิการแพทย์แผนไทยพัฒนา เป็นต้น ศูนย์ประเมินความรู้ความสามารถ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การไฟฟ้านครหลวง เขตนนทบุรี ศูนย์ฝึกอบรมฯ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เช่น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ซัยโจเดนกิอินเตอร์เนชั่นแนล จำกัด,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เนเชอรัล เอ็นเนอร์ยีเทค จำกัด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(ถ่ายโอนสาขาอะไรบ้างถ้าสามารถบอกได้ อาจจะยกตัวอย่างมาก็ได้)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การส่งผู้ผ่านการฝึกไปยังกระบวนการจ้างงานหรือประกอบอาชีพอิสระ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สำนักงานจัดหางานจังหวัด สำนักงานพาณิชย์จังหวัด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(ถ้าบอกในรายละเอียดอื่นๆ เช่น ส่งต่อไปให้กี่คน คนที่จบในสาชาไหนบ้าง ฯลฯ ได้จะชัดเจนยิ่งขึ้น)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นำเทคโนโลยีมาช่วยในการปฏิบัติงาน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e-Testing, e-</a:t>
            </a:r>
            <a:r>
              <a:rPr lang="en-US" b="1" kern="0" dirty="0" err="1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Licence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e-Service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  <a:endParaRPr lang="th-TH" sz="1700" b="1" kern="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1410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59636" y="539152"/>
            <a:ext cx="1938124" cy="311418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tIns="9144" bIns="9144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ระเบียงอาหารและผลไม้ภาคตะวันออก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Eastern Food and Fruit Corridor : EFFC)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นครแห่งอัญมณี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(กัมพูชา)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รองรับ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โครงการสร้างทักษะแรงงาน/วิชาชีพกับประเทศเพื่อนบ้าน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ร่วมกับกรมความร่วมมือระหว่างประเทศ กระทรวงการต่างประเทศ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047459" y="526776"/>
            <a:ext cx="5736861" cy="154657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(ปี 2564 </a:t>
            </a:r>
            <a:r>
              <a:rPr kumimoji="0" lang="th-TH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ความต้องการในปีอื่นๆ มีข้อมูลหรือไม่)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ภาพรวมความต้องการแรงงาน จำนวน 24,218 คน </a:t>
            </a:r>
            <a:r>
              <a:rPr kumimoji="0" lang="th-TH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lang="th-TH" b="1" i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จำแนก</a:t>
            </a:r>
            <a:r>
              <a:rPr kumimoji="0" lang="th-TH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สาขาของแรงงานแต่ละสาขาด้วย</a:t>
            </a:r>
            <a:r>
              <a:rPr kumimoji="0" 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r>
              <a:rPr kumimoji="0" lang="th-TH" sz="18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ปัจจุบันแรงงานในจังหวัดส่วนใหญ่อยู่ในภาคการเกษตร (ร้อยละ 55.35 จากวัยแรงงาน 369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,428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ปัจจุบันใช้แรงงานต่างด้าว (ไร้ทักษะ) ทดแทนแรงงานที่ขาด จึงต้องการพัฒนาศักยภาพแรงงานต่างด้าว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(กัมพูชา)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นอกเหนือไปจากการพัฒนาแรงงานไทย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047455" y="2196888"/>
            <a:ext cx="5736861" cy="175176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  <a:endParaRPr kumimoji="0" lang="en-US" sz="18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แผนพัฒนากำลังคนจังหวัดฯ ปี 2565 – 2670 มี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เป้าหมายพัฒนาแรงงาน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35,200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สาขาเรียงจากมากไปน้อย ดังนี้ เกษตรกรกรรม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(14,4220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อัญมณีและเครื่องประดับ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(12,180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การค้าชายแดน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(9,120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การท่องเที่ยวและบริการ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(5,150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และอุตสาหกรรม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(3,240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r>
              <a:rPr kumimoji="0" lang="en-US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ตามลำดับ ในขณะที่สำนักงานตั้งเป้าหมายไว้ที่ไม่น้อยกว่า </a:t>
            </a:r>
            <a:r>
              <a:rPr kumimoji="0" lang="en-US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200,00 </a:t>
            </a:r>
            <a:r>
              <a:rPr kumimoji="0" lang="th-TH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คนต่อปีในปี </a:t>
            </a:r>
            <a:r>
              <a:rPr kumimoji="0" lang="en-US" sz="18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2566 - 2568</a:t>
            </a:r>
            <a:endParaRPr kumimoji="0" lang="th-TH" sz="1800" b="1" i="0" u="none" strike="noStrike" kern="1200" cap="none" spc="-1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เน้นหนักอุตสาหกรรมขับเคลื่อนเศรษฐกิจจังหวัด โดย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ลำดับแรก ได้แก่ การแปรรูปอาหาร การเกษตร และการท่องเที่ยว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843956" y="540029"/>
            <a:ext cx="4238713" cy="380360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 จัดหาวิทยากร  เป็นเครือข่ายการฝึกอบรม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มหาวิทยาลัยราชภัฏรำไพพรรณี ม.บูรพา  สภาอุตสาหกรรมจังหวัด หอการค้าจังหวัด สมาพันธ์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SMEs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จันทบุรี และชมรมธุรกิจท่องเที่ยว สถาบันวิจัยและพัฒนาอัญมณีและเครื่องประดับ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</a:p>
          <a:p>
            <a:pPr marL="169863" lvl="1" indent="-169863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: </a:t>
            </a:r>
            <a:r>
              <a:rPr kumimoji="0" lang="th-TH" sz="18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</a:t>
            </a:r>
            <a:br>
              <a:rPr kumimoji="0" lang="th-TH" sz="18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ฝีมือแรงงานแห่งชาติ จำนวน 5 แห่ง </a:t>
            </a:r>
            <a:r>
              <a:rPr kumimoji="0" lang="th-TH" sz="1800" b="1" i="1" u="none" strike="noStrike" kern="1200" cap="none" spc="-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(ถ่ายโอนให้ที่ไหนบ้าง กี่แห่ง มหาวิทยาลัยชื่ออะไร บริษัทอะไร หรือหน่วยงานอื่นๆชื่ออะไร ในสาขาไหนบ้างถ้าบอกสาขาได้ ) </a:t>
            </a:r>
          </a:p>
          <a:p>
            <a:pPr marL="169863" lvl="1" indent="-169863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จัดทำหลักสูตรการฝึกและมาตรฐานสมรรถนะที่สอดคล้องกับความต้องการของสถานประกอบการ ไม่น้อยกว่า </a:t>
            </a:r>
            <a:r>
              <a:rPr lang="en-US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</a:t>
            </a:r>
            <a:r>
              <a:rPr lang="th-TH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หลักสูตร ใน </a:t>
            </a:r>
            <a:r>
              <a:rPr lang="en-US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lang="th-TH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มาตรฐาน </a:t>
            </a:r>
            <a:r>
              <a:rPr kumimoji="0" lang="th-TH" sz="1800" b="1" i="1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(กับใคร ชื่อบริษัท มหาวิทยาลัย หรืออะไร บอกมาให้ชัดเจน) </a:t>
            </a:r>
            <a:endParaRPr lang="th-TH" b="1" i="1" spc="-10" dirty="0">
              <a:solidFill>
                <a:srgbClr val="00000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9863" lvl="1" indent="-169863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spc="-1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พัฒนาระบบการฝึก การสร้างเครือข่าย ศูนย์ฝึกอบรม ศูนย์ทดสอบมาตรฐานฯ ศูนย์ประเมินความรู้ความสามารถฯ </a:t>
            </a:r>
            <a:r>
              <a:rPr lang="th-TH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ไม่น้อยกว่าปีละ </a:t>
            </a:r>
            <a:r>
              <a:rPr lang="en-US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lang="th-TH" b="1" spc="-1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</a:t>
            </a:r>
            <a:r>
              <a:rPr lang="th-TH" b="1" i="1" spc="-1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(กับใคร ชื่อบริษัท มหาวิทยาลัย หรืออะไร บอกมาให้ชัดเจน)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09332" y="5712218"/>
            <a:ext cx="4238714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กำลังแรงงานในจังหวัดจันทบุรีได้รับการพัฒนาไม่น้อยกว่า </a:t>
            </a:r>
            <a:b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60,000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ประชาชนกลุ่มเปราะบางที่ได้รับการพัฒนาไม่น้อยกว่าร้อยละ 50 มีงานทำ และมีรายได้เพิ่มขึ้น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แรงงานมีผลิตภาพ ไม่น้อยกว่า ร้อยละ 2.5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1F995CE1-1744-495E-B762-EA4D9EE222C5}"/>
              </a:ext>
            </a:extLst>
          </p:cNvPr>
          <p:cNvSpPr txBox="1">
            <a:spLocks/>
          </p:cNvSpPr>
          <p:nvPr/>
        </p:nvSpPr>
        <p:spPr>
          <a:xfrm>
            <a:off x="11484989" y="6497541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909167A6-FEED-457C-9CDD-08248571C820}"/>
              </a:ext>
            </a:extLst>
          </p:cNvPr>
          <p:cNvSpPr txBox="1"/>
          <p:nvPr/>
        </p:nvSpPr>
        <p:spPr>
          <a:xfrm>
            <a:off x="71857" y="49273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จันทบุรี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7434E1-3A0F-40E2-9D9F-34F79E718F6A}"/>
              </a:ext>
            </a:extLst>
          </p:cNvPr>
          <p:cNvSpPr txBox="1"/>
          <p:nvPr/>
        </p:nvSpPr>
        <p:spPr>
          <a:xfrm>
            <a:off x="59636" y="3704305"/>
            <a:ext cx="1928179" cy="195694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 </a:t>
            </a:r>
            <a:endParaRPr kumimoji="0" lang="en-US" sz="18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indent="-17462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</a:t>
            </a: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 (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การแปรรูปอาหาร ) </a:t>
            </a: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การท่องเที่ยวและบริการ </a:t>
            </a: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โล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จิสติกส์ ดิจิทัล อุตสาหกรรมอิเล็กทรอนิกส์อัจฉริยะ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1AC4B4-C2B4-49AA-A80C-8FA9D112D1DF}"/>
              </a:ext>
            </a:extLst>
          </p:cNvPr>
          <p:cNvSpPr txBox="1"/>
          <p:nvPr/>
        </p:nvSpPr>
        <p:spPr>
          <a:xfrm>
            <a:off x="4377863" y="4427281"/>
            <a:ext cx="7734622" cy="3803605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1600"/>
              </a:lnSpc>
              <a:defRPr/>
            </a:pPr>
            <a:r>
              <a:rPr lang="th-TH" sz="2400" b="1" u="sng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  <a:r>
              <a:rPr lang="th-TH" sz="2400" b="1" kern="0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2400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(ตัวอย่างของนนทบุรี)</a:t>
            </a:r>
            <a:endParaRPr lang="th-TH" sz="2000" b="1" kern="0" dirty="0">
              <a:solidFill>
                <a:srgbClr val="0070C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พัฒนาหลักสูตรการฝึกร่วมกับภาคีเครือข่ายในพื้นที่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มหาวิทยาลัยเทคโนโลยีราชมงคลสุวรรณภูมิ ในหลักสูตรการซ่อมบำรุงรถยนต์ไฟฟ้าและรถยนต์ไฮบริด </a:t>
            </a:r>
            <a:r>
              <a:rPr lang="th-TH" b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(นนทบุรีเลือกยกตัวอย่างมาจากโครงการจัดทำหลักสูตรร่วมกับภาคีเครือข่าย 1 จังหวัด 1 หลักสูตร ตามนโยบายรัฐมนตรีว่าการกระทรวงแรงงาน (นายสุชาติ ชมกลิ่น))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ฝึกอบรมร่วมกับเอกชนและสถานศึกษาในรูปแบบ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“Demand Driven”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 เอกชนร่วมจ่าย</a:t>
            </a:r>
            <a:b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แทนการใช้งบประมาณของรัฐเต็มจำนวน เพื่อให้มั่นใจได้ว่า การฝึกอบรมตรงกับความต้องการของผู้ประกอบการอย่างแท้จริง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(มหาวิทยาลัยอะไร หลักสูตรอะไร หรือ บริษัทอะไร หลักสูตรอะไร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ระบุให้ชัดเจน) 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ส่งเสริมการพัฒนาฝีมือแรงงานของสถานประกอบการ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(เพิ่มเติมว่าส่งเสริมในเรื่องอะไร กับบริษัท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โรงงานชื่ออะไร</a:t>
            </a:r>
            <a:r>
              <a:rPr lang="en-US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ยกตัวอย่างมาให้ชัดเจน)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ถ่ายโอนและติดตามกำกับดูแล </a:t>
            </a:r>
            <a:r>
              <a:rPr lang="en-US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14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มหาวิทยาลัยเทคโนโลยีราชมงคงสุวรรณภูมิ, วิทยาลัยเทคโนโลยีสยามบริหารธุรกิจนนทบุรี, บริษัท วี ซี ดีลักซ์, สมาคมแพทย์แผนไทยแห่งประเทศไทย,มูลนิธิการแพทย์แผนไทยพัฒนา เป็นต้น ศูนย์ประเมินความรู้ความสามารถ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การไฟฟ้านครหลวง เขตนนทบุรี ศูนย์ฝึกอบรมฯ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เช่น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ซัยโจเดนกิอินเตอร์เนชั่นแนล จำกัด, บ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เนเชอรัล เอ็นเนอร์ยีเทค จำกัด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(ถ่ายโอนสาขาอะไรบ้างถ้าสามารถบอกได้ อาจจะยกตัวอย่างมาก็ได้)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</a:t>
            </a: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การส่งผู้ผ่านการฝึกไปยังกระบวนการจ้างงานหรือประกอบอาชีพอิสระ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สำนักงานจัดหางานจังหวัด สำนักงานพาณิชย์จังหวัด เป็นต้น </a:t>
            </a:r>
            <a:r>
              <a:rPr lang="th-TH" b="1" i="1" kern="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(ถ้าบอกในรายละเอียดอื่นๆ เช่น ส่งต่อไปให้กี่คน คนที่จบในสาชาไหนบ้าง ฯลฯ ได้จะชัดเจนยิ่งขึ้น)</a:t>
            </a:r>
          </a:p>
          <a:p>
            <a:pPr marL="168275" lvl="1" indent="-168275">
              <a:lnSpc>
                <a:spcPts val="1600"/>
              </a:lnSpc>
              <a:buFont typeface="+mj-lt"/>
              <a:buAutoNum type="arabicPeriod"/>
              <a:defRPr/>
            </a:pPr>
            <a:r>
              <a:rPr lang="th-TH" b="1" kern="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นำเทคโนโลยีมาช่วยในการปฏิบัติงาน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e-Testing, e-</a:t>
            </a:r>
            <a:r>
              <a:rPr lang="en-US" b="1" kern="0" dirty="0" err="1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Licence</a:t>
            </a:r>
            <a:r>
              <a:rPr lang="en-US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e-Service </a:t>
            </a:r>
            <a:r>
              <a:rPr lang="th-TH" b="1" kern="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  <a:endParaRPr lang="th-TH" sz="1700" b="1" kern="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61944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E960004-164C-4E47-9A85-CD277D285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5</a:t>
            </a:fld>
            <a:endParaRPr lang="th-TH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214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85364" y="775250"/>
            <a:ext cx="2540701" cy="30322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เป้าหมายการพัฒนาพื้นที่/</a:t>
            </a:r>
            <a:b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อุตสาหกรรมเชิงนิเวศ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เป็นมิตร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กับสิ่งแวดล้อม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ศูนย์ขนส่งระบบราง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รถไฟความเร็วสูงและทางหลวงสายหลัก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เช่น เส้นทางมอเตอร์เวย์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โครงการจัดตั้ง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ศูนย์ทดสอบยานยนต์และยางล้อแห่งชาติ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รองรับ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เขตพัฒนาเศรษฐกิจภาคตะวันออก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(EEC)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802835" y="775250"/>
            <a:ext cx="3139625" cy="254492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(พ.ศ.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2564)</a:t>
            </a:r>
            <a:endParaRPr kumimoji="0" lang="th-TH" sz="2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9,820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(ลดลง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68.4%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จากปี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2563)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คนว่างงาน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6,381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ความต้องการแรงงานสูงกว่าคนว่างงาน 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3,439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64.98 %)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แรงงานในภาคอุตสาหกรรมเป็นที่ต้องการสูงในพื้นที่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รองลงมาคือ ภาคบริการ ส่วนภาคเกษตรกรรมและโลจิสติกส์มีความต้องการในระดับต่ำ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802835" y="3473065"/>
            <a:ext cx="3139625" cy="151900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เพิ่มเติมเป้าหมายการพัฒนาแรงงานกี่คนต่อปี และจะพัฒนาสาขาละกี่คน</a:t>
            </a:r>
          </a:p>
          <a:p>
            <a:pPr marL="174625" marR="0" lvl="0" indent="-17462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ด้านระบบอัตโนมัติและหุ่นยนต์ ดิจิทัล เทคโนโลยีขั้นสูง และเครื่องจักรกล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143413" y="160454"/>
            <a:ext cx="5976730" cy="230127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บูรณาการการทำงานร่วมกับเครือข่ายใ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นพื้นที่</a:t>
            </a:r>
          </a:p>
          <a:p>
            <a:pPr marL="517525" marR="0" lvl="1" indent="-2317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พัฒนาหลักสูตรการฝึกอบรม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ร่วมกับมหาวิทยาลัยราชภัฏราชนครินทร์</a:t>
            </a:r>
          </a:p>
          <a:p>
            <a:pPr marL="517525" marR="0" lvl="1" indent="-2317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ถ่ายโอนและติดตามกำกับดูแล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วิทยาลัยเทคนิคฉะเชิงเทรา บริษัท บางกอกโคมัตสุ ฟอร์คลิฟท์ จำกัด วิทยาลัยเทคโนโลยียานยนต์โตโยต้า มหาวิทยาลัยราชภัฏราชนครินทร์ บริษัท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VCS (Thailand)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จำกัด เป็นต้น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517525" marR="0" lvl="1" indent="-2317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จัดทำมาตรฐานผู้ประกอบอาชีพ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ร่วมกับภาคเอกชน เช่น 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บริษัท ส.เจริญ อีเล็คโตรเพลท จำกัด เป็นต้น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85364" y="5393635"/>
            <a:ext cx="5976731" cy="137160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 (เป้าหมาย 3 ปี : พ.ศ. 2566 - 68)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แรงงานได้รับการฝึกอบรมเพื่อพัฒนาทักษะ จำนวน </a:t>
            </a:r>
            <a:r>
              <a:rPr kumimoji="0" lang="en-US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12,000 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คน/</a:t>
            </a:r>
            <a:r>
              <a:rPr kumimoji="0" lang="en-US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</a:t>
            </a:r>
            <a:endParaRPr kumimoji="0" lang="en-US" sz="2000" b="1" i="0" u="none" strike="noStrike" kern="1200" cap="none" spc="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แรงงานได้รับการทดสอบมาตรฐานฝึมือแรงงาน จำนวน 1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200 คน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kumimoji="0" lang="en-US" sz="2000" b="1" i="0" u="none" strike="noStrike" kern="1200" cap="none" spc="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</a:t>
            </a:r>
            <a:endParaRPr kumimoji="0" lang="en-US" sz="2000" b="1" i="0" u="none" strike="noStrike" kern="1200" cap="none" spc="2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แรงงานได้รับการประเมินเพื่อรับรองความรู้ความสามารถ 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2,1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 คน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kumimoji="0" lang="en-US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</a:t>
            </a:r>
            <a:endParaRPr kumimoji="0" lang="en-US" sz="2000" b="1" i="0" u="none" strike="noStrike" kern="1200" cap="none" spc="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ผู้ผ่านการพัฒนาฝีมือแรงงานมีรายได้เฉลี่ยต่อครัวเรือนต่อเดือนเพิ่มขึ้น ร้อยละ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1" name="TextBox 14">
            <a:extLst>
              <a:ext uri="{FF2B5EF4-FFF2-40B4-BE49-F238E27FC236}">
                <a16:creationId xmlns:a16="http://schemas.microsoft.com/office/drawing/2014/main" id="{8CDF6F21-5212-498C-90AD-BFB0CEEB0F57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ฉะเชิงเทรา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04958618-2196-4F51-BD0E-DAC3990A56C4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00C386-7569-4264-A5D4-B95CA0413E48}"/>
              </a:ext>
            </a:extLst>
          </p:cNvPr>
          <p:cNvSpPr txBox="1"/>
          <p:nvPr/>
        </p:nvSpPr>
        <p:spPr>
          <a:xfrm>
            <a:off x="185364" y="3960903"/>
            <a:ext cx="2540701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 </a:t>
            </a:r>
            <a:endParaRPr kumimoji="0" lang="en-US" sz="18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>
              <a:lnSpc>
                <a:spcPts val="1600"/>
              </a:lnSpc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มุ่งเน้นการพัฒนาแรงงานในด้าน</a:t>
            </a:r>
          </a:p>
          <a:p>
            <a:pPr marL="174625" indent="-17462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 </a:t>
            </a:r>
          </a:p>
          <a:p>
            <a:pPr marL="174625" indent="-17462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 </a:t>
            </a:r>
          </a:p>
          <a:p>
            <a:pPr marL="174625" indent="-17462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63522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69571" y="556042"/>
            <a:ext cx="1441173" cy="175176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พัฒนาให้เป็น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เมืองน่าอยู่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เมืองเศรษฐกิจสร้างสรรค์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เพื่อเพิ่มมูลค่าให้กับสินค้าและบริการ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570380" y="436047"/>
            <a:ext cx="4545498" cy="154657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(พ.ศ. </a:t>
            </a: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2565 - 2669)</a:t>
            </a:r>
            <a:endParaRPr kumimoji="0" lang="th-TH" sz="18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ต้องการแรงงานปีละ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873,258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ลดลงจากปีก่อนหน้า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3.54 % </a:t>
            </a:r>
            <a:b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โดยเรียงตามลำดับใน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สาขาหลัก ดังนี้</a:t>
            </a:r>
            <a:endParaRPr kumimoji="0" lang="en-US" sz="18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517525" marR="0" lvl="0" indent="-2317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(47.97%)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ผลิตอะไร สินค้าอะไร บริการอะไร บอกให้ชัดเจน หรือยกตัวอย่างก็ได้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517525" marR="0" lvl="0" indent="-2317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การขายส่ง ขายปลีก ซ่อมยานยนต์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(22.30%)</a:t>
            </a:r>
          </a:p>
          <a:p>
            <a:pPr marL="517525" marR="0" lvl="0" indent="-2317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เกษตรกรรม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(11.02%)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1570380" y="2038440"/>
            <a:ext cx="4545498" cy="29828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 ไม่น้อยกว่า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500,000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คนในระยะ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– 2569)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ในสาขาขาดแคลนต่อความต้องการในพื้นที่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เน้นการพัฒนากำลังแรงงานในด้านอุตสาหกรรมยานยนต์ ขนส่งโล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จิสติกส์ การท่องเที่ยวเชิงสุขภาพ และการเกษตรกรรม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396875" marR="0" lvl="2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517525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จัดทำหลักสูตรร่วมกับภาคีเครือข่าย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ที่มีความพร้อมในด้าน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การซ่อมบำรุงรถยนต์ไฟฟ้าและรถยนต์ไฮบริด</a:t>
            </a:r>
          </a:p>
          <a:p>
            <a:pPr marL="396875" marR="0" lvl="2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517525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กำหนดหลักสูตรการพัฒนาตามจุดเด่นของแต่ละ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</a:t>
            </a:r>
          </a:p>
          <a:p>
            <a:pPr marL="746125" marR="0" lvl="3" indent="-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17525" algn="l"/>
              </a:tabLs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2.1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สาขาการเกษตร เช่น หลักสูตร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IoT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เพื่อการเกษตร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Farmer 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เทคโนโลยีพลังงานแสงอาทิตย์ ฯลฯ</a:t>
            </a:r>
          </a:p>
          <a:p>
            <a:pPr marL="746125" marR="0" lvl="3" indent="-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17525" algn="l"/>
              </a:tabLs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2.2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สาขาอุตสาหกรรม โดยยกระดับ/ฟื้นฟูทักษะฝีมือแรงงาน ทดสอบมาตรฐานฝีมือแรงงานแห่งชาติ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746125" marR="0" lvl="3" indent="-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17525" algn="l"/>
              </a:tabLs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2.3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สาขาการท่องเที่ยวและบริการ เช่น หลักสูตรการให้บริการอย่างมืออาชีพ หลักสูตรพนักงานต้อนรับ ฯลฯ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163292" y="185337"/>
            <a:ext cx="5956851" cy="318420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พัฒนาหลักสูตรการฝึกร่วมกับภาคีเครือข่ายในพื้นที่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 มหาวิทยาลัยเทคโนโลยีราชมงคลสุวรรณภูมิ ในหลักสูตรการซ่อมบำรุงรถยนต์ไฟฟ้าและรถยนต์ไฮบริด)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ฝึกอบรมร่วมกับเอกชนและสถานศึกษาในรูปแบบ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“Demand Driven”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 เอกชนร่วมจ่าย</a:t>
            </a:r>
            <a:b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แทนการใช้งบประมาณของรัฐเต็มจำนวน เพื่อให้มั่นใจได้ว่า การฝึกอบรมตรงกับความต้องการของผู้ประกอบการอย่างแท้จริง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ส่งเสริมการพัฒนาฝีมือแรงงานของสถานประกอบการ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ถ่ายโอนและติดตามกำกับดูแล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ศูนย์ทดสอบมาตรฐานฯ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14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มหาวิทยาลัยเทคโนโลยีราชมงคงสุวรรณภูมิ, วิทยาลัยเทคโนโลยีสยามบริหารธุรกิจนนทบุรี, บริษัท วี ซี ดีลักซ์, สมาคมแพทย์แผนไทยแห่งประเทศไทย,มูลนิธิการแพทย์แผนไทยพัฒนา เป็นต้น ศูนย์ประเมินความรู้ความสามารถ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การไฟฟ้านครหลวง เขตนนทบุรี ศูนย์ฝึกอบรมฯ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เช่น บ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ซัยโจเดนกิอินเตอร์เนชั่นแนล จำกัด, บ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เนเชอรัล เอ็นเนอร์ยีเทค จำกัด เป็นต้น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การส่งผู้ผ่านการฝึกไปยังกระบวนการจ้างงานหรือประกอบอาชีพอิสระ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สำนักงานจัดหางานจังหวัด สำนักงานพาณิชย์จังหวัด เป็นต้น </a:t>
            </a:r>
          </a:p>
          <a:p>
            <a:pPr marL="168275" marR="0" lvl="1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>
                <a:tab pos="168275" algn="l"/>
              </a:tabLst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นำเทคโนโลยีมาช่วยในการปฏิบัติงาน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e-Testing, e-</a:t>
            </a:r>
            <a:r>
              <a:rPr kumimoji="0" lang="en-US" sz="17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Licence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 e-Service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69571" y="5099165"/>
            <a:ext cx="5956850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 (เป้าหมาย </a:t>
            </a:r>
            <a:r>
              <a:rPr kumimoji="0" lang="en-US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</a:t>
            </a:r>
            <a:r>
              <a:rPr kumimoji="0" lang="en-US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พ.ศ. </a:t>
            </a:r>
            <a:r>
              <a:rPr kumimoji="0" lang="en-US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2566 - 68</a:t>
            </a: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แรงงานได้รับการฝึกอบรมเพื่อพัฒนาทักษะ จำนวน </a:t>
            </a:r>
            <a:r>
              <a:rPr kumimoji="0" lang="en-US" sz="17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9,000 </a:t>
            </a:r>
            <a:r>
              <a:rPr kumimoji="0" lang="th-TH" sz="17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700" b="1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แรงงานได้รับการทดสอบมาตรฐานฝึมือแรงงาน จำนวน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2,7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 คน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แรงงานได้รับการประเมินเพื่อรับรองความรู้ความสามารถ จำนวน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2,4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 คน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ประมาณการรายได้ของผู้ผ่านการพัฒนาฝีมือแรงงาน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7,700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บาทต่อเดือน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ผู้ผ่านการอบรมมีงานทำ ไม่น้อยกว่า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86.88%</a:t>
            </a:r>
            <a:endParaRPr kumimoji="0" lang="th-TH" sz="17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BD67E922-E7E0-4DE4-81BE-2EDC75602337}"/>
              </a:ext>
            </a:extLst>
          </p:cNvPr>
          <p:cNvSpPr txBox="1"/>
          <p:nvPr/>
        </p:nvSpPr>
        <p:spPr>
          <a:xfrm>
            <a:off x="71857" y="49624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นนทบุรี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48701FB6-B091-44B0-8EEB-A4FB30B27D12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4ACF2F-81B1-4F57-A9F4-DC32DD0BC3C8}"/>
              </a:ext>
            </a:extLst>
          </p:cNvPr>
          <p:cNvSpPr txBox="1"/>
          <p:nvPr/>
        </p:nvSpPr>
        <p:spPr>
          <a:xfrm>
            <a:off x="71857" y="2375389"/>
            <a:ext cx="1441173" cy="257249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การพัฒนาแรงงานของจังหวัด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            โลจิสติกส์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การท่องเที่ยวรายได้ดีและท่องเที่ยวเชิงสุขภาพ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อุตสาหกรรมยานยนต์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การเกษตรกรรม</a:t>
            </a:r>
          </a:p>
        </p:txBody>
      </p:sp>
    </p:spTree>
    <p:extLst>
      <p:ext uri="{BB962C8B-B14F-4D97-AF65-F5344CB8AC3E}">
        <p14:creationId xmlns:p14="http://schemas.microsoft.com/office/powerpoint/2010/main" val="3986999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71857" y="542991"/>
            <a:ext cx="1858616" cy="216213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เขตเศรษฐกิจพิเศษ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(ทวาย)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เกษตรแปรรูป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อุตสาหกรรมสีเขียว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กลุ่มรายได้ดีและการท่องเที่ยว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เชิงสุขภาพ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027581" y="526776"/>
            <a:ext cx="6137413" cy="109728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ณ ไตรมาส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 3,057 อัตรา </a:t>
            </a:r>
          </a:p>
          <a:p>
            <a:pPr marL="168275" marR="0" lvl="0" indent="-1079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สาขาการผลิต จำนวน 1,589 อัตรา (51.98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%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</a:p>
          <a:p>
            <a:pPr marL="168275" marR="0" lvl="0" indent="-1079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สาขาการขายส่งและการขายปลีก การซ่อมยานยนต์ฯ จำนวน 674 อัตรา (22.05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%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</a:p>
          <a:p>
            <a:pPr marL="168275" marR="0" lvl="0" indent="-1079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สาขาการก่อสร้าง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180 อัตรา (5.89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%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448342" y="1662984"/>
            <a:ext cx="5716652" cy="339323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 100,000 คน ใน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;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– 2568) 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 3 สาขาหลัก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(และสาขาสนับสนุน ใน 2 สาขา ได้แก่ สาขาโลจิสติกส์ และดิจิทัล) ดังนี้ 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การท่องเที่ยวกลุ่มรายได้ดีและการท่องเที่ยวเชิงสุขภาพ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การแปรรูปอาหาร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 อุตสาหกรรมเกษตร และเทคโนโลยีชีวภาพ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กำหนดหลักสูตรการพัฒนาตามจุดเด่นของแต่ละพื้นที่ (ระดับตำบล)</a:t>
            </a:r>
          </a:p>
          <a:p>
            <a:pPr marL="228600" marR="0" lvl="0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โซนเกษตร เช่น หลักสูตร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IoT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เพื่อการเกษตร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Farmer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ฯลฯ</a:t>
            </a:r>
          </a:p>
          <a:p>
            <a:pPr marL="228600" marR="0" lvl="0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โซนโรงงานอุตสาหกรรม โดยยกระดับ/ฟื้นฟูทักษะฝีมือแรงงาน ทดสอบมาตรฐานฝีมือแรงงานแห่งชาติ </a:t>
            </a:r>
          </a:p>
          <a:p>
            <a:pPr marL="228600" marR="0" lvl="0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โซนท่องเที่ยว เช่น หลักสูตรยกระดับมาตรฐานการให้บริการ ความสามารถด้านภาษา </a:t>
            </a:r>
            <a:b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การท่องเที่ยวแบบ </a:t>
            </a:r>
            <a:r>
              <a:rPr kumimoji="0" lang="en-US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New Normal</a:t>
            </a:r>
            <a:r>
              <a:rPr kumimoji="0" lang="th-TH" sz="1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ฯลฯ </a:t>
            </a:r>
          </a:p>
          <a:p>
            <a:pPr marL="228600" marR="0" lvl="0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โซนแห้งแล้ง เช่น หลักสูตร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IoT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การติดตั้งเครื่องรดน้ำระบบอัตโนมัติ และเทคโนโลยีพลังงานแสงอาทิตย์รองรับเกษตรอัจฉริยะ ฯลฯ</a:t>
            </a:r>
          </a:p>
          <a:p>
            <a:pPr marL="228600" marR="0" lvl="0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โซนการค้าชายแดน เช่น ทักษะการค้าขาย การลงทุน การค้าระหว่างประเทศ โลจิสติกส์ ฯลฯ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8227945" y="96368"/>
            <a:ext cx="3872947" cy="257249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จัดทำหลักสูตรร่วมกับภาคีเครือข่าย </a:t>
            </a:r>
            <a:r>
              <a:rPr lang="en-US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หลักสูตร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การบริการบนแพล่องอย่างมืออาชีพ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กับใคร 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ประสานความร่วมมือกับหน่วยงานต่างๆ ในพื้นที่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ชมรม/องค์กร/เครือข่ายต่างๆ 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ทำกิจกรรมอะไรกับใคร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5 แห่ง ศูนย์ประเมินความรู้ความสามารถ 1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พัฒนาและใช้งาน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ระบบฐานข้อมูลการพัฒนาแรงงานของจังหวัด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เทคโนโลยีช่วยในการทำงาน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PRB service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8262102" y="2720186"/>
            <a:ext cx="3872948" cy="154657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ไม่น้อยกว่าปีละ 20,000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แรงงานที่ผ่านการพัฒนามีรายได้เพิ่มขึ้น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ไม่น้อยกว่า 6,000 บาทต่อปี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3.5 ในแต่ละปี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ตรงตามความต้องการ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ของผู้ประกอบการ ไม่น้อยกว่าร้อยละ 70 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206AB6B0-0EB0-4971-B52B-E64AD00902D5}"/>
              </a:ext>
            </a:extLst>
          </p:cNvPr>
          <p:cNvSpPr txBox="1"/>
          <p:nvPr/>
        </p:nvSpPr>
        <p:spPr>
          <a:xfrm>
            <a:off x="71857" y="49273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กาญจนบุรี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5250F6F-06A7-43D9-98DF-3881F1C9597B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B88EC1-45CC-49C3-807D-7CA723471838}"/>
              </a:ext>
            </a:extLst>
          </p:cNvPr>
          <p:cNvSpPr txBox="1"/>
          <p:nvPr/>
        </p:nvSpPr>
        <p:spPr>
          <a:xfrm>
            <a:off x="91887" y="2720186"/>
            <a:ext cx="2293504" cy="4020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0" marR="0" indent="381000" algn="thaiDist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มุ่งเน้นการพัฒนากำลังแรงงานทั้งภาคเกษตร ภาคอุตสาหกรรม ภาคท่องเที่ยวและบริการ โดยเน้นการพัฒนากำลังแรงงานใน 3 สาขาหลัก ดังนี้ </a:t>
            </a:r>
            <a:endParaRPr lang="en-US" sz="1600" b="1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68275" marR="0" indent="-107950" algn="thaiDist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tabLst>
                <a:tab pos="168275" algn="l"/>
              </a:tabLst>
            </a:pPr>
            <a:r>
              <a:rPr lang="en-US" sz="1600" b="1" dirty="0">
                <a:effectLst/>
                <a:latin typeface="TH SarabunPSK" panose="020B0500040200020003" pitchFamily="34" charset="-34"/>
                <a:ea typeface="Batang" panose="02030600000101010101" pitchFamily="18" charset="-127"/>
                <a:cs typeface="TH SarabunPSK" panose="020B0500040200020003" pitchFamily="34" charset="-34"/>
              </a:rPr>
              <a:t>1.</a:t>
            </a:r>
            <a:r>
              <a:rPr lang="th-TH" sz="1600" b="1" dirty="0">
                <a:effectLst/>
                <a:latin typeface="TH SarabunPSK" panose="020B0500040200020003" pitchFamily="34" charset="-34"/>
                <a:ea typeface="Batang" panose="02030600000101010101" pitchFamily="18" charset="-127"/>
                <a:cs typeface="TH SarabunPSK" panose="020B0500040200020003" pitchFamily="34" charset="-34"/>
              </a:rPr>
              <a:t>การท่องเที่ยวกลุ่มรายได้ดีและการท่องเที่ยวเชิงสุขภาพ</a:t>
            </a:r>
            <a:endParaRPr lang="en-US" sz="1600" b="1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68275" marR="0" indent="-107950" algn="thaiDist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tabLst>
                <a:tab pos="168275" algn="l"/>
              </a:tabLst>
            </a:pPr>
            <a:r>
              <a:rPr lang="th-TH" sz="1600" b="1" dirty="0">
                <a:effectLst/>
                <a:latin typeface="TH SarabunPSK" panose="020B0500040200020003" pitchFamily="34" charset="-34"/>
                <a:ea typeface="Batang" panose="02030600000101010101" pitchFamily="18" charset="-127"/>
                <a:cs typeface="TH SarabunPSK" panose="020B0500040200020003" pitchFamily="34" charset="-34"/>
              </a:rPr>
              <a:t>2. การแปรรูปอาหาร</a:t>
            </a:r>
            <a:endParaRPr lang="en-US" sz="1600" b="1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168275" marR="0" indent="-107950" algn="thaiDist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tabLst>
                <a:tab pos="168275" algn="l"/>
              </a:tabLst>
            </a:pPr>
            <a:r>
              <a:rPr lang="en-US" sz="1600" b="1" dirty="0">
                <a:effectLst/>
                <a:latin typeface="TH SarabunPSK" panose="020B0500040200020003" pitchFamily="34" charset="-34"/>
                <a:ea typeface="Batang" panose="02030600000101010101" pitchFamily="18" charset="-127"/>
                <a:cs typeface="TH SarabunPSK" panose="020B0500040200020003" pitchFamily="34" charset="-34"/>
              </a:rPr>
              <a:t>3.</a:t>
            </a:r>
            <a:r>
              <a:rPr lang="th-TH" sz="1600" b="1" dirty="0">
                <a:effectLst/>
                <a:latin typeface="TH SarabunPSK" panose="020B0500040200020003" pitchFamily="34" charset="-34"/>
                <a:ea typeface="Batang" panose="02030600000101010101" pitchFamily="18" charset="-127"/>
                <a:cs typeface="TH SarabunPSK" panose="020B0500040200020003" pitchFamily="34" charset="-34"/>
              </a:rPr>
              <a:t>การเกษตร อุตสาหกรรมเกษตร และเทคโนโลยีชีวภาพ</a:t>
            </a:r>
            <a:endParaRPr lang="en-US" sz="1600" b="1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ts val="1800"/>
              </a:lnSpc>
            </a:pPr>
            <a:r>
              <a:rPr lang="th-TH" sz="16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สาขาสนับสนุน ใน 2 สาขา ได้แก่ สาขาโลจิสติกส์ และสาขาดิจิทัล โดยมีเป้าหมายดำเนินการ 3 ปี (ปี 2566 - 2568) ฝึกและส่งเสริมการพัฒนาฝีมือแรงงาน ไม่น้อยกว่า 100,000 คน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57088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99774" y="635178"/>
            <a:ext cx="1824905" cy="236731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เมืองเศรษฐกิจจาก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อุตสาหกรรมมูลค่าสูง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(การต่อเรือ)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เมืองอุตสาหกรรมเชิงนิเวศ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เกษตรและอาหารปลอดภัย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ท่องเที่ยวทางเลือกใหม่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983410" y="636104"/>
            <a:ext cx="4490720" cy="155427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(แผนพัฒนากำลังคนฯ ปี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 – 2570)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ต้องการแรงงานในปี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26,302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เพิ่มขึ้นจากปีก่อนหน้า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7.33%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การขาดแคลนแรงงานส่วนใหญ่อยู่ในส่วนการผลิตของภาคอุตสาหกรรม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รองลงมาคือ การขายปลีก และการก่อสร้าง ตามลำดับ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1992967" y="2260012"/>
            <a:ext cx="4481163" cy="276998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en-US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</a:t>
            </a:r>
            <a:endParaRPr kumimoji="0" lang="th-TH" sz="16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กำกับดูแล ควบคุมคุณภาพ กำหนดมาตรฐานที่เป็นประโยชน์ต่อเศรษฐกิจ ตั้งศูนย์ฝึกอบรม ศูนย์ทดสอบ ศูนย์ประเมินความรู้ความสามารถ การรับรองหลักสูตรและอนุมัติค่าใช้จ่ายในการฝึกอบรม มาตรฐานฝีมือแรงงานของผู้ประกอบอาชีพ และการรับรองสิทธิประโยชน์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 การจูงใจให้เห็นความสำคัญของการจ้างลูกจ้างที่มีฝีมือ 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ดำเนินการ ฝึกอบรมทักษะฝีมือในสาขาที่ขาดแคลนและสร้างครูต้นแบบจังหวัด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เครือข่ายร่วมกันวางแผนและดำเนินการพัฒนากำลังคน เพื่อแก้ไขปัญหาการว่างงานของประชาชน และการขาดแคลนแรงงาน เช่น อำเภอเมือง เน้นหนักภาคอุตสาหกรรมและภาคบริการ บูรณาการด้านวัสดุ อุปกรณ์ สถานที่และวิทยากร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532861" y="131412"/>
            <a:ext cx="5549808" cy="246888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ศูนย์ฝึกอบรมฯ 3 แห่ง ได้แก่ บริษัท อิตัลไทยอุตสาหกรรม จำกัด บริษัท ดี.เอนเตอร์ไพรส์ จำกัด และ บริษัท ตงหมิง จำกัด ศูนย์ทดสอบมาตรฐานฯ 4 แห่ง ได้แก่ บริษัท อาซีฟา จำกัด (มหาชน) วิทยาลัยฐานเทคโนโลยี สถาบันเทคโนโลยียานยนต์มหาชัย และบริษัท ดี.เอ็นเตอร์ไพรส์เทรนนิ่งเอ็กเซลเลนซ์ จำกัด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ส่งเสริมสนับสนุนและจูงใจให้เห็นความสำคัญของการจ้างลูกจ้างที่มีฝีมือร่วมกับเครือข่ายในพื้นที่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ส่งเสริมสนับสนุนให้สถานประกอบการพัฒนาฝีมือลูกจ้างของตน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ประสานความร่วมมือในการพัฒนาฝีมือแรงงานกับหน่วยงานต่างๆ ในพื้นที่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บุคคล/กลุ่มบุคคล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-4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นำระบบเทคโนโลยีมาใช้ในการปฏิบัติงาน </a:t>
            </a:r>
            <a:r>
              <a:rPr kumimoji="0" lang="en-US" sz="1900" b="1" i="0" u="none" strike="noStrike" kern="1200" cap="none" spc="-4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โปรแกรม </a:t>
            </a:r>
            <a:r>
              <a:rPr kumimoji="0" lang="en-US" sz="19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CMI </a:t>
            </a:r>
            <a:r>
              <a:rPr kumimoji="0" lang="th-TH" sz="19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บทเรียนออนไลน์ เป็นต้น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033368" y="5087521"/>
            <a:ext cx="4481163" cy="19646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แรงงานกลุ่มเป้าหมายในพื้นที่ได้รับการพัฒนาฝีมือแรงงาน ไม่น้อยกว่า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200,000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แรงงานกลุ่มเป้าหมายได้รับการพัฒนา มีงานทำและมีรายได้เพิ่มขึ้น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100%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ผู้ผ่านการอบรมมีรายได้ ไม่ต่ำกว่า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15,000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บาทต่อเดือน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ตรงตามความต้องการของผู้ประกอบการ ไม่น้อยกว่าร้อยละ 70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รายได้เฉลี่ยต่อครัวเรือนต่อเดือนเพิ่มขึ้น ร้อยละ 3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A7A88D0D-8A12-41DB-89B5-01FD4D11C7BB}"/>
              </a:ext>
            </a:extLst>
          </p:cNvPr>
          <p:cNvSpPr txBox="1"/>
          <p:nvPr/>
        </p:nvSpPr>
        <p:spPr>
          <a:xfrm>
            <a:off x="71857" y="49273"/>
            <a:ext cx="3923022" cy="54864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สมุทรสาคร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2EB8D745-7066-4F09-A0FF-DEFC1F8247DE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5CC450-D89E-4536-B12C-389C89637B60}"/>
              </a:ext>
            </a:extLst>
          </p:cNvPr>
          <p:cNvSpPr txBox="1"/>
          <p:nvPr/>
        </p:nvSpPr>
        <p:spPr>
          <a:xfrm>
            <a:off x="-795130" y="3039758"/>
            <a:ext cx="2738402" cy="379591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เน้นการพัฒนาฝีมือแรงงานของกำลังแรงงานกลุ่มหลักในพื้นที่</a:t>
            </a:r>
            <a:b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ประเด็น ดังนี้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เน้นหนักในภาคอุตสาหกรรมหลักของจังหวัด คือ การแปรรูปอาหาร การผลิต และพลาสติก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พัฒนาทักษะฝีมือแรงงานเพื่ออนาคตในด้านการแปรรูปอาหาร การผลิต และทักษะดิจิทัล</a:t>
            </a:r>
          </a:p>
          <a:p>
            <a:pPr marL="228600" marR="0" lvl="1" indent="-1095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วางแผนและพัฒนาแรงงานตามความเหมาะสมและสอดคล้องกับพื้นที่ (ระดับตำบล)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ได้แก่</a:t>
            </a:r>
          </a:p>
          <a:p>
            <a:pPr marL="517525" marR="0" lvl="2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ทักษะด้านอุตสาหกรรมชั้นสูงและบริการ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อ.เมือง</a:t>
            </a:r>
          </a:p>
          <a:p>
            <a:pPr marL="517525" marR="0" lvl="2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ทักษะด้านเกษตรกรรมและริการ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อ.กระทุ่มแบน</a:t>
            </a:r>
          </a:p>
          <a:p>
            <a:pPr marL="517525" marR="0" lvl="2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ทักษะด้านเกษตรกรรม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อ.บ้านแพ้ว</a:t>
            </a:r>
          </a:p>
        </p:txBody>
      </p:sp>
    </p:spTree>
    <p:extLst>
      <p:ext uri="{BB962C8B-B14F-4D97-AF65-F5344CB8AC3E}">
        <p14:creationId xmlns:p14="http://schemas.microsoft.com/office/powerpoint/2010/main" val="30562059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09331" y="706229"/>
            <a:ext cx="1600198" cy="229485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ข้าวหอมมะลิ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การผลิตสินค้าเกษตรสู่มาตรฐาน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อาหารปลอดภัย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เกษตรอินทรีย์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วัฒนธรรมอีสาน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798984" y="689112"/>
            <a:ext cx="5744817" cy="120481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ในปี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4,100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ลดลงจากปีก่อนหน้า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545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13.29 %)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ต้องการแรงงานส่วนใหญ่ในภาคบริการและภาคเกษตร รองลงมาเป็นภาคอุตสาหกรรม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ส่วนภาคโลจิสติกส์ต้องการน้อยที่สุด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1798984" y="1954220"/>
            <a:ext cx="5744817" cy="360290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 3 ปี (ปี 2566 - 2568) ไม่น้อยกว่า 100,000 คน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เน้นการพัฒนากำลังแรงงานในสาขาเกษตรกรรม กลุ่มเกษตรกรและวิสาหกิจชุมชนเป็นหลัก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โดยการพัฒนา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จากการทำการเกษตรแบบดั้งเดิมมาเป็น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Farmer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หรือ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Young Smart Farmer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และเสริมด้วยการพัฒนาแรงงานเพื่อรองรับอุตสาหกรรมการเกษตรและการท่องเที่ยวและบริการ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ส่งเสริมและสนับสนุนให้ภาครัฐ เอกชนและสถานศึกษาเข้ามามีส่วนร่วมในการพัฒนาฝีมือแรงงาน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ด้วยรูปแบบการทำ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MoU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ถ่ายโอนการทำงานให้ภาคส่วนอื่น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(ศูนย์ทดสอบมาตรฐานฝีมือแรงงานแห่งชาติ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แห่ง)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พัฒนาหลักสูตรที่เหมาะสมในพื้นที่โดยเน้นการกระบวนการผลิตข้าวหอมมะลิและสินค้าเกษตร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การบังคับอากาศยานไร้คนขับ เทคนิกการปลูกพืชสมัยใหม่ การซ่อมแซมเครื่องยนต์การเกษตรขนาดใหญ่ การตรวจสอบคุณภาพ การประกอบธุรกิจสมัยใหม่ การขายสินค้าผ่านออนไลน์ เป็นต้น 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สำนักงานฯ มุ่งเน้นในด้านการเพิ่มผลิตภาพแรงงาน การลดการสูญเสียในกระบวนการผลิต แปรรูปและบรรจุภัณฑ์ตามหลัก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GMP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633257" y="91113"/>
            <a:ext cx="4449412" cy="273087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 แบ่งปันข้อมูลและร่วมฝึกอบรม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เพื่อเพิ่มผลิตภาพแรงงานกับหน่วยงานต่างๆ ในพื้นที่ทั้งภาครัฐ เอกชน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และสถาบันการศึกษา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เชื่อมโยงการพัฒนาฝีมือแรงงานกับ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การสะสมการเรียนรู้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(Credit Bank)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เพื่อจูงใจใส่แรงงานพัฒนาตนเอง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ประสานแหล่งเงินทุนในการประกอบอาชีพ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สำหรับผู้ผ่านการพัฒนาฝีมือแรงงาน เช่น ธนาคารออมสิน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SMEs Bank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เทคโนโลยีมาช่วยในการทำงาน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บทเรียนออนไลน์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7633256" y="2923513"/>
            <a:ext cx="4449412" cy="19646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(เป้าหมาย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กำลังแรงงานภาคเกษตรได้รับการพัฒนาฝีมือเพื่อเพิ่มศักยภาพ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และผลิตภาพแรงงาน 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3,000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มีหลักสูตรที่ตอบสนองต่อความต้องการในจังหวัดเพื่อส่งเสริมกระบวน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การผลิตข้าวหอมมะลิและสินค้าเกษตรจำนวน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หลักสูตร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จัดตั้งศูนย์ทดสอบมาตรฐานฯ เพิ่มขึ้น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จัดตั้งศูนย์ประเมินความรู้ความสามารถเพิ่มขึ้น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928C9580-A846-4C1D-8D83-13F06CDFE623}"/>
              </a:ext>
            </a:extLst>
          </p:cNvPr>
          <p:cNvSpPr txBox="1"/>
          <p:nvPr/>
        </p:nvSpPr>
        <p:spPr>
          <a:xfrm>
            <a:off x="71857" y="49273"/>
            <a:ext cx="3923022" cy="54864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ร้อยเอ็ด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CB25C757-3AEB-405F-B269-E292D137B84A}"/>
              </a:ext>
            </a:extLst>
          </p:cNvPr>
          <p:cNvSpPr txBox="1">
            <a:spLocks/>
          </p:cNvSpPr>
          <p:nvPr/>
        </p:nvSpPr>
        <p:spPr>
          <a:xfrm>
            <a:off x="11353347" y="6342229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DABA39-640F-4DDF-AEBB-FAEBE47E1FC5}"/>
              </a:ext>
            </a:extLst>
          </p:cNvPr>
          <p:cNvSpPr txBox="1"/>
          <p:nvPr/>
        </p:nvSpPr>
        <p:spPr>
          <a:xfrm>
            <a:off x="71857" y="5694798"/>
            <a:ext cx="10808476" cy="21441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68275" indent="-168275">
              <a:buFont typeface="Arial" panose="020B0604020202020204" pitchFamily="34" charset="0"/>
              <a:buChar char="•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3 ปี (ปี 2566 - 2568) ไม่น้อยกว่า 100,000 คน</a:t>
            </a:r>
          </a:p>
          <a:p>
            <a:pPr marL="168275" indent="-168275">
              <a:buFont typeface="Arial" panose="020B0604020202020204" pitchFamily="34" charset="0"/>
              <a:buChar char="•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กลุ่มเป้าหมายคือแรงงานที่อยู่ในภาคการเกษตรที่ปลูกข้าวหอมมะลิ และแรงงานที่อยู่ในกระบวนการผลิตในกลุ่มสหกรณ์ และวิสาหกิจชุมชน </a:t>
            </a:r>
          </a:p>
          <a:p>
            <a:pPr marL="168275" indent="-168275">
              <a:buFont typeface="Arial" panose="020B0604020202020204" pitchFamily="34" charset="0"/>
              <a:buChar char="•"/>
            </a:pP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พัฒนาผลิตภาพแรงงานให้สูงขึ้น มีทักษะฝีมือได้มาตรฐาน (</a:t>
            </a:r>
            <a:r>
              <a:rPr lang="en-US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Standard Skill)  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ในด้าน </a:t>
            </a:r>
          </a:p>
          <a:p>
            <a:pPr indent="347663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1) การพัฒนากำลังคนภาคการเกษตร กลุ่มสหกรณ์และวิสาหกิจชุมชน</a:t>
            </a:r>
          </a:p>
          <a:p>
            <a:pPr indent="347663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2) ส่งเสริมการมีส่วนร่วมและสร้างเครือข่ายเพื่อรองรับการพัฒนากำลังคนของจังหวัด</a:t>
            </a:r>
          </a:p>
          <a:p>
            <a:pPr indent="347663"/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3) การพัฒนาหลักสูตรและจัดทำมาตรฐานสมรรถนะที่เหมาะสมสำหรับแรงงาน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2076196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65598" y="848138"/>
            <a:ext cx="2703442" cy="333937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อุตสาหกรรมเชิงนิเวศ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นิคมอุตสาหกรรมขนาดใหญ่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มีแนวโน้มพัฒนาเป็น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ศูนย์กลางอุตสาหกรรมวัสดุก่อสร้าง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ศูนย์บริการเชื่อมโยงการคมนาคมทางบก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(ทางหลวงพิเศษระหว่างเมืองและรถไฟความเร็วสูง) สู่ภาคอีสาน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NeEC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และชายฝั่งทะเลภาคตะวันออกผ่านระเบียงเศรษฐกิจพิเศษภาคกลาง – ตะวันตก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CWEC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ยกระดับ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การผลิตภาคเกษตร การค้า การท่องเที่ยวและบริการมูลค่าสูง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938472" y="848138"/>
            <a:ext cx="3458817" cy="172354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  <a:endParaRPr kumimoji="0" lang="en-US" sz="19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(แผนพัฒนากำลังคนฯ ปี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 – 2570)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1125" marR="0" lvl="0" indent="-11112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ในปี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8,231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ในด้าน</a:t>
            </a:r>
          </a:p>
          <a:p>
            <a:pPr marL="396875" marR="0" lvl="1" indent="-166688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การขายส่ง ขายปลีก การซ่อมแซมยานยนต์ </a:t>
            </a:r>
          </a:p>
          <a:p>
            <a:pPr marL="396875" marR="0" lvl="1" indent="-166688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สถานที่เก็บสินค้า </a:t>
            </a:r>
          </a:p>
          <a:p>
            <a:pPr marL="396875" marR="0" lvl="1" indent="-166688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938472" y="2649961"/>
            <a:ext cx="3464068" cy="218521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</a:p>
          <a:p>
            <a:pPr marL="111125" marR="0" lvl="0" indent="-11112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เป้าหมายการพัฒนากำลังแรงงาน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ปี (พ.ศ.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– 2568)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กำหนดไว้ประมาณ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400,000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  <a:p>
            <a:pPr marL="111125" marR="0" lvl="0" indent="-11112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เน้นการพัฒนากำลังแรงงานในพื้นที่ในด้านต่อไปนี้ตามลำดับ</a:t>
            </a:r>
          </a:p>
          <a:p>
            <a:pPr marL="461963" marR="0" lvl="1" indent="-176213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การขนส่งโลจิสติกส์และซัพพลายเชน</a:t>
            </a:r>
          </a:p>
          <a:p>
            <a:pPr marL="461963" marR="0" lvl="1" indent="-176213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อุตสาหกรรมเทคโนโลยีการผลิต</a:t>
            </a:r>
          </a:p>
          <a:p>
            <a:pPr marL="461963" marR="0" lvl="1" indent="-176213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อุตสาหกรรมการท่องเที่ยว</a:t>
            </a:r>
          </a:p>
          <a:p>
            <a:pPr marL="461963" marR="0" lvl="1" indent="-176213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เกษตรและเกษตรอุตสาหกรรม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669157" y="49273"/>
            <a:ext cx="5522843" cy="264687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  <a:endParaRPr kumimoji="0" lang="en-US" sz="19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ร่วมมือกับภาคส่วนอื่นเพื่อแสวงหาและจัดทำ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ระบบฐานข้อมูลการพัฒนาฝีมือแรงงาน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ส่งเสริมสนับสนุนให้สถานประกอบการพัฒนาฝีมือลูกจ้างของตน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ทั้งภาครัฐและภาคเอกชน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พัฒนาทักษะฝีมือแรงงานร่วมกับสถานศึกษาและภาคเอกชน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เช่น  โรงเรียนทักษะพิพัฒน์ อู่ น.พุแค เจริญยนต์, อู่ สหะกิจ เป็นต้น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ประสานความร่วมมือในการพัฒนาฝีมือแรงงานกับหน่วยงานต่างๆ ในพื้นที่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บุคคล/กลุ่มบุคคล เช่น วิทยาลัยอาชีวศึกษาสระบุรี วิทยาลัยเทคนิคสระบุรี วิทยาลัยเทคนิคมวกเหล็ก เป็นต้น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869040" y="4913449"/>
            <a:ext cx="3760023" cy="172354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กำลังแรงงานในจังหวัดได้รับการพัฒนาฝีมือแรงงาน ไม่น้อยกว่า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20,000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แรงงานในสถานประกอบการในพื้นที่มีผลิตภาพแรงงานเพิ่มขึ้น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2.5%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สถานประกอบลดการสูญเสียในกระบวนการผลิต เกิดการจ้างงานที่มีทักษะสูง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E0C91010-A0CD-4951-B4F9-746E2A3358C6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สระบุรี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CB6DD9CF-E740-4488-8E2B-F0574CC8A746}"/>
              </a:ext>
            </a:extLst>
          </p:cNvPr>
          <p:cNvSpPr txBox="1">
            <a:spLocks/>
          </p:cNvSpPr>
          <p:nvPr/>
        </p:nvSpPr>
        <p:spPr>
          <a:xfrm>
            <a:off x="11343408" y="6238462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84F622-5D22-4D73-B645-270896A6358F}"/>
              </a:ext>
            </a:extLst>
          </p:cNvPr>
          <p:cNvSpPr txBox="1"/>
          <p:nvPr/>
        </p:nvSpPr>
        <p:spPr>
          <a:xfrm>
            <a:off x="165598" y="4265795"/>
            <a:ext cx="2639566" cy="237500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วางแผนด้านการพัฒนาฝีมือแรงงาน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ในอุตสาหกรรมด้านโลจิสติกส์และซัพพลายเชน ร่วมกับวิทยาลัยอาชีวศึกษาวิทยาลัยเทคนิค โรงเรียนทักษะพิพัฒน์ และเครือข่ายอื่น ๆ ได้แก่ เช่น อู่ น.พุแคเจริญยนต์, อู่ สหะกิจ, โรงงานดัดแปลง ซ่อมแซมรถที่ใช้ในการรถไฟ รถรางไฟฟ้า เป็นต้น</a:t>
            </a:r>
          </a:p>
        </p:txBody>
      </p:sp>
    </p:spTree>
    <p:extLst>
      <p:ext uri="{BB962C8B-B14F-4D97-AF65-F5344CB8AC3E}">
        <p14:creationId xmlns:p14="http://schemas.microsoft.com/office/powerpoint/2010/main" val="630279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18913" y="778564"/>
            <a:ext cx="2350999" cy="294503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</a:t>
            </a:r>
            <a:b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เมืองอุตสาหกรรม 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(นิคมอุตสาหกรรมขนาดใหญ่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แห่ง)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อุตสาหกรรมการเกษตร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พื้นที่การพัฒนาพิเศษทางเศรษฐกิจ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(EEC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เฟสสอง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โดยเน้นในอุตสาหกรรม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BCG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(Bio-Circular-Green Economy))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เพื่อยกระดับ</a:t>
            </a:r>
            <a:r>
              <a:rPr kumimoji="0" lang="th-TH" sz="2000" b="1" i="0" u="none" strike="noStrike" kern="1200" cap="none" spc="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เป็นอุตสาหกรรมสีเขียวและมีมูลค่าสูง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540582" y="778564"/>
            <a:ext cx="5105398" cy="142282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ระบุตัวเลขความต้องการแรงงานใน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</a:t>
            </a:r>
            <a:r>
              <a:rPr lang="th-TH" sz="2000" b="1" u="sng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ถัดไปมาให้ชัดเจนในแต่ละสาขา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ต้องการแรงงานในปี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3,449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ลดลงจากปีก่อนหน้าถึง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50.85 %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ต้องการแรงงานในภาคอุตสาหกรรมในปริมาณสูงที่สุด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รองลงมาเป็นภาคบริการ เกษตรกรรมและโลจิสติกส์ ตามลำดับ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540582" y="2395416"/>
            <a:ext cx="5113148" cy="120481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???????????????</a:t>
            </a:r>
            <a:endParaRPr kumimoji="0" lang="th-TH" sz="20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ขับเคลื่อนนโยบาย (</a:t>
            </a: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Policy Advisor) </a:t>
            </a:r>
            <a:r>
              <a:rPr kumimoji="0" lang="th-TH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และให้คำปรึกษาต่าง ๆ</a:t>
            </a:r>
            <a:endParaRPr kumimoji="0" lang="en-US" sz="20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4625" marR="0" lvl="0" indent="-174625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ผู้กำกับดูแล (</a:t>
            </a: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Regulator)</a:t>
            </a:r>
          </a:p>
          <a:p>
            <a:pPr marL="174625" marR="0" lvl="0" indent="-174625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ผู้ส่งเสริมสนับสนุน (</a:t>
            </a: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Facilitator)</a:t>
            </a:r>
          </a:p>
          <a:p>
            <a:pPr marL="174625" marR="0" lvl="0" indent="-174625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ผู้ดำเนินการ (</a:t>
            </a:r>
            <a:r>
              <a:rPr kumimoji="0" lang="en-US" sz="2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Operator)</a:t>
            </a:r>
            <a:endParaRPr kumimoji="0" lang="th-TH" sz="20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716650" y="181442"/>
            <a:ext cx="4437268" cy="229485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ไม่ระบุรายชื่อและจำนวนตัวอย่างสถานศึกษา/สถานประกอบการที่รับการถ่ายโอน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ส่งเสริมสนับสนุนให้สถานประกอบการพัฒนาฝีมือลูกจ้างของตน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ประสานความร่วมมือในการพัฒนาฝีมือแรงงาน การพัฒนาหลักสูตร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ที่ทันสมัยกับหน่วยงานต่างๆ ในพื้นที่ทั้งภาครัฐ เอกชน สถาบันการศึกษา 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เน้นสร้าง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วิทยากรต้นแบบ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ร่วมกับภาคเอกชน สถานประกอบการและสถาบันการศึกษา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4902201" y="3794260"/>
            <a:ext cx="4437268" cy="207300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แรงงานในพื้นที่ได้รับการพัฒนาฝีมือตามมาตรฐานฯ 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ไม่น้อยกว่า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230,000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จัดตั้งศูนย์ฝึกอบรม ศูนย์ทดสอบมาตรฐานฯ ศูนย์ประเมินความรู้ความสามารถ รวมเพิ่มขึ้น ไม่น้อยกว่า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จัดตั้งศูนย์ฝึกอบรมเทคโนโลยีใหม่/ขั้นสูง ให้สอดคล้องกับ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ความต้องการในพื้นที่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–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3%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ผู้ผ่านการพัฒนาฝีมือแรงงานมีการทำ ไม่น้อยกว่า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70%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14CE80C0-94FF-4EF9-9CEF-BEDDAC72221C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ปราจีนบุรี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6B74869B-7868-4D59-B971-BB7EE718FA53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D2DCFB-96FB-4AE3-B26F-D1CBE965EE88}"/>
              </a:ext>
            </a:extLst>
          </p:cNvPr>
          <p:cNvSpPr txBox="1"/>
          <p:nvPr/>
        </p:nvSpPr>
        <p:spPr>
          <a:xfrm>
            <a:off x="118913" y="3777736"/>
            <a:ext cx="4641930" cy="30322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0" marR="0" lvl="0" indent="0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มุ่งเน้นการพัฒนากำลังแรงงานในกลุ่มอุตสาหกรรม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S-curve</a:t>
            </a: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สินค้าเกษตรและผลิตภัณฑ์เกษตรแปรรูป </a:t>
            </a: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ชิ้นส่วนยานยนต์สมัยใหม่ </a:t>
            </a: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ดิจิทัล </a:t>
            </a: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อิเล็กทรอนิกส์อัจฉริยะ</a:t>
            </a:r>
          </a:p>
          <a:p>
            <a:pPr marL="0" marR="0" lvl="0" indent="0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กลุ่มแรงงานเป้าหมาย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แรงงานในระบบ และนอกระบบ</a:t>
            </a:r>
          </a:p>
          <a:p>
            <a:pPr marL="225425" marR="0" lvl="0" indent="-112713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	ผู้ว่างงาน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R="0" lvl="0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ส่งเสริมการพัฒนาฝีมือแรงงาน ไม่น้อยกว่า 400,000 คน (ปี 2566 - 2568)</a:t>
            </a:r>
          </a:p>
        </p:txBody>
      </p:sp>
    </p:spTree>
    <p:extLst>
      <p:ext uri="{BB962C8B-B14F-4D97-AF65-F5344CB8AC3E}">
        <p14:creationId xmlns:p14="http://schemas.microsoft.com/office/powerpoint/2010/main" val="1879438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40435" y="789828"/>
            <a:ext cx="2395330" cy="277768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</a:t>
            </a:r>
            <a:b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เมืองท่องเที่ยวระดับนานาชาติ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 การแปรรูปและการตลาดของอาหารปลอดภัย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แบบครบวงจร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การค้าชายแดน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การลงทุน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(ด่านสิงขร)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การขนส่งโลจิสติก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ส์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เชื่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อม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ฝั่งคาบสมุทร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จังหวัดเป้าหมายที่มีศักยภาพเหมาะสมในการพัฒนา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เมืองอุตสาหกรรมเชิงนิเวศ ระยะที่ 3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474844" y="775250"/>
            <a:ext cx="3800406" cy="16459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(ข้อมูล ณ วันที่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พย.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2564)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รวมทั้งสิ้น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1,714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88925" marR="0" lvl="0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ภาคการท่องเที่ยวและบริการ จำนวน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818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88925" marR="0" lvl="0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ภาคเกษตร ประมงและป่าไม้ จำนวน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722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288925" marR="0" lvl="0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ภาคการผลิตและอุตสาหกรรม จำนวน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150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  <a:p>
            <a:pPr marL="288925" marR="0" lvl="0" indent="-1698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ภาคการขนส่งและโลจิสติกส์ จำนวน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24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472031" y="2471991"/>
            <a:ext cx="3806176" cy="29828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???????????????</a:t>
            </a:r>
            <a:endParaRPr kumimoji="0" lang="th-TH" sz="1800" b="1" i="0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ฝึกอบรมฝีมือแรงงาน สาขาที่เป็นไปตามความต้องการของสถานประกอบกิจการและพื้นที่/ฝึกรองรับผู้ขอมีหนังสือรับรองความรู้ความสามารถ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ฝึกเตรียมความพร้อมตามกระบวนการพัฒนาฝีมือแรงงานให้แก่เครือข่ายพัฒนาฝีมือแรงงาน 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บูรณาการการทดสอบมาตรฐานฝีมือแรงงาน / การฝึกอบรมฝีมือแรงงาน 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กำหนดนโยบาย /กพร.ปช./กพร.ปจ./ปรับโครงสร้าง /ปรับปรุงหลักเกณฑ์ เงื่อนไข วิธีการ/พัฒนาบุคลากร/อื่น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เปลี่ยนบทบาทจากการพัฒนาฝีมือแรงงานด้วยตนเอง มาเป็นการควบคุมคุณภาพ กำกับดูแลตามกฎหมาย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ประสานและส่งเสริมให้สถานประกอบกิจการให้เห็นความสำคัญของการพัฒนาฝีมือแรงงาน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457113" y="106776"/>
            <a:ext cx="5734887" cy="29828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วิทยาลัยเทคโนโลยีประจวบคีรีขันธ์  วิทยาลัยการอาชีพบางสะพาน โรงเรียนอน</a:t>
            </a:r>
            <a:r>
              <a:rPr kumimoji="0" lang="th-TH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ันต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รักษ์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การบริบาล ศูนย์ทดสอบมาตรฐานฝีมือแรงงานแกรนด์ มาสสาจ แอนด์ เฮลท์ตี้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ศูนย์ประเมินรับรองความรู้ความสามารถ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 คือ วิทยาลัยการอาชีพบางสะพาน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ส่งเสริมสนับสนุนให้สถานประกอบการพัฒนาฝีมือลูกจ้างของตน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ประสานความร่วมมือในการพัฒนาฝีมือแรงงานกับหน่วยงานต่างๆ ในพื้นที่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 องค์กรบุคคล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/กลุ่มบุคคล เช่น  มหาวิทยาลัยสวนดุสิต ศูนย์หัวหิน วิทยาลัยการอาชีพปราณบุรี วิทยาลัยเทคนิคประจวบคีรีขันธ์ สภาหอการค้า/ สภาอุตสาหกรรมจังหวัด ชมรมธุรกิจท่องเที่ยวจังหวัด เป็นต้น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จัดทำหลักสูตรร่วมกับภาคีเครือข่าย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องค์การบริหารส่วนตำบลทับใต้ อำเภอหัวหิน จังหวัดประจวบคีรีขันธ์ ในหลักสูตรการปลูกผักไฮโดรโปนิกส์ปลอดสารพิษ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นำระบบเทคโนโลยีมาช่วยในการทำงาน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PRB Service, e-Service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มีการใช้งาน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ระบบฐานข้อมูลด้านแรงงานในพื้นที่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478645" y="5514495"/>
            <a:ext cx="4896189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13,000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แรงงานที่ผ่านการพัฒนามีรายได้เพิ่มขึ้น ไม่น้อยกว่า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6,000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บาทต่อปี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3%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แรงงานมีทักษะและรายได้เพิ่มขึ้น ส่งผลให้ประมาณการรายได้ต่อหัวของประชากรเพิ่มขึ้น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6% 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D8086F7E-5101-464B-97C6-0793E844D10C}"/>
              </a:ext>
            </a:extLst>
          </p:cNvPr>
          <p:cNvSpPr txBox="1"/>
          <p:nvPr/>
        </p:nvSpPr>
        <p:spPr>
          <a:xfrm>
            <a:off x="71857" y="49273"/>
            <a:ext cx="4282786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ประจวบคีรีขันธ์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EE6D187-964F-4EB2-BB4F-7D40C975AD41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BC6780-4D06-44F0-AC35-D5C57218013B}"/>
              </a:ext>
            </a:extLst>
          </p:cNvPr>
          <p:cNvSpPr txBox="1"/>
          <p:nvPr/>
        </p:nvSpPr>
        <p:spPr>
          <a:xfrm>
            <a:off x="-1" y="3692361"/>
            <a:ext cx="2435765" cy="29828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เน้นการพัฒนาฝีมือแรงงานของกำลังแรงงานใน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ประเด็น ดังนี้</a:t>
            </a:r>
          </a:p>
          <a:p>
            <a:pPr marL="288925" marR="0" lvl="1" indent="-1206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การท่องเที่ยวกลุ่มรายได้ดีและการท่องเที่ยว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เชิงสุขภาพ </a:t>
            </a:r>
          </a:p>
          <a:p>
            <a:pPr marL="288925" marR="0" lvl="1" indent="-1206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การแปรรูปอาหาร </a:t>
            </a:r>
          </a:p>
          <a:p>
            <a:pPr marL="288925" marR="0" lvl="1" indent="-12065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 อุตสาหกรรมเกษตรและเทคโนโลยีชีวภาพ</a:t>
            </a:r>
          </a:p>
          <a:p>
            <a:pPr marL="119063" marR="0" lvl="1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ร่วมกับสนับสนุนเพิ่มเติมใน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สาขา คือ สาขาโลจิสติกส์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(เพื่อรองรับการค้าชายแดน) และสาขาดิจิทัล</a:t>
            </a:r>
          </a:p>
        </p:txBody>
      </p:sp>
    </p:spTree>
    <p:extLst>
      <p:ext uri="{BB962C8B-B14F-4D97-AF65-F5344CB8AC3E}">
        <p14:creationId xmlns:p14="http://schemas.microsoft.com/office/powerpoint/2010/main" val="1628882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05178" y="884003"/>
            <a:ext cx="1982037" cy="381130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ความหลากหลายด้าน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ยกระดับมาตรฐานบริการ และส่งเสริมธุรกิจต่อเนื่องในแหล่งท่องเที่ยว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พัฒนาเขตอุตสาหกรรมโอเลโอเคมีคอลแบบครบวงจร (เขตอุตสาหกรรม</a:t>
            </a:r>
            <a:br>
              <a:rPr kumimoji="0" lang="th-TH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ปาล์มน้ำมัน)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การเกษตรสร้างมูลค่า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การพัฒนารถไฟรางคู่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สายใหม่ช่วงทับปุด - กระบี่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216423" y="829096"/>
            <a:ext cx="5188228" cy="185884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</a:p>
          <a:p>
            <a:pPr marL="169863" marR="0" lvl="0" indent="-11430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ไตรมาส 4 ปี 2564 ทั้งสิ้น 8,172 อัตรา</a:t>
            </a:r>
          </a:p>
          <a:p>
            <a:pPr marL="174625" marR="0" lvl="0" indent="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สาขาผู้ประกอบการวิชาชีพด้านเทคนิค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(คืองานอะไร ยกตัวอย่าง)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2,136 คน</a:t>
            </a:r>
          </a:p>
          <a:p>
            <a:pPr marL="174625" marR="0" lvl="0" indent="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สาขาอาชีพงานพื้นฐาน </a:t>
            </a:r>
            <a:r>
              <a:rPr lang="th-TH" sz="2000" b="1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คืองานอะไร ยกตัวอย่าง)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1,531 คน </a:t>
            </a:r>
          </a:p>
          <a:p>
            <a:pPr marL="168275" marR="0" lvl="0" indent="-168275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จำนวนแรงงานตามอาชีพที่มีจำนวนกำลังแรงงานมากที่สุด 2 ลำดับ</a:t>
            </a:r>
          </a:p>
          <a:p>
            <a:pPr marL="511175" lvl="1" indent="-342900">
              <a:lnSpc>
                <a:spcPts val="1700"/>
              </a:lnSpc>
              <a:defRPr/>
            </a:pPr>
            <a:r>
              <a:rPr lang="th-TH" sz="20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ผู้ปฏิบัติงานที่มีฝีมือในด้านการเกษตร และการประมง 80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184 คน</a:t>
            </a:r>
          </a:p>
          <a:p>
            <a:pPr marL="511175" lvl="1" indent="-342900">
              <a:lnSpc>
                <a:spcPts val="17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พนักงานการบริการและพนักงานในร้านค้า และตลาด 41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853 คน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241271" y="2756496"/>
            <a:ext cx="5188228" cy="207685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169863" marR="0" lvl="1" indent="-169863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ทักษะแรงงานในอุตสาหกรรมท่องเที่ยว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ร่วมกับสมาคมโรงแรมกระบี่ สมาคมธุรกิจการท่องเที่ยวจังหวัดกระบี่ พัฒนาทักษะแรงงานในอุตสาหกรรมท่องเที่ยว รวมทั้งร่วมกับ ศูนย์ทดสอบภาคเอกชนโรงเรียน สปาหัตถามณีกร และวิสาหกิจชุมชน (น้ำพุร้อนเค็มคลองท่อม)</a:t>
            </a:r>
          </a:p>
          <a:p>
            <a:pPr marL="169863" marR="0" lvl="1" indent="-169863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การผลิตด้านการเกษตรแปรรูป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และตลาดสินค้าเกษตรอย่างครบวงจรควบคู่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อุตสาหกรรมสะอาดและพลังงานทางเลือก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เช่น ประยุกต์ใช้เทคโนโลยีและนวัตกรรมเพื่อลดต้นทุนหรือเพิ่มมูลค่าของสินค้าและบริการ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533859" y="152652"/>
            <a:ext cx="4499105" cy="294888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ประสานความร่วมมือในการพัฒนาฝีมือแรงงานกับหน่วยงานต่าง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ๆ ในพื้นที่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ชมรม/องค์กร/เครือข่ายต่าง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ๆ เช่น กศน. กระบี่ วิทยาลัยเทคนิคกระบี่  วิทยาลัยเกษตรกระบี่ สมาคมโรงแรมกระบี่ สภาอุตสาหกรรมกระบี่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ในการทำกิจกรรมอะไร ระบุข้อมูล/ตัวอย่างให้ชัดเจน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: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จำนวน 4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พัฒนาและใช้งาน</a:t>
            </a:r>
            <a:r>
              <a:rPr kumimoji="0" lang="th-TH" sz="2000" b="1" i="0" u="none" strike="noStrike" kern="1200" cap="none" spc="-3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ระบบฐานข้อมูลการพัฒนาแรงงานของจังหวัด</a:t>
            </a:r>
            <a:r>
              <a:rPr kumimoji="0" lang="th-TH" sz="20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ร่วมกัน</a:t>
            </a:r>
          </a:p>
          <a:p>
            <a:pPr marL="174625" marR="0" lvl="0" indent="-17462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เทคโนโลยีช่วยในการทำงาน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PRB service 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(ระบบบริการภาครัฐของกรมพัฒนาฝีมือแรงงาน)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30A47596-1D41-4C53-BB4E-348D30B6498D}"/>
              </a:ext>
            </a:extLst>
          </p:cNvPr>
          <p:cNvSpPr txBox="1">
            <a:spLocks/>
          </p:cNvSpPr>
          <p:nvPr/>
        </p:nvSpPr>
        <p:spPr>
          <a:xfrm>
            <a:off x="11484983" y="6014860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619483-35B4-4C20-9B89-3B563502109B}"/>
              </a:ext>
            </a:extLst>
          </p:cNvPr>
          <p:cNvSpPr txBox="1"/>
          <p:nvPr/>
        </p:nvSpPr>
        <p:spPr>
          <a:xfrm>
            <a:off x="71857" y="6462155"/>
            <a:ext cx="12082663" cy="4616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517525" marR="0" lvl="0" indent="-5175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สาขาอาชีพงานพื้นฐาน* หมายถึง งานบริการขั้นพื้นฐานต่างๆ ที่ไม่จำเป็นต้องใช้ทักษะ/เครื่องมือ/เทคโนโลยีระดับสูง ลักษณะการปฏิบัติงานเป็นกิจกรรมที่ทำได้ง่ายด้วยรูปแบบประจำหรือทำซ้ำๆ จนเกิดความชำนาญ เช่น พนักงานทำความสะอาด พนักงานรักษาความปลอดภัย คนสวน เป็นต้น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912F21-E9F9-4EEF-9447-1A91E2CDA0FB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กระบี่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9A947A-FB4C-4E5A-BC09-65A5C424C0E9}"/>
              </a:ext>
            </a:extLst>
          </p:cNvPr>
          <p:cNvSpPr txBox="1"/>
          <p:nvPr/>
        </p:nvSpPr>
        <p:spPr>
          <a:xfrm>
            <a:off x="107461" y="4802065"/>
            <a:ext cx="2435765" cy="195694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การท่องเที่ยวให้มีคุณภาพและยั่งยืน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การผลิตด้านการเกษตรแปรรูป และตลาดสินค้าเกษตรอย่างครบวงจร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อุตสาหกรรมสะอาด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พลังงานทางเลือก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585832" y="5559819"/>
            <a:ext cx="4499106" cy="11887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(เป้าหมาย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ไม่น้อยกว่าปีละ 6,500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แรงงานที่ผ่านการพัฒนามีรายได้เพิ่มขึ้น </a:t>
            </a:r>
            <a:b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ไม่น้อยกว่า 7,200 บาทต่อปี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5 ในแต่ละปี</a:t>
            </a:r>
          </a:p>
        </p:txBody>
      </p:sp>
    </p:spTree>
    <p:extLst>
      <p:ext uri="{BB962C8B-B14F-4D97-AF65-F5344CB8AC3E}">
        <p14:creationId xmlns:p14="http://schemas.microsoft.com/office/powerpoint/2010/main" val="317074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66323" y="1161452"/>
            <a:ext cx="1858616" cy="359842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ด้านการท่องเที่ยวและบริการ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(พื้นที่พัฒนาการท่องเที่ยวกลุ่มดูแลสุขภาพเชื่อมโยงแหล่งท่องเที่ยวชายฝั่งทะเลตะวันตกของภาคกลาง ชุมพรและระนอง)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ด้านการเกษตรและธุรกิจเกี่ยวเนื่อง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โครงการก่อสร้างสำคัญในพื้นที่ (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รถไฟความเร็วสูงกรุงเทพฯ – หัวหิน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/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รถไฟรางคู่ช่วงนครปฐม – หัวหิน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064695" y="656812"/>
            <a:ext cx="5746359" cy="21031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(ปี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2560 -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การผลิตผลิตภัณฑ์คอมพิวเตอร์ อิเล็กทรอนิกส์ และอุปกรณ์จำนวน 4,981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การขายปลีก ยกเว้น ยานยนต์และจักรยานยนต์  จำนวน 1,021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การผลิตผลิตภัณฑ์ประเภทอื่น ๆ จำนวน  902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การผลิตเฟอร์นิเจอร์ จำนวน 404 คน • การผลิตผลิตภัณฑ์ยางและพลาสติก จำนวน 211 คน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ความต้องการพัฒนากำลังแรงงาน</a:t>
            </a:r>
          </a:p>
          <a:p>
            <a:pPr marL="177800" marR="0" lvl="0" indent="-17780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ปี 2564 ภาคท่องเที่ยวและบริการ ภาคเกษตรและธุรกิจเกี่ยวเนื่อง ภาคอุตสาหกรรม </a:t>
            </a:r>
            <a:b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มีความต้องการพัฒนากำลังแรงงาน รวม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13,300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</a:t>
            </a:r>
          </a:p>
          <a:p>
            <a:pPr marL="177800" marR="0" lvl="0" indent="-17780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ภาพรวมคาดการณ์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3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 มีความต้องการพัฒนากำลังแรงงาน ภาคท่องเที่ยว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18,710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ภาคอุตสาหกรรม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13,097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ภาคเกษตร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5,612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และอื่น ๆ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6,604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รวม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44,023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064695" y="2779685"/>
            <a:ext cx="5746359" cy="246888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ภาคการท่องเที่ยวและบริการ เป้าหมายพัฒนา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ปี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=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3,000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โดยมีแนวทางพัฒนา </a:t>
            </a:r>
            <a:b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โครงการพัฒนาปัจจัยพื้นฐานด้านการท่องเที่ยว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ภาคเกษตรและอุตสาหกรรมเกี่ยวเนื่องเกษตรสมัยใหม่ เป้าหมายพัฒา 3 ปี =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 คน </a:t>
            </a:r>
            <a:b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นำเทคโนโลยีและนวัตกรรมมาใช้เพื่อการเกษตร การประยุกต์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IoT (Internet of Things)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ในการควบคุมจัดการแปลง และพัฒฯผู้ประกอบการเกษตรครบวงจร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ภาคอุตสาหกรรมมีเป้าหมายพัฒา 3 ปี =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2,100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ให้แรงงานมีการปรับตัวให้เท่าทันการเปลี่ยนแปลง โดยการ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Upskill/Reskill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ด้านเทคโนโลยี เทคโนโลยีอัตโนมัติ เทคโนโลยีดิจิทัล รวมทั้งการทำงานที่หลากหลาย (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Multi Skill)</a:t>
            </a:r>
            <a:endParaRPr kumimoji="0" lang="th-TH" sz="1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รับรองหลักสูตรให้แก่สถานประกอบกิจการที่พัฒนาลูกจ้างของตน เป้าหมาย 30,000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ส่งเสริมสนับสนุนการขออนุญาตศูนย์ฝึกฯ ศูนย์ทดสอบฯ ศูนย์ประเมินฯ เป้าหมาย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15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จัดทำแผนและพัฒนากำลังคนตามเป้าหมาย ติดตามผลการดำเนินงานและปรับปรุงแผนฯ ทุกปี</a:t>
            </a:r>
            <a:endParaRPr kumimoji="0" lang="en-US" sz="1700" b="1" i="0" u="none" strike="noStrike" kern="1200" cap="none" spc="-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870018" y="79918"/>
            <a:ext cx="4181059" cy="308546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 ๆ ในพื้นที่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ชมรม/องค์กร/เครือข่ายต่าง ๆ เช่น สมาคมโรงแรมไทยสมาคมธุรกิจการท่องเที่ยว มหาวิทยาลัย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ราชภัฏเพชรบุรี เกษตรและสหกรณ์จังหวัด เกษตรจังหวัด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สภาอุตสาหกรรมจังหวัด สำนักงานพัฒนาชุมชนจังหวัด หอการค้าจังหวัด สมาพันธ์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SME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วิทยาลัยเทคนิค </a:t>
            </a:r>
            <a:b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วิทยาลัยสารพัดช่าง วิทยาลัยการอาชีพต่าง ๆ 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ในการทำกิจกรรมอะไร ระบุข้อมูล/ตัวอย่างให้ชัดเจน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ส่งเสริมสนับสนุนให้ภาคส่วนอื่นรับถ่ายโอนภารกิจของสำนักงานฯ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การขออนุญาตดำเนินการศูนย์ฝึกอบรมฝีมือแรงงาน ศูนย์ทดสอบมาตรฐานฝีมือแรงงาน ศูนย์ประเมินความรู้ความสามารถ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ฐานข้อมูลในการวิเคราะห์ความต้องการกำลังแรงงาน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064695" y="5318718"/>
            <a:ext cx="4181060" cy="154657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กำลังแรงงานได้รับการพัฒนาฝีมือตามเป้าหมาย จำนวน 36,000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ประสิทธิภาพการผลิตของปัจจัยด้านแรงงานเพิ่มขึ้นไม่น้อยกว่าร้อยละ 35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จำนวนแรงงานที่สำเร็จการพัฒนาฝีมือแรงงานมีศักยภาพเพิ่มขึ้น มีอาชีพ มีรายได้ ไม่น้อยกว่าร้อยละ 60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093207D8-CD20-4A90-BBD5-DBC75294F479}"/>
              </a:ext>
            </a:extLst>
          </p:cNvPr>
          <p:cNvSpPr txBox="1">
            <a:spLocks/>
          </p:cNvSpPr>
          <p:nvPr/>
        </p:nvSpPr>
        <p:spPr>
          <a:xfrm>
            <a:off x="11453398" y="6579361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98573EA8-0FD1-4BAC-ABA6-90D52F2E8703}"/>
              </a:ext>
            </a:extLst>
          </p:cNvPr>
          <p:cNvSpPr txBox="1"/>
          <p:nvPr/>
        </p:nvSpPr>
        <p:spPr>
          <a:xfrm>
            <a:off x="63428" y="79918"/>
            <a:ext cx="3923022" cy="54864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เพชรบุรี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5A3E50-8E21-450B-8662-B60D634D29EE}"/>
              </a:ext>
            </a:extLst>
          </p:cNvPr>
          <p:cNvSpPr txBox="1"/>
          <p:nvPr/>
        </p:nvSpPr>
        <p:spPr>
          <a:xfrm>
            <a:off x="107462" y="4802065"/>
            <a:ext cx="1898270" cy="175176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</a:t>
            </a:r>
            <a:b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ด้านการท่องเที่ยวและบริการ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ด้านการเกษตรและธุรกิจเกี่ยวเนื่อง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</a:t>
            </a:r>
          </a:p>
        </p:txBody>
      </p:sp>
    </p:spTree>
    <p:extLst>
      <p:ext uri="{BB962C8B-B14F-4D97-AF65-F5344CB8AC3E}">
        <p14:creationId xmlns:p14="http://schemas.microsoft.com/office/powerpoint/2010/main" val="352898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29444" y="778565"/>
            <a:ext cx="1888438" cy="36022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เขตพัฒนาเศรษฐกิจพิเศษ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มูลค่าเพิ่มจากสินค้าทางเกษตร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สร้างรายได้จาก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 ธุรกิจบริการ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รองรับ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โครงการสร้างทักษะแรงงาน/วิชาชีพ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กับประเทศเพื่อนบ้าน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ร่วมกับกรมความร่วมมือระหว่างประเทศ กระทรวงการต่างประเทศ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161762" y="778565"/>
            <a:ext cx="5819359" cy="154657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(ปี 2564)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ความต้องการแรงงานปี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64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จำแนกตามสาขา (ข้อมูล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พ.ย.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64)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มีดังนี้ ด้านบริการ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2,090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 ด้านการเกษตร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1,115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1,000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(การผลิต การขาย การซ่อมยานยนต์ เป็นต้น) และด้านโลจิสติกส์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204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ความต้องการแรงงานในอนาคต (ปี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2564 - 2566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ภาพรวมจำนวน 730,827 คน โดยต้องการแรงงานทักษะกึ่งฝีมือมากที่สุด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ในขณะที่ปัจจุบันแรงงานส่วนใหญ่เป็นภาคการเกษตร (คิดเป็น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48.09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%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จากกำลังแรงงาน 239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027 คน)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161762" y="2342269"/>
            <a:ext cx="5819359" cy="278153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173038" lvl="1" indent="-173038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สร้างความร่วมมือและเครือข่าย เพื่อยกระดับฝีมือแรงงาน โดยใช้</a:t>
            </a: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กรอบแนวคิดการจัดพื้นที่ </a:t>
            </a:r>
            <a:r>
              <a:rPr lang="en-US" sz="1900" b="1" dirty="0" err="1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Tak</a:t>
            </a:r>
            <a:r>
              <a:rPr lang="en-US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Forum (4 Flagship) </a:t>
            </a: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กำหนดหลักสูตรการพัฒนาตามจุดเด่นของแต่ละพื้นที่ </a:t>
            </a:r>
            <a:r>
              <a:rPr lang="th-TH" sz="19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ได้แก่</a:t>
            </a: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</a:t>
            </a: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เมืองศูนย์กลางการค้าระหว่างประเทศ </a:t>
            </a:r>
            <a:r>
              <a:rPr lang="en-US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2) </a:t>
            </a: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เมืองศูนย์การค้าบนระเบียงเศรษฐกิจพิเศษ</a:t>
            </a:r>
            <a:r>
              <a:rPr lang="en-US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3) เมืองเกษตรปลอดภัยและเกษตรอินทรีย์ และ 4) เมือง</a:t>
            </a:r>
            <a:br>
              <a:rPr lang="en-US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อารายธรรมแห่งขุนเขา</a:t>
            </a:r>
          </a:p>
          <a:p>
            <a:pPr marL="173038" marR="0" lvl="1" indent="-1730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อุตสาหกรรมการเกษตรและเทคโนโลยีชีวภาพ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การพัฒนาบุคลากร และแรงงานวิชาชีพระดับสูงด้านการเกษตร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Smart Farm) IoT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เพื่อการเกษตร นวัตกรรมเพื่อการเกษตร</a:t>
            </a:r>
          </a:p>
          <a:p>
            <a:pPr marL="173038" marR="0" lvl="1" indent="-1730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อุตสาหกรรมท่องเที่ยวกลุ่มรายได้ดีและการท่องเที่ยวเชิงสุขภาพ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เช่น การพัฒนาทักษะ มาตรฐานการให้บริการ ทักษะด้านภาษา ทักษะการนำท่องเที่ยวเชิงธรรมชาติ</a:t>
            </a:r>
          </a:p>
          <a:p>
            <a:pPr marL="173038" marR="0" lvl="1" indent="-1730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อุตสาหกรรมการบินและโลจิสติกส์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การพัฒนาทักษะด้านการค้า การลงทุน การตลาดออนไลน์ การค้าขายระหว่างประเทศ การขนส่งโลจิสติกส์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8125001" y="99391"/>
            <a:ext cx="3952459" cy="289694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ประสานความร่วมมือกับหน่วยงานต่างๆ ในพื้นที่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ชมรม/องค์กร/เครือข่ายต่างๆ เพื่อฝึกอบรมและทดสอบแรงงาน เช่น สภาอุตสาหกรรมจังหวัด วิทยาลัยเทคนิคตาก ม.ราชมงคลล้านนา วิทยาเขตตาก วิทยาลัยเทคนิคแม่สอด ม.ราชภัฏกำแพงเพชร วิทยาเขตแม่สอด องค์กรส่วนท้องถิ่น สมาคมขนส่งสินค้าจังหวัด สมาคมธุรกิจท่องเที่ยวจังหวัด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ในการทำกิจกรรมอะไร ระบุข้อมูล/ตัวอย่างให้ชัดเจน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พัฒนาและใช้งาน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ระบบฐานข้อมูลการพัฒนาฝีมือแรงงาน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ผ่านกลไกสิทธิประโยชน์และ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Big Data)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เชื่อมโยงกับทุกภาคส่วนในพื้นที่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2161762" y="5212080"/>
            <a:ext cx="3952460" cy="16459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ไม่น้อยกว่าปีละ 15,000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แรงงานที่ผ่านการพัฒนามีรายได้เพิ่มขึ้น ไม่น้อยกว่า 6,000 บาทต่อปี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3.5 ในแต่ละปี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มูลค่าในการลงทุนในพื้นที่เศรษฐกิจพิเศษตากและนอกพื้นที่เศรษฐกิจพิเศษ มากกว่า 20,000 ล้านบาทต่อปี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86287094-BEA6-4DF7-A816-E849076B3911}"/>
              </a:ext>
            </a:extLst>
          </p:cNvPr>
          <p:cNvSpPr txBox="1">
            <a:spLocks/>
          </p:cNvSpPr>
          <p:nvPr/>
        </p:nvSpPr>
        <p:spPr>
          <a:xfrm>
            <a:off x="11325963" y="6468068"/>
            <a:ext cx="597679" cy="290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7F609DA3-EFF6-437A-BD3C-5FF7036456DC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ตาก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D6C921-F100-4671-B436-CE45FA381AEC}"/>
              </a:ext>
            </a:extLst>
          </p:cNvPr>
          <p:cNvSpPr txBox="1"/>
          <p:nvPr/>
        </p:nvSpPr>
        <p:spPr>
          <a:xfrm>
            <a:off x="71856" y="4447360"/>
            <a:ext cx="2017965" cy="216213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 </a:t>
            </a:r>
          </a:p>
          <a:p>
            <a:pPr marL="173038" marR="0" lvl="1" indent="-17303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มุ่งเน้นใน 3 สาขาหลัก ได้แก่ </a:t>
            </a:r>
          </a:p>
          <a:p>
            <a:pPr marL="0" marR="0" lvl="1" indent="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อุตสาหกรรมการเกษตรและเทคโนโลยีชีวภาพ            </a:t>
            </a:r>
          </a:p>
          <a:p>
            <a:pPr marL="0" marR="0" lvl="1" indent="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2) อุตสาหกรรมท่องเที่ยวกลุ่มรายได้ดีและการท่องเที่ยวเชิงสุขภาพ </a:t>
            </a:r>
          </a:p>
          <a:p>
            <a:pPr marL="0" marR="0" lvl="1" indent="28892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3) อุตสาหกรรมการบินและโลจิสติกส์</a:t>
            </a:r>
          </a:p>
        </p:txBody>
      </p:sp>
    </p:spTree>
    <p:extLst>
      <p:ext uri="{BB962C8B-B14F-4D97-AF65-F5344CB8AC3E}">
        <p14:creationId xmlns:p14="http://schemas.microsoft.com/office/powerpoint/2010/main" val="2511462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71856" y="573542"/>
            <a:ext cx="1759227" cy="256865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เขตพัฒนาเศรษฐกิจพิเศษ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(สปป.ลาว)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เกษตรอินทรีย์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วิถี</a:t>
            </a:r>
            <a:b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ลุ่มน้ำโขง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อยู่ใกล้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เส้นทางรถไฟความเร็วสูง </a:t>
            </a:r>
            <a:b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(สปป.ลาว-จีน)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894399" y="580419"/>
            <a:ext cx="4911696" cy="16459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ความต้องแรงงานปี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2564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(ข้อมูล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พ.ย.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64)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2,664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แยกตามสาขา ดังนี้ บริการ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1,206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โลจิสติกส์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755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อุตสาหกรรม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596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และเกษตร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107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ปัจจุบันมี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แรงานอยู่ในภาคเกษตรคิดเป็นร้อยละ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46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และนอกภาคการเกษตร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54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แผนพัฒนากำลังคนจังหวัดหนองคาย ปี 2565 – 2570 มีกำลังแรงงานที่ต้องพัฒนา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ดังนี้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ด้านการเกษตร เป้าหมาย 30,744 คน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 การค้า การลงทุน การผลิตและการก่อสร้าง เป้าหมายรวม 55,821 คน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1894399" y="2317252"/>
            <a:ext cx="4911696" cy="228600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(แผนพัฒนากำลังคนฯ 2565 – 2570)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 2 สาขาหลัก ดังนี้ 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ด้านการเกษตร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มีจำนวนเป้าหมาย 30,744 คน เช่น ร่วมมือกับวิสาหกิจชุมชน สร้างโมเดลเป็นศูนย์การเรียนรู้ด้านเกษตรอัจฉริยะและการใช้พลังงานทดแทน ใช้หลักสูตรการประยุกต์ระบบโซล่าเซลล์เพื่องานการเกษตร การใช้เทคโนโลยีการควบคุมระบบน้ำอัตโนมัติแบบอัจฉริยะ และ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Internet of Things (IOT)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ร่วมมือกับวิสาหกิจชุมชน สนง.เกษตรจังหวัด สนง.อุตสาหกรรมจังหวัด ร่วมกันพัฒนาเกษตรแปลงใหญ่ และหลักสูตรเทคโนโลยีการแปรรูปผลิตผลทางการเกษตร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 การค้า การลงทุน การผลิตและการก่อสร้าง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มีจำนวนเป้าหมาย 55,821 คน เช่น ร่วมมือกับสมาคมส่งเสริมการท่องเที่ยวจังหวัด พัฒนาแรงงานทักษะสูงด้านภาษา และหลักสูตรการบริหารจัดการด้านการท่องเที่ยวอย่างมืออาชีพ 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6869632" y="49273"/>
            <a:ext cx="5250511" cy="277383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-1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ประสานความร่วมมือในการพัฒนาแรงงานร่วมกับหน่วยงานต่างๆ ในพื้นที่</a:t>
            </a:r>
            <a:r>
              <a:rPr kumimoji="0" lang="th-TH" sz="17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เช่น สนง.เกษตรจังหวัด สนง.เกษตรและสหกรณ์จังหวัด สนง.อุตสาหกรรมจังหวัด สนง.ขนส่งจังหวัด วิทยาลัยอาชีวศึกษา วิทยาลัยเทคนิคหนองคาย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สมาคมส่งเสริมการท่องเที่ยวจังหวัดหนองคาย เป็นต้น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ในการทำกิจกรรมอะไร ระบุข้อมูล/ตัวอย่างให้ชัดเจน</a:t>
            </a:r>
            <a:endParaRPr kumimoji="0" lang="th-TH" sz="1700" b="1" i="0" u="none" strike="noStrike" kern="120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: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จำนวน </a:t>
            </a:r>
            <a:br>
              <a:rPr kumimoji="0" lang="en-US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en-US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แห่ง</a:t>
            </a:r>
            <a:r>
              <a:rPr kumimoji="0" lang="en-US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ได้แก่ วิทยาลัยเทคโนโลยีอุตสาหกรรมการต่อเรือหนองคาย วิทยาลัยเทคโนโลยีโพนพิสัย โรงเรียนฝึกอสชีพณภัทร วิทยาลัยเทคโนโลยีอาเซียน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รูปแบบการฝึกอบรมมาใช้พัฒนาการฝึก </a:t>
            </a: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ฝึกอบรมในห้อง, ฝึกอบรมทางไกลรูปแบบออนไลน์, การฝึกอบรม</a:t>
            </a:r>
            <a:b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ในงานจริง (</a:t>
            </a:r>
            <a:r>
              <a:rPr kumimoji="0" lang="en-US" sz="17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 the job training)</a:t>
            </a:r>
            <a:endParaRPr kumimoji="0" lang="th-TH" sz="1700" b="1" i="0" u="none" strike="noStrike" kern="1200" cap="none" spc="-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พัฒนาและใช้งาน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ระบบฐานข้อมูลการพัฒนาแรงงานของจังหวัด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ร่วมกัน (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Big Data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เทคโนโลยีช่วยในการทำงาน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PRB service, e-license, e-report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894399" y="4694165"/>
            <a:ext cx="4911696" cy="154273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ไม่น้อยกว่าปีละ 14,500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แรงงานที่ผ่านการพัฒนาฝีมือแรงงานมีรายได้เพิ่มขึ้นไม่น้อยกกว่าร้อยละ 10 ของรายได้ก่อนรับการพัฒนา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3.5 ในแต่ละปี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มูลค่าในการลงทุนในพื้นที่พัฒนาเศรษฐกิจพิเศษและนอกพื้นที่เศรษฐกิจพิเศษ มากกว่า 8,246.53 ล้านบาทต่อปี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FEB43D36-D260-456E-82E4-7C2F92B6084C}"/>
              </a:ext>
            </a:extLst>
          </p:cNvPr>
          <p:cNvSpPr txBox="1">
            <a:spLocks/>
          </p:cNvSpPr>
          <p:nvPr/>
        </p:nvSpPr>
        <p:spPr>
          <a:xfrm>
            <a:off x="11431650" y="6567563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F84576E5-3351-4295-8D2F-3BCDD7BFE1F7}"/>
              </a:ext>
            </a:extLst>
          </p:cNvPr>
          <p:cNvSpPr txBox="1"/>
          <p:nvPr/>
        </p:nvSpPr>
        <p:spPr>
          <a:xfrm>
            <a:off x="71857" y="49273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หนองคาย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143A56-D509-42AE-A9CB-18FB4EFE51E1}"/>
              </a:ext>
            </a:extLst>
          </p:cNvPr>
          <p:cNvSpPr txBox="1"/>
          <p:nvPr/>
        </p:nvSpPr>
        <p:spPr>
          <a:xfrm>
            <a:off x="71855" y="3209263"/>
            <a:ext cx="1759227" cy="215828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h-TH" sz="1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7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เน้นพัฒนาแรงงาน </a:t>
            </a:r>
            <a:r>
              <a:rPr lang="en-US" sz="17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lang="th-TH" sz="17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กลุ่ม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กลุ่มหลัก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แรงงานภาคการเกษตร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กลุ่มรอง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แรงงานภาคการท่องเที่ยว แรงงานใหม่ นักศึกษาชั้นปีสุดท้ายผู้ว่างงาน 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40272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71857" y="658086"/>
            <a:ext cx="1858616" cy="19607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</a:p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เขตเศรษฐกิจพิเศษ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(กัมพูชา)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เกษตรปลอดภัย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สิ่งแวดล้อมยั่งยืน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ท่องเที่ยว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อย่างมีคุณค่า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999755" y="646040"/>
            <a:ext cx="4987454" cy="237116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(ไตรมาส 2 ปี 2564)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ความต้องแรงงานปี 64 (ข้อมูล 2 พ.ย. 64) รวม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1,5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แยกตามสาขา ดังนี้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ภาคเกษตรกรรม 6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ภาคท่องเที่ยวและบริการ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500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ภาคอุตสาหกรรม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300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และภาคขนส่งและโลจีสติกส์ 1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65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ปัจจุบันมีจำนวนกำลังแรงงานมากที่สุด  5  ลำดับแรก ได้แก่ 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การเกษตรและการประมง 61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798 คน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พนักงานบริการและพนักงานในร้านค้า 34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854 คน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3)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อาชีพขั้นพื้นฐานต่าง ๆ ในด้านการขายและให้บริการ 27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751 คน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4)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ผู้ปฏิบัติงานด้านความสามารถทางฝีมือและธุรกิจการค้า 19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365 คน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5)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ผู้ปฏิบัติการโรงงาน เครื่องจักรและผู้ปฏิบัติงานด้านการประกอบ 8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297 คน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000046" y="3050133"/>
            <a:ext cx="4987454" cy="278153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  <a:r>
              <a:rPr kumimoji="0" lang="en-US" sz="19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?????????</a:t>
            </a:r>
            <a:endParaRPr kumimoji="0" lang="th-TH" sz="19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1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ข้อมูลการพัฒนาแรงงาน เป็นภาพรวมของการดำเนินงานของสำนักงานฯ </a:t>
            </a: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ตามบทบาท </a:t>
            </a:r>
            <a:r>
              <a:rPr kumimoji="0" lang="en-US" sz="19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 </a:t>
            </a: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 (</a:t>
            </a:r>
            <a:r>
              <a:rPr kumimoji="0" lang="en-US" sz="19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Policy Advisor, Regulator, Facilitator, Operator)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</a:t>
            </a:r>
          </a:p>
          <a:p>
            <a:pPr marL="233363" marR="0" lvl="1" indent="-1158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ออกใบอนุญาตผู้ดำเนินการทดสอบมาตรฐานฝีมือแรงงาน ผู้ดำเนินการฝึกอบรม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ศูนย์ฝึกอบรมฝีมือแรงงาน ศูนย์ประเมินความรู้ความสามารถ กำกับดูแลการดำเนินงาน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ของศูนย์ทดสอบมาตรฐานฝีมือแรงงาน</a:t>
            </a:r>
          </a:p>
          <a:p>
            <a:pPr marL="233363" marR="0" lvl="1" indent="-1158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สนับสนุนการพัฒนาและจัดทำมาตรฐานฝีมือแรงงานแห่งชาติ ส่งเสริมให้ผู้ประกอบกิจการ หรือผู้ประกอบอาชีพจัดทำมาตรฐานฝีมือแรงงานของตน จัดตั้งศูนย์ฝึกอบรมฝีมือ</a:t>
            </a:r>
            <a:r>
              <a:rPr kumimoji="0" lang="th-TH" sz="1900" b="1" i="0" u="none" strike="noStrike" kern="1200" cap="none" spc="-7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 ส่งเสริมการจัดแข่งขันฝีมือแรงงานร่วมกับสถานประกอบกิจการและสถาบันการศึกษา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056491" y="112802"/>
            <a:ext cx="5055993" cy="19607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indent="-16827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ลงนามความร่วมมือในการแบ่งปันทรัพยากร หลักสูตร วิทยากร งบประมาณและสถานที่สำหรับการพัฒนาฝีมือแรงงาน ร่วมกับ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หน่วยงานต่างๆ ในพื้นที่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เช่น วิทยาลัยเทคนิคตราด วิทยาลัยการอาชีพบ่อไร่ วิทยาลัยชุมชนตราด ม.ราชภัฏรำไพพรรณี วิสาหกิจชุมชน กลุ่มประมง องค์กรด้านการท่องเที่ยว สภาอุตสาหกรรมจังหวัด หอการค้าจังหวัด สภาเกษตรกร องค์กรอิสระ </a:t>
            </a:r>
          </a:p>
          <a:p>
            <a:pPr marL="168275" indent="-168275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การการถ่ายโอนและการกำกับดูแล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ศูนย์ทดสอบและศูนย์ฝึกอบรมมาตรฐานฝีมือแรงงานแห่งชาติ ทั้งภาครัฐและภาคเอกชน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71857" y="5873856"/>
            <a:ext cx="5672959" cy="93487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แรงงานมีทักษะเพิ่มขึ้น ไม่น้อยกว่าปีละ 6,000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แรงงานที่ผ่านการพัฒนามีรายได้เพิ่มขึ้น ไม่น้อยกว่า 24,000 บาทต่อปี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3.5 ในแต่ละปี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FDEEAAA1-DF85-4A32-AC6A-909CA5128675}"/>
              </a:ext>
            </a:extLst>
          </p:cNvPr>
          <p:cNvSpPr txBox="1">
            <a:spLocks/>
          </p:cNvSpPr>
          <p:nvPr/>
        </p:nvSpPr>
        <p:spPr>
          <a:xfrm>
            <a:off x="11484989" y="6538701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A53B2714-D739-4B83-B2E2-D741C7AC464F}"/>
              </a:ext>
            </a:extLst>
          </p:cNvPr>
          <p:cNvSpPr txBox="1"/>
          <p:nvPr/>
        </p:nvSpPr>
        <p:spPr>
          <a:xfrm>
            <a:off x="71857" y="49273"/>
            <a:ext cx="3923022" cy="54864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ตราด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2399B2-A5F3-492E-BF8D-C08CF0094BC7}"/>
              </a:ext>
            </a:extLst>
          </p:cNvPr>
          <p:cNvSpPr txBox="1"/>
          <p:nvPr/>
        </p:nvSpPr>
        <p:spPr>
          <a:xfrm>
            <a:off x="71857" y="2679052"/>
            <a:ext cx="1759227" cy="257634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900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 3 สาขาหลัก ได้แก่ </a:t>
            </a:r>
            <a:endParaRPr lang="en-US" sz="1900" b="1" dirty="0">
              <a:solidFill>
                <a:srgbClr val="00000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ภาคการท่องเที่ยวและบริการ </a:t>
            </a:r>
            <a:endParaRPr lang="en-US" sz="1900" b="1" dirty="0">
              <a:solidFill>
                <a:srgbClr val="0000FF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ภาคการเกษตร (เกษตรแปรรูป) </a:t>
            </a:r>
            <a:endParaRPr lang="en-US" sz="1900" b="1" dirty="0">
              <a:solidFill>
                <a:srgbClr val="0000FF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9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ภาคการค้าชายแดน (ขายส่ง ขายปลีก)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7264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71857" y="542565"/>
            <a:ext cx="1345756" cy="36022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</a:t>
            </a:r>
            <a:br>
              <a:rPr kumimoji="0" lang="en-US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การพัฒนา/ความสำคัญ</a:t>
            </a:r>
            <a:br>
              <a:rPr kumimoji="0" lang="en-US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เขตเศรษฐกิจพิเศษ 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ด้านการพัฒนา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เกษตรปลอดภัย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การท่องเที่ยวเชิงนิเวศ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เชื่อมโยงอารยธรรมโบราณ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-3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การค้าชายแดน (กัมพูชา)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1519230" y="542565"/>
            <a:ext cx="5453931" cy="109728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(ปี 2564)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จังหวัดสระแก้วมี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ความต้องการแรงงานจำนวน 2,644 คน (เพิ่มขึ้น 78.44 % จากปี 2563) โดยสาขาที่มีความต้องการมากที่สุดคือ อุตสาหกรรมการผลิต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1,810 อัตรา (คิดเป็น 68.45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%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คาดว่าในปี พ.ศ.2565 และปีต่อไปมี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แนวโน้มเพิ่มขึ้นในอัตราร้อยละ 10 ต่อปี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1527986" y="1667448"/>
            <a:ext cx="5453931" cy="216213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?????????</a:t>
            </a:r>
            <a:endParaRPr kumimoji="0" lang="th-TH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1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ข้อมูลการพัฒนาแรงงาน เป็นภาพรวมของการดำเนินงานของสำนักงานฯ </a:t>
            </a:r>
            <a:r>
              <a:rPr kumimoji="0" lang="th-TH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ตามบทบาท 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 </a:t>
            </a:r>
            <a:r>
              <a:rPr kumimoji="0" lang="th-TH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 (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Policy Advisor, Regulator, Facilitator, Operator)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คือ</a:t>
            </a:r>
          </a:p>
          <a:p>
            <a:pPr marL="177800" marR="0" lvl="0" indent="-17780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b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PSK" panose="020B0500040200020003" pitchFamily="34" charset="-34"/>
              </a:rPr>
              <a:t>รวบรวม ศึกษา วิเคราะห์ข้อมูลความต้องการและพัฒนาหลักสูตรตามความต้องการตลาดแรงงานในพื้นที่ พัฒนากระบวนการพัฒนาฝีมือแรงงานทั้งการฝึกอบรม การกำหนดและทดสอบมาตรฐานฝีมือแรงงาน การรับรองความรู้ความสามารถให้น่าเชื่อถือและเป็นที่ยอมรับ กำหนดให้มีระบบการประกันคุณภาพการพัฒนาฝีมือแรงงาน ระบบประกันคุณภาพการทดสอบมาตรฐานฝีมือแรงงาน และส่งเสริมให้เครือข่ายนำระบบดังกล่าวไปกำกับควบคุมการฝึกอบรมฝีมือแรงงาน การทดสอบมาตรฐานฝีมือแรงงาน</a:t>
            </a:r>
            <a:endParaRPr kumimoji="0" lang="th-TH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092290" y="49273"/>
            <a:ext cx="5045764" cy="482952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บูรณาการความร่วมมือและส่งเสริมเครือข่ายในการพัฒนากำลังแรงงานกับหน่วยงานภาคการศึกษา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ทั้งของรัฐและเอกชน จำนวน 8 แห่ง ได้แก่ มหาวิทยาลัยบูรพาสระแก้ว มหาวิทยาลัยราชภัฏวไลยอลงกรณ์ในพระบรมราชูปถัมภ์สระแก้ว วิทยาลัยชุมชนสระแก้ว วิทยาลัยเทคนิคสระแก้ว วิทยาลัยเทคนิควังน้ำเย็น วิทยาลัยเกษตรและเทคโนโลยีสระแก้ว วิทยาลัยเทคโนโลยีสระแก้ว วิทยาลัยเทคโนโลยี-ไฮเทคสระแก้ว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บูรณาการความร่วมมือกับภาครัฐและภาคเอกชน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สนง. อุตสาหกรรมจังหวัด สนง. พัฒนาชุมชนจังหวัด สนง. เกษตรจังหวัด สมาคมธุรกิจที่พักและท่องเที่ยว ฯลฯ </a:t>
            </a:r>
          </a:p>
          <a:p>
            <a:pPr marL="177800" lvl="0" indent="-177800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เทคโนโลยีช่วยในการทำงาน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TPMAP (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เมนูแก้จน) เป็นเครื่องมือในการชี้เป้าการพัฒนาทักษะฝีมือแรงงานในจังหวัด ระบบการจัดเก็บและระบบวิเคราะห์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ฐานข้อมูล</a:t>
            </a:r>
          </a:p>
          <a:p>
            <a:pPr marL="177800" lvl="0" indent="-177800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ส่งเสริมให้สถานศึกษาในสังกัดทั้ง 5 แห่ง จัดตั้งศูนย์ทดสอบมาตรฐานฝีมือแรงงานแห่งชาติแห่งๆ ละ 2-3 สาขาตามความพร้อม </a:t>
            </a:r>
            <a:r>
              <a:rPr kumimoji="0" lang="th-TH" sz="1800" b="1" i="1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(กับใคร ชื่อบริษัท มหาวิทยาลัย หรืออะไร บอกมาให้ชัดเจน) </a:t>
            </a:r>
            <a:endParaRPr lang="th-TH" b="1" dirty="0">
              <a:solidFill>
                <a:srgbClr val="00000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lvl="0" indent="-177800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ให้วิทยาลัยเทคนิคสระแก้วและวิทยาลัยเทคนิควังน้ำเย็นจัดตั้งศูนย์ประเมินความรู้ความสามารถ สาขาช่างไฟฟ้าภายในอาคาร </a:t>
            </a:r>
          </a:p>
          <a:p>
            <a:pPr marL="177800" lvl="0" indent="-177800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ส่งเสริมสถานประกอบกิจการพัฒนาฝีมือแรงงานให้กับลูกจ้างของตนเอง </a:t>
            </a:r>
            <a:r>
              <a:rPr kumimoji="0" lang="th-TH" sz="1800" b="1" i="1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(กับใคร ชื่อบริษัท บอกมาให้ชัดเจน) </a:t>
            </a:r>
            <a:endParaRPr lang="th-TH" b="1" dirty="0">
              <a:solidFill>
                <a:srgbClr val="00000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77800" lvl="0" indent="-177800">
              <a:lnSpc>
                <a:spcPts val="1600"/>
              </a:lnSpc>
              <a:buFont typeface="Arial" panose="020B0604020202020204" pitchFamily="34" charset="0"/>
              <a:buChar char="•"/>
              <a:defRPr/>
            </a:pPr>
            <a:r>
              <a:rPr lang="th-TH" b="1" spc="-20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ส่งเสริมให้สถานประกอบกิจการจัดทำมาตรฐานฝีมือแรงงานผู้ประกอบอาชีพอย่างน้อยปีละ 2 แห่งๆ ละ </a:t>
            </a:r>
            <a:r>
              <a:rPr lang="th-TH" b="1" dirty="0">
                <a:solidFill>
                  <a:srgbClr val="0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สาขาอาชีพ </a:t>
            </a:r>
            <a:r>
              <a:rPr kumimoji="0" lang="th-TH" sz="1800" b="1" i="1" u="none" strike="noStrike" kern="1200" cap="none" spc="-1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(กับใคร ชื่อบริษัท มหาวิทยาลัย หรืออะไร บอกมาให้ชัดเจน) </a:t>
            </a:r>
            <a:endParaRPr lang="th-TH" b="1" dirty="0">
              <a:solidFill>
                <a:srgbClr val="000000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1519230" y="3857181"/>
            <a:ext cx="5462687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กลุ่มเป้าหมายในจังหวัดสระแก้วได้รับการเพิ่มทักษะฝีมือได้ตามมาตรฐานฝีมือแรงงานหรือได้รับหนังสือรับรองความรู้ความสามารถปีละ 5,400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ประชาชนที่ได้รับการพัฒนาทักษะฝีมือมีงานทำมีรายได้ที่เพิ่มขึ้น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มีการจัดตั้งศูนย์ฝึกอบรม ศูนย์ทดสอบมาตรฐานฝีมือฯ นศูนย์ประเมินความรู้ฯ เพิ่มขึ้นจำนวน 5 แห่ง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19379343-0A3E-40B8-8F04-0494AC7103FA}"/>
              </a:ext>
            </a:extLst>
          </p:cNvPr>
          <p:cNvSpPr txBox="1">
            <a:spLocks/>
          </p:cNvSpPr>
          <p:nvPr/>
        </p:nvSpPr>
        <p:spPr>
          <a:xfrm>
            <a:off x="11502501" y="6555896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95A7AB67-E96B-4813-852D-6082AAD39657}"/>
              </a:ext>
            </a:extLst>
          </p:cNvPr>
          <p:cNvSpPr txBox="1"/>
          <p:nvPr/>
        </p:nvSpPr>
        <p:spPr>
          <a:xfrm>
            <a:off x="71857" y="49273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สระแก้ว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613CD-C67A-49B8-B4BC-C4A5B74DF930}"/>
              </a:ext>
            </a:extLst>
          </p:cNvPr>
          <p:cNvSpPr txBox="1"/>
          <p:nvPr/>
        </p:nvSpPr>
        <p:spPr>
          <a:xfrm>
            <a:off x="-2394639" y="4180925"/>
            <a:ext cx="3850127" cy="276229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 6 ปี (พ.ศ. 2565 – 2570) รวมทั้งสิ้น 34,500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พัฒนากำลังแรงงานของจังหวัดใน </a:t>
            </a:r>
            <a:r>
              <a:rPr lang="en-US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 </a:t>
            </a: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(1) อุตสาหกรรมการเกษตรและสินค้าเกษตรแปรรูป จำนวน 3,356 คน 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(2) อุตสาหกรรมภาคธุรกิจท่องเที่ยวและบริการ จำนวน 5,225 คน 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(3) อุตสาหกรรมธุรกิจวิสาหกิจชุมชนและผู้ประกอบกิจการ </a:t>
            </a:r>
            <a:r>
              <a:rPr lang="en-US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OTOP </a:t>
            </a: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5,150 คน  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(4) อุตสาหกรรมไฟฟ้า อิเล็กทรอนิกส์ และดิจิทัล จำนวน 6,325 คน 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(5) อุตสาหกรรมการศึกษา จำนวน 12,000 คน 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(6) อุตสาหกรรมเทคโนโลยีก่อสร้าง จำนวน 1,856 คน</a:t>
            </a:r>
          </a:p>
          <a:p>
            <a:pPr marL="228600"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(7) อุตสาหกรรมเทคโนโลยียานยนต์ จำนวน 588 คน </a:t>
            </a:r>
          </a:p>
          <a:p>
            <a:pPr marL="119063" marR="0" lvl="0" indent="-119063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400" b="1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ส่งเสริมการมีส่วนร่วมของเครือข่ายในการพัฒนากำลังคนของจังหวัด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64901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99393" y="991945"/>
            <a:ext cx="2047459" cy="3602268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เป้าหมายการพัฒนา/ความสำคัญของพื้นที่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การท่องเที่ยวมูลค่าสูง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การเกษตรมูลค่าสูง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การเชื่อมโยงการค้ากับกลุ่มประเทศ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BIMSTEC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และอาเซียน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การขนส่งโลจิสติกส์ โครงการ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Landbridge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การก่อสร้างท่าเรือ รถไฟรางคู่ (ชุมพร – ระนอง)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พื้นที่ระเบียงเศรษฐกิจภาคใต้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อย่าง</a:t>
            </a:r>
            <a:b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ยั่นยืน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Southern Economic Corridor : SEC)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การท่องเที่ยวและบริการ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246244" y="810427"/>
            <a:ext cx="5585794" cy="155042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3 ปี)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ความต้องการกำลังแรงงานของจังหวัดระนอง เป้าหมาย 3 ปี (พ.ศ.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– 2568)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ดังนี้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สาขาด้านการท่องเที่ยวและบริการ 4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000 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สาขาด้านขนส่งและโลจิสติก</a:t>
            </a:r>
            <a:r>
              <a:rPr kumimoji="0" lang="th-TH" sz="19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ส์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000 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สาขาด้านอุตสาหกรรมแปรรูปการเกษตร 2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000 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สาขาด้านอุตสาหกรรมการประมงทางทะเล 2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000 คน/ปี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246244" y="2412873"/>
            <a:ext cx="5585793" cy="237116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สาขาด้านการท่องเที่ยวและบริการ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พัฒนากลุ่มท่องเที่ยวมูลค่าสูงและพัฒนากลุ่มท่องเที่ยววิถีเชิงชุมชน ร่วมกับสมาคมการท่องเที่ยว </a:t>
            </a:r>
            <a:r>
              <a:rPr kumimoji="0" lang="th-TH" sz="19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สำนักงานการท่องเที่ยวฯ สถานศึกษา หน่วยงานส่วนท้องถิ่น และหน่วยงานต่าง ๆ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สาขาด้านขนส่งและโลจิสติกส์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พัฒนาทักษะฝีมือแรงงานด้านการขนส่งและโลจิสติกส์ ร่วมกับ วิทยาลัยโลจิสติกส์และซัพพลายเชน มหาวิทยาลัยราชภัฏสวนสุนันทา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สาขาด้านอุตสาหกรรมแปรรูปการเกษตร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 แปรรูปผลผลิต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จากการเกษตรให้มีมูลค่าสูง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สาขาด้านอุตสาหกรรมการประมงทางทะเล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แปรรูปสินค้า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การประมงจากทะเลให้มีมูลค่าสูง และพัฒนาด้านอุตสาหกรรมที่เกี่ยวข้อง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921489" y="808782"/>
            <a:ext cx="4161178" cy="19607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ประสานความร่วมมือกับหน่วยงานต่างๆ ในพื้นที่ทั้งภาครัฐ เอกชน สถาบันการศึกษา ชมรมต่างๆ โดย</a:t>
            </a:r>
            <a:r>
              <a:rPr kumimoji="0" lang="th-TH" sz="19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ข้อตกลง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ความร่วมมือร่วมกันในการแบ่งปันทรัพยากร หลักสูตร วิทยากร งบประมาณและสถานที่สำหรับการพัฒนาฝีมือแรงงาน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การถ่ายโอนและการกำกับดูแล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ทั้งภาครัฐและภาคเอกชน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การใช้เครือข่าย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อาสาสมัครแรงงาน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ในพื้นที่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3319672" y="4899145"/>
            <a:ext cx="4161179" cy="164592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จำนวนแรงงานที่ได้รับการพัฒนาฝีมือแรงงานทั้งในระบบ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และนอกระบบ ไม่น้อยกว่า 10,000 คน/ปี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ประสิทธิภาพการผลิตของปัจจัยด้านแรงงานเพิ่มมากขึ้น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2.5 ต่อปี</a:t>
            </a:r>
          </a:p>
          <a:p>
            <a:pPr marL="168275" marR="0" lvl="0" indent="-168275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มูลค่าทางเศรษฐกิจและรายได้ของจังหวัดประมาณ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30,000 ล้านบาท/ปี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A7E1C1C4-28C0-4A51-A051-EE1FA6F44F33}"/>
              </a:ext>
            </a:extLst>
          </p:cNvPr>
          <p:cNvSpPr txBox="1">
            <a:spLocks/>
          </p:cNvSpPr>
          <p:nvPr/>
        </p:nvSpPr>
        <p:spPr>
          <a:xfrm>
            <a:off x="11484987" y="6497317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D04D9E6C-D643-4067-B38C-E493FC3D3506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ระนอง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1077B5-EEB1-4B0E-AD39-A2362A24DC5E}"/>
              </a:ext>
            </a:extLst>
          </p:cNvPr>
          <p:cNvSpPr txBox="1"/>
          <p:nvPr/>
        </p:nvSpPr>
        <p:spPr>
          <a:xfrm>
            <a:off x="109334" y="4946893"/>
            <a:ext cx="3130825" cy="155042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 </a:t>
            </a:r>
          </a:p>
          <a:p>
            <a:pPr marR="0" lvl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เป้าหมายดำเนินงาน 3 ปี (ปี 2566 - 2568) ไม่น้อยกว่า 50,000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ด้านการท่องเที่ยวและบริการ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ด้านขนส่งโลจิสติกส์และท่าเรือน้ำลึก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ด้านการแปรรูปจากการเกษตร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ด้านอุตสาหกรรมการประมงจากทะเล 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2518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132665" y="826050"/>
            <a:ext cx="1983958" cy="421974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เป้าหมายการพัฒนา/ความสำคัญของพื้นที่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พื้นที่เขตเศรษฐกิจพิเศษ 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การขนส่งและโลจิสติกส์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การเกษตรและอุตสาหกรรมการเกษตร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เป็นมิตรกับสิ่งแวดล้อม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(พื้นที่</a:t>
            </a:r>
            <a:b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การท่องเที่ยววิถีชีวิต</a:t>
            </a:r>
            <a:b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ลุ่มน้ำโขง)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โครงการก่อสร้างในพื้นที่</a:t>
            </a:r>
          </a:p>
          <a:p>
            <a:pPr marL="169863" marR="0" lvl="0" indent="-523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รถไฟรางคู่สายใหม่ช่วง</a:t>
            </a:r>
            <a:b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บ้านไผ่ – มุกดาหาร – นครพนม</a:t>
            </a:r>
          </a:p>
          <a:p>
            <a:pPr marL="169863" marR="0" lvl="0" indent="-523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ศูนย์ขนส่งสินค้าทางรถไฟ (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Container Yard)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สถานีสะพานมิตรภาพ 2</a:t>
            </a:r>
            <a:endParaRPr kumimoji="0" lang="en-US" sz="195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144091" y="826050"/>
            <a:ext cx="5022022" cy="1341393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ความต้องแรงงานปี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64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(ข้อมูล 2 พ.ย. 64) รวม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2,349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แยกตามสาขา ดังนี้ บริการ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1,088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เกษตรกรรม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1,021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อุตสาหกรรม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200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และ ธุรกิจการขนส่งและโลจิสติกส์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40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สาขาสำคัญ ได้แก่ ภาคการเกษตร ภาคอุตสาหกรรมด้านการท่องเที่ยว และภาคธุรกิจการขนส่งและโลจิสติกส์ เช่น คนขับรถบรรทุก เป็นต้น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159835" y="2203930"/>
            <a:ext cx="5022022" cy="28346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en-US" sz="195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เน้นการพัฒนากำลังแรงงานใน 3 สาขาหลัก ดังนี้)</a:t>
            </a:r>
          </a:p>
          <a:p>
            <a:pPr marL="117475" marR="0" lvl="1" indent="-1174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อุตสาหกรรมการเกษตร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แนวทางในการพัฒนาทักษะฝีมือแรงงานให้รองรับการอุตสาหกรรมภาคการเกษตรที่จะเกิดขึ้นในพื้นที่เขตเศรษฐกิจพิเศษ ซึ่งจะเป็นเกษตรปลอดภัยและอินทรีย์เกษตรแปลงใหญ่และการเกษตรที่มีมูลค่าสูง  </a:t>
            </a:r>
          </a:p>
          <a:p>
            <a:pPr marL="117475" marR="0" lvl="1" indent="-1174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อุตสาหกรรมการขนส่งและระบบโลจิสติกส์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ผลิตกำลังแรงงานให้ทักษะรองรับซึ่งเป็นการเพิ่มศักยภาพของผู้ประกอบการในการจัดการด้านโลจิสติกส์และสนับสนุนการเชื่อมโยงห่วงโซ่การผลิตอุตสาหกรรมเกษตรของไทยกับประเทศเพื่อนบ้าน</a:t>
            </a:r>
          </a:p>
          <a:p>
            <a:pPr marL="117475" marR="0" lvl="1" indent="-1174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อุตสาหกรรมการบริการและการท่องเที่ยว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เช่น พัฒนาขีดความสามารถด้านการท่องเที่ยวเพื่อส่งเสริมให้จังหวัดนครพนมเป็นศูนย์กลางด้านท่องเที่ยวในภูมิภา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305261" y="816778"/>
            <a:ext cx="4788308" cy="207492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ประสานความร่วมมือกับหน่วยงานต่างๆ ในพื้นที่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สถาบันการศึกษาจำนวน 9 แห่ง ชมรม/องค์กร/เครือข่ายต่างๆ  เช่น ม.นครพนม วิทยาลัยธาตุพนม วิทยาลัยนาหว้า วิทยาลัยเทคโนโลยีอุตสาหกรรมศรีสงคราม วิทยาลัยการอาชีพนาแก วิทยาลัยเทคนิคนครพนม และวิทยาลัยการบิน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เป็นต้น </a:t>
            </a:r>
            <a:endParaRPr kumimoji="0" lang="en-US" sz="195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การถ่ายโอนและกำกับดูแล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ศูนย์ทดสอบมาตรฐานฝีมือแรงงานแห่งชาติ 6 แห่ง ศูนย์ประเมินความรู้ความสามารถ 1 แห่ง</a:t>
            </a:r>
          </a:p>
          <a:p>
            <a:pPr marL="168275" marR="0" lvl="0" indent="-168275" algn="l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พัฒนาและใช้งาน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ระบบฐานข้อมูลการพัฒนาแรงงาน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ของจังหวัด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7300843" y="3234792"/>
            <a:ext cx="4788309" cy="181203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5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(เป้าหมาย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แรงงานมีรายได้ต่อหัวเพิ่มขึ้น (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GPP Per Capital)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3 </a:t>
            </a:r>
            <a:b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ไม่น้อยกว่าปีละ 6,000 บาท ต่อปี 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แรงงานที่ผ่านการพัฒนาฝีมือแรงงาน มีผลิตภาพแรงงานเพิ่มขึ้น </a:t>
            </a:r>
            <a:b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3</a:t>
            </a:r>
          </a:p>
          <a:p>
            <a:pPr marL="168275" marR="0" lvl="0" indent="-168275" algn="l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ร้อยละของจำนวนผู้ประกอบการ </a:t>
            </a:r>
            <a:r>
              <a:rPr kumimoji="0" lang="en-US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SMEs </a:t>
            </a: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ที่แรงงานได้รับ</a:t>
            </a:r>
            <a:b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การพัฒนาทักษะฝีมือ สามารถทำธุรกิจส่งออกได้ร้อยละ 20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B8ADC111-3FB3-4A8A-80D7-550145BB548A}"/>
              </a:ext>
            </a:extLst>
          </p:cNvPr>
          <p:cNvSpPr txBox="1">
            <a:spLocks/>
          </p:cNvSpPr>
          <p:nvPr/>
        </p:nvSpPr>
        <p:spPr>
          <a:xfrm>
            <a:off x="11508323" y="6483400"/>
            <a:ext cx="597679" cy="278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7734A988-9760-4FC7-A297-38DF74DA4FD9}"/>
              </a:ext>
            </a:extLst>
          </p:cNvPr>
          <p:cNvSpPr txBox="1"/>
          <p:nvPr/>
        </p:nvSpPr>
        <p:spPr>
          <a:xfrm>
            <a:off x="71857" y="49273"/>
            <a:ext cx="3923022" cy="675156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นครพนม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C2AB58-8C92-41E1-A27E-3E836870DFE1}"/>
              </a:ext>
            </a:extLst>
          </p:cNvPr>
          <p:cNvSpPr txBox="1"/>
          <p:nvPr/>
        </p:nvSpPr>
        <p:spPr>
          <a:xfrm>
            <a:off x="132665" y="5147416"/>
            <a:ext cx="5860631" cy="1755609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พื้นที่เศรษฐกิจในอนุภูมิภาคลุ่มแม่น้ำโขงและเขตพัฒนาเศรษฐกิจพิเศษของจังหวัดนครพนม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พัฒนากำลังแรงงานด้านขนส่งและโลจิสติกส์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ส่งเสริมศักยภาพวิสาหกิจขนาดกลางและขนาดย่อม ให้สามารถเชื่อมโยงเครือข่ายการผลิตตามแนวระเบียงเศรษฐกิจกับประเทศเพื่อนบ้าน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ด้านการท่องเที่ยว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ภาคอุตสาหกรรมเกษตรอัจฉริยะ อาหารปลอดภัยตามมาตรฐาน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2820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623B170-2415-4E5F-A5B1-031E653923B3}"/>
              </a:ext>
            </a:extLst>
          </p:cNvPr>
          <p:cNvSpPr txBox="1"/>
          <p:nvPr/>
        </p:nvSpPr>
        <p:spPr>
          <a:xfrm>
            <a:off x="99393" y="646044"/>
            <a:ext cx="1967946" cy="4012637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เป้าหมายการพัฒนาพื้นที่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เขตพัฒนาเศรษฐกิจพิเศษ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เส้นทาง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ระเบียงเศรษฐกิจแนวตะวันออก-ตะวันตก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East-West Economics Corridor : EWEC)</a:t>
            </a:r>
            <a:endParaRPr kumimoji="0" lang="th-TH" sz="19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การค้าการลงทุนชายแดน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(สปป.ลาว)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เกษตรแปรรูป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เมืองอัจฉริยะมุกดาหาร</a:t>
            </a:r>
          </a:p>
          <a:p>
            <a:pPr marL="117475" marR="0" lvl="0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โครงการก่อสร้างในพื้นที่</a:t>
            </a:r>
          </a:p>
          <a:p>
            <a:pPr marL="169863" marR="0" lvl="0" indent="-523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รถไฟรางคู่สายใหม่ช่วงบ้านไผ่ – มุกดาหาร – นครพนม</a:t>
            </a:r>
          </a:p>
          <a:p>
            <a:pPr marL="169863" marR="0" lvl="0" indent="-523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-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ศูนย์ขนส่งสินค้าทางรถไฟ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Container Yard)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สถานีสะพานมิตรภาพ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TH SarabunPSK" panose="020B0500040200020003" pitchFamily="34" charset="-34"/>
              </a:rPr>
              <a:t>3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34CA1A-42A2-426B-AD9E-98B0A44CD068}"/>
              </a:ext>
            </a:extLst>
          </p:cNvPr>
          <p:cNvSpPr txBox="1"/>
          <p:nvPr/>
        </p:nvSpPr>
        <p:spPr>
          <a:xfrm>
            <a:off x="2121009" y="566532"/>
            <a:ext cx="4898004" cy="134524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ความต้องการแรงงาน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(แผนพัฒนากำลังคนฯ 2565 – 2570)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ด้านอุตสาหกรรมการผลิต 8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244 คน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(ผลิตอะไร สินค้าอะไร บริการอะไร ยกตัวอย่างให้ชัดเจน)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ด้านอุตสาหกรรมการท่องเที่ยวและบริการ 26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350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ด้านอุตสาหกรรมโลจิสติก</a:t>
            </a:r>
            <a:r>
              <a:rPr kumimoji="0" lang="th-TH" sz="19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ส์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9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ด้านอุตสาหกรรมการเกษตรและปศุสัตว์ 9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358 คน</a:t>
            </a:r>
            <a:endParaRPr kumimoji="0" lang="en-US" sz="19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F77496-3917-4DAE-9F7D-0728DDC12980}"/>
              </a:ext>
            </a:extLst>
          </p:cNvPr>
          <p:cNvSpPr txBox="1"/>
          <p:nvPr/>
        </p:nvSpPr>
        <p:spPr>
          <a:xfrm>
            <a:off x="2121009" y="1944648"/>
            <a:ext cx="4898004" cy="3188052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การพัฒนาแรงงาน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(แผนพัฒนากำลังคนฯ 2565 – 2570) 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อุตสาหกรรมการเกษตรและปศุสัตว์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การประยุกต์ใช้งาน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IoT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สำหรับการเกษตร การควบคุมระบบน้ำอัตโนมัติ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ด้วยสมาร์ทโฟน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อุตสาหกรรมการผลิต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ยกระดับฝีมือแรงงาน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Up-skill)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ฟื้นฟูทักษะ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Re-skill)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ทดสอบมาตรฐานฝีมือแรงงานแห่งชาติ และรับรองความรู้ความสามารถในสาขาที่อาจเป็นอันตรายต่อสาธารณะ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และการพัฒนาเทคโนโลยีชั้นสูงด้วยระบบอัตโนมัติ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อุตสาหกรรมการท่องเที่ยวและบริการ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การให้บริการอย่างมืออาชีพ พนักงานต้อนรับ การบริการที่ประทับใจ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และการบริหารจัดการตลาดออนไลน์</a:t>
            </a:r>
          </a:p>
          <a:p>
            <a:pPr marL="117475" marR="0" lvl="1" indent="-1174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อุตสาหกรรมโลจิสติกส์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มีแนวทางพัฒนา เช่น เทคนิคการตรวจสอบคุณภาพด้านโลจิสติกส์  การวิเคราะห์และแก้ไขปัญหา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Problem Solving) 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หลักสูตรตัวแทนออกของ (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Customs broken)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และการพัฒนาศักยภาพ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เรื่องการกระจายสินค้าอัจฉริยะ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880317-2C88-49C6-A96C-96239DD233CC}"/>
              </a:ext>
            </a:extLst>
          </p:cNvPr>
          <p:cNvSpPr txBox="1"/>
          <p:nvPr/>
        </p:nvSpPr>
        <p:spPr>
          <a:xfrm>
            <a:off x="7072683" y="566532"/>
            <a:ext cx="5027430" cy="2781531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กลไกการพัฒนา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ประสานความร่วมมือกับหน่วยงานต่างๆ ในพื้นที่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ทั้งภาครัฐ เอกชน สถาบันการศึกษา ชมรม/องค์กร/เครือข่ายต่างๆ ผ่านหน่วยงานภาคการศึกษา 8 แห่ง และหน่วยงานเครือข่ายภาครัฐ 13 แห่ง ร่วมพัฒนาศักยภาพกำลังแรงงานในพื้นที่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โมเดลการดำเนินโครงการ 1 จังหวัด 1 โครงการ “ด้านการพัฒนาทักษะฝีมือด้านการควบคุมกระบวนการผลิตด้วยระบบอัตโนมัติ"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แบ่งเป็น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(1)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การพัฒนาทักษะฝีมือให้แก่แรงงานตามความต้องการของสถานประกอบกิจการ โดยความร่วมมือระหว่างสำนักงานฯ สถาบันการศึกษา เช่น มหาวิทยาลัยนครพนม มหาวิทยาลัยเทคโนโลยีราชมงคลอีสาน วิทยาเขตสกลนคร เป็นต้น (2) การพัฒนาด้านทักษะชีวิต โดยความร่วมมือระหว่างบริษัท เอ็นเทคโพลิเมอร์ จำกัด และบริษัทนาคิเทค จำกัด หอการค้าจังหวัด สภาอุตสาหกรรมจังหวัด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3F4327-2B79-4A4A-B028-59346EA7AD11}"/>
              </a:ext>
            </a:extLst>
          </p:cNvPr>
          <p:cNvSpPr txBox="1"/>
          <p:nvPr/>
        </p:nvSpPr>
        <p:spPr>
          <a:xfrm>
            <a:off x="7072683" y="3429000"/>
            <a:ext cx="5027430" cy="1140056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ตัวชี้วัดในการขอจัดตั้งเป็นสถาบัน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(เป้าหมาย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ปี)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ด้านปริมาณ แรงงานมีทักษะเพิ่มขึ้น ไม่น้อยกว่าปีละ 2,440 คน รวม 3 ปี </a:t>
            </a:r>
            <a:b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 7,320 คน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ผู้ที่ผ่านการพัฒนามีรายได้เพิ่มขึ้น ไม่น้อยกว่า 500 บาท/วัน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 ร้อยละ 3 ต่อปี</a:t>
            </a:r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7834A1A8-591A-465B-9C24-9476E9F38380}"/>
              </a:ext>
            </a:extLst>
          </p:cNvPr>
          <p:cNvSpPr txBox="1">
            <a:spLocks/>
          </p:cNvSpPr>
          <p:nvPr/>
        </p:nvSpPr>
        <p:spPr>
          <a:xfrm>
            <a:off x="11502434" y="6440558"/>
            <a:ext cx="597679" cy="327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defTabSz="914400" rtl="0" eaLnBrk="1" latinLnBrk="0" hangingPunct="1">
              <a:spcBef>
                <a:spcPts val="0"/>
              </a:spcBef>
              <a:buNone/>
              <a:defRPr sz="1200" b="0" i="0" u="none" strike="noStrike" kern="1200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D103AA-8845-4AAA-8DCD-945F174AEA28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Calibri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4FEFD2C1-F351-4DAE-835B-0923FCA12D1F}"/>
              </a:ext>
            </a:extLst>
          </p:cNvPr>
          <p:cNvSpPr txBox="1"/>
          <p:nvPr/>
        </p:nvSpPr>
        <p:spPr>
          <a:xfrm>
            <a:off x="71857" y="49273"/>
            <a:ext cx="3923022" cy="457200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12700">
            <a:noFill/>
            <a:prstDash val="dash"/>
          </a:ln>
        </p:spPr>
        <p:txBody>
          <a:bodyPr wrap="square" lIns="0" tIns="0" rIns="0" bIns="0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2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จังหวัดขอจัดตั้งสถาบันใหม่ : มุกดาหาร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CD89F6-6C93-41EA-9A31-0E862C959826}"/>
              </a:ext>
            </a:extLst>
          </p:cNvPr>
          <p:cNvSpPr txBox="1"/>
          <p:nvPr/>
        </p:nvSpPr>
        <p:spPr>
          <a:xfrm>
            <a:off x="132665" y="5147416"/>
            <a:ext cx="6536491" cy="1550424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900" b="1" i="0" u="sng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เป้าหมายการพัฒนาแรงงานของจังหวัด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ด้านอุตสาหกรรมการผลิต โดยการพัฒนาเทคโนโลยีชั้นสูงด้วยระบบอัตโนมัติ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ด้านโลจิสติกส์ โดยการพัฒนาศักยภาพเรื่องการกระจายสินค้าอัจฉริยะ          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ด้านเทคโนโลยีการเกษตร โดยการควบคุมระบบน้ำอัตโนมัติด้วยสมาร์ทโฟน เทคโนโลยีพลังงานแสงอาทิตย์รองรับเกษตรอัจฉริยะ และการบริหารจัดการตลาดออนไลน์</a:t>
            </a:r>
          </a:p>
          <a:p>
            <a:pPr marL="168275" marR="0" lvl="0" indent="-168275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9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ด้านท่องเที่ยวและบริการ โดยการให้บริการอย่างมืออาชีพ พนักงานต้อนรับ การบริการที่ประทับใจ และการบริหารจัดการตลาดออนไลน์</a:t>
            </a:r>
          </a:p>
        </p:txBody>
      </p:sp>
    </p:spTree>
    <p:extLst>
      <p:ext uri="{BB962C8B-B14F-4D97-AF65-F5344CB8AC3E}">
        <p14:creationId xmlns:p14="http://schemas.microsoft.com/office/powerpoint/2010/main" val="494385061"/>
      </p:ext>
    </p:extLst>
  </p:cSld>
  <p:clrMapOvr>
    <a:masterClrMapping/>
  </p:clrMapOvr>
</p:sld>
</file>

<file path=ppt/theme/theme1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5875">
          <a:solidFill>
            <a:srgbClr val="C00000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9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6310</TotalTime>
  <Words>10864</Words>
  <Application>Microsoft Office PowerPoint</Application>
  <PresentationFormat>Widescreen</PresentationFormat>
  <Paragraphs>705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Calibri</vt:lpstr>
      <vt:lpstr>Tahoma</vt:lpstr>
      <vt:lpstr>TH SarabunPSK</vt:lpstr>
      <vt:lpstr>10_Office Theme</vt:lpstr>
      <vt:lpstr>7_Office Theme</vt:lpstr>
      <vt:lpstr>8_Office Theme</vt:lpstr>
      <vt:lpstr>11_Office Theme</vt:lpstr>
      <vt:lpstr>9_Office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Pretty Squirral's Mom</dc:creator>
  <cp:lastModifiedBy>Pretty Squirral's Mom</cp:lastModifiedBy>
  <cp:revision>387</cp:revision>
  <dcterms:created xsi:type="dcterms:W3CDTF">2022-02-18T07:58:02Z</dcterms:created>
  <dcterms:modified xsi:type="dcterms:W3CDTF">2022-03-04T07:18:58Z</dcterms:modified>
</cp:coreProperties>
</file>