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6858000" cy="9906000" type="A4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282" y="1800"/>
      </p:cViewPr>
      <p:guideLst>
        <p:guide orient="horz" pos="312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3077283"/>
            <a:ext cx="5829300" cy="212336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28700" y="5613400"/>
            <a:ext cx="4800600" cy="25315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FC2AD-A359-4FFB-9875-00C9175D7D4E}" type="datetimeFigureOut">
              <a:rPr lang="en-US" smtClean="0"/>
              <a:t>16-Nov-21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51F30-5039-4884-8D27-66050CD16E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51766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FC2AD-A359-4FFB-9875-00C9175D7D4E}" type="datetimeFigureOut">
              <a:rPr lang="en-US" smtClean="0"/>
              <a:t>16-Nov-21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51F30-5039-4884-8D27-66050CD16E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34354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72050" y="396701"/>
            <a:ext cx="1543050" cy="845220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2900" y="396701"/>
            <a:ext cx="4514850" cy="845220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FC2AD-A359-4FFB-9875-00C9175D7D4E}" type="datetimeFigureOut">
              <a:rPr lang="en-US" smtClean="0"/>
              <a:t>16-Nov-21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51F30-5039-4884-8D27-66050CD16E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61712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FC2AD-A359-4FFB-9875-00C9175D7D4E}" type="datetimeFigureOut">
              <a:rPr lang="en-US" smtClean="0"/>
              <a:t>16-Nov-21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51F30-5039-4884-8D27-66050CD16E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33959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735" y="6365522"/>
            <a:ext cx="5829300" cy="1967442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1735" y="4198587"/>
            <a:ext cx="5829300" cy="216693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FC2AD-A359-4FFB-9875-00C9175D7D4E}" type="datetimeFigureOut">
              <a:rPr lang="en-US" smtClean="0"/>
              <a:t>16-Nov-21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51F30-5039-4884-8D27-66050CD16E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30540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2900" y="2311402"/>
            <a:ext cx="3028950" cy="653750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86150" y="2311402"/>
            <a:ext cx="3028950" cy="653750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FC2AD-A359-4FFB-9875-00C9175D7D4E}" type="datetimeFigureOut">
              <a:rPr lang="en-US" smtClean="0"/>
              <a:t>16-Nov-21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51F30-5039-4884-8D27-66050CD16E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23264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217385"/>
            <a:ext cx="3030141" cy="92410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0" y="3141486"/>
            <a:ext cx="3030141" cy="570741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83769" y="2217385"/>
            <a:ext cx="3031331" cy="92410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83769" y="3141486"/>
            <a:ext cx="3031331" cy="570741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FC2AD-A359-4FFB-9875-00C9175D7D4E}" type="datetimeFigureOut">
              <a:rPr lang="en-US" smtClean="0"/>
              <a:t>16-Nov-21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51F30-5039-4884-8D27-66050CD16E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87792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FC2AD-A359-4FFB-9875-00C9175D7D4E}" type="datetimeFigureOut">
              <a:rPr lang="en-US" smtClean="0"/>
              <a:t>16-Nov-21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51F30-5039-4884-8D27-66050CD16E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36200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FC2AD-A359-4FFB-9875-00C9175D7D4E}" type="datetimeFigureOut">
              <a:rPr lang="en-US" smtClean="0"/>
              <a:t>16-Nov-21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51F30-5039-4884-8D27-66050CD16E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65185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1" y="394406"/>
            <a:ext cx="2256235" cy="167851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81287" y="394406"/>
            <a:ext cx="3833813" cy="845449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1" y="2072923"/>
            <a:ext cx="2256235" cy="677598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FC2AD-A359-4FFB-9875-00C9175D7D4E}" type="datetimeFigureOut">
              <a:rPr lang="en-US" smtClean="0"/>
              <a:t>16-Nov-21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51F30-5039-4884-8D27-66050CD16E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95233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4216" y="6934201"/>
            <a:ext cx="4114800" cy="81862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44216" y="885119"/>
            <a:ext cx="4114800" cy="594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4216" y="7752823"/>
            <a:ext cx="4114800" cy="116257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FC2AD-A359-4FFB-9875-00C9175D7D4E}" type="datetimeFigureOut">
              <a:rPr lang="en-US" smtClean="0"/>
              <a:t>16-Nov-21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51F30-5039-4884-8D27-66050CD16E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71455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2900" y="396699"/>
            <a:ext cx="6172200" cy="1651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311402"/>
            <a:ext cx="6172200" cy="65375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42900" y="9181396"/>
            <a:ext cx="1600200" cy="52740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DFC2AD-A359-4FFB-9875-00C9175D7D4E}" type="datetimeFigureOut">
              <a:rPr lang="en-US" smtClean="0"/>
              <a:t>16-Nov-21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43150" y="9181396"/>
            <a:ext cx="2171700" cy="52740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914900" y="9181396"/>
            <a:ext cx="1600200" cy="52740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851F30-5039-4884-8D27-66050CD16E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44543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523077" y="2819400"/>
            <a:ext cx="5877723" cy="3234801"/>
            <a:chOff x="523077" y="2690146"/>
            <a:chExt cx="5877723" cy="3234801"/>
          </a:xfrm>
        </p:grpSpPr>
        <p:sp>
          <p:nvSpPr>
            <p:cNvPr id="10" name="Rounded Rectangle 9">
              <a:extLst>
                <a:ext uri="{FF2B5EF4-FFF2-40B4-BE49-F238E27FC236}">
                  <a16:creationId xmlns="" xmlns:a16="http://schemas.microsoft.com/office/drawing/2014/main" id="{6B50EF47-E3B0-6542-8FB0-F171C5010A33}"/>
                </a:ext>
              </a:extLst>
            </p:cNvPr>
            <p:cNvSpPr/>
            <p:nvPr/>
          </p:nvSpPr>
          <p:spPr>
            <a:xfrm>
              <a:off x="611490" y="3135843"/>
              <a:ext cx="5789310" cy="2509763"/>
            </a:xfrm>
            <a:prstGeom prst="roundRect">
              <a:avLst>
                <a:gd name="adj" fmla="val 7098"/>
              </a:avLst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>
              <a:outerShdw blurRad="279400" sx="102000" sy="102000" algn="ctr" rotWithShape="0">
                <a:schemeClr val="accent1">
                  <a:lumMod val="75000"/>
                  <a:alpha val="26000"/>
                </a:schemeClr>
              </a:outerShdw>
            </a:effectLst>
          </p:spPr>
          <p:txBody>
            <a:bodyPr vert="horz" wrap="square" lIns="68576" tIns="34289" rIns="68576" bIns="34289" numCol="1" anchor="t" anchorCtr="0" compatLnSpc="1">
              <a:prstTxWarp prst="textNoShape">
                <a:avLst/>
              </a:prstTxWarp>
            </a:bodyPr>
            <a:lstStyle/>
            <a:p>
              <a:endParaRPr lang="en-US" sz="2000">
                <a:solidFill>
                  <a:schemeClr val="tx1"/>
                </a:solidFill>
              </a:endParaRPr>
            </a:p>
          </p:txBody>
        </p:sp>
        <p:sp>
          <p:nvSpPr>
            <p:cNvPr id="11" name="Parallelogram 10">
              <a:extLst>
                <a:ext uri="{FF2B5EF4-FFF2-40B4-BE49-F238E27FC236}">
                  <a16:creationId xmlns="" xmlns:a16="http://schemas.microsoft.com/office/drawing/2014/main" id="{BA05D083-3A28-854B-BE19-10F92323B8F6}"/>
                </a:ext>
              </a:extLst>
            </p:cNvPr>
            <p:cNvSpPr/>
            <p:nvPr/>
          </p:nvSpPr>
          <p:spPr>
            <a:xfrm rot="5400000" flipV="1">
              <a:off x="1844538" y="1368685"/>
              <a:ext cx="3234801" cy="5877723"/>
            </a:xfrm>
            <a:prstGeom prst="parallelogram">
              <a:avLst>
                <a:gd name="adj" fmla="val 48220"/>
              </a:avLst>
            </a:pr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6" tIns="34289" rIns="68576" bIns="34289" rtlCol="0" anchor="ctr"/>
            <a:lstStyle/>
            <a:p>
              <a:pPr algn="ctr"/>
              <a:endParaRPr lang="en-US" sz="2000"/>
            </a:p>
          </p:txBody>
        </p:sp>
        <p:sp>
          <p:nvSpPr>
            <p:cNvPr id="12" name="Rounded Rectangle 11">
              <a:extLst>
                <a:ext uri="{FF2B5EF4-FFF2-40B4-BE49-F238E27FC236}">
                  <a16:creationId xmlns="" xmlns:a16="http://schemas.microsoft.com/office/drawing/2014/main" id="{01BF2AFD-2BB0-154A-A319-DC7AFE75C2B7}"/>
                </a:ext>
              </a:extLst>
            </p:cNvPr>
            <p:cNvSpPr/>
            <p:nvPr/>
          </p:nvSpPr>
          <p:spPr>
            <a:xfrm>
              <a:off x="875852" y="3440112"/>
              <a:ext cx="5220149" cy="1925638"/>
            </a:xfrm>
            <a:prstGeom prst="roundRect">
              <a:avLst>
                <a:gd name="adj" fmla="val 4334"/>
              </a:avLst>
            </a:prstGeom>
            <a:solidFill>
              <a:schemeClr val="bg1"/>
            </a:soli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6" tIns="34289" rIns="68576" bIns="34289" rtlCol="0" anchor="ctr"/>
            <a:lstStyle/>
            <a:p>
              <a:pPr lvl="0" algn="ctr"/>
              <a:r>
                <a:rPr lang="th-TH" sz="2400" dirty="0" smtClean="0">
                  <a:solidFill>
                    <a:schemeClr val="tx1"/>
                  </a:solidFill>
                  <a:latin typeface="Tahoma" pitchFamily="34" charset="0"/>
                  <a:ea typeface="Tahoma" pitchFamily="34" charset="0"/>
                  <a:cs typeface="+mj-cs"/>
                </a:rPr>
                <a:t>แบบฟอร์มตามตัวชี้วัดความสำเร็จ</a:t>
              </a:r>
              <a:r>
                <a:rPr lang="th-TH" sz="2400" dirty="0">
                  <a:solidFill>
                    <a:schemeClr val="tx1"/>
                  </a:solidFill>
                  <a:latin typeface="Tahoma" pitchFamily="34" charset="0"/>
                  <a:ea typeface="Tahoma" pitchFamily="34" charset="0"/>
                  <a:cs typeface="+mj-cs"/>
                </a:rPr>
                <a:t>ในการ</a:t>
              </a:r>
              <a:r>
                <a:rPr lang="th-TH" sz="2400" dirty="0" smtClean="0">
                  <a:solidFill>
                    <a:schemeClr val="tx1"/>
                  </a:solidFill>
                  <a:latin typeface="Tahoma" pitchFamily="34" charset="0"/>
                  <a:ea typeface="Tahoma" pitchFamily="34" charset="0"/>
                  <a:cs typeface="+mj-cs"/>
                </a:rPr>
                <a:t>ขับเคลื่อน</a:t>
              </a:r>
            </a:p>
            <a:p>
              <a:pPr lvl="0" algn="ctr"/>
              <a:r>
                <a:rPr lang="th-TH" sz="2400" dirty="0" smtClean="0">
                  <a:solidFill>
                    <a:schemeClr val="tx1"/>
                  </a:solidFill>
                  <a:latin typeface="Tahoma" pitchFamily="34" charset="0"/>
                  <a:ea typeface="Tahoma" pitchFamily="34" charset="0"/>
                  <a:cs typeface="+mj-cs"/>
                </a:rPr>
                <a:t>กิจกรรม</a:t>
              </a:r>
              <a:r>
                <a:rPr lang="th-TH" sz="2400" dirty="0">
                  <a:solidFill>
                    <a:schemeClr val="tx1"/>
                  </a:solidFill>
                  <a:latin typeface="Tahoma" pitchFamily="34" charset="0"/>
                  <a:ea typeface="Tahoma" pitchFamily="34" charset="0"/>
                  <a:cs typeface="+mj-cs"/>
                </a:rPr>
                <a:t>ส่งเสริมและสนับสนุนให้สถานประกอบกิจการดำเนินการพัฒนาฝีมือแรงงาน ตาม พ.ร.บ. </a:t>
              </a:r>
              <a:r>
                <a:rPr lang="th-TH" sz="2400" dirty="0" smtClean="0">
                  <a:solidFill>
                    <a:schemeClr val="tx1"/>
                  </a:solidFill>
                  <a:latin typeface="Tahoma" pitchFamily="34" charset="0"/>
                  <a:ea typeface="Tahoma" pitchFamily="34" charset="0"/>
                  <a:cs typeface="+mj-cs"/>
                </a:rPr>
                <a:t>ส่งเสริม</a:t>
              </a:r>
            </a:p>
            <a:p>
              <a:pPr lvl="0" algn="ctr"/>
              <a:r>
                <a:rPr lang="th-TH" sz="2400" dirty="0" smtClean="0">
                  <a:solidFill>
                    <a:schemeClr val="tx1"/>
                  </a:solidFill>
                  <a:latin typeface="Tahoma" pitchFamily="34" charset="0"/>
                  <a:ea typeface="Tahoma" pitchFamily="34" charset="0"/>
                  <a:cs typeface="+mj-cs"/>
                </a:rPr>
                <a:t>การ</a:t>
              </a:r>
              <a:r>
                <a:rPr lang="th-TH" sz="2400" dirty="0">
                  <a:solidFill>
                    <a:schemeClr val="tx1"/>
                  </a:solidFill>
                  <a:latin typeface="Tahoma" pitchFamily="34" charset="0"/>
                  <a:ea typeface="Tahoma" pitchFamily="34" charset="0"/>
                  <a:cs typeface="+mj-cs"/>
                </a:rPr>
                <a:t>พัฒนาฝีมือแรงงาน พ.ศ. 2545 และที่แก้ไขเพิ่มเติม</a:t>
              </a:r>
              <a:endParaRPr lang="th-TH" sz="240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+mj-cs"/>
              </a:endParaRPr>
            </a:p>
          </p:txBody>
        </p:sp>
        <p:sp>
          <p:nvSpPr>
            <p:cNvPr id="17" name="Oval 16">
              <a:extLst>
                <a:ext uri="{FF2B5EF4-FFF2-40B4-BE49-F238E27FC236}">
                  <a16:creationId xmlns="" xmlns:a16="http://schemas.microsoft.com/office/drawing/2014/main" id="{0229CD6F-FB18-0E47-93E4-1D976B2D7ED9}"/>
                </a:ext>
              </a:extLst>
            </p:cNvPr>
            <p:cNvSpPr/>
            <p:nvPr/>
          </p:nvSpPr>
          <p:spPr>
            <a:xfrm>
              <a:off x="3288154" y="2819563"/>
              <a:ext cx="261980" cy="28381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6" tIns="34289" rIns="68576" bIns="34289" rtlCol="0" anchor="ctr"/>
            <a:lstStyle/>
            <a:p>
              <a:pPr algn="ctr"/>
              <a:endParaRPr lang="en-US" sz="2000"/>
            </a:p>
          </p:txBody>
        </p:sp>
      </p:grp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6858000" cy="763588"/>
          </a:xfrm>
          <a:prstGeom prst="rect">
            <a:avLst/>
          </a:prstGeom>
          <a:solidFill>
            <a:srgbClr val="1F4D78"/>
          </a:solidFill>
          <a:ln>
            <a:noFill/>
          </a:ln>
          <a:effectLst>
            <a:outerShdw dist="35921" dir="2700000" algn="ctr" rotWithShape="0">
              <a:srgbClr val="808080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TH SarabunPSK" pitchFamily="34" charset="-34"/>
                <a:ea typeface="Arial" pitchFamily="34" charset="0"/>
                <a:cs typeface="TH SarabunPSK" pitchFamily="34" charset="-34"/>
              </a:rPr>
              <a:t>                      </a:t>
            </a:r>
            <a:r>
              <a:rPr kumimoji="0" lang="th-TH" sz="14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TH SarabunPSK" pitchFamily="34" charset="-34"/>
                <a:ea typeface="Arial" pitchFamily="34" charset="0"/>
                <a:cs typeface="TH SarabunPSK" pitchFamily="34" charset="-34"/>
              </a:rPr>
              <a:t>คู่มือการประเมินการปฏิบัติราชการของส่วนราชการระดับหน่วยงานภายใน ประจำปีงบประมาณ พ.ศ. 25</a:t>
            </a:r>
            <a:r>
              <a:rPr kumimoji="0" lang="th-TH" sz="1400" b="1" i="0" u="none" strike="noStrike" cap="none" normalizeH="0" baseline="0" noProof="1" smtClean="0">
                <a:ln>
                  <a:noFill/>
                </a:ln>
                <a:solidFill>
                  <a:srgbClr val="FFFFFF"/>
                </a:solidFill>
                <a:effectLst/>
                <a:latin typeface="TH SarabunPSK" pitchFamily="34" charset="-34"/>
                <a:ea typeface="Arial" pitchFamily="34" charset="0"/>
                <a:cs typeface="TH SarabunPSK" pitchFamily="34" charset="-34"/>
              </a:rPr>
              <a:t>65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0" name="Picture 29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4100" y="26141"/>
            <a:ext cx="647700" cy="6961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3739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72</TotalTime>
  <Words>49</Words>
  <Application>Microsoft Office PowerPoint</Application>
  <PresentationFormat>A4 Paper (210x297 mm)</PresentationFormat>
  <Paragraphs>4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ภาคผนวก</dc:title>
  <dc:creator>prue</dc:creator>
  <cp:lastModifiedBy>prue</cp:lastModifiedBy>
  <cp:revision>12</cp:revision>
  <dcterms:created xsi:type="dcterms:W3CDTF">2019-11-01T08:14:53Z</dcterms:created>
  <dcterms:modified xsi:type="dcterms:W3CDTF">2021-11-16T04:26:18Z</dcterms:modified>
</cp:coreProperties>
</file>