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15" saveSubsetFonts="1">
  <p:sldMasterIdLst>
    <p:sldMasterId id="2147483648" r:id="rId1"/>
    <p:sldMasterId id="2147483660" r:id="rId2"/>
  </p:sldMasterIdLst>
  <p:notesMasterIdLst>
    <p:notesMasterId r:id="rId27"/>
  </p:notesMasterIdLst>
  <p:sldIdLst>
    <p:sldId id="308" r:id="rId3"/>
    <p:sldId id="309" r:id="rId4"/>
    <p:sldId id="369" r:id="rId5"/>
    <p:sldId id="305" r:id="rId6"/>
    <p:sldId id="319" r:id="rId7"/>
    <p:sldId id="326" r:id="rId8"/>
    <p:sldId id="371" r:id="rId9"/>
    <p:sldId id="373" r:id="rId10"/>
    <p:sldId id="378" r:id="rId11"/>
    <p:sldId id="311" r:id="rId12"/>
    <p:sldId id="372" r:id="rId13"/>
    <p:sldId id="317" r:id="rId14"/>
    <p:sldId id="318" r:id="rId15"/>
    <p:sldId id="320" r:id="rId16"/>
    <p:sldId id="323" r:id="rId17"/>
    <p:sldId id="332" r:id="rId18"/>
    <p:sldId id="333" r:id="rId19"/>
    <p:sldId id="334" r:id="rId20"/>
    <p:sldId id="335" r:id="rId21"/>
    <p:sldId id="376" r:id="rId22"/>
    <p:sldId id="377" r:id="rId23"/>
    <p:sldId id="344" r:id="rId24"/>
    <p:sldId id="370" r:id="rId25"/>
    <p:sldId id="362" r:id="rId26"/>
  </p:sldIdLst>
  <p:sldSz cx="9144000" cy="6858000" type="screen4x3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28" autoAdjust="0"/>
    <p:restoredTop sz="94316" autoAdjust="0"/>
  </p:normalViewPr>
  <p:slideViewPr>
    <p:cSldViewPr>
      <p:cViewPr>
        <p:scale>
          <a:sx n="90" d="100"/>
          <a:sy n="90" d="100"/>
        </p:scale>
        <p:origin x="-102" y="7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>
              <a:defRPr sz="1200"/>
            </a:lvl1pPr>
          </a:lstStyle>
          <a:p>
            <a:fld id="{AD1449BE-342F-4568-9233-221822C6D108}" type="datetimeFigureOut">
              <a:rPr lang="th-TH" smtClean="0"/>
              <a:pPr/>
              <a:t>17/11/64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0" rIns="91422" bIns="4571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22" tIns="45710" rIns="91422" bIns="4571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>
              <a:defRPr sz="1200"/>
            </a:lvl1pPr>
          </a:lstStyle>
          <a:p>
            <a:fld id="{BA856317-C64D-4C36-A668-CD62982F90B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5432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17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87711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22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125965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ตัวแทน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ตัวแทน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th-TH" altLang="th-TH"/>
          </a:p>
        </p:txBody>
      </p:sp>
      <p:sp>
        <p:nvSpPr>
          <p:cNvPr id="8196" name="ตัวแทน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3172" indent="-285835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341" indent="-228668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677" indent="-228668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8014" indent="-228668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5349" indent="-228668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2685" indent="-228668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30022" indent="-228668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7358" indent="-228668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CFDE0F-0037-4029-B39D-C14C2C2E2B2C}" type="slidenum">
              <a:rPr lang="th-TH" altLang="th-TH" sz="1200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th-TH" altLang="th-TH" sz="1200"/>
          </a:p>
        </p:txBody>
      </p:sp>
    </p:spTree>
    <p:extLst>
      <p:ext uri="{BB962C8B-B14F-4D97-AF65-F5344CB8AC3E}">
        <p14:creationId xmlns:p14="http://schemas.microsoft.com/office/powerpoint/2010/main" val="21119302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25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00280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29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39894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30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981534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31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595052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0285">
              <a:defRPr/>
            </a:pPr>
            <a:fld id="{61CAFA8B-DEF8-4CA2-888B-EB050F911CC7}" type="slidenum">
              <a:rPr lang="en-US">
                <a:solidFill>
                  <a:prstClr val="black"/>
                </a:solidFill>
                <a:latin typeface="Calibri"/>
              </a:rPr>
              <a:pPr defTabSz="910285">
                <a:defRPr/>
              </a:pPr>
              <a:t>33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51429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CAFA8B-DEF8-4CA2-888B-EB050F911CC7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1429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h-TH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129ED5B-7F1E-453D-9E62-510D7F47481A}" type="slidenum">
              <a:rPr lang="th-TH" smtClean="0"/>
              <a:pPr/>
              <a:t>37</a:t>
            </a:fld>
            <a:endParaRPr lang="th-TH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>
          <a:xfrm>
            <a:off x="6705600" y="6324600"/>
            <a:ext cx="2133600" cy="365125"/>
          </a:xfrm>
        </p:spPr>
        <p:txBody>
          <a:bodyPr/>
          <a:lstStyle/>
          <a:p>
            <a:fld id="{EA1A6F02-17FD-4E98-9AD4-E154038385C4}" type="datetime1">
              <a:rPr lang="th-TH" smtClean="0"/>
              <a:t>17/11/64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228600" y="6324600"/>
            <a:ext cx="2133600" cy="365125"/>
          </a:xfrm>
        </p:spPr>
        <p:txBody>
          <a:bodyPr/>
          <a:lstStyle>
            <a:lvl1pPr algn="l">
              <a:defRPr sz="1400">
                <a:latin typeface="+mj-lt"/>
              </a:defRPr>
            </a:lvl1pPr>
          </a:lstStyle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4AEC8-CF97-454D-8E28-829EFEC0BFF2}" type="datetime1">
              <a:rPr lang="th-TH" smtClean="0"/>
              <a:t>17/11/64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B046A-A2A3-43A7-B1D0-930D66BBC1BD}" type="datetime1">
              <a:rPr lang="th-TH" smtClean="0"/>
              <a:t>17/11/64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C6660-EF26-4B32-9F1B-8A3FDC8DC90F}" type="datetime1">
              <a:rPr lang="th-TH" smtClean="0"/>
              <a:t>17/11/64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44CA3-9F91-4121-B0AE-8802006D5AED}" type="datetime1">
              <a:rPr lang="th-TH" smtClean="0"/>
              <a:t>17/11/64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45D88-001A-4258-95F7-E6E7FFFBCAB8}" type="datetime1">
              <a:rPr lang="th-TH" smtClean="0"/>
              <a:t>17/11/64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46A8F-9E7A-46A5-BB62-C3161BBCB49D}" type="datetime1">
              <a:rPr lang="th-TH" smtClean="0"/>
              <a:t>17/11/64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5402F-16F5-476A-9C7D-9E8D9B2C3FD0}" type="datetime1">
              <a:rPr lang="th-TH" smtClean="0"/>
              <a:t>17/11/64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67E48-A392-4E43-A82B-90EEFF6DD742}" type="datetime1">
              <a:rPr lang="th-TH" smtClean="0"/>
              <a:t>17/11/64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FDE4D-09F7-421E-B375-4AE957688FC6}" type="datetime1">
              <a:rPr lang="th-TH" smtClean="0"/>
              <a:t>17/11/64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89A7D-3AD6-4B31-B53E-95EE22AB71DF}" type="datetime1">
              <a:rPr lang="th-TH" smtClean="0"/>
              <a:t>17/11/64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37879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rgbClr val="CDCDCD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5192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16000">
              <a:schemeClr val="accent1">
                <a:lumMod val="0"/>
                <a:lumOff val="100000"/>
              </a:schemeClr>
            </a:gs>
            <a:gs pos="100000">
              <a:srgbClr val="91ABBC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7213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emf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D9D16E-9153-4E5B-A6AB-B22504E55003}" type="datetime1">
              <a:rPr lang="th-TH" smtClean="0"/>
              <a:t>17/11/64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400" dirty="0" smtClean="0">
                <a:solidFill>
                  <a:prstClr val="white">
                    <a:lumMod val="75000"/>
                  </a:prstClr>
                </a:solidFill>
              </a:rPr>
              <a:t>www.</a:t>
            </a:r>
            <a:r>
              <a:rPr lang="en-US" sz="24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presentationgo</a:t>
            </a:r>
            <a:r>
              <a:rPr lang="en-US" sz="2400" dirty="0" smtClean="0">
                <a:solidFill>
                  <a:prstClr val="white">
                    <a:lumMod val="75000"/>
                  </a:prstClr>
                </a:solidFill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9525" y="6986946"/>
            <a:ext cx="9148236" cy="27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439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gcloud.dsd.go.th/~q7_65/index.php" TargetMode="External"/><Relationship Id="rId2" Type="http://schemas.openxmlformats.org/officeDocument/2006/relationships/hyperlink" Target="http://datacenter.dsd.go.th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gcloud.dsd.go.th/~q7/index.php" TargetMode="External"/><Relationship Id="rId2" Type="http://schemas.openxmlformats.org/officeDocument/2006/relationships/hyperlink" Target="http://datacenter.dsd.go.th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datacenter.dsd.go.th/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datacenter.dsd.go.th/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eit.dsd.go.th/cat3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eit.dsd.go.th/cat3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sd.go.th/sdpaa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6513"/>
            <a:ext cx="8991599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(สพร. และ สนพ. ทุกแห่ง / สพช. 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AHRDA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WELLNESS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MARA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AMA)</a:t>
            </a:r>
            <a:endParaRPr lang="th-TH" sz="9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90488" y="609600"/>
            <a:ext cx="8086725" cy="4572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eaLnBrk="1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th-TH" sz="11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 </a:t>
            </a:r>
            <a:r>
              <a:rPr lang="en-US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ความสำเร็จของการบรรลุเป้าหมายตามแผนปฏิบัติงาน ประจำปีงบประมาณ พ.ศ. 2565 ตามโครงการที่กำหนด  </a:t>
            </a:r>
          </a:p>
        </p:txBody>
      </p:sp>
      <p:sp>
        <p:nvSpPr>
          <p:cNvPr id="3077" name="TextBox 11"/>
          <p:cNvSpPr txBox="1">
            <a:spLocks noChangeArrowheads="1"/>
          </p:cNvSpPr>
          <p:nvPr/>
        </p:nvSpPr>
        <p:spPr bwMode="auto">
          <a:xfrm>
            <a:off x="101601" y="1033462"/>
            <a:ext cx="439261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/>
            <a:r>
              <a:rPr lang="th-TH" alt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pic>
        <p:nvPicPr>
          <p:cNvPr id="21" name="Picture 2" descr="\\Pk-pc\d\ระเบียบ เอกสารการจัดจ้าง  แบบฟอร์ม\ไฟล์งานต่างๆ+แบบฟอร์มต่างๆ\logo\Logo-DSD-01.png">
            <a:extLst>
              <a:ext uri="{FF2B5EF4-FFF2-40B4-BE49-F238E27FC236}">
                <a16:creationId xmlns:a16="http://schemas.microsoft.com/office/drawing/2014/main" xmlns="" id="{2C0005E0-0F14-4F3F-994F-C703D47CEA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28600"/>
            <a:ext cx="9144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8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651300"/>
              </p:ext>
            </p:extLst>
          </p:nvPr>
        </p:nvGraphicFramePr>
        <p:xfrm>
          <a:off x="254000" y="1219200"/>
          <a:ext cx="8661400" cy="5648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614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648474">
                <a:tc>
                  <a:txBody>
                    <a:bodyPr/>
                    <a:lstStyle/>
                    <a:p>
                      <a:pPr marL="182563" indent="-182563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แผนปฏิบัติงาน ประจำปีงบประมาณ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2565 ตาม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โครงการที่กำหนด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เป็นการประเมินประสิทธิภาพ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ในการดำเนินงานตามหลักภารกิจพื้นฐาน งานประจำตามหน้าที่ปกติ ที่ได้รับมอบหมายในทุกผลผลิต โครงการและกิจกรรม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การฝึกอบรม ทดสอบมาตรฐานฝีมือแรงงาน </a:t>
                      </a:r>
                      <a:b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การส่งเสริมการพัฒนาฝีมือแรงงานภายใต้ พ.ร.บ.ส่งเสริมการพัฒนาฝีมือแรงงาน พ.ศ. 2545 และรับรองความรู้ความสามารถ</a:t>
                      </a:r>
                      <a:endParaRPr lang="en-US" sz="900" b="0" u="sng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2563" indent="-182563">
                        <a:spcBef>
                          <a:spcPts val="300"/>
                        </a:spcBef>
                        <a:buAutoNum type="arabicPeriod" startAt="2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การดำเนินงานที่บรรลุเป้าหมายในแต่ละกิจกรรมตามข้อ 1 ประกอบด้วย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บันทึกข้อมูลแผนการดำเนินงานของหน่วยงานให้ตรงกับเป้าหมายโครงการ/กิจกรรมที่ได้รับในปีงบประมาณ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2565  ประกอบด้วย เป้าหมาย (คน) และหลักสูตร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การฝึกอบรมของทุกรุ่นให้ถูกต้อง ครบถ้วน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ตามจำนวนเป้าหมายที่ได้รับ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ในระบบรายงานผลการพัฒนาฝีมือแรงงาน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http://datacenter.dsd.go.th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ให้แล้วเสร็จ ภายใน 30 วัน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นับจากที่ได้รับการจัดสรรเป้าหมายจากกรม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u="none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แผนการดำเนินงานระหว่างวันที่ 1 ตุลาคม 2564 - 31 มีนาคม 2565 (หลังจากได้รับการจัดสรรเป้าหมายจำแนกรายโครงการและประเภทกิจกรรมจากกรม)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รอบที่ 2 แผนการดำเนินงานระหว่างวันที่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เมษายน 2565 - 30 กันยายน 2565</a:t>
                      </a:r>
                      <a:endParaRPr lang="th-TH" sz="900" b="0" strike="sng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2) บันทึกผลการพัฒนาฝีมือแรงงาน ใน “ระบบรายงานผลการพัฒนาฝีมือแรงงาน“ ภายใน 10 วัน นับจากการดำเนินการกิจกรรมนั้นเสร็จสิ้น </a:t>
                      </a:r>
                      <a:endParaRPr lang="th-TH" sz="900" b="0" strike="sng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รอบที่ 1 ผลการดำเนินงานระหว่างวันที่ 1 ตุลาคม 2564 - 31 มีนาคม 2565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รอบที่ 2 ผลการดำเนินงานระหว่างวันที่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เมษายน 2565 - 30 กันยายน 2565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เงื่อนไข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1) บันทึกเป้าหมาย (คน) และหลักสูตรการฝึกอบรมตามแผนปฏิบัติงานของหน่วยงานในทุกโครงการจำแนกตามรายโครงการและประเภทกิจกรรมในระบบรายงานผล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การพัฒนาฝีมือแรงงาน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http://datacenter.dsd.go.th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รอบที่ 1 แผนการดำเนินงานระหว่างวันที่ 1 ตุลาคม 2564 - 31 มีนาคม 2565 (หลังจากได้รับการจัดสรรเป้าหมายจำแนกรายโครงการและประเภทกิจกรรมจากกรม)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และดำเนินการฝึกอบรมหลักสูตรตามเป้าหมายไม่ต่ำกว่าร้อยละ 60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รอบที่ 2 ผลการดำเนินงานระหว่างวันที่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เมษายน 2565 - 30 กันยายน 256และดำเนินการฝึกอบรมหลักสูตรตามเป้าหมายไม่ต่ำกว่าร้อยละ 60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บันทึกผู้เข้ารับการพัฒนาฝีมือแรงงานในทุกโครงการจำแนกตามรายโครงการและประเภทกิจกรรม (ฝึกอบรม ทดสอบมาตรฐานฝีมือแรงงาน ส่งเสริมการพัฒนาฝีมือแรงงานภายใต้ พ.ร.บ.ส่งเสริมฯ พ.ศ. 2545 และรับรองความรู้ความสามารถ) ที่ดำเนินการแล้วเสร็จ ในระบบรายงานผลการพัฒนาฝีมือแรงงาน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http://datacenter.dsd.go.th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รอบที่ 1 ผลการดำเนินงานระหว่างวันที่ 1 ตุลาคม 2564 - 31 มีนาคม 2565  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ผู้เข้ารับการพัฒนาฝีมือแรงงานในภาพรวมทุกโครงการและประเภทกิจกรรมดำเนินการ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แล้วเสร็จร้อยละ 45 ตามเป้าหมายรอบ 12  เดือน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รอบที่ 2 ผลการดำเนินงานระหว่างวันที่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เมษายน 2565 - 30 กันยายน 2565 และ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ผู้เข้ารับการพัฒนาฝีมือแรงงานในภาพรวมทุกโครงการและประเภทกิจกรรมดำเนินการ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แล้วเสร็จ ร้อยละ 100 ตามเป้าหมายรอบ 12  เดือน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2563" indent="-182563">
                        <a:buAutoNum type="arabicPeriod" startAt="4"/>
                        <a:defRPr/>
                      </a:pPr>
                      <a:r>
                        <a:rPr lang="th-TH" sz="900" b="1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 1. 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การบันทึกแผน (เป้าหมาย (คน) /หลักสูตร)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900" b="0" spc="-5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2.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การรายงานผลการพัฒนาฝีมือแรงงานผ่านระบบคลังข้อมูล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xmlns="" val="tx"/>
                              </a:ext>
                            </a:extLst>
                          </a:hlinkClick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                    </a:t>
                      </a:r>
                    </a:p>
                    <a:p>
                      <a:pPr marL="182563" indent="-182563">
                        <a:buAutoNum type="arabicPeriod" startAt="5"/>
                        <a:defRPr/>
                      </a:pPr>
                      <a:r>
                        <a:rPr lang="th-TH" sz="900" b="1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 ผู้รับผิดชอบ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ณัฐ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วลัย  น้ำทอง / นางสาวพเยาว์  อินทอง /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</a:t>
                      </a:r>
                      <a:r>
                        <a:rPr kumimoji="0" lang="th-TH" sz="900" b="0" i="0" u="none" strike="noStrike" kern="1200" cap="none" spc="-2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พงศิ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  อ่ำ</a:t>
                      </a:r>
                      <a:r>
                        <a:rPr kumimoji="0" lang="th-TH" sz="900" b="0" i="0" u="none" strike="noStrike" kern="1200" cap="none" spc="-2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นาคิล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พัทธ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นันท์ ตี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เมืองสอง  โทรศัพท์ </a:t>
                      </a:r>
                      <a:r>
                        <a:rPr kumimoji="0" lang="en-US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</a:t>
                      </a:r>
                      <a:r>
                        <a:rPr kumimoji="0" lang="th-TH" sz="900" b="0" i="0" u="none" strike="noStrike" kern="1200" cap="none" spc="-2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7065                                                              </a:t>
                      </a:r>
                      <a:endParaRPr kumimoji="0" lang="th-TH" sz="900" b="0" i="0" u="none" strike="noStrike" kern="1200" cap="none" spc="-2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6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หมายเหตุ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การคำนวณ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en-US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</a:p>
                    <a:p>
                      <a:pPr>
                        <a:defRPr/>
                      </a:pP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en-US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en-US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  <a:r>
                        <a:rPr lang="en-US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36" marR="9143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1054344" y="5181600"/>
            <a:ext cx="7389569" cy="723275"/>
            <a:chOff x="1054344" y="5257800"/>
            <a:chExt cx="7389569" cy="723275"/>
          </a:xfrm>
        </p:grpSpPr>
        <p:sp>
          <p:nvSpPr>
            <p:cNvPr id="19" name="TextBox 8">
              <a:extLst>
                <a:ext uri="{FF2B5EF4-FFF2-40B4-BE49-F238E27FC236}">
                  <a16:creationId xmlns:a16="http://schemas.microsoft.com/office/drawing/2014/main" xmlns="" id="{FAC905BE-4E7E-4814-BC74-142456B2DB82}"/>
                </a:ext>
              </a:extLst>
            </p:cNvPr>
            <p:cNvSpPr txBox="1"/>
            <p:nvPr/>
          </p:nvSpPr>
          <p:spPr>
            <a:xfrm>
              <a:off x="1054344" y="5423571"/>
              <a:ext cx="1752600" cy="50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90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ร้อยละ</a:t>
              </a:r>
              <a:r>
                <a:rPr lang="th-TH" sz="900" kern="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ของการบรรลุเป้าหมายของหลักสูตรตามแผนปฏิบัติงาน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900" dirty="0">
                <a:latin typeface="+mn-lt"/>
                <a:cs typeface="+mn-cs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:a16="http://schemas.microsoft.com/office/drawing/2014/main" xmlns="" id="{1766DACC-C918-432D-BE56-6291388F0F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06944" y="5504344"/>
              <a:ext cx="381000" cy="230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900" dirty="0">
                  <a:latin typeface="Tahoma" pitchFamily="34" charset="0"/>
                  <a:cs typeface="Tahoma" pitchFamily="34" charset="0"/>
                </a:rPr>
                <a:t>=</a:t>
              </a:r>
              <a:endParaRPr lang="th-TH" altLang="th-TH" sz="900" dirty="0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23" name="TextBox 7">
              <a:extLst>
                <a:ext uri="{FF2B5EF4-FFF2-40B4-BE49-F238E27FC236}">
                  <a16:creationId xmlns:a16="http://schemas.microsoft.com/office/drawing/2014/main" xmlns="" id="{C0ECF6B6-90F4-4D61-9915-940B12A9B460}"/>
                </a:ext>
              </a:extLst>
            </p:cNvPr>
            <p:cNvSpPr txBox="1"/>
            <p:nvPr/>
          </p:nvSpPr>
          <p:spPr>
            <a:xfrm>
              <a:off x="3111171" y="5257800"/>
              <a:ext cx="4826773" cy="7232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900" kern="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จำนวนหลักสูตรการพัฒนาฝีมือแรงงาน (การฝึกอบรม) ในภาพรวม</a:t>
              </a:r>
              <a:r>
                <a:rPr lang="th-TH" sz="9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ทุกโครงการและะเภทกิจกรรม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900" kern="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9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ที่ดำเนินการแล้วเสร็จ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9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จำนวนเป้าหมายของหลักสูตรการพัฒนาฝีมือแรงงานในภาพรวมทุกโครงการและประเภทกิจกรรม </a:t>
              </a:r>
              <a:br>
                <a:rPr lang="th-TH" sz="9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endPara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cxnSp>
          <p:nvCxnSpPr>
            <p:cNvPr id="24" name="ตัวเชื่อมต่อตรง 32">
              <a:extLst>
                <a:ext uri="{FF2B5EF4-FFF2-40B4-BE49-F238E27FC236}">
                  <a16:creationId xmlns:a16="http://schemas.microsoft.com/office/drawing/2014/main" xmlns="" id="{E557EF55-4E20-4BBB-9390-6E67A827F36B}"/>
                </a:ext>
              </a:extLst>
            </p:cNvPr>
            <p:cNvCxnSpPr/>
            <p:nvPr/>
          </p:nvCxnSpPr>
          <p:spPr>
            <a:xfrm>
              <a:off x="3352858" y="5624052"/>
              <a:ext cx="4343400" cy="793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9">
              <a:extLst>
                <a:ext uri="{FF2B5EF4-FFF2-40B4-BE49-F238E27FC236}">
                  <a16:creationId xmlns:a16="http://schemas.microsoft.com/office/drawing/2014/main" xmlns="" id="{FAA6FC26-5AD5-4037-91E0-93937C5D9D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10513" y="5516896"/>
              <a:ext cx="533400" cy="230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900" dirty="0">
                  <a:latin typeface="Tahoma" pitchFamily="34" charset="0"/>
                  <a:cs typeface="Tahoma" pitchFamily="34" charset="0"/>
                </a:rPr>
                <a:t>X 100</a:t>
              </a:r>
              <a:endParaRPr lang="th-TH" altLang="th-TH" sz="900" dirty="0"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08601" y="5867400"/>
            <a:ext cx="7149278" cy="1000274"/>
            <a:chOff x="1078342" y="1919447"/>
            <a:chExt cx="7149278" cy="1000274"/>
          </a:xfrm>
        </p:grpSpPr>
        <p:sp>
          <p:nvSpPr>
            <p:cNvPr id="26" name="TextBox 7">
              <a:extLst>
                <a:ext uri="{FF2B5EF4-FFF2-40B4-BE49-F238E27FC236}">
                  <a16:creationId xmlns:a16="http://schemas.microsoft.com/office/drawing/2014/main" xmlns="" id="{0E9CD9BE-2DDF-4F86-8E8D-B6CF0192F778}"/>
                </a:ext>
              </a:extLst>
            </p:cNvPr>
            <p:cNvSpPr txBox="1"/>
            <p:nvPr/>
          </p:nvSpPr>
          <p:spPr>
            <a:xfrm>
              <a:off x="2968641" y="1919447"/>
              <a:ext cx="4624387" cy="100027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900" kern="0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จำนวนผู้เข้ารับการพัฒนาฝีมือแรงงานในภาพรวม</a:t>
              </a:r>
              <a:r>
                <a:rPr lang="th-TH" sz="9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ทุกโครงการและประเภทกิจกรรม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900" kern="0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(</a:t>
              </a:r>
              <a:r>
                <a:rPr lang="th-TH" sz="9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ฝึกอบรม ทดสอบมาตรฐานฝีมือแรงงาน ส่งเสริมการพัฒนาฝีมือแรงงานภายใต้ </a:t>
              </a:r>
              <a:br>
                <a:rPr lang="th-TH" sz="9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th-TH" sz="9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พ.ร.บ.ส่งเสริมฯ พ.ศ. 2545 และรับรองความรู้ความสามารถ) ที่ดำเนินการแล้วเสร็จ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9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เป้าหมายการดำเนินการที่ได้รับในภาพรวมทุกโครงการและประเภทกิจกรรม </a:t>
              </a:r>
              <a:br>
                <a:rPr lang="th-TH" sz="9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th-TH" sz="900" kern="0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(</a:t>
              </a:r>
              <a:r>
                <a:rPr lang="th-TH" sz="9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ฝึกอบรม ทดสอบมาตรฐานฝีมือแรงงาน ส่งเสริมการพัฒนาฝีมือแรงงานภายใต้ </a:t>
              </a:r>
              <a:br>
                <a:rPr lang="th-TH" sz="9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th-TH" sz="9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พ.ร.บ.ส่งเสริมฯ พ.ศ. 2545 และรับรองความรู้ความสามารถ ) </a:t>
              </a:r>
            </a:p>
          </p:txBody>
        </p:sp>
        <p:sp>
          <p:nvSpPr>
            <p:cNvPr id="27" name="TextBox 8">
              <a:extLst>
                <a:ext uri="{FF2B5EF4-FFF2-40B4-BE49-F238E27FC236}">
                  <a16:creationId xmlns:a16="http://schemas.microsoft.com/office/drawing/2014/main" xmlns="" id="{14A6EE4B-E31A-453F-8D42-06543A3429A8}"/>
                </a:ext>
              </a:extLst>
            </p:cNvPr>
            <p:cNvSpPr txBox="1"/>
            <p:nvPr/>
          </p:nvSpPr>
          <p:spPr>
            <a:xfrm>
              <a:off x="1078342" y="2165509"/>
              <a:ext cx="1600200" cy="5080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90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ร้อยละของ</a:t>
              </a:r>
              <a:r>
                <a:rPr lang="th-TH" sz="900" kern="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การบรรลุเป้าหมายตามแผนปฏิบัติงาน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900" dirty="0">
                <a:latin typeface="+mn-lt"/>
                <a:cs typeface="+mn-cs"/>
              </a:endParaRPr>
            </a:p>
          </p:txBody>
        </p:sp>
        <p:sp>
          <p:nvSpPr>
            <p:cNvPr id="28" name="TextBox 9">
              <a:extLst>
                <a:ext uri="{FF2B5EF4-FFF2-40B4-BE49-F238E27FC236}">
                  <a16:creationId xmlns:a16="http://schemas.microsoft.com/office/drawing/2014/main" xmlns="" id="{9B8DA5BD-AB09-4246-BB87-F6508BBF22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94220" y="2312353"/>
              <a:ext cx="533400" cy="230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900" dirty="0">
                  <a:latin typeface="Tahoma" pitchFamily="34" charset="0"/>
                  <a:cs typeface="Tahoma" pitchFamily="34" charset="0"/>
                </a:rPr>
                <a:t>X 100</a:t>
              </a:r>
              <a:endParaRPr lang="th-TH" altLang="th-TH" sz="900" dirty="0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30" name="TextBox 13">
              <a:extLst>
                <a:ext uri="{FF2B5EF4-FFF2-40B4-BE49-F238E27FC236}">
                  <a16:creationId xmlns:a16="http://schemas.microsoft.com/office/drawing/2014/main" xmlns="" id="{357E085A-8B5E-4954-8311-4F8DDC7586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14838" y="2207861"/>
              <a:ext cx="381000" cy="230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900" dirty="0">
                  <a:latin typeface="Tahoma" pitchFamily="34" charset="0"/>
                  <a:cs typeface="Tahoma" pitchFamily="34" charset="0"/>
                </a:rPr>
                <a:t>=</a:t>
              </a:r>
              <a:endParaRPr lang="th-TH" altLang="th-TH" sz="900" dirty="0">
                <a:latin typeface="Tahoma" pitchFamily="34" charset="0"/>
                <a:cs typeface="Tahoma" pitchFamily="34" charset="0"/>
              </a:endParaRPr>
            </a:p>
          </p:txBody>
        </p:sp>
        <p:cxnSp>
          <p:nvCxnSpPr>
            <p:cNvPr id="35" name="ตัวเชื่อมต่อตรง 19">
              <a:extLst>
                <a:ext uri="{FF2B5EF4-FFF2-40B4-BE49-F238E27FC236}">
                  <a16:creationId xmlns:a16="http://schemas.microsoft.com/office/drawing/2014/main" xmlns="" id="{32E72C81-3A58-40AE-A71A-5B4DD6D97186}"/>
                </a:ext>
              </a:extLst>
            </p:cNvPr>
            <p:cNvCxnSpPr/>
            <p:nvPr/>
          </p:nvCxnSpPr>
          <p:spPr>
            <a:xfrm>
              <a:off x="3109134" y="2419509"/>
              <a:ext cx="4343400" cy="793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49484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90488" y="685800"/>
            <a:ext cx="8086725" cy="4572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eaLnBrk="1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 </a:t>
            </a:r>
            <a:r>
              <a:rPr lang="th-TH" sz="11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 </a:t>
            </a:r>
            <a:r>
              <a:rPr lang="en-US" sz="11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</a:t>
            </a:r>
            <a:r>
              <a:rPr lang="th-TH" sz="11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ของการบรรลุเป้าหมายตามแผนปฏิบัติงาน ประจำปีงบประมาณ พ.ศ. 2565 ตามโครงการที่กำหนด  </a:t>
            </a:r>
          </a:p>
        </p:txBody>
      </p:sp>
      <p:grpSp>
        <p:nvGrpSpPr>
          <p:cNvPr id="3085" name="Group 4"/>
          <p:cNvGrpSpPr>
            <a:grpSpLocks/>
          </p:cNvGrpSpPr>
          <p:nvPr/>
        </p:nvGrpSpPr>
        <p:grpSpPr bwMode="auto">
          <a:xfrm>
            <a:off x="1081088" y="1661707"/>
            <a:ext cx="7681912" cy="461962"/>
            <a:chOff x="1153093" y="4035122"/>
            <a:chExt cx="7943402" cy="463311"/>
          </a:xfrm>
        </p:grpSpPr>
        <p:sp>
          <p:nvSpPr>
            <p:cNvPr id="23" name="TextBox 22"/>
            <p:cNvSpPr txBox="1"/>
            <p:nvPr/>
          </p:nvSpPr>
          <p:spPr>
            <a:xfrm>
              <a:off x="1153093" y="4159309"/>
              <a:ext cx="1336212" cy="33912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4" name="Straight Arrow Connector 34"/>
            <p:cNvCxnSpPr/>
            <p:nvPr/>
          </p:nvCxnSpPr>
          <p:spPr>
            <a:xfrm>
              <a:off x="1991918" y="4280311"/>
              <a:ext cx="456348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35"/>
            <p:cNvCxnSpPr/>
            <p:nvPr/>
          </p:nvCxnSpPr>
          <p:spPr>
            <a:xfrm rot="10800000">
              <a:off x="1287699" y="4288271"/>
              <a:ext cx="366062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5104688" y="4035122"/>
              <a:ext cx="1336212" cy="33912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7" name="Straight Arrow Connector 38"/>
            <p:cNvCxnSpPr/>
            <p:nvPr/>
          </p:nvCxnSpPr>
          <p:spPr>
            <a:xfrm>
              <a:off x="5987422" y="4280311"/>
              <a:ext cx="3109073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52"/>
            <p:cNvCxnSpPr/>
            <p:nvPr/>
          </p:nvCxnSpPr>
          <p:spPr>
            <a:xfrm flipH="1">
              <a:off x="2495871" y="4280311"/>
              <a:ext cx="301714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86" name="TextBox 14"/>
          <p:cNvSpPr txBox="1">
            <a:spLocks noChangeArrowheads="1"/>
          </p:cNvSpPr>
          <p:nvPr/>
        </p:nvSpPr>
        <p:spPr bwMode="auto">
          <a:xfrm>
            <a:off x="76200" y="1295400"/>
            <a:ext cx="830738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/>
            <a:endParaRPr lang="th-TH" altLang="th-TH" sz="1000" b="1" dirty="0">
              <a:latin typeface="Tahoma" pitchFamily="34" charset="0"/>
              <a:cs typeface="Tahoma" pitchFamily="34" charset="0"/>
            </a:endParaRPr>
          </a:p>
          <a:p>
            <a:pPr eaLnBrk="1" hangingPunct="1"/>
            <a:r>
              <a:rPr lang="th-TH" alt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pic>
        <p:nvPicPr>
          <p:cNvPr id="21" name="Picture 2" descr="\\Pk-pc\d\ระเบียบ เอกสารการจัดจ้าง  แบบฟอร์ม\ไฟล์งานต่างๆ+แบบฟอร์มต่างๆ\logo\Logo-DSD-01.png">
            <a:extLst>
              <a:ext uri="{FF2B5EF4-FFF2-40B4-BE49-F238E27FC236}">
                <a16:creationId xmlns:a16="http://schemas.microsoft.com/office/drawing/2014/main" xmlns="" id="{2C0005E0-0F14-4F3F-994F-C703D47CEA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28600"/>
            <a:ext cx="9144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9977295"/>
              </p:ext>
            </p:extLst>
          </p:nvPr>
        </p:nvGraphicFramePr>
        <p:xfrm>
          <a:off x="166689" y="2209800"/>
          <a:ext cx="8824911" cy="1523932"/>
        </p:xfrm>
        <a:graphic>
          <a:graphicData uri="http://schemas.openxmlformats.org/drawingml/2006/table">
            <a:tbl>
              <a:tblPr firstRow="1"/>
              <a:tblGrid>
                <a:gridCol w="89401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801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0009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1812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893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904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0217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326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0009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80116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09094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8011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600384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99068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153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 marL="91433" marR="91433" marT="45703" marB="45703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th-TH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หลักสูตรการฝึกอบรมในภาพรวม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ทุกโครงการและประเภทกิจกรรมดำเนินการแล้วเสร็จ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</a:t>
                      </a:r>
                      <a:b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60 ตามเป้าหมายรอบ </a:t>
                      </a:r>
                      <a:b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เดือนแรก</a:t>
                      </a:r>
                      <a:endParaRPr kumimoji="0" lang="th-TH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ผู้เข้ารับการพัฒนาฝีมือแรงงาน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ในภาพรวมทุกโครงการและประเภทกิจกรรมดำเนินการแล้วเสร็จ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45 ตามเป้าหมายรอบ 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  เดือน</a:t>
                      </a: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หลักสูตรการฝึกอบรมในภาพรวม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ทุกโครงการและประเภทกิจกรรมดำเนินการแล้วเสร็จ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ไม่น้อยกว่าร้อยละ 60 ตามเป้าหมายรอบ 6 เดือนหลัง</a:t>
                      </a:r>
                      <a:endParaRPr kumimoji="0" lang="th-TH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ผู้เข้ารับการพัฒนาฝีมือแรงงานในภาพรวมทุกโครงการและประเภทกิจกรรมดำเนินการ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 ร้อยละ 100 ตามเป้าหมายรอบ 12  เดือน</a:t>
                      </a:r>
                    </a:p>
                  </a:txBody>
                  <a:tcPr marL="91433" marR="91433" marT="45703" marB="45703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" y="-5953"/>
            <a:ext cx="8991599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(สพร. และ สนพ. ทุกแห่ง / สพช. 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AHRDA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WELLNESS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MARA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AMA)</a:t>
            </a:r>
            <a:endParaRPr lang="th-TH" sz="9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16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223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96069" y="609600"/>
            <a:ext cx="8010525" cy="56674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1.2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ของการเบิกจ่ายเงินงบประมาณภาพรวม ประจำปีงบประมาณ พ.ศ.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165831"/>
            <a:ext cx="439261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8350187"/>
              </p:ext>
            </p:extLst>
          </p:nvPr>
        </p:nvGraphicFramePr>
        <p:xfrm>
          <a:off x="59276" y="1447666"/>
          <a:ext cx="8932323" cy="4282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3232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886334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เป็นการประเมินประสิทธิภาพในการดำเนินงานตามกลยุทธ์หลัก ภารกิจพื้นฐาน งานประจำตามหน้าที่ปกติ ที่ได้รับมอบหมายในทุกแผนงาน/โครงการที่อยู่ภายใต้แผนปฏิบัติราชการกรมพัฒนาฝีมือแรงงาน พ.ศ. 2565 โดยสามารถเบิกจ่ายเงินงบประมาณภาพรวม ประจำปีงบประมาณ พ.ศ. 2565 ได้ตามเป้าหมายที่   สำนักงบประมาณกำหนด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พิจารณาจากการดำเนินงานตามเป้าหมาย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</a:p>
                    <a:p>
                      <a:r>
                        <a:rPr lang="en-US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การเบิกจ่ายเงินงบประมาณตามที่ได้รับจัดสรร (พิจารณาจากระบบ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GFMIS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ของกรมบัญชีกลาง)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รอบที่ 1 ผลการดำเนินการระหว่างวันที่ 1 ตุลาคม 2564 – 31 มีนาคม 2565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รอบที่ 2 ผลการดำเนินการระหว่างวันที่ 1 เมษายน 2565 – 30 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ใช้ประกอบการพิจารณาหลักเกณฑ์ผ่านหรือไม่ผ่าน ตัวชี้วัด</a:t>
                      </a: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การเบิกจ่ายเงินงบประมาณ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รอบที่ 1 งบลงทุน และงบรายจ่ายอื่น ในลักษณะค่าจ้างที่ปรึกษา ที่ไม่สามารถเบิกจ่ายได้ภายใน</a:t>
                      </a:r>
                      <a:r>
                        <a:rPr lang="th-TH" sz="900" b="0" kern="120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 1-2 ให้ชี้แจงเหตุผล และกระบวนการดำเนินงานที่ดำเนินการ </a:t>
                      </a:r>
                    </a:p>
                    <a:p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แล้วไม่สามารถเบิกจ่ายได้ ส่งกองบริหารการคลัง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spc="-3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รอบที่ 2 1) ค่าจ้างเหมาบริการ ที่ไม่สามารถเบิกจ่ายได้ภายในวันที่ 30 กันยายน 2565 เนื่องจากต้องดำเนินการตามสัญญา ให้ชี้แจงเหตุผล และส่งข้อมูลให้กองบริหารการคลัง</a:t>
                      </a:r>
                      <a:endParaRPr lang="en-US" sz="900" b="0" kern="1200" spc="-3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   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2) งบลงทุน/งบรายจ่ายอื่น ที่โอนเปลี่ยนแปลงงบประมาณในทุกแผนงาน และได้ดำเนินการก่อหนี้ผูกพันสัญญาไว้แล้ว รวมทั้ง งบประมาณที่ได้รับจัดสรรเพิ่มเติม </a:t>
                      </a:r>
                    </a:p>
                    <a:p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</a:t>
                      </a:r>
                      <a:r>
                        <a:rPr lang="th-TH" sz="900" b="0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เดือน 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สิงหาคม – กันยายน 2565 (ไม่นำมานับรวม)</a:t>
                      </a:r>
                      <a:endParaRPr lang="en-US" sz="900" b="0" kern="1200" spc="-2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      3) การเบิกจ่ายเงินงบประมาณภาพรวม ไตรมาสที่ 3 ไม่น้อยกว่าร้อยละ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และไตรมาสที่ 4 ไม่น้อยกว่าร้อยละ 100 ตามเกณฑ์การเบิกจ่ายที่กำหนดทั้ง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 ไตรมาส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จึง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จะผ่านตัวชี้วัด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หลักฐาน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การเบิกจ่ายเงินงบประมาณ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รอบที่ 1 ข้อมูลเบิกจ่ายจากระบบ 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ของกรมบัญชีกลาง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รอบที่ 2 ข้อมูลเบิกจ่ายจากระบบ 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ของกรมบัญชีกลาง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เจ้าภาพ 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กองบริหารการคลัง </a:t>
                      </a:r>
                      <a:r>
                        <a:rPr lang="th-TH" sz="900" b="1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ผู้รับผิดชอบ </a:t>
                      </a:r>
                      <a:r>
                        <a:rPr lang="en-US" sz="900" b="1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นางสาวนิภาพร ใบบัวเผื่อน/นางสาวอรพิน 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อิน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ตาวิน </a:t>
                      </a:r>
                      <a:r>
                        <a:rPr lang="th-TH" sz="900" b="1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โทรศัพท์ </a:t>
                      </a:r>
                      <a:r>
                        <a:rPr lang="en-US" sz="900" b="1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0 2245 6166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: 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หากหน่วยงานไม่มีแผนงาน/โครงการภายใต้แผนปฏิบัติราชการกรมพัฒนาฝีมือแรงงาน พ.ศ. 2565 ขอให้จัดทำและดำเนินการตามแผนปฏิบัติงานตามภารกิจปกติ</a:t>
                      </a:r>
                      <a:endParaRPr lang="en-US" sz="900" b="0" kern="1200" spc="-2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  <a:endParaRPr kumimoji="0" lang="en-US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kumimoji="0" lang="en-US" sz="9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ร้อยละของการเบิกจ่ายงบประมาณ</a:t>
                      </a:r>
                      <a:r>
                        <a:rPr kumimoji="0" lang="en-US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=</a:t>
                      </a: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r>
                        <a:rPr kumimoji="0" lang="th-TH" sz="9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ไตรมาสที่ 1-2 (พิจารณาจากระบบ </a:t>
                      </a:r>
                      <a:r>
                        <a:rPr kumimoji="0" lang="en-US" sz="9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GFMISX 100</a:t>
                      </a:r>
                      <a:r>
                        <a:rPr kumimoji="0" lang="th-TH" sz="9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kumimoji="0" lang="en-US" sz="9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ของหน่วยงาน		                           วงเงินงบประมาณที่หน่วยงานได้รับจัดสรรในปีงบประมาณ พ.ศ. 2565</a:t>
                      </a:r>
                      <a:endParaRPr kumimoji="0" lang="en-US" sz="9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kumimoji="0" lang="en-US" sz="9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ร้อยละของการเบิกจ่ายงบประมาณ</a:t>
                      </a:r>
                      <a:r>
                        <a:rPr kumimoji="0" lang="en-US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=</a:t>
                      </a: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r>
                        <a:rPr kumimoji="0" lang="th-TH" sz="9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ไตรมาสที่ 1-4 (พิจารณาจากระบบ </a:t>
                      </a:r>
                      <a:r>
                        <a:rPr kumimoji="0" lang="en-US" sz="9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GFMISX 100X</a:t>
                      </a:r>
                      <a:endParaRPr kumimoji="0" lang="en-US" sz="9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ของหน่วยงาน		                          วงเงินงบประมาณที่หน่วยงานได้รับจัดสรรในปีงบประมาณ พ.ศ. 2565</a:t>
                      </a:r>
                      <a:endParaRPr kumimoji="0" lang="en-US" sz="9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34926" y="52959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8" name="Group 4"/>
          <p:cNvGrpSpPr>
            <a:grpSpLocks/>
          </p:cNvGrpSpPr>
          <p:nvPr/>
        </p:nvGrpSpPr>
        <p:grpSpPr bwMode="auto">
          <a:xfrm>
            <a:off x="1057275" y="5334000"/>
            <a:ext cx="7943850" cy="342900"/>
            <a:chOff x="1153093" y="4031945"/>
            <a:chExt cx="7943402" cy="341526"/>
          </a:xfrm>
        </p:grpSpPr>
        <p:sp>
          <p:nvSpPr>
            <p:cNvPr id="9" name="TextBox 8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0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5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7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115232"/>
              </p:ext>
            </p:extLst>
          </p:nvPr>
        </p:nvGraphicFramePr>
        <p:xfrm>
          <a:off x="60957" y="5676900"/>
          <a:ext cx="9006844" cy="11430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445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985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จ่ายเงินงบประมาณ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ภาพรวม               ไตร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มาส 1-2 ไม่น้อยกว่าร้อยละ 45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เบิกจ่ายเงินงบประมาณภาพรวม     ไตรมาส 1 -4 ไม่น้อยกว่า 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ร้อย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ละ 100 </a:t>
                      </a:r>
                      <a:endParaRPr lang="th-TH" sz="900" b="0" kern="1200" baseline="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(ไตรมาส 3 และ ไตรมาส 4)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8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52400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1" y="-36513"/>
            <a:ext cx="8991599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(สพร. และ สนพ. ทุกแห่ง / สพช. 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AHRDA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WELLNESS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MARA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AMA)</a:t>
            </a:r>
            <a:endParaRPr lang="th-TH" sz="9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17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6745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56776" y="1248646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422820"/>
              </p:ext>
            </p:extLst>
          </p:nvPr>
        </p:nvGraphicFramePr>
        <p:xfrm>
          <a:off x="152400" y="1467790"/>
          <a:ext cx="8834824" cy="38225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48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822569">
                <a:tc>
                  <a:txBody>
                    <a:bodyPr/>
                    <a:lstStyle/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การติดตามผลความพึงพอใจด้านการฝึกอบรม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วิเคราะห์และ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ปรับปรุงกระบวนการทำงานในด้านการให้บริการของหน่วยงานให้มีประสิทธิภาพมากยิ่งขึ้น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พึงพอใจด้านการฝึกอบรม พิจารณา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จากผู้ตอบแบบสอบถามความพึงพอใจที่ผ่านการ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ฝึกอบรม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ของกรมพัฒนาฝีมือ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แรงงาน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โครงการในปีงบประมาณ พ.ศ.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ในหลักสูตร เตรียมเข้าทำงาน การฝึกยกระดับ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ฝีมือ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และการฝึกอาชีพเสริม โดยใช้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แบบสอบถามตามเกณฑ์ประกันคุณภาพการพัฒนาฝีมือแรงงาน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รอบ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1 ดำเนินการระหว่างวันที่ 1 ตุลาคม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- 31 มีนาคม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รอบ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2 ดำเนินการระหว่างวันที่ 1 เมษายน - 30 กันยายน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การนับแบบสอบถามความพึงพอใจของกรมผ่าน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โดยจะไม่นับแบบสอบถามที่ตอบคำถามไม่ครบถ้วน จนไม่สามารถประมวลผลได้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2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พัฒนาผู้ฝึกและเทคโนโลยีการฝึก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นายประสิทธิ์  นิยมแก้ว ผู้อำนวยการกลุ่มงานพัฒนาระบบการฝึก </a:t>
                      </a:r>
                      <a:b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นพรัตน์ บุญ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สุภาพ นักวิชาการ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พัฒนาฝีมือแรงงานชำนาญการพิเศษ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นางสาวธิดา เดชะรัฐ นักวิชาการพัฒนาฝีมือแรงงาน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0 2245 4360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strike="noStrike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th-TH" sz="900" b="1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อื่น ๆ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การตอบแบบสอบถามความพึงพอใจ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ทางเว็บไซต์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http://gcloud.dsd.go.th/~q7_65/index.php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หรือผ่าน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QR Code</a:t>
                      </a: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การคำนวณ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27792" y="5314975"/>
            <a:ext cx="16215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84237" y="5365573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88545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7502832"/>
              </p:ext>
            </p:extLst>
          </p:nvPr>
        </p:nvGraphicFramePr>
        <p:xfrm>
          <a:off x="68503" y="5767775"/>
          <a:ext cx="9006844" cy="785425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18993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20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ติดตามผลความพึงพอใจ                ด้านการฝึกอบรม ร้อยละ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80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ติดตามผลความพึงพอใจ              ด้านการฝึกอบรม ร้อยละ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80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1407342"/>
              </p:ext>
            </p:extLst>
          </p:nvPr>
        </p:nvGraphicFramePr>
        <p:xfrm>
          <a:off x="2053162" y="4430455"/>
          <a:ext cx="678180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29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0671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721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ร้อยละของผู้ตอบแบบสอบถาม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ความพึงพอใจด้านการฝึกอบรม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ผู้ตอบ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แบบสอบถามความพึง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พอใจที่ผ่านการฝึกอบรม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018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ผู้ผ่านการ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ฝึกอบรมทั้งหมด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7" name="Rounded Rectangle 3"/>
          <p:cNvSpPr/>
          <p:nvPr/>
        </p:nvSpPr>
        <p:spPr bwMode="gray">
          <a:xfrm>
            <a:off x="371475" y="6429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1.3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ความสำเร็จของการติดตามผลความพึง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พอใจ ด้านการฝึกอบรมฝีมือแรงงาน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15" y="3329375"/>
            <a:ext cx="1069842" cy="1069842"/>
          </a:xfrm>
          <a:prstGeom prst="rect">
            <a:avLst/>
          </a:prstGeom>
        </p:spPr>
      </p:pic>
      <p:pic>
        <p:nvPicPr>
          <p:cNvPr id="28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76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1" y="-36513"/>
            <a:ext cx="8991599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(สพร. และ สนพ. ทุกแห่ง </a:t>
            </a:r>
            <a:r>
              <a:rPr lang="th-TH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AHRDA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WELLNESS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MARA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AMA)</a:t>
            </a:r>
            <a:endParaRPr lang="th-TH" sz="9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18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1553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8504" y="102410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700927"/>
              </p:ext>
            </p:extLst>
          </p:nvPr>
        </p:nvGraphicFramePr>
        <p:xfrm>
          <a:off x="152400" y="1262617"/>
          <a:ext cx="8834824" cy="40713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48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071385">
                <a:tc>
                  <a:txBody>
                    <a:bodyPr/>
                    <a:lstStyle/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การติดตามผลความพึง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พอใจด้าน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การทดสอบมาตรฐานฝีมือแรงงานแห่งชาติ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เพื่อวิเคราะห์และ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ปรับปรุงกระบวนการทำงานในด้านการให้บริการของหน่วยงานให้มีประสิทธิภาพมากยิ่งขึ้น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พึงพอใจด้านการทดสอบมาตรฐานฝีมือแรงงานแห่งชาติ พิจารณาจากผู้ตอบแบบสอบถามความพึงพอใจที่เข้ารับการทดสอบมาตรฐานฯ ที่ตอบแบบสอบถามความพึงพอใจด้านการทดสอบมาตรฐานฝีมือแรงงานแห่งชาติ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ดำเนินการระหว่างวันที่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ดำเนินการระหว่างวันที่ 1 เมษายน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การนับแบบสอบถามความพึงพอใจของกรมผ่าน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โดยจะไม่นับแบบสอบถามที่ตอบคำถามไม่ครบถ้วน จนไม่สามารถประมวลผลได้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2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พัฒนามาตรฐานและทดสอบฝีมือแรงงาน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1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นางสุดารัตน์ หมัดป้องตัว นักวิชาการพัฒนาฝีมือแรงงานชำนาญการ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และนายฐิติพงษ์ ขนุนทอง นักวิชาการพัฒนาฝีมือแรงงานปฏิบัติการ   </a:t>
                      </a: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</a:t>
                      </a:r>
                      <a:r>
                        <a:rPr lang="th-TH" sz="900" b="1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2354 0281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1707-8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ต่อ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703</a:t>
                      </a:r>
                      <a:endParaRPr lang="th-TH" sz="900" b="0" strike="noStrike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6"/>
                        <a:tabLst/>
                        <a:defRPr/>
                      </a:pPr>
                      <a:r>
                        <a:rPr lang="th-TH" sz="900" b="1" strike="noStrike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</a:t>
                      </a:r>
                      <a:r>
                        <a:rPr lang="th-TH" sz="900" b="1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ๆ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การตอบแบบสอบถามความพึงพอใจ ดำเนินการผ่าน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ทางเว็บไซต์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http://gcloud.dsd.go.th/~q7/index.php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หรือ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QR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Code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6"/>
                        <a:tabLst/>
                        <a:defRPr/>
                      </a:pP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6"/>
                        <a:tabLst/>
                        <a:defRPr/>
                      </a:pP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6"/>
                        <a:tabLst/>
                        <a:defRPr/>
                      </a:pP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6"/>
                        <a:tabLst/>
                        <a:defRPr/>
                      </a:pP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6"/>
                        <a:tabLst/>
                        <a:defRPr/>
                      </a:pP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6"/>
                        <a:tabLst/>
                        <a:defRPr/>
                      </a:pP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6"/>
                        <a:tabLst/>
                        <a:defRPr/>
                      </a:pP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6"/>
                        <a:tabLst/>
                        <a:defRPr/>
                      </a:pP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0112" y="5316379"/>
            <a:ext cx="16215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99929" y="5334000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7854667"/>
              </p:ext>
            </p:extLst>
          </p:nvPr>
        </p:nvGraphicFramePr>
        <p:xfrm>
          <a:off x="68504" y="5767775"/>
          <a:ext cx="9006844" cy="785425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8993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20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ผลความพึงพอใจ                ด้านการทดสอบมาตรฐาน ร้อยละ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70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ผลความพึงพอใจ              ด้านการทดสอบมาตรฐาน ร้อยละ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7" name="Rounded Rectangle 3"/>
          <p:cNvSpPr/>
          <p:nvPr/>
        </p:nvSpPr>
        <p:spPr bwMode="gray">
          <a:xfrm>
            <a:off x="228600" y="609600"/>
            <a:ext cx="7848599" cy="393284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1.4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ความสำเร็จของการติดตามผลความพึง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พอใจ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ด้าน</a:t>
            </a:r>
            <a:r>
              <a:rPr lang="th-TH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การทดสอบมาตรฐานฝีมือแรงงานแห่งชาติ 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8" name="Table 29">
            <a:extLst>
              <a:ext uri="{FF2B5EF4-FFF2-40B4-BE49-F238E27FC236}">
                <a16:creationId xmlns:a16="http://schemas.microsoft.com/office/drawing/2014/main" xmlns="" id="{3564FF0D-1E39-4F28-97CE-309F129940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5937273"/>
              </p:ext>
            </p:extLst>
          </p:nvPr>
        </p:nvGraphicFramePr>
        <p:xfrm>
          <a:off x="1905001" y="3991939"/>
          <a:ext cx="6714315" cy="503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981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1199">
                  <a:extLst>
                    <a:ext uri="{9D8B030D-6E8A-4147-A177-3AD203B41FA5}">
                      <a16:colId xmlns:a16="http://schemas.microsoft.com/office/drawing/2014/main" xmlns="" val="4194204192"/>
                    </a:ext>
                  </a:extLst>
                </a:gridCol>
                <a:gridCol w="41330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0025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67886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ร้อยละของการติดตามผลความพึงพอใจด้านการทดสอบมาตรฐาน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จำนวนผู้ตอบแบบสอบถามความพึงพอใจที่เข้ารับการทดสอบมาตรฐานฯ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597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จำนวน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การทดสอบมาตรฐานฯ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35EE98A3-FBC3-4E47-AA42-BCBEBEF88C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835" y="3048000"/>
            <a:ext cx="1090504" cy="1090504"/>
          </a:xfrm>
          <a:prstGeom prst="rect">
            <a:avLst/>
          </a:prstGeom>
        </p:spPr>
      </p:pic>
      <p:pic>
        <p:nvPicPr>
          <p:cNvPr id="23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1524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1" y="-36513"/>
            <a:ext cx="8991599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(สพร. และ สนพ. ทุกแห่ง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WELLNESS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MARA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AMA)</a:t>
            </a:r>
            <a:endParaRPr lang="th-TH" sz="9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19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120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175"/>
            <a:ext cx="9143999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สพร. และ สนพ. ทุกแห่ง / สพช. 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AHRDA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WELLNESS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MARA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AMA)</a:t>
            </a:r>
            <a:endParaRPr lang="th-TH" sz="9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76200" y="609600"/>
            <a:ext cx="8229599" cy="4572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1.5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ความสำเร็จของการขับเคลื่อนการส่งเสริมคุณธรรมและความโปร่งใสของกรมพัฒนาฝีมือแรงงาน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0668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6911508"/>
              </p:ext>
            </p:extLst>
          </p:nvPr>
        </p:nvGraphicFramePr>
        <p:xfrm>
          <a:off x="76200" y="1356361"/>
          <a:ext cx="8991600" cy="3581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509356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kumimoji="0" lang="th-TH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แผนแม่บทภายใต้ยุทธศาสตร์ชาติ ประเด็น การต่อต้านการทุจริตและประพฤติมิชอบ (พ.ศ. 2561 – 2580) โดยกำหนดเป้าหมายให้ภาครัฐมีความโปร่งใส ปลอดจากการทุจริต และประพฤติมิชอบ มีการบริหารจัดการตามหลัก</a:t>
                      </a:r>
                      <a:r>
                        <a:rPr lang="th-TH" sz="900" b="0" kern="120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ธรรมาภิ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บาลและหลักปรัชญาของเศรษฐกิจพอเพียง โดยการสร้างวัฒนธรรม จิตสำนึกและค่านิยมให้ทุกภาคส่วนมีส่วนร่วมในการต่อต้านการทุจริต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ประกอบกับการประเมินคุณธรรมและความโปร่งใสในการดำเนินงานของหน่วยงานภาครัฐ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ITA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ได้ส่งเสริมให้หน่วยงานภาครัฐดำเนินการเปิดเผยข้อมูล                   แก่สาธารณะเพื่อเสริมสร้างความโปร่งใส เป็นธรรม และป้องกันการทุจริต และประมวลจริยธรรมข้าราชการ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พลเรือน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2564  ก.พ. ได้กำหนด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หลักเกณฑ์ในการปฏิบัติตน และรักษา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คุณงามความดีที่ข้าราชการต้องยึดถือในการปฏิบัติงาน โดยให้ข้าราชการ พนักงานราชการ พนักงาน ลูกจ้าง และผู้ปฏิบัติงานอื่นที่อยู่ในความรับผิดชอบของ ก.พ. ตามประมวล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จริยธรรมข้าราชการ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พลเรือน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ยึดถือปฏิบัติตามแนวทางที่ได้กำหนดไว้  ดังนั้น จึงได้กำหนดตัวชี้วัด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ระดับความสำเร็จของการขับเคลื่อนการส่งเสริมคุณธรรมและความโปร่งใสของ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กรมพัฒนาฝีมือแรงงาน เพื่อเป็นการขับเคลื่อนด้านการส่งเสริมคุณธรรมจริยธรรม ความโปร่งใส และป้องกันการทุจริตตามภารกิจกรมพัฒนาฝีมือแรงงาน ซึ่งจะเป็นการเพิ่มประสิทธิภาพ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ในการป้องกันการทุจริตและส่งเสริมคุณธรรมจริยธรรม ความโปร่งใสให้กับหน่วยงานในสังกัดของกรมพัฒนาฝีมือแรงงาน</a:t>
                      </a:r>
                    </a:p>
                    <a:p>
                      <a:pPr marL="228600" indent="-228600">
                        <a:buNone/>
                      </a:pPr>
                      <a:endParaRPr lang="th-TH" sz="5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kumimoji="0" lang="th-TH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พิจารณาจากการดำเนินงานตามเป้าหมาย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รายงานสรุปผลการดำเนินการพร้อมเอกสารหลักฐานประกอบการดำเนินการ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ผลการดำเนินงาน ระหว่างวันที่ 1 ตุลาคม 256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รอบที่ 2 ผลการดำเนินงาน ระหว่างวันที่ 1 เมษายน 256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30 กันยายน 256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(ถ้ามี)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กรณีการประกาศเจตจำนงสุจริตของผู้ดำรงตำแหน่งผู้อำนวยการหน่วยงาน หากมีการย้ายหน่วยงานระหว่างปีงบประมาณให้ประกาศเจตจำนงสุจริตฯ ของหน่วยงานที่ไปดำรง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ตำแหน่งใหม่ด้วย เช่น รอบการประเมินที่ 1 (1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64- 31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65) ดำรงตำแหน่งผู้อำนวยการหน่วยงาน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ได้ดำเนินการประกาศเจตจำนงสุจริตฯ เรียบร้อยแล้ว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ต่อมารอบการประเมินที่ 2 (1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65 – 30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65) ได้มีคำสั่งย้ายไปปฏิบัติหน้าที่ ณ 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จะต้องดำเนินการประกาศเจตจำนงสุจริตฯ ในฐานะผู้อำนวยการของ                   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เป็นต้น รวมทั้งกรณีการย้ายในรอบการประเมินนั้น ๆ ด้วย</a:t>
                      </a:r>
                      <a:endParaRPr lang="th-TH" sz="900" b="1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แบบรายงานผลการขับเคลื่อนนโยบายป้องกันการรับสินบนและมาตรการป้องกันผลประโยชน์ทับซ้อน ทุก 3 เดือนใน 1 ปีงบประมาณ (แบบ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01)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แบบรายงานการขับเคลื่อนคุณธรรม จริยธรรม และความโปร่งใสของกรมพัฒนาฝีมือแรงงาน (แบบ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02) จำนวน 5 ตัวชี้วัด  (หน่วยงานในสังกัดสามารถดูรายละเอียดเพิ่มเติมได้ที่เอกสารแนบ) ดังนี้</a:t>
                      </a: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1) การเปิดเผยข้อมูล         2) การปรับปรุงระบบการทำงาน         3) การป้องกันการทุจริต         4) การใช้ทรัพย์สินของราชการ         5) ประสิทธิภาพการสื่อสาร</a:t>
                      </a: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.3 รายงานการประชุมคณะกรรมการป้องกันและปราบปรามการทุจริตประจำหน่วยงาน เพื่อขับเคลื่อนการส่งเสริมคุณธรรมและความโปร่งใสของกรมพัฒนาฝีมือแรงงาน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โดยระบุรายละเอียดที่จะดำเนินการ ตามตัวชี้วัดที่กำหนดไว้ในแบบ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02</a:t>
                      </a:r>
                      <a:endParaRPr lang="en-US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กลุ่มงานวินัยและจริยธรรม  กองบริหารทรัพยากรบุคคล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นายสง่า แสนเดช , นายพรรษา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กุลว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ภรณ์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0 2245 3579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</a:t>
                      </a: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9355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9911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1843517"/>
              </p:ext>
            </p:extLst>
          </p:nvPr>
        </p:nvGraphicFramePr>
        <p:xfrm>
          <a:off x="0" y="53340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ดำเนินการตามหลักเกณฑ์ที่กำหนดไว้ในข้อ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.1 –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.3 ได้ครบถ้วน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ดำเนินการตามหลักเกณฑ์ที่กำหนดไว้ในข้อ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.1 –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.3 ได้ครบถ้วน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3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2286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20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1919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001125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ที่</a:t>
            </a:r>
            <a:r>
              <a:rPr lang="en-US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(สพร. และ สนพ. ทุกแห่ง / สพช. 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AHRDA</a:t>
            </a:r>
            <a:r>
              <a:rPr lang="th-TH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WELLNESS</a:t>
            </a:r>
            <a:r>
              <a:rPr lang="th-TH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MARA</a:t>
            </a:r>
            <a:r>
              <a:rPr lang="th-TH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AMA</a:t>
            </a:r>
            <a:r>
              <a:rPr lang="th-TH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)</a:t>
            </a:r>
            <a:endParaRPr lang="th-TH" sz="9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ปฏิบัติ</a:t>
            </a:r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</a:t>
            </a: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ประจำปีงบประมาณ พ.ศ. </a:t>
            </a:r>
            <a:r>
              <a:rPr lang="en-US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5" y="781654"/>
            <a:ext cx="8086725" cy="429935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ตัวชี้วัด 1.6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ความ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สำเร็จในการสร้างการรับรู้และใช้สื่อสังคมออนไลน์เพื่อการประชาสัมพันธ์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2620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2213735"/>
              </p:ext>
            </p:extLst>
          </p:nvPr>
        </p:nvGraphicFramePr>
        <p:xfrm>
          <a:off x="152400" y="1524001"/>
          <a:ext cx="8610600" cy="32462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/>
                  </a:extLst>
                </a:gridCol>
              </a:tblGrid>
              <a:tr h="2438292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หน่วยงานสามารถดำเนินการเผย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เเพร่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ข้อมูลข่าวสารประชาสัมพันธ์ผ่านช่องทางสื่อต่างๆ ทั้งสื่อของหน่วยงานและสื่อภายนอก เพื่อสร้าง</a:t>
                      </a:r>
                      <a:b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การรับรู้ เข้าใจให้แก่ประชาชนเกี่ยวกับข่าวสาร ข้อมูล ภารกิจการดำเนินกิจกรรมโครงการต่างๆ ของหน่วยงาน ผ่านเครือข่ายประชาสัมพันธ์ที่หน่วยงานมีการประสานงาน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เเละ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การเผย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เเพร่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ข้อมูลจากส่วนกลาง โดยมุ่งเน้นการชี้แจงผลการดำเนินการที่ทำมาแล้ว ตลอดจนการชี้แจง แก้ข่าว แจ้งข่าวเพื่อให้ประชาชนทราบว่าหน่วยงาน ส่วนราชการ หรือรัฐบาล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จะดำเนินการเรื่องใด อย่างไร มีจุดมุ่งหมายอย่างไร จะเป็นประโยชน์ต่อประเทศชาติหรือประชาชนอย่างไร</a:t>
                      </a:r>
                      <a:endParaRPr lang="en-US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 พิจารณาจากการดำเนินงานตามเป้าหมาย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พิจารณาจากผลการดำเนินการ ดังนี้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ดำเนินการประชาสัมพันธ์ผ่านสื่อช่องทางต่างๆ อาทิ โทรทัศน์ วิทยุ หนังสือพิมพ์ สื่อออนไลน์ของหนังสือพิมพ์ วิทยุ หรือโทรทัศน์  ทั้งสื่อส่วนกลางเเละสื่อท้องถิ่น รวมถึง</a:t>
                      </a:r>
                      <a:b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ประชาสัมพันธ์จังหวัด โดยต้องเป็นประเด็นข่าวที่เกี่ยวข้องกับภารกิจสำคัญของกรม ประกอบด้วย งาน พรบ.ส่งเสริมการพัฒนาฝีมือเเรงงาน งานมาตรฐานฝีมือเเรงงาน </a:t>
                      </a:r>
                      <a:b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งานรับรองความรู้ความสามารถ การฝึกอบรมฝีมือเเรงงานที่ใช้ทักษะหรือเทคโนโลยีชั้นสูงเเละการเเข่งขันฝีมือเเรงงาน ไม่น้อยกว่า 12 ข่าวต่อรอบการประเมิน 6 เดือน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ดำเนินการเผยแพร่ประชาสัมพันธ์ข้อมูลข่าวสารตามที่กรมพัฒนาฝีมือแรงงานโดยกองสื่อสารองค์กรมอบหมาย ผ่านช่องทาง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Facebook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เพจของหน่วยงาน ด้วยวิธีการกดแชร์</a:t>
                      </a:r>
                      <a:b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ข้อมูลจากเพจกรม ไม่น้อยกว่า ร้อยละ 80 ต่อรอบการประเมิน 6 เดือน</a:t>
                      </a:r>
                      <a:b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ดำเนินการระหว่างวันที่ 1 ตุลาคม 2564 – 31 มีนาคม 2565  ตามข้อ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–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</a:t>
                      </a:r>
                      <a:b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ดำเนินการระหว่างวันที่ 1 เมษายน 2565 – 30 กันยายน 2565  ตามข้อ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–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ใช้ประกอบการพิจารณาหลักเกณฑ์ผ่านหรือไม่ผ่านตัวชี้วัด </a:t>
                      </a:r>
                      <a:endParaRPr lang="en-US" sz="900" b="1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-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ผลการดำเนินในรอบ 6 เดือนแรก และ 6 เดือนหลัง ไม่สามารถสะสมยอดร่วมกันได้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การดำเนินการใช้สื่อสังคมออนไลน์เพื่อการเผยแพร่ข้อมูลประชาสัมพันธ์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ตามแบบฟอร์มที่กองสื่อสารองค์กรกำหนดในภาคผนวก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เจ้าภาพ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กองสื่อสารองค์กร  ผู้รับผิดชอบ : นายกอบชัย หิรัญอุดมเกียรติ นักประชาสัมพันธ์ชำนาญการ/นาง</a:t>
                      </a:r>
                      <a:r>
                        <a:rPr lang="th-TH" sz="9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ปิ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ยะรส ผลทรัพย์ นักประชาสัมพันธ์ โทรศัพท์ : 0 2245 4035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อื่นๆ (ถ้ามี)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-</a:t>
                      </a: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85907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7831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838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2397431"/>
              </p:ext>
            </p:extLst>
          </p:nvPr>
        </p:nvGraphicFramePr>
        <p:xfrm>
          <a:off x="60956" y="51816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/>
                  </a:extLst>
                </a:gridCol>
                <a:gridCol w="403270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71789">
                  <a:extLst>
                    <a:ext uri="{9D8B030D-6E8A-4147-A177-3AD203B41FA5}"/>
                  </a:extLst>
                </a:gridCol>
                <a:gridCol w="492370">
                  <a:extLst>
                    <a:ext uri="{9D8B030D-6E8A-4147-A177-3AD203B41FA5}"/>
                  </a:extLst>
                </a:gridCol>
                <a:gridCol w="442127">
                  <a:extLst>
                    <a:ext uri="{9D8B030D-6E8A-4147-A177-3AD203B41FA5}"/>
                  </a:extLst>
                </a:gridCol>
                <a:gridCol w="1918576">
                  <a:extLst>
                    <a:ext uri="{9D8B030D-6E8A-4147-A177-3AD203B41FA5}"/>
                  </a:extLst>
                </a:gridCol>
                <a:gridCol w="39254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1865959">
                  <a:extLst>
                    <a:ext uri="{9D8B030D-6E8A-4147-A177-3AD203B41FA5}"/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รายงานผลการดำเนินการใช้สื่อสังคมออนไลน์เพื่อการเผยแพร่ข้อมูลประชาสัมพันธ์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ตามข้อ </a:t>
                      </a:r>
                      <a:r>
                        <a:rPr lang="en-US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.1 -</a:t>
                      </a:r>
                      <a:r>
                        <a:rPr lang="en-US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.2</a:t>
                      </a: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รายงานผลการดำเนินการใช้สื่อสังคมออนไลน์เพื่อการเผยแพร่ข้อมูลประชาสัมพันธ์ ตามข้อ 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.1 -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.2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228600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153442" y="4044062"/>
            <a:ext cx="3393578" cy="394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000" algn="ctr">
              <a:spcBef>
                <a:spcPts val="200"/>
              </a:spcBef>
            </a:pPr>
            <a:r>
              <a:rPr lang="th-TH" sz="9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ร้อยละของผลการดำเนินการตามข้อกำหนดความสำเร็จ</a:t>
            </a:r>
          </a:p>
          <a:p>
            <a:pPr marL="72000" algn="ctr">
              <a:spcBef>
                <a:spcPts val="200"/>
              </a:spcBef>
            </a:pPr>
            <a:r>
              <a:rPr lang="th-TH" sz="9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การสร้างการรับรู้และใช้สื่อสังคมออนไลน์เพื่อการประชาสัมพันธ์</a:t>
            </a:r>
            <a:endParaRPr lang="th-TH" sz="9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3450431" y="4191079"/>
            <a:ext cx="394096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699420" y="3810000"/>
            <a:ext cx="3539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000" algn="ctr">
              <a:spcBef>
                <a:spcPts val="200"/>
              </a:spcBef>
            </a:pPr>
            <a:r>
              <a:rPr lang="th-TH" sz="9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ผลการดำเนินการตามข้อกำหนด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ความสำเร็จในการสร้างการ</a:t>
            </a:r>
            <a:r>
              <a:rPr lang="th-TH" sz="9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รับรู้</a:t>
            </a:r>
            <a:r>
              <a:rPr lang="th-TH" sz="90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</a:t>
            </a:r>
            <a:br>
              <a:rPr lang="th-TH" sz="90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90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ใช้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สื่อสังคมออนไลน์เพื่อการประชาสัมพันธ์</a:t>
            </a:r>
            <a:endParaRPr lang="th-TH" sz="9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406321" y="4112647"/>
            <a:ext cx="67087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000" algn="ctr">
              <a:spcBef>
                <a:spcPts val="200"/>
              </a:spcBef>
            </a:pPr>
            <a:r>
              <a:rPr lang="en-US" sz="9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 100</a:t>
            </a:r>
            <a:endParaRPr lang="th-TH" sz="9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06297" y="4241552"/>
            <a:ext cx="3585103" cy="394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000" algn="ctr">
              <a:spcBef>
                <a:spcPts val="200"/>
              </a:spcBef>
            </a:pPr>
            <a:r>
              <a:rPr lang="th-TH" sz="9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เป้าหมายการดำเนินการ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ตามข้อกำหนดความสำเร็จ</a:t>
            </a:r>
          </a:p>
          <a:p>
            <a:pPr marL="72000" algn="ctr">
              <a:spcBef>
                <a:spcPts val="200"/>
              </a:spcBef>
            </a:pP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ในการสร้างการรับรู้และใช้สื่อสังคมออนไลน์เพื่อการประชาสัมพันธ์</a:t>
            </a:r>
            <a:endParaRPr lang="th-TH" sz="9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21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314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95275" y="642938"/>
            <a:ext cx="7818438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defRPr/>
            </a:pPr>
            <a:r>
              <a:rPr lang="th-TH" sz="1200" b="1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200" b="1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1.7</a:t>
            </a:r>
            <a:r>
              <a:rPr lang="th-TH" sz="1200" b="1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b="1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b="1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ความสำเร็จของการจัดทำรายงานการประเมินผลการควบคุมภายในระดับส่วนงานย่อย ประจำปีงบประมาณ พ.ศ. 2565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1096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486304"/>
              </p:ext>
            </p:extLst>
          </p:nvPr>
        </p:nvGraphicFramePr>
        <p:xfrm>
          <a:off x="152400" y="1295400"/>
          <a:ext cx="8885238" cy="4434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52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890845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5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</a:t>
                      </a:r>
                      <a:r>
                        <a:rPr lang="th-TH" sz="95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</a:t>
                      </a:r>
                      <a:r>
                        <a:rPr lang="th-TH" sz="9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5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การจัดทำรายงานการประเมินผลการควบคุมภายในระดับหน่วยงานย่อย ประจำปีงบประมาณ พ.ศ. 2565 รอบ 12 เดือน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(1 ตุลาคม 2564 – 30 กันยายน 2565) ตามหลักเกณฑ์กระทรวงการคลังว่าด้วยมาตรฐานและหลักเกณฑ์ปฏิบัติการควบคุมภายในสำหรับหน่วยงานของรัฐ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2561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b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กำหนดให้หน่วยงานของรัฐจัดให้มีการควบคุมภายในเพื่อให้เกิดความเชื่อมั่นอย่างสมเหตุสมผลว่าจะบรรลุวัตถุประสงค์ด้านการดำเนินงาน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ด้านการรายงาน และด้านการปฏิบัติ</a:t>
                      </a:r>
                      <a:b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ตามกฎหมาย ระเบียบและข้อบังคับ และ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จัดส่งรายงานการประเมินผลการควบคุมภายในให้ผู้กำกับดูแลและกระทรวงเจ้าสังกัด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90 วัน นับแต่วันสิ้นปีงบประมาณหรือ</a:t>
                      </a:r>
                      <a:b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สิ้นปีปฏิทิน แล้วแต่กรณี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พิจารณาจากการดำเนินงานตามเป้าหมาย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5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ทบทวนระบบมาตรฐานการควบคุมภายในของ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สำหรับสถาบันพัฒนาบุคลากรสาขาเทคโนโลยีอัตโนมัติและเมคคาทรอนิกส์ (</a:t>
                      </a:r>
                      <a:r>
                        <a:rPr lang="en-US" sz="95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Ama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จัดทำระบบมาตรฐานการควบคุมภายใน</a:t>
                      </a:r>
                      <a:endParaRPr lang="th-TH" sz="95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ผลการดำเนินการระหว่างวันที่ 1 ตุลาคม 2564 - 30 กันยายน 2565 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ให้หน่วยงานย่อยจัดทำรายงานการประเมินผลการควบคุมภายในระดับส่วนงานย่อย ประกอบด้วย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1) แบบ </a:t>
                      </a:r>
                      <a:r>
                        <a:rPr lang="th-TH" sz="95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ปย.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หรือรายงานการประเมินองค์ประกอบของการควบคุมภายใน เป็นแบบรายงานการประเมินองค์ประกอบของการควบคุมภายในสำหรับหน่วยงานย่อย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2) แบบ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ปย.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หรือรายงานการประเมินผลและการปรับปรุงการควบคุมภายใน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เป็นแบบการประเมินผลการควบคุมภายในสำหรับหน่วยงานย่อย</a:t>
                      </a:r>
                      <a:endParaRPr lang="th-TH" sz="95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3) แบบติดตาม </a:t>
                      </a:r>
                      <a:r>
                        <a:rPr lang="th-TH" sz="95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หรือรายงานผลการติดตามการปฏิบัติตามแผนการประเมินผลการควบคุมภายในของงวดก่อน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ระดับส่วนงานย่อย เป็นแบบที่ใช้สำหรับบันทึกผล</a:t>
                      </a:r>
                      <a:b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การดำเนินการตามแผนการประเมินผลการควบคุมภายในที่ได้รายงานไว้แล้วในแบบ </a:t>
                      </a:r>
                      <a:r>
                        <a:rPr lang="th-TH" sz="95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ของงวดก่อนในระดับส่วนงานย่อย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4) แบบสอบถามด้านการเงินและด้านพัสดุ เป็นแบบประเมินที่กลุ่มตรวจสอบภายในกำหนด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ใช้ประกอบการพิจารณาหลักเกณฑ์ผ่านหรือไม่ผ่านตัวชี้วัด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รอบการประเมินที่ 1 รายงานผลการทบทวนระบบมาตรฐานการควบคุมภายในที่ผ่านการเห็นชอบจากคณะทำงานและ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ผู้อำนวยการ  </a:t>
                      </a:r>
                      <a:endParaRPr lang="en-US" sz="95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สำหรับสถาบันพัฒนาบุคลากรสาขาเทคโนโลยีอัตโนมัติและเมคคาทรอนิกส์ (</a:t>
                      </a:r>
                      <a:r>
                        <a:rPr lang="en-US" sz="95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Ama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ให้จัดทำรายงานระบบมาตรฐานการควบคุมภายใน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ที่ผ่านการเห็นชอบจากคณะทำงานและผู้อำนวยการ (เนื่องจากเป็นหน่วยงานที่จัดตั้งขึ้นใหม่)        </a:t>
                      </a:r>
                      <a:endParaRPr lang="en-US" sz="95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การประเมินที่ 2 หน่วยงานย่อยจะต้องนำทุกขั้นตอนของแต่ละกิจกรรมในแนวปฏิบัติการควบคุมภายในที่ได้จัดวางระบบมาตรฐานการควบคุมภายในไว้แล้ว </a:t>
                      </a:r>
                      <a:b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โดยนำมา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จัดทำรายงานการประเมินผลการควบคุมภายในระดับส่วนงานย่อย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ของหน่วยงาน</a:t>
                      </a:r>
                    </a:p>
                    <a:p>
                      <a:pPr marL="228600" indent="-228600">
                        <a:buAutoNum type="arabicPeriod" startAt="4"/>
                        <a:defRPr/>
                      </a:pPr>
                      <a:r>
                        <a:rPr lang="th-TH" sz="9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รอบการประเมินที่ 1 รายงานผลการทบทวนระบบมาตรฐานการควบคุม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สำหรับ </a:t>
                      </a:r>
                      <a:r>
                        <a:rPr lang="en-US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AMA 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รายงานระบบมาตรฐานควบคุมภายใน ที่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ผ่านการเห็นชอบจาก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คณะทำงาน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และ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ผู้อำนวยการ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5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</a:t>
                      </a:r>
                      <a:r>
                        <a:rPr lang="th-TH" sz="95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50" b="0" kern="1200" spc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รอบการประเมินที่ 2 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รายงานการประเมินผลการควบคุมภายในระดับส่วนงานย่อย ประกอบด้วย 1) แบบ ปย. 1 2) แบบ </a:t>
                      </a:r>
                      <a:r>
                        <a:rPr lang="th-TH" sz="950" b="0" spc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2  3) แบบติดตาม </a:t>
                      </a:r>
                      <a:r>
                        <a:rPr lang="th-TH" sz="950" b="0" spc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2  4) แบบสอบถาม   </a:t>
                      </a:r>
                      <a:b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                                                      ด้านการเงินและด้านพัสดุ และ 5) รายงานการประชุมของหน่วยงาน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เจ้าภาพ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กัญภัสสร์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กนกอิศ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ราทรัพย์/นางสาว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อรุณี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แสนแอ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0303, 0 2245 1707 ต่อ 612</a:t>
                      </a:r>
                    </a:p>
                    <a:p>
                      <a:pPr marL="228600" indent="-228600">
                        <a:buAutoNum type="arabicPeriod" startAt="6"/>
                        <a:defRPr/>
                      </a:pP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รอบการประเมินที่ 1 รายงานผลการทบทวนระบบมาตรฐานการควบคุมภายใน จะต้องจัดทำในรูปแบบไฟล์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รายงานในระบบ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e-SAR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ของกรมพัฒนาฝีมือแรงงาน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</a:t>
                      </a:r>
                      <a:r>
                        <a:rPr lang="th-TH" sz="950" b="0" spc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รอบการประเมินที่ 2 การจัดทำรายงานการประเมินการควบคุมภายในระดับส่วนงานย่อย จะต้องจัดทำในรูปแบบไฟล์ </a:t>
                      </a:r>
                      <a:r>
                        <a:rPr lang="en-US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รายงานในระบบ </a:t>
                      </a:r>
                      <a:r>
                        <a:rPr lang="en-US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e-SAR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ของกรมพัฒนาฝีมือแรงงาน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และจัดทำในรูปแบบไฟล์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word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ส่งให้กลุ่มพัฒนาระบบบริหารทางจดหมายอิเล็กทรอนิกส์ ที่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osds.msdd@dsd.go.th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3) แบบฟอร์ม (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แบบติดตาม 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และแบบสอบถามด้านการเงินและด้านพัสดุ) สามารถดาวน์โหลดได้ที่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QR Code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ที่แนบมาพร้อมนี้ </a:t>
                      </a:r>
                      <a:b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4) แบบสอบถามด้านการเงินและด้านพัสดุ ให้เฉพาะสถาบันและสำนักงานพัฒนาฝีมือแรงงานทุกแห่งเป็นผู้ทำแบบสอบถาม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ดังกล่าว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" y="-3175"/>
            <a:ext cx="8839199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1 Performance Based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สพร. และ สนพ. ทุกแห่ง / สพช. 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AHRDA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WELLNESS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MARA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AMA)</a:t>
            </a:r>
            <a:endParaRPr lang="th-TH" sz="10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th-T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9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4432956"/>
              </p:ext>
            </p:extLst>
          </p:nvPr>
        </p:nvGraphicFramePr>
        <p:xfrm>
          <a:off x="152401" y="6019800"/>
          <a:ext cx="8885240" cy="838200"/>
        </p:xfrm>
        <a:graphic>
          <a:graphicData uri="http://schemas.openxmlformats.org/drawingml/2006/table">
            <a:tbl>
              <a:tblPr firstRow="1"/>
              <a:tblGrid>
                <a:gridCol w="100441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39073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63578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59540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5834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25966">
                <a:tc>
                  <a:txBody>
                    <a:bodyPr/>
                    <a:lstStyle/>
                    <a:p>
                      <a:pPr lvl="0" algn="thaiDist"/>
                      <a:endParaRPr lang="en-US" sz="9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223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Arial Black"/>
                          <a:ea typeface="Tahoma" pitchFamily="34" charset="0"/>
                          <a:cs typeface="Tahoma" pitchFamily="34" charset="0"/>
                        </a:rPr>
                        <a:t>● รายงานผลการ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ทบทวนระบบมาตรฐานการควบคุมภายใน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Arial Black"/>
                          <a:ea typeface="Tahoma" pitchFamily="34" charset="0"/>
                          <a:cs typeface="Tahoma" pitchFamily="34" charset="0"/>
                        </a:rPr>
                        <a:t>●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รายงานการประเมินผลการควบคุมภายในระดับส่วนงานย่อย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88900" y="56388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585" y="5257800"/>
            <a:ext cx="709215" cy="709215"/>
          </a:xfrm>
          <a:prstGeom prst="rect">
            <a:avLst/>
          </a:prstGeom>
        </p:spPr>
      </p:pic>
      <p:grpSp>
        <p:nvGrpSpPr>
          <p:cNvPr id="20" name="Group 4"/>
          <p:cNvGrpSpPr>
            <a:grpSpLocks/>
          </p:cNvGrpSpPr>
          <p:nvPr/>
        </p:nvGrpSpPr>
        <p:grpSpPr bwMode="auto">
          <a:xfrm>
            <a:off x="990601" y="5723493"/>
            <a:ext cx="7980363" cy="372507"/>
            <a:chOff x="1153093" y="4031945"/>
            <a:chExt cx="7943402" cy="371014"/>
          </a:xfrm>
        </p:grpSpPr>
        <p:sp>
          <p:nvSpPr>
            <p:cNvPr id="21" name="TextBox 20"/>
            <p:cNvSpPr txBox="1"/>
            <p:nvPr/>
          </p:nvSpPr>
          <p:spPr>
            <a:xfrm>
              <a:off x="1153093" y="4031945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9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ปี </a:t>
              </a:r>
              <a:r>
                <a:rPr lang="en-US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2" name="Straight Arrow Connector 34"/>
            <p:cNvCxnSpPr/>
            <p:nvPr/>
          </p:nvCxnSpPr>
          <p:spPr>
            <a:xfrm>
              <a:off x="2139105" y="4280184"/>
              <a:ext cx="53093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35"/>
            <p:cNvCxnSpPr/>
            <p:nvPr/>
          </p:nvCxnSpPr>
          <p:spPr>
            <a:xfrm flipH="1">
              <a:off x="1288025" y="4286509"/>
              <a:ext cx="533367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5012088" y="4035107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9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ปี </a:t>
              </a:r>
              <a:r>
                <a:rPr lang="en-US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5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52"/>
            <p:cNvCxnSpPr/>
            <p:nvPr/>
          </p:nvCxnSpPr>
          <p:spPr>
            <a:xfrm flipH="1">
              <a:off x="2708547" y="4280184"/>
              <a:ext cx="284367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286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52400" y="6477000"/>
            <a:ext cx="2133600" cy="365125"/>
          </a:xfrm>
        </p:spPr>
        <p:txBody>
          <a:bodyPr/>
          <a:lstStyle/>
          <a:p>
            <a:fld id="{F2257F86-961D-4E75-9769-1C219964F853}" type="slidenum">
              <a:rPr lang="th-TH" smtClean="0"/>
              <a:pPr/>
              <a:t>22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7399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334963" y="625458"/>
            <a:ext cx="6142037" cy="4619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6462" tIns="66462" rIns="66462" bIns="66462"/>
          <a:lstStyle/>
          <a:p>
            <a:pPr fontAlgn="auto">
              <a:spcBef>
                <a:spcPts val="0"/>
              </a:spcBef>
              <a:spcAft>
                <a:spcPts val="554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1.8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ความสำเร็จของการติดตามผลสัมฤทธิ์การพัฒนาฝีมือแรงงาน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8925" y="1143000"/>
            <a:ext cx="4054475" cy="2492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15" b="1" dirty="0"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02335"/>
              </p:ext>
            </p:extLst>
          </p:nvPr>
        </p:nvGraphicFramePr>
        <p:xfrm>
          <a:off x="228600" y="1392237"/>
          <a:ext cx="8686800" cy="4641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627563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การติดตามผลสัมฤทธิ์การพัฒนาฝีมือแรงงาน คือ การที่หน่วยงานดำเนินการติดตามผลสัมฤทธิ์การพัฒนาฝีมือแร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งานเพื่อ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กรมจะนำข้อมูล</a:t>
                      </a:r>
                      <a:b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ไปใช้ในการวิเคราะห์และ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ปรับปรุงการทำงานของกรมให้มีประสิทธิภาพมากยิ่งขึ้น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4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การติดตามและประเมินผลการพัฒนาฝีมือแรงานของ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ผู้ผ่านการฝึกอบรมของกรมพัฒนาฝีมือ</a:t>
                      </a:r>
                      <a:r>
                        <a:rPr lang="th-TH" sz="900" b="0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แรงงานและ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ผู้ผ่านการฝึกอบรมตามพระราชบัญญัติส่งเสริมการพัฒนาฝีมือแรงงาน พ.ศ. 2545 </a:t>
                      </a:r>
                      <a:r>
                        <a:rPr lang="th-TH" sz="900" b="0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ในปีงบประมาณ พ.ศ. 2565 ทุกโครงการ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โดยใช้แบบติดตามและประเมินผลการพัฒนาฝีมือแรงงานของกรม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พัฒนาฝีมือแรงงาน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โดยติดตามได้ทั้งเอกสารและผ่านระบบออนไลน์ และ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บันทึกข้อมูลตามแบบ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ผ่านระบบคลังข้อมูล (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ดังนี้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1.8.1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ติดตามผลสัมฤทธิ์ผู้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ฝึกอบรมที่กรมดำเนินการทุก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จำแนกตาม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กิจกรรมทั้งการ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ฝึกเตรียมเข้าทำงาน การฝึกยกระดับฝีมือ และการฝึกอาชีพเสริม อย่าง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ละ</a:t>
                      </a:r>
                      <a:b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น้อยกว่า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40 ของผู้ผ่านการฝึก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1.8.2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ติดตามผลสัมฤทธิ์ผู้ผ่านการฝึกอบรมตามพระราชบัญญัติส่งเสริมการพัฒนาฝีมือแรงงาน พ.ศ. 2545</a:t>
                      </a:r>
                      <a:endParaRPr lang="th-TH" sz="900" b="1" strike="sngStrike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ติดตามและประเมินผลของผู้ผ่าน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ที่กรมดำเนินการ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อย่างละไม่น้อยกว่า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40 ของผู้ผ่านการฝึก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เฉพาะรุ่นที่จบการฝึก ระหว่างวันที่ 1 ตุลาคม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    –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 ธันวาคม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2)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บันทึกแบบ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ติดตามและประเมินผลของผู้ผ่านการฝึกฝึกอบรมตามพระราชบัญญัติส่งเสริมการพัฒนาฝีมือแรงงาน พ.ศ. 2545 (เฉพาะรุ่นที่จบการฝึก ระหว่างวันที่ 1 ตุลาคม 2564 – 31 ธันวาคม 2564) </a:t>
                      </a:r>
                      <a:r>
                        <a:rPr lang="th-TH" sz="900" b="0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โดยหน่วยงานที่มีเป้าหมายการฝึกฝึกอบรมตามพระราชบัญญัติส่งเสริมการพัฒนาฝีมือแรงงาน พ.ศ. 2545 ต่ำกว่า 1</a:t>
                      </a:r>
                      <a:r>
                        <a:rPr lang="en-US" sz="900" b="0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000 บันทึกแบบติดตามฯ จำนวน 100 คน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มีเป้าหมายตั้งแต่ 1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001- 100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000 คน บันทึกแบบติดตามฯ จำนวน 200 คน มีเป้าหมายตั้งแต่ 100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001 ขึ้นไป บันทึกแบบติดตามฯ จำนวน 300 คน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2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บันทึก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ติดตามและประเมินผลของผู้ผ่านการ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ฝึก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ที่กรมดำเนินการ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อย่างละไม่น้อยกว่า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40 ของผู้ผ่านการฝึก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(เฉพาะรุ่นที่จบการฝึก ระหว่างวันที่ 1 มกราคม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30 มิถุนายน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2) บันทึกแบบ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ติดตามและประเมินผลของผู้ผ่านการฝึกฝึกอบรมตามพระราชบัญญัติส่งเสริมการพัฒนาฝีมือแรงงาน พ.ศ. 2545 (เฉพาะรุ่นที่จบการฝึก ระหว่างวันที่ 1 มกราคม – 30 มิถุนายน 2565) โดยหน่วยงานที่มีเป้าหมายการฝึกฝึกอบรมตามพระราชบัญญัติส่งเสริมการพัฒนาฝีมือแรงงาน พ.ศ. 2545 ต่ำกว่า 1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000 บันทึกแบบติดตามฯ จำนวน 100 คน มีเป้าหมายตั้งแต่ 1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001- 100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000 คน บันทึกแบบติดตามฯ จำนวน 200 คน มีเป้าหมายตั้งแต่ 100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001 ขึ้นไป บันทึกแบบติดตามฯ จำนวน 300 คน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en-US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กิจกรรมใดกิจกรรมหนึ่งไม่ผ่านถือว่าไม่ผ่าน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เป็นข้อมูลที่ได้จากผู้ผ่านการฝึกอบรมของกรมพัฒนาฝีมือแรงงานที่ตอบแบบติดตามและ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ประเมินผล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ภายหลังการฝึก 3 เดือน </a:t>
                      </a:r>
                      <a:r>
                        <a:rPr lang="en-US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ไม่นับ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ติดตามและประเมินผลที่ตอบคำถามไม่ครบถ้วน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2)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การบันทึก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แบบติดตามและประเมินผลการพัฒนาฝีมือแรงงาน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1 (เฉพาะรุ่นที่จบการศึกษาระหว่าง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ตุลาคม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31 ธันวาคม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  รอบที่ 2 (เฉพาะรุ่นที่จบการศึกษาระหว่าง 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มกราคม </a:t>
                      </a:r>
                      <a:r>
                        <a:rPr lang="th-TH" sz="900" b="0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30 มิถุนายน </a:t>
                      </a:r>
                      <a:r>
                        <a:rPr lang="th-TH" sz="900" b="0" spc="-3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ในระบบ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 - </a:t>
                      </a:r>
                      <a:r>
                        <a:rPr lang="en-US" sz="90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sar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กองแผนงานและสารสนเทศ  ผู้รับผิดชอบ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kumimoji="0" lang="th-TH" sz="900" b="0" i="0" u="none" strike="noStrike" kern="1200" cap="none" spc="-2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ณัฐ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วลัย  น้ำทอง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/นางเรณุกาชลี  </a:t>
                      </a:r>
                      <a:r>
                        <a:rPr lang="th-TH" sz="900" b="0" spc="-4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มาวัฒน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พงศ์ / 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</a:t>
                      </a:r>
                      <a:r>
                        <a:rPr kumimoji="0" lang="th-TH" sz="9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ชนิษฎา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kumimoji="0" lang="th-TH" sz="9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โอ๊อิ้ว</a:t>
                      </a: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7065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 ๆ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ใช้แบบสอบถามแบบติดตามและประเมินผลการพัฒนาฝีมือแรงงาน ของกองแผนงานและสารสนเทศ</a:t>
                      </a: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04" marB="4220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pSp>
        <p:nvGrpSpPr>
          <p:cNvPr id="5128" name="Group 4"/>
          <p:cNvGrpSpPr>
            <a:grpSpLocks/>
          </p:cNvGrpSpPr>
          <p:nvPr/>
        </p:nvGrpSpPr>
        <p:grpSpPr bwMode="auto">
          <a:xfrm>
            <a:off x="1354138" y="5562600"/>
            <a:ext cx="7332662" cy="320675"/>
            <a:chOff x="1153093" y="4031945"/>
            <a:chExt cx="7943402" cy="449583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225" cy="4473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738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738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738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738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0598" y="4281219"/>
              <a:ext cx="457446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231" y="4287896"/>
              <a:ext cx="366301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152" y="4034171"/>
              <a:ext cx="1336225" cy="4473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738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738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738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738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235" y="4281219"/>
              <a:ext cx="31092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196" y="4281219"/>
              <a:ext cx="3016395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461967"/>
              </p:ext>
            </p:extLst>
          </p:nvPr>
        </p:nvGraphicFramePr>
        <p:xfrm>
          <a:off x="228600" y="5905500"/>
          <a:ext cx="8721727" cy="915988"/>
        </p:xfrm>
        <a:graphic>
          <a:graphicData uri="http://schemas.openxmlformats.org/drawingml/2006/table">
            <a:tbl>
              <a:tblPr firstRow="1"/>
              <a:tblGrid>
                <a:gridCol w="11293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235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614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172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7904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016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6665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8192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6503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128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8128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8128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15466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91294">
                <a:tc>
                  <a:txBody>
                    <a:bodyPr/>
                    <a:lstStyle/>
                    <a:p>
                      <a:pPr lvl="0" algn="thaiDist"/>
                      <a:endParaRPr lang="en-US" sz="7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7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7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7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7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7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7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2469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7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7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  <a:endParaRPr lang="en-US" sz="7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7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7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7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ติดตามผลสัมฤทธิ์การพัฒนาฝีมือแรงงาน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ของผู้ผ่านการฝึก</a:t>
                      </a: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ร้อยละ 40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</a:t>
                      </a:r>
                      <a:r>
                        <a:rPr lang="th-TH" sz="7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ผลสัมฤทธิ์</a:t>
                      </a:r>
                      <a:r>
                        <a:rPr lang="th-TH" sz="7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ผู้ผ่านการฝึกอบรมตามพระราชบัญญัติส่งเสริมการพัฒนาฝีมือแรงงาน พ.ศ. 2545 ตามจำนวนที่กำหนดไว้</a:t>
                      </a:r>
                      <a:endParaRPr lang="th-TH" sz="7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7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7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7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7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7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ติดตามผลสัมฤทธิ์การพัฒนาฝีมือแรงงาน</a:t>
                      </a:r>
                      <a:r>
                        <a:rPr lang="th-TH" sz="7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ของผู้ผ่านการฝึก </a:t>
                      </a: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40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7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</a:t>
                      </a:r>
                      <a:r>
                        <a:rPr lang="th-TH" sz="7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ผลสัมฤทธิ์</a:t>
                      </a:r>
                      <a:r>
                        <a:rPr lang="th-TH" sz="7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ผู้ผ่านการฝึกอบรมตามพระราชบัญญัติส่งเสริมการพัฒนาฝีมือแรงงาน พ.ศ. 2545 </a:t>
                      </a:r>
                      <a:endParaRPr lang="en-US" sz="700" b="0" strike="sngStrike" kern="1200" spc="-30" baseline="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7" marR="84407" marT="42249" marB="42249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155758"/>
              </p:ext>
            </p:extLst>
          </p:nvPr>
        </p:nvGraphicFramePr>
        <p:xfrm>
          <a:off x="588963" y="5073274"/>
          <a:ext cx="8001000" cy="657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3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316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7298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28613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ของผู้ผ่านการฝึก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50" marB="4225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ผู้ผ่านการฝึกระหว่างวันที่ตามที่ได้กำหนดไว้ในทุก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จำแนกตามกิจกรรมการฝึกเตรียมเข้าทำงาน 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การฝึกยกระดับฝีมือ และการฝึกอาชีพเสริม ที่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ตอบแบบสอบ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ติดตามและประเมินผล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50" marB="4225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50" marB="4225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8613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ผู้ผ่านการฝึกระหว่างวันที่ตามที่ได้กำหนดไว้ทุกคนในทุก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จำแนกตามกิจกรรมการฝึกเตรียมเข้าทำงาน 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การฝึกยกระดับฝีมือ และการฝึกอาชีพเสริม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marT="42250" marB="4225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-1" y="-7088"/>
            <a:ext cx="9144001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และสำนักงาน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พัฒนาฝีมือแรงงาน ทุกแห่ง)</a:t>
            </a:r>
            <a:endParaRPr lang="th-TH" sz="11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6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89384" y="5410200"/>
            <a:ext cx="830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sz="9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pic>
        <p:nvPicPr>
          <p:cNvPr id="23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286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228600" y="6324600"/>
            <a:ext cx="2133600" cy="365125"/>
          </a:xfrm>
        </p:spPr>
        <p:txBody>
          <a:bodyPr/>
          <a:lstStyle/>
          <a:p>
            <a:fld id="{F2257F86-961D-4E75-9769-1C219964F853}" type="slidenum">
              <a:rPr lang="th-TH" smtClean="0"/>
              <a:pPr/>
              <a:t>23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24386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114300" y="609600"/>
            <a:ext cx="7086600" cy="46513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1.9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ร้อยละประสิทธิภาพการผลิตของปัจจัยด้านแรงงาน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02" name="TextBox 11"/>
          <p:cNvSpPr txBox="1">
            <a:spLocks noChangeArrowheads="1"/>
          </p:cNvSpPr>
          <p:nvPr/>
        </p:nvSpPr>
        <p:spPr bwMode="auto">
          <a:xfrm>
            <a:off x="103188" y="1316038"/>
            <a:ext cx="43926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r>
              <a:rPr lang="th-TH" altLang="th-TH" sz="1200" b="1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sp>
        <p:nvSpPr>
          <p:cNvPr id="4103" name="TextBox 14"/>
          <p:cNvSpPr txBox="1">
            <a:spLocks noChangeArrowheads="1"/>
          </p:cNvSpPr>
          <p:nvPr/>
        </p:nvSpPr>
        <p:spPr bwMode="auto">
          <a:xfrm>
            <a:off x="34925" y="4402138"/>
            <a:ext cx="84248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r>
              <a:rPr lang="th-TH" altLang="th-TH" sz="1000" b="1"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4104" name="Group 4"/>
          <p:cNvGrpSpPr>
            <a:grpSpLocks/>
          </p:cNvGrpSpPr>
          <p:nvPr/>
        </p:nvGrpSpPr>
        <p:grpSpPr bwMode="auto">
          <a:xfrm>
            <a:off x="1057275" y="4838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1071250"/>
              </p:ext>
            </p:extLst>
          </p:nvPr>
        </p:nvGraphicFramePr>
        <p:xfrm>
          <a:off x="60325" y="5257800"/>
          <a:ext cx="9007474" cy="1371600"/>
        </p:xfrm>
        <a:graphic>
          <a:graphicData uri="http://schemas.openxmlformats.org/drawingml/2006/table">
            <a:tbl>
              <a:tblPr firstRow="1"/>
              <a:tblGrid>
                <a:gridCol w="11608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9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9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81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40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5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71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7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913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91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91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913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6091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ประสิทธิภาพการผลิต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ปัจจัยด้านแรงงานเพิ่มขึ้น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ไม่น้อยกว่าร้อยละ 35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ประสิทธิภาพการผลิต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ปัจจัยด้านแรงงานเพิ่มขึ้น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ไม่น้อยกว่าร้อยละ 35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46" marR="9144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147" name="สี่เหลี่ยมผืนผ้า 2"/>
          <p:cNvSpPr>
            <a:spLocks noChangeArrowheads="1"/>
          </p:cNvSpPr>
          <p:nvPr/>
        </p:nvSpPr>
        <p:spPr bwMode="auto">
          <a:xfrm>
            <a:off x="1374775" y="3309938"/>
            <a:ext cx="6854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graphicFrame>
        <p:nvGraphicFramePr>
          <p:cNvPr id="27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932136"/>
              </p:ext>
            </p:extLst>
          </p:nvPr>
        </p:nvGraphicFramePr>
        <p:xfrm>
          <a:off x="119063" y="1584325"/>
          <a:ext cx="8882062" cy="2149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20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149475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ประสิทธิภาพการผลิตของปัจจัยด้านแรงงาน โดยค่าประสิทธิภาพการผลิตของปัจจัยด้านแรงงานที่เพิ่มขึ้นภายหลังการฝึกของผู้ผ่านการฝึกอบรม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ในด้านต่าง ๆ ได้แก่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การปฏิบัติงานอย่างถูกต้องตามขั้นตอน ลดการสูญเสียในการทำงาน เพิ่มประสิทธิภาพการทำงาน ความผิดพลาดในการทำงานลดลง ลดเวลาการผลิตสินค้า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/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บริการ คุณภาพของงาน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/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สินค้าดีขึ้นกว่าเดิม เป็นต้น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ไม่ต่ำกว่าร้อยละ 35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ผู้ผ่านการฝึกอบรมของกรมพัฒนาฝีมือแรงงานทุกโครงการ ในปีงบประมาณ พ.ศ.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จำแนกตามหลักสูตรเตรียมเข้าทำงาน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การฝึกยกระดับฝีมือ และการฝึกอาชีพเสริม โดยใช้แบบติดตามและประเมินผลการดำเนินงานพัฒนาฝีมือแรงงานของกองแผนงานและสารสนเทศ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รอบที่ 1 ค่าประสิทธิภาพการผลิตของปัจจัยด้านแรงงานของผู้ผ่านการฝึกอบรม ระหว่างวันที่ 1 ตุลาคม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31 ธันวาคม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รอบที่ 2 ค่าประสิทธิภาพการผลิตของปัจจัยด้านแรงงานของผู้ผ่านการฝึกอบรม ระหว่างวันที่ 1 มกราคม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30 มิถุนายน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en-US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ข้อมูลที่ได้จากผู้ผ่านการฝึกอบรมของกรมพัฒนาฝีมือแรงงานที่ตอบแบบติดตามและประเมินผลการพัฒนาฝีมือแรงงา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ภายหลังการฝึก 3 เดือน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เท่านั้น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</a:t>
                      </a:r>
                      <a:endParaRPr lang="th-TH" sz="900" b="0" spc="-4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ค่าประสิทธิภาพการผลิตของปัจจัยด้านแรงงาน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2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</a:t>
                      </a:r>
                      <a:r>
                        <a:rPr kumimoji="0" lang="th-TH" sz="900" b="0" i="0" u="none" strike="noStrike" kern="1200" cap="none" spc="-2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ณัฐ</a:t>
                      </a:r>
                      <a:r>
                        <a:rPr kumimoji="0" lang="th-TH" sz="9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วลัย  น้ำทอง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/นางเรณุกาชลี 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มาวัฒน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พงศ์ /นางสาว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ชนิษฎา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โอ๊อิ้ว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0 2245 7065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48" marR="91448" marT="45713" marB="4571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pSp>
        <p:nvGrpSpPr>
          <p:cNvPr id="3" name="Group 28"/>
          <p:cNvGrpSpPr/>
          <p:nvPr/>
        </p:nvGrpSpPr>
        <p:grpSpPr>
          <a:xfrm>
            <a:off x="125881" y="4045714"/>
            <a:ext cx="8865720" cy="864096"/>
            <a:chOff x="113735" y="3159258"/>
            <a:chExt cx="4392405" cy="468941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2" name="Rectangle 31"/>
            <p:cNvSpPr/>
            <p:nvPr/>
          </p:nvSpPr>
          <p:spPr>
            <a:xfrm>
              <a:off x="113735" y="3159258"/>
              <a:ext cx="4392405" cy="4689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900"/>
            </a:p>
          </p:txBody>
        </p:sp>
        <p:grpSp>
          <p:nvGrpSpPr>
            <p:cNvPr id="5" name="Group 32"/>
            <p:cNvGrpSpPr/>
            <p:nvPr/>
          </p:nvGrpSpPr>
          <p:grpSpPr>
            <a:xfrm>
              <a:off x="190780" y="3200930"/>
              <a:ext cx="3553995" cy="389396"/>
              <a:chOff x="152520" y="4416452"/>
              <a:chExt cx="3553995" cy="389396"/>
            </a:xfrm>
            <a:grpFill/>
          </p:grpSpPr>
          <p:grpSp>
            <p:nvGrpSpPr>
              <p:cNvPr id="7" name="Group 33"/>
              <p:cNvGrpSpPr/>
              <p:nvPr/>
            </p:nvGrpSpPr>
            <p:grpSpPr>
              <a:xfrm>
                <a:off x="152520" y="4416452"/>
                <a:ext cx="3553995" cy="389396"/>
                <a:chOff x="112493" y="4413885"/>
                <a:chExt cx="3553995" cy="389396"/>
              </a:xfrm>
              <a:grpFill/>
            </p:grpSpPr>
            <p:sp>
              <p:nvSpPr>
                <p:cNvPr id="36" name="TextBox 35"/>
                <p:cNvSpPr txBox="1"/>
                <p:nvPr/>
              </p:nvSpPr>
              <p:spPr>
                <a:xfrm>
                  <a:off x="112493" y="4455012"/>
                  <a:ext cx="1014245" cy="200435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900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ร้อยละประสิทธิภาพการผลิตของปัจจัยด้านแรงงานที่เพิ่มขึ้น</a:t>
                  </a:r>
                </a:p>
              </p:txBody>
            </p:sp>
            <p:sp>
              <p:nvSpPr>
                <p:cNvPr id="37" name="TextBox 36"/>
                <p:cNvSpPr txBox="1"/>
                <p:nvPr/>
              </p:nvSpPr>
              <p:spPr>
                <a:xfrm>
                  <a:off x="1124370" y="4535696"/>
                  <a:ext cx="240175" cy="12527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900" b="1" dirty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=</a:t>
                  </a:r>
                  <a:endParaRPr lang="th-TH" sz="900" b="1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>
                  <a:off x="2255878" y="4413885"/>
                  <a:ext cx="229562" cy="125271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900" dirty="0">
                      <a:solidFill>
                        <a:srgbClr val="00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-</a:t>
                  </a:r>
                  <a:endParaRPr lang="th-TH" sz="9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2141806" y="4678010"/>
                  <a:ext cx="367075" cy="125271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>
                  <a:spAutoFit/>
                </a:bodyPr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900" dirty="0">
                      <a:solidFill>
                        <a:srgbClr val="00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5</a:t>
                  </a:r>
                  <a:endParaRPr lang="en-US" sz="900" dirty="0">
                    <a:solidFill>
                      <a:srgbClr val="00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3405616" y="4540005"/>
                  <a:ext cx="260872" cy="12527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900" dirty="0">
                      <a:solidFill>
                        <a:srgbClr val="000000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X  100</a:t>
                  </a:r>
                  <a:endParaRPr lang="th-TH" sz="900" dirty="0">
                    <a:solidFill>
                      <a:srgbClr val="000000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endParaRPr>
                </a:p>
              </p:txBody>
            </p:sp>
          </p:grpSp>
          <p:cxnSp>
            <p:nvCxnSpPr>
              <p:cNvPr id="35" name="Straight Connector 34"/>
              <p:cNvCxnSpPr/>
              <p:nvPr/>
            </p:nvCxnSpPr>
            <p:spPr>
              <a:xfrm>
                <a:off x="1412215" y="4643313"/>
                <a:ext cx="1983257" cy="0"/>
              </a:xfrm>
              <a:prstGeom prst="line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4151" name="TextBox 40"/>
          <p:cNvSpPr txBox="1">
            <a:spLocks noChangeArrowheads="1"/>
          </p:cNvSpPr>
          <p:nvPr/>
        </p:nvSpPr>
        <p:spPr bwMode="auto">
          <a:xfrm>
            <a:off x="358775" y="3749675"/>
            <a:ext cx="484981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 defTabSz="4572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 defTabSz="4572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 defTabSz="4572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 defTabSz="4572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r>
              <a:rPr lang="th-TH" altLang="th-TH" sz="1100" b="1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สูตรการคำนวณ (ถ้ามี)   </a:t>
            </a:r>
            <a:endParaRPr lang="en-US" altLang="th-TH" sz="1100" b="1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4152" name="Group 9"/>
          <p:cNvGrpSpPr>
            <a:grpSpLocks/>
          </p:cNvGrpSpPr>
          <p:nvPr/>
        </p:nvGrpSpPr>
        <p:grpSpPr bwMode="auto">
          <a:xfrm>
            <a:off x="7564438" y="4173538"/>
            <a:ext cx="1038225" cy="612775"/>
            <a:chOff x="7564734" y="3421372"/>
            <a:chExt cx="1037929" cy="613646"/>
          </a:xfrm>
        </p:grpSpPr>
        <p:sp>
          <p:nvSpPr>
            <p:cNvPr id="8" name="Rounded Rectangle 7"/>
            <p:cNvSpPr/>
            <p:nvPr/>
          </p:nvSpPr>
          <p:spPr>
            <a:xfrm>
              <a:off x="7564734" y="3421372"/>
              <a:ext cx="1037929" cy="613646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000" dirty="0"/>
            </a:p>
          </p:txBody>
        </p:sp>
        <p:sp>
          <p:nvSpPr>
            <p:cNvPr id="4156" name="TextBox 8"/>
            <p:cNvSpPr txBox="1">
              <a:spLocks noChangeArrowheads="1"/>
            </p:cNvSpPr>
            <p:nvPr/>
          </p:nvSpPr>
          <p:spPr bwMode="auto">
            <a:xfrm>
              <a:off x="7713888" y="3489221"/>
              <a:ext cx="82637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r>
                <a:rPr lang="en-US" altLang="th-TH" sz="1600"/>
                <a:t>&gt;35%</a:t>
              </a:r>
              <a:endParaRPr lang="th-TH" altLang="th-TH" sz="1600"/>
            </a:p>
          </p:txBody>
        </p:sp>
      </p:grpSp>
      <p:sp>
        <p:nvSpPr>
          <p:cNvPr id="42" name="Rectangle 41"/>
          <p:cNvSpPr/>
          <p:nvPr/>
        </p:nvSpPr>
        <p:spPr>
          <a:xfrm>
            <a:off x="2667000" y="4125913"/>
            <a:ext cx="1828800" cy="3698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ประสิทธิภาพการผลิตของปัจจัย</a:t>
            </a:r>
            <a:b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ด้านแรงงานภายหลังการฝึกอบรม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810125" y="4125913"/>
            <a:ext cx="1895475" cy="3698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ประสิทธิภาพการผลิตของปัจจัย</a:t>
            </a:r>
            <a:b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ด้านแรงงานก่อนการฝึกอบรม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0" y="-7088"/>
            <a:ext cx="914400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(สพร. และ สนพ. ทุกแห่ง / สพช. / </a:t>
            </a:r>
            <a:r>
              <a:rPr lang="en-US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AHRDA / WELLNESS / MARA / AMA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)</a:t>
            </a:r>
            <a:endParaRPr lang="th-TH" sz="10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6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6200" y="4736068"/>
            <a:ext cx="830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sz="9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pic>
        <p:nvPicPr>
          <p:cNvPr id="44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286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24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25380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79387" y="1066800"/>
            <a:ext cx="439261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52401" y="48006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143000" y="4838698"/>
            <a:ext cx="7600200" cy="342902"/>
            <a:chOff x="1238815" y="4107838"/>
            <a:chExt cx="7599770" cy="341528"/>
          </a:xfrm>
        </p:grpSpPr>
        <p:sp>
          <p:nvSpPr>
            <p:cNvPr id="17" name="TextBox 16"/>
            <p:cNvSpPr txBox="1"/>
            <p:nvPr/>
          </p:nvSpPr>
          <p:spPr>
            <a:xfrm>
              <a:off x="1238815" y="4107838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2153164" y="4356077"/>
              <a:ext cx="395978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315011" y="4362402"/>
              <a:ext cx="395978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4972403" y="4111002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886752" y="4356077"/>
              <a:ext cx="2951833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534142" y="4356078"/>
              <a:ext cx="28798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286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1" y="0"/>
            <a:ext cx="9143999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ที่ </a:t>
            </a:r>
            <a:r>
              <a:rPr lang="en-US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และสำนักงาน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6" name="Rounded Rectangle 3"/>
          <p:cNvSpPr/>
          <p:nvPr/>
        </p:nvSpPr>
        <p:spPr bwMode="gray">
          <a:xfrm>
            <a:off x="197400" y="742800"/>
            <a:ext cx="7660200" cy="3240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1.10 </a:t>
            </a:r>
            <a:r>
              <a:rPr lang="en-US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ความสำเร็จของการดำเนินงานด้านการพัฒนาแรงงานและประสานงานการฝึกอาชีพจังหวัด (</a:t>
            </a:r>
            <a:r>
              <a:rPr lang="th-TH" sz="1200" kern="0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กพร.ปจ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.)</a:t>
            </a:r>
            <a:r>
              <a:rPr lang="en-US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1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7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859570"/>
              </p:ext>
            </p:extLst>
          </p:nvPr>
        </p:nvGraphicFramePr>
        <p:xfrm>
          <a:off x="228601" y="1295400"/>
          <a:ext cx="8770545" cy="35637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7054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5637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ความสำเร็จของการบรรลุเป้าหมาย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การพัฒนาแรงงานและประสานงานการฝึกอาชีพจังหวัด (กพร.ปจ.) มีวัตถุประสงค์ในการจัดทำแผนพัฒนากำลังคนระดับจังหวัด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โดยการบูรณาการความร่วมมือระหว่างหน่วยงานภาครัฐ ภาคเอกชน และภาคประชาชน เพื่อให้การพัฒนากำลังคนเป็นไปในทิศทางเดียวกัน และลดความซ้ำซ้อนในการทำงาน </a:t>
                      </a:r>
                      <a:b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ซึ่งจะนำไปสู่การจัดทำแผนพัฒนากำลังคนในระดับประเทศต่อไป</a:t>
                      </a:r>
                      <a:endParaRPr lang="th-TH" sz="800" b="0" strike="noStrike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พิจารณาจากการดำเนินงานตามเป้าหมาย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8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8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ระหว่างวันที่ 1 ตุลาคม 2564 – 31 มีนาคม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1)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ความสำเร็จของการบรรลุเป้าหมายการดำเนินการจัดประชุม กพร.ปจ.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ครั้งที่ 1/2565 พร้อม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ทั้งจัดทำรายงานการ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ประชุมเสนอ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กรมพัฒนาฝีมือ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แรงงาน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2) ความสำเร็จของการบรรลุเป้าหมายการรายงานผลการพัฒนาตามแผนพัฒนากำลังคนระดับจังหวัด พ.ศ. 2564 (รายปี) ผ่านระบบฐานข้อมูลการพัฒนากำลังคนระดับจังหวัด (</a:t>
                      </a:r>
                      <a:r>
                        <a:rPr lang="th-TH" sz="8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กพร.ปจ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รอบที่ 2 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ระหว่างวันที่ 1 เมษายน 2565 – 30 กันยายน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1) ความสำเร็จของการบรรลุเป้าหมายการดำเนินการจัดประชุม กพร.ปจ. ครั้ง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2/2565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พร้อมทั้งจัดทำรายงานการประชุมเสนอกรมพัฒนาฝีมือแรงงาน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2)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ความสำเร็จของการบรรลุเป้าหมายการจัดทำแผนพัฒนา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กำลังคนระดับจังหวัด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2565 และ พ.ศ. 2566-2570 พร้อมทั้งเสนอกรมพัฒนาฝีมือแรงงาน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ทราบ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และการรายงานผลการพัฒนาตามแผนพัฒนากำลังคนระดับจังหวัด พ.ศ. 2565 (รายปี) ผ่านระบบฐานข้อมูลการพัฒนากำลังคนระดับจังหวัด (</a:t>
                      </a:r>
                      <a:r>
                        <a:rPr lang="th-TH" sz="8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กพร.ปจ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เงื่อนไข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baseline="0" dirty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th-TH" sz="800" b="1" baseline="0" dirty="0" smtClean="0">
                          <a:solidFill>
                            <a:srgbClr val="7030A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8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รายงาน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ผลการประชุม กพร.ปจ. ครั้งที่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1/2565 ส่งให้กรมพัฒนาฝีมือแรงงาน ภายใน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วันที่ 31 มีนาคม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2) รายงานผลการพัฒนาตามแผนพัฒนากำลังคนระดับจังหวัด พ.ศ. 2564 (รายปี) ผ่านระบบฐานข้อมูลการพัฒนากำลังคนระดับจังหวัด (</a:t>
                      </a:r>
                      <a:r>
                        <a:rPr lang="th-TH" sz="8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กพร.ปจ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 ภายในวันที่ 31 มีนาคม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th-TH" sz="8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8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การรายงานผลการประชุม กพร.ปจ. ครั้ง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2/2565 ส่งให้กรมพัฒนาฝีมือแรงงาน ภายใน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วันที่ 30 กันยายน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จัดทำแผนพัฒนากำลังคนระดับจังหวัด พ.ศ. 2565 และ พ.ศ. 2566-2570 เสนอกรมพัฒนาฝีมือแรงงานทราบ พร้อมทั้งบันทึกแผนดังกล่าว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ในระบบฐานข้อมูลการพัฒนากำลังคนระดับจังหวัด (</a:t>
                      </a:r>
                      <a:r>
                        <a:rPr lang="th-TH" sz="8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กพร.ปจ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 และรูปเล่มเอกสารตามที่กำหนด และการรายงานผลการพัฒนาตามแผนพัฒนากำลังคนระดับจังหวัด พ.ศ. 2565 (รายปี)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ผ่านระบบฐานข้อมูลการพัฒนากำลังคนระดับจังหวัด (</a:t>
                      </a:r>
                      <a:r>
                        <a:rPr lang="th-TH" sz="8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กพร.ปจ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 ภายในวันที่ 30 กันยายน 2565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หลักฐาน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8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1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1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รายงานผลการประชุม กพร.ปจ. ครั้งที่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1/2565 </a:t>
                      </a: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2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รายงานผลการพัฒนากำลังคนระดับจังหวัด พ.ศ. 2564 (รายปี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ในระบบฐานข้อมูลการพัฒนากำลังคนระดับจังหวัด (</a:t>
                      </a:r>
                      <a:r>
                        <a:rPr lang="th-TH" sz="8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กพร.ปจ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2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1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รายงานผลการประชุม กพร.ปจ. ครั้งที่ 2/2565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2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แผนพัฒนากำลังคนระดับจังหวัด พ.ศ. 2565 และ พ.ศ. 2566-2570 ในระบบฐานข้อมูลการพัฒนากำลังคนระดับจังหวัด (</a:t>
                      </a:r>
                      <a:r>
                        <a:rPr lang="th-TH" sz="8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กพร.ปจ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และรูปเล่มเอกสารตามที่กำหนด และการรายงานผลการพัฒนาตามแผนพัฒนากำลังคนระดับจังหวัด พ.ศ. 2565 (รายปี)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ผ่านระบบฐานข้อมูลการพัฒนากำลังคนระดับจังหวัด (</a:t>
                      </a:r>
                      <a:r>
                        <a:rPr lang="th-TH" sz="8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กพร.ปจ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เจ้าภาพ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นางสาวนรา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ภรณ์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สุวรรณประเสริฐ ผู้อำนวยการกลุ่มงานเลขานุการ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คณะกรรมการพัฒนาแรงงานและประสานงานการฝึกอาชีพแห่งชาติ / นางภา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รินี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หงษ์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แพง นักวิชาการพัฒนาฝีมือแรงงานชำนาญการ /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นางสาวสุดารัตน์ </a:t>
                      </a:r>
                      <a:r>
                        <a:rPr lang="th-TH" sz="8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วรรณสุทธิ์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นักวิชาการพัฒนาฝีมือแรงงานปฏิบัติการ 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2245 4042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อื่นๆ (ถ้ามี)</a:t>
                      </a:r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28" name="Group 27"/>
          <p:cNvGrpSpPr/>
          <p:nvPr/>
        </p:nvGrpSpPr>
        <p:grpSpPr>
          <a:xfrm>
            <a:off x="6705600" y="3737598"/>
            <a:ext cx="2304000" cy="969181"/>
            <a:chOff x="6705600" y="3511231"/>
            <a:chExt cx="2304000" cy="969181"/>
          </a:xfrm>
        </p:grpSpPr>
        <p:sp>
          <p:nvSpPr>
            <p:cNvPr id="29" name="TextBox 28"/>
            <p:cNvSpPr txBox="1"/>
            <p:nvPr/>
          </p:nvSpPr>
          <p:spPr>
            <a:xfrm>
              <a:off x="6705600" y="4264968"/>
              <a:ext cx="23040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800" dirty="0">
                  <a:latin typeface="Tahoma" pitchFamily="34" charset="0"/>
                  <a:ea typeface="Tahoma" pitchFamily="34" charset="0"/>
                  <a:cs typeface="Tahoma" pitchFamily="34" charset="0"/>
                </a:rPr>
                <a:t>เอกสารประกอบการจัดทำตัวชี้วัด</a:t>
              </a:r>
            </a:p>
          </p:txBody>
        </p:sp>
        <p:pic>
          <p:nvPicPr>
            <p:cNvPr id="30" name="รูปภาพ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001" t="10496" r="10395" b="10762"/>
            <a:stretch/>
          </p:blipFill>
          <p:spPr>
            <a:xfrm>
              <a:off x="7485600" y="3511231"/>
              <a:ext cx="762000" cy="753739"/>
            </a:xfrm>
            <a:prstGeom prst="rect">
              <a:avLst/>
            </a:prstGeom>
          </p:spPr>
        </p:pic>
      </p:grpSp>
      <p:graphicFrame>
        <p:nvGraphicFramePr>
          <p:cNvPr id="31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900259"/>
              </p:ext>
            </p:extLst>
          </p:nvPr>
        </p:nvGraphicFramePr>
        <p:xfrm>
          <a:off x="228599" y="5219700"/>
          <a:ext cx="8781001" cy="1562100"/>
        </p:xfrm>
        <a:graphic>
          <a:graphicData uri="http://schemas.openxmlformats.org/drawingml/2006/table">
            <a:tbl>
              <a:tblPr firstRow="1"/>
              <a:tblGrid>
                <a:gridCol w="91220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4485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913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991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7896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7896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676373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478964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913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78964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78964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78964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676373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4953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763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h-TH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รายงานผลการประชุม กพร.ปจ. ครั้งที่ 1/2565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ผลการพัฒนา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ตามแผนพัฒนากำลังคน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ระดับจังหวัด พ.ศ. 2564 </a:t>
                      </a:r>
                      <a:b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(รายปี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800" b="0" baseline="0" dirty="0">
                        <a:solidFill>
                          <a:srgbClr val="7030A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รายงานผลการประชุม กพร.ปจ. ครั้งที่ 2/2565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จัดทำแผนพัฒนากำลังคน</a:t>
                      </a:r>
                      <a:r>
                        <a:rPr lang="th-TH" sz="800" b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800" b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ระดับจังหวัด พ.ศ. 2565 </a:t>
                      </a:r>
                      <a:br>
                        <a:rPr lang="th-TH" sz="800" b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พ.ศ. </a:t>
                      </a:r>
                      <a:r>
                        <a:rPr lang="th-TH" sz="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รายงานผลการพัฒนา</a:t>
                      </a:r>
                      <a:br>
                        <a:rPr lang="th-TH" sz="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ตามแผนพัฒนากำลังคน</a:t>
                      </a:r>
                      <a:br>
                        <a:rPr lang="th-TH" sz="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ระดับจังหวัด พ.ศ. 2565</a:t>
                      </a:r>
                      <a:r>
                        <a:rPr lang="th-TH" sz="800" b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(รายปี)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25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094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113733" y="603949"/>
            <a:ext cx="8108950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1.11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13733" y="110513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718589"/>
              </p:ext>
            </p:extLst>
          </p:nvPr>
        </p:nvGraphicFramePr>
        <p:xfrm>
          <a:off x="175420" y="1358030"/>
          <a:ext cx="8892381" cy="38213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23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821338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ความสําเร็จของการบรรลุเป้าหมาย :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1) จำนวนการตอบแบบสอบถามความพึงพอใจในการทดสอบมาตรฐานฝีมือแรงงานตามมาตรา 26 ไม่น้อยกว่า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 </a:t>
                      </a:r>
                      <a:r>
                        <a:rPr lang="en-US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  <a:r>
                        <a:rPr lang="th-TH" sz="85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2) การดําเนินการจัดทํามาตรฐานฝีมือแรงงานตามมาตรา 26 ของสถาบันพัฒนาฝีมือแรงงาน และสำนักงานพัฒนาฝีมือแรงงาน จํานวน 1 สาขา หรือ 1 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ตําแหน่ง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นําเสนอ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ผ่านการกลั่นกรองของคณะอนุกรรมการกลั่นกรองมาตรฐานฝีมือแรงงานตามมาตรา 26 ก่อน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นําเสนอ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คณะกรรมการส่งเสริมฯ พิจารณาให้การรับรอง </a:t>
                      </a:r>
                      <a:endParaRPr lang="th-TH" sz="85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พิจารณาจากการดําเนินงานตามเป้าหมาย :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พิจารณาจากการดําเนินงานที่บรรลุเป้าหมาย จํานวน 1 สาขา หรือ 1 ตําแหน่ง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8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ผลการดําเนินการระหว่างวันที่ 1 ตุลาคม 2564 - 31 มีนาคม 2565 คณะทำงานจัดทําร่างมาตรฐานฝีมือแรงงานตามมาตรา 26 ประกอบด้วย  1) หน้าปก 2) สารบัญ 3) รายชื่อคณะทำงานที่ร่วมจัดทำมาตรฐานฝีมือแรงงาน 4) คําจํากัดความของมาตรฐานฝีมือแรงงาน 5) คําจํากัดความของสาขาอาชีพทีกําหนดมาตรฐานฝีมือแรงงาน 6) การกําหนดขอบเขตของมาตรฐานฝีมือแรงงาน </a:t>
                      </a:r>
                      <a:r>
                        <a:rPr lang="th-TH" sz="85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7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คุณสมบัติของผู้ทดสอบมาตรฐานฝีมือแรงงาน 8) คุณสมบัติของผู้มีสิทธิเข้ารับการทดสอบมาตรฐานฝีมือแรงงาน 9) หลักเกณฑ์ที่จะได้รับหนังสือรับรองผู้ผ่านการทดสอบมาตรฐานฝีมือ</a:t>
                      </a:r>
                      <a:r>
                        <a:rPr lang="th-TH" sz="85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                        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10) ข้อกําหนดการทดสอบมาตรฐานฝีมือแรงงาน 11) ลักษณะการทดสอบมาตรฐานฝีมือแรงงาน 12) แบบทดสอบมาตรฐานฝีมือแรงงาน ภาคความรู้ พร้อมเฉลย 13) รายการอื่น </a:t>
                      </a:r>
                      <a:r>
                        <a:rPr lang="th-TH" sz="85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ๆ คือ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(1) บัญชีวิเคราะห์งานหลัก งานย่อย และขั้นตอนการปฏิบัติงาน (2) ตารางแสดงน้าหนักข้อสอบ</a:t>
                      </a:r>
                      <a:r>
                        <a:rPr lang="en-US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(3)</a:t>
                      </a:r>
                      <a:r>
                        <a:rPr lang="en-US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การวิเคราะห์ความสอดคล้อง </a:t>
                      </a:r>
                      <a:r>
                        <a:rPr lang="en-US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IOC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ข้อสอบภาคความรู้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สําเนาหนังสือรับรองความเห็นชอบจากสถานประกอบการ 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5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th-TH" sz="8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ผลการดําเนินการระหว่างวันที่ 1 เมษายน - 30 กันยายน 2565</a:t>
                      </a:r>
                      <a:r>
                        <a:rPr lang="en-AU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คณะทำงานจัด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ทํา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ร่างมาตรฐานฝีมือแรงงานตามมาตรา 26 ประกอบด้วย </a:t>
                      </a:r>
                      <a:r>
                        <a:rPr lang="en-AU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1)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จัดทดลองทดสอบมาตรฐานฝีมือแรงงาน </a:t>
                      </a:r>
                      <a:r>
                        <a:rPr lang="th-TH" sz="85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</a:t>
                      </a:r>
                      <a:r>
                        <a:rPr lang="en-AU" sz="85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AU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จัดประชุมคณะอนุกรรมการฯเพื่อเห็นชอบคู่มือวิธีการทดสอบมาตรฐานฯ </a:t>
                      </a:r>
                      <a:r>
                        <a:rPr lang="en-AU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3) 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คู่มือวิธีการทดสอบมาตรฐานฝีมือแรงงานตามมาตรา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26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ฉบับสมบูรณ์ และ 4) ผู้มีส่วนใน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ทำมาตรฐานฝีมือแรงงานตามมาตรา 26 (คณะทำงาน คณะอนุกรรมการ</a:t>
                      </a:r>
                      <a:r>
                        <a:rPr lang="th-TH" sz="850" b="0" spc="-3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กลั่นกรองฯ) ผู้เข้ารับการทดสอบ และผู้ทดสอบฯ ประเมินความพึงพอใจในการทดสอบมาตรฐานฝีมือแรงงานตามมาตรา 26 แล้วส่งกลับ ไม่น้อยกว่า</a:t>
                      </a:r>
                      <a:r>
                        <a:rPr lang="th-TH" sz="85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 </a:t>
                      </a:r>
                      <a:r>
                        <a:rPr lang="en-US" sz="85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  <a:r>
                        <a:rPr lang="th-TH" sz="850" b="1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850" spc="-3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เงื่อนไข (ถ้ามี) : </a:t>
                      </a:r>
                      <a:r>
                        <a:rPr lang="th-TH" sz="8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ใช้ประกอบการพิจารณาหลักเกณฑ์ผ่านหรือไม่ผ่านตัวชี้วัด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3.1 คู่มือวิธีการทดสอบมาตรฐานฝีมือแรงงานตามมาตรา 26 ต้องถูกต้องตามรูปแบบที่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กําหนด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ไว้ ตามข้อ 2 ข้อย่อย 1) – 13)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3.2 ผู้ประกอบอาชีพหรือสถานประกอบกิจการนำมาตรฐานฝีมือแรงงานตามมาตรา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26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ที่ดำเนินการเรียบร้อยแล้วในปีก่อนหน้านี้ไปใช้ในการทดสอบ </a:t>
                      </a:r>
                      <a:r>
                        <a:rPr lang="th-TH" sz="850" b="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850" b="0" dirty="0" smtClean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5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หลักฐาน (ถ้ามี) : </a:t>
                      </a:r>
                      <a:r>
                        <a:rPr lang="th-TH" sz="8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ร่างมาตรฐานฝีมือแรงงานตามมาตรา 26 ตามรายละเอียดรายการ ข้อ 1) – 13)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</a:t>
                      </a:r>
                      <a:r>
                        <a:rPr lang="en-US" sz="85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85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1) คู่มือวิธีทดสอบมาตรฐานฝีมือแรงงานตามมาตรา 26 จํานวน 1 เล่ม 2) รายงานการประชุมคณะอนุกรรมการกลั่นกรองมาตรฐานฝีมือแรงงานตามมาตรา 26 3) หนังสือนําส่งสำนักพัฒนามาตรฐานฯ และสําเนาคําขอให้รับรองฯ แบบ รมฐ. 1 พร้อมเอกสารและหลักฐาน และ 4) แบบสรุปผลการประเมินความพึงพอใจในการทดสอบมาตรฐานฝีมือแรงงานตามมาตรา 26 และแบบสอบถามความพึงพอใจในการทดสอบมาตรฐานฝีมือแรงงานตามมาตรา 26 ไม่น้อยกว่า</a:t>
                      </a:r>
                      <a:r>
                        <a:rPr lang="th-TH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 </a:t>
                      </a:r>
                      <a:r>
                        <a:rPr lang="en-US" sz="8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  <a:r>
                        <a:rPr lang="th-TH" sz="85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5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เจ้าภาพ : 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กลุ่มงานกําหนดมาตรฐานฝีมือแรงงาน ผู้รับผิดชอบ : นายโกญจนาท ใจยะ นักวิชาการพัฒนาฝีมือแรงงาน</a:t>
                      </a:r>
                      <a:r>
                        <a:rPr lang="th-TH" sz="85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ชํานาญการ</a:t>
                      </a:r>
                      <a:r>
                        <a:rPr lang="th-TH" sz="8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และนางสาวสาวิตรี สมชาติเกรียงไกร นักวิชาการพัฒนาฝีมือแรงงานปฏิบัติการ โทรศัพท์ : 0 2643 4987 และ 0 2245 1822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 อื่น ๆ (ถ้ามี)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สามารถดาวน์โหลดแบบสอบถามความพึงพอใจได้ที่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สูตรการคํานวณ (ถ้ามี) :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5179368"/>
            <a:ext cx="8424863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9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1816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1392151"/>
              </p:ext>
            </p:extLst>
          </p:nvPr>
        </p:nvGraphicFramePr>
        <p:xfrm>
          <a:off x="0" y="5486400"/>
          <a:ext cx="9006844" cy="12192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ร่างมาตรฐานฝีมือแรงงานตามมาตรา</a:t>
                      </a:r>
                      <a:r>
                        <a:rPr lang="th-TH" sz="9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26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ข้อสอบภาคความรู้ พร้อมเฉลย 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คู่มือวิธีการทดสอบมาตรฐานฝีมือแรงงานตามมาตรา</a:t>
                      </a:r>
                      <a:r>
                        <a:rPr lang="th-TH" sz="90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26</a:t>
                      </a:r>
                      <a:endParaRPr lang="th-TH" sz="9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จำนวนการตอบแบบสอบถาม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ความพึงพอใจในการทดสอบมาตรฐานฝีมือแรงงานตามมาตรา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26           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420814" y="666690"/>
            <a:ext cx="70373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dirty="0">
                <a:latin typeface="Tahoma" pitchFamily="34" charset="0"/>
                <a:ea typeface="Tahoma" pitchFamily="34" charset="0"/>
                <a:cs typeface="Tahoma" pitchFamily="34" charset="0"/>
              </a:rPr>
              <a:t>ความสําเร็จของการจัดทํามาตรฐานฝีมือแรงงานตามมาตรา 26 ของสถาบันพัฒนาฝีมือแรงงานและสํานักงานพัฒนาฝีมือ</a:t>
            </a:r>
            <a:r>
              <a:rPr lang="th-TH" sz="1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แรงงาน               และร้อย</a:t>
            </a:r>
            <a:r>
              <a:rPr lang="th-TH" sz="1000" dirty="0">
                <a:latin typeface="Tahoma" pitchFamily="34" charset="0"/>
                <a:ea typeface="Tahoma" pitchFamily="34" charset="0"/>
                <a:cs typeface="Tahoma" pitchFamily="34" charset="0"/>
              </a:rPr>
              <a:t>ละของจำนวนการตอบแบบสอบถามความพึงพอใจในการทดสอบมาตรฐานฝีมือแรงงานตามมาตรา 26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" y="-7088"/>
            <a:ext cx="9143999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และสำนักงาน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graphicFrame>
        <p:nvGraphicFramePr>
          <p:cNvPr id="25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280397"/>
              </p:ext>
            </p:extLst>
          </p:nvPr>
        </p:nvGraphicFramePr>
        <p:xfrm>
          <a:off x="4247357" y="4343400"/>
          <a:ext cx="4790756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40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7633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2034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16734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ร้อยละของจำนวนการตอบแบบสอบถามความพึงพอใจ ในการทดสอบ มาตรฐานฝีมือแรงงานตามมาตรา 26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จำนวนแบบสอบถามที่ผู้เข้ารับการ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ทดสอบ                      และ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ผู้ทดสอบประเมินความพึงพอใจแล้วส่งกลับ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3427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จำนวนแบบสอบถามทั้งหมดที่ส่งให้ผู้เข้า</a:t>
                      </a:r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รับ                การ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ทดสอบและผู้ทดสอบประเมินความพึงพอใจ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4" name="รูปภาพ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804" y="4262332"/>
            <a:ext cx="690668" cy="69066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38800" y="4572000"/>
            <a:ext cx="25519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=</a:t>
            </a:r>
            <a:endParaRPr lang="en-US" sz="1100" dirty="0"/>
          </a:p>
        </p:txBody>
      </p:sp>
      <p:pic>
        <p:nvPicPr>
          <p:cNvPr id="27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286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26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28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95275" y="719139"/>
            <a:ext cx="7818438" cy="652463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1.12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ความสำเร็จของผู้ผ่านการทดสอบมาตรฐานฝีมือแรงงานแห่งชาติที่ได้รับอัตราค่าจ้าง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ตาม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มาตรฐานฝีมือที่กำหนดตามกฎหมาย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716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234971"/>
              </p:ext>
            </p:extLst>
          </p:nvPr>
        </p:nvGraphicFramePr>
        <p:xfrm>
          <a:off x="76200" y="1600199"/>
          <a:ext cx="8966199" cy="3775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661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775074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 ผู้ที่ผ่านการทดสอบมาตรฐานฝีมือแห่งชาติ ตามมาตรฐานฝีมือที่กำหนดตามกฎหมาย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 96 สาขาอาชีพ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ภายใต้โครงการยกระดับแรงงานไทยให้ได้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มาตรฐานฝีมือ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แรงงานเพื่อรองรับ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การแข่งขัน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กิจกรรม พัฒนา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ศักยภาพแรงงานเพื่อรองรับการจ่ายค่าจ้างตามมาตรฐานฝีมือ ได้รับค่าจ่างตามมาตรฐานฝีมือที่กฎหมายกำหนด โดยผู้ที่เข้ารับการทดสอบมาตรฐานฝีมือ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แรงงานแห่งชาติ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ต้องเป็นแรงงานที่ทำงานอยู่ในสถานประกอบกิจการ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2) การทดสอบมาตรฐานฝีมือแรงงานแห่งชาติ หมายถึง การทดสอบฝีมือ ความรู้ ความสามารถ และทัศนคติในการทำงานของผู้ประกอบอาชีพในสาขาที่กำหนด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จากการดำเนินงานตามเป้าหมาย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ใช้ข้อมูลจากวันที่เข้าทดสอบมาตรฐานฝีมือแรงงาน โดยพิจารณาจากในระบบ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1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 ณ วันที่ 1 ตุลาคม 2564 – 31 มีนาคม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ผลการดำเนินการ ณ วันที่ 1 เมษายน 2565 –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1)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ผู้เข้ารับการทดสอบมาตรฐานฝีมือแรงงานแห่งชาติ </a:t>
                      </a:r>
                      <a:r>
                        <a:rPr lang="th-TH" sz="900" b="0" u="sng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ต้องเป็นแรงงานที่ทำงานอยู่ในสถานประกอบกิจการ และผ่านการฝึกอบรมภายใต้โครงการยกระดับแรงงานไทยให้ได้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</a:t>
                      </a:r>
                      <a:r>
                        <a:rPr lang="th-TH" sz="900" b="0" u="sng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มาตรฐานฝีมือแรงงานเพื่อรองรับการแข่งขัน กิจกรรมพัฒนาศักยภาพแรงงานเพื่อรองรับการจ่ายค่าจ้างตามมาตรฐานฝีมือ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2)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จัดทดสอบมาตรฐานฝีมือแรงงานแห่งชาติ เฉพาะใน 96 สาขาอาชีพ ที่ได้มีการประกาศอัตราค่าจ้างตามมาตรฐานฝีมือที่กำหนดตามกฎหมาย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หลักฐาน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(ถ้ามี)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1)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2"/>
                        </a:rPr>
                        <a:t>http://datacenter.dsd.go.th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2) รายชื่อผู้ผ่านการทดสอบมาตรฐานฝีมือแรงงานภายใต้โครงการ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ยกระดับแรงงานไทยให้ได้มาตรฐานฝีมือแรงงานเพื่อรองรับการแข่งขัน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สำนักพัฒนามาตรฐานและทดสอบฝีมือแรงงาน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นางสาวศิริพร นวกังสดาล นักวิชาการพัฒนาฝีมือแรงงานชำนาญการ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และนายอับดุลฮากีม  ดาเด๊ะ นักวิชาการ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พัฒนาฝีมือแรงงานปฏิบัติการ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0 2245 4837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1" strike="sngStrike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533400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98549" y="5299081"/>
            <a:ext cx="7943850" cy="374647"/>
            <a:chOff x="1153093" y="3921270"/>
            <a:chExt cx="7943402" cy="37314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3956052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183740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183740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3921270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183743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183740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9592813"/>
              </p:ext>
            </p:extLst>
          </p:nvPr>
        </p:nvGraphicFramePr>
        <p:xfrm>
          <a:off x="34922" y="5638800"/>
          <a:ext cx="9032879" cy="944880"/>
        </p:xfrm>
        <a:graphic>
          <a:graphicData uri="http://schemas.openxmlformats.org/drawingml/2006/table">
            <a:tbl>
              <a:tblPr firstRow="1"/>
              <a:tblGrid>
                <a:gridCol w="116413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443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301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286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379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340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2412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368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3019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3018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3019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3019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71352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367454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742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spc="-3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ผู้เข้ารับการทดสอบมาตรฐานฝีมือแรงงานแห่งชาติ</a:t>
                      </a:r>
                      <a:r>
                        <a:rPr lang="th-TH" sz="800" b="0" spc="-3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เป็นแรงงานที่ทำงานในสถานประกอบกิจการ ร้อยละ 100</a:t>
                      </a:r>
                      <a:endParaRPr lang="th-TH" sz="800" b="0" spc="-3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spc="-3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ผู้เข้ารับการทดสอบมาตรฐานฝีมือแรงงานแห่งชาติ</a:t>
                      </a:r>
                      <a:r>
                        <a:rPr lang="th-TH" sz="800" b="0" spc="-3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เป็นแรงงานที่ทำงานในสถานประกอบกิจการ ร้อยละ 100</a:t>
                      </a:r>
                      <a:endParaRPr lang="th-TH" sz="800" b="0" spc="-3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" y="0"/>
            <a:ext cx="9143999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และสำนักงาน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พัฒนาฝีมือแรงงาน ทุกแห่ง)</a:t>
            </a:r>
            <a:endParaRPr lang="th-TH" sz="11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pic>
        <p:nvPicPr>
          <p:cNvPr id="2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599" y="228601"/>
            <a:ext cx="914401" cy="850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7674307"/>
              </p:ext>
            </p:extLst>
          </p:nvPr>
        </p:nvGraphicFramePr>
        <p:xfrm>
          <a:off x="1371600" y="4278150"/>
          <a:ext cx="7231064" cy="7939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900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37877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2328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5379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ผู้เข้ารับการทดสอบมาตรฐานฝีมือแรงงานแห่งชาติ เป็นแรงงาน</a:t>
                      </a:r>
                      <a:b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ที่ทำงานในสถานประกอบกิจการ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จำนวนแรงงานที่ทำงานอยู่ในสถานประกอบกิจการ ที่เข้ารับการทดสอบมาตรฐานฯ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012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600" b="0" baseline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จำนวนเป้าหมายผู้เข้ารับการทดสอบมาตรฐานฝีมือแรงงานแห่งชาติ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27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5475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18241" y="1047827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4524090"/>
              </p:ext>
            </p:extLst>
          </p:nvPr>
        </p:nvGraphicFramePr>
        <p:xfrm>
          <a:off x="152400" y="1262616"/>
          <a:ext cx="8834824" cy="4187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48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187057">
                <a:tc>
                  <a:txBody>
                    <a:bodyPr/>
                    <a:lstStyle/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การทดสอบมาตรฐานฝีมือแรงงานแห่งชาติตามระบบประกันคุณภาพการทดสอบมาตรฐานฝีมือแรงงานแห่งชาติ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โดยมีข้อกำหนดในการดำเนินงาน สำหรับหน่วยงานสพร./สนพ.จำนวน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ข้อกำหนด และสำหรับศูนย์ทดสอบที่ได้รับอนุญาต จำนวน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ข้อกำหนด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indent="-180975" algn="l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พิจารณาจากการตรวจประเมินภายในหน่วยงาน และศูนย์ทดสอบที่ได้รับอนุญาต ในการดำเนินงานตาม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ระบบประกันคุณภาพการทดสอบมาตรฐานฝีมือแรงงานแห่งชาติ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ภายในหน่วยงาน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สาขา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และศูนย์ทดสอบฯ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สาขา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ต่อรอบการประเมิน โดยทำการประเมินตามข้อกำหนดการปฏิบัติงานประกันคุณภาพ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การทดสอบมาตรฐานฝีมือแรงงานแห่งชาติ ตามแบบ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F-SDD-26</a:t>
                      </a:r>
                      <a:b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ผลการดำเนินการระหว่างวันที่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ตุลาคม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มีนาคม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โดยดำเนินการ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จัดทำคำสั่งแต่งตั้งคณะผู้ตรวจประเมินภายในของหน่วยงาน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ประชุมคณะผู้ตรวจประเมินฯ กำหนดสาขาและกำหนดแผนการตรวจประเมินภายใน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ดำเนินการตรวจประเมินภายใน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ประชุมคณะผู้ตรวจประเมินฯ และสรุปผลการตรวจประเมินภายใน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ผลการดำเนินการระหว่างวันที่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เมษายน –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กันยายน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โดยดำเนินการ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ประชุมคณะผู้ตรวจประเมินฯ กำหนดสาขาและกำหนดแผนการตรวจประเมินภายใน</a:t>
                      </a:r>
                      <a:r>
                        <a:rPr lang="th-TH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ดำเนินการตรวจประเมินภายใน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ประชุมคณะผู้ตรวจประเมินฯ และสรุปผลการตรวจประเมินภายใน</a:t>
                      </a:r>
                    </a:p>
                    <a:p>
                      <a:pPr marL="180975" indent="-180975" algn="l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ดำเนินการตามกิจกรรมที่กำหนดใน ข้อ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และจัดส่งเอกสารหลักฐานให้ครบถ้วน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3.2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กรณีดำเนินการทดสอบครบตามเป้าหมายในครึ่งปีแรกและไม่มีงบประมาณคงเหลือ ให้ใช้การทดสอบในครึ่งปีแรกทำการประเมินฯ                                                                      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โดยสาขา/ระดับ ต้องไม่ซ้ำกับครึ่งปีแรก)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เอกสารในการพิจารณา (ส่งในระบบรายงาน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e-SAR)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คำสั่งแต่งตั้งคณะผู้ตรวจประเมินภายในของหน่วยงาน (ใช้คณะเดียวกันในการตรวจประเมินฯ ศูนย์ทดสอบฯ)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รายงานการประชุมคณะผู้ตรวจประเมินฯ ในการกำหนดสาขาและจัดทำแผนการตรวจประเมินฯ ตามแบบฟอร์มแผนการตรวจประเมินฯ ทั้ง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สาขา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รายงานการประชุมคณะผู้ตรวจประเมินฯ ในการสรุปผลการตรวจประเมินฯ 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แบบรายงานผลการประเมินระบบประกันคุณภาพ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F-SDD-27</a:t>
                      </a:r>
                      <a:b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รายงานการประชุมคณะผู้ตรวจประเมินฯ ในการกำหนดสาขาและจัดทำแผนการตรวจประเมินฯ ตามแบบฟอร์มแผนการตรวจประเมินฯ ทั้ง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สาขา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รายงานการประชุมคณะผู้ตรวจประเมินฯ ในการสรุปผลการตรวจประเมินฯ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แบบรายงานผลการประเมินระบบประกันคุณภาพ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F-SDD-27</a:t>
                      </a:r>
                      <a:endParaRPr lang="th-TH" sz="900" b="0" strike="sngStrike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สำนักพัฒนามาตรฐานและทดสอบฝีมือแรงงาน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กลุ่มงานพัฒนาระบบมาตรฐานฝีมือแรงงาน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นายอุทัย สุมา นักวิชาการพัฒนาฝีมือแรงงานชำนาญการ </a:t>
                      </a:r>
                      <a:br>
                        <a:rPr lang="th-TH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และนายฐิติพงษ์ ขนุนทอง นักวิชาการพัฒนาฝีมือแรงงานปฏิบัติการ   โ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ทรศัพท์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2354 0281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1707-8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ต่อ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703</a:t>
                      </a:r>
                      <a:endParaRPr lang="th-TH" sz="900" b="0" strike="noStrike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6"/>
                        <a:tabLst/>
                        <a:defRPr/>
                      </a:pPr>
                      <a:r>
                        <a:rPr lang="th-TH" sz="900" b="1" strike="noStrike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</a:t>
                      </a:r>
                      <a:r>
                        <a:rPr lang="th-TH" sz="900" b="1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ๆ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trike="noStrike" spc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ตัวอย่าง</a:t>
                      </a:r>
                      <a:r>
                        <a:rPr lang="th-TH" sz="900" b="0" strike="noStrike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คำสั่งแต่งตั้งคณะผู้ตรวจประเมินภายในของหน่วยงาน แบบรายงานผลการประเมินระบบประกันคุณภาพ </a:t>
                      </a:r>
                      <a:r>
                        <a:rPr lang="en-US" sz="900" b="0" strike="noStrike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F-SDD-27 </a:t>
                      </a:r>
                      <a:r>
                        <a:rPr lang="th-TH" sz="900" b="0" strike="noStrike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และแบบฟอร์มแผนการตรวจประเมินฯ </a:t>
                      </a:r>
                      <a:endParaRPr lang="en-US" sz="900" b="0" strike="noStrike" spc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900" b="0" strike="noStrike" spc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</a:t>
                      </a:r>
                      <a:r>
                        <a:rPr lang="th-TH" sz="900" b="0" strike="noStrike" spc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</a:t>
                      </a:r>
                      <a:r>
                        <a:rPr lang="th-TH" sz="900" b="0" strike="noStrike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ดาวน์โหลดได้ที่ </a:t>
                      </a:r>
                      <a:r>
                        <a:rPr lang="en-US" sz="900" b="0" strike="noStrike" spc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skillstandardqa.dsd.go.th</a:t>
                      </a:r>
                      <a:endParaRPr lang="th-TH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28666" y="5410200"/>
            <a:ext cx="16215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99929" y="54496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126968"/>
              </p:ext>
            </p:extLst>
          </p:nvPr>
        </p:nvGraphicFramePr>
        <p:xfrm>
          <a:off x="68504" y="5791200"/>
          <a:ext cx="9006844" cy="785425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8993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20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ได้ตามระบบประกันคุณภาพการทดสอบมาตรฐานฝีมือแรงงานแห่งชาติที่กำหนด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ได้ตามระบบประกันคุณภาพการทดสอบมาตรฐานฝีมือแรงงานแห่งชาติที่กำหนด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68504" y="67538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Base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(สพร. และสนพ.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ทุก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แห่ง / </a:t>
            </a:r>
            <a:r>
              <a:rPr lang="en-US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WELLNESS / MARA / AMA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)</a:t>
            </a:r>
            <a:endParaRPr lang="th-TH" sz="11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Rounded Rectangle 3"/>
          <p:cNvSpPr/>
          <p:nvPr/>
        </p:nvSpPr>
        <p:spPr bwMode="gray">
          <a:xfrm>
            <a:off x="152400" y="652312"/>
            <a:ext cx="8305800" cy="436611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1.13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ความสำเร็จของการดำเนินงานตามระบบประกันคุณภาพการทดสอบมาตรฐานฝีมือแรงงานแห่งชาติ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-1301"/>
            <a:ext cx="914400" cy="850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28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426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34927" y="701514"/>
            <a:ext cx="8270873" cy="535149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Aft>
                <a:spcPts val="600"/>
              </a:spcAft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1.14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ความสำเร็จการดำเนินงานโครงการเพิ่มมูลค่าผลิตภัณฑ์แปรรูปเกษตรด้วยเทคโนโลยี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นวัตกรรม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งบประมาณ พ.ศ. 2565</a:t>
            </a:r>
          </a:p>
          <a:p>
            <a:pPr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07506" y="1186190"/>
            <a:ext cx="432047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5621337"/>
            <a:ext cx="8651875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8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5626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6995450"/>
              </p:ext>
            </p:extLst>
          </p:nvPr>
        </p:nvGraphicFramePr>
        <p:xfrm>
          <a:off x="27737" y="5906595"/>
          <a:ext cx="9048119" cy="837105"/>
        </p:xfrm>
        <a:graphic>
          <a:graphicData uri="http://schemas.openxmlformats.org/drawingml/2006/table">
            <a:tbl>
              <a:tblPr firstRow="1"/>
              <a:tblGrid>
                <a:gridCol w="10458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202509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4344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3681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7451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3825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237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th-TH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คัดเลือก</a:t>
                      </a:r>
                      <a:r>
                        <a:rPr lang="th-TH" sz="800" b="0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ผู้เข้ารับการฝึกอบรม และรายงานแผนการฝึกอบรมทั้งปีงบประมาณ </a:t>
                      </a:r>
                      <a:r>
                        <a:rPr lang="th-TH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พ.ศ. </a:t>
                      </a:r>
                      <a:r>
                        <a:rPr lang="th-TH" sz="800" b="0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 ก่อนการฝึกอบรม 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ผู้ผ่านการฝึกอบรมตามข้อ 3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th-TH" sz="8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ไม่น้อยกว่าร้อยละ 50 มีรายได้เพิ่มขึ้น </a:t>
                      </a:r>
                      <a:endParaRPr lang="th-TH" sz="800" b="0" kern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1" y="-7088"/>
            <a:ext cx="9001124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และสำนักงาน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พัฒนาฝีมือแรงงาน ทุกแห่ง)</a:t>
            </a:r>
            <a:endParaRPr lang="th-TH" sz="11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286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4810844"/>
              </p:ext>
            </p:extLst>
          </p:nvPr>
        </p:nvGraphicFramePr>
        <p:xfrm>
          <a:off x="106361" y="1401857"/>
          <a:ext cx="8885239" cy="42380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523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23803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8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8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 </a:t>
                      </a:r>
                      <a:r>
                        <a:rPr lang="en-US" sz="8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 </a:t>
                      </a:r>
                      <a:r>
                        <a:rPr kumimoji="0" lang="th-TH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เพื่อให้ได้รับข้อมูลตามความต้องการของกลุ่มเกษตรกร กลุ่มผู้มีผลิตภัณฑ์ทางการเกษตร ผู้ประกอบอาชีพอิสระและผู้ที่ได้รับผลกระทบจากสถานการณ์การแพร่ระบาดของโรคติดเชื้อไวรัสโค</a:t>
                      </a:r>
                      <a:r>
                        <a:rPr kumimoji="0" lang="th-TH" sz="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โร</a:t>
                      </a:r>
                      <a:r>
                        <a:rPr kumimoji="0" lang="th-TH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นา 2019 โดยนำไปสร้างหลักสูตรการฝึกอบรม การวิเคราะห์และแก้ไขปัญหา สร้างมูลค่าเพิ่มทางเศรษฐกิจ</a:t>
                      </a:r>
                      <a:r>
                        <a:rPr kumimoji="0" 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และมีผู้ผ่านการ</a:t>
                      </a: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ฝึกอบรม ไม่</a:t>
                      </a:r>
                      <a:r>
                        <a:rPr kumimoji="0" lang="th-TH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น้อยว่าร้อยละ 50 มีรายได้เพิ่มขึ้น</a:t>
                      </a:r>
                      <a:endParaRPr lang="th-TH" sz="800" b="0" strike="no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th-TH" sz="8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8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พิจารณาจากการดำเนินงาน ดังนี้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1 ผลการดำเนินงาน ระหว่างวันที่ 1 ตุลาคม 2564 – 31 มีนาคม 2565 </a:t>
                      </a:r>
                      <a:endParaRPr lang="th-TH" sz="800" b="1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th-TH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ดำเนินการ</a:t>
                      </a:r>
                      <a:r>
                        <a:rPr lang="th-TH" sz="8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คัดเลือกกลุ่มเกษตรกร กลุ่มที่มีผลิตภัณฑ์ทางการเกษตร ไม่น้อยกว่าร้อยละ</a:t>
                      </a: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50 ของผู้เข้ารับการฝึกอบรมทั้งหมด                          </a:t>
                      </a:r>
                      <a:endParaRPr lang="th-TH" sz="800" b="0" strike="noStrike" kern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17550" algn="l"/>
                        </a:tabLst>
                        <a:defRPr/>
                      </a:pPr>
                      <a:r>
                        <a:rPr lang="th-TH" sz="800" b="0" strike="no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</a:t>
                      </a:r>
                      <a:r>
                        <a:rPr lang="th-TH" sz="8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</a:t>
                      </a:r>
                      <a:r>
                        <a:rPr lang="th-TH" sz="800" b="0" strike="no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ส่วนที่เหลือจาก 1) เป็น</a:t>
                      </a:r>
                      <a:r>
                        <a:rPr lang="th-TH" sz="8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ผู้ประกอบอาชีพอิสระและผู้ที่ได้รับผลกระทบจากสถานการณ์การแพร่ระบาดของโรคติดเชื้อไวรัสโคโรนา</a:t>
                      </a: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2019                         </a:t>
                      </a:r>
                      <a:endParaRPr lang="th-TH" sz="800" b="0" strike="noStrike" kern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3</a:t>
                      </a: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ส่งแผนการฝึกอบรมทั้งปีงบประมาณ พ.ศ. 2565 ก่อนการฝึกอบรม</a:t>
                      </a:r>
                      <a:r>
                        <a:rPr lang="th-TH" sz="800" b="0" strike="noStrike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8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ผลการดำเนินงาน ระหว่างวันที่ 1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ตุลาคม 2564 </a:t>
                      </a: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30 กันยายน 2565</a:t>
                      </a:r>
                      <a:endParaRPr lang="th-TH" sz="800" b="1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th-TH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800" b="0" strike="noStrike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ส่งแบบวิเคราะห์ปัญหา สาเหตุก่อนการ</a:t>
                      </a:r>
                      <a:r>
                        <a:rPr lang="th-TH" sz="800" b="0" strike="noStrike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ฝึกอบรม     2) ส่งแบบพยากรณ์รายได้เพิ่มจากหัวข้อการฝึกอบรม  3) ส่งแบบการนำความรู้ไปประยุกต์ใช้  </a:t>
                      </a:r>
                      <a:endParaRPr lang="th-TH" sz="800" b="0" strike="noStrike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strike="noStrike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</a:t>
                      </a:r>
                      <a:r>
                        <a:rPr lang="th-TH" sz="800" b="0" strike="noStrike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4)</a:t>
                      </a:r>
                      <a:r>
                        <a:rPr lang="th-TH" sz="8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เป้าหมายที่ได้รับ</a:t>
                      </a:r>
                      <a:r>
                        <a:rPr lang="th-TH" sz="800" b="0" strike="noStrike" kern="0" baseline="0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</a:t>
                      </a:r>
                      <a:r>
                        <a:rPr lang="th-TH" sz="8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สรรในไตรมาสที่ 1 – 2  4.1 ดำเนินการฝึกอบรมให้แล้วเสร็จภายในวันที่ 1 มิถุนายน 2565 4.2 ส่งแบบรายงานติดตามผลการดำเนินงานโครงการฯ ให้แล้วเสร็จภายในวันที่ 1 กันยายน 2564</a:t>
                      </a:r>
                      <a:endParaRPr lang="th-TH" sz="800" b="0" strike="noStrike" kern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strike="noStrike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เป้าหมายที่ได้รับ</a:t>
                      </a:r>
                      <a:r>
                        <a:rPr lang="th-TH" sz="80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สรรในไตรมาสที่ 3 – 4 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</a:t>
                      </a:r>
                      <a:endParaRPr lang="th-TH" sz="800" b="0" strike="noStrike" kern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</a:t>
                      </a:r>
                      <a:r>
                        <a:rPr lang="th-TH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ส่งแบบรายงานติดตามผลการดำเนินงานโครงการฯ ภายในวันที่ 1 กันยายน 2565 ยกเว้นหน่วยงานที่ฝึกอบรมเสร็จสิ้นหลังวันที่ 1 มิถุนายน 2565 ให้ส่งหลังการฝึกอบรม 3 เดือน</a:t>
                      </a:r>
                      <a:r>
                        <a:rPr lang="th-TH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800" b="0" strike="noStrike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800" b="0" strike="noStrike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800" b="0" strike="noStrike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 </a:t>
                      </a:r>
                      <a:r>
                        <a:rPr lang="en-US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8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r>
                        <a:rPr lang="th-TH" sz="800" b="0" strike="noStrike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</a:t>
                      </a:r>
                      <a:endParaRPr lang="th-TH" sz="800" b="0" strike="noStrike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ดำเนินการได้ตามขั้นตอนที่กำหนดในข้อ </a:t>
                      </a:r>
                      <a:r>
                        <a:rPr lang="en-US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ได้ครบถ้วน และเฉพาะเป้าหมายที่ฝึกอบรมเสร็จสิ้นก่อนวันที่ 1 มิถุนายน 2565 ของทุก สพร./สนพ. จะถูกนำมาคิดหาร้อยละผู้ผ่านการฝึกอบรมที่มีรายได้เพิ่มขึ้น</a:t>
                      </a:r>
                      <a:b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ข้อมูลติดตามการมีรายได้เพิ่มขึ้นต้องไม่น้อยกว่าร้อยละ 80 ของผู้ผ่านการฝึกอบรม </a:t>
                      </a:r>
                      <a:endParaRPr lang="th-TH" sz="800" b="0" strike="noStrike" baseline="0" dirty="0" smtClean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หลักฐาน (ถ้ามี) </a:t>
                      </a:r>
                      <a:r>
                        <a:rPr lang="en-US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รอบที่ </a:t>
                      </a:r>
                      <a:r>
                        <a:rPr lang="en-US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แบบแผนการฝึกอบรมทั้งปีงบประมาณ พ.ศ. 2565 ก่อนการฝึกอบรม                 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</a:t>
                      </a:r>
                      <a:r>
                        <a:rPr lang="th-TH" sz="800" b="0" strike="noStrike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1) แบบวิเคราะห์ปัญหา สาเหตุก่อนการฝึกอบรม     2) แบบพยากรณ์รายได้เพิ่มจากหัวข้อการฝึกอบรม  </a:t>
                      </a:r>
                      <a:r>
                        <a:rPr lang="en-US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3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แบบการนำความรู้ไปประยุกต์ใช้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</a:t>
                      </a:r>
                      <a:r>
                        <a:rPr lang="en-US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แบบรายงานติดตามผลการดำเนินโค</a:t>
                      </a:r>
                      <a:r>
                        <a:rPr lang="th-TH" sz="800" b="0" strike="noStrike" kern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รงการฯ ประจำปีงบประมาณ พ.ศ. 2565 การรายงานผลในระบบรายงานผลที่กรมกำหนด</a:t>
                      </a:r>
                      <a:endParaRPr lang="en-US" sz="800" b="0" strike="noStrike" kern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เจ้าภาพ </a:t>
                      </a:r>
                      <a:r>
                        <a:rPr lang="en-US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กองพัฒนาศักยภาพแรงงานและผู้ประกอบกิจการ </a:t>
                      </a:r>
                      <a:r>
                        <a:rPr lang="th-TH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นายพิเชฐ </a:t>
                      </a:r>
                      <a:r>
                        <a:rPr lang="th-TH" sz="800" b="0" strike="noStrike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สุริ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นทนนท์รักษ์/นางสาวอนงค์  สุ่มแก้ว </a:t>
                      </a:r>
                      <a:r>
                        <a:rPr lang="th-TH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22451707 ต่อ 606   </a:t>
                      </a:r>
                      <a:endParaRPr lang="th-TH" sz="8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strike="noStrike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อื่น ๆ (ถ้ามี)</a:t>
                      </a:r>
                      <a:r>
                        <a:rPr lang="th-TH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1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สามารถดาวน์โหลดเอกสารโครงการฯ ผ่าน </a:t>
                      </a:r>
                      <a:r>
                        <a:rPr lang="en-US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QR Code  </a:t>
                      </a:r>
                      <a:endParaRPr lang="th-TH" sz="800" b="0" strike="noStrike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1" strike="noStrike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strike="noStrike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</a:t>
                      </a:r>
                      <a:r>
                        <a:rPr lang="th-TH" sz="8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การคำนวณ </a:t>
                      </a:r>
                      <a:r>
                        <a:rPr lang="en-US" sz="800" b="1" strike="noStrike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endParaRPr lang="th-TH" sz="800" b="0" strike="no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6" name="Picture 1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" t="18804" r="80021" b="45298"/>
          <a:stretch/>
        </p:blipFill>
        <p:spPr bwMode="auto">
          <a:xfrm>
            <a:off x="7924800" y="3733800"/>
            <a:ext cx="990600" cy="102212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27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407970"/>
              </p:ext>
            </p:extLst>
          </p:nvPr>
        </p:nvGraphicFramePr>
        <p:xfrm>
          <a:off x="1108949" y="4419600"/>
          <a:ext cx="6781800" cy="7154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525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99441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721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ของผู้ผ่านการฝึกอบรม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ที่มีรายได้เพิ่มขึ้น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u="none" strike="noStrike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(ต้องมากกว่า 50</a:t>
                      </a:r>
                      <a:r>
                        <a:rPr lang="en-US" sz="800" b="0" u="none" strike="noStrike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800" b="0" u="none" strike="noStrike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ผู้ผ่านการฝึกอบรมที่มีรายได้เพิ่มขึ้นของ สพร./สนพ. ที่ฝึกอบรมเสร็จสิ้น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ก่อนวันที่ 1 มิถุนายน 2565 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018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จำนวนผู้ผ่านการฝึกอบรมทั้งหมดของ สพร./สนพ. ที่ฝึกอบรมเสร็จสิ้น</a:t>
                      </a:r>
                    </a:p>
                    <a:p>
                      <a:pPr algn="ctr"/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ก่อนวันที่ 1 มิถุนายน 2565 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8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573186"/>
              </p:ext>
            </p:extLst>
          </p:nvPr>
        </p:nvGraphicFramePr>
        <p:xfrm>
          <a:off x="1126669" y="5135065"/>
          <a:ext cx="6874331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90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0722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382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การติดตามการมีรายได้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เพิ่มขึ้น (ต้องมากกว่า 80%)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จำนวนข้อมูลติดตามการมีรายได้เพิ่มขึ้น  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018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จำนวนผู้ผ่านการฝึกอบรมทั้งหมดที่ฝึกเสร็จสิ้นก่อน 1 มิถุนายน 2565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7924800" y="4769078"/>
            <a:ext cx="9124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เอกสารโครงการฯ</a:t>
            </a:r>
            <a:endParaRPr lang="en-US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29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042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83353" y="762000"/>
            <a:ext cx="8603447" cy="5334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fontAlgn="base">
              <a:lnSpc>
                <a:spcPts val="600"/>
              </a:lnSpc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1.15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ความสำเร็จของการจัดทำรายงานการเงินกองทุนพัฒนาฝีมือแรงงาน ประจำปีงบประมาณ พ.ศ. 2565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95075" y="1295400"/>
            <a:ext cx="4513392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300701"/>
              </p:ext>
            </p:extLst>
          </p:nvPr>
        </p:nvGraphicFramePr>
        <p:xfrm>
          <a:off x="76200" y="1575435"/>
          <a:ext cx="8991600" cy="3246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782947">
                <a:tc>
                  <a:txBody>
                    <a:bodyPr/>
                    <a:lstStyle/>
                    <a:p>
                      <a:pPr marL="177800" indent="-177800">
                        <a:buAutoNum type="arabicPeriod"/>
                        <a:defRPr/>
                      </a:pPr>
                      <a:r>
                        <a:rPr lang="th-TH" sz="900" b="1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คือ การจัดทำรายงานการเงินกองทุนพัฒนาฝีมือแรงงานประจำเดือนของหน่วยงานจำนวน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12 เดือน </a:t>
                      </a:r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ได้อย่างถูกต้องตามหลักการบัญชี ไม่น้อยกว่า 10 </a:t>
                      </a:r>
                      <a:r>
                        <a:rPr lang="th-TH" sz="900" b="0" spc="-2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เดือน</a:t>
                      </a:r>
                      <a:r>
                        <a:rPr lang="en-US" sz="900" b="0" spc="-2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endParaRPr lang="th-TH" sz="900" b="0" spc="-2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AutoNum type="arabicPeriod" startAt="2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พิจารณาจากการดำเนินงานตามเป้าหมาย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รอบที่ 1 พิจารณาจากผลการดำเนินการระหว่างวันที่ 1 ตุลาคม 2564 - 31 มีนาคม 2565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                     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รอบที่ 2 พิจารณาจากผลการดำเนินการระหว่างวันที่ 1 เมษายน - 30 กันยายน 2565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โดย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พิจารณาจาก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2.1 การจัดทำรายงานการเงินกองทุนพัฒนาฝีมือแรงงานประจำเดือนของหน่วยงานได้อย่างถูกต้องตามหลักการบัญชี </a:t>
                      </a:r>
                      <a:endParaRPr lang="th-TH" sz="900" b="0" spc="-3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หลักการบัญชี คือ แนวทางที่ให้นักบัญชียึดถือเป็นหลักปฏิบัติในการรวบรวม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จดบันทึก จำแนก สรุปผลและจัดทำรายงานการเงินอย่างมีหลักเกณฑ์ตามมาตรฐาน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โดยใช้หลักการบัญชีคู่ (เดบิต เครดิต) ในการบันทึกบัญชีตามขั้นตอน ประกอบด้วย</a:t>
                      </a: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     1) บันทึกรายการรับ จ่าย โอนเงิน และปรับปรุงบัญชีในใบสำคัญการลงบัญชี</a:t>
                      </a: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     2) ผ่านรายการในใบสำคัญการลงบัญชีไปยังบัญชีแยกประเภท</a:t>
                      </a: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     3) สรุปยอดจากบัญชีแยกประเภทนำมาจัดทำรายงานการเงิน</a:t>
                      </a:r>
                      <a:endParaRPr lang="th-TH" sz="900" b="0" strike="sngStrike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     </a:t>
                      </a:r>
                      <a:r>
                        <a:rPr lang="th-TH" sz="900" b="0" u="sng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ตัวอย่างการจัดทำรายงานการเงินไม่ถูกต้อง</a:t>
                      </a:r>
                    </a:p>
                    <a:p>
                      <a:pPr marL="174625" marR="0" indent="-1746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     1) จัดทำงบทดลองโดยนำตัวเลขจากรายรับ-รายจ่ายมาบันทึกในแบบฟอร์มงบทดลอง โดยไม่ได้จัดทำบัญชีตามหลักการบัญชี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</a:t>
                      </a:r>
                      <a:r>
                        <a:rPr lang="th-TH" sz="9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2) ไม่บันทึกบัญชีหรือบันทึกแต่ไม่ครบถ้วนตามรายการที่เกิดขึ้นจริง เช่น รับเงินค่าทดสอบมาตรฐานฝีมือแรงงานแห่งชาติ จำนวน 200 บาท แต่ไม่มีการบันทึกบัญชี หรือบันทึกบัญชีเพียง 100 บาท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3) บันทึกบัญชีผิดประเภท เช่น โอนเงินรายได้กลับส่วนกลาง หน่วยงานบันทึกบัญชีด้วยชื่อบัญชีรายได้ซึ่งไม่ถูกต้อง ที่ถูกต้องคือชื่อบัญชีเงินโอน </a:t>
                      </a:r>
                    </a:p>
                    <a:p>
                      <a:pPr marL="174625" marR="0" indent="-1746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2.2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ผู้ตรวจสอบการรับ - จ่ายเงินประจำวันตามที่ได้รับแต่งตั้งต้องมีการตรวจสอบและลงนามในสมุดบัญชีเงินสด และสมุดบัญชีเงินฝากธนาคาร ถูกต้อง ครบถ้วนทุกวันที่มีการรับจ่ายเงิน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177800" marR="0" indent="-1778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>
                          <a:tab pos="457200" algn="l"/>
                        </a:tabLst>
                        <a:defRPr/>
                      </a:pPr>
                      <a:r>
                        <a:rPr lang="th-TH" sz="900" b="1" i="0" u="non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เงื่อนไข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ใช้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ประกอบการพิจารณาหลักเกณฑ์ผ่านหรือไม่ผ่าน ตัวชี้วัด</a:t>
                      </a:r>
                    </a:p>
                    <a:p>
                      <a:pPr marL="177800" marR="0" indent="-1778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3.1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รายงานงบทดลองประจำเดือนในระบบ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รายงานผลการรับจ่ายเงินกองทุนพัฒนาฝีมือแรงงาน (</a:t>
                      </a:r>
                      <a:r>
                        <a:rPr lang="en-US" sz="900" b="0" u="sng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  <a:hlinkClick r:id="rId3"/>
                        </a:rPr>
                        <a:t>http://eit.dsd.go.th/cat3</a:t>
                      </a:r>
                      <a:r>
                        <a:rPr lang="en-US" sz="900" b="0" u="sng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พร้อมแนบไฟล์เอกสารรายละเอียดประกอบงบการเงิน เอกสารการปรับปรุงบัญชี และสมุดบัญชีเงินสด สมุดบัญชีเงินฝากธนาคารบัญชีที่ 1 - 4  ให้ครบถ้วน ภายในวันที่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3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ของเดือนถัดไป </a:t>
                      </a:r>
                    </a:p>
                    <a:p>
                      <a:pPr marL="177800" indent="-177800"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3.2 </a:t>
                      </a:r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ส่งหนังสือแจ้งรายละเอียดการโอนเงินกลับส่วนกลาง พร้อมหลักฐานประกอบการโอนเงินให้ครบถ้วน ให้กองส่งเสริมการพัฒนาฝีมือแรงงานผ่านระบบงานสารบรรณอิเล็กทรอนิกส์ </a:t>
                      </a:r>
                      <a:b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</a:br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e-</a:t>
                      </a:r>
                      <a:r>
                        <a:rPr lang="en-US" sz="900" b="0" spc="-2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Sarabun</a:t>
                      </a:r>
                      <a:r>
                        <a:rPr lang="en-US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ภายใน 2 วันทำการ นับแต่วันที่โอนเงิน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	            </a:t>
                      </a:r>
                      <a:endParaRPr lang="th-TH" sz="900" b="0" strike="sngStrike" baseline="0" dirty="0">
                        <a:solidFill>
                          <a:srgbClr val="C00000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4. หลักฐาน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-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5.  เจ้าภาพ </a:t>
                      </a:r>
                      <a:r>
                        <a:rPr lang="en-US" sz="900" b="1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กองส่งเสริมการพัฒนาฝีมือแรงงาน </a:t>
                      </a:r>
                      <a:r>
                        <a:rPr lang="th-TH" sz="900" b="1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ผู้รับผิดชอบ </a:t>
                      </a:r>
                      <a:r>
                        <a:rPr lang="en-US" sz="900" b="1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8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นางกานต์รวี ปานดำ/นางสาวภัคธีมา มิ่งขวัญ/นางสาววารุน</a:t>
                      </a:r>
                      <a:r>
                        <a:rPr lang="th-TH" sz="800" b="0" spc="-2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ีย์</a:t>
                      </a:r>
                      <a:r>
                        <a:rPr lang="th-TH" sz="8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หอกกิ่ง</a:t>
                      </a:r>
                      <a:r>
                        <a:rPr lang="en-US" sz="8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1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โทรศัพท์ </a:t>
                      </a:r>
                      <a:r>
                        <a:rPr lang="en-US" sz="800" b="1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8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0 2245 3649, 0 2248 4782 - 87 ต่อ 217, 221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สูตรการคำนวณ (ถ้ามี)</a:t>
                      </a:r>
                      <a:r>
                        <a:rPr lang="en-US" sz="900" b="1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-</a:t>
                      </a:r>
                      <a:endParaRPr lang="th-TH" sz="900" b="0" spc="-3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52400" y="4800600"/>
            <a:ext cx="865651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6924358"/>
              </p:ext>
            </p:extLst>
          </p:nvPr>
        </p:nvGraphicFramePr>
        <p:xfrm>
          <a:off x="172929" y="5257802"/>
          <a:ext cx="8827779" cy="1143000"/>
        </p:xfrm>
        <a:graphic>
          <a:graphicData uri="http://schemas.openxmlformats.org/drawingml/2006/table">
            <a:tbl>
              <a:tblPr firstRow="1"/>
              <a:tblGrid>
                <a:gridCol w="113770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525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409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439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258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333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8043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8474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84094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4093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84094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84094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28863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351849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9115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การจัดทำรายงานการเงินกองทุนพัฒนาฝีมือแรงงานประจำเดือนของหน่วยงานได้อย่างถูกต้อง ครบถ้วน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 เดือน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การจัดทำรายงานการเงินกองทุนพัฒนาฝีมือแรงงานประจำเดือนของหน่วยงานได้อย่างถูกต้อง ครบถ้วน ไม่น้อยกว่า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 เดือน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1047492" y="4876802"/>
            <a:ext cx="7809945" cy="403285"/>
            <a:chOff x="1153093" y="4031945"/>
            <a:chExt cx="7943402" cy="401669"/>
          </a:xfrm>
        </p:grpSpPr>
        <p:sp>
          <p:nvSpPr>
            <p:cNvPr id="23" name="TextBox 22"/>
            <p:cNvSpPr txBox="1"/>
            <p:nvPr/>
          </p:nvSpPr>
          <p:spPr>
            <a:xfrm>
              <a:off x="1153093" y="4031945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64</a:t>
              </a:r>
            </a:p>
          </p:txBody>
        </p:sp>
        <p:cxnSp>
          <p:nvCxnSpPr>
            <p:cNvPr id="25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5012088" y="4035107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  <p:cxnSp>
          <p:nvCxnSpPr>
            <p:cNvPr id="28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0" y="-7088"/>
            <a:ext cx="8839199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และสำนักงาน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พัฒนาฝีมือแรงงาน ทุกแห่ง)</a:t>
            </a:r>
          </a:p>
          <a:p>
            <a:pPr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pic>
        <p:nvPicPr>
          <p:cNvPr id="18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7753" y="152400"/>
            <a:ext cx="832447" cy="774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30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4307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316031" y="626380"/>
            <a:ext cx="7549009" cy="466089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fontAlgn="base">
              <a:lnSpc>
                <a:spcPts val="600"/>
              </a:lnSpc>
            </a:pPr>
            <a:endParaRPr lang="th-TH" sz="1400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lnSpc>
                <a:spcPts val="600"/>
              </a:lnSpc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1.16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spc="-1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ร้อยละของการเบิกจ่ายเงินกองทุนพัฒนาฝีมือแรงงาน ประจำปีงบประมาณ พ.ศ. 2565</a:t>
            </a:r>
          </a:p>
          <a:p>
            <a:pPr fontAlgn="base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/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Aft>
                <a:spcPts val="600"/>
              </a:spcAft>
              <a:defRPr/>
            </a:pP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737189" y="1042419"/>
            <a:ext cx="431884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31917"/>
              </p:ext>
            </p:extLst>
          </p:nvPr>
        </p:nvGraphicFramePr>
        <p:xfrm>
          <a:off x="76200" y="1316505"/>
          <a:ext cx="9045390" cy="45657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4539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5657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1.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ร้อยละของการเบิกจ่ายเงินกองทุนพัฒนาฝีมือแรงงานของหน่วยงาน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เทียบกับเงินกองทุนพัฒนาฝีมือแรงงานที่หน่วยงานได้รับทั้งปีงบประมาณ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เงินกองทุนพัฒนาฝีมือแรงงานที่หน่วยงานได้รับ หมายถึง </a:t>
                      </a:r>
                    </a:p>
                    <a:p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1.1 </a:t>
                      </a:r>
                      <a:r>
                        <a:rPr lang="th-TH" sz="900" b="0" u="sng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เงินที่ได้รับจัดสรรตั้งแต่ต้นปีงบประมาณ </a:t>
                      </a:r>
                    </a:p>
                    <a:p>
                      <a:r>
                        <a:rPr lang="th-TH" sz="9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-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จำนวน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เงินกองทุนพัฒนาฝีมือแรงงานที่หน่วยงานได้รับจัดสรรรวมตั้งแต่ต้นปีงบประมาณทุกรายการ ทั้งนี้ หากมีการใช้จ่ายแล้วมีเงินเหลือจ่ายโดยไม่มีความจำเป็นใช้จ่ายอีกต่อไป</a:t>
                      </a: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ให้ส่งคืนเงินพร้อมมีหนังสือแจ้งรายละเอียดการโอนเงินพร้อมเอกสาร</a:t>
                      </a:r>
                      <a:r>
                        <a:rPr lang="th-TH" sz="900" b="0" kern="1200" spc="-2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หลักฐานการโอนเงิน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ภายในวันที่ 30 เมษายน 2565 เท่านั้น โดยจะนำไปหักลดยอดเงินงบประมาณที่ได้รับ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ทั้งปี</a:t>
                      </a:r>
                    </a:p>
                    <a:p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งบประมาณ </a:t>
                      </a:r>
                      <a:r>
                        <a:rPr lang="th-TH" sz="900" b="0" kern="1200" spc="-2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ในการคำนวณร้อยละ</a:t>
                      </a:r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ของการเบิกจ่ายเงินกองทุนฯ ของหน่วยงาน</a:t>
                      </a:r>
                      <a:r>
                        <a:rPr lang="th-TH" sz="900" b="0" spc="-20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- รายการค่าใช้จ่ายในการฝึกอบรมบุคคลภายนอก ให้ดำเนินการระหว่างวันที่ 1 พฤศจิกายน - 28 กุมภาพันธ์ 2565 เท่านั้น โดยให้ประเมินผลโครงการพร้อมสรุปรายงานผลการดำเนินโครงการ</a:t>
                      </a:r>
                    </a:p>
                    <a:p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ให้ผู้บริหารทราบภายใน 90 วัน นับจากวันที่ดำเนินโครงการเสร็จสิ้น ตามแนวทางการดำเนินงาน “โครงการสัมมนา เรื่อง สิทธิประโยชน์จากกองทุนพัฒนาฝีมือแรงงาน ภายใต้พระราชบัญญัติ</a:t>
                      </a:r>
                    </a:p>
                    <a:p>
                      <a:r>
                        <a:rPr lang="th-TH" sz="900" b="0" spc="-2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ส่งเสริมการพัฒนาฝีมือแรงงาน พ.ศ. 2545 และที่แก้ไขเพิ่มเติม ประจำปีงบประมาณ พ.ศ. 2565”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ทั้งนี้ หากมีเงินเหลือจ่ายส่งคืนให้มีหนังสือแจ้งรายละเอียดการโอนเงินพร้อมเอกสาร</a:t>
                      </a:r>
                    </a:p>
                    <a:p>
                      <a:r>
                        <a:rPr lang="th-TH" sz="900" b="0" kern="1200" spc="-2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 หลักฐานการโอนเงิน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ภายในวันที่ 30 เมษายน 2565 เท่านั้น </a:t>
                      </a:r>
                      <a:endParaRPr lang="th-TH" sz="900" b="0" spc="-2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spc="-2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1.2 </a:t>
                      </a:r>
                      <a:r>
                        <a:rPr lang="th-TH" sz="900" b="0" u="sng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เงินที่รับจัดสรรเพิ่มเติมระหว่างปี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</a:t>
                      </a:r>
                    </a:p>
                    <a:p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- กรณีขอรับจัดสรรเพิ่มเติมตามคำขอ เช่น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เงินกู้ยืม เงินช่วยเหลือหรืออุดหนุน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ค่าใช้จ่ายในการสืบทรัพย์และบังคับคดี ค่าใช้จ่ายในการดำเนินคดี เป็นต้น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ต้องเบิกจ่ายภายใน 15 วันทำการ </a:t>
                      </a: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นับแต่วันที่ได้รับเงิน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หากมีเงิน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เหลือจ่ายส่งคืน ไม่สามารถนำจำนวนเงินที่ส่งคืนทั้งหมดมาหักลดยอดเงินที่หน่วยงานได้รับทั้งปีงบประมาณ ในการคำนวณร้อยละ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ของการเบิกจ่าย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        เงินกองทุนฯ ของหน่วยงาน</a:t>
                      </a:r>
                    </a:p>
                    <a:p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2.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endParaRPr lang="th-TH" sz="900" b="1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2.1 รอบการประเมินที่ 1 ผลการดำเนินการระหว่างวันที่ 1 ตุลาคม 2564 - 31 มีนาคม 2565) </a:t>
                      </a:r>
                      <a:r>
                        <a:rPr lang="th-TH" sz="900" b="0" strike="sngStrike" baseline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2.2 รอบการประเมินที่ 2 ผลการดำเนินการระหว่างวันที่ 1 เมษายน - 30 กันยายน 2565) </a:t>
                      </a:r>
                      <a:r>
                        <a:rPr lang="th-TH" sz="900" b="0" strike="sngStrike" baseline="0" dirty="0">
                          <a:solidFill>
                            <a:srgbClr val="C0000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โดยพิจารณาจาก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- ข้อมูลการจ่ายเงินที่บันทึกในระบบ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รายงานผลการรับจ่ายเงินกองทุนพัฒนาฝีมือแรงงาน (</a:t>
                      </a:r>
                      <a:r>
                        <a:rPr lang="en-US" sz="900" b="0" u="sng" dirty="0">
                          <a:solidFill>
                            <a:srgbClr val="0070C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  <a:hlinkClick r:id="rId3"/>
                        </a:rPr>
                        <a:t>http://eit.dsd.go.th/cat3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)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-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ข้อมูลการส่งคืนเงินตามข้อ 1.1 เกินกำหนดเวลา ไม่นำมาพิจารณาปรับลดยอดเงินที่หน่วยงานได้รับทั้งปีงบประมาณ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ในการคำนวณร้อยละ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ของการเบิกจ่ายเงินกองทุนฯ ของหน่วยงาน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- หลักฐานการเบิกจ่ายกรณีขอรับจัดสรรเพิ่มเติมตามคำขอ ข้อ 1.2 ที่แสดงว่าหน่วยงานเบิกจ่ายได้ภายในเวลาที่กำหนด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900" b="1" u="none" baseline="0" dirty="0">
                          <a:solidFill>
                            <a:srgbClr val="7030A0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1" u="none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3.  เงื่อนไข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หากหน่วยงานไม่ดำเนินการตามข้อ 1 (1.1 และ 1.2) ถือว่าไม่ผ่านตัวชี้วัด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4.  หลักฐาน 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หลักฐานการโอนเงินคืนตามข้อ 1.1, หลักฐานการจ่ายเงินกรณีขอรับจัดสรรเพิ่มเติมตามคำขอตามข้อ 1.2 เป็นต้น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ส่งทาง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e-mail : Sdf.dsd2017@gmail.com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5.  </a:t>
                      </a:r>
                      <a:r>
                        <a:rPr lang="th-TH" sz="900" b="1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เจ้าภาพ </a:t>
                      </a:r>
                      <a:r>
                        <a:rPr lang="en-US" sz="900" b="1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กองส่งเสริมการพัฒนาฝีมือแรงงาน </a:t>
                      </a:r>
                      <a:r>
                        <a:rPr lang="th-TH" sz="900" b="1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ผู้รับผิดชอบ </a:t>
                      </a:r>
                      <a:r>
                        <a:rPr lang="en-US" sz="900" b="1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นางกานต์รวี ปานดำ/นางสาวพัทยา คลังวิเชียร/นางสาวอิสราภรณ์ เมืองใจ/นางสาวอิสรีย์ เกิดมา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1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โทรศัพท์ </a:t>
                      </a:r>
                      <a:r>
                        <a:rPr lang="en-US" sz="900" b="1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0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2245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3217,    </a:t>
                      </a:r>
                    </a:p>
                    <a:p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0 2248 4782 - 87 ต่อ 205, 220</a:t>
                      </a:r>
                    </a:p>
                    <a:p>
                      <a:r>
                        <a:rPr lang="th-TH" sz="900" b="1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6.  อื่น ๆ (ถ้ามี) </a:t>
                      </a:r>
                      <a:r>
                        <a:rPr lang="en-US" sz="900" b="1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ร้อยละการเบิกจ่ายเงินกองทุนฯ จะปรับตาม มติ ครม. ปีงบประมาณ พ.ศ. 2565 (กรณี ครม.ไม่มีมติดังกล่าวการเบิกจ่ายเงินกองทุนฯ เท่ากับร้อยละ 100)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สูตรการคำนวณ (ถ้ามี) </a:t>
                      </a:r>
                      <a:r>
                        <a:rPr lang="en-US" sz="900" b="1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</a:t>
                      </a: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51410" y="5523564"/>
            <a:ext cx="828338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4293"/>
              </p:ext>
            </p:extLst>
          </p:nvPr>
        </p:nvGraphicFramePr>
        <p:xfrm>
          <a:off x="98611" y="5890448"/>
          <a:ext cx="8917485" cy="668235"/>
        </p:xfrm>
        <a:graphic>
          <a:graphicData uri="http://schemas.openxmlformats.org/drawingml/2006/table">
            <a:tbl>
              <a:tblPr firstRow="1"/>
              <a:tblGrid>
                <a:gridCol w="11492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926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799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681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748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774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9954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88652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8799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7996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87998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87998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47446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8271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55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65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เบิกจ่ายเงินกองทุนฯภาพรวม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ไม่น้อยกว่า ร้อยละ 50</a:t>
                      </a: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เบิกจ่ายเงินกองทุนฯภาพรวม          ไม่น้อยกว่า ร้อยละ 100</a:t>
                      </a:r>
                    </a:p>
                  </a:txBody>
                  <a:tcPr marL="68580" marR="6858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2340594"/>
              </p:ext>
            </p:extLst>
          </p:nvPr>
        </p:nvGraphicFramePr>
        <p:xfrm>
          <a:off x="2092081" y="5021005"/>
          <a:ext cx="5732373" cy="697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4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9927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9568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345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เงินกองทุนพัฒนาฝีมือแรงงานที่หน่วยงานเบิกจ่าย พิจารณาจากระบบรายงานผลการรับจ่ายเงินกองทุนพัฒนาฝีมือแรงงาน (</a:t>
                      </a:r>
                      <a:r>
                        <a:rPr lang="en-US" sz="900" b="0" u="sng" dirty="0">
                          <a:solidFill>
                            <a:srgbClr val="0070C0"/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  <a:hlinkClick r:id="rId3"/>
                        </a:rPr>
                        <a:t>http://eit.dsd.go.th/cat3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X</a:t>
                      </a:r>
                      <a:r>
                        <a:rPr lang="en-US" sz="12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4993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</a:t>
                      </a:r>
                      <a:r>
                        <a:rPr lang="th-TH" sz="1200" b="1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900" b="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เงินกองทุนพัฒนาฝีมือแรงงานที่หน่วยงานได้รับ</a:t>
                      </a:r>
                      <a:endParaRPr lang="en-US" sz="900" b="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25" name="Group 4"/>
          <p:cNvGrpSpPr>
            <a:grpSpLocks/>
          </p:cNvGrpSpPr>
          <p:nvPr/>
        </p:nvGrpSpPr>
        <p:grpSpPr bwMode="auto">
          <a:xfrm>
            <a:off x="1036019" y="5572640"/>
            <a:ext cx="7810450" cy="403285"/>
            <a:chOff x="1153093" y="4031945"/>
            <a:chExt cx="7943402" cy="401669"/>
          </a:xfrm>
        </p:grpSpPr>
        <p:sp>
          <p:nvSpPr>
            <p:cNvPr id="26" name="TextBox 25"/>
            <p:cNvSpPr txBox="1"/>
            <p:nvPr/>
          </p:nvSpPr>
          <p:spPr>
            <a:xfrm>
              <a:off x="1153093" y="4031945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</a:t>
              </a:r>
              <a:r>
                <a:rPr lang="th-TH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4</a:t>
              </a:r>
            </a:p>
          </p:txBody>
        </p:sp>
        <p:cxnSp>
          <p:nvCxnSpPr>
            <p:cNvPr id="27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5012088" y="4035107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  <p:cxnSp>
          <p:nvCxnSpPr>
            <p:cNvPr id="30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0" y="26469"/>
            <a:ext cx="906780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Base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สถาบันพัฒนาฝีมือแรงงาน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และสำนักงาน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พัฒนาฝีมือแรงงาน ทุกแห่ง)</a:t>
            </a:r>
          </a:p>
          <a:p>
            <a:pPr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pic>
        <p:nvPicPr>
          <p:cNvPr id="19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286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31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5977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Box 11"/>
          <p:cNvSpPr txBox="1">
            <a:spLocks noChangeArrowheads="1"/>
          </p:cNvSpPr>
          <p:nvPr/>
        </p:nvSpPr>
        <p:spPr bwMode="auto">
          <a:xfrm>
            <a:off x="110809" y="14906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218393"/>
              </p:ext>
            </p:extLst>
          </p:nvPr>
        </p:nvGraphicFramePr>
        <p:xfrm>
          <a:off x="142875" y="1736806"/>
          <a:ext cx="8677628" cy="3056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6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05640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  ความสำเร็จของการบรรลุเป้าหมาย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การประเมินศักยภาพภายหลังการฝึกอบรม หมายถึง ศักยภาพแรงงานที่จะทำให้บุคคลทำงานได้ดีในแต่ละด้านที่สามารถวัดผลสัมฤทธิ์ได้ภายหลังจากการฝึกอบร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โดยแบ่งเป็น 5 ด้านการประเมิน ได้แก่ (1) ความรู้ (2) การปฏิบัติงาน (3) ทัศนคติ (4) การแก้ปัญหา (5) ความปลอดภัย ขึ้นอยู่กับวัตถุประสงค์ของการฝึกอบรมในการประเมินพนักงานว่ามีศักยภาพเพิ่มขึ้นหรือไม่นั้น จะพิจารณาจากการวัดประเมินผลสัมฤทธิ์การฝึกอบรมฝีมือแรงงานที่ผ่านการฝึกอบรมว่ามีอย่างน้อยหนึ่งด้านการประเมินที่เพิ่มขึ้นจะถือว่าเป็นแรงงานที่มีศักยภาพแรงงานเพิ่มขึ้นภายหลังจากการฝึกอบรม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 startAt="2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1 ผลการดำเนินการ 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ผลการดำเนินการ ระหว่างวันที่ 1 เมษายน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 startAt="3"/>
                        <a:defRPr/>
                      </a:pPr>
                      <a:r>
                        <a:rPr lang="th-TH" sz="900" b="1" u="none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(ถ้ามี)  </a:t>
                      </a:r>
                      <a:r>
                        <a:rPr lang="en-US" sz="900" b="1" u="none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กรณีหน่วยงานเปลี่ยนแปลงเป้าหมายกิจกรรมที่กำหนดไว้ตามแผนพัฒนาฝีมือแรงงานประจำปีงบประมาณ พ.ศ.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ต้องได้รับความเห็นชอบจากกรมฯ </a:t>
                      </a: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(กองแผนงานและสารสนเทศ)</a:t>
                      </a: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 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ในระบบรายงานผลการพัฒนาฝีมือแรงงาน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(http://datacenter.dsd.go.th)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นางสาวอุไรวรรณ หันตรา ,นายจีระพันธุ์ ดากงแก้ว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0 2246 1937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สูตรการคำนวณ</a:t>
                      </a:r>
                    </a:p>
                    <a:p>
                      <a:pPr marL="228600" indent="-22860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3080" name="TextBox 14"/>
          <p:cNvSpPr txBox="1">
            <a:spLocks noChangeArrowheads="1"/>
          </p:cNvSpPr>
          <p:nvPr/>
        </p:nvSpPr>
        <p:spPr bwMode="auto">
          <a:xfrm>
            <a:off x="132074" y="5029200"/>
            <a:ext cx="4392612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1054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3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8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en-US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3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3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4026391"/>
              </p:ext>
            </p:extLst>
          </p:nvPr>
        </p:nvGraphicFramePr>
        <p:xfrm>
          <a:off x="0" y="5434171"/>
          <a:ext cx="9006844" cy="1195229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20174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7505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จำนวนพนักงานที่ได้รับการฝึกอบรม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ฝีมือแรงงานจากสถานประกอบกิจการ ที่นายทะเบียนให้ความเห็นชอบ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หลักสูตร ตาม พ.ร.บ.ส่งเสริมฯ 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พ.ศ. 2545 มีศักยภาพในการทำงานเพิ่มขึ้นไม่น้อยกว่าร้อยละ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GB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พนักงานที่ได้รับการฝึกอบรมฝีมือแรงงานจากสถานประกอบกิจการที่นายทะเบียนให้ความเห็นชอบหลักสูตร ตาม พ.ร.บ.ส่งเสริมฯ 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พ.ศ. 2545 มีศักยภาพในการทำงานเพิ่มขึ้นไม่น้อยกว่าร้อยละ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</a:t>
                      </a:r>
                      <a:endParaRPr lang="th-TH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1703968"/>
              </p:ext>
            </p:extLst>
          </p:nvPr>
        </p:nvGraphicFramePr>
        <p:xfrm>
          <a:off x="-625224" y="3505200"/>
          <a:ext cx="8391524" cy="86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2073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9333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6576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จำนวนผู้ผ่านการประเมินมีศักยภาพในการทำงานเพิ่มขึ้น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597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ผลการดำเนินการตามกิจกรรมส่งเสริมและสนับสนุนให้สถานประกอบกิจการดำเนินการฝึกอบรมฝีมือแรงงาน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ตาม พ.ร.บ. ส่งเสริมฯ พ.ศ. 2545 ประจำปีงบประมาณ พ.ศ. 256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(คน)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Rounded Rectangle 3"/>
          <p:cNvSpPr/>
          <p:nvPr/>
        </p:nvSpPr>
        <p:spPr bwMode="gray">
          <a:xfrm>
            <a:off x="228601" y="674408"/>
            <a:ext cx="7848600" cy="62099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lvl="0"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1.17 : </a:t>
            </a:r>
            <a:r>
              <a:rPr lang="th-TH" sz="12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ร้อยละของจำนวนพนักงานที่ได้รับการพัฒนาฝีมือแรงงานจากสถานประกอบกิจการ ตาม พ.ร.บ. ส่งเสริมการพัฒนาฝีมือแรงงาน พ.ศ. 2545 </a:t>
            </a:r>
            <a:r>
              <a:rPr lang="th-TH" sz="12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มี</a:t>
            </a:r>
            <a:r>
              <a:rPr lang="th-TH" sz="12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ศักยภาพในการทำงาน</a:t>
            </a:r>
            <a:r>
              <a:rPr lang="th-TH" sz="12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เพิ่มขึ้น</a:t>
            </a:r>
            <a:endParaRPr lang="en-US" sz="12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0" y="-7088"/>
            <a:ext cx="891540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และสำนักงาน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pic>
        <p:nvPicPr>
          <p:cNvPr id="27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286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32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69551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Box 11"/>
          <p:cNvSpPr txBox="1">
            <a:spLocks noChangeArrowheads="1"/>
          </p:cNvSpPr>
          <p:nvPr/>
        </p:nvSpPr>
        <p:spPr bwMode="auto">
          <a:xfrm>
            <a:off x="152401" y="1409955"/>
            <a:ext cx="9906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442232"/>
              </p:ext>
            </p:extLst>
          </p:nvPr>
        </p:nvGraphicFramePr>
        <p:xfrm>
          <a:off x="0" y="1711836"/>
          <a:ext cx="9144000" cy="3405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405875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จำนวนสถานประกอบกิจการที่ยื่นแบบแสดงการส่งเงินสมทบกองทุนพัฒนาฝีมือแรงงานตามพระราชบัญญัติส่งเสริมการพัฒนาฝีมือแรงงาน </a:t>
                      </a:r>
                      <a:r>
                        <a:rPr lang="en-US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2545 ประจำปี พ.ศ. 256</a:t>
                      </a:r>
                      <a:r>
                        <a:rPr lang="en-US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หมายถึง จำนวนสถานประกอบกิจการที่ยื่นแบบแสดงการส่งเงินสมทบกองทุนพัฒนาฝีมือแรงงาน (สท.2) ประจำปี พ.ศ. 2564 เทียบกับเป้าหมายจำนวน</a:t>
                      </a:r>
                      <a:r>
                        <a:rPr lang="en-US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สถานประกอบกิจการที่อยู่ในข่ายบังคับเงินสมทบกองทุนพัฒนาฝีมือแรงงาน ประจำปี พ.ศ. 256</a:t>
                      </a:r>
                      <a:r>
                        <a:rPr lang="en-US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en-US" sz="900" b="0" u="sng" strike="no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ประกอบกิจการที่ยื่นแบบแสดงการส่งเงินสมทบกองทุนพัฒนาฝีมือแรงงานตามพระราชบัญญัติส่งเสริมการพัฒนาฝีมือแรงงาน พ.ศ. 2545 หมายถึง สถานประกอบกิจการที่อยู่ในข่ายบังคับเงินสมทบกองทุนพัฒนาฝีมือแรงงานตามพระราชบัญญัติส่งเสริมการพัฒนาฝีมือแรงงาน พ.ศ. 2545 ซึ่งยื่นแบบแสดงการส่งเงินสมทบกองทุนพัฒนาฝีมือแรงงาน (สท.2) ประจำปี พ.ศ. 2564 ระหว่างวันที่ 1 มกราคม 2565 – 30 กันยายน 2565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รอบที่ 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 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รอบที่ 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ผลการดำเนินการ ระหว่างวันที่ 1 เมษายน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strike="sng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 algn="l">
                        <a:buNone/>
                        <a:defRPr/>
                      </a:pP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พิจารณาจากสถานประกอบกิจการที่อยู่ในข่ายบังคับเงินสมทบกองทุนพัฒนาฝีมือแรงงาน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ประจำปี พ.ศ. 2564 หมายถึง ผู้ประกอบกิจการประเภทอุตสาหกรรม พาณิชยกรรม หรือธุรกิจ    อย่างอื่นในทุกท้องที่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ที่มีลูกจ้างตั้งแต่ 100 คนขึ้นไป โดยใช้ฐานข้อมูลสถานประกอบกิจการที่อยู่ในข่ายบังคับส่งเงินสมทบกองทุนพัฒนาฝีมือแรงงาน ตาม พ.ร.บ. ส่งเสริมการพัฒนาฝีมือแรงงาน พ.ศ. 2545 ณ วันที่ 30 กันยายน 256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indent="-228600" algn="l">
                        <a:buNone/>
                        <a:defRPr/>
                      </a:pPr>
                      <a:r>
                        <a:rPr lang="en-US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(ถ้ามี)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1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การเปลี่ยนแปลงเป้าหมายจำนวนสถานประกอบกิจการตามข้อ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 (กรณีหยุดกิจการต้องอยู่ในสภาพที่ไม่มีการจ้างงานแล้ว กรณีเลิกกิจการ กรณีย้ายหน่วยงานที่รับผิดชอบข้อมูล)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ต้องได้รับความเห็นชอบจากกรมฯ โดยมีหนังสือชี้แจงเหตุผลถึงกองส่งเสริมการพัฒนาฝีมือแรงงาน ในรอบที่ 1 ให้เสร็จสิ้นภายในวันที่ 15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และรอบที่ 2 ให้เสร็จสิ้น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ภายในวันที่ 15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และบันทึกข้อมูลในระบบรายงานผลการพัฒนาฝีมือแรงงาน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หัวข้อ ส่งเสริมการฝึก หัวข้อย่อย การแจ้งเปลี่ยนแปลง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ข้อมูลสถานประกอบกิจการ (สท. 8)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2) หน่วยงานที่มีสถานประกอบกิจการจำนวนตั้งแต่ 1 - 1,000 แห่ง ต้อง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ยื่นแบบแสดงการส่งเงินสมทบกองทุนพัฒนาฝีมือแรงงาน ตาม พ.ร.บ. ส่งเสริมฯ พ.ศ. 2545 ได้ร้อยละ 100</a:t>
                      </a:r>
                    </a:p>
                    <a:p>
                      <a:pPr marL="803275" marR="0" indent="-803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3)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หน่วยงานที่มีสถานประกอบกิจการจำนวนตั้งแต่ 1,001 แห่งขึ้นไป ต้อง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ยื่นแบบแสดงการส่งเงินสมทบกองทุนพัฒนาฝีมือแรงงาน ตาม พ.ร.บ. ส่งเสริมฯ พ.ศ. 2545 ได้ร้อยละ </a:t>
                      </a:r>
                      <a:r>
                        <a:rPr lang="en-US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endParaRPr lang="en-US" sz="900" b="0" kern="1200" spc="-20" baseline="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803275" marR="0" indent="-803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  </a:t>
                      </a:r>
                      <a:r>
                        <a:rPr lang="th-TH" sz="900" b="1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หลักฐาน </a:t>
                      </a:r>
                      <a:r>
                        <a:rPr lang="en-US" sz="900" b="1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-</a:t>
                      </a:r>
                      <a:endParaRPr lang="en-US" sz="900" b="1" spc="-2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นางสาวอุไรวรรณ หันตรา ,นางสาว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รช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 ธนินภูริ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ชญา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0 2246 1937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  <a:p>
                      <a:pPr marL="228600" indent="-228600">
                        <a:buAutoNum type="arabicPeriod" startAt="7"/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5" name="Rounded Rectangle 3"/>
          <p:cNvSpPr/>
          <p:nvPr/>
        </p:nvSpPr>
        <p:spPr bwMode="gray">
          <a:xfrm>
            <a:off x="76200" y="644278"/>
            <a:ext cx="8305800" cy="57492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lvl="0"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1.18</a:t>
            </a: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ร้อย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ละของจำนวนสถานประกอบกิจการที่ยื่นแบบแสดงการส่งเงินสมทบกองทุนพัฒนา</a:t>
            </a:r>
            <a:r>
              <a:rPr lang="th-TH" sz="14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ฝีมือแรงงาน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ตาม พ.ร.บ. ส่งเสริมการพัฒนาฝีมือแรงงาน พ.ศ. 2545 </a:t>
            </a:r>
            <a:r>
              <a:rPr lang="th-TH" sz="14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ประจำปี 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พ.ศ. 256</a:t>
            </a:r>
            <a:r>
              <a:rPr lang="en-US" sz="14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4</a:t>
            </a:r>
            <a:endParaRPr lang="th-TH" sz="14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835209"/>
              </p:ext>
            </p:extLst>
          </p:nvPr>
        </p:nvGraphicFramePr>
        <p:xfrm>
          <a:off x="1371600" y="4378837"/>
          <a:ext cx="7400927" cy="9081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791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0012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8729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จำนวนสถานประกอบกิจการที่ยื่นแบบแสดงการส่งเงินสมทบกองทุนพัฒนาฝีมือแรงงาน ตาม พ.ร.บ. ส่งเสริมฯ พ.ศ. 2545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ประจำปี พ.ศ. 256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800" b="0" strike="sngStrike" dirty="0">
                        <a:solidFill>
                          <a:srgbClr val="C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091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8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จำนวนสถานประกอบกิจการที่อยู่ในข่ายบังคับเงินสมทบกองทุนพัฒนาฝีมือแรงงาน ประจำปี  พ.ศ. 256</a:t>
                      </a:r>
                      <a:r>
                        <a:rPr lang="en-US" sz="8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(แห่ง)</a:t>
                      </a:r>
                    </a:p>
                    <a:p>
                      <a:pPr algn="ctr"/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(ใช้ข้อมูลผู้ประกอบกิจการโดยอ้างอิงตามข้อ 3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229600" y="4572000"/>
            <a:ext cx="685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X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100</a:t>
            </a:r>
            <a:endParaRPr kumimoji="0" lang="th-TH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TextBox 14"/>
          <p:cNvSpPr txBox="1">
            <a:spLocks noChangeArrowheads="1"/>
          </p:cNvSpPr>
          <p:nvPr/>
        </p:nvSpPr>
        <p:spPr bwMode="auto">
          <a:xfrm>
            <a:off x="242093" y="511771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47701" y="5194493"/>
            <a:ext cx="8158163" cy="338563"/>
            <a:chOff x="1305489" y="4107834"/>
            <a:chExt cx="7971962" cy="337206"/>
          </a:xfrm>
        </p:grpSpPr>
        <p:sp>
          <p:nvSpPr>
            <p:cNvPr id="16" name="TextBox 15"/>
            <p:cNvSpPr txBox="1"/>
            <p:nvPr/>
          </p:nvSpPr>
          <p:spPr>
            <a:xfrm>
              <a:off x="1305489" y="4107843"/>
              <a:ext cx="160010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                      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en-US" sz="8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7" name="Straight Arrow Connector 34"/>
            <p:cNvCxnSpPr/>
            <p:nvPr/>
          </p:nvCxnSpPr>
          <p:spPr>
            <a:xfrm>
              <a:off x="2753205" y="4335523"/>
              <a:ext cx="343998" cy="7906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35"/>
            <p:cNvCxnSpPr/>
            <p:nvPr/>
          </p:nvCxnSpPr>
          <p:spPr>
            <a:xfrm rot="10800000">
              <a:off x="1973788" y="434342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5801027" y="4107834"/>
              <a:ext cx="76195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0" name="Straight Arrow Connector 38"/>
            <p:cNvCxnSpPr/>
            <p:nvPr/>
          </p:nvCxnSpPr>
          <p:spPr>
            <a:xfrm>
              <a:off x="6382019" y="4335519"/>
              <a:ext cx="2895432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52"/>
            <p:cNvCxnSpPr/>
            <p:nvPr/>
          </p:nvCxnSpPr>
          <p:spPr>
            <a:xfrm flipH="1">
              <a:off x="3191329" y="4335519"/>
              <a:ext cx="281923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9427660"/>
              </p:ext>
            </p:extLst>
          </p:nvPr>
        </p:nvGraphicFramePr>
        <p:xfrm>
          <a:off x="295275" y="5562600"/>
          <a:ext cx="8686799" cy="1182445"/>
        </p:xfrm>
        <a:graphic>
          <a:graphicData uri="http://schemas.openxmlformats.org/drawingml/2006/table">
            <a:tbl>
              <a:tblPr firstRow="1"/>
              <a:tblGrid>
                <a:gridCol w="11195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89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85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7487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2641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5040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7859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799655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9583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471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6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จำนวนสถานประกอบกิจการที่ยื่น     แบบแสดงการส่งเงินสมทบกองทุนพัฒนาฝีมือแรงงาน ตาม พ.ร.บ.         ส่งเสริมฯ พ.ศ. 2545 ได้ร้อยละ 60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จำนวนสถานประกอบกิจการที่ยื่น    แบบแสดงการส่งเงินสมทบกองทุนพัฒนาฝีมือแรงงาน ตาม พ.ร.บ.      ส่งเสริมฯ พ.ศ. 2545 ได้ร้อยละ 100</a:t>
                      </a: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0" y="-7088"/>
            <a:ext cx="891540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และสำนักงาน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pic>
        <p:nvPicPr>
          <p:cNvPr id="2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2286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33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0157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Box 11"/>
          <p:cNvSpPr txBox="1">
            <a:spLocks noChangeArrowheads="1"/>
          </p:cNvSpPr>
          <p:nvPr/>
        </p:nvSpPr>
        <p:spPr bwMode="auto">
          <a:xfrm>
            <a:off x="152401" y="1409955"/>
            <a:ext cx="9906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002889"/>
              </p:ext>
            </p:extLst>
          </p:nvPr>
        </p:nvGraphicFramePr>
        <p:xfrm>
          <a:off x="76200" y="1711837"/>
          <a:ext cx="8991599" cy="3246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5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74943"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ในการขับเคลื่อนกิจกรรมส่งเสริมและและสนับสนุนให้สถานประกอบกิจการดำเนินการพัฒนาฝีมือแรงงาน ตาม พ.ร.บ. ส่งเสริมการพัฒนาฝีมือแรงงาน พ.ศ. 2545 และที่แก้ไขเพิ่มเติม </a:t>
                      </a:r>
                      <a:endParaRPr lang="th-TH" sz="900" b="0" strike="noStrike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/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 ในปีงบประมาณ พ.ศ. 2565 ตามขั้นตอน ดังนี้ </a:t>
                      </a:r>
                    </a:p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ขั้นตอนที่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จัดประชุมเจ้าหน้าที่ที่เกี่ยวข้องเพื่อวางแผนกำหนดแนวทางในการขับเคลื่อนกิจกรรมฯ </a:t>
                      </a: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en-US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ขั้นตอนที่ 2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1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การขับเคลื่อนกิจกรรมฯ </a:t>
                      </a:r>
                      <a:r>
                        <a:rPr lang="th-TH" sz="900" b="1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(ระหว่างวันที่ 1 ตุลาคม 2564 – 31 มีนาคม 2565) โดยกำหนดแนวทาง วิธีปฏิบัติ และขอความเห็นชอบแผนการขับเคลื่อนฯ</a:t>
                      </a: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900" b="1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</a:t>
                      </a:r>
                      <a:r>
                        <a:rPr lang="en-US" sz="900" b="1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จากผู้อำนวยการหน่วยงาน ภายในวันที่  </a:t>
                      </a:r>
                      <a:r>
                        <a:rPr lang="en-US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ธันวาคม 2564</a:t>
                      </a: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en-US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ขั้นตอนที่ 3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จัดทำรายงานผลการขับเคลื่อนกิจกรรมฯ ตามแผนรอบที่ 1 รวมทั้งรายงานปัญหาอุปสรรค (ถ้ามี) ให้ผู้อำนวยการหน่วยงานทราบ ภายในวันที่ 15 มีนาคม 2565</a:t>
                      </a:r>
                    </a:p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kumimoji="0" lang="en-US" sz="900" b="1" i="0" u="none" strike="noStrike" kern="1200" cap="none" spc="-2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1" i="0" u="none" strike="noStrike" kern="1200" cap="none" spc="-2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ขั้นตอนที่ 4</a:t>
                      </a:r>
                      <a:r>
                        <a:rPr lang="th-TH" sz="900" b="0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1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จัดทำแผน</a:t>
                      </a:r>
                      <a:r>
                        <a:rPr lang="th-TH" sz="900" b="0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การขับเคลื่อนกิจกรรมฯ </a:t>
                      </a:r>
                      <a:r>
                        <a:rPr lang="th-TH" sz="900" b="1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</a:t>
                      </a:r>
                      <a:r>
                        <a:rPr lang="th-TH" sz="900" b="0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(ระหว่างวันที่ 1 เมษายน 2565 – 30 กันยายน 2565) โดยนำผลการดำเนินงาน และปัญหาอุปสรรค จากรอบที่ 1 มาวิเคราะห์ </a:t>
                      </a:r>
                    </a:p>
                    <a:p>
                      <a:pPr marL="228600" indent="-2286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900" b="1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1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</a:t>
                      </a:r>
                      <a:r>
                        <a:rPr lang="en-US" sz="900" b="1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กำหนดแนวทางแก้ไขปัญหาเพื่อขับเคลื่อนกิจกรรมฯ และขอความเห็นชอบจากผู้อำนวยการหน่วยงาน ภายในวันที่ 15 พฤษภาคม 2565</a:t>
                      </a:r>
                      <a:endParaRPr lang="th-TH" sz="900" b="0" spc="-2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803275" marR="0" indent="-803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en-US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ขั้นตอนที่ 5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1" i="0" u="none" strike="noStrike" kern="1200" cap="none" spc="-2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จัดทำรายงานสรุปผล</a:t>
                      </a:r>
                      <a:r>
                        <a:rPr kumimoji="0" lang="th-TH" sz="900" b="0" i="0" u="none" strike="noStrike" kern="1200" cap="none" spc="-2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การดำเนินงานตามแผนการขับเคลื่อนกิจกรรมฯ ให้ผู้อำนวยการหน่วยงานได้รับทราบ ภายในวันที่ </a:t>
                      </a:r>
                      <a:r>
                        <a:rPr kumimoji="0" lang="en-US" sz="900" b="0" i="0" u="none" strike="noStrike" kern="1200" cap="none" spc="-2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kumimoji="0" lang="th-TH" sz="900" b="0" i="0" u="none" strike="noStrike" kern="1200" cap="none" spc="-2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กันยายน 2565</a:t>
                      </a:r>
                      <a:endParaRPr lang="en-US" sz="900" b="1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</a:t>
                      </a:r>
                      <a:endParaRPr lang="th-TH" sz="900" b="1" strike="sngStrik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(ถ้ามี) </a:t>
                      </a:r>
                      <a:r>
                        <a:rPr lang="en-US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รอบที่ 1 ผลการดำเนินการ ระหว่างวันที่ 1 ตุลาคม 256</a:t>
                      </a:r>
                      <a:r>
                        <a:rPr kumimoji="0" lang="en-US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kumimoji="0" lang="en-US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ดำเนินการตาม ขั้นตอนที่ 1 - 3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</a:t>
                      </a: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ผลการดำเนินการ ระหว่างวันที่ 1 เมษายน 256</a:t>
                      </a:r>
                      <a:r>
                        <a:rPr kumimoji="0" lang="en-US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30 กันยายน 256</a:t>
                      </a:r>
                      <a:r>
                        <a:rPr kumimoji="0" lang="en-US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ดำเนินการตาม ขั้นตอนที่ 4 – 5 </a:t>
                      </a:r>
                      <a:endParaRPr kumimoji="0" lang="en-US" sz="9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การส่งแบบรายงานผลการปฏิบัติราชการฯ ตามแบบที่กำหนด ให้กองส่งเสริมการพัฒนาฝีมือแรงงาน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</a:t>
                      </a:r>
                      <a:r>
                        <a:rPr lang="th-TH" sz="900" b="1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ภายในวันที่ 31 มีนาคม 2565  และ</a:t>
                      </a:r>
                      <a:r>
                        <a:rPr lang="th-TH" sz="900" b="1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ภายในวันที่ 30 กันยายน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spc="-2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th-TH" sz="900" b="1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1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หลักฐาน (ถ้ามี) </a:t>
                      </a:r>
                      <a:r>
                        <a:rPr lang="en-US" sz="900" b="1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</a:t>
                      </a:r>
                      <a:r>
                        <a:rPr lang="th-TH" sz="900" b="1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รายงานผลการปฏิบัติราชการของส่วนราชการระดับหน่วยงานภายใน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ตัวชี้วัดความสำเร็จในการขับเคลื่อนกิจกรรมส่งเสริมและและสนับสนุนให้สถานประกอบกิจการ</a:t>
                      </a:r>
                    </a:p>
                    <a:p>
                      <a:pPr marL="803275" marR="0" indent="-803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</a:t>
                      </a:r>
                      <a:r>
                        <a:rPr lang="en-US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ดำเนินการพัฒนาฝีมือแรงงาน ตาม 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พ.ร.บ.</a:t>
                      </a:r>
                      <a:r>
                        <a:rPr lang="en-US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การพัฒนาฝีมือแรงงาน พ.ศ. 2545 และที่แก้ไขเพิ่มเติม โดยสามารถดาวน์โหลดแบบฟอร์มได้ที่ เว็บไซต์กองส่งเสริมการพัฒนา</a:t>
                      </a:r>
                    </a:p>
                    <a:p>
                      <a:pPr marL="803275" marR="0" indent="-803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en-US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</a:t>
                      </a:r>
                      <a:r>
                        <a:rPr lang="th-TH" sz="900" b="0" spc="-2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ฝีมือแรงงาน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http://www.dsd.go.th/sdpaa</a:t>
                      </a:r>
                      <a:endParaRPr lang="en-US" sz="900" b="0" spc="-2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803275" marR="0" indent="-8032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เจ้าภาพ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กองส่งเสริมการพัฒนาฝีมือแรงงาน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นางสาวอุไรวรรณ หันตรา ,นางสาวรัตนพร ภูวารคำ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0 2246 1937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5" name="Rounded Rectangle 3"/>
          <p:cNvSpPr/>
          <p:nvPr/>
        </p:nvSpPr>
        <p:spPr bwMode="gray">
          <a:xfrm>
            <a:off x="152401" y="568078"/>
            <a:ext cx="8000999" cy="72732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defRPr/>
            </a:pPr>
            <a:r>
              <a:rPr lang="th-TH" sz="14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1.19</a:t>
            </a:r>
            <a:r>
              <a:rPr lang="th-TH" sz="14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ความสำเร็จ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ในการขับเคลื่อนกิจกรรมส่งเสริมและสนับสนุนให้สถานประกอบกิจการดำเนินการพัฒนาฝีมือแรงงาน ตาม พ.ร.บ.</a:t>
            </a:r>
            <a:r>
              <a:rPr lang="en-US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ส่งเสริมการพัฒนาฝีมือ</a:t>
            </a:r>
            <a:r>
              <a:rPr lang="th-TH" sz="14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แรงงาน พ.ศ.</a:t>
            </a:r>
            <a:r>
              <a:rPr lang="en-US" sz="14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2545 และที่แก้ไข</a:t>
            </a:r>
            <a:r>
              <a:rPr lang="th-TH" sz="14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เพิ่มเติม</a:t>
            </a:r>
            <a:endParaRPr lang="th-TH" sz="14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09600" y="5029200"/>
            <a:ext cx="8351838" cy="338563"/>
            <a:chOff x="1305489" y="4107834"/>
            <a:chExt cx="7971962" cy="337206"/>
          </a:xfrm>
        </p:grpSpPr>
        <p:sp>
          <p:nvSpPr>
            <p:cNvPr id="16" name="TextBox 15"/>
            <p:cNvSpPr txBox="1"/>
            <p:nvPr/>
          </p:nvSpPr>
          <p:spPr>
            <a:xfrm>
              <a:off x="1305489" y="4107843"/>
              <a:ext cx="160010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                      ปี </a:t>
              </a:r>
              <a:r>
                <a:rPr lang="en-US" sz="8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7" name="Straight Arrow Connector 34"/>
            <p:cNvCxnSpPr/>
            <p:nvPr/>
          </p:nvCxnSpPr>
          <p:spPr>
            <a:xfrm>
              <a:off x="2753205" y="4335523"/>
              <a:ext cx="380978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35"/>
            <p:cNvCxnSpPr/>
            <p:nvPr/>
          </p:nvCxnSpPr>
          <p:spPr>
            <a:xfrm rot="10800000">
              <a:off x="1973788" y="434342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5801027" y="4107834"/>
              <a:ext cx="76195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0" name="Straight Arrow Connector 38"/>
            <p:cNvCxnSpPr/>
            <p:nvPr/>
          </p:nvCxnSpPr>
          <p:spPr>
            <a:xfrm>
              <a:off x="6382019" y="4335519"/>
              <a:ext cx="2895432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52"/>
            <p:cNvCxnSpPr/>
            <p:nvPr/>
          </p:nvCxnSpPr>
          <p:spPr>
            <a:xfrm flipH="1">
              <a:off x="3191329" y="4335519"/>
              <a:ext cx="281923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562303"/>
              </p:ext>
            </p:extLst>
          </p:nvPr>
        </p:nvGraphicFramePr>
        <p:xfrm>
          <a:off x="228600" y="5410200"/>
          <a:ext cx="8686799" cy="1069489"/>
        </p:xfrm>
        <a:graphic>
          <a:graphicData uri="http://schemas.openxmlformats.org/drawingml/2006/table">
            <a:tbl>
              <a:tblPr firstRow="1"/>
              <a:tblGrid>
                <a:gridCol w="11195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889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7796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5857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7487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2641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850402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78597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77961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7796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77961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77961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799655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256391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3420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6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 ตามขั้นตอน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 1-3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 ตามขั้นตอนที่ 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4-5</a:t>
                      </a:r>
                      <a:endParaRPr lang="en-US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0" y="-7088"/>
            <a:ext cx="891540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และสำนักงาน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พัฒนาฝีมือแรงงาน ทุกแห่ง)</a:t>
            </a:r>
          </a:p>
          <a:p>
            <a:pPr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4" name="TextBox 14"/>
          <p:cNvSpPr txBox="1">
            <a:spLocks noChangeArrowheads="1"/>
          </p:cNvSpPr>
          <p:nvPr/>
        </p:nvSpPr>
        <p:spPr bwMode="auto">
          <a:xfrm>
            <a:off x="233362" y="4953000"/>
            <a:ext cx="868203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0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pic>
        <p:nvPicPr>
          <p:cNvPr id="27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286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34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12810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able 51">
            <a:extLst>
              <a:ext uri="{FF2B5EF4-FFF2-40B4-BE49-F238E27FC236}">
                <a16:creationId xmlns="" xmlns:a16="http://schemas.microsoft.com/office/drawing/2014/main" id="{C9C68200-F7CD-4E7C-A015-FA3A0A5806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471879"/>
              </p:ext>
            </p:extLst>
          </p:nvPr>
        </p:nvGraphicFramePr>
        <p:xfrm>
          <a:off x="185741" y="5715000"/>
          <a:ext cx="8805859" cy="1066800"/>
        </p:xfrm>
        <a:graphic>
          <a:graphicData uri="http://schemas.openxmlformats.org/drawingml/2006/table">
            <a:tbl>
              <a:tblPr firstRow="1"/>
              <a:tblGrid>
                <a:gridCol w="113487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9427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8314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6349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8138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3226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875763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83786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83141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8314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83141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83141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24321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41486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519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"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หน่วยงานบันทึกข้อมูลการรับรองความรู้ความสามารถและบันทึกข้อมูลค่าธรรมเนียม 12 รายการผิดพลาดได้ไม่เกิน 3 เดือน 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หน่วยงานสามารถบันทึกข้อมูลการรับรองความรู้ความสามารถและบันทึกข้อมูลค่าธรรมเนียม 12 รายการผิดพลาดได้ไม่เกิน 2 เดือน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Rounded Rectangle 3"/>
          <p:cNvSpPr/>
          <p:nvPr/>
        </p:nvSpPr>
        <p:spPr bwMode="gray">
          <a:xfrm>
            <a:off x="236762" y="685800"/>
            <a:ext cx="7840438" cy="64633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1.20 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ความสำเร็จของการบันทึกข้อมูลการรับรองความรู้ความสามารถเทียบกับการบันทึกข้อมูลค่าธรรมเนียม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39469"/>
            <a:ext cx="89916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Base</a:t>
            </a:r>
            <a:r>
              <a:rPr lang="th-TH" sz="2000" b="1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(สถาบันพัฒนาฝีมือ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แรงงาน และสำนักงาน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พัฒนาฝีมือ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แรงงาน ทุกแห่ง)</a:t>
            </a:r>
            <a:endParaRPr lang="th-TH" sz="10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211021" y="1295400"/>
            <a:ext cx="298938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pSp>
        <p:nvGrpSpPr>
          <p:cNvPr id="27" name="Group 4">
            <a:extLst>
              <a:ext uri="{FF2B5EF4-FFF2-40B4-BE49-F238E27FC236}">
                <a16:creationId xmlns:a16="http://schemas.microsoft.com/office/drawing/2014/main" xmlns="" id="{8505CE25-AD7F-46EA-A2FA-A5F8CDEC545D}"/>
              </a:ext>
            </a:extLst>
          </p:cNvPr>
          <p:cNvGrpSpPr>
            <a:grpSpLocks/>
          </p:cNvGrpSpPr>
          <p:nvPr/>
        </p:nvGrpSpPr>
        <p:grpSpPr bwMode="auto">
          <a:xfrm>
            <a:off x="1248660" y="5334000"/>
            <a:ext cx="7626856" cy="342899"/>
            <a:chOff x="1203646" y="4031946"/>
            <a:chExt cx="7791049" cy="341525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7F73F419-AC1E-4B19-84BF-5D7439A33948}"/>
                </a:ext>
              </a:extLst>
            </p:cNvPr>
            <p:cNvSpPr txBox="1"/>
            <p:nvPr/>
          </p:nvSpPr>
          <p:spPr>
            <a:xfrm>
              <a:off x="1203646" y="4031946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9" name="Straight Arrow Connector 34">
              <a:extLst>
                <a:ext uri="{FF2B5EF4-FFF2-40B4-BE49-F238E27FC236}">
                  <a16:creationId xmlns:a16="http://schemas.microsoft.com/office/drawing/2014/main" xmlns="" id="{9C0AF233-184A-4733-8661-7A018A28536E}"/>
                </a:ext>
              </a:extLst>
            </p:cNvPr>
            <p:cNvCxnSpPr/>
            <p:nvPr/>
          </p:nvCxnSpPr>
          <p:spPr>
            <a:xfrm>
              <a:off x="2051897" y="4280184"/>
              <a:ext cx="404525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35">
              <a:extLst>
                <a:ext uri="{FF2B5EF4-FFF2-40B4-BE49-F238E27FC236}">
                  <a16:creationId xmlns:a16="http://schemas.microsoft.com/office/drawing/2014/main" xmlns="" id="{B9471AD7-A648-4EF8-9004-1E9C41559B5C}"/>
                </a:ext>
              </a:extLst>
            </p:cNvPr>
            <p:cNvCxnSpPr/>
            <p:nvPr/>
          </p:nvCxnSpPr>
          <p:spPr>
            <a:xfrm rot="10800000">
              <a:off x="1312768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BA4291D2-B321-4A79-9B7A-2B3D82E3B766}"/>
                </a:ext>
              </a:extLst>
            </p:cNvPr>
            <p:cNvSpPr txBox="1"/>
            <p:nvPr/>
          </p:nvSpPr>
          <p:spPr>
            <a:xfrm>
              <a:off x="5006100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32" name="Straight Arrow Connector 38">
              <a:extLst>
                <a:ext uri="{FF2B5EF4-FFF2-40B4-BE49-F238E27FC236}">
                  <a16:creationId xmlns:a16="http://schemas.microsoft.com/office/drawing/2014/main" xmlns="" id="{585F00E0-06D6-458A-AD20-25022B49606B}"/>
                </a:ext>
              </a:extLst>
            </p:cNvPr>
            <p:cNvCxnSpPr/>
            <p:nvPr/>
          </p:nvCxnSpPr>
          <p:spPr>
            <a:xfrm>
              <a:off x="5884959" y="4280184"/>
              <a:ext cx="310973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52">
              <a:extLst>
                <a:ext uri="{FF2B5EF4-FFF2-40B4-BE49-F238E27FC236}">
                  <a16:creationId xmlns:a16="http://schemas.microsoft.com/office/drawing/2014/main" xmlns="" id="{7A032594-029D-4CEC-B5E9-731C51A81ED4}"/>
                </a:ext>
              </a:extLst>
            </p:cNvPr>
            <p:cNvCxnSpPr/>
            <p:nvPr/>
          </p:nvCxnSpPr>
          <p:spPr>
            <a:xfrm flipH="1">
              <a:off x="2468544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tangle 1"/>
          <p:cNvSpPr/>
          <p:nvPr/>
        </p:nvSpPr>
        <p:spPr>
          <a:xfrm>
            <a:off x="215979" y="5300990"/>
            <a:ext cx="177163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thaiDist">
              <a:spcBef>
                <a:spcPts val="600"/>
              </a:spcBef>
              <a:tabLst>
                <a:tab pos="177800" algn="l"/>
                <a:tab pos="539750" algn="l"/>
                <a:tab pos="806450" algn="l"/>
              </a:tabLst>
              <a:defRPr/>
            </a:pPr>
            <a:r>
              <a:rPr lang="th-TH" sz="11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  <a:endParaRPr lang="th-TH" sz="11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3048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8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627988"/>
              </p:ext>
            </p:extLst>
          </p:nvPr>
        </p:nvGraphicFramePr>
        <p:xfrm>
          <a:off x="199290" y="1600200"/>
          <a:ext cx="8805862" cy="376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586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70205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 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การบันทึกข้อมูลการรับรองความรู้ความสามารถที่ถูกต้องเทียบกับการบันทึกข้อมูลค่าธรรมเนียม 12 รายการที่ถูกต้อง ดูจากระบบการรายงาน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ดำเนินงานตามคู่มือประชาชนของกลุ่มพัฒนาระบบบริหาร เทียบกับระบบการรายงานผลการใช้จ่ายเงินกองทุนพัฒนาฝีมือแรงงานของกองส่งเสริมการพัฒนาฝีมือแรงงาน และดูข้อมูลประกอบจากระบบรับรองความรู้ความสามารถ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E-License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กับระบบสารสนเทศของกรมพัฒนาฝีมือแรงงาน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EIS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พิจารณาจากการดำเนินงานตามเป้าหมาย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ิจารณาจากการที่หน่วยงานสามารถบันทึกข้อมูลการรับรองความรู้ความสามารถตรงกับการบันทึกข้อมูลค่าธรรมเนียม 12 รายการได้ถูกต้องครบถ้วน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	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ผลการดำเนินงานระหว่างวันที่ 1 ตุลาคม 2564 – 31 มีนาคม 2565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	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ผลการดำเนินงานระหว่างวันที่ 1 เมษายน 2565 – 30 กันยายน 2565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ถ้าหน่วยงานบันทึกข้อมูลการรับรองความรู้ความสามารถและบันทึกข้อมูลค่าธรรมเนียม 12 รายการไม่ตรงกันเดือนใด มีการบันทึกข้อมูลรายการใดบ้างที่ข้อมูลไม่ตรงกัน ให้นำรายการบันทึกข้อมูลที่ไม่ถูกต้องทุกรายการมาคิดเป็นเปอร์เซ็นต์แล้วหาค่าเฉลี่ย ซึ่งรวมกันแล้วต้องไม่เกิน 10 เปอร์เซ็นต์ ถ้าเกิน 10 เปอร์เซ็น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จะถือว่าในเดือนนั้นมีการบันทึกข้อมูลผิดพลาด เช่น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มีผู้ยื่นขอหนังสือรับรองความรู้ความสามารถจำนวน 10 คน ค่าธรรมเนียมต้องเป็น 10,000 บาท แต่เจ้าหน้าที่บันทึกข้อมูลมา 9,000 บาท ค่าธรรมเนียมขาดไป 1,000 บาท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วิธีการคิด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=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ค่าธรรมเนียมที่ขาดไป 1,000 บาท * 100 / ค่าธรรมเนียมที่ต้องเก็บจริง 10,000 บาท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=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 เปอร์เซ็นต์ (ถ้ามีหลายรายการให้นำมารวมแล้วหารเฉลี่ย)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การพิจารณาหลักเกณฑ์ผ่านหรือไม่ผ่านตัวชี้วัด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หน่วยงานบันทึกข้อมูลการรับรองความรู้ความสามารถและบันทึกข้อมูลค่าธรรมเนียม 12 รายการผิดพลาดได้ไม่เกิน 3 เดือน จึงจะผ่านตัวชี้วัด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หน่วยงานบันทึกข้อมูลการรับรองความรู้ความสามารถและบันทึกข้อมูลค่าธรรมเนียม 12 รายการผิดพลาดได้ไม่เกิน 2 เดือน จึงจะผ่านตัวชี้วัด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ตรวจสอบจากระบบสารสนเทศของกรมพัฒนาฝีมือแรงงาน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EIS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และ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		           ระบบการรายงานการใช้จ่ายเงินกองทุนพัฒนาฝีมือแรงงาน กองส่งเสริมการพัฒนาฝีมือแรงงาน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(รอบ 6 เดือนแรก)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	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ตรวจสอบจากระบบสารสนเทศของกรมพัฒนาฝีมือแรงงาน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EIS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		           ระบบการรายงานการใช้จ่ายเงินกองทุนพัฒนาฝีมือแรงงาน กองส่งเสริมการพัฒนาฝีมือแรงงาน (รอบ 6 เดือนหลัง)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thaiDist">
                        <a:spcBef>
                          <a:spcPts val="600"/>
                        </a:spcBef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สำนักงานรับรองความรู้ความสามารถ </a:t>
                      </a:r>
                      <a:r>
                        <a:rPr lang="th-TH" sz="900" b="1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นายสมบูรณ์  รักษ์วงษ์ นักวิชาการพัฒนาฝีมือแรงงานชำนาญการ / นายทวัธชัย  ศรีโยธา นิติกร/ นางสาวหทัยชนก  หนูสังข์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0 2245 1703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thaiDist">
                        <a:spcBef>
                          <a:spcPts val="600"/>
                        </a:spcBef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อื่นๆ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-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228600" y="6324600"/>
            <a:ext cx="2133600" cy="365125"/>
          </a:xfrm>
        </p:spPr>
        <p:txBody>
          <a:bodyPr/>
          <a:lstStyle/>
          <a:p>
            <a:fld id="{F2257F86-961D-4E75-9769-1C219964F853}" type="slidenum">
              <a:rPr lang="th-TH" smtClean="0"/>
              <a:pPr/>
              <a:t>35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5035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186108" y="979270"/>
            <a:ext cx="8805861" cy="64633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algn="thaiDist">
              <a:spcBef>
                <a:spcPts val="0"/>
              </a:spcBef>
              <a:defRPr/>
            </a:pP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1.21</a:t>
            </a:r>
            <a:r>
              <a:rPr lang="th-TH" sz="1200" kern="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ความสำเร็จของการตรวจตามพระราชบัญญัติส่งเสริมการพัฒนาฝีมือแรงงาน พ.ศ. 2545 และที่แก้ไขเพิ่มเติม (ฉบับที่2) </a:t>
            </a:r>
            <a:endParaRPr lang="en-US" sz="1200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thaiDist">
              <a:spcBef>
                <a:spcPts val="0"/>
              </a:spcBef>
              <a:defRPr/>
            </a:pPr>
            <a:r>
              <a:rPr lang="en-US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</a:t>
            </a: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พ.ศ. 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2557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76200"/>
            <a:ext cx="8903082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(สถาบันพัฒนาฝีมือ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แรงงาน และสำนักงาน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พัฒนาฝีมือ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แรงงาน</a:t>
            </a:r>
            <a:r>
              <a:rPr lang="en-US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211020" y="17065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9940800"/>
              </p:ext>
            </p:extLst>
          </p:nvPr>
        </p:nvGraphicFramePr>
        <p:xfrm>
          <a:off x="199290" y="1968500"/>
          <a:ext cx="8748000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8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603500">
                <a:tc>
                  <a:txBody>
                    <a:bodyPr/>
                    <a:lstStyle/>
                    <a:p>
                      <a:pPr marL="179388" marR="0" indent="-179388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หน่วยงานดำเนินการออกตรวจตามพระราชบัญญัติส่งเสริมการพัฒนาฝีมือแรงงาน พ.ศ. 2545 </a:t>
                      </a:r>
                      <a:r>
                        <a:rPr lang="th-TH" sz="9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และที่แก้ไขเพิ่มเติม (ฉบับที่2) พ.ศ. 2557 และบันทึกผลการดำเนินงาน และรายงานผลการดำเนินงานได้ถูกต้อง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ครบถ้วนตามเป้าหมายที่กำหนด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9388" marR="0" lvl="0" indent="-179388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	พิจารณาจากการดำเนินงานตามเป้าหมาย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ิจารณาจากจำนวนครั้งในการออกตรวจของหน่วยงานที่เป็นสถาบันพัฒนาฝีมือแรงงานและสำนักงานพัฒนาฝีมือแรงงานในแต่ละเดือน และรายงานผลการออกตรวจในระบบรับรองความรู้ความสามารถ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E-License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ได้ครบถ้วนตามเป้าหมายที่กำหนด โดยทั้งปีงบประมาณ พ.ศ. 2565 สถาบันพัฒนาฝีมือแรงงานดำเนินการออกตรวจได้ไม่น้อยกว่า 30 แห่ง และสำนักงานพัฒนาฝีมือแรงงานดำเนินการออกตรวจได้ไม่น้อยกว่า 25 แห่ง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9388" marR="0" indent="-179388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ระหว่างวันที่ 1 ตุลาคม 2564 – 31 มีนาคม 2565</a:t>
                      </a:r>
                    </a:p>
                    <a:p>
                      <a:pPr marL="179388" marR="0" indent="-179388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	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ระหว่างวันที่ 1 เมษายน 2565 – 30 กันยายน 2565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	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การพิจารณาหลักเกณฑ์ผ่านหรือไม่ผ่านตัวชี้วัด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3.1 หน่วยงานต้องออกตรวจทุกเดือน กรณีไม่สามารถดำเนินการออกตรวจได้ให้ระบุเหตุผล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3.2 หน่วยงานต้องบันทึกข้อมูลตามแบบ ตร.1 ในระบบรับรองความรู้ความสามารถ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License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3.3 หน่วยงานดำเนินการตามข้อ 3.1 และข้อ 3.2 ได้ถูกต้องครบถ้วนจึงจะผ่านตัวชี้วัด		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การตรวจสอบจากระบบ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E-License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EIS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และการบันทึกข้อมูลใน ตร1.	</a:t>
                      </a:r>
                    </a:p>
                    <a:p>
                      <a:pPr marL="179388" marR="0" indent="-179388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สำนักงานรับรองความรู้ความสามารถ </a:t>
                      </a:r>
                      <a:r>
                        <a:rPr lang="th-TH" sz="900" b="1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</a:t>
                      </a:r>
                      <a:r>
                        <a:rPr lang="th-TH" sz="9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สิบเอกภูมิศักดิ์ ลาภเหลือ นักวิชาการพัฒนาฝีมือแรงงานชำนาญการ / นางสาวนวลักษณ์  แสงสีดา นักวิชาการพัฒนาฝีมือแรงงานชำนาญการ</a:t>
                      </a:r>
                      <a:r>
                        <a:rPr lang="th-TH" sz="900" b="0" spc="-1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9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นายปฏิภาณ ครูฝึกฝีมือแรงงาน ระดับ ช 2/ นางสาวพรพิรุณ  ประทีปพรศักดิ์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0 2245 1703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9388" indent="-179388" algn="thaiDist">
                        <a:spcBef>
                          <a:spcPts val="600"/>
                        </a:spcBef>
                        <a:buNone/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อื่นๆ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9388" indent="-179388" algn="thaiDist"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9388" indent="-179388" algn="thaiDist">
                        <a:tabLst>
                          <a:tab pos="179388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5" name="Table 51">
            <a:extLst>
              <a:ext uri="{FF2B5EF4-FFF2-40B4-BE49-F238E27FC236}">
                <a16:creationId xmlns="" xmlns:a16="http://schemas.microsoft.com/office/drawing/2014/main" id="{C9C68200-F7CD-4E7C-A015-FA3A0A5806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9724135"/>
              </p:ext>
            </p:extLst>
          </p:nvPr>
        </p:nvGraphicFramePr>
        <p:xfrm>
          <a:off x="196846" y="5059681"/>
          <a:ext cx="8795122" cy="1722119"/>
        </p:xfrm>
        <a:graphic>
          <a:graphicData uri="http://schemas.openxmlformats.org/drawingml/2006/table">
            <a:tbl>
              <a:tblPr firstRow="1"/>
              <a:tblGrid>
                <a:gridCol w="112201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4211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5966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5966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5966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5966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60881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453681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89034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59663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59663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20912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600568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33399">
                <a:tc>
                  <a:txBody>
                    <a:bodyPr/>
                    <a:lstStyle/>
                    <a:p>
                      <a:pPr lvl="0" algn="thaiDist"/>
                      <a:endParaRPr lang="en-US" sz="10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</a:t>
                      </a: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มี.ค. </a:t>
                      </a: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</a:t>
                      </a: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</a:t>
                      </a: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519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th-TH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th-TH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9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สถาบันพัฒนาฝีมือแรงงานดำเนินการออกตรวจได้ไม่น้อยกว่า 15 </a:t>
                      </a:r>
                      <a:r>
                        <a:rPr lang="th-TH" sz="90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แห่ง</a:t>
                      </a:r>
                    </a:p>
                    <a:p>
                      <a:pPr marL="171450" marR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lang="th-TH" sz="90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marR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900" b="0" strike="noStrike" kern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สำนักงานพัฒนาฝีมือแรงงาน</a:t>
                      </a:r>
                      <a:r>
                        <a:rPr lang="th-TH" sz="9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ดำเนินการออกตรวจได้ไม่น้อยกว่า 12 แห่ง</a:t>
                      </a:r>
                      <a:endParaRPr lang="th-TH" sz="900" b="0" strike="no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pc="-3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800" b="0" spc="-3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9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สถาบันพัฒนาฝีมือแรงงานดำเนินการออกตรวจ</a:t>
                      </a:r>
                      <a:r>
                        <a:rPr lang="th-TH" sz="90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ได้ไม่</a:t>
                      </a:r>
                      <a:r>
                        <a:rPr lang="th-TH" sz="9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น้อยกว่า 15 </a:t>
                      </a:r>
                      <a:r>
                        <a:rPr lang="th-TH" sz="90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แห่ง</a:t>
                      </a:r>
                    </a:p>
                    <a:p>
                      <a:pPr marL="171450" marR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lang="th-TH" sz="90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marR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900" b="0" strike="noStrike" kern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สำนักงานพัฒนาฝีมือแรงงาน</a:t>
                      </a:r>
                      <a:r>
                        <a:rPr lang="th-TH" sz="90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ดำเนินการออกตรวจได้ไม่น้อยกว่า 13 แห่ง</a:t>
                      </a:r>
                      <a:endParaRPr lang="th-TH" sz="900" b="0" strike="no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6" name="Group 4">
            <a:extLst>
              <a:ext uri="{FF2B5EF4-FFF2-40B4-BE49-F238E27FC236}">
                <a16:creationId xmlns="" xmlns:a16="http://schemas.microsoft.com/office/drawing/2014/main" id="{8505CE25-AD7F-46EA-A2FA-A5F8CDEC545D}"/>
              </a:ext>
            </a:extLst>
          </p:cNvPr>
          <p:cNvGrpSpPr>
            <a:grpSpLocks/>
          </p:cNvGrpSpPr>
          <p:nvPr/>
        </p:nvGrpSpPr>
        <p:grpSpPr bwMode="auto">
          <a:xfrm>
            <a:off x="1311170" y="4724400"/>
            <a:ext cx="7591912" cy="365126"/>
            <a:chOff x="1239372" y="4006646"/>
            <a:chExt cx="7755351" cy="363663"/>
          </a:xfrm>
        </p:grpSpPr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7F73F419-AC1E-4B19-84BF-5D7439A33948}"/>
                </a:ext>
              </a:extLst>
            </p:cNvPr>
            <p:cNvSpPr txBox="1"/>
            <p:nvPr/>
          </p:nvSpPr>
          <p:spPr>
            <a:xfrm>
              <a:off x="1365631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>
              <a:extLst>
                <a:ext uri="{FF2B5EF4-FFF2-40B4-BE49-F238E27FC236}">
                  <a16:creationId xmlns="" xmlns:a16="http://schemas.microsoft.com/office/drawing/2014/main" id="{9C0AF233-184A-4733-8661-7A018A28536E}"/>
                </a:ext>
              </a:extLst>
            </p:cNvPr>
            <p:cNvCxnSpPr/>
            <p:nvPr/>
          </p:nvCxnSpPr>
          <p:spPr>
            <a:xfrm>
              <a:off x="2316229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>
              <a:extLst>
                <a:ext uri="{FF2B5EF4-FFF2-40B4-BE49-F238E27FC236}">
                  <a16:creationId xmlns="" xmlns:a16="http://schemas.microsoft.com/office/drawing/2014/main" id="{B9471AD7-A648-4EF8-9004-1E9C41559B5C}"/>
                </a:ext>
              </a:extLst>
            </p:cNvPr>
            <p:cNvCxnSpPr/>
            <p:nvPr/>
          </p:nvCxnSpPr>
          <p:spPr>
            <a:xfrm rot="10800000">
              <a:off x="1239372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BA4291D2-B321-4A79-9B7A-2B3D82E3B766}"/>
                </a:ext>
              </a:extLst>
            </p:cNvPr>
            <p:cNvSpPr txBox="1"/>
            <p:nvPr/>
          </p:nvSpPr>
          <p:spPr>
            <a:xfrm>
              <a:off x="5160352" y="4006646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1" name="Straight Arrow Connector 38">
              <a:extLst>
                <a:ext uri="{FF2B5EF4-FFF2-40B4-BE49-F238E27FC236}">
                  <a16:creationId xmlns="" xmlns:a16="http://schemas.microsoft.com/office/drawing/2014/main" id="{585F00E0-06D6-458A-AD20-25022B49606B}"/>
                </a:ext>
              </a:extLst>
            </p:cNvPr>
            <p:cNvCxnSpPr/>
            <p:nvPr/>
          </p:nvCxnSpPr>
          <p:spPr>
            <a:xfrm>
              <a:off x="6015947" y="4280184"/>
              <a:ext cx="2978776" cy="6325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>
              <a:extLst>
                <a:ext uri="{FF2B5EF4-FFF2-40B4-BE49-F238E27FC236}">
                  <a16:creationId xmlns="" xmlns:a16="http://schemas.microsoft.com/office/drawing/2014/main" id="{7A032594-029D-4CEC-B5E9-731C51A81ED4}"/>
                </a:ext>
              </a:extLst>
            </p:cNvPr>
            <p:cNvCxnSpPr/>
            <p:nvPr/>
          </p:nvCxnSpPr>
          <p:spPr>
            <a:xfrm flipH="1">
              <a:off x="2799531" y="4280184"/>
              <a:ext cx="2868451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152400" y="4691390"/>
            <a:ext cx="177163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thaiDist">
              <a:spcBef>
                <a:spcPts val="600"/>
              </a:spcBef>
              <a:tabLst>
                <a:tab pos="177800" algn="l"/>
                <a:tab pos="539750" algn="l"/>
                <a:tab pos="806450" algn="l"/>
              </a:tabLst>
              <a:defRPr/>
            </a:pPr>
            <a:r>
              <a:rPr lang="th-TH" sz="11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  <a:endParaRPr lang="th-TH" sz="11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4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228600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36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553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7653916"/>
              </p:ext>
            </p:extLst>
          </p:nvPr>
        </p:nvGraphicFramePr>
        <p:xfrm>
          <a:off x="152400" y="1428736"/>
          <a:ext cx="8839200" cy="3980688"/>
        </p:xfrm>
        <a:graphic>
          <a:graphicData uri="http://schemas.openxmlformats.org/drawingml/2006/table">
            <a:tbl>
              <a:tblPr/>
              <a:tblGrid>
                <a:gridCol w="8839200"/>
              </a:tblGrid>
              <a:tr h="3549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th-TH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หน่วยงานจัดให้มีการส่งเสริมและสนับสนุนให้บุคลากรมีความรู้ ความสามารถ และทักษะด้านดิจิทัล เพื่อให้มีความชำนาญในงานที่ปฏิบัติ ตลอดจนสามารถปฏิบัติงานได้ก้าวทันเทคโนโลยีที่เปลี่ยนแปลง เกิดทัศนคติที่ดีต่อการทำงาน ต่อเพื่อนร่วมงาน นำไปสู่ผลลัพธ์ที่มีประสิทธิภาพและประสิทธิผลดียิ่งขึ้น เกิดการจัดการความรู้ภายในหน่วยงาน และร่วมมือกันขับเคลื่อนองค์การไปสู่รัฐบาลดิจิทัลอย่างมีธรรมาภิบาล โดยเริ่มจากวิธีการเรียนรู้ด้วยตนเองตามความสนใจ ความต้องการและความถนัด มี</a:t>
                      </a:r>
                      <a:r>
                        <a:rPr kumimoji="0" lang="th-TH" sz="910" b="0" i="0" u="none" strike="noStrike" cap="none" spc="-8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เป้าหมายและแรงจูงใจ รู้จักแสวงหาแหล่งการเรียนรู้ เลือกวิธีการเรียนรู้ได้อย่างเหมาะสม โดยมุ่งเน้นให้สามารถนำความรู้ที่ได้รับไปใช้ประโยชน์ได้จริง ซึ่งเป็นการเพิ่มขีดความสามารถ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ของบุคลากร      ในการใช้เครื่องมือและวิธีการที่หลากหลาย เช่น การเรียนรู้ในรูปแบบออนไลน์ (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e-Learning)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หลักสูตรของสำนักงาน ก.พ. หรือหน่วยงานอื่น การฝึกอบรมหลักสูตรต่างๆ </a:t>
                      </a:r>
                      <a:b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ของกรมพัฒนาฝีมือแรงงาน และหน่วยงานอื่น การมีส่วนร่วมในคณะทำงาน อนุกรรมการ กรรมการต่างๆ ในสถาบันการศึกษา หน่วยงานภาครัฐและเอกชน รวมถึงได้รับการถ่ายทอดความรู้โดยตรงจากผู้มีประสบการณ์ การสอนงาน การให้คำปรึกษา หรือการ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coaching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ตลอดจนวิธีการอื่นๆ ที่เหมาะสม ทั้งนี้ ทุกหน่วยงานจะต้องวางแผนการพัฒนาบุคลากรให้สอดคล้องกับงบประมาณรายจ่ายประจำปีงบประมาณ พ.ศ. 2565 ของหน่วยงานที่ได้รับจัดสรร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</a:pPr>
                      <a:r>
                        <a:rPr kumimoji="0" lang="th-TH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endParaRPr kumimoji="0" lang="th-TH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รอบที่ 1 ผลการดำเนินการระหว่างวันที่ 1 ตุลาคม 2564 - 31 มีนาคม 2565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b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รอบที่ 2 ผลการดำเนินการระหว่างวันที่ 1 เมษายน - 3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กันยายน 2565 </a:t>
                      </a:r>
                      <a:endParaRPr kumimoji="0" lang="en-US" sz="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</a:pPr>
                      <a:r>
                        <a:rPr kumimoji="0" lang="th-TH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เงื่อนไข 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kumimoji="0" 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3.1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ผู้อำนวยการหน่วยงานทุกหน่วยงาน เป็นผู้รับผิดชอบการรายงานผลตามตัวชี้วัด โดยแจ้งที่อยู่ไปรษณีย์อิเล็กทรอนิกส์ของ </a:t>
                      </a: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Google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เท่านั้น ผ่าน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QR Code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  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ตาม แบบ บค.04 ภายในวันที่ </a:t>
                      </a:r>
                      <a:r>
                        <a:rPr kumimoji="0" lang="th-TH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8 ธันวาคม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4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 บุคลากรประเมินทักษะทางด้านดิจิทัลด้วยตนเอง และรายงานผลการประเมินพร้อมจัดทำแผนการพัฒนารายบุคคลผ่าน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QR Code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ตาม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แบบ บค.05 พร้อมแนบ</a:t>
                      </a:r>
                      <a:b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ประกาศนียบัตรการผ่านการฝึกอบรมจากสถาบันพัฒนาบุคลากรภาครัฐด้านดิจิทัลผ่านเว็บไซต์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https://tdga.dga.or.th/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ทั้งนี้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กรอบการพัฒนาบุคลากร ได้แก่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ความรู้ที่จำเป็นด้านทักษะดิจิทัล หมวดที่ 1 </a:t>
                      </a:r>
                      <a:r>
                        <a:rPr lang="th-TH" sz="900" b="0" i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ความสามารถด้านความเข้าใจและใช้เทคโนโลยีดิจิทัล (</a:t>
                      </a:r>
                      <a:r>
                        <a:rPr lang="en-US" sz="900" b="0" i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Digital Literacy)</a:t>
                      </a:r>
                      <a:r>
                        <a:rPr lang="th-TH" sz="9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i="0" kern="1200" spc="-4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และหมวดที่</a:t>
                      </a:r>
                      <a:r>
                        <a:rPr lang="th-TH" sz="900" b="0" i="0" kern="1200" spc="-4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 </a:t>
                      </a:r>
                      <a:r>
                        <a:rPr lang="th-TH" sz="900" b="0" i="0" kern="1200" spc="-4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ความสามารถด้านการควบคุมกำกับ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h-TH" sz="900" b="0" i="0" kern="1200" spc="-4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และการปฏิบัติตามกฎหมาย นโยบาย และมาตรฐานการจัดการด้านดิจิทัล (</a:t>
                      </a:r>
                      <a:r>
                        <a:rPr lang="en-US" sz="900" b="0" i="0" kern="1200" spc="-4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Digital Governance, Standard, and Compliance)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spc="-4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0" i="0" u="none" strike="noStrike" cap="none" spc="-4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</a:t>
                      </a:r>
                      <a:r>
                        <a:rPr kumimoji="0" lang="en-US" sz="900" b="0" i="0" u="none" strike="noStrike" cap="none" spc="-4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3.3 </a:t>
                      </a:r>
                      <a:r>
                        <a:rPr kumimoji="0" lang="th-TH" sz="900" b="0" i="0" u="none" strike="noStrike" cap="none" spc="-4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การดำเนินการจัดการองค์ความรู้ (</a:t>
                      </a:r>
                      <a:r>
                        <a:rPr kumimoji="0" lang="en-US" sz="900" b="0" i="0" u="none" strike="noStrike" cap="none" spc="-4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Knowledge Management</a:t>
                      </a:r>
                      <a:r>
                        <a:rPr kumimoji="0" lang="th-TH" sz="900" b="0" i="0" u="none" strike="noStrike" cap="none" spc="-4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) ของหน่วยงานและแบบสรุปรายงานผลการดำเนินการตามตัวชี้วัด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3.4 กลุ่มเป้าหมาย ประกอบด้วย ข้าราชการ ลูกจ้างประจำ และพนักงานราชการ ทั้งนี้ บุคลากรที่บรรจุหรือรับโอน หลังวันที่ 1 มีนาคม 2565 ให้ดำเนินการตามข้อ 3.2 </a:t>
                      </a:r>
                      <a:b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และรายงานผลในรอบที่ 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3.5 ผู้อำนวยการหน่วยงาน เป็นผู้ติดตาม และประเมินผลการพัฒนาบุคลากรที่ได้รับการพัฒนา โดยจัดทำข้อมูลผ่าน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QR Code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ตาม 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06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th-TH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หลักฐาน 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หลักฐานเชิงประจักษ์ที่ชัดเจนและสามารถตรวจสอบได้ว่าบุคลากรได้รับการพัฒนารายละเอียดปรากฏตาม 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.05 และแบบ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. 06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th-TH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เจ้าภาพผู้รับผิดชอบ 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กองบริหารทรัพยากรบุคคล โทร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 22643 4984 :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นาง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ศิร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ธร ลองพิชัย, นายจี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รวิทย์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แกล้ว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ทนงค์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,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นายเทพพิทักษ์ แก้ว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คำนวน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นางสาวฉันทิตา คำจุ้ย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th-TH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อื่นๆ 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 ในกรณีบุคลากรย้าย/ช่วยราชการ ก่อนได้รับการประเมินผลการพัฒนา ขอให้ผู้บังคับบัญชาหน่วยงานปัจจุบัน เป็นผู้ประเมินผลตาม 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06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2. วิธีการกรอกแบบ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04-06 สามารถดาวน์โหลดได้ที่ </a:t>
                      </a: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http://home.dsd.go.th/hr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</a:tbl>
          </a:graphicData>
        </a:graphic>
      </p:graphicFrame>
      <p:sp>
        <p:nvSpPr>
          <p:cNvPr id="3080" name="TextBox 5"/>
          <p:cNvSpPr txBox="1">
            <a:spLocks noChangeArrowheads="1"/>
          </p:cNvSpPr>
          <p:nvPr/>
        </p:nvSpPr>
        <p:spPr bwMode="auto">
          <a:xfrm>
            <a:off x="0" y="-24"/>
            <a:ext cx="89916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</a:t>
            </a:r>
            <a:r>
              <a:rPr lang="en-US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Base 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(สพร. และ สนพ. ทุกแห่ง / สพช. 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AHRDA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WELLNESS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MARA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en-US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AMA)</a:t>
            </a:r>
            <a:r>
              <a:rPr lang="th-TH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              </a:t>
            </a:r>
            <a:r>
              <a:rPr lang="th-T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cs typeface="Tahoma" pitchFamily="34" charset="0"/>
              </a:rPr>
              <a:t>การปฏิบัติ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cs typeface="Tahoma" pitchFamily="34" charset="0"/>
              </a:rPr>
              <a:t>ราชการของส่วนราชการระดับหน่วยงานภายใน ประจำปีงบประมาณ พ.ศ. </a:t>
            </a:r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cs typeface="Tahoma" pitchFamily="34" charset="0"/>
              </a:rPr>
              <a:t>5</a:t>
            </a:r>
            <a:endParaRPr lang="th-TH" sz="16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0" y="609600"/>
            <a:ext cx="7848600" cy="571504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Aft>
                <a:spcPts val="600"/>
              </a:spcAft>
              <a:defRPr/>
            </a:pPr>
            <a:r>
              <a:rPr lang="th-TH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ตัวชี้วัด </a:t>
            </a:r>
            <a:r>
              <a:rPr lang="en-US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2.1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ความสำเร็จ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ของการพัฒนาบุคลากรเพิ่มประสิทธิภาพการปฏิบัติราชการของหน่วยงาน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         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สู่</a:t>
            </a:r>
            <a:r>
              <a:rPr lang="th-TH" sz="1400" dirty="0" err="1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รัฐบาลดิจิทัล</a:t>
            </a:r>
            <a:endParaRPr lang="th-TH" sz="1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082" name="TextBox 11"/>
          <p:cNvSpPr txBox="1">
            <a:spLocks noChangeArrowheads="1"/>
          </p:cNvSpPr>
          <p:nvPr/>
        </p:nvSpPr>
        <p:spPr bwMode="auto">
          <a:xfrm>
            <a:off x="152400" y="1166799"/>
            <a:ext cx="4392613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442814"/>
              </p:ext>
            </p:extLst>
          </p:nvPr>
        </p:nvGraphicFramePr>
        <p:xfrm>
          <a:off x="60325" y="5661248"/>
          <a:ext cx="9007475" cy="1161573"/>
        </p:xfrm>
        <a:graphic>
          <a:graphicData uri="http://schemas.openxmlformats.org/drawingml/2006/table">
            <a:tbl>
              <a:tblPr/>
              <a:tblGrid>
                <a:gridCol w="1162050"/>
                <a:gridCol w="403225"/>
                <a:gridCol w="390525"/>
                <a:gridCol w="373063"/>
                <a:gridCol w="492125"/>
                <a:gridCol w="441325"/>
                <a:gridCol w="1919287"/>
                <a:gridCol w="392113"/>
                <a:gridCol w="392112"/>
                <a:gridCol w="392113"/>
                <a:gridCol w="392112"/>
                <a:gridCol w="392113"/>
                <a:gridCol w="1865312"/>
              </a:tblGrid>
              <a:tr h="216693"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ต.ค.</a:t>
                      </a:r>
                      <a:endParaRPr kumimoji="0" lang="en-US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พ.ย.</a:t>
                      </a: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ธ.ค.</a:t>
                      </a: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ม.ค.</a:t>
                      </a: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ก.พ.</a:t>
                      </a:r>
                      <a:endParaRPr kumimoji="0" lang="en-US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A452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เม.ย.</a:t>
                      </a:r>
                      <a:endParaRPr kumimoji="0" lang="en-US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พ.ค.</a:t>
                      </a: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มิ.ย.</a:t>
                      </a: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ก.ค.</a:t>
                      </a: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ส.ค.</a:t>
                      </a:r>
                      <a:endParaRPr kumimoji="0" lang="en-US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A452A"/>
                    </a:solidFill>
                  </a:tcPr>
                </a:tc>
              </a:tr>
              <a:tr h="6524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5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953735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การประเมินทักษะดิจิทัลด้วยตนเองพร้อมจัดทำแผนพัฒนาบุคลากรรายบุคคลและรายหน่วยงาน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การพัฒนาบุคลากร</a:t>
                      </a: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ร้อยละ 100 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การประเมินทักษะดิจิทัลด้วยตนเองพร้อมจัดทำแผนพัฒนาบุคลากรรายบุคคลและรายหน่วยงาน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การพัฒนาบุคลากร</a:t>
                      </a: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ร้อยละ 100 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การดำเนินการจัดการองค์ความรู้ของ</a:t>
                      </a:r>
                      <a:r>
                        <a:rPr kumimoji="0" lang="th-TH" sz="800" b="0" i="0" u="none" strike="noStrike" cap="none" spc="-3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หน่วยงาน (</a:t>
                      </a:r>
                      <a:r>
                        <a:rPr kumimoji="0" lang="en-US" sz="800" b="0" i="0" u="none" strike="noStrike" cap="none" spc="-3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Knowledge Management</a:t>
                      </a:r>
                      <a:r>
                        <a:rPr kumimoji="0" lang="th-TH" sz="800" b="0" i="0" u="none" strike="noStrike" cap="none" spc="-3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kumimoji="0" lang="en-US" sz="800" b="0" i="0" u="none" strike="noStrike" cap="none" spc="-3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800" b="0" i="0" u="none" strike="noStrike" cap="none" spc="-4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ตามแบบสรุปรายงานผลการดำเนินการ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9C3"/>
                    </a:solidFill>
                  </a:tcPr>
                </a:tc>
              </a:tr>
            </a:tbl>
          </a:graphicData>
        </a:graphic>
      </p:graphicFrame>
      <p:sp>
        <p:nvSpPr>
          <p:cNvPr id="3126" name="TextBox 14"/>
          <p:cNvSpPr txBox="1">
            <a:spLocks noChangeArrowheads="1"/>
          </p:cNvSpPr>
          <p:nvPr/>
        </p:nvSpPr>
        <p:spPr bwMode="auto">
          <a:xfrm>
            <a:off x="283368" y="5070157"/>
            <a:ext cx="842486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lvl="0" indent="-228600" fontAlgn="base">
              <a:spcBef>
                <a:spcPct val="0"/>
              </a:spcBef>
              <a:spcAft>
                <a:spcPct val="0"/>
              </a:spcAft>
            </a:pPr>
            <a:r>
              <a:rPr lang="th-TH" sz="900" b="1" dirty="0" smtClean="0">
                <a:latin typeface="Tahoma" pitchFamily="34" charset="0"/>
                <a:cs typeface="Tahoma" pitchFamily="34" charset="0"/>
              </a:rPr>
              <a:t>สูตร</a:t>
            </a:r>
            <a:r>
              <a:rPr lang="th-TH" sz="900" b="1" dirty="0">
                <a:latin typeface="Tahoma" pitchFamily="34" charset="0"/>
                <a:cs typeface="Tahoma" pitchFamily="34" charset="0"/>
              </a:rPr>
              <a:t>การคำนวณ </a:t>
            </a:r>
            <a:r>
              <a:rPr lang="en-US" sz="900" b="1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900" b="1" dirty="0">
                <a:latin typeface="Tahoma" pitchFamily="34" charset="0"/>
                <a:cs typeface="Tahoma" pitchFamily="34" charset="0"/>
              </a:rPr>
              <a:t>                           </a:t>
            </a:r>
            <a:r>
              <a:rPr lang="th-TH" sz="900" dirty="0">
                <a:latin typeface="Tahoma" pitchFamily="34" charset="0"/>
                <a:cs typeface="Tahoma" pitchFamily="34" charset="0"/>
              </a:rPr>
              <a:t>ร้อยละการพัฒนาบุคลากร       </a:t>
            </a:r>
            <a:r>
              <a:rPr lang="en-US" sz="900" dirty="0">
                <a:latin typeface="Tahoma" pitchFamily="34" charset="0"/>
                <a:cs typeface="Tahoma" pitchFamily="34" charset="0"/>
              </a:rPr>
              <a:t>=   </a:t>
            </a:r>
            <a:r>
              <a:rPr lang="th-TH" sz="900" dirty="0">
                <a:latin typeface="Tahoma" pitchFamily="34" charset="0"/>
                <a:cs typeface="Tahoma" pitchFamily="34" charset="0"/>
              </a:rPr>
              <a:t>  จำนวนบุคลากรตามกลุ่มเป้าหมายที่ได้รับการพัฒนา  </a:t>
            </a:r>
            <a:r>
              <a:rPr lang="en-US" sz="900" dirty="0">
                <a:latin typeface="Tahoma" pitchFamily="34" charset="0"/>
                <a:cs typeface="Tahoma" pitchFamily="34" charset="0"/>
              </a:rPr>
              <a:t>x  100</a:t>
            </a:r>
          </a:p>
          <a:p>
            <a:pPr marL="228600" lvl="0" indent="-228600" fontAlgn="base">
              <a:spcBef>
                <a:spcPct val="0"/>
              </a:spcBef>
              <a:spcAft>
                <a:spcPct val="0"/>
              </a:spcAft>
            </a:pPr>
            <a:r>
              <a:rPr lang="th-TH" sz="900" dirty="0">
                <a:latin typeface="Tahoma" pitchFamily="34" charset="0"/>
                <a:cs typeface="Tahoma" pitchFamily="34" charset="0"/>
              </a:rPr>
              <a:t>                                                                                                        จำนวนบุคลากรตามกลุ่มเป้าหมายของหน่วยงาน</a:t>
            </a:r>
            <a:r>
              <a:rPr lang="en-US" sz="900" dirty="0">
                <a:latin typeface="Tahoma" pitchFamily="34" charset="0"/>
                <a:cs typeface="Tahoma" pitchFamily="34" charset="0"/>
              </a:rPr>
              <a:t>            </a:t>
            </a:r>
            <a:r>
              <a:rPr lang="en-US" sz="800" dirty="0">
                <a:latin typeface="Tahoma" pitchFamily="34" charset="0"/>
                <a:cs typeface="Tahoma" pitchFamily="34" charset="0"/>
              </a:rPr>
              <a:t>                        </a:t>
            </a:r>
            <a:endParaRPr lang="th-TH" sz="800" dirty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th-TH" sz="800" b="1" dirty="0"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28" name="ตัวเชื่อมต่อตรง 22"/>
          <p:cNvCxnSpPr/>
          <p:nvPr/>
        </p:nvCxnSpPr>
        <p:spPr>
          <a:xfrm>
            <a:off x="3810000" y="5257800"/>
            <a:ext cx="278608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85850" y="5321520"/>
            <a:ext cx="7943850" cy="391423"/>
            <a:chOff x="1153093" y="4178551"/>
            <a:chExt cx="7943402" cy="389856"/>
          </a:xfrm>
        </p:grpSpPr>
        <p:sp>
          <p:nvSpPr>
            <p:cNvPr id="3128" name="TextBox 30"/>
            <p:cNvSpPr txBox="1">
              <a:spLocks noChangeArrowheads="1"/>
            </p:cNvSpPr>
            <p:nvPr/>
          </p:nvSpPr>
          <p:spPr bwMode="auto">
            <a:xfrm>
              <a:off x="1153093" y="4178551"/>
              <a:ext cx="1336600" cy="338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endParaRPr lang="th-TH" sz="800" b="1" dirty="0">
                <a:solidFill>
                  <a:srgbClr val="984807"/>
                </a:solidFill>
                <a:latin typeface="Tahoma" pitchFamily="34" charset="0"/>
                <a:cs typeface="Tahoma" pitchFamily="34" charset="0"/>
              </a:endParaRPr>
            </a:p>
            <a:p>
              <a:pPr algn="ctr" eaLnBrk="1" hangingPunct="1"/>
              <a:r>
                <a:rPr lang="th-TH" sz="800" b="1" dirty="0">
                  <a:solidFill>
                    <a:srgbClr val="984807"/>
                  </a:solidFill>
                  <a:latin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rgbClr val="984807"/>
                  </a:solidFill>
                  <a:latin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rgbClr val="984807"/>
                </a:solidFill>
                <a:latin typeface="Tahoma" pitchFamily="34" charset="0"/>
                <a:cs typeface="Tahoma" pitchFamily="34" charset="0"/>
              </a:endParaRPr>
            </a:p>
          </p:txBody>
        </p:sp>
        <p:cxnSp>
          <p:nvCxnSpPr>
            <p:cNvPr id="32" name="Straight Arrow Connector 34"/>
            <p:cNvCxnSpPr/>
            <p:nvPr/>
          </p:nvCxnSpPr>
          <p:spPr>
            <a:xfrm>
              <a:off x="1991246" y="4445199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5"/>
            <p:cNvCxnSpPr/>
            <p:nvPr/>
          </p:nvCxnSpPr>
          <p:spPr>
            <a:xfrm rot="10800000">
              <a:off x="1288023" y="444519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31" name="TextBox 33"/>
            <p:cNvSpPr txBox="1">
              <a:spLocks noChangeArrowheads="1"/>
            </p:cNvSpPr>
            <p:nvPr/>
          </p:nvSpPr>
          <p:spPr bwMode="auto">
            <a:xfrm>
              <a:off x="5143074" y="4230043"/>
              <a:ext cx="1336600" cy="338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endParaRPr lang="th-TH" sz="800" b="1" dirty="0">
                <a:solidFill>
                  <a:srgbClr val="E46C0A"/>
                </a:solidFill>
                <a:latin typeface="Tahoma" pitchFamily="34" charset="0"/>
                <a:cs typeface="Tahoma" pitchFamily="34" charset="0"/>
              </a:endParaRPr>
            </a:p>
            <a:p>
              <a:pPr algn="ctr" eaLnBrk="1" hangingPunct="1"/>
              <a:r>
                <a:rPr lang="th-TH" sz="800" b="1" dirty="0">
                  <a:solidFill>
                    <a:srgbClr val="E46C0A"/>
                  </a:solidFill>
                  <a:latin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rgbClr val="E46C0A"/>
                  </a:solidFill>
                  <a:latin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rgbClr val="E46C0A"/>
                </a:solidFill>
                <a:latin typeface="Tahoma" pitchFamily="34" charset="0"/>
                <a:cs typeface="Tahoma" pitchFamily="34" charset="0"/>
              </a:endParaRPr>
            </a:p>
          </p:txBody>
        </p:sp>
        <p:cxnSp>
          <p:nvCxnSpPr>
            <p:cNvPr id="35" name="Straight Arrow Connector 38"/>
            <p:cNvCxnSpPr/>
            <p:nvPr/>
          </p:nvCxnSpPr>
          <p:spPr>
            <a:xfrm>
              <a:off x="5986758" y="4445199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52"/>
            <p:cNvCxnSpPr/>
            <p:nvPr/>
          </p:nvCxnSpPr>
          <p:spPr>
            <a:xfrm flipH="1">
              <a:off x="2496042" y="4445199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Rectangle 3"/>
          <p:cNvSpPr/>
          <p:nvPr/>
        </p:nvSpPr>
        <p:spPr>
          <a:xfrm>
            <a:off x="62706" y="5300990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h-TH" sz="105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5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50" b="1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8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37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421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9001124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ที่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</a:t>
            </a:r>
            <a:r>
              <a:rPr lang="en-US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Base </a:t>
            </a:r>
            <a:r>
              <a:rPr lang="th-TH" sz="9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สพร. และ สนพ. ทุกแห่ง / สพช. / </a:t>
            </a:r>
            <a:r>
              <a:rPr lang="en-US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AHRDA / WELLNESS / MARA / AMA)</a:t>
            </a:r>
            <a:r>
              <a:rPr lang="th-TH" sz="9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en-US" sz="9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th-T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2.2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ความสำเร็จของการพัฒนานวัตกรรม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8859614"/>
              </p:ext>
            </p:extLst>
          </p:nvPr>
        </p:nvGraphicFramePr>
        <p:xfrm>
          <a:off x="76201" y="1676400"/>
          <a:ext cx="8991599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5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การพัฒนาประสิทธิภาพในการบริหารจัดการและพัฒนานวัตกรรมในการบริหารจัดการระบบงาน งบประมาณ ทรัพยากรบุคคล และการให้บริการประชาชนหรือหน่วยงานของรัฐ เพื่อไปสู่ระบบราชการ 4.0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Innovation base)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ประกอบด้วย 1) นวัตกรรมเชิงนโยบาย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Policy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เป็นการริเริ่มนโยบาย กฎหมายและกฎใหม่ ๆ ให้ทันสมัยเหมาะสมและทันต่อสถานการณ์ รวมทั้งให้มีความเชื่อมโยงกับยุทธศาสตร์ของประเทศ 2) นวัตกรรมให้บริการ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Service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เป็นนวัตกรรมที่นำมาใช้พัฒนาและสร้างคุณค่าในงานบริการภาครัฐ การปรับปรุงการบริการหรือสร้างบริการใหม่ เพื่อยกระดับประสิทธิภาพการให้บริการประชาชน เช่น หน่วยบริการเคลื่อนที่ การจัดทะเบียนออนไลน์ เป็นต้น  3) นวัตกรรมการบริหาร/องค์การ/หน่วยงาน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Administrative Organization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เป็นการสร้างหรือปรับปรุงกระบวนงานใหม่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New Process)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รวมทั้งการพัฒนาคุณภาพการบริหารงาน เพื่อเพิ่มประสิทธิภาพในการดำเนินงานของภาครัฐ หรือกระบวนการจัดโครงสร้างหน่วยงานรูปแบบใหม่ หรือการวางระบบใหม่ ซึ่งส่งผลต่อการปรับโครงสร้างความสัมพันธ์ระหว่างผู้มีส่วนได้ส่วนเสียฝ่ายต่าง ๆ เช่น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เป็นต้น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พิจารณาจากการดำเนินการพัฒนานวัตกรรมในปีงบประมาณ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2565 จำนวนไม่น้อยกว่า 1 นวัตกรรม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ตามขั้นตอนที่กำหนด  คือ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ดำเนินการ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โดยใช้กระบวนการ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Design Thinking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ดำเนินการ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จัดทำต้นแบบ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</a:t>
                      </a:r>
                      <a:r>
                        <a:rPr lang="th-TH" sz="900" b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900" b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ทดลองปฏิบัติตาม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เพื่อปรับปรุงแก้ไขและพัฒนาเป็นนวัตกรรม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รายงานผลตามแบบฟอร์มที่กำหนด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ผลการดำเนินการระหว่าง วันที่ 1 ตุลาคม 2564 - 31 มีนาคม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ผลการดำเนินการระหว่างวันที่ 1 เมษายน - 30 กันยายน 2565</a:t>
                      </a: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1) เป็นนวัตกรรมที่ไม่ซ้ำกับนวัตกรรมที่เคยนำเสนอในตัวชี้วัดครั้งที่ผ่านมา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2) ดำเนินการตามที่กำหนด ตามขั้นตอนที่กำหนดในข้อ 2.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3) 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ตัวชี้วัดระดับความสำเร็จของการพัฒนานวัตกรรม 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ตามแบบฟอร์มที่ก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ลุ่มพัฒนาระบบบริหารกำหนด โดยการรายงานต้องมีความครบถ้วน ชัดเจน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นำผลจากการทดลองมาปรับปรุง เพื่อมุ่งสู่ผลสัมฤทธิ์ของนวัตกรรม โดยต้องมีข้อมูลที่เป็นรูปธรรม น่าเชื่อถือ เช่น มีการเปรียบเทียบผลดำเนินการก่อน – หลัง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การติดตามผลการดำเนินการผลสำรวจความพึงพอใจ 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การขยายผลไปยังหน่วยงานหรือพื้นที่อื่น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เป็นต้น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แบบฟอร์มการรายงานตัวชี้วัด ระดับความสำเร็จของการพัฒนานวัตกรรม โดยสามารถดาวน์โหลดแบบฟอร์มได้ที่เว็บไซต์กลุ่มพัฒนาระบบบริหาร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http://www.dsd.go.th/msdu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นางสาวทิพย์ไพลิน ยินดี นักวิชาการพัฒนาฝีมือ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แรงงาน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ปฏิบัติการ / 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นางสาวนภารัตน์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หรือสามารถติดต่อสอบถามได้ที่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502920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0292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668456"/>
              </p:ext>
            </p:extLst>
          </p:nvPr>
        </p:nvGraphicFramePr>
        <p:xfrm>
          <a:off x="60957" y="54102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จัดทำต้นแบบ</a:t>
                      </a:r>
                      <a:r>
                        <a:rPr lang="th-TH" sz="10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</a:t>
                      </a:r>
                      <a:r>
                        <a:rPr lang="en-US" sz="10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Prototype</a:t>
                      </a:r>
                      <a:r>
                        <a:rPr lang="th-TH" sz="10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en-US" sz="10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</a:t>
                      </a:r>
                      <a:endParaRPr lang="th-TH" sz="10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ความสำเร็จของการพัฒนานวัตกรรมที่มีผลลัพธ์ที่เกิดขึ้นจริงอย่างเป็นรูปธรรม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ไม่น้อยกว่า 1 นวัตกรรม</a:t>
                      </a:r>
                      <a:endParaRPr lang="en-US" sz="10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38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0359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plate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6714</TotalTime>
  <Words>9550</Words>
  <Application>Microsoft Office PowerPoint</Application>
  <PresentationFormat>On-screen Show (4:3)</PresentationFormat>
  <Paragraphs>1171</Paragraphs>
  <Slides>24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26" baseType="lpstr">
      <vt:lpstr>ชุดรูปแบบของ Office</vt:lpstr>
      <vt:lpstr>Template PresentationGo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Admin</dc:creator>
  <cp:lastModifiedBy>prue</cp:lastModifiedBy>
  <cp:revision>711</cp:revision>
  <cp:lastPrinted>2021-11-01T04:50:37Z</cp:lastPrinted>
  <dcterms:created xsi:type="dcterms:W3CDTF">2017-10-26T14:32:22Z</dcterms:created>
  <dcterms:modified xsi:type="dcterms:W3CDTF">2021-11-17T06:43:35Z</dcterms:modified>
</cp:coreProperties>
</file>