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1"/>
  </p:notesMasterIdLst>
  <p:sldIdLst>
    <p:sldId id="291" r:id="rId3"/>
    <p:sldId id="306" r:id="rId4"/>
    <p:sldId id="258" r:id="rId5"/>
    <p:sldId id="257" r:id="rId6"/>
    <p:sldId id="259" r:id="rId7"/>
    <p:sldId id="305" r:id="rId8"/>
    <p:sldId id="389" r:id="rId9"/>
    <p:sldId id="390" r:id="rId10"/>
    <p:sldId id="381" r:id="rId11"/>
    <p:sldId id="382" r:id="rId12"/>
    <p:sldId id="383" r:id="rId13"/>
    <p:sldId id="386" r:id="rId14"/>
    <p:sldId id="387" r:id="rId15"/>
    <p:sldId id="309" r:id="rId16"/>
    <p:sldId id="260" r:id="rId17"/>
    <p:sldId id="445" r:id="rId18"/>
    <p:sldId id="332" r:id="rId19"/>
    <p:sldId id="361" r:id="rId20"/>
    <p:sldId id="393" r:id="rId21"/>
    <p:sldId id="256" r:id="rId22"/>
    <p:sldId id="265" r:id="rId23"/>
    <p:sldId id="395" r:id="rId24"/>
    <p:sldId id="446" r:id="rId25"/>
    <p:sldId id="399" r:id="rId26"/>
    <p:sldId id="398" r:id="rId27"/>
    <p:sldId id="396" r:id="rId28"/>
    <p:sldId id="468" r:id="rId29"/>
    <p:sldId id="447" r:id="rId30"/>
    <p:sldId id="290" r:id="rId31"/>
    <p:sldId id="407" r:id="rId32"/>
    <p:sldId id="402" r:id="rId33"/>
    <p:sldId id="403" r:id="rId34"/>
    <p:sldId id="448" r:id="rId35"/>
    <p:sldId id="460" r:id="rId36"/>
    <p:sldId id="461" r:id="rId37"/>
    <p:sldId id="462" r:id="rId38"/>
    <p:sldId id="463" r:id="rId39"/>
    <p:sldId id="464" r:id="rId40"/>
    <p:sldId id="409" r:id="rId41"/>
    <p:sldId id="263" r:id="rId42"/>
    <p:sldId id="449" r:id="rId43"/>
    <p:sldId id="417" r:id="rId44"/>
    <p:sldId id="418" r:id="rId45"/>
    <p:sldId id="295" r:id="rId46"/>
    <p:sldId id="296" r:id="rId47"/>
    <p:sldId id="450" r:id="rId48"/>
    <p:sldId id="420" r:id="rId49"/>
    <p:sldId id="421" r:id="rId50"/>
    <p:sldId id="422" r:id="rId51"/>
    <p:sldId id="424" r:id="rId52"/>
    <p:sldId id="425" r:id="rId53"/>
    <p:sldId id="465" r:id="rId54"/>
    <p:sldId id="466" r:id="rId55"/>
    <p:sldId id="467" r:id="rId56"/>
    <p:sldId id="452" r:id="rId57"/>
    <p:sldId id="427" r:id="rId58"/>
    <p:sldId id="428" r:id="rId59"/>
    <p:sldId id="454" r:id="rId60"/>
    <p:sldId id="434" r:id="rId61"/>
    <p:sldId id="435" r:id="rId62"/>
    <p:sldId id="455" r:id="rId63"/>
    <p:sldId id="411" r:id="rId64"/>
    <p:sldId id="412" r:id="rId65"/>
    <p:sldId id="456" r:id="rId66"/>
    <p:sldId id="429" r:id="rId67"/>
    <p:sldId id="430" r:id="rId68"/>
    <p:sldId id="457" r:id="rId69"/>
    <p:sldId id="322" r:id="rId70"/>
    <p:sldId id="323" r:id="rId71"/>
    <p:sldId id="458" r:id="rId72"/>
    <p:sldId id="436" r:id="rId73"/>
    <p:sldId id="437" r:id="rId74"/>
    <p:sldId id="451" r:id="rId75"/>
    <p:sldId id="440" r:id="rId76"/>
    <p:sldId id="316" r:id="rId77"/>
    <p:sldId id="444" r:id="rId78"/>
    <p:sldId id="315" r:id="rId79"/>
    <p:sldId id="317" r:id="rId80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4" autoAdjust="0"/>
    <p:restoredTop sz="95027" autoAdjust="0"/>
  </p:normalViewPr>
  <p:slideViewPr>
    <p:cSldViewPr>
      <p:cViewPr>
        <p:scale>
          <a:sx n="80" d="100"/>
          <a:sy n="80" d="100"/>
        </p:scale>
        <p:origin x="-15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AD1449BE-342F-4568-9233-221822C6D108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22" tIns="45710" rIns="91422" bIns="4571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BA856317-C64D-4C36-A668-CD62982F90B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5432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1355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h-TH" altLang="th-TH"/>
          </a:p>
        </p:txBody>
      </p:sp>
      <p:sp>
        <p:nvSpPr>
          <p:cNvPr id="8196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3841" indent="-286092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4371" indent="-228874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2119" indent="-228874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9868" indent="-228874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7615" indent="-228874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5363" indent="-228874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33112" indent="-228874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90860" indent="-228874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CFDE0F-0037-4029-B39D-C14C2C2E2B2C}" type="slidenum">
              <a:rPr lang="th-TH" altLang="th-TH" sz="120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th-TH" altLang="th-TH" sz="1200"/>
          </a:p>
        </p:txBody>
      </p:sp>
    </p:spTree>
    <p:extLst>
      <p:ext uri="{BB962C8B-B14F-4D97-AF65-F5344CB8AC3E}">
        <p14:creationId xmlns:p14="http://schemas.microsoft.com/office/powerpoint/2010/main" val="990758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5359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612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16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58232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24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3989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26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6134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9374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h-TH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29ED5B-7F1E-453D-9E62-510D7F47481A}" type="slidenum">
              <a:rPr lang="th-TH" smtClean="0"/>
              <a:pPr/>
              <a:t>30</a:t>
            </a:fld>
            <a:endParaRPr lang="th-TH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31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0291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32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392107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34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81534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35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95052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0285">
              <a:defRPr/>
            </a:pPr>
            <a:fld id="{61CAFA8B-DEF8-4CA2-888B-EB050F911CC7}" type="slidenum">
              <a:rPr lang="en-US">
                <a:solidFill>
                  <a:prstClr val="black"/>
                </a:solidFill>
                <a:latin typeface="Calibri"/>
              </a:rPr>
              <a:pPr defTabSz="910285">
                <a:defRPr/>
              </a:pPr>
              <a:t>37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5142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CAFA8B-DEF8-4CA2-888B-EB050F911CC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1429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0342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4706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50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6119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63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198356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66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43236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ตัวแทนรูปบนภาพนิ่ง 1">
            <a:extLst>
              <a:ext uri="{FF2B5EF4-FFF2-40B4-BE49-F238E27FC236}">
                <a16:creationId xmlns:a16="http://schemas.microsoft.com/office/drawing/2014/main" xmlns="" id="{D38C9231-F49C-491A-B4E5-F98A8A16B5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31863" y="741363"/>
            <a:ext cx="4933950" cy="37004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ตัวแทนบันทึกย่อ 2">
            <a:extLst>
              <a:ext uri="{FF2B5EF4-FFF2-40B4-BE49-F238E27FC236}">
                <a16:creationId xmlns:a16="http://schemas.microsoft.com/office/drawing/2014/main" xmlns="" id="{7A8A71D2-BA0E-4BE5-AE4B-FFC8E8E945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cs typeface="Cordia New" panose="020B0304020202020204" pitchFamily="34" charset="-34"/>
            </a:endParaRPr>
          </a:p>
        </p:txBody>
      </p:sp>
      <p:sp>
        <p:nvSpPr>
          <p:cNvPr id="5124" name="ตัวแทนหมายเลขภาพนิ่ง 3">
            <a:extLst>
              <a:ext uri="{FF2B5EF4-FFF2-40B4-BE49-F238E27FC236}">
                <a16:creationId xmlns:a16="http://schemas.microsoft.com/office/drawing/2014/main" xmlns="" id="{B27EAFD0-22A1-45B6-AD57-D9B3160FE0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09506-1FFF-4B77-AD88-94621E4FC808}" type="slidenum">
              <a:rPr lang="th-TH" altLang="en-US" sz="1200"/>
              <a:pPr fontAlgn="base">
                <a:spcBef>
                  <a:spcPct val="0"/>
                </a:spcBef>
                <a:spcAft>
                  <a:spcPct val="0"/>
                </a:spcAft>
              </a:pPr>
              <a:t>68</a:t>
            </a:fld>
            <a:endParaRPr lang="th-TH" altLang="en-US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ตัวแทนรูปบนภาพนิ่ง 1">
            <a:extLst>
              <a:ext uri="{FF2B5EF4-FFF2-40B4-BE49-F238E27FC236}">
                <a16:creationId xmlns:a16="http://schemas.microsoft.com/office/drawing/2014/main" xmlns="" id="{D38C9231-F49C-491A-B4E5-F98A8A16B5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31863" y="741363"/>
            <a:ext cx="4933950" cy="37004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ตัวแทนบันทึกย่อ 2">
            <a:extLst>
              <a:ext uri="{FF2B5EF4-FFF2-40B4-BE49-F238E27FC236}">
                <a16:creationId xmlns:a16="http://schemas.microsoft.com/office/drawing/2014/main" xmlns="" id="{7A8A71D2-BA0E-4BE5-AE4B-FFC8E8E945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cs typeface="Cordia New" panose="020B0304020202020204" pitchFamily="34" charset="-34"/>
            </a:endParaRPr>
          </a:p>
        </p:txBody>
      </p:sp>
      <p:sp>
        <p:nvSpPr>
          <p:cNvPr id="5124" name="ตัวแทนหมายเลขภาพนิ่ง 3">
            <a:extLst>
              <a:ext uri="{FF2B5EF4-FFF2-40B4-BE49-F238E27FC236}">
                <a16:creationId xmlns:a16="http://schemas.microsoft.com/office/drawing/2014/main" xmlns="" id="{B27EAFD0-22A1-45B6-AD57-D9B3160FE0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09506-1FFF-4B77-AD88-94621E4FC808}" type="slidenum">
              <a:rPr lang="th-TH" altLang="en-US" sz="1200"/>
              <a:pPr fontAlgn="base">
                <a:spcBef>
                  <a:spcPct val="0"/>
                </a:spcBef>
                <a:spcAft>
                  <a:spcPct val="0"/>
                </a:spcAft>
              </a:pPr>
              <a:t>69</a:t>
            </a:fld>
            <a:endParaRPr lang="th-TH" altLang="en-US" sz="1200"/>
          </a:p>
        </p:txBody>
      </p:sp>
    </p:spTree>
    <p:extLst>
      <p:ext uri="{BB962C8B-B14F-4D97-AF65-F5344CB8AC3E}">
        <p14:creationId xmlns:p14="http://schemas.microsoft.com/office/powerpoint/2010/main" val="27401022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71</a:t>
            </a:fld>
            <a:endParaRPr lang="th-TH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856317-C64D-4C36-A668-CD62982F90B5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276270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75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125965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77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30738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78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9510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950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0387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6246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6457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867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4976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2594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07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121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2826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572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6A116-36BC-412D-ADDF-B05CDD522E2F}" type="datetimeFigureOut">
              <a:rPr lang="en-US" smtClean="0"/>
              <a:t>18-Oct-21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891C0-CF11-482B-8700-376487402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747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://gcloud.dsd.go.th/~q7/index.php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hyperlink" Target="http://gcloud.dsd.go.th/~q7/index.php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it.dsd.go.th/cat3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it.dsd.go.th/cat3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datacenter.dsd.go.th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dsd.go.th/sdpaa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dsd.go.th/msdu" TargetMode="External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1" y="2743200"/>
            <a:ext cx="9159855" cy="1600200"/>
            <a:chOff x="0" y="0"/>
            <a:chExt cx="13739782" cy="1005945"/>
          </a:xfrm>
        </p:grpSpPr>
        <p:sp>
          <p:nvSpPr>
            <p:cNvPr id="103" name="Rectangle 102"/>
            <p:cNvSpPr/>
            <p:nvPr/>
          </p:nvSpPr>
          <p:spPr>
            <a:xfrm>
              <a:off x="0" y="0"/>
              <a:ext cx="13716000" cy="100594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  <p:sp>
          <p:nvSpPr>
            <p:cNvPr id="59" name="Title 1">
              <a:extLst>
                <a:ext uri="{FF2B5EF4-FFF2-40B4-BE49-F238E27FC236}">
                  <a16:creationId xmlns:a16="http://schemas.microsoft.com/office/drawing/2014/main" xmlns="" id="{2AD0A582-FEE3-476B-B695-CBB8B9621579}"/>
                </a:ext>
              </a:extLst>
            </p:cNvPr>
            <p:cNvSpPr txBox="1">
              <a:spLocks/>
            </p:cNvSpPr>
            <p:nvPr/>
          </p:nvSpPr>
          <p:spPr>
            <a:xfrm>
              <a:off x="76200" y="217785"/>
              <a:ext cx="13525500" cy="534004"/>
            </a:xfrm>
            <a:prstGeom prst="rect">
              <a:avLst/>
            </a:prstGeom>
            <a:noFill/>
          </p:spPr>
          <p:txBody>
            <a:bodyPr vert="horz" wrap="square" lIns="109728" tIns="54864" rIns="109728" bIns="54864" rtlCol="0" anchor="ctr">
              <a:sp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  <a:defRPr/>
              </a:pPr>
              <a:r>
                <a:rPr lang="th-TH" sz="2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ร่างตัวชี้วัดที่แต่ละหน่วยงาน</a:t>
              </a:r>
            </a:p>
            <a:p>
              <a:pPr algn="ctr">
                <a:lnSpc>
                  <a:spcPct val="100000"/>
                </a:lnSpc>
                <a:defRPr/>
              </a:pPr>
              <a:r>
                <a:rPr lang="th-TH" sz="24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เสนอเพื่อดำเนินการในปีงบประมาณ พ.ศ. 2565 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0" y="921807"/>
              <a:ext cx="13739782" cy="841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4166" y="0"/>
              <a:ext cx="13735616" cy="841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</p:grpSp>
      <p:pic>
        <p:nvPicPr>
          <p:cNvPr id="49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556161"/>
            <a:ext cx="198120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865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สำนักพัฒนาผู้ฝึกและเทคโนโลยีการฝึก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" y="931682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540815"/>
              </p:ext>
            </p:extLst>
          </p:nvPr>
        </p:nvGraphicFramePr>
        <p:xfrm>
          <a:off x="0" y="914400"/>
          <a:ext cx="9144000" cy="2408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ความสำเร็จของการติดตามผลความพึงพอใจ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สามารถนำความรู้ที่ได้รับไปใช้ประโยชน์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สพท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ร้อยละของจำนวนหลักสูตรที่ได้จัดทำและนำไปใช้ประโยชน์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สพท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99620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2942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56777" y="1043471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232504"/>
              </p:ext>
            </p:extLst>
          </p:nvPr>
        </p:nvGraphicFramePr>
        <p:xfrm>
          <a:off x="152400" y="1262617"/>
          <a:ext cx="8834824" cy="40713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48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071385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การติดตามผลความพึงพอใจด้านการฝึกอบรม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sngStrike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และด้านการทดสอบมาตรฐานฝีมือแรงงานแห่งชาติ </a:t>
                      </a:r>
                      <a:r>
                        <a:rPr lang="en-US" sz="900" b="0" strike="sngStrike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เพื่อวิเคราะห์และ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ปรับปรุงกระบวนการทำงานในด้านการให้บริการของหน่วยงานให้มีประสิทธิภาพมากยิ่งขึ้น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ความพึงพอใจด้านการฝึกอบรม พิจารณาจากผู้ตอบแบบสอบถามความพึงพอใจที่ผ่านการ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ฝึกอบรมของกรมพัฒนาฝีมือแรงงานทุกโครงการในปีงบประมาณ พ.ศ. 2565 ในหลักสูตร เตรียมเข้าทำงาน การฝึกยกระดับฝีมือ และการฝึกอาชีพเสริม โดยใช้แบบติดตาม (ระบบประกันคุณภาพ) 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รอบที่ 1 ดำเนินการระหว่างวันที่ 1 ตุลาคม 2564 - 31 มีนาคม 2565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ดำเนินการระหว่างวันที่ 1 เมษายน - 30 กันยายน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การนับแบบสอบถามความพึงพอใจของกรมผ่าน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โดยจะไม่นับแบบสอบถามที่ตอบคำถามไม่ครบถ้วน จนไม่สามารถประมวลผลได้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การประเมินความพึงพอใจด้านการฝึกอบรม สำนักพัฒนาผู้ฝึกและเทคโนโลยีการฝึก  ผู้รับผิดชอบ นายประสิทธิ์  นิยมแก้ว ผู้อำนวยการกลุ่มงานพัฒนาระบบฝึก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นางสาวนพรัตน์ บุญสุภาพ นักวิชาการพัฒนาฝีมือแรงงานชำนาญการพิเศษ นางสาวธิดา เดชะรัฐ นักวิชาการพัฒนาฝีมือแรงงาน 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0 2245 4360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อื่น ๆ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การตอบแบบสอบถามความพึงพอใจ ดำเนินการผ่าน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ทางเว็บไซต์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4"/>
                        </a:rPr>
                        <a:t>http://gcloud.dsd.go.th/~q7/index.php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</a:t>
                      </a:r>
                      <a:r>
                        <a:rPr lang="th-TH" sz="9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 </a:t>
                      </a:r>
                      <a:r>
                        <a:rPr lang="en-US" sz="9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QR Code</a:t>
                      </a:r>
                      <a:endParaRPr lang="th-TH" sz="900" b="1" baseline="0" dirty="0">
                        <a:solidFill>
                          <a:srgbClr val="7030A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0112" y="5163981"/>
            <a:ext cx="162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99929" y="51816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88545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/>
        </p:nvGraphicFramePr>
        <p:xfrm>
          <a:off x="68504" y="5562602"/>
          <a:ext cx="9006844" cy="785425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899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2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  ด้านการฝึกอบรม ร้อยละ 80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ด้านการฝึกอบรม ร้อยละ 80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/>
        </p:nvGraphicFramePr>
        <p:xfrm>
          <a:off x="2133600" y="3962400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ร้อยละของผู้ตอบแบบสอบถาม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ความพึงพอใจด้านการฝึกอบรม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จำนวนผู้ตอบแบบสอบถามความพึงพอใจที่ผ่านการฝึกอบรม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จำนวนผู้ผ่านการฝึกอบรมทั้งหมด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sp>
        <p:nvSpPr>
          <p:cNvPr id="27" name="Rounded Rectangle 3"/>
          <p:cNvSpPr/>
          <p:nvPr/>
        </p:nvSpPr>
        <p:spPr bwMode="gray">
          <a:xfrm>
            <a:off x="371476" y="5667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: ความสำเร็จของการติดตามผลความพึงพอใจ</a:t>
            </a:r>
            <a:r>
              <a:rPr lang="th-TH" sz="14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ด้านการฝึกอบรม </a:t>
            </a:r>
            <a:endParaRPr lang="th-TH" sz="1200" kern="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2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423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52400" y="736076"/>
            <a:ext cx="7772400" cy="483125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marL="987425" indent="-987425"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ร้อยละของบุคลากรฝึกที่ได้รับการพัฒนาศักยภาพ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สามารถนำความรู้ที่ได้รับไปใช้ประโยชน์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492371" y="1572768"/>
            <a:ext cx="959826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7985289"/>
              </p:ext>
            </p:extLst>
          </p:nvPr>
        </p:nvGraphicFramePr>
        <p:xfrm>
          <a:off x="492371" y="1804230"/>
          <a:ext cx="8168053" cy="3333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80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091795">
                <a:tc>
                  <a:txBody>
                    <a:bodyPr/>
                    <a:lstStyle/>
                    <a:p>
                      <a:pPr marL="1974850" marR="0" indent="-1974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	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บุคลากรฝึกของกรม หมายถึง ครูฝึก พนักงานราชการ และ นักวิชาการพัฒนาฝีมือแรงงาน (สายงานสอน) ได้รับการพัฒนาศักยภาพเพื่อยกระดับความสามารถในสายงานเดิม หรือ สอนข้ามสายงาน เพื่อให้สอดคล้องกับการเปลี่ยนแปลงเทคโนโลยี สามารถนำความรู้ที่ได้รับไปใช้ในการขยายผลการฝึกอบรม ไม่น้อยกว่าร้อยละ 10 ของผู้ผ่านการพัฒนาศักยภาพ </a:t>
                      </a:r>
                      <a:r>
                        <a:rPr lang="th-TH" sz="9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(เป้าหมายการฝึกอบรม 40 คน)</a:t>
                      </a:r>
                    </a:p>
                    <a:p>
                      <a:pPr marL="1974850" marR="0" indent="-1974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	พิจารณาจากการดำเนินงานที่ตามเป้าหมาย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ผลการดำเนินงานระหว่างวันที่ 1 ตุลาคม 2564 – 31 มีนาคม 2565	โดยดำเนินการไม่น้อยกว่า ร้อยละ 50 ของเป้าหมาย</a:t>
                      </a: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ผลการดำเนินงานระหว่างวันที่ 1 เมษายน 2565 – 30 กันยายน 2565 	โดยดำเนินการไม่น้อยกว่า ร้อยละ 50 ของเป้าหมาย</a:t>
                      </a: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ดำเนินการได้ตามเป้าหมายทั้งสองตัววัดย่อย</a:t>
                      </a:r>
                      <a:endParaRPr lang="th-TH" sz="9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รายงานสรุปผลการฝึกอบรม ภาพถ่ายการฝึกอบรม และเอกสารการติดตามผลการนำความรู้ที่ได้รับไปใช้ประโยชน์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10674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1585886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450167" y="4849371"/>
            <a:ext cx="766835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327639" y="4887657"/>
            <a:ext cx="7332785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4979637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762688"/>
              </p:ext>
            </p:extLst>
          </p:nvPr>
        </p:nvGraphicFramePr>
        <p:xfrm>
          <a:off x="492372" y="5306757"/>
          <a:ext cx="8173331" cy="1478280"/>
        </p:xfrm>
        <a:graphic>
          <a:graphicData uri="http://schemas.openxmlformats.org/drawingml/2006/table">
            <a:tbl>
              <a:tblPr firstRow="1"/>
              <a:tblGrid>
                <a:gridCol w="10533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59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561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3738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4680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012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4102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5621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5562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55619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5562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5562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9327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ตามเป้าหมาย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ไม่น้อยกว่าร้อยละ 50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ตามเป้าหมาย         ไม่น้อยกว่าร้อยละ 100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สามารถนำความรู้ที่ได้รับไปใช้ประโยชน์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ไม่น้อยกว่าร้อยละ 10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373174"/>
              </p:ext>
            </p:extLst>
          </p:nvPr>
        </p:nvGraphicFramePr>
        <p:xfrm>
          <a:off x="1925635" y="3512705"/>
          <a:ext cx="6217699" cy="75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4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697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85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34273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ตามเป้าหมาย</a:t>
                      </a: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จำนวนบุคลากรฝึกที่ผ่านการพัฒนาศัพยภาพ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222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1" baseline="0" dirty="0">
                          <a:solidFill>
                            <a:srgbClr val="7030A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(40 คน) </a:t>
                      </a:r>
                      <a:r>
                        <a:rPr lang="th-TH" sz="900" b="1" dirty="0">
                          <a:solidFill>
                            <a:srgbClr val="7030A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</a:p>
                  </a:txBody>
                  <a:tcPr marL="84406" marR="8440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9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873728"/>
              </p:ext>
            </p:extLst>
          </p:nvPr>
        </p:nvGraphicFramePr>
        <p:xfrm>
          <a:off x="1917708" y="4197772"/>
          <a:ext cx="6217699" cy="679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4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697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85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90836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สามารถนำความรู้ที่ได้รับไปใช้ประโยชน์ในปี 2565</a:t>
                      </a: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จำนวนผู้ผ่านการพัฒนาศัพยภาพนำความรู้ที่ได้รับไปใช้ในการขยายผล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8192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จำนวนบุคลากรฝึกที่ผ่านการพัฒนาศัพยภาพ</a:t>
                      </a:r>
                    </a:p>
                  </a:txBody>
                  <a:tcPr marL="84406" marR="8440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5"/>
          <p:cNvSpPr txBox="1"/>
          <p:nvPr/>
        </p:nvSpPr>
        <p:spPr>
          <a:xfrm>
            <a:off x="0" y="2"/>
            <a:ext cx="91440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(สำนักพัฒนาผู้ฝึกและเทคโนโลยีการฝึก)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1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32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52400" y="736076"/>
            <a:ext cx="7772400" cy="483125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marL="987425" indent="-987425"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ร้อยละของจำนวนหลักสูตรที่ได้จัดทำและนำไปใช้ประโยชน์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492371" y="1572768"/>
            <a:ext cx="959826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68936"/>
              </p:ext>
            </p:extLst>
          </p:nvPr>
        </p:nvGraphicFramePr>
        <p:xfrm>
          <a:off x="492371" y="1804230"/>
          <a:ext cx="8168053" cy="3002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80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0917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ร้อยละของจำนวนหลักสูตรที่จัดทำและนำไปใช้ประโยชน์ ไม่น้อยกว่าร้อยละ 60  </a:t>
                      </a:r>
                      <a:r>
                        <a:rPr lang="th-TH" sz="900" b="0" strike="noStrike" baseline="0" dirty="0">
                          <a:solidFill>
                            <a:srgbClr val="00206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ให้อธิบายความหมายถึงตัวชี้วัด</a:t>
                      </a:r>
                      <a:r>
                        <a:rPr lang="th-TH" sz="900" b="0" strike="noStrike" baseline="0" dirty="0">
                          <a:solidFill>
                            <a:schemeClr val="tx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นี้ และเมื่อดำเนินการแล้วจะเกิดประโยชน์อย่างไร</a:t>
                      </a:r>
                      <a:endParaRPr lang="th-TH" sz="900" b="0" strike="no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พิจารณาจากการดำเนินงานที่ตามเป้าหมาย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ผลการดำเนินงานระหว่างวันที่ 1 ตุลาคม 2564 – 31 มีนาคม 2565	โดยดำเนินการไม่น้อยกว่า ร้อยละ 60</a:t>
                      </a: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ผลการดำเนินงานระหว่างวันที่ 1 เมษายน 2565 – 30 กันยายน 2565 	โดยดำเนินการไม่น้อยกว่า ร้อยละ 60		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หลักสูตรที่ได้รับอนุมติจากกรมพัฒนาฝีมือแรงงาน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10674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1585886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450167" y="4849371"/>
            <a:ext cx="766835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327639" y="4887657"/>
            <a:ext cx="7332785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4979637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492372" y="5306757"/>
          <a:ext cx="8173331" cy="1371600"/>
        </p:xfrm>
        <a:graphic>
          <a:graphicData uri="http://schemas.openxmlformats.org/drawingml/2006/table">
            <a:tbl>
              <a:tblPr firstRow="1"/>
              <a:tblGrid>
                <a:gridCol w="10533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59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561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3738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4680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012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4102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5621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5562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55619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5562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5562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9327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ร้อยละจำนวนหลักสูตรที่ได้รับการอนุมัติและนำไปใช้ประโยชน์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60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ร้อยละจำนวนหลักสูตรที่ได้รับการอนุมัติและนำไปใช้ประโยชน์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60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/>
        </p:nvGraphicFramePr>
        <p:xfrm>
          <a:off x="1917708" y="3490355"/>
          <a:ext cx="6217699" cy="75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4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697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85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34273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ร้อยละของจำนวนหลักสูตรที่ได้รับการอนุมัติและนำไปใช้ประโยชน์</a:t>
                      </a: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จำนวนหลักสูตรที่นำไปใช้ประโยชน์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222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จำนวนหลักสูตรที่ได้รับการอนุมัติจากกรมพัฒนาฝีมือแรงงาน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</a:txBody>
                  <a:tcPr marL="84406" marR="8440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5"/>
          <p:cNvSpPr txBox="1"/>
          <p:nvPr/>
        </p:nvSpPr>
        <p:spPr>
          <a:xfrm>
            <a:off x="0" y="2"/>
            <a:ext cx="91440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(สำนักพัฒนาผู้ฝึกและเทคโนโลยีการฝึก)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1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782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กองแผนงานและสารสนเทศ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0C20ED0F-0CA1-40F8-8B88-476422B6E6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2444246"/>
              </p:ext>
            </p:extLst>
          </p:nvPr>
        </p:nvGraphicFramePr>
        <p:xfrm>
          <a:off x="0" y="914400"/>
          <a:ext cx="9144000" cy="5304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ความสำเร็จของการบรรลุเป้าหมายตามแผนปฏิบัติงาน ประจำปีงบประมาณ พ.ศ. 2565 ตามโครงการที่กำหนด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ความสำเร็จของการติดตามผลสัมฤทธิ์การพัฒนาฝีมือแรงงาน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99620046"/>
                  </a:ext>
                </a:extLst>
              </a:tr>
              <a:tr h="66012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ร้อยละประสิทธิภาพการผลิตของปัจจัยด้านแรงงาน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69559208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ความสำเร็จของการดำเนินงานด้านการพัฒนาแรงงานและประสานงานการฝึกอาชีพจังหวัด (กพร.ปจ.)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ความสำเร็จของการบรรลุเป้าหมายตามแผนปฏิบัติงาน ประจำปีงบประมาณ พ.ศ.2565 ภายใต้แผนปฏิบัติราชการกรมพัฒนาฝีมือแรงงาน ประจำปีงบประมาณ พ.ศ.2565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ระดับความสำเร็จของการประสานความร่วมมือเครือข่ายเพื่อสนับสนุนภารกิจของกรมพัฒนาฝีมือแรงงาน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ผส.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14318923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ความสำเร็จของการเผยแพร่ผลการศึกษาวิจัยเพื่อส่งเสริมการพัฒนาฝีมือแรงงาน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ผส.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50655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0769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6513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Function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90488" y="609600"/>
            <a:ext cx="8086725" cy="4572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...... </a:t>
            </a:r>
            <a:r>
              <a:rPr lang="en-US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ประจำปีงบประมาณ พ.ศ. 2565 ตามโครงการที่กำหนด  </a:t>
            </a:r>
          </a:p>
        </p:txBody>
      </p:sp>
      <p:sp>
        <p:nvSpPr>
          <p:cNvPr id="3077" name="TextBox 11"/>
          <p:cNvSpPr txBox="1">
            <a:spLocks noChangeArrowheads="1"/>
          </p:cNvSpPr>
          <p:nvPr/>
        </p:nvSpPr>
        <p:spPr bwMode="auto">
          <a:xfrm>
            <a:off x="101601" y="1143000"/>
            <a:ext cx="439261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r>
              <a:rPr lang="th-TH" altLang="th-TH" sz="1100" b="1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934495"/>
              </p:ext>
            </p:extLst>
          </p:nvPr>
        </p:nvGraphicFramePr>
        <p:xfrm>
          <a:off x="254001" y="1404938"/>
          <a:ext cx="8661400" cy="5376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61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376862">
                <a:tc>
                  <a:txBody>
                    <a:bodyPr/>
                    <a:lstStyle/>
                    <a:p>
                      <a:pPr marL="182563" indent="-182563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แผนปฏิบัติงาน ประจำปีงบประมาณ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2564 ตาม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โครงการที่กำหนด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เป็นการประเมินประสิทธิภาพ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ในการดำเนินงานตามหลักภารกิจพื้นฐาน งานประจำตามหน้าที่ปกติ ที่ได้รับมอบหมายในทุกผลผลิต โครงการและกิจกรรม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การฝึกอบรม ทดสอบมาตรฐานฝีมือแรงงาน และ</a:t>
                      </a:r>
                      <a:b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การส่งเสริมการพัฒนาฝีมือแรงงานภายใต้ พ.ร.บ.ส่งเสริมการพัฒนาฝีมือแรงงาน พ.ศ. 2545 </a:t>
                      </a:r>
                      <a:r>
                        <a:rPr lang="th-TH" sz="900" b="0" u="non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และการรับรองความรู้ความสามารถ</a:t>
                      </a:r>
                      <a:endParaRPr lang="en-US" sz="900" b="0" u="sng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2563" indent="-182563">
                        <a:spcBef>
                          <a:spcPts val="300"/>
                        </a:spcBef>
                        <a:buAutoNum type="arabicPeriod" startAt="2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การดำเนินงานที่บรรลุเป้าหมายในแต่ละกิจกรรมตามข้อ 1 ประกอบด้วย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1)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บันทึกข้อมูลเป้าหมายการดำเนินงานของหน่วยงานให้ถูกต้อง ครบถ้วนตรงกับเป้าหมายโครงการ/กิจกรรมที่หน่วยงานได้รับในปีงบประมาณ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ให้แล้วเสร็จ ภายใน 30 วัน นับจากที่ได้รับการจัดสรรเป้าหมายจากกรม และบันทึกแผนการฝึกอบรม/ทดสอบ ของทุกรุ่นให้ถูกต้อง ครบถ้วน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ตามจำนวนเป้าหมายที่ได้รับ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ในระบบรายงานผลการพัฒนาฝีมือแรงงาน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http://datacenter.dsd.go.th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2) บันทึกผลการพัฒนาฝีมือแรงงาน ใน “ระบบรายงานผลการพัฒนาฝีมือแรงงาน“ </a:t>
                      </a: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และผลการประเมินความรู้ความสามารถ ใน“ระบบรับรองความรู้ความสามารถ“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15 วัน                  นับจากการดำเนินการกิจกรรมนั้นเสร็จสิ้น 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รอบที่ 1 ผลการดำเนินการระหว่างวันที่ 1 ตุลาคม 2564 - 31 มีนาคม 2565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รอบที่ 2 ผลการดำเนินการระหว่างวันที่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เมษายน 2565 - 30 กันยายน 2565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เงื่อนไข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บันทึกหลักสูตรการฝึกอบรม/สาขาอาชีพที่ทดสอบมาตรฐานฝีมือแรงานตามแผนปฏิบัติงานของหน่วยงานในทุกโครงการจำแนกตามรายโครงการและประเภทกิจกรรม (ฝึกอบรม/ทดสอบมาตรฐานฝีมือแรงงาน ที่ดำเนินการแล้วเสร็จ) ในระบบรายงานผลการพัฒนาฝีมือแรงงาน (</a:t>
                      </a:r>
                      <a:r>
                        <a:rPr lang="en-US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http://datacenter.dsd.go.th</a:t>
                      </a:r>
                      <a:r>
                        <a:rPr lang="th-TH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900" b="0" baseline="0" dirty="0">
                        <a:solidFill>
                          <a:srgbClr val="7030A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2</a:t>
                      </a:r>
                      <a:r>
                        <a:rPr lang="th-TH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บันทึกผู้เข้ารับการพัฒนาฝีมือแรงงานในทุกโครงการจำแนกตามรายโครงการและประเภทกิจกรรม (ฝึกอบรม ทดสอบมาตรฐานฝีมือแรงงาน ส่งเสริมการพัฒนาฝีมือแรงงานภายใต้ พ.ร.บ.ส่งเสริมฯ พ.ศ. 2545 </a:t>
                      </a:r>
                      <a:r>
                        <a:rPr lang="th-TH" sz="900" b="0" u="non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และการรับรองความรู้ความสามารถ</a:t>
                      </a:r>
                      <a:r>
                        <a:rPr lang="th-TH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ที่ดำเนินการแล้วเสร็จ ในระบบรายงานผลการพัฒนาฝีมือแรงงาน (</a:t>
                      </a:r>
                      <a:r>
                        <a:rPr lang="en-US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http://datacenter.dsd.go.th</a:t>
                      </a:r>
                      <a:r>
                        <a:rPr lang="th-TH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3) หากหน่วยงานมีการเปลี่ยนแปลงจำนวนเป้าหมายหลักสูตรกองแผนงานและสารสนเทศจะนำผลการดำเนินงานมาประเมินเป็นตัวชี้วัดด้วย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หลักสูตรการฝึกอบรม/สาขาอาชีพที่ทดสอบมาตรฐานฝีมือแรงงานในทุกโครงการจำแนกรายโครงการ และดำเนินการแล้วเสร็จไม่น้อยกว่าร้อยละ 30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ตามเป้าหมายรอบ 12 เดือน</a:t>
                      </a:r>
                    </a:p>
                    <a:p>
                      <a:pPr marL="182563" indent="-182563">
                        <a:buAutoNum type="arabicPeriod" startAt="4"/>
                        <a:defRPr/>
                      </a:pP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การรายงานผลการพัฒนาฝีมือแรงงานผ่านระบบคลังข้อมูล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                    </a:t>
                      </a:r>
                    </a:p>
                    <a:p>
                      <a:pPr marL="182563" indent="-182563">
                        <a:buAutoNum type="arabicPeriod" startAt="5"/>
                        <a:defRPr/>
                      </a:pP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ณัฐ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วลัย  น้ำทอง / นางสาวพเยาว์  อินทอง /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</a:t>
                      </a:r>
                      <a:r>
                        <a:rPr kumimoji="0" lang="th-TH" sz="900" b="0" i="0" u="none" strike="noStrike" kern="1200" cap="none" spc="-2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พงศิ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  อ่ำ</a:t>
                      </a:r>
                      <a:r>
                        <a:rPr kumimoji="0" lang="th-TH" sz="900" b="0" i="0" u="none" strike="noStrike" kern="1200" cap="none" spc="-2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นาคิล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พัทธ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นันท์ ตี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เมืองสอง  โทรศัพท์ </a:t>
                      </a:r>
                      <a:r>
                        <a:rPr kumimoji="0" lang="en-US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0 2245 7065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นายวินัย  ประสานส่วน / นางสาว.................................         </a:t>
                      </a:r>
                      <a:b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endParaRPr kumimoji="0" lang="th-TH" sz="900" b="0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6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หมายเหตุ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  <a:endParaRPr lang="en-US" sz="10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:</a:t>
                      </a:r>
                    </a:p>
                    <a:p>
                      <a:pPr>
                        <a:defRPr/>
                      </a:pPr>
                      <a:endParaRPr lang="en-US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6" marR="9143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021829" y="5638802"/>
            <a:ext cx="4624387" cy="10002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จำนวนผู้เข้ารับการพัฒนาฝีมือแรงงานใน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ทุกโครงการจำแนกตามรายโครงการและประเภทกิจกรรม</a:t>
            </a:r>
          </a:p>
          <a:p>
            <a:pPr algn="ctr">
              <a:defRPr/>
            </a:pPr>
            <a:r>
              <a:rPr lang="th-TH" sz="9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ฝึกอบรม ทดสอบมาตรฐานฝีมือแรงงาน ส่งเสริมการพัฒนาฝีมือแรงงานภายใต้ </a:t>
            </a:r>
            <a:b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พ.ร.บ.ส่งเสริมฯ พ.ศ. 2545 </a:t>
            </a:r>
            <a:r>
              <a:rPr lang="th-TH" sz="9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และการรับรองความรู้ความสามารถ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ที่ดำเนินการแล้วเสร็จ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5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เป้าหมายการดำเนินการที่ได้รับในทุกโครงการ โดยจำแนกตามรายโครงการและประเภทกิจกรรม </a:t>
            </a:r>
            <a:r>
              <a:rPr lang="th-TH" sz="9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ฝึกอบรม ทดสอบมาตรฐานฝีมือแรงงาน ส่งเสริมการพัฒนาฝีมือแรงงานภายใต้ </a:t>
            </a:r>
            <a:b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พ.ร.บ.ส่งเสริมฯ พ.ศ. 2545 </a:t>
            </a:r>
            <a:r>
              <a:rPr lang="th-TH" sz="9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และการรับรองความรู้ความสามารถ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1529" y="5884862"/>
            <a:ext cx="1600200" cy="50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</a:t>
            </a:r>
            <a:r>
              <a:rPr lang="th-TH" sz="900" kern="0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การบรรลุเป้าหมายตามแผนปฏิบัติงาน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900" dirty="0">
              <a:latin typeface="+mn-lt"/>
              <a:cs typeface="+mn-cs"/>
            </a:endParaRPr>
          </a:p>
        </p:txBody>
      </p:sp>
      <p:sp>
        <p:nvSpPr>
          <p:cNvPr id="3082" name="TextBox 9"/>
          <p:cNvSpPr txBox="1">
            <a:spLocks noChangeArrowheads="1"/>
          </p:cNvSpPr>
          <p:nvPr/>
        </p:nvSpPr>
        <p:spPr bwMode="auto">
          <a:xfrm>
            <a:off x="7747407" y="6031706"/>
            <a:ext cx="5334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r>
              <a:rPr lang="en-US" altLang="th-TH" sz="900" dirty="0">
                <a:latin typeface="Tahoma" pitchFamily="34" charset="0"/>
                <a:cs typeface="Tahoma" pitchFamily="34" charset="0"/>
              </a:rPr>
              <a:t>X 100</a:t>
            </a:r>
            <a:endParaRPr lang="th-TH" altLang="th-TH" sz="9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083" name="TextBox 13"/>
          <p:cNvSpPr txBox="1">
            <a:spLocks noChangeArrowheads="1"/>
          </p:cNvSpPr>
          <p:nvPr/>
        </p:nvSpPr>
        <p:spPr bwMode="auto">
          <a:xfrm>
            <a:off x="2668025" y="5927214"/>
            <a:ext cx="3810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r>
              <a:rPr lang="en-US" altLang="th-TH" sz="900" dirty="0">
                <a:latin typeface="Tahoma" pitchFamily="34" charset="0"/>
                <a:cs typeface="Tahoma" pitchFamily="34" charset="0"/>
              </a:rPr>
              <a:t>=</a:t>
            </a:r>
            <a:endParaRPr lang="th-TH" altLang="th-TH" sz="9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1" name="Picture 2" descr="\\Pk-pc\d\ระเบียบ เอกสารการจัดจ้าง  แบบฟอร์ม\ไฟล์งานต่างๆ+แบบฟอร์มต่างๆ\logo\Logo-DSD-01.png">
            <a:extLst>
              <a:ext uri="{FF2B5EF4-FFF2-40B4-BE49-F238E27FC236}">
                <a16:creationId xmlns:a16="http://schemas.microsoft.com/office/drawing/2014/main" xmlns="" id="{2C0005E0-0F14-4F3F-994F-C703D47CE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213" y="144585"/>
            <a:ext cx="9144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" name="ตัวเชื่อมต่อตรง 21">
            <a:extLst>
              <a:ext uri="{FF2B5EF4-FFF2-40B4-BE49-F238E27FC236}">
                <a16:creationId xmlns:a16="http://schemas.microsoft.com/office/drawing/2014/main" xmlns="" id="{F9BEEB2C-B666-4782-9EA6-07A3B0B50593}"/>
              </a:ext>
            </a:extLst>
          </p:cNvPr>
          <p:cNvCxnSpPr/>
          <p:nvPr/>
        </p:nvCxnSpPr>
        <p:spPr>
          <a:xfrm>
            <a:off x="3162321" y="6138862"/>
            <a:ext cx="4343400" cy="7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8">
            <a:extLst>
              <a:ext uri="{FF2B5EF4-FFF2-40B4-BE49-F238E27FC236}">
                <a16:creationId xmlns:a16="http://schemas.microsoft.com/office/drawing/2014/main" xmlns="" id="{FAC905BE-4E7E-4814-BC74-142456B2DB82}"/>
              </a:ext>
            </a:extLst>
          </p:cNvPr>
          <p:cNvSpPr txBox="1"/>
          <p:nvPr/>
        </p:nvSpPr>
        <p:spPr>
          <a:xfrm>
            <a:off x="822384" y="4954049"/>
            <a:ext cx="1752600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</a:t>
            </a:r>
            <a:r>
              <a:rPr lang="th-TH" sz="900" kern="0" dirty="0">
                <a:latin typeface="Tahoma" pitchFamily="34" charset="0"/>
                <a:ea typeface="Tahoma" pitchFamily="34" charset="0"/>
                <a:cs typeface="Tahoma" pitchFamily="34" charset="0"/>
              </a:rPr>
              <a:t>ของการบรรลุเป้าหมายของหลักสูตรตามแผนปฏิบัติงาน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900" dirty="0">
              <a:latin typeface="+mn-lt"/>
              <a:cs typeface="+mn-cs"/>
            </a:endParaRPr>
          </a:p>
        </p:txBody>
      </p:sp>
      <p:sp>
        <p:nvSpPr>
          <p:cNvPr id="31" name="TextBox 13">
            <a:extLst>
              <a:ext uri="{FF2B5EF4-FFF2-40B4-BE49-F238E27FC236}">
                <a16:creationId xmlns:a16="http://schemas.microsoft.com/office/drawing/2014/main" xmlns="" id="{1766DACC-C918-432D-BE56-6291388F0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828" y="5030276"/>
            <a:ext cx="3810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r>
              <a:rPr lang="en-US" altLang="th-TH" sz="900" dirty="0">
                <a:latin typeface="Tahoma" pitchFamily="34" charset="0"/>
                <a:cs typeface="Tahoma" pitchFamily="34" charset="0"/>
              </a:rPr>
              <a:t>=</a:t>
            </a:r>
            <a:endParaRPr lang="th-TH" altLang="th-TH" sz="9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2" name="TextBox 7">
            <a:extLst>
              <a:ext uri="{FF2B5EF4-FFF2-40B4-BE49-F238E27FC236}">
                <a16:creationId xmlns:a16="http://schemas.microsoft.com/office/drawing/2014/main" xmlns="" id="{C0ECF6B6-90F4-4D61-9915-940B12A9B460}"/>
              </a:ext>
            </a:extLst>
          </p:cNvPr>
          <p:cNvSpPr txBox="1"/>
          <p:nvPr/>
        </p:nvSpPr>
        <p:spPr>
          <a:xfrm>
            <a:off x="3055621" y="4724402"/>
            <a:ext cx="4826773" cy="723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kern="0" dirty="0">
                <a:latin typeface="Tahoma" pitchFamily="34" charset="0"/>
                <a:ea typeface="Tahoma" pitchFamily="34" charset="0"/>
                <a:cs typeface="Tahoma" pitchFamily="34" charset="0"/>
              </a:rPr>
              <a:t>จำนวนหลักสูตรในการพัฒนาฝีมือแรงงานในภาพรวม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ทุกโครงการและะเภทกิจกรรม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kern="0" dirty="0">
                <a:latin typeface="Tahoma" pitchFamily="34" charset="0"/>
                <a:ea typeface="Tahoma" pitchFamily="34" charset="0"/>
                <a:cs typeface="Tahoma" pitchFamily="34" charset="0"/>
              </a:rPr>
              <a:t> (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ฝึกอบรม ทดสอบมาตรฐานฝีมือแรงงาน ที่ดำเนินการแล้วเสร็จ)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5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จำนวนเป้าหมายของหลักสูตรในภาพรวมทุกโครงการและประเภทกิจกรรม </a:t>
            </a:r>
            <a:b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900" kern="0" dirty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ฝึกอบรม ทดสอบมาตรฐานฝีมือแรงงาน ) </a:t>
            </a:r>
          </a:p>
        </p:txBody>
      </p:sp>
      <p:cxnSp>
        <p:nvCxnSpPr>
          <p:cNvPr id="33" name="ตัวเชื่อมต่อตรง 32">
            <a:extLst>
              <a:ext uri="{FF2B5EF4-FFF2-40B4-BE49-F238E27FC236}">
                <a16:creationId xmlns:a16="http://schemas.microsoft.com/office/drawing/2014/main" xmlns="" id="{E557EF55-4E20-4BBB-9390-6E67A827F36B}"/>
              </a:ext>
            </a:extLst>
          </p:cNvPr>
          <p:cNvCxnSpPr/>
          <p:nvPr/>
        </p:nvCxnSpPr>
        <p:spPr>
          <a:xfrm>
            <a:off x="3220720" y="5078099"/>
            <a:ext cx="4343400" cy="7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9">
            <a:extLst>
              <a:ext uri="{FF2B5EF4-FFF2-40B4-BE49-F238E27FC236}">
                <a16:creationId xmlns:a16="http://schemas.microsoft.com/office/drawing/2014/main" xmlns="" id="{FAA6FC26-5AD5-4037-91E0-93937C5D9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0513" y="5006180"/>
            <a:ext cx="5334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r>
              <a:rPr lang="en-US" altLang="th-TH" sz="900" dirty="0">
                <a:latin typeface="Tahoma" pitchFamily="34" charset="0"/>
                <a:cs typeface="Tahoma" pitchFamily="34" charset="0"/>
              </a:rPr>
              <a:t>X 100</a:t>
            </a:r>
            <a:endParaRPr lang="th-TH" altLang="th-TH" sz="9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Oval Callout 1"/>
          <p:cNvSpPr/>
          <p:nvPr/>
        </p:nvSpPr>
        <p:spPr>
          <a:xfrm>
            <a:off x="5357914" y="2590800"/>
            <a:ext cx="1881086" cy="46024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/>
              <a:t>เป็นขั้นตอนการดำเนินการปกติหรือไม่ ควรใส่ที่ข้อ </a:t>
            </a:r>
            <a:r>
              <a:rPr lang="en-US" sz="1200" dirty="0"/>
              <a:t>2</a:t>
            </a:r>
            <a:endParaRPr lang="th-TH" sz="1200" dirty="0"/>
          </a:p>
        </p:txBody>
      </p:sp>
    </p:spTree>
    <p:extLst>
      <p:ext uri="{BB962C8B-B14F-4D97-AF65-F5344CB8AC3E}">
        <p14:creationId xmlns:p14="http://schemas.microsoft.com/office/powerpoint/2010/main" val="890504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6513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Function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90488" y="609600"/>
            <a:ext cx="8086725" cy="4572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 </a:t>
            </a:r>
            <a:r>
              <a:rPr lang="en-US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ประจำปีงบประมาณ พ.ศ. 2565 ตามโครงการที่กำหนด  </a:t>
            </a:r>
          </a:p>
        </p:txBody>
      </p:sp>
      <p:sp>
        <p:nvSpPr>
          <p:cNvPr id="3077" name="TextBox 11"/>
          <p:cNvSpPr txBox="1">
            <a:spLocks noChangeArrowheads="1"/>
          </p:cNvSpPr>
          <p:nvPr/>
        </p:nvSpPr>
        <p:spPr bwMode="auto">
          <a:xfrm>
            <a:off x="101601" y="1143000"/>
            <a:ext cx="439261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r>
              <a:rPr lang="th-TH" altLang="th-TH" sz="1100" b="1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/>
        </p:nvGraphicFramePr>
        <p:xfrm>
          <a:off x="159545" y="1404938"/>
          <a:ext cx="8824911" cy="5376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49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376862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endParaRPr lang="en-US" sz="10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6" marR="9143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pSp>
        <p:nvGrpSpPr>
          <p:cNvPr id="3085" name="Group 4"/>
          <p:cNvGrpSpPr>
            <a:grpSpLocks/>
          </p:cNvGrpSpPr>
          <p:nvPr/>
        </p:nvGrpSpPr>
        <p:grpSpPr bwMode="auto">
          <a:xfrm>
            <a:off x="979088" y="1661707"/>
            <a:ext cx="7681912" cy="461962"/>
            <a:chOff x="1153093" y="4035122"/>
            <a:chExt cx="7943402" cy="463311"/>
          </a:xfrm>
        </p:grpSpPr>
        <p:sp>
          <p:nvSpPr>
            <p:cNvPr id="23" name="TextBox 22"/>
            <p:cNvSpPr txBox="1"/>
            <p:nvPr/>
          </p:nvSpPr>
          <p:spPr>
            <a:xfrm>
              <a:off x="1153093" y="4159309"/>
              <a:ext cx="1336212" cy="3391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4" name="Straight Arrow Connector 34"/>
            <p:cNvCxnSpPr/>
            <p:nvPr/>
          </p:nvCxnSpPr>
          <p:spPr>
            <a:xfrm>
              <a:off x="1991918" y="4280311"/>
              <a:ext cx="45634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35"/>
            <p:cNvCxnSpPr/>
            <p:nvPr/>
          </p:nvCxnSpPr>
          <p:spPr>
            <a:xfrm rot="10800000">
              <a:off x="1287699" y="4288271"/>
              <a:ext cx="366062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5012348" y="4035122"/>
              <a:ext cx="1336212" cy="3391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7" name="Straight Arrow Connector 38"/>
            <p:cNvCxnSpPr/>
            <p:nvPr/>
          </p:nvCxnSpPr>
          <p:spPr>
            <a:xfrm>
              <a:off x="5987422" y="4280311"/>
              <a:ext cx="3109073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52"/>
            <p:cNvCxnSpPr/>
            <p:nvPr/>
          </p:nvCxnSpPr>
          <p:spPr>
            <a:xfrm flipH="1">
              <a:off x="2495871" y="4280311"/>
              <a:ext cx="301714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86" name="TextBox 14"/>
          <p:cNvSpPr txBox="1">
            <a:spLocks noChangeArrowheads="1"/>
          </p:cNvSpPr>
          <p:nvPr/>
        </p:nvSpPr>
        <p:spPr bwMode="auto">
          <a:xfrm>
            <a:off x="228601" y="1387474"/>
            <a:ext cx="8307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endParaRPr lang="th-TH" altLang="th-TH" sz="900" b="1" dirty="0">
              <a:latin typeface="Tahoma" pitchFamily="34" charset="0"/>
              <a:cs typeface="Tahoma" pitchFamily="34" charset="0"/>
            </a:endParaRPr>
          </a:p>
          <a:p>
            <a:pPr eaLnBrk="1" hangingPunct="1"/>
            <a:r>
              <a:rPr lang="th-TH" altLang="th-TH" sz="9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aphicFrame>
        <p:nvGraphicFramePr>
          <p:cNvPr id="30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504091"/>
              </p:ext>
            </p:extLst>
          </p:nvPr>
        </p:nvGraphicFramePr>
        <p:xfrm>
          <a:off x="159545" y="2081493"/>
          <a:ext cx="8824911" cy="1645852"/>
        </p:xfrm>
        <a:graphic>
          <a:graphicData uri="http://schemas.openxmlformats.org/drawingml/2006/table">
            <a:tbl>
              <a:tblPr firstRow="1"/>
              <a:tblGrid>
                <a:gridCol w="8940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01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00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1812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893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904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0217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326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0009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8011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09094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8011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00384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9906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53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marL="91433" marR="91433" marT="45703" marB="45703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sng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หลักสูตรการฝึกอบรม/สาขาอาชีพ</a:t>
                      </a:r>
                      <a:br>
                        <a:rPr kumimoji="0" lang="th-TH" sz="800" b="0" i="0" u="none" strike="sng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800" b="0" i="0" u="none" strike="sng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ที่ทดสอบมาตรฐานฝีมือแรงงาน</a:t>
                      </a:r>
                      <a:br>
                        <a:rPr kumimoji="0" lang="th-TH" sz="800" b="0" i="0" u="none" strike="sng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800" b="0" i="0" u="none" strike="sng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ในทุกโครงการจำแนกรายโครงการ และดำเนินการแล้วเสร็จ</a:t>
                      </a:r>
                      <a:r>
                        <a:rPr lang="th-TH" sz="800" strike="sngStrike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ไม่น้อยกว่าร้อยละ 30 ตามเป้าหมายรอบ </a:t>
                      </a:r>
                      <a:br>
                        <a:rPr lang="th-TH" sz="800" strike="sngStrike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strike="sngStrike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เดือน</a:t>
                      </a:r>
                      <a:endParaRPr kumimoji="0" lang="th-TH" sz="8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ผู้เข้ารับการพัฒนาฝีมือแรงงานทุกโครงการจำแนกรายโครงการและดำเนินการแล้วเสร็จ ร้อยละ 45 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ตามเป้าหมายรอบ 12  เดือน</a:t>
                      </a: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sng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หลักสูตรการฝึกอบรม/สาขาอาชีพที่ทดสอบมาตรฐานฝีมือแรงงานในทุกโครงการจำแนกรายโครงการ และดำเนินการแล้วเสร็จ</a:t>
                      </a:r>
                      <a:r>
                        <a:rPr lang="th-TH" sz="800" strike="sngStrike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ไม่น้อยกว่าร้อยละ 30 ตามเป้าหมายรอบ 12 เดือน</a:t>
                      </a:r>
                      <a:endParaRPr kumimoji="0" lang="th-TH" sz="8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จำนวนผู้เข้ารับการพัฒนาฝีมือแรงงานทุกโครงการจำแนก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รายโครงการและดำเนินการ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 ร้อยละ 100 ตามเป้าหมายรอบ 12  เดือน</a:t>
                      </a: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1" name="Picture 2" descr="\\Pk-pc\d\ระเบียบ เอกสารการจัดจ้าง  แบบฟอร์ม\ไฟล์งานต่างๆ+แบบฟอร์มต่างๆ\logo\Logo-DSD-01.png">
            <a:extLst>
              <a:ext uri="{FF2B5EF4-FFF2-40B4-BE49-F238E27FC236}">
                <a16:creationId xmlns:a16="http://schemas.microsoft.com/office/drawing/2014/main" xmlns="" id="{2C0005E0-0F14-4F3F-994F-C703D47CE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213" y="144585"/>
            <a:ext cx="9144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9061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334964" y="625458"/>
            <a:ext cx="6142037" cy="4619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6462" tIns="66462" rIns="66462" bIns="66462"/>
          <a:lstStyle/>
          <a:p>
            <a:pPr fontAlgn="auto">
              <a:spcBef>
                <a:spcPts val="0"/>
              </a:spcBef>
              <a:spcAft>
                <a:spcPts val="554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...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ความสำเร็จของการติดตามผลสัมฤทธิ์การพัฒนาฝีมือแรงงาน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8926" y="1143002"/>
            <a:ext cx="4054475" cy="2492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15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177897"/>
              </p:ext>
            </p:extLst>
          </p:nvPr>
        </p:nvGraphicFramePr>
        <p:xfrm>
          <a:off x="228600" y="1392239"/>
          <a:ext cx="8686800" cy="94058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627563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การติดตามผลสัมฤทธิ์การพัฒนาฝีมือแรงงาน คือ การที่หน่วยงานดำเนินการติดตามผลสัมฤทธิ์การพัฒนาฝีมือแรงานเพื่อกรมจะนำข้อมูล</a:t>
                      </a:r>
                      <a:b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ไปใช้ในการวิเคราะห์และ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ปรับปรุงการทำงานของกรมให้มีประสิทธิภาพมากยิ่งขึ้น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การติดตามและประเมินผลการพัฒนาฝีมือแรงานของ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ผู้ผ่านการฝึกอบรมของกรมพัฒนาฝีมือแรงงานและ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ผู้ผ่านการฝึกอบรมตามพระราชบัญญัติส่งเสริมการพัฒนาฝีมือแรงงาน พ.ศ. 2545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ในปีงบประมาณ พ.ศ. 2565 ทุกโครงการ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โดยใช้แบบติดตามและประเมินผลการพัฒนาฝีมือแรงงานของกรม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พัฒนาฝีมือแรงงาน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โดยติดตามได้ทั้งเอกสารและผ่านระบบออนไลน์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บันทึกข้อมูลตามแบบ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ดังนี้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1.8.1) ติดตามผลสัมฤทธิ์ผู้ผ่าน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การฝึกอบรมที่กรมดำเนินการทุกโครงการ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จำแนกตามกิจกรรมทั้งการฝึกเตรียมเข้าทำงาน การฝึกยกระดับฝีมือ และการฝึกอาชีพเสริม อย่างละ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40 ของผู้ผ่านการฝึก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1.8.2) ติดตามผลสัมฤทธิ์ผู้ผ่านการฝึกอบรมตามพระราชบัญญัติส่งเสริมการพัฒนาฝีมือแรงงาน พ.ศ. 2545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400 คน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ติดตามและประเมินผลของผู้ผ่านการฝึก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ที่กรมดำเนินการ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อย่างละไม่น้อยกว่า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40 ของผู้ผ่านการฝึก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(เฉพาะรุ่นที่จบการฝึก ระหว่างวันที่ 1 ตุลาคม 2564    – 31 ธันวาคม 2564)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2)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ติดตามและประเมินผลของผู้ผ่านการฝึกฝึกอบรมตามพระราชบัญญัติส่งเสริมการพัฒนาฝีมือแรงงาน พ.ศ. 2545 (เฉพาะรุ่นที่จบการฝึก ระหว่างวันที่ 1 ตุลาคม 2564 – 31 ธันวาคม 2564)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โดยหน่วยงานที่มีเป้าหมายการฝึกฝึกอบรมตามพระราชบัญญัติส่งเสริมการพัฒนาฝีมือแรงงาน พ.ศ. 2545 ต่ำกว่า 1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000 บันทึกแบบติดตามฯ จำนวน 100 คน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มีเป้าหมายตั้งแต่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001- 100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000 คน บันทึกแบบติดตามฯ จำนวน 200 คน มีเป้าหมายตั้งแต่ 100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001 ขึ้นไป บันทึกแบบติดตามฯ จำนวน 300 คน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ติดตามและประเมินผลของผู้ผ่านการฝึก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ที่กรมดำเนินการ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อย่างละไม่น้อยกว่า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40 ของผู้ผ่านการฝึก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(เฉพาะรุ่นที่จบการฝึก ระหว่างวันที่ 1 มกราคม 2565 – 30 มิถุนายน 2565)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2) บันทึกแบบ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ติดตามและประเมินผลของผู้ผ่านการฝึกฝึกอบรมตามพระราชบัญญัติส่งเสริมการพัฒนาฝีมือแรงงาน พ.ศ. 2545 (เฉพาะรุ่นที่จบการฝึก ระหว่างวันที่ 1 มกราคม – 30 มิถุนายน 2565) โดยหน่วยงานที่มีเป้าหมายการฝึกฝึกอบรมตามพระราชบัญญัติส่งเสริมการพัฒนาฝีมือแรงงาน พ.ศ. 2545 ต่ำกว่า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000 บันทึกแบบติดตามฯ จำนวน 100 คน มีเป้าหมายตั้งแต่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001- 100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000 คน บันทึกแบบติดตามฯ จำนวน 200 คน มีเป้าหมายตั้งแต่ 100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001 ขึ้นไป บันทึกแบบติดตามฯ จำนวน 300 คน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en-US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กิจกรรมใดกิจกรรมหนึ่งไม่ผ่านถือว่าไม่ผ่าน 2) เป็นข้อมูลที่ได้จากผู้ผ่านการฝึกอบรมของกรมพัฒนาฝีมือแรงงานที่ตอบแบบติดตามและประเมินผล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ภายหลังการฝึก 3 เดือน 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ที่ได้จากสถานประกอบกิจการที่ส่งพนักงานเข้ารับการฝึกอบรมของกรมพัฒนาฝีมือแรงงานที่ตอบแบบติดตาม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และประเมินผลการพัฒนาฝีมือแรงงาน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ภายหลังการฝึก 3 เดือน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เท่านั้น 3) ไม่นับ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ติดตามและประเมินผลที่ตอบคำถามไม่ครบถ้วน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การบันทึก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แบบติดตามและประเมินผลการพัฒนาฝีมือแรงงาน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1 (เฉพาะรุ่นที่จบการศึกษาระหว่าง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ตุลาคม 2564 – 31 ธันวาคม 2565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)   รอบที่ 2 (เฉพาะรุ่นที่จบการศึกษาระหว่าง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มกราคม 2565 – 30 มิถุนายน 2565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ในระบบ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 - </a:t>
                      </a:r>
                      <a:r>
                        <a:rPr lang="en-US" sz="9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sar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กองแผนงานและสารสนเทศ  ผู้รับผิดชอบ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kumimoji="0" lang="th-TH" sz="900" b="0" i="0" u="none" strike="noStrike" kern="1200" cap="none" spc="-2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ณัฐ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วลัย  น้ำทอง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/นางเรณุกาชลี  </a:t>
                      </a:r>
                      <a:r>
                        <a:rPr lang="th-TH" sz="900" b="0" spc="-4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มาวัฒน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พงศ์ / 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</a:t>
                      </a:r>
                      <a:r>
                        <a:rPr kumimoji="0" lang="th-TH" sz="9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ชนิษฎา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kumimoji="0" lang="th-TH" sz="9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โอ๊อิ้ว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7065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 ๆ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ใช้แบบสอบถามแบบติดตามและประเมินผลการพัฒนาฝีมือแรงงาน ของกองแผนงานและสารสนเทศ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04" marB="4220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275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04" marB="4220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40646036"/>
                  </a:ext>
                </a:extLst>
              </a:tr>
            </a:tbl>
          </a:graphicData>
        </a:graphic>
      </p:graphicFrame>
      <p:grpSp>
        <p:nvGrpSpPr>
          <p:cNvPr id="5128" name="Group 4"/>
          <p:cNvGrpSpPr>
            <a:grpSpLocks/>
          </p:cNvGrpSpPr>
          <p:nvPr/>
        </p:nvGrpSpPr>
        <p:grpSpPr bwMode="auto">
          <a:xfrm>
            <a:off x="1354138" y="5562602"/>
            <a:ext cx="7332662" cy="320675"/>
            <a:chOff x="1153093" y="4031945"/>
            <a:chExt cx="7943402" cy="449583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225" cy="4473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738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738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738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738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0598" y="4281219"/>
              <a:ext cx="457446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231" y="4287896"/>
              <a:ext cx="366301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152" y="4034171"/>
              <a:ext cx="1336225" cy="4473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738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738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738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738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235" y="4281219"/>
              <a:ext cx="31092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196" y="4281219"/>
              <a:ext cx="3016395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228601" y="5905500"/>
          <a:ext cx="8721727" cy="915988"/>
        </p:xfrm>
        <a:graphic>
          <a:graphicData uri="http://schemas.openxmlformats.org/drawingml/2006/table">
            <a:tbl>
              <a:tblPr firstRow="1"/>
              <a:tblGrid>
                <a:gridCol w="11293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23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614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17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904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016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6665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192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6503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128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128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128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15466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91294">
                <a:tc>
                  <a:txBody>
                    <a:bodyPr/>
                    <a:lstStyle/>
                    <a:p>
                      <a:pPr lvl="0" algn="thaiDist"/>
                      <a:endParaRPr lang="en-US" sz="7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246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7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marL="84407" marR="84407" marT="42249" marB="42249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7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7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ติดตามผลสัมฤทธิ์การพัฒนาฝีมือแรงงาน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ของผู้ผ่านการฝึก</a:t>
                      </a: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ร้อยละ 40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ผู้ผ่านการฝึกอบรมตาม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พระราชบัญญัติส่งเสริมการพัฒนาฝีมือแรงงาน พ.ศ. 2545 ตามจำนวนที่กำหนดไว้</a:t>
                      </a:r>
                      <a:endParaRPr lang="th-TH" sz="7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ติดตามผลสัมฤทธิ์การพัฒนาฝีมือแรงงาน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ของผู้ผ่านการฝึก </a:t>
                      </a: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40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ผู้ผ่านการฝึกอบรมตามพระราชบัญญัติส่งเสริมการพัฒนาฝีมือแรงงาน พ.ศ. 2545 จำนวน 200 คน</a:t>
                      </a:r>
                      <a:endParaRPr lang="en-US" sz="700" b="0" kern="1200" spc="-3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/>
        </p:nvGraphicFramePr>
        <p:xfrm>
          <a:off x="588963" y="5073274"/>
          <a:ext cx="8001000" cy="657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316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29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28613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ของผู้ผ่านการฝึก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ผู้ผ่านการฝึกระหว่างวันที่ตามที่ได้กำหนดไว้ในทุก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จำแนกตามกิจกรรมการฝึกเตรียมเข้าทำงาน 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การฝึกยกระดับฝีมือ และการฝึกอาชีพเสริม ที่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ตอบแบบสอบ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8613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ผู้ผ่านการฝึกระหว่างวันที่ตามที่ได้กำหนดไว้ทุกคนในทุก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จำแนกตามกิจกรรมการฝึกเตรียมเข้าทำงาน 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การฝึกยกระดับฝีมือ และการฝึกอาชีพเสริม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2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356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14300" y="609600"/>
            <a:ext cx="7086600" cy="46513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...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ร้อยละประสิทธิภาพการผลิตของปัจจัยด้านแรงงาน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02" name="TextBox 11"/>
          <p:cNvSpPr txBox="1">
            <a:spLocks noChangeArrowheads="1"/>
          </p:cNvSpPr>
          <p:nvPr/>
        </p:nvSpPr>
        <p:spPr bwMode="auto">
          <a:xfrm>
            <a:off x="103188" y="1316038"/>
            <a:ext cx="43926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th-TH" altLang="th-TH" sz="1200" b="1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sp>
        <p:nvSpPr>
          <p:cNvPr id="4103" name="TextBox 14"/>
          <p:cNvSpPr txBox="1">
            <a:spLocks noChangeArrowheads="1"/>
          </p:cNvSpPr>
          <p:nvPr/>
        </p:nvSpPr>
        <p:spPr bwMode="auto">
          <a:xfrm>
            <a:off x="34926" y="4402138"/>
            <a:ext cx="84248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th-TH" altLang="th-TH" sz="1000" b="1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4104" name="Group 4"/>
          <p:cNvGrpSpPr>
            <a:grpSpLocks/>
          </p:cNvGrpSpPr>
          <p:nvPr/>
        </p:nvGrpSpPr>
        <p:grpSpPr bwMode="auto">
          <a:xfrm>
            <a:off x="1057275" y="4838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60326" y="5257800"/>
          <a:ext cx="9007474" cy="1371600"/>
        </p:xfrm>
        <a:graphic>
          <a:graphicData uri="http://schemas.openxmlformats.org/drawingml/2006/table">
            <a:tbl>
              <a:tblPr firstRow="1"/>
              <a:tblGrid>
                <a:gridCol w="11608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9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9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8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40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5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71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7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91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6091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ประสิทธิภาพการผลิต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ปัจจัยด้านแรงงานเพิ่มขึ้น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ไม่น้อยกว่าร้อยละ 35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ประสิทธิภาพการผลิต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ปัจจัยด้านแรงงานเพิ่มขึ้น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ไม่น้อยกว่าร้อยละ 35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147" name="สี่เหลี่ยมผืนผ้า 2"/>
          <p:cNvSpPr>
            <a:spLocks noChangeArrowheads="1"/>
          </p:cNvSpPr>
          <p:nvPr/>
        </p:nvSpPr>
        <p:spPr bwMode="auto">
          <a:xfrm>
            <a:off x="1374776" y="3309940"/>
            <a:ext cx="6854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graphicFrame>
        <p:nvGraphicFramePr>
          <p:cNvPr id="27" name="ตาราง 9"/>
          <p:cNvGraphicFramePr>
            <a:graphicFrameLocks noGrp="1"/>
          </p:cNvGraphicFramePr>
          <p:nvPr/>
        </p:nvGraphicFramePr>
        <p:xfrm>
          <a:off x="119064" y="1584327"/>
          <a:ext cx="8882062" cy="2149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20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149475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ประสิทธิภาพการผลิตของปัจจัยด้านแรงงาน โดยค่าประสิทธิภาพการผลิตของปัจจัยด้านแรงงานที่เพิ่มขึ้นภายหลังการฝึกของผู้ผ่านการฝึกอบรม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ในด้านต่าง ๆ ได้แก่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การปฏิบัติงานอย่างถูกต้องตามขั้นตอน ลดการสูญเสียในการทำงาน เพิ่มประสิทธิภาพการทำงาน ความผิดพลาดในการทำงานลดลง ลดเวลาการผลิตสินค้า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บริการ คุณภาพของงาน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สินค้าดีขึ้นกว่าเดิม เป็นต้น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ไม่ต่ำกว่าร้อยละ 35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ผู้ผ่านการฝึกอบรมของกรมพัฒนาฝีมือแรงงานทุกโครงการ ในปีงบประมาณ พ.ศ. 2564 จำแนกตามหลักสูตรเตรียมเข้าทำงาน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การฝึกยกระดับฝีมือ และการฝึกอาชีพเสริม โดยใช้แบบติดตามและประเมินผลการดำเนินงานพัฒนาฝีมือแรงงานของกองแผนงานและสารสนเทศ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รอบที่ 1 ค่าประสิทธิภาพการผลิตของปัจจัยด้านแรงงานของผู้ผ่านการฝึกอบรม ระหว่างวันที่ 1 ตุลาคม 2564 – 31 ธันวาคม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รอบที่ 2 ค่าประสิทธิภาพการผลิตของปัจจัยด้านแรงงานของผู้ผ่านการฝึกอบรม ระหว่างวันที่ 1 มกราคม 2565 – 30 มิถุนายน 2565</a:t>
                      </a: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en-US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เป็นข้อมูลที่ได้จากผู้ผ่านการฝึกอบรมของกรมพัฒนาฝีมือแรงงานที่ตอบแบบติดตามและประเมินผล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ภายหลังการฝึก 3 เดือน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เท่านั้น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endParaRPr lang="th-TH" sz="900" b="0" spc="-4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ค่าประสิทธิภาพการผลิตของปัจจัยด้านแรงงาน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kumimoji="0" lang="th-TH" sz="900" b="0" i="0" u="none" strike="noStrike" kern="1200" cap="none" spc="-2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ณัฐ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วลัย  น้ำทอง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/นางเรณุกาชลี 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มาวัฒน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พงศ์ /นางสาว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ชนิษฎา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โอ๊อิ้ว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โทรศัพท์ : 0 2245 7065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48" marR="91448" marT="45713" marB="4571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pSp>
        <p:nvGrpSpPr>
          <p:cNvPr id="3" name="Group 28"/>
          <p:cNvGrpSpPr/>
          <p:nvPr/>
        </p:nvGrpSpPr>
        <p:grpSpPr>
          <a:xfrm>
            <a:off x="125881" y="4045714"/>
            <a:ext cx="8865720" cy="864096"/>
            <a:chOff x="113735" y="3159258"/>
            <a:chExt cx="4392405" cy="46894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2" name="Rectangle 31"/>
            <p:cNvSpPr/>
            <p:nvPr/>
          </p:nvSpPr>
          <p:spPr>
            <a:xfrm>
              <a:off x="113735" y="3159258"/>
              <a:ext cx="4392405" cy="4689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900"/>
            </a:p>
          </p:txBody>
        </p:sp>
        <p:grpSp>
          <p:nvGrpSpPr>
            <p:cNvPr id="5" name="Group 32"/>
            <p:cNvGrpSpPr/>
            <p:nvPr/>
          </p:nvGrpSpPr>
          <p:grpSpPr>
            <a:xfrm>
              <a:off x="190780" y="3200930"/>
              <a:ext cx="3547422" cy="389396"/>
              <a:chOff x="152520" y="4416452"/>
              <a:chExt cx="3547422" cy="389396"/>
            </a:xfrm>
            <a:grpFill/>
          </p:grpSpPr>
          <p:grpSp>
            <p:nvGrpSpPr>
              <p:cNvPr id="7" name="Group 33"/>
              <p:cNvGrpSpPr/>
              <p:nvPr/>
            </p:nvGrpSpPr>
            <p:grpSpPr>
              <a:xfrm>
                <a:off x="152520" y="4416452"/>
                <a:ext cx="3547422" cy="389396"/>
                <a:chOff x="112493" y="4413885"/>
                <a:chExt cx="3547422" cy="389396"/>
              </a:xfrm>
              <a:grpFill/>
            </p:grpSpPr>
            <p:sp>
              <p:nvSpPr>
                <p:cNvPr id="36" name="TextBox 35"/>
                <p:cNvSpPr txBox="1"/>
                <p:nvPr/>
              </p:nvSpPr>
              <p:spPr>
                <a:xfrm>
                  <a:off x="112493" y="4455012"/>
                  <a:ext cx="1014245" cy="200435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9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ร้อยละประสิทธิภาพการผลิตของปัจจัยด้านแรงงานที่เพิ่มขึ้น</a:t>
                  </a:r>
                </a:p>
              </p:txBody>
            </p:sp>
            <p:sp>
              <p:nvSpPr>
                <p:cNvPr id="37" name="TextBox 36"/>
                <p:cNvSpPr txBox="1"/>
                <p:nvPr/>
              </p:nvSpPr>
              <p:spPr>
                <a:xfrm>
                  <a:off x="1124370" y="4535696"/>
                  <a:ext cx="240175" cy="12527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900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=</a:t>
                  </a:r>
                  <a:endParaRPr lang="th-TH" sz="900" b="1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2255878" y="4413885"/>
                  <a:ext cx="229562" cy="125271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900" dirty="0">
                      <a:solidFill>
                        <a:srgbClr val="00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-</a:t>
                  </a:r>
                  <a:endParaRPr lang="th-TH" sz="9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2141806" y="4678010"/>
                  <a:ext cx="367075" cy="125271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900" dirty="0">
                      <a:solidFill>
                        <a:srgbClr val="00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5</a:t>
                  </a:r>
                  <a:endParaRPr lang="en-US" sz="900" dirty="0">
                    <a:solidFill>
                      <a:srgbClr val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3405616" y="4540005"/>
                  <a:ext cx="254299" cy="12527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900" dirty="0">
                      <a:solidFill>
                        <a:srgbClr val="00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X  100</a:t>
                  </a:r>
                  <a:endParaRPr lang="th-TH" sz="900" dirty="0">
                    <a:solidFill>
                      <a:srgbClr val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p:grpSp>
          <p:cxnSp>
            <p:nvCxnSpPr>
              <p:cNvPr id="35" name="Straight Connector 34"/>
              <p:cNvCxnSpPr/>
              <p:nvPr/>
            </p:nvCxnSpPr>
            <p:spPr>
              <a:xfrm>
                <a:off x="1412215" y="4643313"/>
                <a:ext cx="1983257" cy="0"/>
              </a:xfrm>
              <a:prstGeom prst="lin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4151" name="TextBox 40"/>
          <p:cNvSpPr txBox="1">
            <a:spLocks noChangeArrowheads="1"/>
          </p:cNvSpPr>
          <p:nvPr/>
        </p:nvSpPr>
        <p:spPr bwMode="auto">
          <a:xfrm>
            <a:off x="358776" y="3749675"/>
            <a:ext cx="484981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th-TH" altLang="th-TH" sz="1100" b="1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สูตรการคำนวณ (ถ้ามี)   </a:t>
            </a:r>
            <a:endParaRPr lang="en-US" altLang="th-TH" sz="1100" b="1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4152" name="Group 9"/>
          <p:cNvGrpSpPr>
            <a:grpSpLocks/>
          </p:cNvGrpSpPr>
          <p:nvPr/>
        </p:nvGrpSpPr>
        <p:grpSpPr bwMode="auto">
          <a:xfrm>
            <a:off x="7564439" y="4173540"/>
            <a:ext cx="1038225" cy="612775"/>
            <a:chOff x="7564734" y="3421372"/>
            <a:chExt cx="1037929" cy="613646"/>
          </a:xfrm>
        </p:grpSpPr>
        <p:sp>
          <p:nvSpPr>
            <p:cNvPr id="8" name="Rounded Rectangle 7"/>
            <p:cNvSpPr/>
            <p:nvPr/>
          </p:nvSpPr>
          <p:spPr>
            <a:xfrm>
              <a:off x="7564734" y="3421372"/>
              <a:ext cx="1037929" cy="613646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000" dirty="0"/>
            </a:p>
          </p:txBody>
        </p:sp>
        <p:sp>
          <p:nvSpPr>
            <p:cNvPr id="4156" name="TextBox 8"/>
            <p:cNvSpPr txBox="1">
              <a:spLocks noChangeArrowheads="1"/>
            </p:cNvSpPr>
            <p:nvPr/>
          </p:nvSpPr>
          <p:spPr bwMode="auto">
            <a:xfrm>
              <a:off x="7713888" y="3489221"/>
              <a:ext cx="82637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r>
                <a:rPr lang="en-US" altLang="th-TH" sz="1600" dirty="0"/>
                <a:t>&gt;</a:t>
              </a:r>
              <a:r>
                <a:rPr lang="th-TH" altLang="th-TH" sz="1600" dirty="0"/>
                <a:t> </a:t>
              </a:r>
              <a:r>
                <a:rPr lang="en-US" altLang="th-TH" sz="1600" dirty="0"/>
                <a:t>35%</a:t>
              </a:r>
              <a:endParaRPr lang="th-TH" altLang="th-TH" sz="1600" dirty="0"/>
            </a:p>
          </p:txBody>
        </p:sp>
      </p:grpSp>
      <p:sp>
        <p:nvSpPr>
          <p:cNvPr id="42" name="Rectangle 41"/>
          <p:cNvSpPr/>
          <p:nvPr/>
        </p:nvSpPr>
        <p:spPr>
          <a:xfrm>
            <a:off x="2667000" y="4125915"/>
            <a:ext cx="1828800" cy="3698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</a:t>
            </a:r>
            <a:b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ด้านแรงงานภายหลังการฝึกอบรม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810126" y="4125915"/>
            <a:ext cx="1895475" cy="3698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</a:t>
            </a:r>
            <a:b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ด้านแรงงานก่อนการฝึกอบรม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2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6265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73027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1 </a:t>
            </a:r>
            <a:r>
              <a:rPr lang="en-US" sz="12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สถาบันพัฒนาฝีมือแรงงาน / สำนักงานพัฒนาฝีมือแรงงาน ทุกแห่ง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89400" y="742800"/>
            <a:ext cx="7956000" cy="3240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2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2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… : </a:t>
            </a:r>
            <a:r>
              <a:rPr lang="th-TH" sz="12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ความสำเร็จของการดำเนินงานด้านการพัฒนาแรงงานและประสานงานการฝึกอาชีพจังหวัด (</a:t>
            </a:r>
            <a:r>
              <a:rPr lang="th-TH" sz="1200" b="1" kern="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กพร.ปจ</a:t>
            </a:r>
            <a:r>
              <a:rPr lang="th-TH" sz="12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.)</a:t>
            </a:r>
            <a:r>
              <a:rPr lang="en-US" sz="12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1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143002"/>
            <a:ext cx="43926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239605"/>
              </p:ext>
            </p:extLst>
          </p:nvPr>
        </p:nvGraphicFramePr>
        <p:xfrm>
          <a:off x="228601" y="1465420"/>
          <a:ext cx="8770545" cy="31065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705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065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>
                          <a:solidFill>
                            <a:srgbClr val="00206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ให้อธิบายความหมายถึงตัวชี้วัด</a:t>
                      </a:r>
                      <a:r>
                        <a:rPr lang="th-TH" sz="900" b="0" strike="noStrike" baseline="0" dirty="0">
                          <a:solidFill>
                            <a:schemeClr val="tx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นี้ และเมื่อดำเนินการแล้วจะเกิดประโยชน์อย่างไร</a:t>
                      </a:r>
                      <a:endParaRPr lang="th-TH" sz="900" b="0" strike="no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ดำเนินการจัดประชุม กพร.ปจ. ได้ครบ 2 ครั้งต่อปี จัดทำแผนพัฒนากำลังแรงงานระดับจังหวัด พ.ศ. 2565 และ พ.ศ. 2566-2570 </a:t>
                      </a:r>
                      <a:br>
                        <a:rPr lang="th-TH" sz="900" b="0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และรายงานผลการพัฒนากำลังแรงงานตามแผนพัฒนากำลังคน พ.ศ. 2564 (รายปี)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2.1 ความสำเร็จของการบรรลุเป้าหมายการดำเนินการจัดประชุม กพร.ปจ. พร้อมทั้งจัดทำรายงานการประชุม เสนอกรมพัฒนาฝีมือแรงงาน ดังนี้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- ครั้งที่ 1/2565 ระหว่างวันที่ 1 ตุลาคม 2564 – 31 มีนาคม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- ครั้งที่ 2/2565 ระหว่างวันที่ 1 เมษายน 2565 – 30 กันยายน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2.2 ความสำเร็จของการบรรลุเป้าหมายการจัดทำแผนพัฒนากำลังแรงงาน พ.ศ. 2565 และ พ.ศ. 2566-2570 พร้อมทั้งเสนอกรมพัฒนาฝีมือแรงงานทราบ ภายในวันที่ 30 กันยายน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2.3 ความสำเร็จของการบรรลุเป้าหมายการรายงานผลการพัฒนาตามแผนพัฒนากำลังคนระดับจังหวัด พ.ศ. 2564 รายปี ภายในวันที่ 31 มีนาคม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จัดส่งรายงานผลการประชุม กพร.ปจ. ครั้งที่ 1 ภายในวันที่ 31 มีนาคม 2565 และครั้งที่ 2 ภายในวันที่ 30 กันยายน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1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รายงานผลการประชุม กพร.ปจ. ครั้งที่ 1 </a:t>
                      </a:r>
                      <a:endParaRPr lang="en-US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2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รายงานผลการพัฒนากำลังคนระดับจังหวัด พ.ศ. 2564 (รายปี)</a:t>
                      </a:r>
                      <a:endParaRPr lang="en-US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1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แผนพัฒนาแรงงานระดับจังหวัด พ.ศ. 2565 และ พ.ศ. 2566-2570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2) รายงานผลการประชุม กพร.ปจ. ครั้งที่ 2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4.1 รายงานผลการประชุม </a:t>
                      </a:r>
                      <a:r>
                        <a:rPr lang="th-TH" sz="900" b="0" strike="sngStrike" baseline="0" dirty="0" err="1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กพร.ปจ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ครั้งที่ 1 และครั้งที่ 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4.2 แผนพัฒนาแรงงานระดับจังหวัด พ.ศ. 2565 และ พ.ศ. 2566-2570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4.3 รายงานผลการพัฒนากำลังคนระดับจังหวัด พ.ศ. 2564 (รายปี)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นางสาวนรา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ภรณ์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สุวรรณประเสริฐ ผู้อำนวยการกลุ่มงานเลขานุการ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คณะกรรมการพัฒนาแรงงานและประสานงานการฝึกอาชีพแห่งชาติ / นางภา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รินี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หงษ์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แพง นักวิชาการพัฒนาฝีมือแรงงานชำนาญการ /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นางสาวสุดารัตน์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วรรณสุทธิ์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นักวิชาการพัฒนาฝีมือแรงงานปฏิบัติการ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4042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1" y="46307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143000" y="4686300"/>
            <a:ext cx="7600200" cy="342900"/>
            <a:chOff x="1238815" y="4031945"/>
            <a:chExt cx="7599770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238815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2153164" y="4280184"/>
              <a:ext cx="395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315011" y="4286508"/>
              <a:ext cx="395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4972403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886752" y="4280184"/>
              <a:ext cx="2951833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534142" y="4280184"/>
              <a:ext cx="28798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1219289"/>
              </p:ext>
            </p:extLst>
          </p:nvPr>
        </p:nvGraphicFramePr>
        <p:xfrm>
          <a:off x="381000" y="5029200"/>
          <a:ext cx="8382000" cy="1600200"/>
        </p:xfrm>
        <a:graphic>
          <a:graphicData uri="http://schemas.openxmlformats.org/drawingml/2006/table">
            <a:tbl>
              <a:tblPr firstRow="1"/>
              <a:tblGrid>
                <a:gridCol w="8707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46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953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04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h-TH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รายงานผลการพัฒนา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ตามแผนพัฒนากำลังคน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ระดับจังหวัด พ.ศ. 2564 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(รายปี)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จัดประชุม </a:t>
                      </a:r>
                      <a:r>
                        <a:rPr lang="th-TH" sz="800" b="0" baseline="0" dirty="0" err="1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กพร.ปจ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b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ครั้งที่ 1/2565 พร้อมทั้งรายงานผลการประชุม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จัดทำแผนพัฒนาแรงงาน</a:t>
                      </a:r>
                      <a:br>
                        <a:rPr lang="th-TH" sz="800" b="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ระดับจังหวัด พ.ศ. 2565 </a:t>
                      </a:r>
                      <a:br>
                        <a:rPr lang="th-TH" sz="800" b="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พ.ศ. 2566-2570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u="none" strike="noStrike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จัดประชุม </a:t>
                      </a:r>
                      <a:r>
                        <a:rPr lang="th-TH" sz="800" b="0" u="none" strike="noStrike" dirty="0" err="1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กพร.ปจ</a:t>
                      </a:r>
                      <a:r>
                        <a:rPr lang="th-TH" sz="800" b="0" u="none" strike="noStrike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br>
                        <a:rPr lang="th-TH" sz="800" b="0" u="none" strike="noStrike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u="none" strike="noStrike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ครั้งที่ 2/2565 พร้อมทั้งรายงานผลการประชุม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524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705600" y="3672244"/>
            <a:ext cx="230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เอกสารประกอบการจัดทำตัวชี้วัด</a:t>
            </a: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t="10496" r="10395" b="10762"/>
          <a:stretch/>
        </p:blipFill>
        <p:spPr>
          <a:xfrm>
            <a:off x="7485600" y="2918507"/>
            <a:ext cx="762000" cy="753739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91000" y="3134264"/>
            <a:ext cx="4267199" cy="1371600"/>
          </a:xfrm>
          <a:prstGeom prst="wedgeEllipseCallout">
            <a:avLst>
              <a:gd name="adj1" fmla="val -34717"/>
              <a:gd name="adj2" fmla="val -55758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หากเป็นการรายงานของ </a:t>
            </a:r>
            <a:r>
              <a:rPr lang="en-US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e-SAR </a:t>
            </a:r>
            <a:r>
              <a:rPr lang="th-TH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จะเริ่มประมาณวันที่ </a:t>
            </a:r>
            <a:r>
              <a:rPr lang="en-US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1-7 </a:t>
            </a:r>
            <a:r>
              <a:rPr lang="th-TH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เม.ย. และ </a:t>
            </a:r>
            <a:r>
              <a:rPr lang="en-US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1-7 </a:t>
            </a:r>
            <a:r>
              <a:rPr lang="th-TH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ต.ค. หากไม่ทันควรกำหนดเป็นเงื่อนไขและตัดรอบการวัดออก </a:t>
            </a:r>
          </a:p>
          <a:p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รอบที่ </a:t>
            </a:r>
            <a:r>
              <a:rPr lang="en-US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</a:t>
            </a:r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จัดประชุม </a:t>
            </a:r>
            <a:r>
              <a:rPr lang="th-TH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กพร.ปจ</a:t>
            </a:r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ครั้งที่ 1/2565 พร้อมทั้งรายงานผลการ        </a:t>
            </a:r>
          </a:p>
          <a:p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ประชุม จัดส่งให้กองแผนงานและสารสนเทศ</a:t>
            </a:r>
          </a:p>
          <a:p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ภายในวันที่ 31 มีนาคม 2565 </a:t>
            </a:r>
          </a:p>
          <a:p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รอบที่ </a:t>
            </a:r>
            <a:r>
              <a:rPr lang="en-US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</a:t>
            </a:r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จัดประชุม </a:t>
            </a:r>
            <a:r>
              <a:rPr lang="th-TH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กพร.ปจ</a:t>
            </a:r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ครั้งที่ </a:t>
            </a:r>
            <a:r>
              <a:rPr lang="en-US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/2565 พร้อมทั้งรายงานผลการ</a:t>
            </a:r>
          </a:p>
          <a:p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ประชุม จัดส่งให้กองแผนงานและสารสนเทศ ครั้งที่ 2 </a:t>
            </a:r>
          </a:p>
          <a:p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ภายในวันที่ 30 กันยายน 2565</a:t>
            </a:r>
            <a:r>
              <a:rPr lang="en-US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th-TH" sz="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163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98532" y="138492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/>
        </p:nvGraphicFramePr>
        <p:xfrm>
          <a:off x="230102" y="1587487"/>
          <a:ext cx="8590984" cy="5181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09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181786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เป็นการประเมินประสิทธิภาพในการดำเนินงานตามกลยุทธ์หลัก ภารกิจพื้นฐาน งานประจำตามหน้าที่ปกติ ที่ได้รับมอบหมายในทุกแผนงาน/โครงการที่อยู่ภายใต้แผนปฏิบัติราชการกรมพัฒนาฝีมือแรงงาน พ.ศ.2565 โดยสามารถเบิกจ่ายเงินงบประมาณภาพรวม ประจำปีงบประมาณ พ.ศ. 2565 ได้ตามเป้าหมายที่สำนักงบประมาณกำหนด</a:t>
                      </a:r>
                      <a:endParaRPr lang="en-US" sz="1000" b="0" u="sng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2.1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แผนปฏิบัติงาน ฯ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1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สามารถบันทึกแผนปฏิบัติราชการกรมพัฒนาฝีมือแรงงาน พ.ศ. 2565 ในระบบติดตามและประเมินผลแห่งชาติ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ให้แล้วเสร็จภายในเดือนพฤศจิกายน 2564 หรือเมื่อได้รับการจัดสรรงบประมาณ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2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สามารถดำเนินงานที่บรรลุเป้าหมายในแต่ละแผนงาน/โครงการภายใต้แผนปฏิบัติราชการกรมพัฒนาฝีมือแรงงาน พ.ศ.2565 พร้อมทั้งบันทึกรายงานความก้าวหน้า      ผลการดำเนินงานตามแผนงาน/โครงการ ในระบบติดตามและประเมินผลแห่งชาติ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ไตรมาสที่ 1 บันทึกผลภายในวันที่ 10 มกราคม 2565 และไตรมาสที่ 2 บันทึกผลภายในวันที่ 4 เมษายน 2565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รอบที่ 2 ไตรมาสที่ 3 บันทึกผลภายในวันที่ 10 กรกฎาคม 2565 และไตรมาสที่ 4 บันทึกภายในวันที่ 4 ตุลาคม 2565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3.1 แผนปฏิบัติงาน ฯ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1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หากหน่วยมีการเปลี่ยนแปลงโครงการจะต้องมีหนังสือชี้แจงเหตุผลมาที่กองแผนงานและสารสนเทศ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2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 6 เดือนแรก การดำเนินการต้องไม่น้อยกว่า ร้อยละ 45 ของการดำเนินการในรอบ 12 เดือน โดยสอดคล้องกับแผนการเบิกจ่ายเงิน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3) รอบ 12 เดือน การดำเนินการต้องไม่น้อยกว่า ร้อยละ 100 ของการดำเนินการในรอบ 12 เดือน โดยสอดคล้องกับแผนการเบิกจ่ายเงิน</a:t>
                      </a:r>
                    </a:p>
                    <a:p>
                      <a:endParaRPr lang="th-TH" sz="10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0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 </a:t>
                      </a:r>
                      <a:r>
                        <a:rPr lang="th-TH" sz="10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10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การรายงานผลความก้าวหน้าการดำเนินงานตามแผนงาน/โครงการ</a:t>
                      </a:r>
                    </a:p>
                    <a:p>
                      <a:r>
                        <a:rPr lang="th-TH" sz="10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</a:t>
                      </a:r>
                      <a:r>
                        <a:rPr lang="th-TH" sz="10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10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ไฟล์ข้อมูล </a:t>
                      </a:r>
                      <a:r>
                        <a:rPr lang="en-US" sz="10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 </a:t>
                      </a:r>
                      <a:r>
                        <a:rPr lang="th-TH" sz="10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ที่ได้รายงานความก้าวหน้าในระบบติดตามและประเมินผลแห่งชาติ </a:t>
                      </a:r>
                      <a:r>
                        <a:rPr lang="en-US" sz="1000" b="0" i="0" u="none" strike="noStrike" kern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</a:t>
                      </a:r>
                      <a:r>
                        <a:rPr lang="en-US" sz="10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1 และ ไตรมาสที่ 2 ปีงบประมาณ พ.ศ. 2565</a:t>
                      </a:r>
                      <a:endParaRPr lang="th-TH" sz="1000" b="0" spc="-5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0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</a:t>
                      </a:r>
                      <a:r>
                        <a:rPr lang="en-US" sz="10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10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ไฟล์ข้อมูล </a:t>
                      </a:r>
                      <a:r>
                        <a:rPr lang="en-US" sz="10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 </a:t>
                      </a:r>
                      <a:r>
                        <a:rPr lang="th-TH" sz="10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ที่ได้รายงานความก้าวหน้าในระบบติดตามและประเมินผลแห่งชาติ </a:t>
                      </a:r>
                      <a:r>
                        <a:rPr lang="en-US" sz="10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 </a:t>
                      </a:r>
                      <a:r>
                        <a:rPr lang="th-TH" sz="10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3 และ ไตรมาสที่ 4 ปีงบประมาณ พ.ศ. 2565</a:t>
                      </a:r>
                      <a:endParaRPr lang="th-TH" sz="1000" b="0" spc="-5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1000" b="1" spc="-5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เจ้าภาพ </a:t>
                      </a:r>
                      <a:r>
                        <a:rPr lang="en-US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ผู้รับผิดชอบ </a:t>
                      </a:r>
                      <a:r>
                        <a:rPr lang="en-US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นางณัฐวลัย น้ำทอง / นางสาวพเยาว์ อินทอง / นางสาวพง</a:t>
                      </a:r>
                      <a:r>
                        <a:rPr lang="th-TH" sz="10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ศิ</a:t>
                      </a:r>
                      <a:r>
                        <a:rPr lang="th-TH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 อ่ำนาค</a:t>
                      </a:r>
                      <a:r>
                        <a:rPr lang="th-TH" sz="10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ิล</a:t>
                      </a:r>
                      <a:r>
                        <a:rPr lang="th-TH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นางพัทธนันท์ ตีเมืองสอง </a:t>
                      </a:r>
                      <a:br>
                        <a:rPr lang="th-TH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โทรศัพท์ </a:t>
                      </a:r>
                      <a:r>
                        <a:rPr lang="en-US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0 2 245 7065</a:t>
                      </a:r>
                      <a:endParaRPr lang="en-US" sz="10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</a:t>
                      </a:r>
                      <a:endParaRPr lang="th-TH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6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ๆ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หากหน่วยงานไม่มีแผนงาน/โครงการภายใต้แผนปฏิบัติราชการกรมพัฒนาฝีมือแรงงาน พ.ศ.2564 ขอให้จัดทำและดำเนินการตามแผนปฏิบัติงานตามภารกิจปกติ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18912" y="-10128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400" b="1" dirty="0"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Rounded Rectangle 3"/>
          <p:cNvSpPr/>
          <p:nvPr/>
        </p:nvSpPr>
        <p:spPr bwMode="gray">
          <a:xfrm>
            <a:off x="135308" y="633339"/>
            <a:ext cx="8190437" cy="751591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 </a:t>
            </a:r>
            <a:r>
              <a:rPr lang="en-US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ประจำปีงบประมาณ พ.ศ.2565 ภายใต้แผนปฏิบัติราชการ</a:t>
            </a:r>
          </a:p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กรมพัฒนาฝีมือแรงงาน ประจำปีงบประมาณ พ.ศ.2565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2" descr="\\Pk-pc\d\ระเบียบ เอกสารการจัดจ้าง  แบบฟอร์ม\ไฟล์งานต่างๆ+แบบฟอร์มต่างๆ\logo\Logo-DSD-01.png">
            <a:extLst>
              <a:ext uri="{FF2B5EF4-FFF2-40B4-BE49-F238E27FC236}">
                <a16:creationId xmlns:a16="http://schemas.microsoft.com/office/drawing/2014/main" xmlns="" id="{A40397D2-C9FF-4F6F-9DCD-C55344D5A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52400"/>
            <a:ext cx="9144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099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ตาราง 9"/>
          <p:cNvGraphicFramePr>
            <a:graphicFrameLocks noGrp="1"/>
          </p:cNvGraphicFramePr>
          <p:nvPr/>
        </p:nvGraphicFramePr>
        <p:xfrm>
          <a:off x="261100" y="1563241"/>
          <a:ext cx="8498249" cy="11799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82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179961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52400" y="2797058"/>
            <a:ext cx="830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29937" y="3258237"/>
            <a:ext cx="7681116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/>
        </p:nvGraphicFramePr>
        <p:xfrm>
          <a:off x="33529" y="3678483"/>
          <a:ext cx="9062611" cy="1376568"/>
        </p:xfrm>
        <a:graphic>
          <a:graphicData uri="http://schemas.openxmlformats.org/drawingml/2006/table">
            <a:tbl>
              <a:tblPr firstRow="1"/>
              <a:tblGrid>
                <a:gridCol w="9258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72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1435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3302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0635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469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6638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5157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14354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9722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2367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2046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5741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4845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281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รายงานผลการดำเนินงานตามแผนงาน/โครงการ ไตรมาสที่ 1-2  ตามแผนปฏิบัติงาน ไม่น้อยกว่า 100 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รายงานผลการดำเนินการรตามแผนงาน/โครงการ ตามแผนปฏิบัติงาน ไตรมาสที่ 3-4 </a:t>
                      </a:r>
                      <a:b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 ร้อยละ 100 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40694" y="119739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400" b="1" dirty="0"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Rounded Rectangle 3"/>
          <p:cNvSpPr/>
          <p:nvPr/>
        </p:nvSpPr>
        <p:spPr bwMode="gray">
          <a:xfrm>
            <a:off x="40694" y="800376"/>
            <a:ext cx="8679702" cy="65279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 </a:t>
            </a:r>
            <a:r>
              <a:rPr lang="en-US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ประจำปีงบประมาณ พ.ศ.2565 ภายใต้แผนปฏิบัติราชการกรมพัฒนาฝีมือแรงงาน ประจำปีงบประมาณ พ.ศ.2565</a:t>
            </a:r>
          </a:p>
          <a:p>
            <a:pPr fontAlgn="base">
              <a:spcAft>
                <a:spcPts val="600"/>
              </a:spcAft>
            </a:pPr>
            <a:r>
              <a:rPr lang="th-TH" sz="12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</a:p>
        </p:txBody>
      </p:sp>
      <p:sp>
        <p:nvSpPr>
          <p:cNvPr id="30" name="TextBox 27">
            <a:extLst>
              <a:ext uri="{FF2B5EF4-FFF2-40B4-BE49-F238E27FC236}">
                <a16:creationId xmlns:a16="http://schemas.microsoft.com/office/drawing/2014/main" xmlns="" id="{52B81DEE-AD30-47C5-856E-115240C95C51}"/>
              </a:ext>
            </a:extLst>
          </p:cNvPr>
          <p:cNvSpPr txBox="1"/>
          <p:nvPr/>
        </p:nvSpPr>
        <p:spPr>
          <a:xfrm>
            <a:off x="382664" y="1699580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สูตรการคำนวณ </a:t>
            </a:r>
            <a:r>
              <a:rPr lang="en-US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ถ้ามี</a:t>
            </a:r>
            <a:r>
              <a:rPr lang="en-US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th-TH" sz="9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1" name="Table 29">
            <a:extLst>
              <a:ext uri="{FF2B5EF4-FFF2-40B4-BE49-F238E27FC236}">
                <a16:creationId xmlns:a16="http://schemas.microsoft.com/office/drawing/2014/main" xmlns="" id="{B9D6CCE4-7BB5-43BA-B9D6-7CD1F7276FD8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1935375"/>
          <a:ext cx="6661716" cy="5522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65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274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76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954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ร้อยละของการบรรลุเป้าหมาย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ตามแผนการปฏิบัติงาน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จำนวนแผนงาน/โครงการ ที่ดำเนินการแล้วเสร็จ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369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จำนวนแผนงาน/โครงการ ตามแผนปฏิบัติงาน ประจำปีงบประมาณ พ.ศ. 2565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7" name="Picture 2" descr="\\Pk-pc\d\ระเบียบ เอกสารการจัดจ้าง  แบบฟอร์ม\ไฟล์งานต่างๆ+แบบฟอร์มต่างๆ\logo\Logo-DSD-01.png">
            <a:extLst>
              <a:ext uri="{FF2B5EF4-FFF2-40B4-BE49-F238E27FC236}">
                <a16:creationId xmlns:a16="http://schemas.microsoft.com/office/drawing/2014/main" xmlns="" id="{CF84BD08-8B87-4992-A694-782679B20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5667" y="23804"/>
            <a:ext cx="9144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27733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169" y="133230"/>
            <a:ext cx="849906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(กองแผนงานและสารสนเทศ)</a:t>
            </a:r>
          </a:p>
          <a:p>
            <a:pPr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1" y="762000"/>
            <a:ext cx="8230602" cy="49065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4000" tIns="54000" rIns="54000" bIns="54000"/>
          <a:lstStyle/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strike="sngStrike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ความสำเร็จของการประสานความร่วมมือเครือข่ายเพื่อสนับสนุนภารกิจของกรมพัฒนาฝีมือแรงงาน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359272" y="1295400"/>
            <a:ext cx="423848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762953"/>
              </p:ext>
            </p:extLst>
          </p:nvPr>
        </p:nvGraphicFramePr>
        <p:xfrm>
          <a:off x="152400" y="1600200"/>
          <a:ext cx="8839200" cy="2762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9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76225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เป็นการดำเนินการประสานงานและระบุแนวทางการดำเนินงาน ให้กับเครือข่ายซึ่งเป็นกลุ่มเป้าหมายเพื่อให้การสนับสนุนภารกิจของกรมพัฒนาฝีมือแรงงาน สอดคล้องกับแผนแม่บทและแผนปฏิบัติการ ด้านการสนับสนุนงบประมาณ วัสดุฝึกอบรม/ ทดสอบมาตรฐานฝีมือแรงงาน หลักสูตร จำนวนแรงงานที่ได้รับผลประโยชน์</a:t>
                      </a:r>
                      <a:endParaRPr lang="th-TH" sz="900" b="1" baseline="0" dirty="0">
                        <a:solidFill>
                          <a:schemeClr val="accent2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โดยพิจารณาจากงบประมาณที่ได้รับการสนับสนุน วัสดุฝึกอบรม/ ทดสอบมาตรฐานฝีมือแรงงาน หลักสูตร จำนวนแรงงานที่ได้รับผลประโยชน์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รายงานผลการดำเนินงานประสานความร่วมมือกับเครือข่ายที่สนับสนุนภารกิจของกรมพัฒนาฝีมือแรงงาน ระหว่าง 1 ตุลาคม 2564 – 31 มีนาคม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รอบที่ 2 รายงานผลการดำเนินงานประสานความร่วมมือกับเครือข่ายที่สนับสนุนภารกิจของกรมพัฒนาฝีมือแรงงาน ระหว่าง 1 เมษายน 2565 – 30 กันยายน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รายงานสรุปผลการดำเนินงาน การประสานงาน รายงานการประชุม การบันทึกข้อตกลง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MOU)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หนังสือขอบคุณ และ  ภาพถ่าย เสนอต่อหัวหน้าส่วนราชการ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0" y="4724400"/>
            <a:ext cx="812925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9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228568" y="4766697"/>
            <a:ext cx="7665120" cy="340935"/>
            <a:chOff x="1153093" y="4031945"/>
            <a:chExt cx="7943402" cy="452758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1" cy="44959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1" cy="44959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970801"/>
              </p:ext>
            </p:extLst>
          </p:nvPr>
        </p:nvGraphicFramePr>
        <p:xfrm>
          <a:off x="152402" y="5111442"/>
          <a:ext cx="8941799" cy="1291590"/>
        </p:xfrm>
        <a:graphic>
          <a:graphicData uri="http://schemas.openxmlformats.org/drawingml/2006/table">
            <a:tbl>
              <a:tblPr firstRow="1"/>
              <a:tblGrid>
                <a:gridCol w="11523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03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90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910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881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893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0472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971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905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905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905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905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52484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00050">
                <a:tc>
                  <a:txBody>
                    <a:bodyPr/>
                    <a:lstStyle/>
                    <a:p>
                      <a:pPr lvl="0" algn="thaiDist"/>
                      <a:endParaRPr lang="en-US" sz="9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865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การดำเนินงานประสานความร่วมมือกับเครือข่ายที่สนับสนุนภารกิจของกรมพัฒนาฝีมือแรงงาน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ระหว่าง 1 ตุลาคม 2564 – 31 มีนาคม 2565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จัดทำรายงานสรุปผลการดำเนินงานประสานความร่วมมือกับเครือข่ายที่สนับสนุนภารกิจของกรมพัฒนาฝีมือ แรงงาน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ระหว่าง 1 เมษายน 2565 – 30 กันยายน 2565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416" y="152400"/>
            <a:ext cx="800100" cy="743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8759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806283"/>
              </p:ext>
            </p:extLst>
          </p:nvPr>
        </p:nvGraphicFramePr>
        <p:xfrm>
          <a:off x="1309825" y="3028950"/>
          <a:ext cx="6676231" cy="99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47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329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285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8006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006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7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7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700" b="0" baseline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700" b="0" baseline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700" b="0" baseline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th-TH" sz="7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 marL="68580" marR="68580" marT="34290" marB="3429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5249" y="152400"/>
            <a:ext cx="8526533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8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9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6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กองแผนงานและสารสนเทศ</a:t>
            </a:r>
            <a:r>
              <a:rPr lang="th-TH" sz="9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62686" y="918140"/>
            <a:ext cx="8015161" cy="546497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4000" tIns="54000" rIns="54000" bIns="54000"/>
          <a:lstStyle/>
          <a:p>
            <a:pPr>
              <a:spcAft>
                <a:spcPts val="450"/>
              </a:spcAft>
              <a:defRPr/>
            </a:pPr>
            <a:r>
              <a:rPr lang="en-US" sz="16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6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6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6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ความสำเร็จของการเผยแพร่ผลการศึกษาวิจัยเพื่อส่งเสริมการพัฒนาฝีมือแรงงาน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441203" y="1521768"/>
            <a:ext cx="4353741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5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620182"/>
              </p:ext>
            </p:extLst>
          </p:nvPr>
        </p:nvGraphicFramePr>
        <p:xfrm>
          <a:off x="115249" y="1828800"/>
          <a:ext cx="8850603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506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0480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เป็นการนำข้อมูลจากฐานข้อมูลของกรมพัฒนาฝีมือแรงงาน และหน่วยงานอื่น ๆ ไปใช้ในการวิเคราะห์และปรับปรุงการทำงานให้มีประสิทธิภาพมากยิ่งขึ้น เพื่อเผยแพร่ให้หน่วยงานทั้งภายนอก ภายใน ทั้งภาครัฐและภาคเอกชนได้นำข้อมูลไปประยุกต์ใช้ให้เกิดประโยชน์ในการทำงานด้านการยกระดับความรู้ความสามารถของค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มีการเผยแพร่ผลการศึกษา วิเคราะห์ วิจัย ในเว็บไซต์ของกองแผนงานและสารสนเทศ หรือ กรมพัฒนาฝีมือแรงงาน                                                   </a:t>
                      </a:r>
                      <a:r>
                        <a:rPr lang="th-TH" sz="900" b="0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 6 เดือนแรก มีการเก็บข้อมูลเพื่อมาทำการวิเคราะห์ ศึกษา และ/หรือจัดทำแบบสำรวจ เพื่อเก็บข้อมูลเพิ่มเติมจากหน่วยงานผู้มีส่วนได้ส่วนเสีย</a:t>
                      </a:r>
                      <a:br>
                        <a:rPr lang="th-TH" sz="900" b="0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 12 เดือน มีการนำผลการจากการข้อมูลที่รวบรวม มาวิเคราะห์ วิจัยและสรุปผล และเผยแพร่ทางเว็บไซต์ของกองแผนงานและสารสนเทศ หรือ กรมพัฒนาฝีมือแรงงาน</a:t>
                      </a:r>
                      <a:endParaRPr lang="en-US" sz="900" b="0" baseline="0" dirty="0">
                        <a:solidFill>
                          <a:schemeClr val="accent2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 6 เดือนแรก มีการเก็บข้อมูลเพื่อมาทำการวิเคราะห์ ศึกษา และ/หรือจัดทำแบบสำรวจ เพื่อเก็บข้อมูลเพิ่มเติมจากหน่วยงานผู้มีส่วนได้ส่วนเสีย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 12 เดือน มีการนำผลการจากการข้อมูลที่รวบรวม มาวิเคราะห์ วิจัยและสรุปผล และเผยแพร่ทางเว็บไซต์ของกองแผนงานและสารสนเทศ หรือ กรมพัฒนาฝีมือแรงงาน</a:t>
                      </a:r>
                      <a:endParaRPr lang="en-US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(ถ้ามี)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การรายงานสรุปผลการศึกษาวิจัยเพื่อส่งเสริมการพัฒนาฝีมือแรงงาน และข้อเสนอแนะ เสนอต่อหัวหน้าส่วนราชการ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91132" y="5011579"/>
            <a:ext cx="835030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92302" y="5056777"/>
            <a:ext cx="7873551" cy="353423"/>
            <a:chOff x="1153093" y="3987120"/>
            <a:chExt cx="7943402" cy="469343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3987120"/>
              <a:ext cx="1336601" cy="4495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65722" y="4006866"/>
              <a:ext cx="1336601" cy="4495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6144836"/>
              </p:ext>
            </p:extLst>
          </p:nvPr>
        </p:nvGraphicFramePr>
        <p:xfrm>
          <a:off x="112680" y="5448300"/>
          <a:ext cx="8927135" cy="1333500"/>
        </p:xfrm>
        <a:graphic>
          <a:graphicData uri="http://schemas.openxmlformats.org/drawingml/2006/table">
            <a:tbl>
              <a:tblPr firstRow="1"/>
              <a:tblGrid>
                <a:gridCol w="11505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97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841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849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801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821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0159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907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841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841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8418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8418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49445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62104">
                <a:tc>
                  <a:txBody>
                    <a:bodyPr/>
                    <a:lstStyle/>
                    <a:p>
                      <a:pPr lvl="0" algn="thaiDist"/>
                      <a:endParaRPr lang="en-US" sz="9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713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marL="68580" marR="68580"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มีการเก็บข้อมูลเพื่อมาทำการวิเคราะห์ ศึกษา และ/หรือจัดทำแบบสำรวจ เพื่อเก็บข้อมูลเพิ่มเติมจากหน่วยงานผู้มีส่วนได้ส่วนเสีย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จัดทำรายงานสรุปผลการศึกษาวิจัยและเผยแพร่ผลการศึกษาวิจัยในเว็บไซด์ของกองแผนงานและสารสนเทศ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 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กรมพัฒนาฝีมือแรงงาน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78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สำนักพัฒนามาตรฐานและทดสอบฝีมือแรงงาน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8F3E0349-BAA5-42C4-A0B1-099C8089FC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8345470"/>
              </p:ext>
            </p:extLst>
          </p:nvPr>
        </p:nvGraphicFramePr>
        <p:xfrm>
          <a:off x="0" y="914402"/>
          <a:ext cx="9144000" cy="4737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ร้อยละของจำนวนการตอบแบบสอบถามความพึงพอใจในการทดสอบมาตรฐานฝีมือแรงงานตามมาตรา 26 และความ</a:t>
                      </a:r>
                      <a:r>
                        <a:rPr lang="th-TH" sz="1200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สําเร็จ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ของการจัด</a:t>
                      </a:r>
                      <a:r>
                        <a:rPr lang="th-TH" sz="1200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ทํา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มาตรฐานฝีมือแรงงานตามมาตรา 26 ของสถาบันพัฒนาฝีมือแรงงานและ</a:t>
                      </a:r>
                      <a:r>
                        <a:rPr lang="th-TH" sz="1200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สํานักงาน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พัฒนาฝีมือแรงงาน</a:t>
                      </a:r>
                      <a:endParaRPr lang="en-AU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ผู้ผ่านการทดสอบมาตรฐานฝีมือแรงงานแห่งชาติที่ได้รับอัตราค่าจ้างตามมาตรฐานฝีมือที่กำหนดตามกฎหมา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ความสำเร็จของการติดตามผลความพึงพอใจ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99620046"/>
                  </a:ext>
                </a:extLst>
              </a:tr>
              <a:tr h="66012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ความสำเร็จของการดำเนินงานตามระบบประกันคุณภาพการทดสอบมาตรฐานฝีมือแรงงานแห่งชาติ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69559208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จำนวนการตอบแบบสอบถาม</a:t>
                      </a:r>
                      <a:r>
                        <a:rPr lang="th-TH" sz="120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ความพึงพอใจของผู้รับบริการ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สมฐ.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th-TH" sz="120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ร้อยละของการพัฒนาบุคลากรเพิ่มประสิทธิภาพการปฏิบัติราชการของหน่วยงาน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สมฐ.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80654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43876" y="219077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3"/>
          <p:cNvSpPr/>
          <p:nvPr/>
        </p:nvSpPr>
        <p:spPr bwMode="gray">
          <a:xfrm>
            <a:off x="113733" y="603949"/>
            <a:ext cx="8108950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13733" y="110513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781557"/>
              </p:ext>
            </p:extLst>
          </p:nvPr>
        </p:nvGraphicFramePr>
        <p:xfrm>
          <a:off x="175420" y="1358031"/>
          <a:ext cx="8892381" cy="36505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23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650533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ความสําเร็จของการบรรลุเป้าหมาย :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จำนวนการตอบแบบสอบถามความพึงพอใจในการทดสอบมาตรฐานฝีมือแรงงานตามมาตรา 26 ไม่น้อยกว่า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en-US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r>
                        <a:rPr lang="th-TH" sz="8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2) การดําเนินการจัดทํามาตรฐานฝีมือแรงงานตามมาตรา 26 ของสถาบันพัฒนาฝีมือแรงงาน และสำนักงานพัฒนาฝีมือแรงงาน จํานวน 1 สาขา หรือ 1 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ตําแหน่ง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นําเสนอ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ผ่านการกลั่นกรองของคณะอนุกรรมการกลั่นกรองมาตรฐานฝีมือแรงงานตามมาตรา 26 ก่อน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นําเสนอ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คณะกรรมการส่งเสริมฯ พิจารณาให้การรับรอง </a:t>
                      </a:r>
                      <a:endParaRPr lang="th-TH" sz="85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พิจารณาจากการดําเนินงานตามเป้าหมาย :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พิจารณาจากการดําเนินงานที่บรรลุเป้าหมาย จํานวน 1 สาขา หรือ 1 ตําแหน่ง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ดําเนินการ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ระหว่างวันที่ 1 ตุลาคม 2564 - 31 มีนาคม 2565 คณะทำงานจัด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ทํา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ร่างมาตรฐานฝีมือแรงงานตามมาตรา 26 ประกอบด้วย  1) หน้าปก 2) สารบัญ 3) รายชื่อคณะทำงานที่ร่วมจัดทำมาตรฐานฝีมือแรงงาน 4) 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คํ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า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จํากัดค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วามของมาตรฐานฝีมือแรงงาน 5) 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คํ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า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จํากัดค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วามของสาขาอาชีพที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กําหนด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มาตรฐานฝีมือแรงงาน 6) การ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กําหนด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ขอบเขตของมาตรฐานฝีมือแรงงาน 7) คุณสมบัติของผู้ทดสอบมาตรฐานฝีมือแรงงาน 8) คุณสมบัติของผู้มีสิทธิเข้ารับการทดสอบมาตรฐานฝีมือแรงงาน 9) หลักเกณฑ์ที่จะได้รับหนังสือรับรองผู้ผ่านการทดสอบมาตรฐานฝีมือแรงงาน  10) 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ข้อกําหนด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การทดสอบมาตรฐานฝีมือแรงงาน 11) ลักษณะการทดสอบมาตรฐานฝีมือแรงงาน 12) แบบทดสอบมาตรฐานฝีมือแรงงาน ภาคความรู้ พร้อมเฉลย 13) รายการอื่น ๆ (1) บัญชีวิเคราะห์งานหลัก งานย่อย และขั้นตอนการปฏิบัติงาน (2) ตารางแสดงน้าหนักข้อสอบ</a:t>
                      </a:r>
                      <a:r>
                        <a:rPr lang="en-US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(3)</a:t>
                      </a:r>
                      <a:r>
                        <a:rPr lang="en-US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การวิเคราะห์ความสอดคล้อง </a:t>
                      </a:r>
                      <a:r>
                        <a:rPr lang="en-US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IOC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ข้อสอบภาคความรู้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สําเนา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หนังสือรับรองความเห็นชอบจากสถานประกอบการ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ผลการดําเนินการระหว่างวันที่ 1 เมษายน - 30 กันยายน 2565</a:t>
                      </a:r>
                      <a:r>
                        <a:rPr lang="en-AU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คณะทำงานจัด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ทํา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ร่างมาตรฐานฝีมือแรงงานตามมาตรา 26 ประกอบด้วย </a:t>
                      </a:r>
                      <a:r>
                        <a:rPr lang="en-AU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จัดทดลองทดสอบมาตรฐานฝีมือแรงงาน </a:t>
                      </a:r>
                      <a:r>
                        <a:rPr lang="en-AU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2) 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จัดประชุมคณะอนุกรรมการฯเพื่อเห็นชอบคู่มือวิธีการทดสอบมาตรฐานฯ </a:t>
                      </a:r>
                      <a:r>
                        <a:rPr lang="en-AU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3) 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คู่มือวิธีการทดสอบมาตรฐานฝีมือแรงงานตามมาตรา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26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ฉบับสมบูรณ์ และ 4) ผู้มีส่วนใน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ทำมาตรฐานฝีมือแรงงานตามมาตรา 26 (คณะทำงาน คณะอนุกรรมการ</a:t>
                      </a:r>
                      <a:r>
                        <a:rPr lang="th-TH" sz="850" b="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กลั่นกรองฯ) ผู้เข้ารับการทดสอบ และผู้ทดสอบฯ ประเมินความพึงพอใจในการทดสอบมาตรฐานฝีมือแรงงานตามมาตรา 26 แล้วส่งกลับ ไม่น้อยกว่า</a:t>
                      </a:r>
                      <a:r>
                        <a:rPr lang="th-TH" sz="85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en-US" sz="85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r>
                        <a:rPr lang="th-TH" sz="850" b="1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850" spc="-3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เงื่อนไข (ถ้ามี) : </a:t>
                      </a:r>
                      <a:r>
                        <a:rPr lang="th-TH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ใช้ประกอบการพิจารณาหลักเกณฑ์ผ่านหรือไม่ผ่านตัวชี้วัด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3.1 คู่มือวิธีการทดสอบมาตรฐานฝีมือแรงงานตามมาตรา 26 ต้องถูกต้องตามรูปแบบที่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กําหนด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ไว้ ตามข้อ 2 ข้อย่อย 1) – 13)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3.2 ผู้ประกอบอาชีพหรือสถานประกอบกิจการนำมาตรฐานฝีมือแรงงานตามมาตรา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26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ที่ดำเนินการเรียบร้อยแล้วในปีก่อนหน้านี้ไปใช้ในการทดสอบ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หลักฐาน (ถ้ามี) : </a:t>
                      </a:r>
                      <a:r>
                        <a:rPr lang="th-TH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ร่างมาตรฐานฝีมือแรงงานตามมาตรา 26 ตามรายละเอียดรายการ ข้อ 1) – 13)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</a:t>
                      </a:r>
                      <a:r>
                        <a:rPr lang="th-TH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1) คู่มือวิธีทดสอบมาตรฐานฝีมือแรงงานตามมาตรา 26 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จํานวน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เล่ม 2) รายงานการประชุมคณะอนุกรรมการกลั่นกรองมาตรฐานฝีมือแรงงานตามมาตรา 26 3) หนังสือ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นําส่ง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สำนักพัฒนามาตรฐานฯ และ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สําเนาคํ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าขอให้รับรองฯ แบบ รมฐ. 1 พร้อมเอกสารและหลักฐาน และ 4) แบบสรุปผลการประเมินความพึงพอใจในการทดสอบมาตรฐานฝีมือแรงงานตามมาตรา 26 และแบบสอบถามความพึงพอใจในการทดสอบมาตรฐานฝีมือแรงงานตามมาตรา 26 ไม่น้อยกว่า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en-US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r>
                        <a:rPr lang="th-TH" sz="8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เจ้าภาพ :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กลุ่มงานกําหนดมาตรฐานฝีมือแรงงาน ผู้รับผิดชอบ : นายโกญจนาท ใจยะ นักวิชาการพัฒนาฝีมือแรงงาน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ชํานาญการ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และนางสาวสาวิตรี สมชาติเกรียงไกร นักวิชาการพัฒนาฝีมือแรงงานปฏิบัติการ โทรศัพท์ : 0 2643 4987 และ 0 2245 1822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 อื่น ๆ (ถ้ามี)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สามารถดาวน์โหลดแบบสอบถามความพึงพอใจได้ที่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สูตรการคํานวณ (ถ้ามี) :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50117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911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543398"/>
              </p:ext>
            </p:extLst>
          </p:nvPr>
        </p:nvGraphicFramePr>
        <p:xfrm>
          <a:off x="0" y="5334000"/>
          <a:ext cx="9006844" cy="14478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ร่างมาตรฐานฝีมือแรงงานตามมาตรา</a:t>
                      </a:r>
                      <a:r>
                        <a:rPr lang="th-TH" sz="9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26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ข้อสอบภาคความรู้ พร้อมเฉลย 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คู่มือวิธีการทดสอบมาตรฐานฝีมือแรงงานตามมาตรา</a:t>
                      </a:r>
                      <a:r>
                        <a:rPr lang="th-TH" sz="9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26</a:t>
                      </a:r>
                      <a:endParaRPr lang="th-TH" sz="9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จำนวนการตอบแบบสอบถาม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ความพึงพอใจในการทดสอบมาตรฐานฝีมือแรงงานตามมาตรา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26          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90600" y="666690"/>
            <a:ext cx="7037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ร้อยละของจำนวนการตอบแบบสอบถามความพึงพอใจในการทดสอบมาตรฐานฝีมือแรงงานตามมาตรา 26 </a:t>
            </a:r>
          </a:p>
          <a:p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และความสําเร็จของการจัดทํามาตรฐานฝีมือแรงงานตามมาตรา 26 ของสถาบันพัฒนาฝีมือแรงงานและสํานักงานพัฒนาฝีมือแรงงาน</a:t>
            </a:r>
            <a:endParaRPr lang="en-AU" sz="1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graphicFrame>
        <p:nvGraphicFramePr>
          <p:cNvPr id="25" name="Table 29"/>
          <p:cNvGraphicFramePr>
            <a:graphicFrameLocks noGrp="1"/>
          </p:cNvGraphicFramePr>
          <p:nvPr/>
        </p:nvGraphicFramePr>
        <p:xfrm>
          <a:off x="-228600" y="4512603"/>
          <a:ext cx="7467600" cy="5320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22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218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435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673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จำนวนแบบสอบถามที่ผู้เข้ารับการทดสอบและผู้ทดสอบประเมินความพึงพอใจแล้วส่งกลับ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3427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จำนวนแบบสอบถามทั้งหมดที่ส่งให้ผู้เข้ารับการทดสอบและผู้ทดสอบประเมินความพึงพอใจ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4" name="รูปภาพ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3986277"/>
            <a:ext cx="571278" cy="571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8911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5275" y="719139"/>
            <a:ext cx="7818438" cy="65246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 ความสำเร็จของผู้ผ่านการทดสอบมาตรฐานฝีมือแรงงานแห่งชาติที่ได้รับอัตราค่าจ้าง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ตามมาตรฐานฝีมือที่กำหนดตามกฎหมาย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716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760544"/>
              </p:ext>
            </p:extLst>
          </p:nvPr>
        </p:nvGraphicFramePr>
        <p:xfrm>
          <a:off x="1" y="1600199"/>
          <a:ext cx="9042399" cy="3775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423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775074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 ผู้ที่ผ่านการทดสอบมาตรฐานฝีมือแห่งชาติ ตามมาตรฐานฝีมือที่กำหนดตามกฎหมาย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 96 สาขาอาชีพ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ภายใต้โครงการยกระดับแรงงานไทยให้ได้มาตรฐาน ฝีมือแรงงานเพื่อรองรับ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การแข่งขัน กิจกรรมพัฒนาศักยภาพแรงงานเพื่อรองรับการจ่ายค่าจ้างตามมาตรฐานฝีมือ ได้รับค่าจ่างตามมาตรฐานฝีมือที่กฎหมายกำหนด โดยผู้ที่เข้ารับการทดสอบมาตรฐานฝีมือ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แรงงานแห่งชาติ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ต้องเป็นแรงงานที่ทำงานอยู่ในสถานประกอบกิจการ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2) การทดสอบมาตรฐานฝีมือแรงงานแห่งชาติ หมายถึง การทดสอบฝีมือ ความรู้ ความสามารถ และทัศนคติในการทำงานของผู้ประกอบอาชีพในสาขาที่กำหนด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พิจารณาจากการดำเนินงานตามเป้าหมาย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ใช้ข้อมูลจากวันที่เข้าทดสอบมาตรฐานฝีมือแรงงาน โดยพิจารณาจากในระบบ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 ณ วันที่ 1 ตุลาคม 2564 – 31 มีนาคม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 ณ วันที่ 1 เมษายน 2565 –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ผู้เข้ารับการทดสอบมาตรฐานฝีมือแรงงานแห่งชาติ </a:t>
                      </a:r>
                      <a:r>
                        <a:rPr lang="th-TH" sz="900" b="0" u="sng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ต้องเป็นแรงงานที่ทำงานอยู่ในสถานประกอบกิจการ และผ่านการฝึกอบรมภายใต้โครงการยกระดับแรงงานไทยให้ได้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</a:t>
                      </a:r>
                      <a:r>
                        <a:rPr lang="th-TH" sz="900" b="0" u="sng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มาตรฐานฝีมือแรงงานเพื่อรองรับการแข่งขัน กิจกรรมพัฒนาศักยภาพแรงงานเพื่อรองรับการจ่ายค่าจ้างตามมาตรฐานฝีมือ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2)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จัดทดสอบมาตรฐานฝีมือแรงงานแห่งชาติ เฉพาะใน 96 สาขาอาชีพ ที่ได้มีการประกาศอัตราค่าจ้างตามมาตรฐานฝีมือที่กำหนดตามกฎหมาย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นางสาวศิริพร นวกังสดาล นักวิชาการพัฒนาฝีมือแรงงานชำนาญการ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และนายอับดุลฮากีม  ดาเด๊ะ นักวิชาการ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พัฒนาฝีมือแรงงานปฏิบัติการ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0 2245 4837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จะนำผลคะแนนจากการสำรวจผู้ที่ได้รับอัตราค่าจ้างตามมาตรฐานฝีมือที่กำหนดตามกฎหมายของกรมสวัสดิการและคุ้มครองแรงงาน</a:t>
                      </a:r>
                      <a:endParaRPr lang="th-TH" sz="900" b="1" strike="sng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533400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98549" y="5410197"/>
            <a:ext cx="7943850" cy="381001"/>
            <a:chOff x="1153093" y="3880159"/>
            <a:chExt cx="7943402" cy="379475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3880159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183740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183740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3921270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183743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183740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34922" y="5913120"/>
          <a:ext cx="9032879" cy="944880"/>
        </p:xfrm>
        <a:graphic>
          <a:graphicData uri="http://schemas.openxmlformats.org/drawingml/2006/table">
            <a:tbl>
              <a:tblPr firstRow="1"/>
              <a:tblGrid>
                <a:gridCol w="116413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443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301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286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379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340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2412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368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301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3018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3019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3019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71352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6745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742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ดำเนินการได้ร้อยละ 100 </a:t>
                      </a:r>
                      <a:b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ของเป้าหมายที่ได้รับการจัดสรร </a:t>
                      </a:r>
                      <a:b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ในรอบ 6 เดือนแรก</a:t>
                      </a:r>
                      <a:endParaRPr lang="th-TH" sz="800" b="0" spc="-3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ดำเนินการได้ร้อยละ 100 </a:t>
                      </a:r>
                      <a:b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ของเป้าหมายที่ได้รับการจัดสรร </a:t>
                      </a:r>
                      <a:b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ในรอบ 12 เดือน</a:t>
                      </a:r>
                      <a:endParaRPr lang="th-TH" sz="800" b="0" spc="-3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151099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378021"/>
              </p:ext>
            </p:extLst>
          </p:nvPr>
        </p:nvGraphicFramePr>
        <p:xfrm>
          <a:off x="1677989" y="3962400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ผู้ที่ผ่านการทดสอบ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=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มาตรฐานฝีมือแห่งชาติ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ในรอบ 6 เดือนแรก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จำนวนผู้ที่เข้ารับ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การทดสอบมาตรฐานฝีมือแห่งชาติ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เป้าหมายที่ได้รับการจัดสรร ในรอบ 6 เดือนแรก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4624390"/>
              </p:ext>
            </p:extLst>
          </p:nvPr>
        </p:nvGraphicFramePr>
        <p:xfrm>
          <a:off x="1677989" y="4648202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ผู้ที่ผ่านการทดสอบ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=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มาตรฐานฝีมือแห่งชาติ ในรอบ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เดือน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จำนวนผู้ที่เข้ารับ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การทดสอบมาตรฐานฝีมือแห่งชาติ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เป้าหมายที่ได้รับการจัดสรร ในรอบ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เดือน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3992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05800" y="179439"/>
            <a:ext cx="762000" cy="762001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68504" y="10241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97920"/>
              </p:ext>
            </p:extLst>
          </p:nvPr>
        </p:nvGraphicFramePr>
        <p:xfrm>
          <a:off x="152400" y="1262617"/>
          <a:ext cx="8834824" cy="40713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48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071385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การติดตามผลความพึงพอใจ</a:t>
                      </a:r>
                      <a:r>
                        <a:rPr lang="th-TH" sz="900" b="0" strike="sng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ด้านการฝึกอบรม</a:t>
                      </a:r>
                      <a:r>
                        <a:rPr lang="en-US" sz="900" b="0" strike="sng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sng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ด้านการทดสอบมาตรฐานฝีมือแรงงานแห่งชาติ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เพื่อวิเคราะห์และ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ปรับปรุงกระบวนการทำงานในด้านการให้บริการของหน่วยงานให้มีประสิทธิภาพมากยิ่งขึ้น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strike="sng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ความพึงพอใจด้านการฝึกอบรม พิจารณาจากผู้ตอบแบบสอบถามความพึงพอใจที่เข้ารับ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การฝึกอบรมของกรมพัฒนาฝีมือแรงงานทุกโครงการในปีงบประมาณ พ.ศ. 256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ในหลักสูตร เตรียมเข้าทำงาน การฝึกยกระดับฝีมือ และการฝึกอาชีพเสริม โดยใช้แบบติดตาม (ระบบประกันคุณภาพ) 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2) ความพึงพอใจด้านการทดสอบมาตรฐานฝีมือแรงงานแห่งชาติ พิจารณาจากผู้ตอบแบบสอบถามความพึงพอใจที่เข้ารับการทดสอบมาตรฐานฯ ที่ตอบแบบสอบถามความพึงพอใจด้านการทดสอบมาตรฐานฝีมือแรงงานแห่งชาติ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ดำเนินการระหว่างวันที่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ดำเนินการระหว่างวันที่ 1 เมษายน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การนับแบบสอบถามความพึงพอใจของกรมผ่าน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โดยจะไม่นับแบบสอบถามที่ตอบคำถามไม่ครบถ้วน จนไม่สามารถประมวลผลได้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การประเมินความพึงพอใจด้านการฝึกอบรม สำนักพัฒนาผู้ฝึกและเทคโนโลยีการฝึก  ผู้รับผิดชอบ นางสาวนพรัตน์ บุญสุภาพ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นักวิชาการพัฒนาฝีมือแรงงานชำนาญการพิเศษ นายศิริ วัฒนศิลป์ นักวิชาการพัฒนาฝีมือแรงงานชำนาญการ และนางสาวนุชจรินท์ สายรัดทอง นักวิชาการพัฒนา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ฝีมือแรงงานชำนาญการ โทรศัพท์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US" sz="900" b="0" strike="sng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0 2245 4360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ความพึงพอใจด้านการทดสอบมาตรฐานฯ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นางสุดารัตน์ หมัดป้องตัว นักวิชาการพัฒนาฝีมือแรงงานชำนาญการ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และนายฐิติพงษ์ ขนุนทอง นักวิชาการพัฒนาฝีมือแรงงานปฏิบัติการ   โ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2354 0281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1707-8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703</a:t>
                      </a:r>
                      <a:endParaRPr lang="th-TH" sz="900" b="0" strike="noStrike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อื่น ๆ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การตอบแบบสอบถามความพึงพอใจ ดำเนินการผ่าน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ทางเว็บไซต์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4"/>
                        </a:rPr>
                        <a:t>http://gcloud.dsd.go.th/~q7/index.php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QR Code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0112" y="5163981"/>
            <a:ext cx="162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99929" y="51816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9608639"/>
              </p:ext>
            </p:extLst>
          </p:nvPr>
        </p:nvGraphicFramePr>
        <p:xfrm>
          <a:off x="68504" y="5562600"/>
          <a:ext cx="9006844" cy="79248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899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2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  ด้านการฝึกอบรม ร้อยละ 60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  ด้านการทดสอบมาตรฐาน ร้อยละ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70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ด้านการฝึกอบรม ร้อยละ 60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ด้านการทดสอบมาตรฐาน ร้อยละ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107611"/>
              </p:ext>
            </p:extLst>
          </p:nvPr>
        </p:nvGraphicFramePr>
        <p:xfrm>
          <a:off x="2133600" y="3962400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sng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ร้อยละของผู้ตอบแบบสอบถาม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ความพึงพอใจด้านการฝึกอบรม </a:t>
                      </a:r>
                      <a:r>
                        <a:rPr lang="th-TH" sz="900" b="0" strike="sng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strike="sng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sng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จำนวนผู้ตอบแบบสอบถามความพึงพอใจที่เข้ารับการฝึกอบรม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strike="sng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strike="sng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จำนวนผู้เข้ารับการฝึกอบรมทั้งหมด</a:t>
                      </a:r>
                      <a:endParaRPr lang="th-TH" sz="900" b="0" strike="sng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6653" y="126367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Rounded Rectangle 3"/>
          <p:cNvSpPr/>
          <p:nvPr/>
        </p:nvSpPr>
        <p:spPr bwMode="gray">
          <a:xfrm>
            <a:off x="533401" y="744796"/>
            <a:ext cx="7324725" cy="39328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1.7  : ความสำเร็จของการติดตามผลความพึงพอใจ</a:t>
            </a:r>
            <a:r>
              <a:rPr lang="th-TH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ด้านการทดสอบมาตรฐานฝีมือแรงงานแห่งชาติ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8" name="Table 29">
            <a:extLst>
              <a:ext uri="{FF2B5EF4-FFF2-40B4-BE49-F238E27FC236}">
                <a16:creationId xmlns:a16="http://schemas.microsoft.com/office/drawing/2014/main" xmlns="" id="{3564FF0D-1E39-4F28-97CE-309F12994023}"/>
              </a:ext>
            </a:extLst>
          </p:cNvPr>
          <p:cNvGraphicFramePr>
            <a:graphicFrameLocks noGrp="1"/>
          </p:cNvGraphicFramePr>
          <p:nvPr/>
        </p:nvGraphicFramePr>
        <p:xfrm>
          <a:off x="1905001" y="4753941"/>
          <a:ext cx="6714315" cy="503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98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1199">
                  <a:extLst>
                    <a:ext uri="{9D8B030D-6E8A-4147-A177-3AD203B41FA5}">
                      <a16:colId xmlns:a16="http://schemas.microsoft.com/office/drawing/2014/main" xmlns="" val="4194204192"/>
                    </a:ext>
                  </a:extLst>
                </a:gridCol>
                <a:gridCol w="41330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0025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67886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ร้อยละของการติดตามผลความพึงพอใจด้านการทดสอบมาตรฐาน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จำนวนผู้ตอบแบบสอบถามความพึงพอใจที่เข้ารับการทดสอบมาตรฐานฯ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5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จำนวน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การทดสอบมาตรฐานฯ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35EE98A3-FBC3-4E47-AA42-BCBEBEF88C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4014896"/>
            <a:ext cx="1090504" cy="1090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170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05800" y="179439"/>
            <a:ext cx="762000" cy="762001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18241" y="1047827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51105"/>
              </p:ext>
            </p:extLst>
          </p:nvPr>
        </p:nvGraphicFramePr>
        <p:xfrm>
          <a:off x="152400" y="1262616"/>
          <a:ext cx="8834824" cy="4187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48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187057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การทดสอบมาตรฐานฝีมือแรงงานแห่งชาติตามระบบประกันคุณภาพการทดสอบมาตรฐานฝีมือแรงงานแห่งชาต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โดยมีข้อกำหนดในการดำเนินงาน สำหรับหน่วยงานสพร./สนพ.จำนวน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ข้อกำหนด และสำหรับศูนย์ทดสอบที่ได้รับอนุญาต จำนวน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ข้อกำหนด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indent="-180975" algn="l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พิจารณาจากการตรวจประเมินภายในหน่วยงาน และศูนย์ทดสอบที่ได้รับอนุญาต ในการดำเนินงานตาม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ระบบประกันคุณภาพการทดสอบมาตรฐานฝีมือแรงงานแห่งชาติ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ภายในหน่วยงาน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สาขา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และศูนย์ทดสอบฯ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ต่อรอบการประเมิน โดยทำการประเมินตามข้อกำหนดการปฏิบัติงานประกันคุณภาพ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การทดสอบมาตรฐานฝีมือแรงงานแห่งชาติ ตามแบบ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F-SDD-26</a:t>
                      </a:r>
                      <a:b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ผลการดำเนินการระหว่างวันที่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ตุลาคม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มีนาคม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โดยดำเนินการ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จัดทำคำสั่งแต่งตั้งคณะผู้ตรวจประเมินภายในของหน่วยงาน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ประชุมคณะผู้ตรวจประเมินฯ กำหนดสาขาและกำหนดแผนการตรวจประเมินภายใน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ดำเนินการตรวจประเมินภายใน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ประชุมคณะผู้ตรวจประเมินฯ และสรุปผลการตรวจประเมินภายใน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ผลการดำเนินการระหว่างวันที่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เมษายน –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กันยายน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โดยดำเนินการ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ประชุมคณะผู้ตรวจประเมินฯ กำหนดสาขาและกำหนดแผนการตรวจประเมินภายใน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ดำเนินการตรวจประเมินภายใน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ประชุมคณะผู้ตรวจประเมินฯ และสรุปผลการตรวจประเมินภายใน</a:t>
                      </a:r>
                    </a:p>
                    <a:p>
                      <a:pPr marL="180975" indent="-180975" algn="l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3.1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ดำเนินการตามกิจกรรมที่กำหนดใน ข้อ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จัดส่งเอกสารหลักฐานให้ครบถ้วน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3.2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กรณีดำเนินการทดสอบครบตามเป้าหมายในครึ่งปีแรกและไม่มีงบประมาณคงเหลือ ให้ใช้การทดสอบในครึ่งปีแรกทำการประเมินฯ                                                                   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โดยสาขา/ระดับ ต้องไม่ซ้ำกับครึ่งปีแรก)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เอกสารในการพิจารณา (ส่งในระบบรายงาน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คำสั่งแต่งตั้งคณะผู้ตรวจประเมินภายในของหน่วยงาน (ใช้คณะเดียวกันในการตรวจประเมินฯ ศูนย์ทดสอบฯ)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รายงานการประชุมคณะผู้ตรวจประเมินฯ ในการกำหนดสาขาและจัดทำแผนการตรวจประเมินฯ ตามแบบฟอร์มแผนการตรวจประเมินฯ ทั้ง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รายงานการประชุมคณะผู้ตรวจประเมินฯ ในการสรุปผลการตรวจประเมินฯ 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แบบรายงานผลการประเมินระบบประกันคุณภาพ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F-SDD-27</a:t>
                      </a:r>
                      <a:b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รายงานการประชุมคณะผู้ตรวจประเมินฯ ในการกำหนดสาขาและจัดทำแผนการตรวจประเมินฯ ตามแบบฟอร์มแผนการตรวจประเมินฯ ทั้ง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รายงานการประชุมคณะผู้ตรวจประเมินฯ ในการสรุปผลการตรวจประเมินฯ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แบบรายงานผลการประเมินระบบประกันคุณภาพ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F-SDD-27</a:t>
                      </a:r>
                      <a:b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(กรณีดำเนินการทดสอบครบตามเป้าหมายในครึ่งปีแรกและไม่มีงบประมาณคงเหลือ ให้ใช้การทดสอบในครึ่งปีแรกทำการประเมินฯ โดยสาขา/ระดับ ต้องไม่ซ้ำกับครึ่งปีแรก)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กลุ่มงานพัฒนาระบบมาตรฐานฝีมือแรงงาน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นายอุทัย สุมา นักวิชาการพัฒนาฝีมือแรงงานชำนาญการ </a:t>
                      </a:r>
                      <a:b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และนายฐิติพงษ์ ขนุนทอง นักวิชาการพัฒนาฝีมือแรงงานปฏิบัติการ   โ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2354 0281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1707-8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703</a:t>
                      </a:r>
                      <a:endParaRPr lang="th-TH" sz="900" b="0" strike="noStrike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อื่น ๆ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sngStrike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 </a:t>
                      </a:r>
                      <a:r>
                        <a:rPr lang="th-TH" sz="900" b="0" strike="noStrike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ตัวอย่างคำสั่งแต่งตั้งคณะผู้ตรวจประเมินภายในของหน่วยงาน แบบรายงานผลการประเมินระบบประกันคุณภาพ </a:t>
                      </a:r>
                      <a:r>
                        <a:rPr lang="en-US" sz="900" b="0" strike="noStrike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F-SDD-27 </a:t>
                      </a:r>
                      <a:r>
                        <a:rPr lang="th-TH" sz="900" b="0" strike="noStrike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และแบบฟอร์มแผนการตรวจประเมินฯ สามารถดาวน์โหลดได้ที่ ..................</a:t>
                      </a:r>
                      <a:endParaRPr lang="th-TH" sz="900" b="0" strike="no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28666" y="5410200"/>
            <a:ext cx="162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99929" y="54496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500075"/>
              </p:ext>
            </p:extLst>
          </p:nvPr>
        </p:nvGraphicFramePr>
        <p:xfrm>
          <a:off x="68504" y="5791200"/>
          <a:ext cx="9006844" cy="9144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899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2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เอกสารหลักฐาน ตามข้อ </a:t>
                      </a:r>
                      <a:r>
                        <a:rPr lang="en-US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br>
                        <a:rPr lang="en-US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ข้อย่อย</a:t>
                      </a:r>
                      <a:r>
                        <a:rPr lang="th-TH" sz="800" b="0" strike="sng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strike="sng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– 4)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ดำเนินการได้ตามระบบประกันคุณภาพการทดสอบมาตรฐานฝีมือแรงงานแห่งชาติที่กำหนด</a:t>
                      </a:r>
                      <a:endParaRPr lang="en-US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เอกสารหลักฐาน ตามข้อ </a:t>
                      </a:r>
                      <a:r>
                        <a:rPr lang="en-US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br>
                        <a:rPr lang="en-US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ข้อย่อย</a:t>
                      </a:r>
                      <a:r>
                        <a:rPr lang="th-TH" sz="800" b="0" strike="sng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strike="sng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– 3)</a:t>
                      </a:r>
                      <a:r>
                        <a:rPr lang="th-TH" sz="800" b="0" strike="sng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ดำเนินการได้ตามระบบประกันคุณภาพการทดสอบมาตรฐานฝีมือแรงงานแห่งชาติที่กำหนด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68504" y="6753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5 Potential Based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Rounded Rectangle 3"/>
          <p:cNvSpPr/>
          <p:nvPr/>
        </p:nvSpPr>
        <p:spPr bwMode="gray">
          <a:xfrm>
            <a:off x="304800" y="652312"/>
            <a:ext cx="8001000" cy="436611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 : ความสำเร็จของการดำเนินงานตามระบบประกันคุณภาพการทดสอบมาตรฐานฝีมือแรงงานแห่งชาติ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2056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05800" y="179439"/>
            <a:ext cx="762000" cy="762001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68504" y="10241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267764"/>
              </p:ext>
            </p:extLst>
          </p:nvPr>
        </p:nvGraphicFramePr>
        <p:xfrm>
          <a:off x="152400" y="1262617"/>
          <a:ext cx="8834824" cy="40713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48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071385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ผลความพึงพอใจของผู้รับบริการตามภารกิจของสำนักพัฒนามาตรฐานและทดสอบฝีมือแรงงานเพื่อวิเคราะห์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ปรับปรุงกระบวนการทำงานในด้านการให้บริการของหน่วยงานให้มีประสิทธิภาพมากยิ่งขึ้น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ความพึงพอใจของผู้รับบริการ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ผู้ตอบแบบสอบถามความพึงพอใจที่เข้ารับบริการของผู้มีส่วนได้ส่วนเสียตามภารกิจของสำนักพัฒนามาตรฐานและทดสอบฝีมือแรงงาน                </a:t>
                      </a:r>
                      <a:r>
                        <a:rPr lang="th-TH" sz="900" b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</a:t>
                      </a:r>
                      <a:r>
                        <a:rPr lang="th-TH" sz="900" b="0" strike="noStrike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900" b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จำนวนแบบสอบถามที่</a:t>
                      </a:r>
                      <a:r>
                        <a:rPr lang="th-TH" sz="900" b="0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ผู้รับบริการในการตอบแบบสอบถาม</a:t>
                      </a:r>
                      <a:r>
                        <a:rPr lang="th-TH" sz="900" b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ความพึงพอใจแล้วส่งกลับ </a:t>
                      </a:r>
                      <a:r>
                        <a:rPr lang="th-TH" sz="900" b="0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70 </a:t>
                      </a:r>
                      <a:r>
                        <a:rPr lang="en-US" sz="900" b="0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900" b="0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</a:t>
                      </a:r>
                      <a:r>
                        <a:rPr lang="th-TH" sz="900" b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จำนวนแบบสอบถามทั้งหมดที่ส่งให้ผู้รับบริการ</a:t>
                      </a:r>
                      <a:r>
                        <a:rPr lang="th-TH" sz="900" b="0" baseline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accent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200 คน                           (รอบละ 100 คน)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รอบที่ 1 ดำเนินการระหว่างวันที่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รอบที่ 2 ดำเนินการระหว่างวันที่ 1 เมษายน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900" b="0" strike="sngStrike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จำนวนแบบสอบถามที่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ผู้รับบริการในการตอบแบบสอบถาม</a:t>
                      </a:r>
                      <a:r>
                        <a:rPr lang="th-TH" sz="900" b="0" strike="sngStrike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ความพึงพอใจแล้วส่งกลับ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70 </a:t>
                      </a:r>
                      <a:r>
                        <a:rPr lang="en-US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</a:t>
                      </a:r>
                      <a:r>
                        <a:rPr lang="th-TH" sz="900" b="0" strike="sngStrike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จำนวนแบบสอบถามทั้งหมดที่ส่งให้ผู้รับบริการ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900" b="0" strike="sngStrike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 200 คน (รอบละ 100 คน)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จำนวนแบบสอบถามความพึงพอใจของผู้รับบริการที่ตอบกลับมา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2) แบบสรุปการประมวลผล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ความพึงพอใจของผู้รับบริการ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รายงานสรุปผลการวิเคราะห์การติดตามความพึงพอใจ เสนอต่อผู้บริหาร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 ภาโนมัย นักวิชาการพัฒนาฝีมือแรงงาน โทรศัพท์ : 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หน่วยงานประมวลผล ผู้รับผิดชอบ </a:t>
                      </a:r>
                      <a:r>
                        <a:rPr lang="en-US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ฝ่ายบริหารทั่วไป                                             โทรศัพท์   0 2246 1931          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strike="sngStrike" spc="-4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หน่วยงานแจกแบบสอบถาม ผู้รับผิดชอบ </a:t>
                      </a:r>
                      <a:r>
                        <a:rPr lang="en-US" sz="900" b="0" strike="sngStrike" spc="-40" baseline="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sngStrike" spc="-40" baseline="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กลุ่มงานกำหนดมาตรฐานฝีมือแรงงาน                   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  0 2643 4987</a:t>
                      </a:r>
                      <a:endParaRPr lang="th-TH" sz="900" b="0" strike="sngStrike" spc="-40" baseline="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strike="sngStrike" spc="-40" baseline="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        กลุ่มงานส่งเสริมการทดสอบมาตรฐานฝีมือแรงงาน   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  0 2245 4837</a:t>
                      </a:r>
                      <a:endParaRPr lang="th-TH" sz="900" b="0" strike="sngStrike" spc="-40" baseline="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strike="sngStrike" spc="-40" baseline="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        กลุ่มงานพัฒนาระบบมาตรฐานฝีมือแรงงาน             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 0 2354 0281</a:t>
                      </a:r>
                      <a:endParaRPr lang="th-TH" sz="900" b="0" strike="sngStrike" spc="-40" baseline="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strike="sngStrike" spc="-40" baseline="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        กลุ่มงานส่งเสริมมาตรฐานฝีมือแรงงาน                   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 0 2643 4988 </a:t>
                      </a:r>
                      <a:endParaRPr lang="th-TH" sz="900" b="0" strike="sngStrike" spc="-40" baseline="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อื่น ๆ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02917" y="5046183"/>
            <a:ext cx="162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99929" y="51816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284103"/>
              </p:ext>
            </p:extLst>
          </p:nvPr>
        </p:nvGraphicFramePr>
        <p:xfrm>
          <a:off x="68504" y="5562602"/>
          <a:ext cx="9006844" cy="79248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2317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27588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899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2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จำนวนการตอบแบบสอบถาม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ความพึงพอใจของผู้รับบริการไม่น้อยกว่า 70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ของจำนวนแบบสอบถามที่ส่งให้</a:t>
                      </a:r>
                      <a:endParaRPr lang="th-TH" sz="800" b="0" strike="sng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จำนวนการตอบแบบสอบถาม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ความพึงพอใจของผู้รับบริการไม่น้อยกว่า 70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ของจำนวนแบบสอบถามที่ส่งให้</a:t>
                      </a:r>
                      <a:r>
                        <a:rPr lang="th-TH" sz="8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และวิเคราะห์ผลการติดตามความพึงพอใจ</a:t>
                      </a:r>
                      <a:endParaRPr lang="th-TH" sz="800" b="0" strike="sng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258978"/>
              </p:ext>
            </p:extLst>
          </p:nvPr>
        </p:nvGraphicFramePr>
        <p:xfrm>
          <a:off x="2133600" y="4191000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ร้อยละของผู้ตอบแบบสอบถาม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ความพึงพอใจด้านการฝึกอบรม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จำนวนผู้ตอบแบบสอบถามความพึงพอใจที่ตอบกลับ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จำนวนแบบสอบถามความพึงพอใจที่แจกทั้งหมด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2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(สำนักพัฒนามาตรฐานและทดสอบฝีมือแรงงาน)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Rounded Rectangle 3"/>
          <p:cNvSpPr/>
          <p:nvPr/>
        </p:nvSpPr>
        <p:spPr bwMode="gray">
          <a:xfrm>
            <a:off x="533401" y="609600"/>
            <a:ext cx="7324725" cy="39328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-  : ร้อยละของ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จำนวนการตอบแบบสอบถาม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ความพึงพอใจของผู้รับบริการ</a:t>
            </a:r>
            <a:endParaRPr lang="th-TH" sz="1200" strike="sngStrike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8407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05800" y="179439"/>
            <a:ext cx="762000" cy="762001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68504" y="10241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77082"/>
              </p:ext>
            </p:extLst>
          </p:nvPr>
        </p:nvGraphicFramePr>
        <p:xfrm>
          <a:off x="152400" y="1262615"/>
          <a:ext cx="8834824" cy="4810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48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405363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ร้อยละของจำนวนผู้เข้าร่วมสัมมนา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เพื่อส่งเสริมและสนับสนุนให้บุคลากรมีความรู้ ความสามารถ และความรู้ด้านกฎหมาย รวมถึงระเบียบที่เกี่ยวข้อง เพื่อให้มีความชำนาญในงานที่ปฏิบัติ เกิดทัศนคติที่ดีต่อการทำงาน ต่อเพื่อนร่วมงาน นำไปสู่ผลลัพธ์ที่มีประสิทธิภาพและประสิทธิผลดียิ่งขึ้น โดยเริ่มจากวิธีการเรียนรู้ด้วยตนเอง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ความต้องการและความถนัด มีเป้าหมายและแรงจูงใจ รู้จักแสวงหาแหล่งการเรียนรู้ เลือกวิธีการเรียนรู้ได้อย่างเหมาะสม โดยมุ่งเน้นให้สามารถนำความรู้ที่ได้รับไปใช้ประโยชน์ได้จริง ไม่น้อยกว่าร้อยละ 85</a:t>
                      </a:r>
                      <a:endParaRPr lang="en-US" sz="4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ผลการดำเนินการระหว่างวันที่ 1 ตุลาคม 2564 - 30 กันยายน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จำนวนเจ้าหน้าที่ของหน่วยงานเข้าร่วมสัมมนา ไม่น้อยกว่าร้อยละ 85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1) โครงการ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2) แบบลงทะเบียนการเข้าร่วมสัมมนา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3) กำหนดการ/รูปถ่ายกิจกรรมการเข้าร่วมสัมมนา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ฝ่ายบริหารทั่วไป (ใส่ชื่อผู้รัผิดชอบด้วยค่ะ         </a:t>
                      </a:r>
                      <a:r>
                        <a:rPr lang="th-TH" sz="900" b="0" strike="sngStrike" spc="-40" baseline="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trike="sngStrike" spc="-4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trike="sngStrike" spc="-4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sngStrike" spc="-4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0 2246 1931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อื่น ๆ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05363"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09225179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16412" y="4366462"/>
            <a:ext cx="162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43823" y="4878756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/>
        </p:nvGraphicFramePr>
        <p:xfrm>
          <a:off x="152400" y="5280860"/>
          <a:ext cx="8834825" cy="792480"/>
        </p:xfrm>
        <a:graphic>
          <a:graphicData uri="http://schemas.openxmlformats.org/drawingml/2006/table">
            <a:tbl>
              <a:tblPr firstRow="1"/>
              <a:tblGrid>
                <a:gridCol w="11386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556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44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46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296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533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2321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2321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9795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2321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597958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597958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2249743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899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2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ผู้เข้าร่วมสัมนาไม่น้อยกว่าร้อยละ </a:t>
                      </a:r>
                      <a:r>
                        <a:rPr lang="en-US" sz="8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</a:t>
                      </a:r>
                      <a:r>
                        <a:rPr lang="th-TH" sz="8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ของเจ้าหน้าที่สำนักพัฒนามาตรฐานและทดสอบฝีมือแรงงาน</a:t>
                      </a:r>
                      <a:endParaRPr lang="en-US" sz="5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ตัวชี้วัดองค์ประกอบที่ 1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Performance Base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(สำนักพัฒนามาตรฐานและทดสอบฝีมือแรงงาน)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Rounded Rectangle 3"/>
          <p:cNvSpPr/>
          <p:nvPr/>
        </p:nvSpPr>
        <p:spPr bwMode="gray">
          <a:xfrm>
            <a:off x="533401" y="609593"/>
            <a:ext cx="7324725" cy="39328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- :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ร้อยละของการพัฒนาบุคลากรเพิ่มประสิทธิภาพการปฏิบัติราชการของหน่วยงาน</a:t>
            </a:r>
            <a:endParaRPr kumimoji="0" lang="th-TH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16" name="Table 29"/>
          <p:cNvGraphicFramePr>
            <a:graphicFrameLocks noGrp="1"/>
          </p:cNvGraphicFramePr>
          <p:nvPr/>
        </p:nvGraphicFramePr>
        <p:xfrm>
          <a:off x="1600570" y="3124200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ร้อยละการพัฒนาบุคลากร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จำนวนบุคลากรที่เข้าร่วมสัมมนาทั้งหมด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จำนวนบุคลากรในหน่วยงานทั้งหมด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78279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กองพัฒนาศักยภาพแรงงานและผู้ประกอบกิจการ 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2A4D8BE5-0C83-4EA6-BEF5-3DD4647A69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3872060"/>
              </p:ext>
            </p:extLst>
          </p:nvPr>
        </p:nvGraphicFramePr>
        <p:xfrm>
          <a:off x="0" y="914400"/>
          <a:ext cx="9144000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การดำเนินงานโครงการเพิ่มมูลค่าผลิตภัณฑ์แปรรูปเกษตรด้วยเทคโนโลยีและนวัตกรรมประจำปีงบประมาณ พ.ศ. 2565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ความสำเร็จของการติดตามผลการดำเนินงานโครงการเพิ่มมูลค่าผลิตภัณฑ์แปรรูปด้วยเทคโนโลยีและนวัตกรรม ประจำปีงบประมาณ พ.ศ. 2565 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กศ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ความสำเร็จในการสำรวจทิศทางการฝึกอบรมเพิ่มมูลค่าทางเศรษฐกิจตามความต้องการของผู้สูงอายุ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กศ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99620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57725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3714" y="219077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3"/>
          <p:cNvSpPr/>
          <p:nvPr/>
        </p:nvSpPr>
        <p:spPr bwMode="gray">
          <a:xfrm>
            <a:off x="34927" y="701514"/>
            <a:ext cx="8078787" cy="535149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ความสำเร็จการดำเนินงานโครงการเพิ่มมูลค่าผลิตภัณฑ์แปรรูปเกษตรด้วยเทคโนโลยีและนวัตกรรม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2565</a:t>
            </a:r>
          </a:p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07506" y="1319374"/>
            <a:ext cx="4320479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431377"/>
              </p:ext>
            </p:extLst>
          </p:nvPr>
        </p:nvGraphicFramePr>
        <p:xfrm>
          <a:off x="34926" y="1580987"/>
          <a:ext cx="9002713" cy="4739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27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4657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เพื่อให้ได้รับข้อมูลตามความต้องการของกลุ่มเกษตรกร กลุ่มผู้มีผลิตภัณฑ์ทางการเกษตร ผู้ประกอบอาชีพอิสระและผู้ที่ได้รับผลกระทบจากสถานการณ์การแพร่ระบาดของโรคติดเชื้อไวรัสโค</a:t>
                      </a:r>
                      <a:r>
                        <a:rPr kumimoji="0" lang="th-TH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โร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นา 2019 โดยนำไปสร้างหลักสูตรการฝึกอบรม การวิเคราะห์และแก้ไขปัญหา สร้างมูลค่าเพิ่มทางเศรษฐกิจ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และมีผู้ผ่านการฝึกอบรม      ไม่น้อยว่าร้อยละ 50 มีรายได้เพิ่มขึ้น</a:t>
                      </a:r>
                      <a:endParaRPr lang="th-TH" sz="900" b="0" strike="no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ผลการดำเนินงาน ระหว่างวันที่ 1 ตุลาคม 2564 – 31 มีนาคม 2565 โดย</a:t>
                      </a:r>
                      <a:endParaRPr lang="th-TH" sz="900" b="1" strike="no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(1) ดำเนินการ</a:t>
                      </a:r>
                      <a:r>
                        <a:rPr lang="th-TH" sz="900" b="0" strike="noStrike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คัดเลือกกลุ่มเกษตรกร กลุ่มที่มีผลิตภัณฑ์ทางการเกษตร ไม่น้อยกว่าร้อยละ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50 ของผู้เข้ารับการฝึกอบรมทั้งหมด       </a:t>
                      </a:r>
                      <a:r>
                        <a:rPr lang="th-TH" sz="8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endParaRPr lang="th-TH" sz="900" b="0" strike="noStrike" kern="0" baseline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17550" algn="l"/>
                        </a:tabLst>
                        <a:defRPr/>
                      </a:pPr>
                      <a:r>
                        <a:rPr lang="th-TH" sz="900" b="0" strike="noStrike" kern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800" b="0" strike="noStrike" kern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strike="noStrike" kern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(2) 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ส่วนที่เหลือจาก (1) เป็น</a:t>
                      </a:r>
                      <a:r>
                        <a:rPr lang="th-TH" sz="900" b="0" strike="noStrike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ผู้ประกอบอาชีพอิสระและผู้ที่ได้รับผลกระทบจากสถานการณ์การแพร่ระบาดของโรคติดเชื้อ</a:t>
                      </a:r>
                      <a:r>
                        <a:rPr lang="th-TH" sz="900" b="0" strike="noStrike" dirty="0" err="1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ไวรัส</a:t>
                      </a:r>
                      <a:r>
                        <a:rPr lang="th-TH" sz="900" b="0" strike="noStrike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โคโรนา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2019      </a:t>
                      </a:r>
                      <a:r>
                        <a:rPr lang="th-TH" sz="8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endParaRPr lang="th-TH" sz="900" b="0" strike="noStrike" kern="0" baseline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(3) ส่งแผนการฝึกอบรมทั้งปีงบประมาณ พ.ศ. 2565 ก่อนการฝึกอบรม</a:t>
                      </a:r>
                      <a:r>
                        <a:rPr lang="th-TH" sz="900" b="0" strike="noStrike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strike="no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ผลการดำเนินงาน ระหว่างวันที่ 1 เมษายน 2565 – 30 กันยายน 2565</a:t>
                      </a:r>
                      <a:endParaRPr lang="th-TH" sz="900" b="1" strike="no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(1) </a:t>
                      </a:r>
                      <a:r>
                        <a:rPr lang="th-TH" sz="900" b="0" strike="noStrike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ส่งแบบวิเคราะห์ปัญหา สาเหตุก่อนการฝึกอบรม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(2) แบบพยากรณ์รายได้เพิ่มจากหัวข้อการฝึกอบรม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kern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(3) ส่งแบบรายงาน</a:t>
                      </a:r>
                      <a:r>
                        <a:rPr lang="th-TH" sz="900" b="0" strike="noStrike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ติดตามผลการดำเนินงานโครงการฯ </a:t>
                      </a:r>
                      <a:r>
                        <a:rPr lang="th-TH" sz="900" b="0" strike="noStrike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2565 </a:t>
                      </a:r>
                      <a:r>
                        <a:rPr lang="th-TH" sz="900" b="0" strike="noStrike" kern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ให้แล้วเสร็จ</a:t>
                      </a:r>
                      <a:r>
                        <a:rPr lang="th-TH" sz="900" b="0" strike="noStrike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ภายในวันที่ 1 กันยายน</a:t>
                      </a:r>
                      <a:r>
                        <a:rPr lang="th-TH" sz="900" b="0" strike="noStrike" kern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2565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</a:t>
                      </a:r>
                      <a:endParaRPr lang="th-TH" sz="900" b="0" strike="noStrike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ดำเนินการได้ตามขั้นตอนที่กำหนดในข้อ </a:t>
                      </a:r>
                      <a:r>
                        <a:rPr lang="en-US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ได้ครบถ้วน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1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(1) ดำเนินการ</a:t>
                      </a:r>
                      <a:r>
                        <a:rPr lang="th-TH" sz="900" b="0" strike="sng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คัดเลือกกลุ่มเกษตรกร กลุ่มที่มีผลิตภัณฑ์ทางการเกษตร ไม่น้อยกว่าร้อยละ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50 ของผู้เข้ารับการฝึกอบรมทั้งหมด       </a:t>
                      </a:r>
                      <a:r>
                        <a:rPr lang="th-TH" sz="8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endParaRPr lang="th-TH" sz="900" b="0" strike="sngStrike" kern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17550" algn="l"/>
                        </a:tabLst>
                        <a:defRPr/>
                      </a:pPr>
                      <a:r>
                        <a:rPr lang="th-TH" sz="900" b="0" strike="sng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800" b="0" strike="sng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strike="sng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(2)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ส่วนที่เหลือจาก (1) เป็น</a:t>
                      </a:r>
                      <a:r>
                        <a:rPr lang="th-TH" sz="900" b="0" strike="sng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ผู้ประกอบอาชีพอิสระและผู้ที่ได้รับผลกระทบจากสถานการณ์การแพร่ระบาดของโรคติดเชื้อไวรัสโค</a:t>
                      </a:r>
                      <a:r>
                        <a:rPr lang="th-TH" sz="900" b="0" strike="sngStrike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โร</a:t>
                      </a:r>
                      <a:r>
                        <a:rPr lang="th-TH" sz="900" b="0" strike="sng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2019      </a:t>
                      </a:r>
                      <a:r>
                        <a:rPr lang="th-TH" sz="8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endParaRPr lang="th-TH" sz="900" b="0" strike="sngStrike" kern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(3) ส่งแผนการฝึกอบรมทั้งปีงบประมาณ พ.ศ. 2565 ก่อนการฝึกอบรม</a:t>
                      </a:r>
                      <a:r>
                        <a:rPr lang="th-TH" sz="900" b="0" strike="sng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strike="sng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1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(1) </a:t>
                      </a:r>
                      <a:r>
                        <a:rPr lang="th-TH" sz="900" b="0" strike="sng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ส่งแบบวิเคราะห์ปัญหา สาเหตุก่อนการฝึกอบรม  (2) แบบพยากรณ์รายได้เพิ่มจากหัวข้อการฝึกอบรม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sng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(3) ส่งแบบรายงาน</a:t>
                      </a:r>
                      <a:r>
                        <a:rPr lang="th-TH" sz="9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ติดตามผลการดำเนินงานโครงการฯ </a:t>
                      </a:r>
                      <a:r>
                        <a:rPr lang="th-TH" sz="900" b="0" strike="sng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2565 </a:t>
                      </a:r>
                      <a:r>
                        <a:rPr lang="th-TH" sz="900" b="0" strike="sng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ให้แล้วเสร็จ</a:t>
                      </a:r>
                      <a:r>
                        <a:rPr lang="th-TH" sz="900" b="0" strike="sng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ภายในวันที่ 1 กันยายน</a:t>
                      </a:r>
                      <a:r>
                        <a:rPr lang="th-TH" sz="900" b="0" strike="sng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2565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4"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(ถ้ามี) 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แบบแผนการฝึกอบรมทั้งปีงบประมาณ พ.ศ. 2565 ก่อนการฝึกอบรม</a:t>
                      </a: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แบบวิเคราะห์ปัญหา สาเหตุก่อนการฝึกอบรม</a:t>
                      </a: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แบบพยากรณ์รายได้เพิ่มจากหัวข้อการฝึกอบรม</a:t>
                      </a: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</a:t>
                      </a: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แบบรายงานติดตามผลการดำเนินโค</a:t>
                      </a:r>
                      <a:r>
                        <a:rPr lang="th-TH" sz="900" b="0" strike="noStrike" kern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รงการฯ ประจำปีงบประมาณ พ.ศ. 2565 การรายงานผลในระบบรายงานผลที่กรมกำหนด</a:t>
                      </a:r>
                      <a:endParaRPr lang="en-US" sz="900" b="0" strike="noStrike" kern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900" b="1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กองพัฒนาศักยภาพแรงงานและผู้ประกอบกิจการ</a:t>
                      </a:r>
                      <a:r>
                        <a:rPr lang="en-US" sz="900" b="0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นายพิเชฐ  </a:t>
                      </a:r>
                      <a:r>
                        <a:rPr lang="th-TH" sz="900" b="0" strike="noStrike" spc="-3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สุริ</a:t>
                      </a:r>
                      <a:r>
                        <a:rPr lang="th-TH" sz="900" b="0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นทนนท์รักษ์ / นางสาวอนงค์  สุ่มแก้ว</a:t>
                      </a:r>
                      <a:r>
                        <a:rPr lang="en-US" sz="900" b="0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22451707 ต่อ 606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r>
                        <a:rPr lang="en-US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ไม่มี</a:t>
                      </a:r>
                      <a:endParaRPr lang="th-TH" sz="900" b="0" strike="no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15837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8419576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5257800"/>
            <a:ext cx="86518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2578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712928"/>
              </p:ext>
            </p:extLst>
          </p:nvPr>
        </p:nvGraphicFramePr>
        <p:xfrm>
          <a:off x="27737" y="5638800"/>
          <a:ext cx="9048119" cy="1736721"/>
        </p:xfrm>
        <a:graphic>
          <a:graphicData uri="http://schemas.openxmlformats.org/drawingml/2006/table">
            <a:tbl>
              <a:tblPr firstRow="1"/>
              <a:tblGrid>
                <a:gridCol w="10458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202509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434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3681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7451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04161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722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th-TH" sz="800" strike="sng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คัดเลือก</a:t>
                      </a:r>
                      <a:r>
                        <a:rPr lang="th-TH" sz="80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กลุ่มที่มีผลิตภัณฑ์ทางการเกษตร ไม่น้อยกว่าร้อยละ 50 ของผู้เข้ารับการฝึกอบรมทั้งหมด ส่วนที่เหลือเป็นผู้ประกอบอาชีพอิสระและผู้ที่ได้รับผลกระทบจากสถานการณ์การแพร่ระบาดของโรคติดเชื้อไวรัสโค</a:t>
                      </a:r>
                      <a:r>
                        <a:rPr lang="th-TH" sz="800" strike="sngStrike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โร</a:t>
                      </a:r>
                      <a:r>
                        <a:rPr lang="th-TH" sz="80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 2019</a:t>
                      </a:r>
                      <a:r>
                        <a:rPr lang="th-TH" sz="800" b="0" strike="sng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th-TH" sz="800" b="0" strike="sng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ส่งแผนการฝึกอบรมทั้งปีงบประมาณ พ.ศ. 2565 ก่อนการฝึกอบรม 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th-TH" sz="800" b="0" kern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คัดเลือกผู้เข้ารับการฝึกอบรม และรายงานแผนการฝึกอบรมทั้งปีงบประมาณ พ.ศ. 2565 ก่อนการฝึกอบรม 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strike="sng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ส่งแบบวิเคราะห์ปัญหา สาเหตุก่อนการฝึกอบรม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strike="sng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แบบพยากรณ์รายได้เพิ่มจากหัวข้อการฝึกอบรม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strike="sng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ติดตามผลการดำเนินโครงการฯ ให้แล้วเสร็จ ภายในวันที่ 1 กันยายน 2564</a:t>
                      </a:r>
                      <a:r>
                        <a:rPr lang="th-TH" sz="800" b="0" strike="sng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ผู้ผ่านการฝึกอบรม ไม่น้อยกว่าร้อยละ 50 มีรายได้เพิ่มขึ้น</a:t>
                      </a:r>
                      <a:endParaRPr lang="th-TH" sz="8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6890550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3714" y="76202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3"/>
          <p:cNvSpPr/>
          <p:nvPr/>
        </p:nvSpPr>
        <p:spPr bwMode="gray">
          <a:xfrm>
            <a:off x="295275" y="609601"/>
            <a:ext cx="7818438" cy="725487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ความสำเร็จของการติดตามผลการดำเนินงานโครงการเพิ่มมูลค่าผลิตภัณฑ์แปรรูปด้วย </a:t>
            </a:r>
            <a:b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เทคโนโลยีและนวัตกรรม ประจำปีงบประมาณ พ.ศ. 2565    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4478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923710"/>
              </p:ext>
            </p:extLst>
          </p:nvPr>
        </p:nvGraphicFramePr>
        <p:xfrm>
          <a:off x="34926" y="1724340"/>
          <a:ext cx="9074150" cy="4735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741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06735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เพื่อให้ได้รับข้อมูลตามความต้องการของกลุ่มเกษตรกร กลุ่มผู้มีผลิตภัณฑ์ทางการเกษตร ผู้ประกอบอาชีพอิสระและผู้ที่ได้รับผลกระทบจากสถานการณ์การแพร่ระบาดของโรคติดเชื้อไวรัสโค</a:t>
                      </a:r>
                      <a:r>
                        <a:rPr kumimoji="0" lang="th-TH" sz="9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โร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นา 2019 โดยนำไปสร้างหลักสูตรการฝึกอบรม การวิเคราะห์และแก้ไขปัญหา สร้างมูลค่าเพิ่มทางเศรษฐกิจ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พิจารณาจากการดำเนินงานที่ตามเป้าหมาย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การติดตามและประเมินผลการเข้าร่วมโครงการเพิ่มมูลค่าผลิตภัณฑ์แปรรูปด้วยเทคโนโลยีและนวัตกรรม 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</a:t>
                      </a:r>
                      <a:r>
                        <a:rPr lang="th-TH" sz="900" b="0" u="none" strike="no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 </a:t>
                      </a:r>
                      <a:endParaRPr lang="th-TH" sz="9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รอบที่ 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ผลการดำเนินการระหว่างวันที่ 1 ตุลาคม 2564 – 31 มีนาคม 2565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แผนการดำเนินงานของหน่วยงานในพื้นที่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แบบติดตามการดำเนินงานตามแบบฟอร์มการตรวจเช็คการส่งข้อมูล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แบบฟอร์มการดำเนินงานโครงการฯ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ผลการดำเนินการระหว่างวันที่ 1 เมษายน 2565 – 30 กันยายน 2565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</a:t>
                      </a:r>
                      <a:r>
                        <a:rPr lang="th-TH" sz="900" b="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รายงานสรุปผลการมีรายได้เพิ่มจากหัวข้อการฝึกอบรม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sng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ติดตามผล</a:t>
                      </a:r>
                      <a:r>
                        <a:rPr lang="th-TH" sz="900" b="0" strike="sngStrike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การดำเนินงานตามแบบการตรวจเช็คการส่งแบบฟอร์มข้อมูล</a:t>
                      </a:r>
                      <a:endParaRPr lang="th-TH" sz="900" b="0" strike="sng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1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แบบแผนการดำเนินงานของหน่วยงานในพื้นที่ 2) แบบตรวจเช็คการส่งข้อมูลตามแบบฟอร์มของโครงการเพิ่มมูลค่าผลิตภัณฑ์แปรรูปด้วย                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เทคโนโลยีและนวัตกรรม ประจำปีงบประมาณ พ.ศ. 2565 3) แบบฟอร์มการดำเนินงานโครงการฯ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รอบการประเมินที่ 2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</a:t>
                      </a:r>
                      <a:r>
                        <a:rPr lang="th-TH" sz="9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การติดตามและประเมินผลการดำเนินโครงการฯ ประจำปีงบประมาณ พ.ศ. 2565 เสนอต่อผู้บริหาร </a:t>
                      </a:r>
                      <a:r>
                        <a:rPr lang="th-TH" sz="900" b="0" strike="sng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การรายงานผลในระบบรายงานผลที่กรมกำหน</a:t>
                      </a:r>
                      <a:r>
                        <a:rPr lang="th-TH" sz="9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None/>
                        <a:defRPr/>
                      </a:pPr>
                      <a:endParaRPr lang="en-US" sz="9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</a:t>
                      </a: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ไม่มี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96246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8419576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502920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084763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4887695"/>
              </p:ext>
            </p:extLst>
          </p:nvPr>
        </p:nvGraphicFramePr>
        <p:xfrm>
          <a:off x="34926" y="5427664"/>
          <a:ext cx="9048119" cy="1524000"/>
        </p:xfrm>
        <a:graphic>
          <a:graphicData uri="http://schemas.openxmlformats.org/drawingml/2006/table">
            <a:tbl>
              <a:tblPr firstRow="1"/>
              <a:tblGrid>
                <a:gridCol w="11660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511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368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349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462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415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2736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434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3681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7451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7862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3577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แผนการดำเนินงานของหน่วยงาน     ในพื้นที่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แบบติดตามการดำเนินงานตามแบบฟอร์มการตรวจเช็คการส่งข้อมูล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แบบฟอร์มการดำเนินงานโครงการฯ</a:t>
                      </a:r>
                      <a:endParaRPr lang="th-TH" sz="800" b="0" strike="no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strike="noStrike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รายงานแผนการดำเนินงานการฝึกอบรมและการติดตามโครงการ</a:t>
                      </a:r>
                    </a:p>
                    <a:p>
                      <a:endParaRPr kumimoji="0" lang="th-TH" sz="800" b="0" i="0" u="none" strike="noStrike" kern="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kumimoji="0" lang="th-TH" sz="800" b="0" i="0" u="none" strike="sngStrike" kern="0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800" b="0" i="0" u="none" strike="sngStrike" kern="0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lang="th-TH" sz="800" b="0" strike="sngStrike" kern="0" baseline="0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None/>
                      </a:pPr>
                      <a:endParaRPr lang="th-TH" sz="800" b="0" strike="sngStrike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ผู้ผ่านการฝึกอบรม ไม่น้อยกว่าร้อยละ 50 มีรายได้เพิ่มขึ้น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strike="sngStrike" kern="1200" baseline="0" dirty="0">
                          <a:solidFill>
                            <a:schemeClr val="tx1"/>
                          </a:solidFill>
                          <a:effectLst/>
                          <a:latin typeface="TH Baijam" panose="02000506000000020004" pitchFamily="2" charset="-34"/>
                          <a:ea typeface="Tahoma" pitchFamily="34" charset="0"/>
                          <a:cs typeface="TH Baijam" panose="02000506000000020004" pitchFamily="2" charset="-34"/>
                        </a:rPr>
                        <a:t>· </a:t>
                      </a:r>
                      <a:r>
                        <a:rPr lang="th-TH" sz="800" b="0" strike="sngStrike" kern="1200" baseline="0" dirty="0">
                          <a:solidFill>
                            <a:schemeClr val="tx1"/>
                          </a:solidFill>
                          <a:effectLst/>
                          <a:latin typeface="TH Baijam" panose="02000506000000020004" pitchFamily="2" charset="-34"/>
                          <a:ea typeface="Tahoma" pitchFamily="34" charset="0"/>
                          <a:cs typeface="TH Baijam" panose="02000506000000020004" pitchFamily="2" charset="-34"/>
                        </a:rPr>
                        <a:t>  </a:t>
                      </a:r>
                      <a:r>
                        <a:rPr lang="th-TH" sz="800" b="0" strike="sng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รายงานสรุปการมีรายได้เพิ่มจาก</a:t>
                      </a:r>
                      <a:br>
                        <a:rPr lang="th-TH" sz="800" b="0" strike="sng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strike="sng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หัวข้อการฝึกอบรม</a:t>
                      </a:r>
                      <a:endParaRPr lang="th-TH" sz="800" b="0" strike="sng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strike="noStrike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(กองพัฒนาศักยภาพแรงงานและผู้ประกอบกิจการ)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8899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3714" y="219077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3"/>
          <p:cNvSpPr/>
          <p:nvPr/>
        </p:nvSpPr>
        <p:spPr bwMode="gray">
          <a:xfrm>
            <a:off x="35497" y="609601"/>
            <a:ext cx="7736904" cy="725487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X.XX</a:t>
            </a:r>
            <a:r>
              <a:rPr lang="th-TH" sz="14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ความสำเร็จในการสำรวจทิศทางการฝึกอบรมเพิ่มมูลค่าทางเศรษฐกิจตาม</a:t>
            </a:r>
          </a:p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ความต้องการของผู้สูงอายุ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2954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8824430"/>
              </p:ext>
            </p:extLst>
          </p:nvPr>
        </p:nvGraphicFramePr>
        <p:xfrm>
          <a:off x="34926" y="1524000"/>
          <a:ext cx="9074150" cy="50553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741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85780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พื่อนำผลการสำรวจความต้องการฝึกอบรมเพิ่มมูลค่าทางเศรษฐกิจของผู้สูงอายุไปวิเคราะห์และปรับปรุงการพัฒนาฝีมือแรงงานกลุ่มผู้สูงอายุ</a:t>
                      </a:r>
                      <a:r>
                        <a:rPr lang="th-TH" sz="900" b="0" strike="noStrike" kern="1200" baseline="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th-TH" sz="900" b="0" strike="noStrike" kern="1200" baseline="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900" b="0" strike="noStrike" kern="1200" dirty="0">
                        <a:solidFill>
                          <a:srgbClr val="7030A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รอบที่ 1 ผลการดำเนินงาน ระหว่างวันที่ 1 ตุลาคม 256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รอบที่ 2 ผลการดำเนินงาน ระหว่างวันที่ 1 เมษายน 256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900" b="0" strike="noStrike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strike="noStrike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 กลุ่มผู้สูงอายุที่จะสำรวจแบบสอบถามความต้องการผู้สูงอายุ หลักสูตรเพิ่มมูลค่าทางเศรษฐกิจ สภาพแวดล้อมที่ผู้สูงอายุต้องการ สภาพแวดล้อมที่ผู้สูงอายุต้องการ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สภาพแวดล้อมการดำรงชีวิต แบบฟอร์มสรุปทิศทางการฝึกอบรมเพิ่มมูลค่าทางเศรษฐกิจตามความต้องการของผู้สูงอายุ</a:t>
                      </a:r>
                      <a:endParaRPr lang="th-TH" sz="900" b="0" strike="noStrike" kern="0" baseline="0" dirty="0">
                        <a:solidFill>
                          <a:srgbClr val="7030A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 (1) รวบรวมแบบฟอร์มสรุปความต้องการตามเงื่อนไข ไม่น้อยกว่าร้อยละ 50 ของแบบสอบถามทั้งหมด</a:t>
                      </a:r>
                      <a:r>
                        <a:rPr lang="th-TH" sz="900" b="0" strike="no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th-TH" sz="900" b="0" strike="no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(2) รายงานสรุปทิศทางการฝึกอบรมเพิ่มมูลค่าทางเศรษฐกิจตามความต้องการของผู้สูงอายุ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4"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(ถ้ามี) 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แบบสอบถามความต้องการผู้สูงอายุ</a:t>
                      </a:r>
                      <a:endParaRPr lang="th-TH" sz="900" b="0" strike="noStrike" kern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2. แบบฟอร์มสรุปทิศทางการฝึกอบรมเพิ่มมูลค่าทางเศรษฐกิจตามความต้องการของ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ผู้สูงอายุ</a:t>
                      </a:r>
                      <a:r>
                        <a:rPr lang="en-US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เสนอต่อผู้บริหาร</a:t>
                      </a:r>
                      <a:endParaRPr lang="th-TH" sz="900" b="0" strike="noStrike" kern="0" baseline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kern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</a:t>
                      </a: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900" b="1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</a:t>
                      </a: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สูตรการคำนวณ (ถ้ามี)</a:t>
                      </a:r>
                      <a:r>
                        <a:rPr lang="en-US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ไม่มี</a:t>
                      </a:r>
                      <a:endParaRPr lang="th-TH" sz="900" b="0" strike="no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97582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8419576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32582" y="403860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66800" y="41148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078926"/>
              </p:ext>
            </p:extLst>
          </p:nvPr>
        </p:nvGraphicFramePr>
        <p:xfrm>
          <a:off x="95882" y="4477897"/>
          <a:ext cx="9048119" cy="1410966"/>
        </p:xfrm>
        <a:graphic>
          <a:graphicData uri="http://schemas.openxmlformats.org/drawingml/2006/table">
            <a:tbl>
              <a:tblPr firstRow="1"/>
              <a:tblGrid>
                <a:gridCol w="11660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511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368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349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462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415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2736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434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3681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7451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16023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668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strike="noStrike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สร้างและส่งแบบฟอร์มตามเงื่อนไข และจัดทำหนังสือแจ้งเวียนทั่วประเทศ</a:t>
                      </a:r>
                      <a:endParaRPr lang="th-TH" sz="800" b="0" kern="0" baseline="0" dirty="0">
                        <a:solidFill>
                          <a:srgbClr val="7030A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th-TH" sz="800" b="0" strike="noStrike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ส่งแบบให้หน่วยงานภูมิภาคภายในเดือนมีนาคม 2565</a:t>
                      </a:r>
                      <a:endParaRPr lang="th-TH" sz="800" b="0" kern="0" baseline="0" dirty="0">
                        <a:solidFill>
                          <a:srgbClr val="7030A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strike="noStrike" kern="0" dirty="0">
                          <a:solidFill>
                            <a:srgbClr val="7030A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รวบรวมแบบฟอร์มสรุปความต้องการตามเงื่อนไข ไม่น้อยกว่าร้อยละ</a:t>
                      </a:r>
                      <a:r>
                        <a:rPr lang="th-TH" sz="800" b="0" strike="noStrike" kern="0" baseline="0" dirty="0">
                          <a:solidFill>
                            <a:srgbClr val="7030A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50 ของแบบสอบถามทั้งหมด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strike="no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รายงานสรุปทิศทางการฝึกอบรมเพิ่มมูลค่าทางเศรษฐกิจตามความต้องการของ</a:t>
                      </a:r>
                      <a:r>
                        <a:rPr lang="th-TH" sz="800" b="0" strike="noStrike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ผู้สูงอายุ </a:t>
                      </a:r>
                      <a:r>
                        <a:rPr lang="th-TH" sz="800" b="0" strike="noStrike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และวิเคราะห์ข้อมูลจากการสำรวจเพื่อนำไปฝึกอบรมในปีถัดไป</a:t>
                      </a:r>
                      <a:endParaRPr lang="th-TH" sz="8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5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(กองพัฒนาศักยภาพแรงงานและผู้ประกอบกิการ)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8024864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3713" y="219075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3"/>
          <p:cNvSpPr/>
          <p:nvPr/>
        </p:nvSpPr>
        <p:spPr bwMode="gray">
          <a:xfrm>
            <a:off x="35497" y="609600"/>
            <a:ext cx="7736904" cy="725487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X.XX</a:t>
            </a:r>
            <a:r>
              <a:rPr lang="th-TH" sz="1400" kern="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ความสำเร็จในการสำรวจทิศทางการฝึกอบรมเพิ่มมูลค่าทางเศรษฐกิจ ตามความต้องการ</a:t>
            </a:r>
          </a:p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ของผู้สูงอายุ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2954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608692"/>
              </p:ext>
            </p:extLst>
          </p:nvPr>
        </p:nvGraphicFramePr>
        <p:xfrm>
          <a:off x="0" y="1524000"/>
          <a:ext cx="9296400" cy="5217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96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78751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ของการบรรลุเป้าหมาย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การสำรวจทิศทางการฝึกอบรมเพิ่มมูลค่าทางเศรษฐกิจตามความต้องการของผู้สูงอายุ หมายถึง การศึกษาลักษณะ การดำรงชีวิต สภาพแวดล้อม หลักสูตรเพิ่มมูลค่าทางเศรษฐกิจที่ผู้สูงอายุต้องการพัฒนาทักษะฝีมือเพื่อเพิ่มโอกาสในการประกอบอาชีพ มีงานทำ มีรายได้ สามารถพึ่งพาตนเองได้ สร้างคุณค่าให้กับตัวผู้สูงอายุ เป็นการส่งเสริม และพัฒนาศักยภาพกลุ่มผู้สูงอายุรองรับสถานการณ์สังคมสูงวัย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พื่อนำผลการสำรวจความต้องการฝึกอบรมเพิ่มมูลค่าทางเศรษฐกิจของผู้สูงอายุไปวิเคราะห์และปรับปรุงการพัฒน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ฝีมือแรงงานกลุ่มผู้สูงอายุ</a:t>
                      </a:r>
                      <a:r>
                        <a:rPr lang="th-TH" sz="900" b="0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th-TH" sz="900" b="0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900" b="0" strike="noStrike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พิจารณาจากการดำเนินงานตามเป้าหมาย </a:t>
                      </a:r>
                      <a:r>
                        <a:rPr lang="en-US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โดยความสำเร็จของการดำเนินงาน มีเกณฑ์วัด 5 ระดับ ดังนี้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ระดับ 1) จัดทำแผนดำเนินการสำรวจทิศทางการฝึกอบรมเพิ่มมูลค่าทางเศรษฐกิจตามความต้องการของผู้สูงอายุ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ระดับ 2) จัดทำร่างแบบสอบถามความต้องการของผู้สูงอายุให้มีข้อมูลเพียงพอสนับสนุนการตัดสินใจของผู้บริหาร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ระดับ 3) แบบสอบถามการสำรวจทิศทางการฝึกอบรมฯ ได้รับความเห็นชอบจากผู้บริหาร ภายในเดือนมกราคม 2565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ระดับ 4) ผ่านเกณฑ์วัดระดับ 3 และส่งแบบสอบถามให้หน่วยงานภูมิภาคสำรวจกลุ่มเป้าหมาย ในพื้นที่จำนวน 100 – 200 คน ต่อจังหวัด ภายในเดือนเมษายน 2565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ระดับ 5) รายงานสรุปทิศทางการฝึกอบรมเพิ่มมูลค่าทางเศรษฐกิจตามความต้องการของผู้สูงอายุ </a:t>
                      </a:r>
                      <a:r>
                        <a:rPr lang="th-TH" sz="900" b="0" strike="noStrike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เสนอต่อผู้บริหาร และวิเคราะห์ข้อมูลจากการสำรวจ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ใช้เป็นข้อมูลในการปรับปรุงการพัฒนาฝีมือแรงงานผู้สูงอายุต่อไป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strike="noStrike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 ดำเนินการระหว่างวันที่ 1 ตุลาคม 2564 – 31 มีนาคม 2565 มีผลการดำเนินงานตามเกณฑ์วัดที่ระดับ 3</a:t>
                      </a:r>
                      <a:endParaRPr lang="th-TH" sz="900" b="0" strike="noStrike" kern="0" baseline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 ดำเนินการระหว่างวันที่ 1 เมษายน 2565 – 30 กันยายน 2565 มีผลการดำเนินงานตามเกณฑ์วัดที่ระดับ 5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strike="noStrike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endParaRPr lang="th-TH" sz="900" b="0" strike="noStrike" kern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(ถ้ามี)  </a:t>
                      </a:r>
                      <a:r>
                        <a:rPr lang="en-US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แบบสอบถามความต้องการผู้สูงอายุ</a:t>
                      </a:r>
                      <a:endParaRPr lang="th-TH" sz="900" b="0" strike="noStrike" kern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2. รายงานสรุปทิศทางการฝึกอบรมเพิ่มมูลค่าทางเศรษฐกิจตามความต้องการของผู้สูงอายุ</a:t>
                      </a:r>
                      <a:endParaRPr lang="th-TH" sz="900" b="0" strike="noStrike" kern="0" baseline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kern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</a:t>
                      </a: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900" b="1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</a:t>
                      </a: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strike="noStrike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ๆ (ถ้ามี)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</a:t>
                      </a: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การคำนวณ (ถ้ามี)</a:t>
                      </a:r>
                      <a:r>
                        <a:rPr lang="en-US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ไม่มี</a:t>
                      </a:r>
                      <a:endParaRPr lang="th-TH" sz="900" b="0" strike="no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84484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8419576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228600" y="5181600"/>
            <a:ext cx="852884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66801" y="5241665"/>
            <a:ext cx="7943849" cy="338556"/>
            <a:chOff x="1153094" y="4108980"/>
            <a:chExt cx="7943401" cy="193512"/>
          </a:xfrm>
        </p:grpSpPr>
        <p:sp>
          <p:nvSpPr>
            <p:cNvPr id="17" name="TextBox 16"/>
            <p:cNvSpPr txBox="1"/>
            <p:nvPr/>
          </p:nvSpPr>
          <p:spPr>
            <a:xfrm>
              <a:off x="1153094" y="4108981"/>
              <a:ext cx="1321151" cy="1935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 smtClean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115270" y="4108980"/>
              <a:ext cx="1233418" cy="1935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1799494"/>
              </p:ext>
            </p:extLst>
          </p:nvPr>
        </p:nvGraphicFramePr>
        <p:xfrm>
          <a:off x="121722" y="5638800"/>
          <a:ext cx="9108505" cy="1190461"/>
        </p:xfrm>
        <a:graphic>
          <a:graphicData uri="http://schemas.openxmlformats.org/drawingml/2006/table">
            <a:tbl>
              <a:tblPr firstRow="1"/>
              <a:tblGrid>
                <a:gridCol w="11738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78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630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598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792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711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4023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697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631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6309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631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631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8701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7491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680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strike="sngStrike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ผลการดำเนินงานตามเกณฑ์วัด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th-TH" sz="800" b="0" strike="sngStrike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ที่ระดับ 3</a:t>
                      </a:r>
                      <a:endParaRPr lang="th-TH" sz="800" b="0" strike="sngStrike" kern="0" baseline="0" dirty="0" smtClean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endParaRPr lang="th-TH" sz="800" b="0" kern="0" baseline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strike="sngStrike" kern="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ผลการดำเนินงานตามเกณฑ์วัด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th-TH" sz="800" b="0" strike="sngStrike" kern="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ที่ระดับ </a:t>
                      </a:r>
                      <a:r>
                        <a:rPr lang="th-TH" sz="800" b="0" strike="sngStrike" kern="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th-TH" sz="800" b="0" strike="noStrike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รายงานสรุปทิศทางการฝึกอบรมเพิ่มมูลค่าทางเศรษฐกิจตามความต้องการของผู้สูงอายุ และวิเคราะห์ข้อมูลจากการสำรวจ </a:t>
                      </a:r>
                      <a:endParaRPr lang="th-TH" sz="800" b="0" strike="sngStrike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</a:t>
            </a:r>
            <a:r>
              <a:rPr lang="en-US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</a:t>
            </a:r>
            <a:r>
              <a:rPr lang="th-TH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5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(กองพัฒนาศักยภาพแรงงานและผู้ประกอบกิจการ)</a:t>
            </a:r>
            <a:endParaRPr lang="th-TH" sz="15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1855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กองบริหารทรัพยากรบุคคล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EA18CDA6-014E-4A78-9147-A253AD2370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256105"/>
              </p:ext>
            </p:extLst>
          </p:nvPr>
        </p:nvGraphicFramePr>
        <p:xfrm>
          <a:off x="0" y="914400"/>
          <a:ext cx="9144000" cy="3155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ความสำเร็จของการขับเคลื่อนการส่งเสริมคุณธรรมและความโปร่งใสของกรมพัฒนาฝีมือแรงงาน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ทุกหน่วยงานภายในกรม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itchFamily="34" charset="0"/>
                          <a:cs typeface="Tahoma" pitchFamily="34" charset="0"/>
                        </a:rPr>
                        <a:t>ความสำเร็จของการพัฒนาบุคลากรเพิ่มประสิทธิภาพการปฏิบัติราชการของหน่วยงานสู่รัฐบาลดิจิทัล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ทุกหน่วยงานภายในกรม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การดำเนินโครงการ/กิจกรรม/งานตามแผนกลยุทธ์การบริหารทรัพยากรบุคคล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บค.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99620046"/>
                  </a:ext>
                </a:extLst>
              </a:tr>
              <a:tr h="66012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การพิจารณาหลักเกณฑ์ วิธีการ และเงื่อนไขการย้าย การโอน หรือการเลื่อนข้าราชการ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พลเรือนสามัญเพื่อแต่งตั้งให้ดำรงตำแหน่งประเภทวิชาการ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บค.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695592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42337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latin typeface="Tahoma" pitchFamily="34" charset="0"/>
                <a:cs typeface="Tahoma" pitchFamily="34" charset="0"/>
              </a:rPr>
              <a:t>   </a:t>
            </a:r>
            <a:r>
              <a:rPr lang="th-TH" sz="1100" b="1" dirty="0">
                <a:latin typeface="Tahoma" pitchFamily="34" charset="0"/>
                <a:cs typeface="Tahoma" pitchFamily="34" charset="0"/>
              </a:rPr>
              <a:t>(หน่วยงานส่วนกลาง) (สถาบันพัฒนาฝีมือแรงงาน / สำนักงานพัฒนาฝีมือแรงงาน)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28602" y="609600"/>
            <a:ext cx="8229599" cy="4572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…....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ความสำเร็จของการขับเคลื่อนการส่งเสริมคุณธรรมและความโปร่งใสของกรมพัฒนาฝีมือแรงงาน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0668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32798"/>
              </p:ext>
            </p:extLst>
          </p:nvPr>
        </p:nvGraphicFramePr>
        <p:xfrm>
          <a:off x="76200" y="1356361"/>
          <a:ext cx="8991600" cy="55736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509356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แผนแม่บทภายใต้ยุทธศาสตร์ชาติ ประเด็น การต่อต้านการทุจริตและประพฤติมิชอบ (พ.ศ. 2561 – 2580) โดยกำหนดเป้าหมายให้ภาครัฐมีความโปร่งใส ปลอดจากการทุจริต และประพฤติมิชอบ มีการบริหารจัดการตามหลัก</a:t>
                      </a:r>
                      <a:r>
                        <a:rPr lang="th-TH" sz="900" b="0" kern="120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ธรรมาภิ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บาลและหลักปรัชญาของเศรษฐกิจพอเพียง โดยการสร้างวัฒนธรรม จิตสำนึกและค่านิยมให้ทุกภาคส่วนมีส่วนร่วมในการต่อต้านการทุจริต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ประกอบกับการประเมินคุณธรรมและความโปร่งใสในการดำเนินงานของหน่วยงานภาครัฐ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ITA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ได้ส่งเสริมให้หน่วยงานภาครัฐดำเนินการเปิดเผยข้อมูล                   แก่สาธารณะเพื่อเสริมสร้างความโปร่งใส เป็นธรรม และป้องกันการทุจริต และประมวลจริยธรรมข้าราชการ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2564  ก.พ. ได้กำหนด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หลักเกณฑ์ในการปฏิบัติตน และรักษา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คุณงามความดีที่ข้าราชการต้องยึดถือในการปฏิบัติงาน โดยให้ข้าราชการ พนักงานราชการ พนักงาน ลูกจ้าง และผู้ปฏิบัติงานอื่นที่อยู่ในความรับผิดชอบของ ก.พ. ตามประมวล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จริยธรรมข้าราชการ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ยึดถือปฏิบัติตามแนวทางที่ได้กำหนดไว้  ดังนั้น จึงได้กำหนดตัวชี้วัด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ระดับความสำเร็จของการขับเคลื่อนการส่งเสริมคุณธรรมและความโปร่งใสของ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กรมพัฒนาฝีมือแรงงาน เพื่อเป็นการขับเคลื่อนด้านการส่งเสริมคุณธรรมจริยธรรม ความโปร่งใส และป้องกันการทุจริตตามภารกิจกรมพัฒนาฝีมือแรงงาน ซึ่งจะเป็นการเพิ่มประสิทธิภาพ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ในการป้องกันการทุจริตและส่งเสริมคุณธรรมจริยธรรม ความโปร่งใสให้กับหน่วยงานในสังกัดของกรมพัฒนาฝีมือแรงงาน</a:t>
                      </a:r>
                    </a:p>
                    <a:p>
                      <a:pPr marL="228600" indent="-228600">
                        <a:buNone/>
                      </a:pPr>
                      <a:endParaRPr lang="th-TH" sz="5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พิจารณาจากการดำเนินงานตามเป้าหมาย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รายงานสรุปผลการดำเนินการพร้อมเอกสารหลักฐานประกอบการดำเนินการ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ผลการดำเนินงาน ระหว่างวันที่ 1 ตุลาคม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รอบที่ 2 ผลการดำเนินงาน ระหว่างวันที่ 1 เมษายน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900" b="1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</a:t>
                      </a:r>
                      <a:r>
                        <a:rPr lang="en-US" sz="900" b="1" strike="noStrik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กรณีการประกาศเจตจำนงสุจริตของผู้ดำรงตำแหน่งผู้อำนวยการหน่วยงาน หากมีการย้ายหน่วยงานระหว่างปีงบประมาณให้ประกาศเจตจำนงสุจริตฯ ของหน่วยงานที่ไปดำรง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ตำแหน่งใหม่ด้วย เช่น รอบการประเมินที่ 1 (1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64- 31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65) ดำรงตำแหน่งผู้อำนวยการหน่วยงาน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ได้ดำเนินการประกาศเจตจำนงสุจริตฯ เรียบร้อยแล้ว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ต่อมารอบการประเมินที่ 2 (1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 – 30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65) ได้มีคำสั่งย้ายไปปฏิบัติหน้าที่ ณ 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จะต้องดำเนินการประกาศเจตจำนงสุจริตฯ ในฐานะผู้อำนวยการของ                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 รวมทั้งกรณีการย้ายในรอบการประเมินนั้น ๆ ด้วย</a:t>
                      </a:r>
                      <a:endParaRPr lang="th-TH" sz="900" b="1" strike="no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แบบรายงานผลการขับเคลื่อนนโยบายป้องกันการรับสินบนและมาตรการป้องกันผลประโยชน์ทับซ้อน ทุก 3 เดือนใน 1 ปีงบประมาณ (แบบ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01)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แบบรายงานการขับเคลื่อนคุณธรรม จริยธรรม และความโปร่งใสของกรมพัฒนาฝีมือแรงงาน (แบบ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02) จำนวน 5 ตัวชี้วัด  (หน่วยงานในสังกัดสามารถดูรายละเอียดเพิ่มเติมได้ที่เอกสารแนบ) ดังนี้</a:t>
                      </a: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1) การเปิดเผยข้อมูล         2) การปรับปรุงระบบการทำงาน         3) การป้องกันการทุจริต         4) การใช้ทรัพย์สินของราชการ         5) ประสิทธิภาพการสื่อสาร</a:t>
                      </a: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.3 รายงานการประชุมคณะกรรมการป้องกันและปราบปรามการทุจริตประจำหน่วยงาน เพื่อขับเคลื่อนการส่งเสริมคุณธรรมและความโปร่งใสของกรมพัฒนาฝีมือแรงงาน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โดยระบุรายละเอียดที่จะดำเนินการ ตามตัวชี้วัดที่กำหนดไว้ในแบบ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02</a:t>
                      </a:r>
                      <a:endParaRPr lang="en-US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กลุ่มงานวินัยและจริยธรรม  กองบริหารทรัพยากรบุคคล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นายสง่า แสนเดช , นายพรรษา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กุลว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ภรณ์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0 2245 3579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92283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7069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838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189677"/>
              </p:ext>
            </p:extLst>
          </p:nvPr>
        </p:nvGraphicFramePr>
        <p:xfrm>
          <a:off x="0" y="5257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ดำเนินการตามหลักเกณฑ์ที่กำหนดไว้ในข้อ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.1 –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.3 ได้ครบถ้วน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ดำเนินการตามหลักเกณฑ์ที่กำหนดไว้ในข้อ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.1 –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.3 ได้ครบถ้วน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รูปภาพ 1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18" y="10766"/>
            <a:ext cx="1117583" cy="979834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545014" y="4454480"/>
            <a:ext cx="3124200" cy="612648"/>
          </a:xfrm>
          <a:prstGeom prst="wedgeEllipseCallout">
            <a:avLst>
              <a:gd name="adj1" fmla="val -57004"/>
              <a:gd name="adj2" fmla="val -360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ปรับให้เข้าตามแบบฟอร์ม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095564"/>
              </p:ext>
            </p:extLst>
          </p:nvPr>
        </p:nvGraphicFramePr>
        <p:xfrm>
          <a:off x="152400" y="1428736"/>
          <a:ext cx="8610600" cy="4710684"/>
        </p:xfrm>
        <a:graphic>
          <a:graphicData uri="http://schemas.openxmlformats.org/drawingml/2006/table">
            <a:tbl>
              <a:tblPr/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549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หน่วยงานจัดให้มีการส่งเสริมและสนับสนุนให้บุคลากรมีความรู้ ความสามารถ และทักษะด้านดิจิทัล เพื่อให้มีความชำนาญในงานที่ปฏิบัติ ตลอดจนสามารถปฏิบัติงานได้ก้าวทันเทคโนโลยีที่เปลี่ยนแปลง เกิดทัศนคติที่ดีต่อการทำงาน ต่อเพื่อนร่วมงาน นำไปสู่ผลลัพธ์ที่มีประสิทธิภาพและประสิทธิผลดียิ่งขึ้น เกิดการจัดการความรู้ภายในหน่วยงาน และร่วมมือกันขับเคลื่อนองค์การไปสู่รัฐบาลดิจิทัลอย่างมีธรรมาภิบาล โดยเริ่มจากวิธีการเรียนรู้ด้วยตนเองตามความสนใจ ความต้องการและความถนัด มี</a:t>
                      </a:r>
                      <a:r>
                        <a:rPr kumimoji="0" lang="th-TH" sz="910" b="0" i="0" u="none" strike="noStrike" cap="none" spc="-8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เป้าหมายและแรงจูงใจ รู้จักแสวงหาแหล่งการเรียนรู้ เลือกวิธีการเรียนรู้ได้อย่างเหมาะสม โดยมุ่งเน้นให้สามารถนำความรู้ที่ได้รับไปใช้ประโยชน์ได้จริง ซึ่งเป็นการเพิ่มขีดความสามารถ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ของบุคลากร      ในการใช้เครื่องมือและวิธีการที่หลากหลาย เช่น การเรียนรู้ในรูปแบบออนไลน์ (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e-Learning)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หลักสูตรของสำนักงาน ก.พ. หรือหน่วยงานอื่น การฝึกอบรมหลักสูตรต่างๆ </a:t>
                      </a:r>
                      <a:b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ของกรมพัฒนาฝีมือแรงงาน และหน่วยงานอื่น การมีส่วนร่วมในคณะทำงาน อนุกรรมการ กรรมการต่างๆ ในสถาบันการศึกษา หน่วยงานภาครัฐและเอกชน รวมถึงได้รับการถ่ายทอดความรู้โดยตรงจากผู้มีประสบการณ์ การสอนงาน การให้คำปรึกษา หรือการ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coaching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ตลอดจนวิธีการอื่นๆ ที่เหมาะสม ทั้งนี้ ทุกหน่วยงานจะต้องวางแผนการพัฒนาบุคลากรให้สอดคล้องกับงบประมาณรายจ่ายประจำปีงบประมาณ พ.ศ. 2565 ของหน่วยงานที่ได้รับจัดสรร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endParaRPr kumimoji="0" lang="th-TH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รอบที่ 1 ผลการดำเนินการระหว่างวันที่ 1 ตุลาคม 2564 - 31 มีนาคม 2565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รอบที่ 2 ผลการดำเนินการระหว่างวันที่ 1 เมษายน - 3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กันยายน 2565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เงื่อนไข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kumimoji="0" 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3.1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ผู้อำนวยการหน่วยงานทุกหน่วยงาน เป็นผู้รับผิดชอบการรายงานผลตามตัวชี้วัด โดยแจ้งที่อยู่ไปรษณีย์อิเล็กทรอนิกส์ของ </a:t>
                      </a:r>
                      <a:r>
                        <a:rPr kumimoji="0" lang="en-GB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Google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เท่านั้น ผ่าน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ตาม แบบ บค.04 ภายในวันที่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XX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พฤศจิกายน 256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บุคลากรประเมินทักษะทางด้านดิจิทัลด้วยตนเอง และรายงานผลการประเมินพร้อมจัดทำแผนการพัฒนารายบุคคลผ่าน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ตาม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แบบ บค.05 พร้อมแนบ</a:t>
                      </a:r>
                      <a:b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ประกาศนียบัตรการผ่านการฝึกอบรมจากสถาบันพัฒนาบุคลากรภาครัฐด้านดิจิทัลผ่านเว็บไซต์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https://tdga.dga.or.th/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ทั้งนี้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กรอบการพัฒนาบุคลากร ได้แก่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ความรู้ที่จำเป็นด้านทักษะดิจิทัล หมวดที่ 1 </a:t>
                      </a:r>
                      <a:r>
                        <a:rPr lang="th-TH" sz="900" b="0" i="0" kern="120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ความสามารถด้านความเข้าใจและใช้เทคโนโลยีดิจิทัล (</a:t>
                      </a:r>
                      <a:r>
                        <a:rPr lang="en-US" sz="900" b="0" i="0" kern="120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Digital Literacy)</a:t>
                      </a:r>
                      <a:r>
                        <a:rPr lang="th-TH" sz="900" b="0" i="0" kern="1200" baseline="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i="0" kern="1200" spc="-4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และหมวดที่</a:t>
                      </a:r>
                      <a:r>
                        <a:rPr lang="th-TH" sz="900" b="0" i="0" kern="1200" spc="-40" baseline="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 </a:t>
                      </a:r>
                      <a:r>
                        <a:rPr lang="th-TH" sz="900" b="0" i="0" kern="1200" spc="-4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ความสามารถด้านการควบคุมกำกับ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900" b="0" i="0" kern="1200" spc="-4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และการปฏิบัติตามกฎหมาย นโยบาย และมาตรฐานการจัดการด้านดิจิทัล (</a:t>
                      </a:r>
                      <a:r>
                        <a:rPr lang="en-US" sz="900" b="0" i="0" kern="1200" spc="-4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Digital Governance, Standard, and Compliance)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spc="-40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cap="none" spc="-40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</a:t>
                      </a:r>
                      <a:r>
                        <a:rPr kumimoji="0" lang="en-US" sz="900" b="0" i="0" u="none" strike="noStrike" cap="none" spc="-40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3.3 </a:t>
                      </a:r>
                      <a:r>
                        <a:rPr kumimoji="0" lang="th-TH" sz="900" b="0" i="0" u="none" strike="noStrike" cap="none" spc="-40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การดำเนินการจัดการองค์ความรู้ (</a:t>
                      </a:r>
                      <a:r>
                        <a:rPr kumimoji="0" lang="en-US" sz="900" b="0" i="0" u="none" strike="noStrike" cap="none" spc="-40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Knowledge Management</a:t>
                      </a:r>
                      <a:r>
                        <a:rPr kumimoji="0" lang="th-TH" sz="900" b="0" i="0" u="none" strike="noStrike" cap="none" spc="-40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) ของหน่วยงานและแบบสรุปรายงานผลการดำเนินการตามตัวชี้วัด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3.4 กลุ่มเป้าหมาย ประกอบด้วย ข้าราชการ ลูกจ้างประจำ และพนักงานราชการ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3.5 ผู้อำนวยการหน่วยงาน เป็นผู้ติดตาม และประเมินผลการพัฒนาบุคลากรที่ได้รับการพัฒนา โดยจัดทำข้อมูลผ่าน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ตาม แบบ </a:t>
                      </a:r>
                      <a:r>
                        <a:rPr kumimoji="0" lang="th-TH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หลักฐาน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หลักฐานเชิงประจักษ์ที่ชัดเจนและสามารถตรวจสอบได้ว่าบุคลากรได้รับการพัฒนารายละเอียดปรากฏตาม แบบ </a:t>
                      </a:r>
                      <a:r>
                        <a:rPr kumimoji="0" lang="th-TH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.05 และแบบ </a:t>
                      </a:r>
                      <a:r>
                        <a:rPr kumimoji="0" lang="th-TH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. 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เจ้าภาพผู้รับผิดชอบ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กองบริหารทรัพยากรบุคคล โทร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 22643 4984 :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นาง</a:t>
                      </a:r>
                      <a:r>
                        <a:rPr kumimoji="0" lang="th-TH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ศิร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ธร ลองพิชัย, นายจี</a:t>
                      </a:r>
                      <a:r>
                        <a:rPr kumimoji="0" lang="th-TH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รวิทย์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แกล้ว</a:t>
                      </a:r>
                      <a:r>
                        <a:rPr kumimoji="0" lang="th-TH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ทนงค์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,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นายเทพพิทักษ์ แก้ว</a:t>
                      </a:r>
                      <a:r>
                        <a:rPr kumimoji="0" lang="th-TH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คำนวน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นางสาวฉันทิตา คำจุ้ย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อื่นๆ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 ในกรณีบุคลากรย้าย/ช่วยราชการ ก่อนได้รับการประเมินผลการพัฒนา ขอให้ผู้บังคับบัญชาหน่วยงานปัจจุบัน เป็นผู้ประเมินผลตาม แบบ </a:t>
                      </a:r>
                      <a:r>
                        <a:rPr kumimoji="0" lang="th-TH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2. วิธีการกรอกแบบ </a:t>
                      </a:r>
                      <a:r>
                        <a:rPr kumimoji="0" lang="th-TH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04-06 สามารถดาวน์โหลดได้ที่ </a:t>
                      </a:r>
                      <a:r>
                        <a:rPr kumimoji="0" lang="en-GB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http://home.dsd.go.th/hr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สูตรการคำนวณ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   ร้อยละการพัฒนาบุคลากร      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=  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จำนวนบุคลากรตามกลุ่มเป้าหมายที่ได้รับการพัฒนา  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x  100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                                                                                จำนวนบุคลากรตามกลุ่มเป้าหมายของหน่วยงาน</a:t>
                      </a:r>
                      <a:r>
                        <a:rPr kumimoji="0" 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            </a:t>
                      </a:r>
                      <a:endParaRPr kumimoji="0" lang="th-TH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644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644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644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3080" name="TextBox 5"/>
          <p:cNvSpPr txBox="1">
            <a:spLocks noChangeArrowheads="1"/>
          </p:cNvSpPr>
          <p:nvPr/>
        </p:nvSpPr>
        <p:spPr bwMode="auto">
          <a:xfrm>
            <a:off x="0" y="-24"/>
            <a:ext cx="8991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</a:t>
            </a:r>
            <a:r>
              <a:rPr lang="en-US" sz="12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50" b="1" dirty="0">
                <a:latin typeface="Tahoma" pitchFamily="34" charset="0"/>
                <a:cs typeface="Tahoma" pitchFamily="34" charset="0"/>
              </a:rPr>
              <a:t>(หน่วยงานส่วนกลาง) (สถาบันพัฒนาฝีมือแรงงาน / สำนักงานพัฒนาฝีมือแรงงาน)</a:t>
            </a:r>
            <a:endParaRPr lang="th-TH" sz="12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eaLnBrk="1" hangingPunct="1"/>
            <a:r>
              <a:rPr lang="th-TH" sz="1600" b="1" dirty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5</a:t>
            </a: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625248"/>
            <a:ext cx="7848600" cy="57150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r>
              <a:rPr lang="th-TH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……… :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ความสำเร็จของการพัฒนาบุคลากรเพิ่มประสิทธิภาพการปฏิบัติราชการของหน่วยงาน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สู่</a:t>
            </a:r>
            <a:r>
              <a:rPr lang="th-TH" sz="1400" dirty="0" err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รัฐบาลดิจิทัล</a:t>
            </a:r>
            <a:endParaRPr lang="th-TH" sz="1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082" name="TextBox 11"/>
          <p:cNvSpPr txBox="1">
            <a:spLocks noChangeArrowheads="1"/>
          </p:cNvSpPr>
          <p:nvPr/>
        </p:nvSpPr>
        <p:spPr bwMode="auto">
          <a:xfrm>
            <a:off x="152401" y="1166801"/>
            <a:ext cx="439261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124697"/>
              </p:ext>
            </p:extLst>
          </p:nvPr>
        </p:nvGraphicFramePr>
        <p:xfrm>
          <a:off x="41276" y="5498782"/>
          <a:ext cx="9007475" cy="1359218"/>
        </p:xfrm>
        <a:graphic>
          <a:graphicData uri="http://schemas.openxmlformats.org/drawingml/2006/table">
            <a:tbl>
              <a:tblPr/>
              <a:tblGrid>
                <a:gridCol w="1162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0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306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12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132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928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312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14338"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ต.ค.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พ.ย.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ธ.ค.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ม.ค.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ก.พ.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A452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เม.ย.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พ.ค.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มิ.ย.</a:t>
                      </a:r>
                      <a:endParaRPr kumimoji="0" 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ก.ค.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ส.ค.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kumimoji="0" 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A452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24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kumimoji="0" 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anchor="ctr" horzOverflow="overflow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953735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th-TH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การประเมินทักษะดิจิทัลด้วยตนเองพร้อมจัดทำแผนพัฒนาบุคลากรรายบุคคลและรายหน่วยงาน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การพัฒนาบุคลากร</a:t>
                      </a: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ร้อยละ 100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การประเมินทักษะดิจิทัลด้วยตนเองพร้อมจัดทำแผนพัฒนาบุคลากรรายบุคคลและรายหน่วยงาน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การพัฒนาบุคลากร</a:t>
                      </a: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ร้อยละ 100 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การดำเนินการจัดการองค์ความรู้ของ</a:t>
                      </a:r>
                      <a:r>
                        <a:rPr kumimoji="0" lang="th-TH" sz="800" b="0" i="0" u="none" strike="noStrike" cap="none" spc="-30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หน่วยงาน (</a:t>
                      </a:r>
                      <a:r>
                        <a:rPr kumimoji="0" lang="en-US" sz="800" b="0" i="0" u="none" strike="noStrike" cap="none" spc="-30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Knowledge Management</a:t>
                      </a:r>
                      <a:r>
                        <a:rPr kumimoji="0" lang="th-TH" sz="800" b="0" i="0" u="none" strike="noStrike" cap="none" spc="-30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kumimoji="0" lang="en-US" sz="800" b="0" i="0" u="none" strike="noStrike" cap="none" spc="-30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0" i="0" u="none" strike="noStrike" cap="none" spc="-40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ตามแบบสรุปรายงานผลการดำเนินการ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9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cxnSp>
        <p:nvCxnSpPr>
          <p:cNvPr id="28" name="ตัวเชื่อมต่อตรง 22"/>
          <p:cNvCxnSpPr/>
          <p:nvPr/>
        </p:nvCxnSpPr>
        <p:spPr>
          <a:xfrm>
            <a:off x="3874150" y="5299620"/>
            <a:ext cx="278608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26" name="TextBox 14"/>
          <p:cNvSpPr txBox="1">
            <a:spLocks noChangeArrowheads="1"/>
          </p:cNvSpPr>
          <p:nvPr/>
        </p:nvSpPr>
        <p:spPr bwMode="auto">
          <a:xfrm>
            <a:off x="152401" y="5199162"/>
            <a:ext cx="8424863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85850" y="5219700"/>
            <a:ext cx="7943850" cy="342900"/>
            <a:chOff x="1153093" y="4031944"/>
            <a:chExt cx="7943402" cy="341527"/>
          </a:xfrm>
        </p:grpSpPr>
        <p:sp>
          <p:nvSpPr>
            <p:cNvPr id="3128" name="TextBox 30"/>
            <p:cNvSpPr txBox="1">
              <a:spLocks noChangeArrowheads="1"/>
            </p:cNvSpPr>
            <p:nvPr/>
          </p:nvSpPr>
          <p:spPr bwMode="auto">
            <a:xfrm>
              <a:off x="1153093" y="4031944"/>
              <a:ext cx="1336600" cy="338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endParaRPr lang="th-TH" sz="800" b="1" dirty="0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  <a:p>
              <a:pPr algn="ctr" eaLnBrk="1" hangingPunct="1"/>
              <a:r>
                <a:rPr lang="th-TH" sz="800" b="1" dirty="0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32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31" name="TextBox 33"/>
            <p:cNvSpPr txBox="1">
              <a:spLocks noChangeArrowheads="1"/>
            </p:cNvSpPr>
            <p:nvPr/>
          </p:nvSpPr>
          <p:spPr bwMode="auto">
            <a:xfrm>
              <a:off x="5012088" y="4035107"/>
              <a:ext cx="1336600" cy="338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endParaRPr lang="th-TH" sz="800" b="1" dirty="0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  <a:p>
              <a:pPr algn="ctr" eaLnBrk="1" hangingPunct="1"/>
              <a:r>
                <a:rPr lang="th-TH" sz="800" b="1" dirty="0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35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รูปภาพ 1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930" y="288926"/>
            <a:ext cx="1117583" cy="97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660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4138" y="268289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latin typeface="Tahoma" pitchFamily="34" charset="0"/>
                <a:cs typeface="Tahoma" pitchFamily="34" charset="0"/>
              </a:rPr>
              <a:t>1 Performance Base </a:t>
            </a:r>
            <a:r>
              <a:rPr lang="th-TH" sz="1600" b="1" dirty="0">
                <a:latin typeface="Tahoma" pitchFamily="34" charset="0"/>
                <a:cs typeface="Tahoma" pitchFamily="34" charset="0"/>
              </a:rPr>
              <a:t>(กองบริหารทรัพยากรบุคคล)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81000" y="990600"/>
            <a:ext cx="8305800" cy="7620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1257300" indent="-1257300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….. 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</a:t>
            </a:r>
            <a:r>
              <a:rPr lang="th-TH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การดำเนินโครงการ/กิจกรรม/งานตามแผนกลยุทธ์การบริหารทรัพยากรบุคคล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7526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6832939"/>
              </p:ext>
            </p:extLst>
          </p:nvPr>
        </p:nvGraphicFramePr>
        <p:xfrm>
          <a:off x="304800" y="2057399"/>
          <a:ext cx="8610600" cy="3278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78375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เพื่อขับเคลื่อนโครงการ/กิจกรรม/งานตามแผนกลยุทธ์การบริหารทรัพยากรบุคคล ปี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2560-2565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ให้มีความต่อเนื่องและบรรลุเป้าหมายตามแผน ฯ อย่างมีประสิทธิภาพ </a:t>
                      </a:r>
                      <a:r>
                        <a:rPr lang="th-TH" sz="1000" b="0" baseline="0" dirty="0">
                          <a:solidFill>
                            <a:schemeClr val="tx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และส่งผลให้เกิดอะไร</a:t>
                      </a:r>
                      <a:endParaRPr lang="th-TH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US" sz="4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</a:t>
                      </a:r>
                      <a:endParaRPr lang="th-TH" sz="10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ระหว่างวันที่ </a:t>
                      </a:r>
                      <a:r>
                        <a:rPr lang="en-US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ตุลาคม </a:t>
                      </a:r>
                      <a:r>
                        <a:rPr lang="en-US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2564 - 31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มีนาคม </a:t>
                      </a:r>
                      <a:r>
                        <a:rPr lang="en-US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</a:t>
                      </a:r>
                      <a: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การจัดทำแผนสืบทอดตำแหน่งบริหารที่สำคัญ (</a:t>
                      </a:r>
                      <a: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Succession Plan)</a:t>
                      </a:r>
                      <a:b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2</a:t>
                      </a: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การบริหารจัดการทรัพยากรบุคคลที่มีศักยภาพสูง พิจารณาจาก</a:t>
                      </a:r>
                      <a: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ระหว่างวันที่ </a:t>
                      </a:r>
                      <a:r>
                        <a:rPr lang="en-US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เมษายน </a:t>
                      </a:r>
                      <a:r>
                        <a:rPr lang="en-US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2565 - 30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กันยายน </a:t>
                      </a:r>
                      <a:r>
                        <a:rPr lang="en-US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en-US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รายงานสรุปผลการดำเนินงานตามแผนกลยุทธ์การบริหารทรัพยากรบุคคล   ปี 2560-2565 เสนอต่อผู้บริหาร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ผลการดำเนินงานที่เกิดขึ้น ระหว่างวันที่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ตุลาคม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2564 - 31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มีนาคม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b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ผลการดำเนินงานที่เกิดขึ้น ระหว่างวันที่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เมษายน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2565 - 30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กันยายน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ได้แก่ เอกสารหลักฐานการดำเนินงานโครงการ/กิจกรรม/งานที่อยู่ระหว่างการดำเนินงานทุกขั้นตอน โดยมีเป้าหมายเสร็จสมบูรณ์ภายในปีงบประมาณ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th-TH" sz="3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10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กองบริหารทรัพยากรบุคคล กลุ่มงานพัฒนาระบบงานและวางแผนอัตรากำลัง  โทร.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407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การดำเนินการดังกล่าว ฯ พิจารณาตามความเหมาะสมขององค์ประกอบหลายอย่าง ไม่รวมถึงปัจจัยที่ไม่อาจควบคุมได้ที่จะเกิดขึ้นในอนาคต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85738" y="5335775"/>
            <a:ext cx="8424863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50" b="1" dirty="0">
                <a:latin typeface="Tahoma" pitchFamily="34" charset="0"/>
                <a:cs typeface="Tahoma" pitchFamily="34" charset="0"/>
              </a:rPr>
              <a:t>เป้าหมายตามรอบประเมินที่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361091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217423"/>
              </p:ext>
            </p:extLst>
          </p:nvPr>
        </p:nvGraphicFramePr>
        <p:xfrm>
          <a:off x="60957" y="5742093"/>
          <a:ext cx="9006844" cy="1115907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1486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เอกสารหลักฐานการดำเนินโครงการ/กิจกรรม/งานที่ยังไม่แล้วเสร็จและอยู่ระหว่างดำเนินการ ที่</a:t>
                      </a:r>
                      <a:r>
                        <a:rPr lang="th-TH" sz="800" b="0" kern="1200" baseline="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เป็นไปตามขั้นตอน</a:t>
                      </a:r>
                      <a:endParaRPr lang="th-TH" sz="800" b="0" kern="1200" dirty="0">
                        <a:solidFill>
                          <a:srgbClr val="7030A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เอกสารหลักฐานการดำเนินโครงการ/กิจกรรม/งานที่ดำเนินการได้แล้วเสร็จ</a:t>
                      </a:r>
                      <a:endParaRPr lang="th-TH" sz="800" b="0" strike="sngStrike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สรุปผลการดำเนินงานตามแผน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กลยุทธ์การบริหารทรัพยากรบุคคล   ปี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2560-2565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1" y="0"/>
            <a:ext cx="1117583" cy="97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4521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4138" y="268289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latin typeface="Tahoma" pitchFamily="34" charset="0"/>
                <a:cs typeface="Tahoma" pitchFamily="34" charset="0"/>
              </a:rPr>
              <a:t>1 Performance Base </a:t>
            </a:r>
            <a:r>
              <a:rPr lang="th-TH" sz="1600" b="1" dirty="0">
                <a:latin typeface="Tahoma" pitchFamily="34" charset="0"/>
                <a:cs typeface="Tahoma" pitchFamily="34" charset="0"/>
              </a:rPr>
              <a:t>(กองบริหารทรัพยากรบุคคล)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81000" y="990600"/>
            <a:ext cx="8305800" cy="7620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1257300" indent="-1257300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….. : </a:t>
            </a:r>
            <a:r>
              <a:rPr lang="th-TH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การพิจารณาหลักเกณฑ์ วิธีการ และเงื่อนไขการย้าย การโอน หรือการเลื่อนข้าราชการ</a:t>
            </a:r>
            <a:br>
              <a:rPr lang="th-TH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พลเรือน</a:t>
            </a:r>
            <a:r>
              <a:rPr lang="th-TH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สามัญเพื่อแต่งตั้งให้ดำรงตำแหน่งประเภทวิชาการ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7526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964019"/>
              </p:ext>
            </p:extLst>
          </p:nvPr>
        </p:nvGraphicFramePr>
        <p:xfrm>
          <a:off x="304800" y="2057400"/>
          <a:ext cx="8610600" cy="3009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2860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กรมพัฒนาฝีมือแรงงานมีแนวทางปฏิบัติตามกฎ ก.พ. ว่าด้วยการย้าย การโอน หรือการเลื่อนข้าราชการ</a:t>
                      </a:r>
                      <a:r>
                        <a:rPr lang="th-TH" sz="10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สามัญไปแต่งตั้งให้ดำรงตำแหน่งข้าราชการ</a:t>
                      </a:r>
                      <a:r>
                        <a:rPr lang="th-TH" sz="10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สามัญ ตำแหน่งประเภทวิชาการในหรือต่างกระทรวงหรือกรม ซึ่งสามารถดำเนินการได้อย่างถูกต้องตามหลักเกณฑ์ วิธีการและเงื่อนไขที่ ก.พ. กำหนด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US" sz="4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จัดทำประกาศกรมพัฒนาฝีมือแรงงาน เรื่อง หลักเกณฑ์ วิธีการ และเงื่อนไขการย้าย การโอน หรือการเลื่อนข้าราชการ</a:t>
                      </a:r>
                      <a:r>
                        <a:rPr lang="th-TH" sz="1000" b="0" baseline="0" dirty="0" err="1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สามัญเพื่อแต่งตั้งให้ดำรงตำแหน่งประเภทวิชาการ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ผลการดำเนินงานที่เกิดขึ้น ระหว่างวันที่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ตุลาคม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2564 - 31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มีนาคม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b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ผลการดำเนินงานที่เกิดขึ้น ระหว่างวันที่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เมษายน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2565 - 30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กันยายน 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ได้แก่ เอกสารหลักฐานการดำเนินงานตามขั้นตอนที่ ก.พ. กำหนด ให้ได้มาซึ่งประกาศกรมพัฒนาฝีมือแรงงาน เรื่อง หลักเกณฑ์ วิธีการ และเงื่อนไขการย้าย การโอน หรือการเลื่อนข้าราชการ</a:t>
                      </a:r>
                      <a:r>
                        <a:rPr lang="th-TH" sz="10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สามัญเพื่อแต่งตั้งให้ดำรงตำแหน่งประเภทวิชาการ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th-TH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th-TH" sz="3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10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กองบริหารทรัพยากรบุคคล กลุ่มงานสรรหาและบรรจุแต่งตั้ง โทร.</a:t>
                      </a:r>
                      <a:r>
                        <a:rPr lang="en-US" sz="10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413 , 414</a:t>
                      </a:r>
                      <a:endParaRPr lang="th-TH" sz="10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การดำเนินการดังกล่าวฯ เป็นไปตามองค์ประกอบและการพิจารณาที่เหมาะสม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85738" y="5003884"/>
            <a:ext cx="8424863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50" b="1" dirty="0">
                <a:latin typeface="Tahoma" pitchFamily="34" charset="0"/>
                <a:cs typeface="Tahoma" pitchFamily="34" charset="0"/>
              </a:rPr>
              <a:t>เป้าหมายตามรอบประเมินที่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0292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064444"/>
              </p:ext>
            </p:extLst>
          </p:nvPr>
        </p:nvGraphicFramePr>
        <p:xfrm>
          <a:off x="60957" y="5410200"/>
          <a:ext cx="9006844" cy="10668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1486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เอกสารต่าง</a:t>
                      </a:r>
                      <a:r>
                        <a:rPr lang="th-TH" sz="800" b="0" kern="1200" baseline="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ๆ ที่เกี่ยวข้อง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หลักฐานการดำเนินงาน</a:t>
                      </a:r>
                      <a:r>
                        <a:rPr lang="th-TH" sz="800" b="0" kern="1200" baseline="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ที่เป็นไปตามขั้นตอน ทั้งที่อยู่ระหว่างดำเนินการและ/หรือที่ดำเนินการแล้วเสร็จ</a:t>
                      </a:r>
                      <a:endParaRPr lang="th-TH" sz="800" b="0" kern="1200" dirty="0">
                        <a:solidFill>
                          <a:srgbClr val="7030A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เอกสารต่าง</a:t>
                      </a:r>
                      <a:r>
                        <a:rPr lang="th-TH" sz="800" b="0" kern="1200" baseline="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ๆ ที่เกี่ยวข้อง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หลักฐานการดำเนินงาน</a:t>
                      </a:r>
                      <a:r>
                        <a:rPr lang="th-TH" sz="800" b="0" kern="1200" baseline="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ที่เป็นไปตามขั้นตอน ทั้งที่อยู่ระหว่างดำเนินการและ/หรือที่ดำเนินการแล้วเสร็จ</a:t>
                      </a:r>
                      <a:endParaRPr lang="th-TH" sz="800" b="0" kern="1200" dirty="0">
                        <a:solidFill>
                          <a:srgbClr val="7030A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1" y="0"/>
            <a:ext cx="1117583" cy="97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3074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กองส่งเสริมการพัฒนาฝีมือแรงงาน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B426B4F1-A1F7-4CDB-96C5-4F19192A67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4506613"/>
              </p:ext>
            </p:extLst>
          </p:nvPr>
        </p:nvGraphicFramePr>
        <p:xfrm>
          <a:off x="0" y="914400"/>
          <a:ext cx="9144000" cy="594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ความสำเร็จของการจัดทำรายงานการเงินกองทุนพัฒนาฝีมือแรงงาน ประจำปีงบประมาณ พ.ศ. 2565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spc="-1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ร้อยละของการเบิกจ่ายเงินกองทุนพัฒนาฝีมือแรงงาน ประจำปีงบประมาณ พ.ศ. 2565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ร้อยละของจำนวนพนักงานที่ได้รับการพัฒนาฝีมือแรงงานจากสถานประกอบกิจการ ตาม พ.ร.บ. ส่งเสริมการพัฒนาฝีมือแรงงาน พ.ศ. 2545 มีศักยภาพในการทำงานเพิ่มขึ้น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99620046"/>
                  </a:ext>
                </a:extLst>
              </a:tr>
              <a:tr h="66012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ร้อยละของจำนวนสถานประกอบกิจการที่ยื่นแบบแสดงการส่งเงินสมทบกองทุนพัฒนาฝีมือแรงงานตาม พ.ร.บ. ส่งเสริมการพัฒนาฝีมือแรงงาน พ.ศ. 2545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 พ.ศ. 2564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69559208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ขับเคลื่อนกิจกรรมส่งเสริมและสนับสนุนให้สถานประกอบกิจการดำเนินการพัฒนาฝีมือแรงงาน ตาม พ.ร.บ. ส่งเสริมการพัฒนาฝีมือแรงงาน</a:t>
                      </a:r>
                      <a:r>
                        <a:rPr lang="th-TH" sz="12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พ.ศ. 2545 และที่แก้ไขเพิ่มเติม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th-TH" sz="12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600"/>
                        </a:spcAft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ร้อยละของจำนวนสถานประกอบกิจการตาม พ.ร.บ. ส่งเสริมการพัฒนาฝีมือแรงงาน พ.ศ. 2545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ที่ยื่นแบบแสดงการส่งเงินสมทบกองทุนพัฒนาฝีมือแรงงาน (</a:t>
                      </a:r>
                      <a:r>
                        <a:rPr lang="th-TH" sz="120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สท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.2) ประจำปี พ.ศ. 2564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th-TH" sz="12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ระดับความสำเร็จของการจัดทำแผนปฏิบัติการด้านกองทุนพัฒนาฝีมือแรงงาน พ.ศ. 2566 – 2570 และแผนปฏิบัติการประจำปี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134090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04640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97490" y="76202"/>
            <a:ext cx="570310" cy="76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3"/>
          <p:cNvSpPr/>
          <p:nvPr/>
        </p:nvSpPr>
        <p:spPr bwMode="gray">
          <a:xfrm>
            <a:off x="83352" y="762000"/>
            <a:ext cx="8682608" cy="5334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fontAlgn="base">
              <a:lnSpc>
                <a:spcPts val="600"/>
              </a:lnSpc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…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ความสำเร็จของการจัดทำรายงานการเงินกองทุนพัฒนาฝีมือแรงงาน ประจำปีงบประมาณ พ.ศ. 2565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228600" y="1276290"/>
            <a:ext cx="45133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150983"/>
              </p:ext>
            </p:extLst>
          </p:nvPr>
        </p:nvGraphicFramePr>
        <p:xfrm>
          <a:off x="172927" y="1575435"/>
          <a:ext cx="8827782" cy="4429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778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82947">
                <a:tc>
                  <a:txBody>
                    <a:bodyPr/>
                    <a:lstStyle/>
                    <a:p>
                      <a:pPr marL="177800" indent="-1778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ความสำเร็จของการบรรลุเป้าหมาย คือ การจัดทำรายงานการเงินกองทุนพัฒนาฝีมือแรงงานประจำเดือนของหน่วยงานจำนวน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12 เดือน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ได้อย่างถูกต้องตามหลักการบัญชี ไม่น้อยกว่า 10 เดือน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พิจารณาจากการดำเนินงานตามเป้าหมาย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รอบที่ 1 พิจารณาจากผลการดำเนินการระหว่างวันที่ 1 ตุลาคม 2564 - 31 มีนาคม 2565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                                             รอบที่ 2 พิจารณาจากผลการดำเนินการระหว่างวันที่ 1 เมษายน - 30 กันยายน 2565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โดย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พิจารณาจาก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2.1 การจัดทำรายงานการเงินกองทุนพัฒนาฝีมือแรงงานประจำเดือนของหน่วยงานได้อย่างถูกต้องตามหลักการบัญชี </a:t>
                      </a:r>
                      <a:endParaRPr lang="th-TH" sz="900" b="0" spc="-3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หลักการบัญชี คือ แนวทางที่ให้นักบัญชียึดถือเป็นหลักปฏิบัติในการรวบรวม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จดบันทึก จำแนก สรุปผลและจัดทำรายงานการเงินอย่างมีหลักเกณฑ์ตามมาตรฐาน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โดยใช้หลักการบัญชีคู่ (เดบิต เครดิต) ในการบันทึกบัญชีตามขั้นตอน ประกอบด้วย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1) บันทึกรายการรับ จ่าย โอนเงิน และปรับปรุงบัญชีในใบสำคัญการลงบัญชี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2) ผ่านรายการในใบสำคัญการลงบัญชีไปยังบัญชีแยกประเภท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3) สรุปยอดจากบัญชีแยกประเภทนำมาจัดทำรายงานการเงิน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ตัวอย่างการจัดทำรายงานการเงินไม่ถูกต้อง</a:t>
                      </a:r>
                    </a:p>
                    <a:p>
                      <a:pPr marL="174625" marR="0" indent="-1746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1) จัดทำงบทดลองโดยนำตัวเลขจากรายรับ-รายจ่ายมาบันทึกในแบบฟอร์มงบทดลอง โดยไม่ได้จัดทำบัญชีตามหลักการบัญชี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2) ไม่บันทึกบัญชีหรือบันทึกแต่ไม่ครบถ้วนตามรายการที่เกิดขึ้นจริง เช่น รับเงินค่าทดสอบมาตรฐานฝีมือแรงงานแห่งชาติ จำนวน 200 บาท แต่ไม่มีการบันทึกบัญชี หรือบันทึกบัญชีเพียง 100 บาท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3) บันทึกบัญชีผิดประเภท เช่น โอนเงินรายได้กลับส่วนกลาง หน่วยงานบันทึกบัญชีด้วยชื่อบัญชีรายได้ซึ่งไม่ถูกต้อง ที่ถูกต้องคือชื่อบัญชีเงินโอน </a:t>
                      </a:r>
                    </a:p>
                    <a:p>
                      <a:pPr marL="174625" marR="0" indent="-1746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2.2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ผู้ตรวจสอบการรับ - จ่ายเงินประจำวันตามที่ได้รับแต่งตั้งต้องมีการตรวจสอบและลงนามในสมุดบัญชีเงินสด และสมุดบัญชีเงินฝากธนาคาร ถูกต้อง ครบถ้วนทุกวันที่มีการรับจ่ายเงิน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177800" marR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>
                          <a:tab pos="457200" algn="l"/>
                        </a:tabLst>
                        <a:defRPr/>
                      </a:pPr>
                      <a:r>
                        <a:rPr lang="th-TH" sz="900" b="0" i="0" u="non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(ถ้ามี) ใช้ประกอบการพิจารณาหลักเกณฑ์ผ่านหรือไม่ผ่าน ตัวชี้วัด</a:t>
                      </a:r>
                    </a:p>
                    <a:p>
                      <a:pPr marL="177800" marR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3.1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รายงานงบทดลองประจำเดือนในระบบ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รายงานผลการรับจ่ายเงินกองทุนพัฒนาฝีมือแรงงาน (</a:t>
                      </a:r>
                      <a:r>
                        <a:rPr lang="en-US" sz="900" b="0" u="sng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  <a:hlinkClick r:id="rId4"/>
                        </a:rPr>
                        <a:t>http://eit.dsd.go.th/cat3</a:t>
                      </a:r>
                      <a:r>
                        <a:rPr lang="en-US" sz="900" b="0" u="sng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พร้อมแนบไฟล์เอกสารรายละเอียดประกอบงบการเงิน เอกสารการปรับปรุงบัญชี และสมุดบัญชีเงินสด สมุดบัญชีเงินฝากธนาคารบัญชีที่ 1 - 4  ให้ครบถ้วน ภายในวันที่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ของเดือนถัดไป </a:t>
                      </a:r>
                    </a:p>
                    <a:p>
                      <a:pPr marL="177800" indent="-177800"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3.2 </a:t>
                      </a:r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ส่งหนังสือแจ้งรายละเอียดการโอนเงินกลับส่วนกลาง พร้อมหลักฐานประกอบการโอนเงินให้ครบถ้วน ให้กองส่งเสริมการพัฒนาฝีมือแรงงานผ่านระบบงานสารบรรณอิเล็กทรอนิกส์ </a:t>
                      </a:r>
                      <a:b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</a:br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e-</a:t>
                      </a:r>
                      <a:r>
                        <a:rPr lang="en-US" sz="900" b="0" spc="-2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Sarabun</a:t>
                      </a:r>
                      <a:r>
                        <a:rPr lang="en-US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ภายใน 2 วันทำการ นับแต่วันที่โอนเงิน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       </a:t>
                      </a:r>
                      <a:endParaRPr lang="th-TH" sz="900" b="0" strike="sngStrike" baseline="0" dirty="0">
                        <a:solidFill>
                          <a:srgbClr val="C00000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4. หลักฐาน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-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5.  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8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นางกานต์รวี ปานดำ/นางสาวภัคธีมา มิ่งขวัญ/นางสาววารุน</a:t>
                      </a:r>
                      <a:r>
                        <a:rPr lang="th-TH" sz="800" b="0" spc="-2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ีย์</a:t>
                      </a:r>
                      <a:r>
                        <a:rPr lang="th-TH" sz="8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หอกกิ่ง</a:t>
                      </a:r>
                      <a:r>
                        <a:rPr lang="en-US" sz="8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โทรศัพท์ </a:t>
                      </a:r>
                      <a:r>
                        <a:rPr lang="en-US" sz="8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0 2245 3649, 0 2248 4782 - 87 ต่อ 217, 221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สูตรการคำนวณ (ถ้ามี)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-</a:t>
                      </a:r>
                      <a:endParaRPr lang="th-TH" sz="900" b="0" spc="-3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8818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endParaRPr lang="th-TH" sz="1000" b="1" spc="-3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95075" y="5163981"/>
            <a:ext cx="865651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0837304"/>
              </p:ext>
            </p:extLst>
          </p:nvPr>
        </p:nvGraphicFramePr>
        <p:xfrm>
          <a:off x="172929" y="5562602"/>
          <a:ext cx="8827779" cy="1143000"/>
        </p:xfrm>
        <a:graphic>
          <a:graphicData uri="http://schemas.openxmlformats.org/drawingml/2006/table">
            <a:tbl>
              <a:tblPr firstRow="1"/>
              <a:tblGrid>
                <a:gridCol w="11377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525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40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439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258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333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8043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474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4094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409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4094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4094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28863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51849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911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การจัดทำรายงานการเงินกองทุนพัฒนาฝีมือแรงงานประจำเดือนของหน่วยงานได้อย่างถูกต้อง ครบถ้วน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 เดือน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การจัดทำรายงานการเงินกองทุนพัฒนาฝีมือแรงงานประจำเดือนของหน่วยงานได้อย่างถูกต้อง ครบถ้วน ไม่น้อยกว่า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 เดือน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1047492" y="5181602"/>
            <a:ext cx="7809945" cy="403285"/>
            <a:chOff x="1153093" y="4031945"/>
            <a:chExt cx="7943402" cy="401669"/>
          </a:xfrm>
        </p:grpSpPr>
        <p:sp>
          <p:nvSpPr>
            <p:cNvPr id="23" name="TextBox 22"/>
            <p:cNvSpPr txBox="1"/>
            <p:nvPr/>
          </p:nvSpPr>
          <p:spPr>
            <a:xfrm>
              <a:off x="1153093" y="4031945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64</a:t>
              </a:r>
            </a:p>
          </p:txBody>
        </p:sp>
        <p:cxnSp>
          <p:nvCxnSpPr>
            <p:cNvPr id="25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5012088" y="4035107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  <p:cxnSp>
          <p:nvCxnSpPr>
            <p:cNvPr id="28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0" y="-7088"/>
            <a:ext cx="88391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...........................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0974464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66521" y="268287"/>
            <a:ext cx="548879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3"/>
          <p:cNvSpPr/>
          <p:nvPr/>
        </p:nvSpPr>
        <p:spPr bwMode="gray">
          <a:xfrm>
            <a:off x="316031" y="626380"/>
            <a:ext cx="7549009" cy="466089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fontAlgn="base">
              <a:lnSpc>
                <a:spcPts val="600"/>
              </a:lnSpc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lnSpc>
                <a:spcPts val="600"/>
              </a:lnSpc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…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spc="-1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ร้อยละของการเบิกจ่ายเงินกองทุนพัฒนาฝีมือแรงงาน ประจำปีงบประมาณ พ.ศ. 2565</a:t>
            </a:r>
          </a:p>
          <a:p>
            <a:pPr fontAlgn="base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737189" y="1042419"/>
            <a:ext cx="431884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683449"/>
              </p:ext>
            </p:extLst>
          </p:nvPr>
        </p:nvGraphicFramePr>
        <p:xfrm>
          <a:off x="76200" y="1316505"/>
          <a:ext cx="9045390" cy="45657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4539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5657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1.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ร้อยละของการเบิกจ่ายเงินกองทุนพัฒนาฝีมือแรงงานของหน่วยงาน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เทียบกับเงินกองทุนพัฒนาฝีมือแรงงานที่หน่วยงานได้รับทั้งปีงบประมาณ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เงินกองทุนพัฒนาฝีมือแรงงานที่หน่วยงานได้รับ หมายถึง </a:t>
                      </a:r>
                    </a:p>
                    <a:p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1.1 </a:t>
                      </a:r>
                      <a:r>
                        <a:rPr lang="th-TH" sz="900" b="0" u="sng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เงินที่ได้รับจัดสรรตั้งแต่ต้นปีงบประมาณ </a:t>
                      </a:r>
                    </a:p>
                    <a:p>
                      <a:r>
                        <a:rPr lang="th-TH" sz="9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-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เงินกองทุนพัฒนาฝีมือแรงงานที่หน่วยงานได้รับจัดสรรรวมตั้งแต่ต้นปีงบประมาณทุกรายการ ทั้งนี้ หากมีการใช้จ่ายแล้วมีเงินเหลือจ่ายโดยไม่มีความจำเป็นใช้จ่ายอีกต่อไป</a:t>
                      </a: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ให้ส่งคืนเงินพร้อมมีหนังสือแจ้งรายละเอียดการโอนเงินพร้อมเอกสาร</a:t>
                      </a:r>
                      <a:r>
                        <a:rPr lang="th-TH" sz="900" b="0" kern="1200" spc="-2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หลักฐานการโอนเงิน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ภายในวันที่ 30 เมษายน 2565 เท่านั้น โดยจะนำไปหักลดยอดเงินงบประมาณที่ได้รับ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ทั้งปี</a:t>
                      </a:r>
                    </a:p>
                    <a:p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งบประมาณ </a:t>
                      </a:r>
                      <a:r>
                        <a:rPr lang="th-TH" sz="900" b="0" kern="1200" spc="-2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ในการคำนวณร้อยละ</a:t>
                      </a:r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ของการเบิกจ่ายเงินกองทุนฯ ของหน่วยงาน</a:t>
                      </a:r>
                      <a:r>
                        <a:rPr lang="th-TH" sz="900" b="0" spc="-2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- รายการค่าใช้จ่ายในการฝึกอบรมบุคคลภายนอก ให้ดำเนินการระหว่างวันที่ 1 พฤศจิกายน - 28 กุมภาพันธ์ 2565 เท่านั้น โดยให้ประเมินผลโครงการพร้อมสรุปรายงานผลการดำเนินโครงการ</a:t>
                      </a:r>
                    </a:p>
                    <a:p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ให้ผู้บริหารทราบภายใน 90 วัน นับจากวันที่ดำเนินโครงการเสร็จสิ้น ตามแนวทางการดำเนินงาน “โครงการสัมมนา เรื่อง สิทธิประโยชน์จากกองทุนพัฒนาฝีมือแรงงาน ภายใต้พระราชบัญญัติ</a:t>
                      </a:r>
                    </a:p>
                    <a:p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ส่งเสริมการพัฒนาฝีมือแรงงาน พ.ศ. 2545 และที่แก้ไขเพิ่มเติม ประจำปีงบประมาณ พ.ศ. 2565”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ทั้งนี้ หากมีเงินเหลือจ่ายส่งคืนให้มีหนังสือแจ้งรายละเอียดการโอนเงินพร้อมเอกสาร</a:t>
                      </a:r>
                    </a:p>
                    <a:p>
                      <a:r>
                        <a:rPr lang="th-TH" sz="900" b="0" kern="1200" spc="-2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หลักฐานการโอนเงิน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ภายในวันที่ 30 เมษายน 2565 เท่านั้น </a:t>
                      </a:r>
                      <a:endParaRPr lang="th-TH" sz="900" b="0" spc="-2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spc="-2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1.2 </a:t>
                      </a:r>
                      <a:r>
                        <a:rPr lang="th-TH" sz="900" b="0" u="sng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เงินที่รับจัดสรรเพิ่มเติมระหว่างปี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</a:t>
                      </a:r>
                    </a:p>
                    <a:p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- กรณีขอรับจัดสรรเพิ่มเติมตามคำขอ เช่น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เงินกู้ยืม เงินช่วยเหลือหรืออุดหนุน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ค่าใช้จ่ายในการสืบทรัพย์และบังคับคดี ค่าใช้จ่ายในการดำเนินคดี เป็นต้น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ต้องเบิกจ่ายภายใน 15 วันทำการ </a:t>
                      </a: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นับแต่วันที่ได้รับเงิน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หากมีเงิน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เหลือจ่ายส่งคืน ไม่สามารถนำจำนวนเงินที่ส่งคืนทั้งหมดมาหักลดยอดเงินที่หน่วยงานได้รับทั้งปีงบประมาณ ในการคำนวณร้อยละ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ของการเบิกจ่าย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เงินกองทุนฯ ของหน่วยงาน</a:t>
                      </a:r>
                    </a:p>
                    <a:p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2.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2.1 รอบการประเมินที่ 1 ผลการดำเนินการระหว่างวันที่ 1 ตุลาคม 2564 - 31 มีนาคม 2565) </a:t>
                      </a:r>
                      <a:r>
                        <a:rPr lang="th-TH" sz="900" b="0" strike="sngStrike" baseline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2.2 รอบการประเมินที่ 2 ผลการดำเนินการระหว่างวันที่ 1 เมษายน - 30 กันยายน 2565) </a:t>
                      </a:r>
                      <a:r>
                        <a:rPr lang="th-TH" sz="900" b="0" strike="sngStrike" baseline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โดยพิจารณาจาก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- ข้อมูลการจ่ายเงินที่บันทึกในระบบ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รายงานผลการรับจ่ายเงินกองทุนพัฒนาฝีมือแรงงาน (</a:t>
                      </a:r>
                      <a:r>
                        <a:rPr lang="en-US" sz="900" b="0" u="sng" dirty="0">
                          <a:solidFill>
                            <a:srgbClr val="0070C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  <a:hlinkClick r:id="rId4"/>
                        </a:rPr>
                        <a:t>http://eit.dsd.go.th/cat3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)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-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ข้อมูลการส่งคืนเงินตามข้อ 1.1 เกินกำหนดเวลา ไม่นำมาพิจารณาปรับลดยอดเงินที่หน่วยงานได้รับทั้งปีงบประมาณ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ในการคำนวณร้อยละ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ของการเบิกจ่ายเงินกองทุนฯ ของหน่วยงาน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- หลักฐานการเบิกจ่ายกรณีขอรับจัดสรรเพิ่มเติมตามคำขอ ข้อ 1.2 ที่แสดงว่าหน่วยงานเบิกจ่ายได้ภายในเวลาที่กำหนด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0" u="none" baseline="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3.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หากหน่วยงานไม่ดำเนินการตามข้อ 1 (1.1 และ 1.2) ถือว่าไม่ผ่านตัวชี้วัด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4.  หลักฐาน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หลักฐานการโอนเงินคืนตามข้อ 1.1, หลักฐานการจ่ายเงินกรณีขอรับจัดสรรเพิ่มเติมตามคำขอตามข้อ 1.2 เป็นต้น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ส่งทาง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e-mail : Sdf.dsd2017@gmail.com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5. 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นางกานต์รวี ปานดำ/นางสาวพัทยา คลังวิเชียร/นางสาวอิสราภรณ์ เมืองใจ/นางสาวอิสรีย์ เกิดมา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โทรศัพท์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0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2245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3217,    </a:t>
                      </a:r>
                    </a:p>
                    <a:p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0 2248 4782 - 87 ต่อ 205, 220</a:t>
                      </a:r>
                    </a:p>
                    <a:p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6.  อื่น ๆ (ถ้ามี)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ร้อยละการเบิกจ่ายเงินกองทุนฯ จะปรับตาม มติ ครม. ปีงบประมาณ พ.ศ. 2565 (กรณี ครม.ไม่มีมติดังกล่าวการเบิกจ่ายเงินกองทุนฯ เท่ากับร้อยละ 100)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สูตรการคำนวณ (ถ้ามี)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58016" y="5586613"/>
            <a:ext cx="828338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</a:p>
        </p:txBody>
      </p: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383719"/>
              </p:ext>
            </p:extLst>
          </p:nvPr>
        </p:nvGraphicFramePr>
        <p:xfrm>
          <a:off x="98611" y="5890448"/>
          <a:ext cx="8917485" cy="739915"/>
        </p:xfrm>
        <a:graphic>
          <a:graphicData uri="http://schemas.openxmlformats.org/drawingml/2006/table">
            <a:tbl>
              <a:tblPr firstRow="1"/>
              <a:tblGrid>
                <a:gridCol w="11492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92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799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81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748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774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9954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865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799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799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7998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7998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47446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8271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55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เป้าหมาย ปี 65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เบิกจ่ายเงินกองทุนฯภาพรวม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  ไม่น้อยกว่า ร้อยละ 50</a:t>
                      </a: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เบิกจ่ายเงินกองทุนฯภาพรวม          ไม่น้อยกว่า ร้อยละ 100</a:t>
                      </a: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665061"/>
              </p:ext>
            </p:extLst>
          </p:nvPr>
        </p:nvGraphicFramePr>
        <p:xfrm>
          <a:off x="2092081" y="5021005"/>
          <a:ext cx="5732373" cy="697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992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56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345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เงินกองทุนพัฒนาฝีมือแรงงานที่หน่วยงานเบิกจ่าย พิจารณาจากระบบรายงานผลการรับจ่ายเงินกองทุนพัฒนาฝีมือแรงงาน (</a:t>
                      </a:r>
                      <a:r>
                        <a:rPr lang="en-US" sz="900" b="0" u="sng" dirty="0">
                          <a:solidFill>
                            <a:srgbClr val="0070C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  <a:hlinkClick r:id="rId4"/>
                        </a:rPr>
                        <a:t>http://eit.dsd.go.th/cat3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X</a:t>
                      </a:r>
                      <a:r>
                        <a:rPr lang="en-US" sz="12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4993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lang="th-TH" sz="1200" b="1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900" b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เงินกองทุนพัฒนาฝีมือแรงงานที่หน่วยงานได้รับ</a:t>
                      </a:r>
                      <a:endParaRPr lang="en-US" sz="900" b="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25" name="Group 4"/>
          <p:cNvGrpSpPr>
            <a:grpSpLocks/>
          </p:cNvGrpSpPr>
          <p:nvPr/>
        </p:nvGrpSpPr>
        <p:grpSpPr bwMode="auto">
          <a:xfrm>
            <a:off x="1036019" y="5572640"/>
            <a:ext cx="7810450" cy="403285"/>
            <a:chOff x="1153093" y="4031945"/>
            <a:chExt cx="7943402" cy="401669"/>
          </a:xfrm>
        </p:grpSpPr>
        <p:sp>
          <p:nvSpPr>
            <p:cNvPr id="26" name="TextBox 25"/>
            <p:cNvSpPr txBox="1"/>
            <p:nvPr/>
          </p:nvSpPr>
          <p:spPr>
            <a:xfrm>
              <a:off x="1153093" y="4031945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</a:t>
              </a: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4</a:t>
              </a:r>
            </a:p>
          </p:txBody>
        </p:sp>
        <p:cxnSp>
          <p:nvCxnSpPr>
            <p:cNvPr id="27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5012088" y="4035107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  <p:cxnSp>
          <p:nvCxnSpPr>
            <p:cNvPr id="30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152400" y="26469"/>
            <a:ext cx="84581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…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……………………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5795150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3088" y="152400"/>
            <a:ext cx="84455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Box 11"/>
          <p:cNvSpPr txBox="1">
            <a:spLocks noChangeArrowheads="1"/>
          </p:cNvSpPr>
          <p:nvPr/>
        </p:nvSpPr>
        <p:spPr bwMode="auto">
          <a:xfrm>
            <a:off x="110809" y="14906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407451"/>
              </p:ext>
            </p:extLst>
          </p:nvPr>
        </p:nvGraphicFramePr>
        <p:xfrm>
          <a:off x="142875" y="1736806"/>
          <a:ext cx="8677628" cy="336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0564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 ความสำเร็จของการบรรลุเป้าหมาย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การประเมินศักยภาพภายหลังการฝึกอบรม หมายถึง ศักยภาพแรงงานที่จะทำให้บุคคลทำงานได้ดีในแต่ละด้านที่สามารถวัดผลสัมฤทธิ์ได้ภายหลังจากการฝึกอบร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โดยแบ่งเป็น 5 ด้านการประเมิน ได้แก่ (1) ความรู้ (2) การปฏิบัติงาน (3) ทัศนคติ (4) การแก้ปัญหา (5) ความปลอดภัย ขึ้นอยู่กับวัตถุประสงค์ของการฝึกอบรมในการประเมินพนักงานว่ามีศักยภาพเพิ่มขึ้นหรือไม่นั้น จะพิจารณาจากการวัดประเมินผลสัมฤทธิ์การฝึกอบรมฝีมือแรงงานที่ผ่านการฝึกอบรมว่ามีอย่างน้อยหนึ่งด้านการประเมินที่เพิ่มขึ้นจะถือว่าเป็นแรงงานที่มีศักยภาพแรงงานเพิ่มขึ้นภายหลังจากการฝึกอบรม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1 ผลการดำเนินการ 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 ระหว่างวันที่ 1 เมษายน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3"/>
                        <a:defRPr/>
                      </a:pPr>
                      <a:r>
                        <a:rPr lang="th-TH" sz="900" b="0" u="none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 </a:t>
                      </a:r>
                      <a:r>
                        <a:rPr lang="en-US" sz="900" b="0" u="none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กรณีหน่วยงานเปลี่ยนแปลงเป้าหมายกิจกรรมที่กำหนดไว้ตามแผนพัฒนาฝีมือแรงงานประจำปีงบประมาณ พ.ศ.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2564 ต้องได้รับความเห็นชอบจากกรมฯ 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(กองแผนงานและสารสนเทศ)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ในระบบรายงานผลการพัฒนาฝีมือแรงงาน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(http://datacenter.dsd.go.th)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นางสาวอุไรวรรณ หันตรา ,นายจีระพันธุ์ ดากงแก้ว 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0 2246 1937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</a:t>
                      </a: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2186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19178075"/>
                  </a:ext>
                </a:extLst>
              </a:tr>
            </a:tbl>
          </a:graphicData>
        </a:graphic>
      </p:graphicFrame>
      <p:sp>
        <p:nvSpPr>
          <p:cNvPr id="3080" name="TextBox 14"/>
          <p:cNvSpPr txBox="1">
            <a:spLocks noChangeArrowheads="1"/>
          </p:cNvSpPr>
          <p:nvPr/>
        </p:nvSpPr>
        <p:spPr bwMode="auto">
          <a:xfrm>
            <a:off x="132074" y="5086350"/>
            <a:ext cx="439261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1054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3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8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en-US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3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3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205394"/>
              </p:ext>
            </p:extLst>
          </p:nvPr>
        </p:nvGraphicFramePr>
        <p:xfrm>
          <a:off x="0" y="5434171"/>
          <a:ext cx="9006844" cy="1195229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2017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750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จำนวนพนักงานที่ได้รับการฝึกอบรม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ฝีมือแรงงานจากสถานประกอบกิจการ ที่นายทะเบียนให้ความเห็นชอบ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หลักสูตร ตาม พ.ร.บ.ส่งเสริมฯ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พ.ศ. 2545 มีศักยภาพในการทำงานเพิ่มขึ้นไม่น้อยกว่าร้อยละ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GB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ฝึกอบรมฝีมือแรงงานจากสถานประกอบกิจการที่นายทะเบียนให้ความเห็นชอบหลักสูตร ตาม พ.ร.บ.ส่งเสริมฯ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พ.ศ. 2545 มีศักยภาพในการทำงานเพิ่มขึ้นไม่น้อยกว่าร้อยละ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</a:t>
                      </a:r>
                      <a:endParaRPr lang="th-TH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620130"/>
              </p:ext>
            </p:extLst>
          </p:nvPr>
        </p:nvGraphicFramePr>
        <p:xfrm>
          <a:off x="-625224" y="3505200"/>
          <a:ext cx="8391524" cy="86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073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9333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576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จำนวนผู้ผ่านการประเมินมีศักยภาพในการทำงานเพิ่มขึ้น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5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ผลการดำเนินการตามกิจกรรมส่งเสริมและสนับสนุนให้สถานประกอบกิจการดำเนินการฝึกอบรมฝีมือแรงงาน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ตาม พ.ร.บ. ส่งเสริมฯ พ.ศ. 2545 ประจำปีงบประมาณ พ.ศ. 256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(คน)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174" name="TextBox 25"/>
          <p:cNvSpPr txBox="1">
            <a:spLocks noChangeArrowheads="1"/>
          </p:cNvSpPr>
          <p:nvPr/>
        </p:nvSpPr>
        <p:spPr bwMode="auto">
          <a:xfrm>
            <a:off x="381000" y="1219795"/>
            <a:ext cx="853440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ตัวชี้วัดย่อยที่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1.3.1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lang="en-US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ร้อยละของจำนวนพนักงานที่ได้รับการพัฒนาฝีมือแรงงานจากสถานประกอบกิจการ ตาม พ.ร.บ. ส่งเสริมการพัฒนาฝีมือแรงงาน พ.ศ. 2545 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                           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มีศักยภาพในการทำงานเพิ่มขึ้น  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                           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23" name="Rounded Rectangle 3"/>
          <p:cNvSpPr/>
          <p:nvPr/>
        </p:nvSpPr>
        <p:spPr bwMode="gray">
          <a:xfrm>
            <a:off x="441575" y="67440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1.3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ความสำเร็จในการส่งเสริมและสนับสนุนให้สถานประกอบกิจการดำเนินการพัฒนาฝีมือแรงงาน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8760587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182563"/>
            <a:ext cx="808038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152401" y="1409955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497749"/>
              </p:ext>
            </p:extLst>
          </p:nvPr>
        </p:nvGraphicFramePr>
        <p:xfrm>
          <a:off x="0" y="1711837"/>
          <a:ext cx="9144000" cy="54372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838055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จำนวนสถานประกอบกิจการที่ยื่นแบบแสดงการส่งเงินสมทบกองทุนพัฒนาฝีมือแรงงานตามพระราชบัญญัติส่งเสริมการพัฒนาฝีมือแรงงาน </a:t>
                      </a:r>
                      <a:r>
                        <a:rPr lang="en-US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2545 ประจำปี พ.ศ. 256</a:t>
                      </a:r>
                      <a:r>
                        <a:rPr lang="en-US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หมายถึง จำนวนสถานประกอบกิจการที่ยื่นแบบแสดงการส่งเงินสมทบกองทุนพัฒนาฝีมือแรงงาน (สท.2) ประจำปี พ.ศ. 2564 เทียบกับเป้าหมายจำนวน</a:t>
                      </a:r>
                      <a:r>
                        <a:rPr lang="en-US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สถานประกอบกิจการที่อยู่ในข่ายบังคับเงินสมทบกองทุนพัฒนาฝีมือแรงงาน ประจำปี พ.ศ. 256</a:t>
                      </a:r>
                      <a:r>
                        <a:rPr lang="en-US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en-US" sz="900" b="0" u="sng" strike="no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ที่ยื่นแบบแสดงการส่งเงินสมทบกองทุนพัฒนาฝีมือแรงงานตามพระราชบัญญัติส่งเสริมการพัฒนาฝีมือแรงงาน พ.ศ. 2545 หมายถึง สถานประกอบกิจการที่อยู่ในข่ายบังคับเงินสมทบกองทุนพัฒนาฝีมือแรงงานตามพระราชบัญญัติส่งเสริมการพัฒนาฝีมือแรงงาน พ.ศ. 2545 ซึ่งยื่นแบบแสดงการส่งเงินสมทบกองทุนพัฒนาฝีมือแรงงาน (สท.2) ประจำปี พ.ศ. 2564 ระหว่างวันที่ 1 มกราคม 2565 – 30 กันยายน 2565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รอบที่ 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 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รอบที่ 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ผลการดำเนินการ ระหว่างวันที่ 1 เมษายน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strike="sng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โดยพิจารณาจากสถานประกอบกิจการที่อยู่ในข่ายบังคับเงินสมทบกองทุนพัฒนาฝีมือแรงงาน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ประจำปี พ.ศ. 2564 หมายถึง ผู้ประกอบกิจการประเภทอุตสาหกรรม พาณิชยกรรม หรือธุรกิจ    อย่างอื่นในทุกท้องที่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ที่มีลูกจ้างตั้งแต่ 100 คนขึ้นไป โดยใช้ฐานข้อมูลสถานประกอบกิจการที่อยู่ในข่ายบังคับส่งเงินสมทบกองทุนพัฒนาฝีมือแรงงาน ตาม พ.ร.บ. ส่งเสริมการพัฒนาฝีมือแรงงาน พ.ศ. 2545 ณ วันที่ 30 กันยายน 256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indent="-228600" algn="l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เงื่อนไข 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1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การเปลี่ยนแปลงเป้าหมายจำนวนสถานประกอบกิจการตามข้อ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 (กรณีหยุดกิจการต้องอยู่ในสภาพที่ไม่มีการจ้างงานแล้ว กรณีเลิกกิจการ กรณีย้ายหน่วยงานที่รับผิดชอบข้อมูล)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ต้องได้รับความเห็นชอบจากกรมฯ โดยมีหนังสือชี้แจงเหตุผลถึงกองส่งเสริมการพัฒนาฝีมือแรงงาน ในรอบที่ 1 ให้เสร็จสิ้นภายในวันที่ 15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ให้เสร็จสิ้น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ภายในวันที่ 15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และบันทึกข้อมูลในระบบรายงานผลการพัฒนาฝีมือแรงงาน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4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หัวข้อ ส่งเสริมการฝึก หัวข้อย่อย การแจ้งเปลี่ยนแปลง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ข้อมูลสถานประกอบกิจการ (สท. 8)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2) หน่วยงานที่มีสถานประกอบกิจการจำนวนตั้งแต่ 1 - 1,000 แห่ง ต้อง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ยื่นแบบแสดงการส่งเงินสมทบกองทุนพัฒนาฝีมือแรงงาน ตาม พ.ร.บ. ส่งเสริมฯ พ.ศ. 2545 ได้ร้อยละ 100</a:t>
                      </a: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3)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หน่วยงานที่มีสถานประกอบกิจการจำนวนตั้งแต่ 1,001 แห่งขึ้นไป ต้อง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ยื่นแบบแสดงการส่งเงินสมทบกองทุนพัฒนาฝีมือแรงงาน ตาม พ.ร.บ. ส่งเสริมฯ พ.ศ. 2545 ได้ร้อยละ </a:t>
                      </a:r>
                      <a:r>
                        <a:rPr lang="en-US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endParaRPr lang="en-US" sz="900" b="0" spc="-2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นางสาวอุไรวรรณ หันตรา ,นางสาว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รช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 ธนินภูริ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ชญา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0 2246 1937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  <a:p>
                      <a:pPr marL="228600" indent="-228600">
                        <a:buAutoNum type="arabicPeriod" startAt="7"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91145">
                <a:tc>
                  <a:txBody>
                    <a:bodyPr/>
                    <a:lstStyle/>
                    <a:p>
                      <a:pPr marL="228600" indent="-228600">
                        <a:buNone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198" name="TextBox 25"/>
          <p:cNvSpPr txBox="1">
            <a:spLocks noChangeArrowheads="1"/>
          </p:cNvSpPr>
          <p:nvPr/>
        </p:nvSpPr>
        <p:spPr bwMode="auto">
          <a:xfrm>
            <a:off x="457200" y="1142047"/>
            <a:ext cx="838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ตัวชี้วัดย่อยที่ 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1.3.2 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ร้อยละของจำนวนสถานประกอบกิจการที่ยื่นแบบแสดงการส่งเงินสมทบกองทุนพัฒนาฝีมือแรงงานตาม พ.ร.บ. ส่งเสริมการพัฒนาฝีมือแรงงาน พ.ศ. 2545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                  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        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ประจำปี พ.ศ. 256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4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25" name="Rounded Rectangle 3"/>
          <p:cNvSpPr/>
          <p:nvPr/>
        </p:nvSpPr>
        <p:spPr bwMode="gray">
          <a:xfrm>
            <a:off x="529355" y="56807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1.3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ความสำเร็จในการส่งเสริมและสนับสนุนให้สถานประกอบกิจการดำเนินการพัฒนาฝีมือแรงงาน</a:t>
            </a:r>
          </a:p>
        </p:txBody>
      </p:sp>
      <p:graphicFrame>
        <p:nvGraphicFramePr>
          <p:cNvPr id="1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019577"/>
              </p:ext>
            </p:extLst>
          </p:nvPr>
        </p:nvGraphicFramePr>
        <p:xfrm>
          <a:off x="1371600" y="4378837"/>
          <a:ext cx="7400927" cy="908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791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001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8729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จำนวนสถานประกอบกิจการที่ยื่นแบบแสดงการส่งเงินสมทบกองทุนพัฒนาฝีมือแรงงาน ตาม พ.ร.บ. ส่งเสริมฯ พ.ศ. 2545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ประจำปี พ.ศ. 256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800" b="0" strike="sngStrike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91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จำนวนสถานประกอบกิจการที่อยู่ในข่ายบังคับเงินสมทบกองทุนพัฒนาฝีมือแรงงาน ประจำปี  พ.ศ. 256</a:t>
                      </a:r>
                      <a:r>
                        <a:rPr lang="en-US" sz="8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(แห่ง)</a:t>
                      </a:r>
                    </a:p>
                    <a:p>
                      <a:pPr algn="ctr"/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(ใช้ข้อมูลผู้ประกอบกิจการโดยอ้างอิงตามข้อ 3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229600" y="4572000"/>
            <a:ext cx="685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X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100</a:t>
            </a:r>
            <a:endParaRPr kumimoji="0" lang="th-TH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Box 14"/>
          <p:cNvSpPr txBox="1">
            <a:spLocks noChangeArrowheads="1"/>
          </p:cNvSpPr>
          <p:nvPr/>
        </p:nvSpPr>
        <p:spPr bwMode="auto">
          <a:xfrm>
            <a:off x="242093" y="511771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47701" y="5194493"/>
            <a:ext cx="8158163" cy="338563"/>
            <a:chOff x="1305489" y="4107834"/>
            <a:chExt cx="7971962" cy="337206"/>
          </a:xfrm>
        </p:grpSpPr>
        <p:sp>
          <p:nvSpPr>
            <p:cNvPr id="16" name="TextBox 15"/>
            <p:cNvSpPr txBox="1"/>
            <p:nvPr/>
          </p:nvSpPr>
          <p:spPr>
            <a:xfrm>
              <a:off x="1305489" y="4107843"/>
              <a:ext cx="160010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                     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en-US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7" name="Straight Arrow Connector 34"/>
            <p:cNvCxnSpPr/>
            <p:nvPr/>
          </p:nvCxnSpPr>
          <p:spPr>
            <a:xfrm>
              <a:off x="2753205" y="4335523"/>
              <a:ext cx="343998" cy="7906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35"/>
            <p:cNvCxnSpPr/>
            <p:nvPr/>
          </p:nvCxnSpPr>
          <p:spPr>
            <a:xfrm rot="10800000">
              <a:off x="1973788" y="434342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5801027" y="4107834"/>
              <a:ext cx="76195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0" name="Straight Arrow Connector 38"/>
            <p:cNvCxnSpPr/>
            <p:nvPr/>
          </p:nvCxnSpPr>
          <p:spPr>
            <a:xfrm>
              <a:off x="6382019" y="4335519"/>
              <a:ext cx="289543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52"/>
            <p:cNvCxnSpPr/>
            <p:nvPr/>
          </p:nvCxnSpPr>
          <p:spPr>
            <a:xfrm flipH="1">
              <a:off x="3191329" y="4335519"/>
              <a:ext cx="281923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148902"/>
              </p:ext>
            </p:extLst>
          </p:nvPr>
        </p:nvGraphicFramePr>
        <p:xfrm>
          <a:off x="295275" y="5562600"/>
          <a:ext cx="8686799" cy="1182445"/>
        </p:xfrm>
        <a:graphic>
          <a:graphicData uri="http://schemas.openxmlformats.org/drawingml/2006/table">
            <a:tbl>
              <a:tblPr firstRow="1"/>
              <a:tblGrid>
                <a:gridCol w="11195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9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85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48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2641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5040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7859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799655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958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471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     แบบแสดงการส่งเงินสมทบกองทุนพัฒนาฝีมือแรงงาน ตาม พ.ร.บ.         ส่งเสริมฯ พ.ศ. 2545 ได้ร้อยละ 60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    แบบแสดงการส่งเงินสมทบกองทุนพัฒนาฝีมือแรงงาน ตาม พ.ร.บ.      ส่งเสริมฯ พ.ศ. 2545 ได้ร้อยละ 100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0966504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182563"/>
            <a:ext cx="808038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152401" y="1409955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200147"/>
              </p:ext>
            </p:extLst>
          </p:nvPr>
        </p:nvGraphicFramePr>
        <p:xfrm>
          <a:off x="0" y="1711837"/>
          <a:ext cx="9144000" cy="5809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838055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ในการขับเคลื่อนกิจกรรมส่งเสริมและและสนับสนุนให้สถานประกอบกิจการดำเนินการพัฒนาฝีมือแรงงาน ตาม พ.ร.บ. ส่งเสริมการพัฒนาฝีมือแรงงาน พ.ศ. 2545 และที่แก้ไขเพิ่มเติม </a:t>
                      </a:r>
                      <a:r>
                        <a:rPr lang="th-TH" sz="900" b="0" strike="noStrike" baseline="0" dirty="0">
                          <a:solidFill>
                            <a:schemeClr val="tx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ให้อธิบายถึงความสำเร็จของตัวชี้วัดนี้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 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900" b="0" strike="no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รอบที่ 2 ผลการดำเนินการ ระหว่างวันที่ 1 เมษายน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strike="sng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3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ดำเนินการจำนวน 5 ขั้นตอน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ดังนี้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ขั้นตอนที่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จัดประชุมเจ้าหน้าที่ที่เกี่ยวข้องเพื่อวางแผนกำหนดแนวทางในการขับเคลื่อนกิจกรรมฯ 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900" b="1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ขั้นตอนที่ 2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การขับเคลื่อนกิจกรรมฯ </a:t>
                      </a:r>
                      <a:r>
                        <a:rPr lang="th-TH" sz="900" b="1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(ระหว่างวันที่ 1 ตุลาคม 2564 – 31 มีนาคม 2565) โดยกำหนดแนวทาง วิธีปฏิบัติ และขอความเห็นชอบแผนการขับเคลื่อนฯ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900" b="1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จากผู้อำนวยการหน่วยงาน ภายในวันที่ 15 พฤศจิกายน 2564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900" b="1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ขั้นตอนที่ 3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จัดทำรายงานผลการขับเคลื่อนกิจกรรมฯ ตามแผนรอบที่ 1 รวมทั้งรายงานปัญหาอุปสรรค (ถ้ามี) ให้ผู้อำนวยการหน่วยงานทราบ ภายในวันที่ 15 มีนาคม 2565 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</a:t>
                      </a:r>
                      <a:r>
                        <a:rPr kumimoji="0" lang="th-TH" sz="9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ขั้นตอนที่ 4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1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จัดทำแผน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การขับเคลื่อนกิจกรรมฯ </a:t>
                      </a:r>
                      <a:r>
                        <a:rPr lang="th-TH" sz="900" b="1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(ระหว่างวันที่ 1 เมษายน 2565 – 30 กันยายน 2565) โดยนำผลการดำเนินงาน และปัญหาอุปสรรค จากรอบที่ 1 มาวิเคราะห์ 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900" b="1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1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กำหนดแนวทางแก้ไขปัญหาเพื่อขับเคลื่อนกิจกรรมฯ และขอความเห็นชอบจากผู้อำนวยการหน่วยงาน ภายในวันที่ 15 พฤษภาคม 2565</a:t>
                      </a:r>
                      <a:endParaRPr lang="th-TH" sz="900" b="0" spc="-2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900" b="1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ขั้นตอนที่ 5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การดำเนินงานตามแผนการขับเคลื่อนกิจกรรมฯ ให้ผู้อำนวยการหน่วยงานได้รับทราบ ภายในวันที่ </a:t>
                      </a:r>
                      <a:r>
                        <a:rPr kumimoji="0" lang="en-US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กันยายน 2565</a:t>
                      </a: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(ถ้ามี) </a:t>
                      </a:r>
                      <a:r>
                        <a:rPr lang="th-TH" sz="900" b="1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แบบรายงานผลการปฏิบัติราชการของส่วนราชการระดับหน่วยงานภายใน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ตัวชี้วัดความสำเร็จในการขับเคลื่อนกิจกรรมส่งเสริมและและสนับสนุนให้สถานประกอบกิจการ</a:t>
                      </a: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ดำเนินการพัฒนาฝีมือแรงงาน ตาม พ.ร.บ.ส่งเสริมการพัฒนาฝีมือแรงงาน พ.ศ. 2545 และที่แก้ไขเพิ่มเติม โดยสามารถดาวน์โหลดแบบฟอร์มได้ที่ เว็บไซต์กองส่งเสริมการพัฒนา</a:t>
                      </a: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ฝีมือแรงงาน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4"/>
                        </a:rPr>
                        <a:t>http://www.dsd.go.th/sdpaa</a:t>
                      </a:r>
                      <a:endParaRPr lang="en-US" sz="900" b="0" spc="-2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spc="-2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r>
                        <a:rPr lang="th-TH" sz="900" b="0" spc="-2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ส่งแบบรายงานผลการปฏิบัติราชการฯ ตามแบบที่กำหนด ให้กองส่งเสริมการพัฒนาฝีมือแรงงาน ภายในวันที่ 31 มีนาคม 2565</a:t>
                      </a:r>
                      <a:endParaRPr lang="en-US" sz="900" b="0" spc="-20" baseline="0" dirty="0">
                        <a:solidFill>
                          <a:srgbClr val="7030A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-2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รอบที่ 2 ส่งแบบรายงานผลการปฏิบัติราชการฯ ตามแบบที่กำหนด ให้กองส่งเสริมการพัฒนาฝีมือแรงงาน ภายในวันที่ 30 กันยายน 2565</a:t>
                      </a: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นางสาวอุไรวรรณ หันตรา ,นางสาวรัตนพร ภูวารคำ 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0 2246 1937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indent="-228600">
                        <a:buAutoNum type="arabicPeriod" startAt="7"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38055">
                <a:tc>
                  <a:txBody>
                    <a:bodyPr/>
                    <a:lstStyle/>
                    <a:p>
                      <a:pPr marL="228600" indent="-22860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198" name="TextBox 25"/>
          <p:cNvSpPr txBox="1">
            <a:spLocks noChangeArrowheads="1"/>
          </p:cNvSpPr>
          <p:nvPr/>
        </p:nvSpPr>
        <p:spPr bwMode="auto">
          <a:xfrm>
            <a:off x="457200" y="1142047"/>
            <a:ext cx="838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ตัวชี้วัดย่อยที่  </a:t>
            </a:r>
            <a:r>
              <a:rPr lang="en-US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1.3.3 : </a:t>
            </a:r>
            <a:r>
              <a:rPr lang="th-TH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วามสำเร็จในการขับเคลื่อนกิจกรรมส่งเสริมและสนับสนุนให้สถานประกอบกิจการดำเนินการพัฒนาฝีมือแรงงาน ตาม พ.ร.บ.</a:t>
            </a:r>
            <a:r>
              <a:rPr lang="en-US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ส่งเสริมการพัฒนาฝีมือแรงงาน</a:t>
            </a:r>
          </a:p>
          <a:p>
            <a:pPr>
              <a:defRPr/>
            </a:pPr>
            <a:r>
              <a:rPr lang="th-TH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                            </a:t>
            </a:r>
            <a:r>
              <a:rPr lang="en-US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พ.ศ.</a:t>
            </a:r>
            <a:r>
              <a:rPr lang="en-US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2545 และที่แก้ไขเพิ่มเติม</a:t>
            </a:r>
          </a:p>
        </p:txBody>
      </p:sp>
      <p:sp>
        <p:nvSpPr>
          <p:cNvPr id="25" name="Rounded Rectangle 3"/>
          <p:cNvSpPr/>
          <p:nvPr/>
        </p:nvSpPr>
        <p:spPr bwMode="gray">
          <a:xfrm>
            <a:off x="529355" y="56807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1.3</a:t>
            </a:r>
            <a:r>
              <a:rPr lang="th-TH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en-US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ความสำเร็จในการส่งเสริมและสนับสนุนให้สถานประกอบกิจการดำเนินการพัฒนาฝีมือแรงงาน</a:t>
            </a: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5029195"/>
            <a:ext cx="8351838" cy="338563"/>
            <a:chOff x="1305489" y="4107834"/>
            <a:chExt cx="7971962" cy="337206"/>
          </a:xfrm>
        </p:grpSpPr>
        <p:sp>
          <p:nvSpPr>
            <p:cNvPr id="16" name="TextBox 15"/>
            <p:cNvSpPr txBox="1"/>
            <p:nvPr/>
          </p:nvSpPr>
          <p:spPr>
            <a:xfrm>
              <a:off x="1305489" y="4107843"/>
              <a:ext cx="160010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                      ปี </a:t>
              </a:r>
              <a:r>
                <a:rPr lang="en-US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7" name="Straight Arrow Connector 34"/>
            <p:cNvCxnSpPr/>
            <p:nvPr/>
          </p:nvCxnSpPr>
          <p:spPr>
            <a:xfrm>
              <a:off x="2753205" y="4335523"/>
              <a:ext cx="380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35"/>
            <p:cNvCxnSpPr/>
            <p:nvPr/>
          </p:nvCxnSpPr>
          <p:spPr>
            <a:xfrm rot="10800000">
              <a:off x="1973788" y="434342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5801027" y="4107834"/>
              <a:ext cx="76195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0" name="Straight Arrow Connector 38"/>
            <p:cNvCxnSpPr/>
            <p:nvPr/>
          </p:nvCxnSpPr>
          <p:spPr>
            <a:xfrm>
              <a:off x="6382019" y="4335519"/>
              <a:ext cx="289543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52"/>
            <p:cNvCxnSpPr/>
            <p:nvPr/>
          </p:nvCxnSpPr>
          <p:spPr>
            <a:xfrm flipH="1">
              <a:off x="3191329" y="4335519"/>
              <a:ext cx="281923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582077"/>
              </p:ext>
            </p:extLst>
          </p:nvPr>
        </p:nvGraphicFramePr>
        <p:xfrm>
          <a:off x="304804" y="5410200"/>
          <a:ext cx="8686799" cy="1295400"/>
        </p:xfrm>
        <a:graphic>
          <a:graphicData uri="http://schemas.openxmlformats.org/drawingml/2006/table">
            <a:tbl>
              <a:tblPr firstRow="1"/>
              <a:tblGrid>
                <a:gridCol w="11195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9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85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48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2641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5040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7859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799655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4892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01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 ขั้นตอนที่ 1-3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 ตามขั้นตอนที่ 1-5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rgbClr val="C0504D">
                    <a:lumMod val="75000"/>
                  </a:srgb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>
              <a:defRPr/>
            </a:pP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TextBox 14"/>
          <p:cNvSpPr txBox="1">
            <a:spLocks noChangeArrowheads="1"/>
          </p:cNvSpPr>
          <p:nvPr/>
        </p:nvSpPr>
        <p:spPr bwMode="auto">
          <a:xfrm>
            <a:off x="233362" y="5011733"/>
            <a:ext cx="868203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เป้าหมายตามรอบประเมิน</a:t>
            </a:r>
          </a:p>
        </p:txBody>
      </p:sp>
      <p:sp>
        <p:nvSpPr>
          <p:cNvPr id="26" name="Oval Callout 25"/>
          <p:cNvSpPr/>
          <p:nvPr/>
        </p:nvSpPr>
        <p:spPr>
          <a:xfrm>
            <a:off x="4282281" y="4200762"/>
            <a:ext cx="4267199" cy="904336"/>
          </a:xfrm>
          <a:prstGeom prst="wedgeEllipseCallout">
            <a:avLst>
              <a:gd name="adj1" fmla="val -33824"/>
              <a:gd name="adj2" fmla="val -62078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การรายงานผลของ </a:t>
            </a:r>
            <a:r>
              <a:rPr lang="en-US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e-SAR </a:t>
            </a:r>
            <a:r>
              <a:rPr lang="th-TH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จะเริ่มประมาณวันที่ </a:t>
            </a:r>
            <a:r>
              <a:rPr lang="en-US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1-7 </a:t>
            </a:r>
            <a:r>
              <a:rPr lang="th-TH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เม.ย. และ </a:t>
            </a:r>
            <a:r>
              <a:rPr lang="en-US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1-7 </a:t>
            </a:r>
            <a:r>
              <a:rPr lang="th-TH" sz="1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ต.ค. </a:t>
            </a:r>
          </a:p>
        </p:txBody>
      </p:sp>
    </p:spTree>
    <p:extLst>
      <p:ext uri="{BB962C8B-B14F-4D97-AF65-F5344CB8AC3E}">
        <p14:creationId xmlns:p14="http://schemas.microsoft.com/office/powerpoint/2010/main" val="24915880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3238" y="76201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4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Innovation Base </a:t>
            </a:r>
            <a:r>
              <a:rPr lang="th-TH" sz="2000" b="1" dirty="0">
                <a:latin typeface="Tahoma" pitchFamily="34" charset="0"/>
                <a:cs typeface="Tahoma" pitchFamily="34" charset="0"/>
              </a:rPr>
              <a:t>(กองส่งเสริมการพัฒนาฝีมือแรงงาน)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152401" y="1387126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860908"/>
              </p:ext>
            </p:extLst>
          </p:nvPr>
        </p:nvGraphicFramePr>
        <p:xfrm>
          <a:off x="304801" y="1649064"/>
          <a:ext cx="8715375" cy="480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53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40030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ความสำเร็จของการบรรจุเป้าหมาย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จำนวนสถานประกอบกิจการที่ปฏิบัติตาม พ.ร.บ.ส่งเสริมการพัฒนาฝีมือแรงงาน พ.ศ. 2545 หมายถึง สถานประกอบกิจการที่อยู่ในข่ายบังคับเงินกองทุนพัฒนาฝีมือแรงงานซึ่งยื่นแบบแสดงการส่งเงินสมทบกองทุนพัฒนาฝีมือแรงงาน (สท.2) ประจำปี พ.ศ. 2564 ระหว่างวันที่ 1 มกราคม 2565 – 30 กันยายน 2565 </a:t>
                      </a: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สถานประกอบกิจการที่อยู่ในข่ายบังคับเงินสมทบกองทุนพัฒนาฝีมือแรงงาน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ประจำปี พ.ศ. 2564 หมายถึง ผู้ประกอบกิจการประเภทอุตสาหกรรม พาณิชยกรรม หรือธุรกิจอย่างอื่นในทุกท้องที่ที่มีลูกจ้างตั้งแต่ 100 คนขึ้นไป โดยใช้ฐานข้อมูลสถานประกอบกิจการที่อยู่ในข่ายบังคับ   ส่งเงินสมทบกองทุนพัฒนาฝีมือแรงงาน ตาม พ.ร.บ. ส่งเสริมการพัฒนาฝีมือแรงงาน พ.ศ. 2545 ณ วันที่ 30 กันยายน 2564 </a:t>
                      </a:r>
                      <a:endParaRPr lang="en-US" sz="10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2564 – 31 มีนาคม 2565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ผลการดำเนินการระหว่างวันที่ 1 เมษายน 2565 – 30 กันยายน 2565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buAutoNum type="arabicPeriod" startAt="3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จากในระบบ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Center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กรมพัฒนาฝีมือแรงงาน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7"/>
                        <a:defRPr/>
                      </a:pP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00300">
                <a:tc>
                  <a:txBody>
                    <a:bodyPr/>
                    <a:lstStyle/>
                    <a:p>
                      <a:pPr marL="228600" indent="-228600">
                        <a:buNone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529355" y="661055"/>
            <a:ext cx="7700245" cy="65909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 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ร้อยละของจำนวนสถานประกอบกิจการตาม พ.ร.บ. ส่งเสริมการพัฒนาฝีมือแรงงาน พ.ศ. 2545 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ที่ยื่นแบบแสดงการส่งเงินสมทบกองทุนพัฒนาฝีมือแรงงาน (สท.2) ประจำปี พ.ศ. 2564</a:t>
            </a:r>
          </a:p>
        </p:txBody>
      </p:sp>
      <p:graphicFrame>
        <p:nvGraphicFramePr>
          <p:cNvPr id="10" name="Table 29"/>
          <p:cNvGraphicFramePr>
            <a:graphicFrameLocks noGrp="1"/>
          </p:cNvGraphicFramePr>
          <p:nvPr/>
        </p:nvGraphicFramePr>
        <p:xfrm>
          <a:off x="647703" y="3581400"/>
          <a:ext cx="8201026" cy="1148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0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194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125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3340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ร้อยละของสถานประกอบกิจการตาม พ.ร.บ. ส่งเสริมการพัฒนาฝีมือแรงงาน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พ.ศ. 2545 ที่ยื่นแบบแสดงการส่งเงินสมทบกองทุนพัฒนาฝีมือแรงงาน (</a:t>
                      </a:r>
                      <a:r>
                        <a:rPr lang="th-TH" sz="9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สท.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2)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จำนวนสถานประกอบกิจการที่ยื่นแบบแสดงการส่งเงินสมทบกองทุนพัฒนาฝีมือแรงงาน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 พ.ร.บ. ส่งเสริมฯ พ.ศ. 2545   ประจำปี พ.ศ. 2564  (แห่ง)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4962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จำนวนสถานประกอบกิจการที่อยู่ในข่ายบังคับเงินสมทบกองทุนพัฒนาฝีมือแรงงาน  (แห่ง)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848600" y="3962400"/>
            <a:ext cx="685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X </a:t>
            </a:r>
            <a:r>
              <a:rPr lang="th-TH" sz="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100</a:t>
            </a:r>
            <a:endParaRPr lang="th-TH" sz="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Box 14"/>
          <p:cNvSpPr txBox="1">
            <a:spLocks noChangeArrowheads="1"/>
          </p:cNvSpPr>
          <p:nvPr/>
        </p:nvSpPr>
        <p:spPr bwMode="auto">
          <a:xfrm>
            <a:off x="304801" y="4895852"/>
            <a:ext cx="82724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1" y="5029197"/>
            <a:ext cx="7972425" cy="338563"/>
            <a:chOff x="1305489" y="4107834"/>
            <a:chExt cx="7971962" cy="337206"/>
          </a:xfrm>
        </p:grpSpPr>
        <p:sp>
          <p:nvSpPr>
            <p:cNvPr id="16" name="TextBox 15"/>
            <p:cNvSpPr txBox="1"/>
            <p:nvPr/>
          </p:nvSpPr>
          <p:spPr>
            <a:xfrm>
              <a:off x="1305489" y="4107843"/>
              <a:ext cx="160010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                      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7" name="Straight Arrow Connector 34"/>
            <p:cNvCxnSpPr/>
            <p:nvPr/>
          </p:nvCxnSpPr>
          <p:spPr>
            <a:xfrm>
              <a:off x="2753205" y="4335523"/>
              <a:ext cx="380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35"/>
            <p:cNvCxnSpPr/>
            <p:nvPr/>
          </p:nvCxnSpPr>
          <p:spPr>
            <a:xfrm rot="10800000">
              <a:off x="1973788" y="434342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5801027" y="4107834"/>
              <a:ext cx="76195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0" name="Straight Arrow Connector 38"/>
            <p:cNvCxnSpPr/>
            <p:nvPr/>
          </p:nvCxnSpPr>
          <p:spPr>
            <a:xfrm>
              <a:off x="6382019" y="4335519"/>
              <a:ext cx="289543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52"/>
            <p:cNvCxnSpPr/>
            <p:nvPr/>
          </p:nvCxnSpPr>
          <p:spPr>
            <a:xfrm flipH="1">
              <a:off x="3191329" y="4335519"/>
              <a:ext cx="281923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453577"/>
              </p:ext>
            </p:extLst>
          </p:nvPr>
        </p:nvGraphicFramePr>
        <p:xfrm>
          <a:off x="304805" y="5410200"/>
          <a:ext cx="8686799" cy="1295400"/>
        </p:xfrm>
        <a:graphic>
          <a:graphicData uri="http://schemas.openxmlformats.org/drawingml/2006/table">
            <a:tbl>
              <a:tblPr firstRow="1"/>
              <a:tblGrid>
                <a:gridCol w="11195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9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85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48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2641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5040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7859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799655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4892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01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สถานประกอบกิจการตาม พ.ร.บ.ส่งเสริมการพัฒนาฝีมือแรงงาน           พ. ศ. 2545 ที่ยื่นแบบแสดงการส่งเงินสมทบกองทุนพัฒนาฝีมือแรงงาน </a:t>
                      </a:r>
                      <a:r>
                        <a:rPr lang="th-TH" sz="9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4</a:t>
                      </a:r>
                      <a:r>
                        <a:rPr lang="en-US" sz="9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สถานประกอบกิจการตาม พ.ร.บ.ส่งเสริมการพัฒนาฝีมือแรงงาน           พ. ศ. 2545 ที่ยื่นแบบแสดงการส่งเงินสมทบกองทุนพัฒนาฝีมือแรงงาน ร้อยละ 90</a:t>
                      </a: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83086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3238" y="76201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4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Innovation Base </a:t>
            </a:r>
            <a:r>
              <a:rPr lang="th-TH" sz="2000" b="1" dirty="0">
                <a:latin typeface="Tahoma" pitchFamily="34" charset="0"/>
                <a:cs typeface="Tahoma" pitchFamily="34" charset="0"/>
              </a:rPr>
              <a:t>(กองส่งเสริมการพัฒนาฝีมือแรงงาน)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152401" y="1387126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8021748"/>
              </p:ext>
            </p:extLst>
          </p:nvPr>
        </p:nvGraphicFramePr>
        <p:xfrm>
          <a:off x="304801" y="1649064"/>
          <a:ext cx="8715375" cy="4853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53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400300">
                <a:tc>
                  <a:txBody>
                    <a:bodyPr/>
                    <a:lstStyle/>
                    <a:p>
                      <a:pPr marL="228600" indent="-228600" algn="thaiDist">
                        <a:buAutoNum type="arabicPeriod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ความสำเร็จของการบรรจุเป้าหมาย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กองทุนพัฒนาฝีมือแรงงานมีแผนปฏิบัติการด้านกองทุนพัฒนาฝีมือแรงงาน พ.ศ. 2566 – 2570 และแผนปฏิบัติการประจำปี ในการดำเนินงานด้านกองทุนพัฒนาฝีมือแรงานในทิศทางตามเป้าประสงค์และสอดคล้องกับวัตถุประสงค์การจัดตั้งและพันธกิจของทุนหมุนเวียน</a:t>
                      </a:r>
                    </a:p>
                    <a:p>
                      <a:pPr marL="228600" indent="-228600" algn="thaiDist">
                        <a:buAutoNum type="arabicPeriod" startAt="2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การจัดทำแผนปฏิบัติการด้านกองทุนพัฒนาฝีมือแรงงาน พ.ศ. 2566 – 2570 และแผนปฏิบัติการประจำปี ซึ่งพิจารณาการจัดทำแผนให้มีความสอดคล้องต่อยุทธศาสตร์การดำเนินงานของทุนหมุนเวียน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มีกรอบการทำงานที่ชัดเจน ท้าทาย และสามารถวัดผลได้ รวมทั้งองค์ประกอบของแผนปฏิบัติการมีองค์ประกอบหลักที่ดีครบถ้วน โดยใช้กระบวนการจัดจ้างที่ปรึกษาเพื่อดำเนินการตามขอบเขตงาน ศึกษาและวิเคราะห์ บริบทการเปลี่ยนแปลง นโยบายและทิศทางการส่งเสริมการพัฒนาฝีมือแรงงาน การวิเคราะห์ปัญหาอุปสรรค การเก็บรวบรวมข้อมูลกลุ่มตัวอย่างจากการสัมภาษณ์เชิงลึก และระดมความคิดเห็นประชาพิจารณ์จัดทำเป็นรูปเล่มเอกสารแผนปฏิบัติการด้านกองทุนพัฒนาฝีมือแรงงาน พ.ศ. 2566 -2570 และแผนปฏิบัติการประจำปี</a:t>
                      </a:r>
                      <a:endParaRPr lang="en-US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thaiDist">
                        <a:buNone/>
                        <a:defRPr/>
                      </a:pP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2564 – 31 มีนาคม 2565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ผลการดำเนินการระหว่างวันที่ 1 เมษายน 2565 – 30 กันยายน 2565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buAutoNum type="arabicPeriod" startAt="3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-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buAutoNum type="arabicPeriod" startAt="3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สัญญาจ้างที่ปรึกษา และ แผนปฏิบัติการด้านกองทุนพัฒนาฝีมือแรงงาน พ.ศ. 2566 – 2570 และแผนปฏิบัติการประจำปีบัญชี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indent="-228600">
                        <a:buAutoNum type="arabicPeriod" startAt="7"/>
                        <a:defRPr/>
                      </a:pP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00300">
                <a:tc>
                  <a:txBody>
                    <a:bodyPr/>
                    <a:lstStyle/>
                    <a:p>
                      <a:pPr marL="228600" indent="-228600">
                        <a:buNone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529355" y="661055"/>
            <a:ext cx="7700245" cy="65909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714375" indent="-714375" defTabSz="809625"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 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ระดับความสำเร็จของการจัดทำแผนปฏิบัติการด้านกองทุนพัฒนาฝีมือแรงงาน พ.ศ. 2566 – 2570 </a:t>
            </a:r>
            <a:b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และแผนปฏิบัติการประจำปี</a:t>
            </a:r>
          </a:p>
        </p:txBody>
      </p:sp>
      <p:graphicFrame>
        <p:nvGraphicFramePr>
          <p:cNvPr id="1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6400899"/>
              </p:ext>
            </p:extLst>
          </p:nvPr>
        </p:nvGraphicFramePr>
        <p:xfrm>
          <a:off x="647703" y="3957038"/>
          <a:ext cx="8201026" cy="1148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0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194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125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1483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4" name="TextBox 14"/>
          <p:cNvSpPr txBox="1">
            <a:spLocks noChangeArrowheads="1"/>
          </p:cNvSpPr>
          <p:nvPr/>
        </p:nvSpPr>
        <p:spPr bwMode="auto">
          <a:xfrm>
            <a:off x="304801" y="4895852"/>
            <a:ext cx="82724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1" y="5029197"/>
            <a:ext cx="7972425" cy="338563"/>
            <a:chOff x="1305489" y="4107834"/>
            <a:chExt cx="7971962" cy="337206"/>
          </a:xfrm>
        </p:grpSpPr>
        <p:sp>
          <p:nvSpPr>
            <p:cNvPr id="16" name="TextBox 15"/>
            <p:cNvSpPr txBox="1"/>
            <p:nvPr/>
          </p:nvSpPr>
          <p:spPr>
            <a:xfrm>
              <a:off x="1305489" y="4107843"/>
              <a:ext cx="160010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                      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7" name="Straight Arrow Connector 34"/>
            <p:cNvCxnSpPr/>
            <p:nvPr/>
          </p:nvCxnSpPr>
          <p:spPr>
            <a:xfrm>
              <a:off x="2753205" y="4335523"/>
              <a:ext cx="380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35"/>
            <p:cNvCxnSpPr/>
            <p:nvPr/>
          </p:nvCxnSpPr>
          <p:spPr>
            <a:xfrm rot="10800000">
              <a:off x="1973788" y="434342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5801027" y="4107834"/>
              <a:ext cx="76195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0" name="Straight Arrow Connector 38"/>
            <p:cNvCxnSpPr/>
            <p:nvPr/>
          </p:nvCxnSpPr>
          <p:spPr>
            <a:xfrm>
              <a:off x="6382019" y="4335519"/>
              <a:ext cx="289543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52"/>
            <p:cNvCxnSpPr/>
            <p:nvPr/>
          </p:nvCxnSpPr>
          <p:spPr>
            <a:xfrm flipH="1">
              <a:off x="3191329" y="4335519"/>
              <a:ext cx="281923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2" name="Table 51"/>
          <p:cNvGraphicFramePr>
            <a:graphicFrameLocks noGrp="1"/>
          </p:cNvGraphicFramePr>
          <p:nvPr/>
        </p:nvGraphicFramePr>
        <p:xfrm>
          <a:off x="304805" y="5410200"/>
          <a:ext cx="8686799" cy="1386840"/>
        </p:xfrm>
        <a:graphic>
          <a:graphicData uri="http://schemas.openxmlformats.org/drawingml/2006/table">
            <a:tbl>
              <a:tblPr firstRow="1"/>
              <a:tblGrid>
                <a:gridCol w="11195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9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85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48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2641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5040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7859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799655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4892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01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จัดทำสัญญาจ้างที่ปรึกษตามโครงการจ้างที่ปรึกษาจัดทำแผนปฏิบัติการด้านกองทุนพัฒนาฝีมือแรงงาน พ.ศ. 2566 – 2570 และแผนปฏิบัติการประจำปี</a:t>
                      </a: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ctr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กองทุนพัฒนาฝีมือแรงงานมีแผนปฏิบัติการด้านกองทุนพัฒนาฝีมือแรงงาน พ.ศ. 2566 – 2570 และแผนปฏิบัติการประจำปีไว้ใช้เป็นแนวทางในการดำเนินงาน</a:t>
                      </a: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03428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กองบริหารการคลัง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48E407C1-8881-4587-A32D-E385609AC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789563"/>
              </p:ext>
            </p:extLst>
          </p:nvPr>
        </p:nvGraphicFramePr>
        <p:xfrm>
          <a:off x="0" y="914400"/>
          <a:ext cx="9144000" cy="23325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ความสำเร็จของการเบิกจ่ายเงินงบประมาณภาพรวม ประจำปีงบประมาณ พ.ศ. 2565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ทุกหน่วยงานภายในกรม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ความสำเร็จในการดำเนินการจัดทำต้นทุนต่อหน่วยผลผลิต ประจำปีงบประมาณ พ.ศ. 2564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กค.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จำนวนครั้ง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</a:t>
                      </a:r>
                      <a:r>
                        <a:rPr lang="th-TH" sz="12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การแก้ไขปรับปรุงข้อมูลในระบบ </a:t>
                      </a:r>
                      <a:r>
                        <a:rPr lang="en-US" sz="12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</a:t>
                      </a:r>
                      <a:r>
                        <a:rPr lang="th-TH" sz="12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กค.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ขอให้ทบทวน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99620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35360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 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4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หน่วยงานส่วนกลางที่ตั้งอยู่ในภูมิภาคและหน่วยงานส่วนกลาง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6069" y="599091"/>
            <a:ext cx="8010525" cy="61912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ความสำเร็จของการเบิกจ่ายเงินงบประมาณภาพรวม ประจำปีงบประมาณ พ.ศ. 2565</a:t>
            </a:r>
            <a:endParaRPr lang="en-US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165831"/>
            <a:ext cx="43926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/>
        </p:nvGraphicFramePr>
        <p:xfrm>
          <a:off x="59277" y="1447665"/>
          <a:ext cx="8610600" cy="5459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230811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ความสำเร็จของการบรรลุเป้าหมาย 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เป็นการประเมินประสิทธิภาพในการดำเนินงานตามกลยุทธ์หลัก ภารกิจพื้นฐาน งานประจำตามหน้าที่ปกติ ที่ได้รับมอบหมายในทุกแผนงาน/โครงการที่อยู่ภายใต้แผนปฏิบัติราชการกรมพัฒนาฝีมือแรงงาน พ.ศ. 2565 โดยสามารถเบิกจ่ายเงินงบประมาณภาพรวม ประจำปีงบประมาณ พ.ศ. 2565 ได้ตามเป้าหมายที่   สำนักงบประมาณกำหนด</a:t>
                      </a:r>
                      <a:endParaRPr lang="en-US" sz="14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พิจารณาจากการดำเนินงานตามเป้าหมาย 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</a:p>
                    <a:p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การเบิกจ่ายเงินงบประมาณตามที่ได้รับจัดสรร (พิจารณาจากระบบ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GFMIS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ของกรมบัญชีกลาง)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      รอบที่ 1 ผลการดำเนินการระหว่างวันที่ 1 ตุลาคม 2564 – 31 มีนาคม 2565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      รอบที่ 2 ผลการดำเนินการระหว่างวันที่ 1 เมษายน 2565 – 30 กันยายน 2565</a:t>
                      </a:r>
                      <a:endParaRPr lang="en-US" sz="14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เงื่อนไข 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ใช้ประกอบการพิจารณาหลักเกณฑ์ผ่านหรือไม่ผ่าน ตัวชี้วัด</a:t>
                      </a:r>
                    </a:p>
                    <a:p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การเบิกจ่ายเงินงบประมาณ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      รอบที่ 1 งบลงทุน และงบรายจ่ายอื่น ในลักษณะค่าจ้างที่ปรึกษา ที่ไม่สามารถเบิกจ่ายได้ภายใน</a:t>
                      </a:r>
                      <a:r>
                        <a:rPr lang="th-TH" sz="1400" b="0" kern="12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ไตรมาส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 1-2 ให้ชี้แจงเหตุผล และกระบวนการดำเนินงานที่ดำเนินการ </a:t>
                      </a:r>
                    </a:p>
                    <a:p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                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แล้วไม่สามารถเบิกจ่ายได้ ส่งกองบริหารการคลัง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0" kern="1200" spc="-3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        รอบที่ 2 1) ค่าจ้างเหมาบริการ ที่ไม่สามารถเบิกจ่ายได้ภายในวันที่ 30 กันยายน 2565 เนื่องจากต้องดำเนินการตามสัญญา ให้ชี้แจงเหตุผล และส่งข้อมูลให้กองบริหารการคลัง</a:t>
                      </a:r>
                      <a:endParaRPr lang="en-US" sz="1400" b="0" kern="1200" spc="-3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	      </a:t>
                      </a:r>
                      <a:r>
                        <a:rPr lang="th-TH" sz="1400" b="0" kern="1200" spc="-2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2) งบลงทุน/งบรายจ่ายอื่น ที่โอนเปลี่ยนแปลงงบประมาณในทุกแผนงาน และได้ดำเนินการก่อหนี้ผูกพันสัญญาไว้แล้ว รวมทั้ง งบประมาณที่ได้รับจัดสรรเพิ่มเติม </a:t>
                      </a:r>
                    </a:p>
                    <a:p>
                      <a:r>
                        <a:rPr lang="th-TH" sz="1400" b="0" kern="1200" spc="-2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                      เดือน สิงหาคม – กันยายน 2565 (ไม่นำมานับรวม)</a:t>
                      </a:r>
                      <a:endParaRPr lang="en-US" sz="1400" b="0" kern="1200" spc="-2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	      3) การเบิกจ่ายเงินงบประมาณภาพรวม </a:t>
                      </a:r>
                      <a:r>
                        <a:rPr lang="th-TH" sz="1400" b="0" kern="12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ไตรมาส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 3 ไม่น้อยกว่าร้อยละ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70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และ</a:t>
                      </a:r>
                      <a:r>
                        <a:rPr lang="th-TH" sz="1400" b="0" kern="12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ไตรมาส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 4 ไม่น้อยกว่าร้อยละ 100 ตามเกณฑ์การเบิกจ่ายที่กำหนดทั้ง</a:t>
                      </a:r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r>
                        <a:rPr lang="th-TH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                   2 </a:t>
                      </a:r>
                      <a:r>
                        <a:rPr lang="th-TH" sz="1400" b="0" kern="1200" baseline="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ไตรมาส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จึงจะผ่านตัวชี้วัด</a:t>
                      </a:r>
                      <a:endParaRPr lang="th-TH" sz="14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หลักฐาน 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การเบิกจ่ายเงินงบประมาณ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    รอบที่ 1 ข้อมูลเบิกจ่ายจากระบบ 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GFMIS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ของกรมบัญชีกลาง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    รอบที่ 2 ข้อมูลเบิกจ่ายจากระบบ 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GFMIS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ของกรมบัญชีกลาง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เจ้าภาพ  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กองบริหารการคลัง ผู้รับผิดชอบ 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นางสาวนิภาพร ใบบัวเผื่อน/นางสาว</a:t>
                      </a:r>
                      <a:r>
                        <a:rPr lang="th-TH" sz="1400" b="0" kern="12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อรพิน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อินตา</a:t>
                      </a:r>
                      <a:r>
                        <a:rPr lang="th-TH" sz="1400" b="0" kern="12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วิน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โทรศัพท์ 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 0 2245 6166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 </a:t>
                      </a:r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อื่นๆ (ถ้ามี)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: </a:t>
                      </a:r>
                      <a:r>
                        <a:rPr lang="th-TH" sz="1400" b="0" kern="1200" spc="-2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หากหน่วยงานไม่มีแผนงาน/โครงการภายใต้แผนปฏิบัติราชการกรมพัฒนาฝีมือแรงงาน พ.ศ. 2565 ขอให้จัดทำและดำเนินการตามแผนปฏิบัติงานตามภารกิจปกติ</a:t>
                      </a:r>
                      <a:endParaRPr lang="en-US" sz="1400" b="0" kern="1200" spc="-2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11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6447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       </a:t>
            </a:r>
            <a:r>
              <a:rPr lang="en-US" sz="12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2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2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หน่วยงานส่วนกลางที่ตั้งอยู่ในภูมิภาคและหน่วยงานส่วนกลาง</a:t>
            </a:r>
            <a:r>
              <a:rPr lang="th-TH" sz="8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6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ความสำเร็จของการเบิกจ่ายเงินงบประมาณภาพรวม ประจำปีงบประมาณ พ.ศ. 2565</a:t>
            </a:r>
            <a:endParaRPr lang="th-TH" sz="16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6368" y="1195251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/>
        </p:nvGraphicFramePr>
        <p:xfrm>
          <a:off x="156368" y="1457191"/>
          <a:ext cx="8610600" cy="5726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8004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  <a:p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รอบที่ 1 มี.ค. (6 เดือน)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ร้อยละของการเบิกจ่ายงบประมาณ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=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</a:t>
                      </a:r>
                      <a:r>
                        <a:rPr lang="th-TH" sz="1400" b="1" u="sng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งบประมาณที่หน่วยงานเบิกจ่ายภาพรวม </a:t>
                      </a:r>
                      <a:r>
                        <a:rPr lang="th-TH" sz="1400" b="1" u="sng" kern="12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ไตรมาส</a:t>
                      </a:r>
                      <a:r>
                        <a:rPr lang="th-TH" sz="1400" b="1" u="sng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 1-2 (พิจารณาจากระบบ </a:t>
                      </a:r>
                      <a:r>
                        <a:rPr lang="en-US" sz="1400" b="1" u="sng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GFMISX</a:t>
                      </a:r>
                      <a:r>
                        <a:rPr lang="en-US" sz="1400" b="1" u="sng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100</a:t>
                      </a:r>
                      <a:r>
                        <a:rPr lang="th-TH" sz="1400" b="1" u="sng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  ของหน่วยงาน		                           วงเงินงบประมาณที่หน่วยงานได้รับจัดสรรในปีงบประมาณ พ.ศ. 2565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 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รอบที่ 2 มี.ค. (12 เดือน)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ร้อยละของการเบิกจ่ายงบประมาณ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=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</a:t>
                      </a:r>
                      <a:r>
                        <a:rPr lang="th-TH" sz="1400" b="1" u="sng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งบประมาณที่หน่วยงานเบิกจ่ายภาพรวม </a:t>
                      </a:r>
                      <a:r>
                        <a:rPr lang="th-TH" sz="1400" b="1" u="sng" kern="12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ไตรมาส</a:t>
                      </a:r>
                      <a:r>
                        <a:rPr lang="th-TH" sz="1400" b="1" u="sng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 1-4 (พิจารณาจากระบบ </a:t>
                      </a:r>
                      <a:r>
                        <a:rPr lang="en-US" sz="1400" b="1" u="sng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GFMISX</a:t>
                      </a:r>
                      <a:r>
                        <a:rPr lang="en-US" sz="1400" b="1" u="sng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100X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       ของหน่วยงาน		                          วงเงินงบประมาณที่หน่วยงานได้รับจัดสรรในปีงบประมาณ พ.ศ. 2565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>
                        <a:defRPr/>
                      </a:pPr>
                      <a:endParaRPr lang="th-TH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00487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4021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60957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</a:t>
                      </a:r>
                      <a:r>
                        <a:rPr lang="th-TH" sz="800" b="0" kern="1200" baseline="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1-2 ไม่น้อยกว่าร้อยละ 45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    </a:t>
                      </a:r>
                      <a:r>
                        <a:rPr lang="th-TH" sz="800" b="0" kern="1200" baseline="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1 -4 ไม่น้อยกว่า ร้อยละ 100 (</a:t>
                      </a:r>
                      <a:r>
                        <a:rPr lang="th-TH" sz="800" b="0" kern="1200" baseline="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3 และ </a:t>
                      </a:r>
                      <a:r>
                        <a:rPr lang="th-TH" sz="800" b="0" kern="1200" baseline="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4)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09846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กองบริหารการคลัง</a:t>
            </a:r>
            <a:r>
              <a:rPr lang="th-TH" sz="1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9343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ความสำเร็จในการดำเนินการจัดทำต้นทุนต่อหน่วยผลผลิต ประจำปีงบประมาณ พ.ศ. 2564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138741"/>
              </p:ext>
            </p:extLst>
          </p:nvPr>
        </p:nvGraphicFramePr>
        <p:xfrm>
          <a:off x="152401" y="1676400"/>
          <a:ext cx="8610600" cy="266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3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ความสำเร็จของการบรรลุเป้าหมาย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การจัดทำต้นทุนต่อหน่วยผลผลิตประจำปีงบประมาณ พ.ศ. 2564 ส่งกรมบัญชีกลางได้ภายในระยะเวลาที่กำหนด</a:t>
                      </a:r>
                      <a:endParaRPr lang="en-US" sz="13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3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พิจารณาจากการดำเนินงานตามเป้าหมาย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พิจารณาจากรายงานการประเมินผลการปฏิบัติงานด้านบัญชีภาครัฐ ประจำปีงบประมาณ พ.ศ. 2565 ด้านบัญชีบริหาร เรื่องที่ 4 ความมีประสิทธิภาพ                                                                                                                                                             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รอบที่  1 ผลการดำเนินการภายในวันที่ 31 มีนาคม 2565                                                                                                                                                                                      </a:t>
                      </a:r>
                      <a:b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รอบที่  2 ผลการดำเนินการภายในวันที่ 30 กันยายน 2565</a:t>
                      </a:r>
                      <a:endParaRPr lang="en-US" sz="13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   เงื่อนไข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300" b="0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2 ดำเนินการได้ตามเป้าหมายทั้งสองตัววัดย่อย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3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   หลักฐาน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หนังสือเกณฑ์การประเมินผลการปฏิบัติงานด้านบัญชีภาครัฐ ประจำปีงบประมาณ พ.ศ. 2565 และเอกสารการดำเนินการการจัดทำต้นทุนต่อหน่วยผลผลิต ประจำปีงบประมาณ พ.ศ. 2564 กระบวนการหลักที่สำคัญ หนังสือกรมบัญชีกลางกำหนดการจัดส่งเอกสาร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3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   เจ้าภาพ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กลุ่มพัฒนาระบบบริหาร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</a:t>
                      </a:r>
                      <a:r>
                        <a:rPr lang="th-TH" sz="13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ผู้รับผิดชอบ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นางสาวทิพย์ไพลิน ยินดี นักวิชาการพัฒนาฝีมือแรงงานปฏิบัติการ/นางสาวนภารัตน์ ภาโนมัย นักวิชาการพัฒนาฝีมือแรงงาน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                                                             </a:t>
                      </a:r>
                      <a:r>
                        <a:rPr lang="th-TH" sz="13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โทรศัพท์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02247 0303 และ 02245 1707 ต่อ 613 หรือสามารถติดต่อสอบถามได้ที่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 : KPI DSD</a:t>
                      </a:r>
                      <a:endParaRPr lang="th-TH" sz="13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  อื่นๆ (ถ้ามี)</a:t>
                      </a:r>
                      <a:r>
                        <a:rPr lang="en-US" sz="13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ระยะเวลาที่กำหนดเป็นไปตามที่กรมบัญชีกลางกำหนด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13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>
                        <a:defRPr/>
                      </a:pPr>
                      <a:r>
                        <a:rPr lang="th-TH" sz="13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สูตรการคำนวณ (ถ้ามี) </a:t>
                      </a:r>
                      <a:r>
                        <a:rPr lang="en-US" sz="13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3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4021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60957" y="4876800"/>
          <a:ext cx="9006844" cy="16002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รายงานผลการดำเนินงานตามแผนเพิ่มประสิทธิภาพ ปีงบประมาณ พ.ศ. 2564 ส่งกรมบัญชีกลางภายในระยะเวลาที่กำหนด</a:t>
                      </a: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จัดทำแผนเพิ่มประสิทธิภาพ ประจำปีงบประมาณ พ.ศ. 2565 ส่งกรมบัญชีกลางภายในระยะเวลาที่กำหนด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จัดทำบัญชีต้นทุนต่อหน่วยผลผลิตประจำปีงบประมาณ พ.ศ. 2564 กระบวนการหลักที่สำคัญอย่างน้อย 2กระบวนการ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13877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Performance Base </a:t>
            </a:r>
            <a:r>
              <a:rPr lang="th-TH" sz="1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กองบริหารการคลัง</a:t>
            </a:r>
            <a:r>
              <a:rPr lang="th-TH" sz="1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0" baseline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จำนวนครั้ง</a:t>
            </a:r>
            <a:r>
              <a:rPr lang="th-TH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</a:t>
            </a:r>
            <a:r>
              <a:rPr lang="th-TH" sz="1400" b="0" baseline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การแก้ไขปรับปรุงข้อมูลในระบบ </a:t>
            </a:r>
            <a:r>
              <a:rPr lang="en-US" sz="1400" b="0" baseline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GFMIS</a:t>
            </a:r>
            <a:r>
              <a:rPr lang="th-TH" sz="1400" b="0" baseline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083778"/>
              </p:ext>
            </p:extLst>
          </p:nvPr>
        </p:nvGraphicFramePr>
        <p:xfrm>
          <a:off x="152401" y="1676400"/>
          <a:ext cx="8610600" cy="2606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5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ความสำเร็จของการบรรลุเป้าหมาย </a:t>
                      </a:r>
                      <a:r>
                        <a:rPr lang="en-US" sz="1500" b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500" b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ลดข้อคลาดเคลื่อนในการบันทึกข้อมูลในระบบ </a:t>
                      </a:r>
                      <a:r>
                        <a:rPr lang="en-US" sz="1500" b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GFMIS</a:t>
                      </a:r>
                      <a:r>
                        <a:rPr lang="th-TH" sz="1500" b="0" baseline="0" dirty="0" smtClean="0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ให้อธิบายความหมายถึงตัวชี้วัดนี้ และเมื่อดำเนินการแล้วจะเกิดประโยชน์อย่างไร</a:t>
                      </a:r>
                      <a:endParaRPr lang="en-US" sz="1500" b="0" baseline="0" dirty="0" smtClean="0">
                        <a:solidFill>
                          <a:srgbClr val="0070C0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5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</a:t>
                      </a:r>
                      <a:r>
                        <a:rPr lang="th-TH" sz="15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จากการดำเนินงานตามเป้าหมาย 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พิจารณาจากจำนวนครั้งในการแก้ไขปรับปรุงข้อมูลในระบบ 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GFMIS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                                                                              รอบที่ 1 ผลการดำเนินการระหว่างวันที่ 1 ตุลาคม 2564 - 31 มีนาคม 2565                                                                                                                                  รอบที่ 2 ผลการดำเนินการระหว่างวันที่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 เมษายน 2565 - 30 กันยายน 2565</a:t>
                      </a:r>
                      <a:endParaRPr lang="en-US" sz="15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5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เงื่อนไข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ไม่มี 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5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หลักฐาน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เอกสารที่ขอแก้ไขข้อคลาดเคลื่อนในการบันทึกข้อมูลในระบบ 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GFMIS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5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เจ้าภาพ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กลุ่มพัฒนาระบบบริหาร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</a:t>
                      </a:r>
                      <a:r>
                        <a:rPr lang="th-TH" sz="15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ผู้รับผิดชอบ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นางสาวทิพย์ไพลิน ยินดี นักวิชาการพัฒนาฝีมือแรงงานปฏิบัติการ/นางสาวนภารัตน์ ภาโนมัย นักวิชาการพัฒนาฝีมือแรงงาน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th-TH" sz="15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โทรศัพท์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02247 0303 และ 02245 1707 ต่อ 613 หรือสามารถติดต่อสอบถามได้ที่ 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 : KPI DSD</a:t>
                      </a:r>
                      <a:endParaRPr lang="th-TH" sz="15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5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อื่นๆ (ถ้ามี)</a:t>
                      </a:r>
                      <a:r>
                        <a:rPr lang="en-US" sz="15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5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ไม่มี </a:t>
                      </a:r>
                      <a:endParaRPr lang="th-TH" sz="15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>
                        <a:defRPr/>
                      </a:pPr>
                      <a:r>
                        <a:rPr lang="th-TH" sz="15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สูตรการคำนวณ (ถ้ามี) </a:t>
                      </a:r>
                      <a:r>
                        <a:rPr lang="en-US" sz="15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5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ไม่มี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4021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491788"/>
              </p:ext>
            </p:extLst>
          </p:nvPr>
        </p:nvGraphicFramePr>
        <p:xfrm>
          <a:off x="60957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จำนวนครั้งในการแก้ไขปรับปรุงข้อมูลในระบบ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ไม่เกิน 20 ครั้ง</a:t>
                      </a:r>
                      <a:endParaRPr lang="th-TH" sz="800" b="0" kern="1200" dirty="0">
                        <a:solidFill>
                          <a:srgbClr val="7030A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จำนวนครั้งในการแก้ไขปรับปรุงข้อมูลในระบบ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ไม่เกิน 30 ครั้ง</a:t>
                      </a:r>
                      <a:endParaRPr lang="th-TH" sz="800" b="0" kern="1200" dirty="0">
                        <a:solidFill>
                          <a:srgbClr val="7030A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4320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สำนักงานรับรองความรู้ความสามารถ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765B96C0-964C-48E7-8FAE-2448535FF5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7959223"/>
              </p:ext>
            </p:extLst>
          </p:nvPr>
        </p:nvGraphicFramePr>
        <p:xfrm>
          <a:off x="0" y="914400"/>
          <a:ext cx="9144000" cy="4664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ระดับความสำเร็จของการบันทึกข้อมูลการรับรองความรู้ความสามารถเทียบการบันทึกข้อมูลค่าธรรมเนียม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ระดับความสำเร็จของการตรวจตามพระราชบัญญัติส่งเสริมการพัฒนาฝีมือแรงงาน พ.ศ.2545 และที่แก้ไขเพิ่มเติม (ฉบับที่2)พ.ศ.2557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ระดับความสำเร็จของการออกสมุดประจำตัวตามพระราชบัญญัติส่งเสริมการพัฒนาฝีมือแรงงาน (ฉบับที่2)พ.ศ.2557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99620046"/>
                  </a:ext>
                </a:extLst>
              </a:tr>
              <a:tr h="66012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ระดับความสำเร็จของการประเมินความรู้ความสามารถ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ได้ตามแผนปฏิบัติงาน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รร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69559208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ระดับความสำเร็จของการประกันคุณภาพการรับรองความรู้ความสามารถ ตามหลักการและแนวทางของ </a:t>
                      </a:r>
                    </a:p>
                    <a:p>
                      <a:pPr>
                        <a:defRPr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ISO 17024 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ของศูนย์ประเมินความรู้ความสามารถตามมาตรา 26/4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(2)</a:t>
                      </a:r>
                      <a:endParaRPr lang="th-TH" sz="12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รร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00813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05159" y="972920"/>
            <a:ext cx="8805861" cy="64633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algn="ctr"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th-TH" sz="14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ระดับความสำเร็จของการบันทึกข้อมูลการรับรองความรู้ความสามารถเทียบการบันทึกข้อมูลค่าธรรมเนียม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1" y="241302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                   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(สถาบันพัฒนาฝีมือแรงงาน/สำนักงานพัฒนาฝีมือแรงงาน)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211021" y="167481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156858"/>
              </p:ext>
            </p:extLst>
          </p:nvPr>
        </p:nvGraphicFramePr>
        <p:xfrm>
          <a:off x="199290" y="1936750"/>
          <a:ext cx="8805862" cy="3702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58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70205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ความ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การบันทึกข้อมูลการรับรองความรู้ความสามารถที่ถูกต้องเทียบกับการบันทึกข้อมูลค่าธรรมเนียม 12 รายการที่ถูกต้อง ดูจากระบบการรายงานผลการดำเนินงานตามคู่มือประชาชนของกลุ่มพัฒนาระบบบริหาร เทียบกับระบบการรายงานผลการใช้จ่ายเงินกองทุนพัฒนาฝีมือแรงงานของกองส่งเสริมการพัฒนาฝีมือแรงงาน และดูข้อมูลประกอบจากระบบรับรองความรู้ความสามารถ (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E-License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กับระบบสารสนเทศของกรมพัฒนาฝีมือแรงงาน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พิจารณาจากการดำเนินงานตามเป้าหมาย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ิจารณาจากการที่หน่วยงานสามารถบันทึกข้อมูลการรับรองความรู้ความสามารถตรงกับการบันทึกข้อมูลค่าธรรมเนียม 12 รายการได้ถูกต้องครบถ้วน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1 ตุลาคม 2564 – 31 มีนาคม 2565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1 เมษายน 2565 – 30 กันยายน 2565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เงื่อนไข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ถ้าหน่วยงานบันทึกข้อมูลการรับรองความรู้ความสามารถและบันทึกข้อมูลค่าธรรมเนียม 12 รายการไม่ตรงกันเดือนใด มีการบันทึกข้อมูลรายการใดบ้างที่ข้อมูลไม่ตรงกัน ให้นำรายการบันทึกข้อมูลที่ไม่ถูกต้องทุกรายการมาคิดเป็นเปอร์เซ็นต์แล้วหาค่าเฉลี่ย ซึ่งรวมกันแล้วต้องไม่เกิน 5 เปอร์เซ็นต์ ถ้าเกิน 5 เปอร์เซ็น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จะถือว่าในเดือนนั้นมีการบันทึกข้อมูลผิดพลาด เช่น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มีผู้ยื่นขอหนังสือรับรองความรู้ความสามารถจำนวน 10 คน ค่าธรรมเนียมต้องเป็น 10,000 บาท แต่เจ้าหน้าที่บันทึกข้อมูลมา 9,000 บาท ค่าธรรมเนียมขาดไป 1,000 บาท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วิธีการคิด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=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ค่าธรรมเนียมที่ขาดไป 1,000 บาท * 100 / ค่าธรรมเนียมที่ต้องเก็บจริง 10,000 บาท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=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 เปอร์เซ็นต์ (ถ้ามีหลายรายการให้นำมารวมแล้วหารเฉลี่ย)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หน่วยงานบันทึกข้อมูลการรับรองความรู้ความสามารถและบันทึกข้อมูลค่าธรรมเนียม 12 รายการไม่ตรงกัน ไม่เกิน 5 เดือน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2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หน่วยงานบันทึกข้อมูลการรับรองความรู้ความสามารถและบันทึกข้อมูลค่าธรรมเนียม 12 รายการไม่ตรงกัน ไม่เกิน 4 เดือน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3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หน่วยงานบันทึกข้อมูลการรับรองความรู้ความสามารถและบันทึกข้อมูลค่าธรรมเนียม 12 รายการไม่ตรงกัน ไม่เกิน 3 เดือน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4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หน่วยงานบันทึกข้อมูลการรับรองความรู้ความสามารถและบันทึกข้อมูลค่าธรรมเนียม 12 รายการไม่ตรงกัน ไม่เกิน 2 เดือน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5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หน่วยงานบันทึกข้อมูลการรับรองความรู้ความสามารถและบันทึกข้อมูลค่าธรรมเนียม 12 รายการไม่ตรงกัน ไม่เกิน 1 เดือน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หลักฐาน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ตรวจสอบจากระบบสารสนเทศของกรมพัฒนาฝีมือแรงงาน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และ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		           ระบบการรายงานการใช้จ่ายเงินกองทุนพัฒนาฝีมือแรงงาน กองส่งเสริมการพัฒนาฝีมือแรงงาน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(รอบ 6 เดือนแรก)</a:t>
                      </a:r>
                      <a:endParaRPr lang="th-TH" sz="8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ตรวจสอบจากระบบสารสนเทศของกรมพัฒนาฝีมือแรงงาน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		           ระบบการรายงานการใช้จ่ายเงินกองทุนพัฒนาฝีมือแรงงาน กองส่งเสริมการพัฒนาฝีมือแรงงาน (รอบ 6 เดือนหลัง)</a:t>
                      </a:r>
                      <a:endParaRPr lang="th-TH" sz="8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thaiDist"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เจ้าภาพ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 ผู้รับผิดชอบ : นายสมบูรณ์  รักษ์วงษ์ นักวิชาการพัฒนาฝีมือแรงงานชำนาญการ / นายทวัธชัย  ศรีโยธา นิติกร/ นางสาวหทัยชนก  หนูสังข์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นักวิชาการพัฒนาฝีมือแรงงาน โทรศัพท์ : 0 2245 1703</a:t>
                      </a: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thaiDist"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อื่นๆ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Tahoma" pitchFamily="34" charset="0"/>
                          <a:cs typeface="Tahoma" pitchFamily="34" charset="0"/>
                        </a:rPr>
                        <a:t>เป้าหมายตามรอบประเมินที่..........</a:t>
                      </a: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250C1E7-C6CF-4277-83A9-775C42E5E0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510" y="12769"/>
            <a:ext cx="1026526" cy="900000"/>
          </a:xfrm>
          <a:prstGeom prst="rect">
            <a:avLst/>
          </a:prstGeom>
        </p:spPr>
      </p:pic>
      <p:graphicFrame>
        <p:nvGraphicFramePr>
          <p:cNvPr id="26" name="Table 51">
            <a:extLst>
              <a:ext uri="{FF2B5EF4-FFF2-40B4-BE49-F238E27FC236}">
                <a16:creationId xmlns:a16="http://schemas.microsoft.com/office/drawing/2014/main" xmlns="" id="{C9C68200-F7CD-4E7C-A015-FA3A0A580616}"/>
              </a:ext>
            </a:extLst>
          </p:cNvPr>
          <p:cNvGraphicFramePr>
            <a:graphicFrameLocks noGrp="1"/>
          </p:cNvGraphicFramePr>
          <p:nvPr/>
        </p:nvGraphicFramePr>
        <p:xfrm>
          <a:off x="185742" y="5418245"/>
          <a:ext cx="8805859" cy="1115907"/>
        </p:xfrm>
        <a:graphic>
          <a:graphicData uri="http://schemas.openxmlformats.org/drawingml/2006/table">
            <a:tbl>
              <a:tblPr firstRow="1"/>
              <a:tblGrid>
                <a:gridCol w="11348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42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314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349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138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226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7576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378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314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24321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1486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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หน่วยงานสามารถบันทึกข้อมูลการรับรองความรู้ความสามารถตรงกับการบันทึกข้อมูลค่าธรรมเนียม 12 รายการได้ถูกต้องครบถ้วน โดยอ้างอิงตามค่าเป้าหมาย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หน่วยงานสามารถบันทึกข้อมูลการรับรองความรู้ความสามารถตรงกับการบันทึกข้อมูลค่าธรรมเนียม 12 รายการได้ถูกต้องครบถ้วน โดยอ้างอิงตามค่าเป้าหมาย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27" name="Group 4">
            <a:extLst>
              <a:ext uri="{FF2B5EF4-FFF2-40B4-BE49-F238E27FC236}">
                <a16:creationId xmlns:a16="http://schemas.microsoft.com/office/drawing/2014/main" xmlns="" id="{8505CE25-AD7F-46EA-A2FA-A5F8CDEC545D}"/>
              </a:ext>
            </a:extLst>
          </p:cNvPr>
          <p:cNvGrpSpPr>
            <a:grpSpLocks/>
          </p:cNvGrpSpPr>
          <p:nvPr/>
        </p:nvGrpSpPr>
        <p:grpSpPr bwMode="auto">
          <a:xfrm>
            <a:off x="1180124" y="5081693"/>
            <a:ext cx="7776000" cy="342900"/>
            <a:chOff x="1153093" y="4031945"/>
            <a:chExt cx="7943402" cy="341526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7F73F419-AC1E-4B19-84BF-5D7439A33948}"/>
                </a:ext>
              </a:extLst>
            </p:cNvPr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9" name="Straight Arrow Connector 34">
              <a:extLst>
                <a:ext uri="{FF2B5EF4-FFF2-40B4-BE49-F238E27FC236}">
                  <a16:creationId xmlns:a16="http://schemas.microsoft.com/office/drawing/2014/main" xmlns="" id="{9C0AF233-184A-4733-8661-7A018A28536E}"/>
                </a:ext>
              </a:extLst>
            </p:cNvPr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35">
              <a:extLst>
                <a:ext uri="{FF2B5EF4-FFF2-40B4-BE49-F238E27FC236}">
                  <a16:creationId xmlns:a16="http://schemas.microsoft.com/office/drawing/2014/main" xmlns="" id="{B9471AD7-A648-4EF8-9004-1E9C41559B5C}"/>
                </a:ext>
              </a:extLst>
            </p:cNvPr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BA4291D2-B321-4A79-9B7A-2B3D82E3B766}"/>
                </a:ext>
              </a:extLst>
            </p:cNvPr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32" name="Straight Arrow Connector 38">
              <a:extLst>
                <a:ext uri="{FF2B5EF4-FFF2-40B4-BE49-F238E27FC236}">
                  <a16:creationId xmlns:a16="http://schemas.microsoft.com/office/drawing/2014/main" xmlns="" id="{585F00E0-06D6-458A-AD20-25022B49606B}"/>
                </a:ext>
              </a:extLst>
            </p:cNvPr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52">
              <a:extLst>
                <a:ext uri="{FF2B5EF4-FFF2-40B4-BE49-F238E27FC236}">
                  <a16:creationId xmlns:a16="http://schemas.microsoft.com/office/drawing/2014/main" xmlns="" id="{7A032594-029D-4CEC-B5E9-731C51A81ED4}"/>
                </a:ext>
              </a:extLst>
            </p:cNvPr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Oval Callout 1"/>
          <p:cNvSpPr/>
          <p:nvPr/>
        </p:nvSpPr>
        <p:spPr>
          <a:xfrm>
            <a:off x="3971806" y="4583281"/>
            <a:ext cx="4486393" cy="612648"/>
          </a:xfrm>
          <a:prstGeom prst="wedgeEllipseCallout">
            <a:avLst>
              <a:gd name="adj1" fmla="val -34636"/>
              <a:gd name="adj2" fmla="val -1007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ระบบสามารถเชื่อมมา </a:t>
            </a:r>
            <a:r>
              <a:rPr lang="en-US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eSAR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ได้หรือไม่ หากไม่ได้ ในการรายงาน </a:t>
            </a:r>
            <a:r>
              <a:rPr lang="en-US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eSAR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ต้องมีให้แนบเอกสาร หรือไม่ก็ต้องกรอกตัวเลข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6553201" y="3276600"/>
            <a:ext cx="2579836" cy="612648"/>
          </a:xfrm>
          <a:prstGeom prst="wedgeEllipseCallout">
            <a:avLst>
              <a:gd name="adj1" fmla="val -56072"/>
              <a:gd name="adj2" fmla="val 3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สามารถวัดแบบอื่นได้หรือไม่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05159" y="972920"/>
            <a:ext cx="8805861" cy="64633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algn="ctr">
              <a:spcBef>
                <a:spcPts val="0"/>
              </a:spcBef>
              <a:defRPr/>
            </a:pPr>
            <a:r>
              <a:rPr lang="th-TH" sz="14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.......</a:t>
            </a:r>
            <a:r>
              <a:rPr lang="en-US" sz="14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en-US" sz="1400" strike="sngStrike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strike="sngStrike" kern="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</a:t>
            </a:r>
            <a:r>
              <a:rPr lang="th-TH" sz="1200" strike="sngStrike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</a:t>
            </a:r>
            <a:r>
              <a:rPr lang="th-TH" sz="1200" kern="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</a:t>
            </a: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การตรวจตามพระราชบัญญัติส่งเสริมการพัฒนาฝีมือแรงงาน พ.ศ.2545 </a:t>
            </a:r>
          </a:p>
          <a:p>
            <a:pPr>
              <a:spcBef>
                <a:spcPts val="0"/>
              </a:spcBef>
              <a:defRPr/>
            </a:pP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   และที่แก้ไขเพิ่มเติม (ฉบับที่2)พ.ศ.2557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1" y="241302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    </a:t>
            </a:r>
            <a:r>
              <a:rPr lang="en-US" sz="1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(สถาบันพัฒนาฝีมือแรงงาน/สำนักงานพัฒนาฝีมือแรนงงาน)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211021" y="167481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191407"/>
              </p:ext>
            </p:extLst>
          </p:nvPr>
        </p:nvGraphicFramePr>
        <p:xfrm>
          <a:off x="199290" y="1936750"/>
          <a:ext cx="8805862" cy="3702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58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70205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ความ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พนักงานเจ้าหน้าที่ออกตรวจและให้คำแนะนำตามพระราชบัญญัติส่งเสริมฯ ในสถานประกอบกิจการ ศูนย์ทดสอบฯศูนย์ประเมินฯ ผู้ประกอบอาชีพ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องค์การปกครองส่วนท้องถิ่น ครบถ้วนตามเป้าหมายที่กำหนด</a:t>
                      </a: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พิจารณาจากการดำเนินงานที่ตามเป้าหมาย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พิจารณาจากจำนวนครั้งในการออกตรวจของพนักงานเจ้าหน้าที่ตามพระราชบัญญัติสงเสริมฯ</a:t>
                      </a: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           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1 ตุลาคม 2564 – 31 มีนาคม 2565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1 เมษายน 2565 – 30 กันยายน 2565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เงื่อนไข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บันทึกข้อมูลตามแบบ 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ในระบบ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E-license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เป็นประจำทุกเดือน และภายในวันที่ 5 ของเดือนถัดไป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</a:t>
                      </a:r>
                      <a:r>
                        <a:rPr lang="th-TH" sz="8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 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สถาบันพัฒนาฝีมือฯ    รอบที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 จำนวน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แห่ง       รอบที่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แห่ง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สำนักงานพัฒนาฝีมือฯ รอบที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 จำนวน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แห่ง       รอบที่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แห่ง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หลักฐาน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การตรวจสอบจาก ระบบ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E-License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และการบันทึกข้อมูล 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	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เจ้าภาพ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 ผู้รับผิดชอบ สิบเอกภูมิศักดิ์ ลาภเหลือ นักวิชาการพัฒนาฝีมือแรงงานชำนาญการ / นายทวัธชัย  ศรีโยธา นิติกร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/ นายปฏิภาณ ครูฝึกฝีมือแรงงาน ระดับช๒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โทรศัพท์ : 0 2245 1703</a:t>
                      </a: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thaiDist"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อื่นๆ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8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8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8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250C1E7-C6CF-4277-83A9-775C42E5E0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510" y="12769"/>
            <a:ext cx="1026526" cy="900000"/>
          </a:xfrm>
          <a:prstGeom prst="rect">
            <a:avLst/>
          </a:prstGeom>
        </p:spPr>
      </p:pic>
      <p:graphicFrame>
        <p:nvGraphicFramePr>
          <p:cNvPr id="15" name="Table 51">
            <a:extLst>
              <a:ext uri="{FF2B5EF4-FFF2-40B4-BE49-F238E27FC236}">
                <a16:creationId xmlns:a16="http://schemas.microsoft.com/office/drawing/2014/main" xmlns="" id="{C9C68200-F7CD-4E7C-A015-FA3A0A580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248407"/>
              </p:ext>
            </p:extLst>
          </p:nvPr>
        </p:nvGraphicFramePr>
        <p:xfrm>
          <a:off x="185742" y="4191001"/>
          <a:ext cx="8577259" cy="1356359"/>
        </p:xfrm>
        <a:graphic>
          <a:graphicData uri="http://schemas.openxmlformats.org/drawingml/2006/table">
            <a:tbl>
              <a:tblPr firstRow="1"/>
              <a:tblGrid>
                <a:gridCol w="11348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42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314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349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138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6229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399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th-TH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สถาบันพัฒนาฯ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สำนักงานพัฒนาฯ</a:t>
                      </a:r>
                      <a:endParaRPr lang="en-US" sz="8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r>
                        <a:rPr lang="th-TH" sz="800" strike="sngStrike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ระดับ1</a:t>
                      </a: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strike="sng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r>
                        <a:rPr lang="th-TH" sz="800" strike="sngStrike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r>
                        <a:rPr lang="th-TH" sz="800" strike="sngStrike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แห่ง</a:t>
                      </a:r>
                      <a:endParaRPr lang="th-TH" sz="800" strike="sng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r>
                        <a:rPr lang="th-TH" sz="800" strike="sngStrike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 แห่ง</a:t>
                      </a:r>
                      <a:endParaRPr lang="en-US" sz="800" strike="sng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0" u="none" strike="sng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2</a:t>
                      </a:r>
                    </a:p>
                    <a:p>
                      <a:pPr algn="ctr" fontAlgn="b"/>
                      <a:endParaRPr lang="th-TH" sz="800" b="0" u="none" strike="sng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b"/>
                      <a:r>
                        <a:rPr lang="th-TH" sz="800" b="0" u="none" strike="sng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แห่ง</a:t>
                      </a:r>
                    </a:p>
                    <a:p>
                      <a:pPr algn="ctr" fontAlgn="b"/>
                      <a:r>
                        <a:rPr lang="th-TH" sz="800" b="0" u="none" strike="sng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แห่ง</a:t>
                      </a:r>
                      <a:endParaRPr lang="en-US" sz="800" b="0" u="none" strike="sng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strike="sng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h-TH" sz="800" strike="sng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strike="sng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แห่ง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strike="sng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แห่ง</a:t>
                      </a:r>
                      <a:endParaRPr lang="en-US" sz="800" strike="sng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strike="sngStrike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 4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strike="sngStrike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strike="sngStrike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 แห่ง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strike="sngStrike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 แห่ง</a:t>
                      </a:r>
                      <a:endParaRPr lang="en-US" sz="800" b="0" strike="sngStrike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 5 15 แห่ง 10 แห่ง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80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รายงานการตรวจตามพระราชบัญญัติส่งเสริมฯ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800" b="0" strike="noStrike" kern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70 ของจำนวนการออกตรวจ</a:t>
                      </a:r>
                      <a:endParaRPr lang="th-TH" sz="800" b="0" strike="noStrike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pc="-3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pc="-3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 1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800" b="0" strike="sngStrike" spc="-3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strike="sngStrike" spc="-3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แห่ง</a:t>
                      </a:r>
                      <a:endParaRPr lang="th-TH" sz="800" b="0" strike="sngStrike" spc="-3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 แห่ง</a:t>
                      </a:r>
                      <a:endParaRPr lang="en-US" sz="800" b="0" strike="sngStrike" spc="-3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 2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800" b="0" strike="sngStrike" spc="-3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 แห่ง 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0" strike="sngStrike" spc="-3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แห่ง</a:t>
                      </a:r>
                      <a:endParaRPr lang="en-US" sz="800" b="0" strike="sngStrike" spc="-3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 3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800" b="0" strike="sngStrike" spc="-3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</a:t>
                      </a:r>
                      <a:r>
                        <a:rPr lang="th-TH" sz="800" b="0" strike="sngStrike" spc="-3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แห่ง</a:t>
                      </a:r>
                      <a:endParaRPr lang="th-TH" sz="800" b="0" strike="sngStrike" spc="-3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800" b="0" strike="sngStrike" spc="-3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แห่ง</a:t>
                      </a:r>
                      <a:endParaRPr lang="en-US" sz="800" b="0" strike="sngStrike" spc="-3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 4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800" b="0" strike="sngStrike" spc="-3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</a:t>
                      </a:r>
                      <a:r>
                        <a:rPr lang="th-TH" sz="800" b="0" strike="sngStrike" spc="-3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แห่ง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trike="sngStrike" spc="-3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 แห่ง</a:t>
                      </a:r>
                      <a:endParaRPr lang="en-US" sz="800" b="0" strike="sngStrike" spc="-3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 5 20</a:t>
                      </a:r>
                      <a:r>
                        <a:rPr lang="th-TH" sz="800" b="0" strike="sng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แห่ง </a:t>
                      </a:r>
                      <a:r>
                        <a:rPr lang="th-TH" sz="800" b="0" strike="sng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 แห่ง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รายงานการตรวจตามพระราชบัญญัติส่งเสริมฯ ร้อยละ 100 ของจำนวนการออกตรวจ</a:t>
                      </a:r>
                      <a:endParaRPr lang="th-TH" sz="800" b="0" strike="noStrike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strike="sng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16" name="Group 4">
            <a:extLst>
              <a:ext uri="{FF2B5EF4-FFF2-40B4-BE49-F238E27FC236}">
                <a16:creationId xmlns:a16="http://schemas.microsoft.com/office/drawing/2014/main" xmlns="" id="{8505CE25-AD7F-46EA-A2FA-A5F8CDEC545D}"/>
              </a:ext>
            </a:extLst>
          </p:cNvPr>
          <p:cNvGrpSpPr>
            <a:grpSpLocks/>
          </p:cNvGrpSpPr>
          <p:nvPr/>
        </p:nvGrpSpPr>
        <p:grpSpPr bwMode="auto">
          <a:xfrm>
            <a:off x="1215600" y="3817938"/>
            <a:ext cx="7539462" cy="342900"/>
            <a:chOff x="1153093" y="4031945"/>
            <a:chExt cx="7701772" cy="341526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7F73F419-AC1E-4B19-84BF-5D7439A33948}"/>
                </a:ext>
              </a:extLst>
            </p:cNvPr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>
              <a:extLst>
                <a:ext uri="{FF2B5EF4-FFF2-40B4-BE49-F238E27FC236}">
                  <a16:creationId xmlns:a16="http://schemas.microsoft.com/office/drawing/2014/main" xmlns="" id="{9C0AF233-184A-4733-8661-7A018A28536E}"/>
                </a:ext>
              </a:extLst>
            </p:cNvPr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>
              <a:extLst>
                <a:ext uri="{FF2B5EF4-FFF2-40B4-BE49-F238E27FC236}">
                  <a16:creationId xmlns:a16="http://schemas.microsoft.com/office/drawing/2014/main" xmlns="" id="{B9471AD7-A648-4EF8-9004-1E9C41559B5C}"/>
                </a:ext>
              </a:extLst>
            </p:cNvPr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BA4291D2-B321-4A79-9B7A-2B3D82E3B766}"/>
                </a:ext>
              </a:extLst>
            </p:cNvPr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>
              <a:extLst>
                <a:ext uri="{FF2B5EF4-FFF2-40B4-BE49-F238E27FC236}">
                  <a16:creationId xmlns:a16="http://schemas.microsoft.com/office/drawing/2014/main" xmlns="" id="{585F00E0-06D6-458A-AD20-25022B49606B}"/>
                </a:ext>
              </a:extLst>
            </p:cNvPr>
            <p:cNvCxnSpPr/>
            <p:nvPr/>
          </p:nvCxnSpPr>
          <p:spPr>
            <a:xfrm>
              <a:off x="5986758" y="4280184"/>
              <a:ext cx="2868107" cy="6325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>
              <a:extLst>
                <a:ext uri="{FF2B5EF4-FFF2-40B4-BE49-F238E27FC236}">
                  <a16:creationId xmlns:a16="http://schemas.microsoft.com/office/drawing/2014/main" xmlns="" id="{7A032594-029D-4CEC-B5E9-731C51A81ED4}"/>
                </a:ext>
              </a:extLst>
            </p:cNvPr>
            <p:cNvCxnSpPr/>
            <p:nvPr/>
          </p:nvCxnSpPr>
          <p:spPr>
            <a:xfrm flipH="1">
              <a:off x="2448419" y="4280184"/>
              <a:ext cx="3065292" cy="6325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3" name="Table 29">
            <a:extLst>
              <a:ext uri="{FF2B5EF4-FFF2-40B4-BE49-F238E27FC236}">
                <a16:creationId xmlns:a16="http://schemas.microsoft.com/office/drawing/2014/main" xmlns="" id="{2C7385E4-1DD5-4CF6-9203-D8BA52D870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940934"/>
              </p:ext>
            </p:extLst>
          </p:nvPr>
        </p:nvGraphicFramePr>
        <p:xfrm>
          <a:off x="1447800" y="3322321"/>
          <a:ext cx="6781800" cy="77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ร้อยละความสำเร็จของการตรวจตามพระราชบัญญัติส่งเสริมการพัฒนาฝีมือแรงงาน พ.ศ.2545 และที่แก้ไขเพิ่มเติม (ฉบับที่2)พ.ศ.2557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จำนวนหน่วยงานที่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ออกตรวจของพนักงานเจ้าหน้าที่ตามพระราชบัญญัติสงเสริมฯ</a:t>
                      </a:r>
                      <a:endParaRPr lang="en-US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จำนวนของเป้าหมายที่ได้รับ</a:t>
                      </a:r>
                      <a:r>
                        <a:rPr lang="th-TH" sz="900" b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การออกตรวจ</a:t>
                      </a:r>
                    </a:p>
                    <a:p>
                      <a:pPr algn="ctr"/>
                      <a:endParaRPr lang="th-TH" sz="9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05159" y="972920"/>
            <a:ext cx="8805861" cy="64633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algn="ctr">
              <a:spcBef>
                <a:spcPts val="0"/>
              </a:spcBef>
              <a:defRPr/>
            </a:pPr>
            <a:r>
              <a:rPr lang="th-TH" sz="14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.......</a:t>
            </a:r>
            <a:r>
              <a:rPr lang="en-US" sz="14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ระดับความสำเร็จของการออกสมุดประจำตัวตามพระราชบัญญัติส่งเสริมการพัฒนาฝีมือแรงงาน (ฉบับที่2)พ.ศ.2557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1" y="241302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      </a:t>
            </a:r>
            <a:r>
              <a:rPr lang="en-US" sz="1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(สถาบันพัฒนาฝีมือแรงงาน/สำนักงานพัฒนาฝีมือแรนงงาน 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</a:t>
            </a:r>
            <a:r>
              <a:rPr lang="th-TH" sz="1600" b="1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211021" y="167481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497518"/>
              </p:ext>
            </p:extLst>
          </p:nvPr>
        </p:nvGraphicFramePr>
        <p:xfrm>
          <a:off x="199290" y="1936750"/>
          <a:ext cx="8805862" cy="4540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58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54025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ความ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ออกสมุดประจำตัว ครบถ้วนตามเป้าหมายที่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 </a:t>
                      </a:r>
                      <a:r>
                        <a:rPr lang="th-TH" sz="800" b="0" strike="noStrike" baseline="0" dirty="0" smtClean="0">
                          <a:solidFill>
                            <a:srgbClr val="00206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ให้อธิบายความหมายถึงตัวชี้วัด</a:t>
                      </a:r>
                      <a:r>
                        <a:rPr lang="th-TH" sz="800" b="0" strike="noStrike" baseline="0" dirty="0" smtClean="0">
                          <a:solidFill>
                            <a:schemeClr val="tx2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นี้ และเมื่อดำเนินการแล้วจะเกิดประโยชน์อย่างไร</a:t>
                      </a: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พิจารณาจากการดำเนินงานที่ตามเป้าหมาย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พิจารณาจากจำนวนสมุดที่ออกให้</a:t>
                      </a: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           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1 ตุลาคม 2564 – 31 มีนาคม 2565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	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1 เมษายน 2565 – 30 กันยายน 2565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เงื่อนไข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บันทึกข้อมูลครบถ้วนตามรายการคำขอ ในระบบ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E–License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บันทึกข้อมูลค่าธรรมเนียมถูกต้องในระบบรายงานผลในคู่มือประชาชน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8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 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สถาบันฯ    รอบที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ระดับ1ไม่น้อยกว่า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เล่ม ,ระดับ2ไม่น้อยกว่า 20เล่ม ,ระดับ3ไม่น้อยกว่า 30เล่ม ,ระดับ4 ไม่น้อยกว่า 40 เล่ม ,ระดับ5ไม่น้อยกว่า 50 เล่ม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รอบที่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ระดับ1ไม่น้อยกว่า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เล่ม ,ระดับ2ไม่น้อยกว่า 20เล่ม ,ระดับ3ไม่น้อยกว่า 30เล่ม ,ระดับ4 ไม่น้อยกว่า 40 เล่ม ,ระดับ5ไม่น้อยกว่า 50 เล่ม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endParaRPr lang="th-TH" sz="800" b="0" baseline="0" dirty="0">
                        <a:solidFill>
                          <a:srgbClr val="7030A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สำนักงานฯ รอบที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ระดับ1ไม่น้อยกว่า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เล่ม ,ระดับ2ไม่น้อยกว่า 15เล่ม ,ระดับ3ไม่น้อยกว่า 20เล่ม ,ระดับ4 ไม่น้อยกว่า 25 เล่ม ,ระดับ5ไม่น้อยกว่า 30 เล่ม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8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         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ระดับ1ไม่น้อยกว่า </a:t>
                      </a:r>
                      <a:r>
                        <a:rPr lang="en-US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8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เล่ม ,ระดับ2ไม่น้อยกว่า 15เล่ม ,ระดับ3ไม่น้อยกว่า 20เล่ม ,ระดับ4 ไม่น้อยกว่า 25 เล่ม ,ระดับ5ไม่น้อยกว่า 30 เล่ม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endParaRPr lang="th-TH" sz="8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หลักฐาน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ระบบการรายงานผลในคู่มือประชาชน ข้อมูลการส่งค่าธรรมเนียมถึงกองส่งเสริมฯ รายเดือน และข้อมูลการบันทึกตามรายการคำขอในระบบ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E-License 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เจ้าภาพ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 ผู้รับผิดชอบ สิบเอกภูมิศักดิ์ ลาภเหลือ นักวิชาการพัฒนาฝีมือแรงงานชำนาญการ / นายทวัธชัย  ศรีโยธา นิติกร/ นายปฏิภาณ สวนสวัสดิ์ ครูฝึกฝีมือแรงงาน ระดับช๒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โทรศัพท์ : 0 2245 1703</a:t>
                      </a: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thaiDist"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อื่นๆ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250C1E7-C6CF-4277-83A9-775C42E5E0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510" y="12769"/>
            <a:ext cx="1026526" cy="900000"/>
          </a:xfrm>
          <a:prstGeom prst="rect">
            <a:avLst/>
          </a:prstGeom>
        </p:spPr>
      </p:pic>
      <p:graphicFrame>
        <p:nvGraphicFramePr>
          <p:cNvPr id="26" name="Table 51">
            <a:extLst>
              <a:ext uri="{FF2B5EF4-FFF2-40B4-BE49-F238E27FC236}">
                <a16:creationId xmlns:a16="http://schemas.microsoft.com/office/drawing/2014/main" xmlns="" id="{C9C68200-F7CD-4E7C-A015-FA3A0A580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875061"/>
              </p:ext>
            </p:extLst>
          </p:nvPr>
        </p:nvGraphicFramePr>
        <p:xfrm>
          <a:off x="185742" y="4191001"/>
          <a:ext cx="8577259" cy="1185332"/>
        </p:xfrm>
        <a:graphic>
          <a:graphicData uri="http://schemas.openxmlformats.org/drawingml/2006/table">
            <a:tbl>
              <a:tblPr firstRow="1"/>
              <a:tblGrid>
                <a:gridCol w="11348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42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1871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2830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6229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399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th-TH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สถาบันพัฒนาฯ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สำนักงานพัฒนาฯ</a:t>
                      </a:r>
                      <a:endParaRPr lang="en-US" sz="8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b="0" spc="-3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ระดับ 5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rgbClr val="7030A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50 เล่ม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30 เล่ม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pc="-3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pc="-3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ระดับ 5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rgbClr val="7030A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50 เล่ม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30 เล่ม</a:t>
                      </a:r>
                      <a:endParaRPr lang="en-US" sz="800" b="0" kern="1200" dirty="0">
                        <a:solidFill>
                          <a:srgbClr val="7030A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27" name="Group 4">
            <a:extLst>
              <a:ext uri="{FF2B5EF4-FFF2-40B4-BE49-F238E27FC236}">
                <a16:creationId xmlns:a16="http://schemas.microsoft.com/office/drawing/2014/main" xmlns="" id="{8505CE25-AD7F-46EA-A2FA-A5F8CDEC545D}"/>
              </a:ext>
            </a:extLst>
          </p:cNvPr>
          <p:cNvGrpSpPr>
            <a:grpSpLocks/>
          </p:cNvGrpSpPr>
          <p:nvPr/>
        </p:nvGrpSpPr>
        <p:grpSpPr bwMode="auto">
          <a:xfrm>
            <a:off x="1213050" y="3813175"/>
            <a:ext cx="7542012" cy="342900"/>
            <a:chOff x="1153093" y="4031945"/>
            <a:chExt cx="7704377" cy="341526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7F73F419-AC1E-4B19-84BF-5D7439A33948}"/>
                </a:ext>
              </a:extLst>
            </p:cNvPr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9" name="Straight Arrow Connector 34">
              <a:extLst>
                <a:ext uri="{FF2B5EF4-FFF2-40B4-BE49-F238E27FC236}">
                  <a16:creationId xmlns:a16="http://schemas.microsoft.com/office/drawing/2014/main" xmlns="" id="{9C0AF233-184A-4733-8661-7A018A28536E}"/>
                </a:ext>
              </a:extLst>
            </p:cNvPr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35">
              <a:extLst>
                <a:ext uri="{FF2B5EF4-FFF2-40B4-BE49-F238E27FC236}">
                  <a16:creationId xmlns:a16="http://schemas.microsoft.com/office/drawing/2014/main" xmlns="" id="{B9471AD7-A648-4EF8-9004-1E9C41559B5C}"/>
                </a:ext>
              </a:extLst>
            </p:cNvPr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BA4291D2-B321-4A79-9B7A-2B3D82E3B766}"/>
                </a:ext>
              </a:extLst>
            </p:cNvPr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32" name="Straight Arrow Connector 38">
              <a:extLst>
                <a:ext uri="{FF2B5EF4-FFF2-40B4-BE49-F238E27FC236}">
                  <a16:creationId xmlns:a16="http://schemas.microsoft.com/office/drawing/2014/main" xmlns="" id="{585F00E0-06D6-458A-AD20-25022B49606B}"/>
                </a:ext>
              </a:extLst>
            </p:cNvPr>
            <p:cNvCxnSpPr/>
            <p:nvPr/>
          </p:nvCxnSpPr>
          <p:spPr>
            <a:xfrm>
              <a:off x="5986758" y="4280184"/>
              <a:ext cx="2870712" cy="6325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52">
              <a:extLst>
                <a:ext uri="{FF2B5EF4-FFF2-40B4-BE49-F238E27FC236}">
                  <a16:creationId xmlns:a16="http://schemas.microsoft.com/office/drawing/2014/main" xmlns="" id="{7A032594-029D-4CEC-B5E9-731C51A81ED4}"/>
                </a:ext>
              </a:extLst>
            </p:cNvPr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27260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05158" y="1182470"/>
            <a:ext cx="8748000" cy="64633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8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8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8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ระดับความสำเร็จของการประเมินความรู้ความสามารถ</a:t>
            </a:r>
            <a:r>
              <a:rPr lang="th-TH" sz="1800" b="0" baseline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ได้ตามแผนปฏิบัติงาน</a:t>
            </a:r>
            <a:endParaRPr lang="th-TH" sz="18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1" y="450852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                        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(สำนักงานรับรองความรู้ความสามารถ)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211021" y="1905002"/>
            <a:ext cx="22273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2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027742"/>
              </p:ext>
            </p:extLst>
          </p:nvPr>
        </p:nvGraphicFramePr>
        <p:xfrm>
          <a:off x="199290" y="2209800"/>
          <a:ext cx="87480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8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0040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	ความ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กรมพัฒนาฝีมือแรงงานดำเนินการประเมินความรู้ความสามารถได้ตามแผนปฏิบัติงาน</a:t>
                      </a:r>
                      <a:endParaRPr lang="en-US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	พิจารณาจากการดำเนินงานตามเป้าหมาย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พิจารณาจากการดำเนินงานทั้งปีงบประมาณ จำนวนผู้เข้ารับการประเมิน 17,000 คน</a:t>
                      </a:r>
                      <a:endParaRPr lang="en-US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	เงื่อนไข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10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10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</a:t>
                      </a: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ดำเนินการประเมินความรู้ความสามารถได้ไม่น้อยกว่า 20 </a:t>
                      </a:r>
                      <a: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endParaRPr lang="th-TH" sz="1000" b="0" baseline="0" dirty="0">
                        <a:solidFill>
                          <a:srgbClr val="7030A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10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2 </a:t>
                      </a: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ดำเนินการประเมินความรู้ความสามารถได้ไม่น้อยกว่า 40 </a:t>
                      </a:r>
                      <a: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endParaRPr lang="th-TH" sz="1000" b="0" baseline="0" dirty="0">
                        <a:solidFill>
                          <a:srgbClr val="7030A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10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3 </a:t>
                      </a: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ดำเนินการประเมินความรู้ความสามารถได้ไม่น้อยกว่า 60 </a:t>
                      </a:r>
                      <a: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endParaRPr lang="th-TH" sz="1000" b="0" baseline="0" dirty="0">
                        <a:solidFill>
                          <a:srgbClr val="7030A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10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4 </a:t>
                      </a: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ดำเนินการประเมินความรู้ความสามารถได้ไม่น้อยกว่า 80 </a:t>
                      </a:r>
                      <a: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endParaRPr lang="th-TH" sz="1000" b="0" baseline="0" dirty="0">
                        <a:solidFill>
                          <a:srgbClr val="7030A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10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5 </a:t>
                      </a:r>
                      <a:r>
                        <a:rPr lang="th-TH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ดำเนินการประเมินความรู้ความสามารถได้ไม่น้อยกว่า 100 </a:t>
                      </a:r>
                      <a:r>
                        <a:rPr lang="en-US" sz="10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endParaRPr lang="th-TH" sz="1000" b="0" baseline="0" dirty="0">
                        <a:solidFill>
                          <a:srgbClr val="7030A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หลักฐาน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ข้อมูลจากระบบสารสนเทศของกรมพัฒนาฝีมือแรงงาน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ระบบรายงานแผน/ผล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War room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	เจ้าภาพ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กลุ่มพัฒนาระบบบริหาร                           </a:t>
                      </a:r>
                      <a:r>
                        <a:rPr lang="th-TH" sz="10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                                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endParaRPr lang="en-US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thaiDist"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อื่นๆ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itchFamily="34" charset="0"/>
                          <a:cs typeface="Tahoma" pitchFamily="34" charset="0"/>
                        </a:rPr>
                        <a:t>เป้าหมายตามรอบประเมินที่..........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250C1E7-C6CF-4277-83A9-775C42E5E0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0" y="76200"/>
            <a:ext cx="1026526" cy="900000"/>
          </a:xfrm>
          <a:prstGeom prst="rect">
            <a:avLst/>
          </a:prstGeom>
        </p:spPr>
      </p:pic>
      <p:graphicFrame>
        <p:nvGraphicFramePr>
          <p:cNvPr id="26" name="Table 51">
            <a:extLst>
              <a:ext uri="{FF2B5EF4-FFF2-40B4-BE49-F238E27FC236}">
                <a16:creationId xmlns:a16="http://schemas.microsoft.com/office/drawing/2014/main" xmlns="" id="{C9C68200-F7CD-4E7C-A015-FA3A0A580616}"/>
              </a:ext>
            </a:extLst>
          </p:cNvPr>
          <p:cNvGraphicFramePr>
            <a:graphicFrameLocks noGrp="1"/>
          </p:cNvGraphicFramePr>
          <p:nvPr/>
        </p:nvGraphicFramePr>
        <p:xfrm>
          <a:off x="192092" y="5181600"/>
          <a:ext cx="8755201" cy="1263650"/>
        </p:xfrm>
        <a:graphic>
          <a:graphicData uri="http://schemas.openxmlformats.org/drawingml/2006/table">
            <a:tbl>
              <a:tblPr firstRow="1"/>
              <a:tblGrid>
                <a:gridCol w="14205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61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061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0618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0618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0618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0618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0618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0618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061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506185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506185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766575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1486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ก.ย. (รอบ 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4878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กรมพัฒนาฝีมือแรงงานดำเนินการประเมินความรู้ความสามารถได้ตามแผนปฏิบัติงาน (17,000 คน)</a:t>
                      </a:r>
                      <a:endParaRPr lang="en-US" sz="1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27" name="Group 4">
            <a:extLst>
              <a:ext uri="{FF2B5EF4-FFF2-40B4-BE49-F238E27FC236}">
                <a16:creationId xmlns:a16="http://schemas.microsoft.com/office/drawing/2014/main" xmlns="" id="{8505CE25-AD7F-46EA-A2FA-A5F8CDEC545D}"/>
              </a:ext>
            </a:extLst>
          </p:cNvPr>
          <p:cNvGrpSpPr>
            <a:grpSpLocks/>
          </p:cNvGrpSpPr>
          <p:nvPr/>
        </p:nvGrpSpPr>
        <p:grpSpPr bwMode="auto">
          <a:xfrm>
            <a:off x="1623502" y="4800600"/>
            <a:ext cx="7314193" cy="342896"/>
            <a:chOff x="1606016" y="4031949"/>
            <a:chExt cx="7471656" cy="341522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7F73F419-AC1E-4B19-84BF-5D7439A33948}"/>
                </a:ext>
              </a:extLst>
            </p:cNvPr>
            <p:cNvSpPr txBox="1"/>
            <p:nvPr/>
          </p:nvSpPr>
          <p:spPr>
            <a:xfrm>
              <a:off x="1880264" y="4031949"/>
              <a:ext cx="1025237" cy="3383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9" name="Straight Arrow Connector 34">
              <a:extLst>
                <a:ext uri="{FF2B5EF4-FFF2-40B4-BE49-F238E27FC236}">
                  <a16:creationId xmlns:a16="http://schemas.microsoft.com/office/drawing/2014/main" xmlns="" id="{9C0AF233-184A-4733-8661-7A018A28536E}"/>
                </a:ext>
              </a:extLst>
            </p:cNvPr>
            <p:cNvCxnSpPr/>
            <p:nvPr/>
          </p:nvCxnSpPr>
          <p:spPr>
            <a:xfrm>
              <a:off x="2639494" y="4280184"/>
              <a:ext cx="51485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35">
              <a:extLst>
                <a:ext uri="{FF2B5EF4-FFF2-40B4-BE49-F238E27FC236}">
                  <a16:creationId xmlns:a16="http://schemas.microsoft.com/office/drawing/2014/main" xmlns="" id="{B9471AD7-A648-4EF8-9004-1E9C41559B5C}"/>
                </a:ext>
              </a:extLst>
            </p:cNvPr>
            <p:cNvCxnSpPr/>
            <p:nvPr/>
          </p:nvCxnSpPr>
          <p:spPr>
            <a:xfrm rot="10800000">
              <a:off x="1606016" y="4286509"/>
              <a:ext cx="51485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BA4291D2-B321-4A79-9B7A-2B3D82E3B766}"/>
                </a:ext>
              </a:extLst>
            </p:cNvPr>
            <p:cNvSpPr txBox="1"/>
            <p:nvPr/>
          </p:nvSpPr>
          <p:spPr>
            <a:xfrm>
              <a:off x="5552075" y="4035107"/>
              <a:ext cx="1089769" cy="3383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32" name="Straight Arrow Connector 38">
              <a:extLst>
                <a:ext uri="{FF2B5EF4-FFF2-40B4-BE49-F238E27FC236}">
                  <a16:creationId xmlns:a16="http://schemas.microsoft.com/office/drawing/2014/main" xmlns="" id="{585F00E0-06D6-458A-AD20-25022B49606B}"/>
                </a:ext>
              </a:extLst>
            </p:cNvPr>
            <p:cNvCxnSpPr/>
            <p:nvPr/>
          </p:nvCxnSpPr>
          <p:spPr>
            <a:xfrm>
              <a:off x="6282770" y="4280184"/>
              <a:ext cx="279490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52">
              <a:extLst>
                <a:ext uri="{FF2B5EF4-FFF2-40B4-BE49-F238E27FC236}">
                  <a16:creationId xmlns:a16="http://schemas.microsoft.com/office/drawing/2014/main" xmlns="" id="{7A032594-029D-4CEC-B5E9-731C51A81ED4}"/>
                </a:ext>
              </a:extLst>
            </p:cNvPr>
            <p:cNvCxnSpPr/>
            <p:nvPr/>
          </p:nvCxnSpPr>
          <p:spPr>
            <a:xfrm flipH="1">
              <a:off x="3164966" y="4280184"/>
              <a:ext cx="279490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8622482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สำนักงานรับรองความรู้ความสามารถ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04801" y="685800"/>
            <a:ext cx="7324725" cy="6524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strike="sngStrike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</a:t>
            </a: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ความสำเร็จของการประกันคุณภาพการรับรองความรู้ความสามารถ ตามหลักการและแนวทางของ </a:t>
            </a:r>
          </a:p>
          <a:p>
            <a:pPr>
              <a:defRPr/>
            </a:pP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</a:t>
            </a:r>
            <a:r>
              <a:rPr lang="en-US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ISO 17024 </a:t>
            </a: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ของศูนย์ประเมินความรู้ความสามารถตามมาตรา 26/4</a:t>
            </a:r>
            <a:r>
              <a:rPr lang="en-US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(2)</a:t>
            </a:r>
            <a:endParaRPr lang="th-TH" sz="11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492753"/>
              </p:ext>
            </p:extLst>
          </p:nvPr>
        </p:nvGraphicFramePr>
        <p:xfrm>
          <a:off x="152401" y="1676401"/>
          <a:ext cx="8610600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725737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การที่หน่วยงานได้ติดตาม กำกับดูแล การดำเนินงานตามเกณฑ์ประกันคุณภาพการรับรองความรู้ความสามารถ ตามหลักการและแนวทางของ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ISO 17024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ของศูนย์ประเมินความรู้ความสามารถตามมาตรา 26/4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เพื่อให้ระบบการรับรองความรู้ความสามารถมีมาตรฐาน เป็นที่ยอมรับของประชาชนผู้ใช้บริการ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พิจารณาจากจำนวนการเข้าตรวจ ติดตาม ให้คำแนะนำเกี่ยวกับการดำเนินการตามคู่มือประกันคุณภาพการรับรองความรู้ความสามารถให้แก่ศูนย์ประเมินความรู้ความสามารถตามมาตรา 26/4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ไม่น้อยกว่า 15 แห่ง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และการบันทึกข้อมูลการรับรองความรู้ความสามารถในระบบ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 – License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ของศูนย์ประเมินความรู้ความสามารถตามมาตรา 26/4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ที่หน่วยงานได้ไปตรวจนั้น มีส่วนต่างของแผนการดำเนินงานเทียบกับการรายงานผลที่ปรากฏในระบบ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</a:t>
                      </a:r>
                      <a:r>
                        <a:rPr lang="en-AU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Center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ไม่เกินร้อยละ 10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รอบที่ 1 ผลการดำเนินงานระหว่างวันที่ 1 ตุลาคม 2564 – 31 มีนาคม 2565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รอบที่ 1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หนังสือขออนุมัติแผนปฏิบัติการตรวจศูนย์ประเมินความรู้ความสามารถตามมาตรา 26/4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 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รอบที่ 2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แผนดำเนินงานของศูนย์ประเมินความรู้ความสามารถตามมาตรา 26/4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ที่หน่วยงานออกตรวจ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2.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รายงานผลการรับรองความรู้ความสามารถของศูนย์ประเมินความรู้ความสามารถตามมาตรา 26/4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ที่ปรากฏในระบบ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Center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ผลรวมของแผนการดำเนินงานของศูนย์ประเมินความรู้ความสามารถ</a:t>
                      </a:r>
                      <a:r>
                        <a:rPr lang="en-AU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AU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 </a:t>
                      </a:r>
                      <a:r>
                        <a:rPr lang="en-AU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ผลรวมการรับรองความรู้ความสามารถของ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ศูนย์ประเมินความรู้ความสามารถ</a:t>
                      </a:r>
                      <a:r>
                        <a:rPr lang="en-AU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</a:t>
                      </a:r>
                      <a:endParaRPr lang="en-AU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ตามมาตรา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26/4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จำนวนไม่น้อยกว่า 15 แห่ง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ตามมาตรา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26/4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จำนวนไม่น้อยกว่า 15 แห่ง ที่ปรากฏในระบบ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</a:t>
                      </a:r>
                      <a:r>
                        <a:rPr lang="en-AU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Center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en-AU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ผลรวมของแผนการดำเนินงานของศูนย์ประเมินความรู้ความสามารถตามมาตรา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26/4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จำนวนไม่น้อยกว่า 15 แห่ง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66992" y="467518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79185" y="4857749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41592" y="5281612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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จำนวนการเข้าตรวจศูนย์ประเมินความรู้ความสามารถตามมาตรา 26/4 </a:t>
                      </a:r>
                      <a:r>
                        <a:rPr lang="en-AU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7 แห่ง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จำนวนการเข้าตรวจศูนย์ประเมินความรู้ความสามารถตามมาตรา 26/4 </a:t>
                      </a:r>
                      <a:r>
                        <a:rPr lang="en-AU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ไม่น้อยกว่า 15 แห่ง และศูนย์ประเมินฯ นี้มีส่วนต่างของแผนการดำเนินงานเทียบกับการรายงานผลที่ปรากฏในระบบ </a:t>
                      </a:r>
                      <a:r>
                        <a:rPr lang="en-AU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</a:t>
                      </a:r>
                      <a:r>
                        <a:rPr lang="en-AU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Center</a:t>
                      </a:r>
                      <a:r>
                        <a:rPr lang="en-AU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ไม่เกินร้อยละ 10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Straight Connector 25"/>
          <p:cNvCxnSpPr/>
          <p:nvPr/>
        </p:nvCxnSpPr>
        <p:spPr>
          <a:xfrm flipV="1">
            <a:off x="1079186" y="4114800"/>
            <a:ext cx="7174852" cy="7088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373325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กองสื่อสารองค์กร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02A5F40C-C5FD-420B-8258-998397C3C6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464778"/>
              </p:ext>
            </p:extLst>
          </p:nvPr>
        </p:nvGraphicFramePr>
        <p:xfrm>
          <a:off x="0" y="914400"/>
          <a:ext cx="9144000" cy="19515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ความสำเร็จของการใช้สื่อสังคมออนไลน์เพื่อการเผยแพร่ข้อมูลประชาสัมพันธ์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จำนวนการผลิตสื่อเเละข่าวเพื่อการประชาสัมพันธ์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637204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1 Performance Base</a:t>
            </a: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9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สถาบันพัฒนาฝีมือ</a:t>
            </a:r>
            <a:r>
              <a:rPr lang="th-TH" sz="900" b="1" dirty="0" err="1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เเรง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งาน / สำนักงานพัฒนาฝีมือ</a:t>
            </a:r>
            <a:r>
              <a:rPr lang="th-TH" sz="900" b="1" dirty="0" err="1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เเรง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งาน</a:t>
            </a:r>
            <a:r>
              <a:rPr lang="th-TH" sz="9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5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ตัวชี้วัด : ความสำเร็จของการใช้สื่อสังคมออนไลน์เพื่อการเผยแพร่ข้อมูลประชาสัมพันธ์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2620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832554"/>
              </p:ext>
            </p:extLst>
          </p:nvPr>
        </p:nvGraphicFramePr>
        <p:xfrm>
          <a:off x="152400" y="1524000"/>
          <a:ext cx="86106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หน่วยงานสามารถดำเนินการเผย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เเพร่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ข้อมูลข่าวสารประชาสัมพันธ์ผ่านช่องทางสื่อสังคมออนไลน์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Facebook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ของหน่วยงาน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เพื่อสร้างการ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รับรู้ เข้าใจให้แก่ประชาชนเกี่ยวกับข่าวสาร ข้อมูล ภารกิจการดำเนินกิจกรรมโครงการต่างๆ ของหน่วยงาน ทั้งการประชาสัมพันธ์ข้อมูลจากหน่วยงานเองโดยตรง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การเผย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เเพร่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ข้อมูลจากส่วนกลางในรูปแบบเครือข่ายการประชาสัมพันธ์  โดยมุ่งเน้นการชี้แจงผลการดำเนินการที่ทำมาแล้ว ตลอดจนการชี้แจง แก้ข่าว แจ้งข่าวเพื่อให้ประชาชนทราบว่า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หน่วยงาน ส่วนราชการ หรือรัฐบาลจะดำเนินการเรื่องใด อย่างไร มีจุดมุ่งหมายอย่างไร จะเป็นประโยชน์ต่อประเทศชาติหรือประชาชนอย่างไร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พิจารณาจากผลการดำเนินการ โดยกำหนดให้หน่วยงานเผย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เเพร่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ข้อมูลข่าวสารประชาสัมพันธ์ภารกิจกรมและภารกิจของหน่วยงาน 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ผ่านทางสื่อสังคมออนไลน์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Facebook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ของหน่วยงาน ตามข้อกำหนด ดังนี้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1.1 จำนวนผู้ติดตาม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Facebook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ของหน่วยงาน เพิ่มขึ้นไม่น้อยกว่า 300 คน (เฉลี่ยเพิ่มขึ้นไม่น้อยกว่า 50 คน /เดือน) ต่อรอบการประเมิน 6 เดือน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1.2  จำนวนข่าวที่หน่วยงานเผย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เเพร่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มีไม่น้อยกว่า 60 รายการ ต่อรอบการประเมิน 6 เดือน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ดำเนินการระหว่างวันที่ 1 ตุลาคม 2564 – 31 มีนาคม 2565  ตามข้อ 1.1 – 1.2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ดำเนินการระหว่างวันที่ 1 เมษายน 2565 – 30 กันยายน 2565  ตามข้อ 1.1 – 1.2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 / ผลการดำเนินในรอบ 6 เดือนแรก และ 6 เดือนหลัง ไม่สามารถสะสมยอดร่วมกันได้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ผลการดำเนินงานผ่านสื่อสังคมออนไลน์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Facebook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ของหน่วยงาน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และหลักฐานเชิงประจักษ์ที่สามารถตรวจสอบได้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กองสื่อสารองค์กร  ผู้รับผิดชอบ : นายกอบชัย หิรัญอุดมเกียรติ นักประชาสัมพันธ์ชำนาญการ/นาง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ยะรส ผลทรัพย์  นักประชาสัมพันธ์ โทรศัพท์ : 0 2245 4035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90800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791872"/>
              </p:ext>
            </p:extLst>
          </p:nvPr>
        </p:nvGraphicFramePr>
        <p:xfrm>
          <a:off x="60956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รายงานผลการดำเนินการใช้สื่อสังคมออนไลน์เพื่อการเผยแพร่ข้อมูลประชาสัมพันธ์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ตามข้อ 1.1 -1.2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รายงานผลการดำเนินการใช้สื่อสังคมออนไลน์เพื่อการเผยแพร่ข้อมูลประชาสัมพันธ์ ตามข้อ 1.1 -1.2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290921" y="4034417"/>
            <a:ext cx="3124200" cy="39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algn="ctr">
              <a:spcBef>
                <a:spcPts val="200"/>
              </a:spcBef>
            </a:pP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ร้อยละของผลการดำเนินการตามข้อกำหนดความสำเร็จ</a:t>
            </a:r>
          </a:p>
          <a:p>
            <a:pPr marL="72000" algn="ctr">
              <a:spcBef>
                <a:spcPts val="200"/>
              </a:spcBef>
            </a:pP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ในการใช้สื่อสังคมออนไลน์เพื่อเผย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เเพร่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ข้อมูลประชาสัมพันธ์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450431" y="4191000"/>
            <a:ext cx="394096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699420" y="3809921"/>
            <a:ext cx="3539580" cy="533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algn="ctr">
              <a:spcBef>
                <a:spcPts val="200"/>
              </a:spcBef>
            </a:pP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ผลการดำเนินการตามข้อกำหนดความสำเร็จในการใช้สื่อสังคมออนไลน์ผ่าน 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Facebook 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ของหน่วยงาน เพื่อเผย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เเพร่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ข้อมูลประชาสัมพันธ์</a:t>
            </a:r>
          </a:p>
          <a:p>
            <a:pPr marL="72000" algn="ctr">
              <a:spcBef>
                <a:spcPts val="200"/>
              </a:spcBef>
            </a:pPr>
            <a:endParaRPr lang="th-TH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406321" y="4112568"/>
            <a:ext cx="67087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algn="ctr">
              <a:spcBef>
                <a:spcPts val="200"/>
              </a:spcBef>
            </a:pP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 100</a:t>
            </a:r>
            <a:endParaRPr lang="th-TH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06297" y="4241473"/>
            <a:ext cx="3142785" cy="55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algn="ctr">
              <a:spcBef>
                <a:spcPts val="200"/>
              </a:spcBef>
            </a:pP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เป้าหมายการดำเนินดำเนินการตามข้อกำหนดความสำเร็จ</a:t>
            </a:r>
          </a:p>
          <a:p>
            <a:pPr marL="72000" algn="ctr">
              <a:spcBef>
                <a:spcPts val="200"/>
              </a:spcBef>
            </a:pP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ในการใช้สื่อสังคมออนไลน์เพื่อเผย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เเพร่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ข้อมูลประชาสัมพันธ์</a:t>
            </a:r>
          </a:p>
          <a:p>
            <a:pPr marL="72000" algn="ctr">
              <a:spcBef>
                <a:spcPts val="200"/>
              </a:spcBef>
            </a:pPr>
            <a:endParaRPr lang="th-TH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14153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1 Performance Base </a:t>
            </a:r>
            <a:r>
              <a:rPr lang="th-TH" sz="16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6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กองสื่อสารองค์กร</a:t>
            </a:r>
            <a:r>
              <a:rPr lang="th-TH" sz="16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5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ตัวชี้วัด 1.7 : จำนวนการผลิตสื่อ</a:t>
            </a:r>
            <a:r>
              <a:rPr lang="th-TH" sz="1400" kern="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เเละ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ข่าวเพื่อการประชาสัมพันธ์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2620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1039287"/>
              </p:ext>
            </p:extLst>
          </p:nvPr>
        </p:nvGraphicFramePr>
        <p:xfrm>
          <a:off x="152400" y="1524000"/>
          <a:ext cx="86106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หน่วยงานสามารถดำเนินการสร้างการรับรู้ความเข้าใจผ่านช่องทางสื่อต่างๆ โดยประเมินจากปริมาณ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ประสิทธิภาพของการชี้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เเจง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โดยผลการดำเนินการสร้างการรับรู้ความเข้าใจให้มุ่งเน้นการชี้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เเจง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ผลการดำเนินการที่ทำมา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เเล้ว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โดยเฉพาะเรื่องที่อยู่ในความสนใจหรือเป็นการ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เเก้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ไขปัญหาความเดือนร้อน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ตลอดจนการชี้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เเจง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เเก้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ข่าว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เเจ้ง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ข่าวเพื่อให้ประชาชนทราบว่าหน่วยงาน ส่วนราชการ หรือรัฐบาลดำเนินการเรื่องใด อย่างไร มีจุดหมายอย่างไร จะเป็นประโยชน์ต่อประเทศชาติ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หรือประชาชนอย่างไร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พิจารณาจากผลการดำเนินการ โดยกำหนดให้หน่วยงานผลิตข่าว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ผลิตสื่อเพื่อเผย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เเพร่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ข่าวข้อมูลประชาสัมพันธ์ผ่านทางสื่อต่างๆ ตามข้อกำหนด ดังนี้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1.1 จำนวนการผลิตสื่อ (คลิปวีดีโอ) เพื่อเผยแพร่ภารกิจของกรมพัฒนาฝีมือแรงงาน โดยเผยแพร่ทาง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Facebook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กรมพัฒนาฝีมือแรงงาน ไม่น้อยกว่า 30 รายการ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ในรอบการประเมิน 6 เดือน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1.2 จำนวนการผลิตข่าวและเผยแพร่ผ่านช่องทางสื่อในทุกช่องทาง ไม่น้อยกว่า </a:t>
                      </a:r>
                      <a:r>
                        <a:rPr lang="th-TH" sz="900" b="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 รายการ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ในรอบการประเมิน 6 เดือน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ดำเนินการระหว่างวันที่ 1 ตุลาคม 2564 – 31 มีนาคม 2565  ตามข้อ 1.1 – 1.2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ดำเนินการระหว่างวันที่ 1 เมษายน 2565 – 30 กันยายน 2565  ตามข้อ 1.1 – 1.2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 / ผลการดำเนินในรอบ 6 เดือนแรก และ 6 เดือนหลัง ไม่สามารถสะสมยอดร่วมกันได้ </a:t>
                      </a: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ผลการดำเนินงานผลิตสื่อเพื่อเผยแพร่ทาง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Facebook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ของกรมพัฒนาฝีมือแรงงานและผลการดำเนินการผลิตข่าวและเผยแพร่ผ่านสื่อทุกช่องทาง หรือหลักฐานเชิงประจักษ์ที่สามารถตรวจสอบได้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90800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007019"/>
              </p:ext>
            </p:extLst>
          </p:nvPr>
        </p:nvGraphicFramePr>
        <p:xfrm>
          <a:off x="60956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รายงานผลการดำเนินการผลการดำเนินงานผลิตสื่อ / ผลิตข่าวเพื่อเผยแพร่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ตามข้อ 1.1 -1.2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รายงานผลการดำเนินการผลการดำเนินงานผลิตสื่อ / ผลิตข่าวเพื่อเผยแพร่ ตามข้อ 1.1 -1.2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989904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กองวิเทศสัมพันธ์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8D5A9082-BC52-4246-A46B-9F603F4EA0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168754"/>
              </p:ext>
            </p:extLst>
          </p:nvPr>
        </p:nvGraphicFramePr>
        <p:xfrm>
          <a:off x="0" y="914400"/>
          <a:ext cx="9144000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ดำเนินงานภายใต้กรอบความร่วมมือสภาการเทคนิคอาชีวศึกษาและการฝึกอบรมแห่งอาเซียนของกรมพัฒนาฝีมือแรงง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วส.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ความสำเร็จในการดำเนินโครงการเยาวชนคนสร้างอนาคต – การส่งเสริมความสามารถในการมีงานทำของเยาวชนในประเทศไทย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วส.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881630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กองวิเทศสัมพันธ์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8086725" cy="6524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ความสำเร็จในการดำเนินงานภายใต้กรอบความร่วมมือสภาการเทคนิคอาชีวศึกษาและ</a:t>
            </a:r>
            <a:b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 การฝึกอบรมแห่งอาเซียนของกรมพัฒนาฝีมือแรงงาน</a:t>
            </a: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817836"/>
              </p:ext>
            </p:extLst>
          </p:nvPr>
        </p:nvGraphicFramePr>
        <p:xfrm>
          <a:off x="152401" y="1524000"/>
          <a:ext cx="8915399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53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การขับเคลื่อนงานภายใต้กรอบความร่วมมือสภาการอาชีวศึกษาและการฝึกอบรมแห่งอาเซียน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ASEAN TVET Council: ATC)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เพื่อส่งเสริมการดำเนินงานด้านการอาชีวศึกษาและการฝึกอบรมที่เข้มแข็งภายในภูมิภาคอาเซียน โดยสมาชิกของ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ATC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ประกอบด้วยผู้แทนจากหน่วยงานภาครัฐและเอกชนที่เกี่ยวข้องกับการอาชีวศึกษาและการฝึกอบรม เช่น กระทรวงศึกษาธิการ กระทรวงแรงงาน กระทรวงพาณิชย์ สภาองค์การนายจ้างอาเซียน สภาองค์การลูกจ้างสภาแรงงานแห่งอาเซียน สำนักงานเลขาธิการองค์การรัฐมนตรีศึกษาแห่งเอเชียตะวันออกเฉียงใต้ และสภาแรงงานแห่งอนาคตของอาเซียน เป็นต้น ซึ่งในปี 2565 จะดำเนินการตามเป้าหมาย ดังนี้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1. เสนอแผนงานของสภาการเทคนิคอาชีวศึกษาและการฝึกอบรมแห่งอาเซียน เพื่อขอการรับรองจากรัฐมนตรีว่าการกระทรวงแรงงาน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2. รัฐมนตรีว่าการกระทรวงแรงงานลงนามในหนังสือรับรองแผนงานของสภาการเทคนิคอาชีวศึกษาและการฝึกอบรมแห่งอาเซียน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3. ดำเนินการเสนอชื่อผู้ประสานงานหลักสภาการเทคนิคอาชีวศึกษาและการฝึกอบรมแห่งอาเซียนคนใหม่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4. เข้าร่วมประชุมประจำปีของสภาการเทคนิคอาชีวศึกษาและการฝึกอบรมแห่งอาเซียน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5. รายงานสรุปผลการประชุมประจำปีของสภาการเทคนิคอาชีวศึกษาและการฝึกอบรมแห่งอาเซียน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ดำเนินการตามเป้าหมายข้อ 1-3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ดำเนินการตามเป้าหมายข้อ 4-5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เอกสารตามขั้นตอนการปฏิบัติงาน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กองวิเทศสัมพันธ์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นางวันวิสา</a:t>
                      </a:r>
                      <a:r>
                        <a:rPr lang="th-TH" sz="900" b="0" strike="sngStrike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ข์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สุคนธวารี นักวิเทศสัมพันธ์ชำนาญการ /นางสาววนิดา  แก้วจินดา นักวิชาการพัฒนาฝีมือแรงงาน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900" b="1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1829 / 0 2643 6037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5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90800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26206" y="4752958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7625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2605"/>
              </p:ext>
            </p:extLst>
          </p:nvPr>
        </p:nvGraphicFramePr>
        <p:xfrm>
          <a:off x="60957" y="51816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มีการเสนอชื่อผู้ประสานงานหลักสภาการเทคนิคอาชีวศึกษาและการฝึกอบรมแห่งอาเซียนคนใหม่</a:t>
                      </a:r>
                      <a:b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รายงานสรุปผลการประชุมประจำปีของสภาการเทคนิคอาชีวศึกษาและการฝึกอบรมแห่งอาเซียนให้อธิบดีรับทราบ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8042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กองวิเทศสัมพันธ์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60956" y="642938"/>
            <a:ext cx="8086725" cy="738301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ความสำเร็จในการดำเนินโครงการเยาวชนคนสร้างอนาคต – การส่งเสริมความสามารถ  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ในการมีงานทำของเยาวชนในประเทศไทย </a:t>
            </a: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860211"/>
              </p:ext>
            </p:extLst>
          </p:nvPr>
        </p:nvGraphicFramePr>
        <p:xfrm>
          <a:off x="152401" y="1676400"/>
          <a:ext cx="8915399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53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โครงการเยาวชนคนสร้างอนาคต - การส่งเสริมความสามารถในการมีงานทำของเยาวชนในประเทศไทย เพื่อมุ่งเน้นกลุ่มเป้าหมายที่เป็นเยาวชนหญิงและผู้พิการ รวมถึงเยาวชนที่อยู่นอกระบบการศึกษา โดยเป้าหมายของโครงการคือการส่งเสริมการจ้างงานและพัฒนาทักษะสังคม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soft skills)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และทักษะการเป็นผู้ประกอบกิจการให้แก่กลุ่มเป้าหมายเฉพาะให้ได้รับโอกาสในการจ้างงานมากขึ้น ซึ่งในปี 2565 หน่วยงานมีแผนดำเนินการจัดฝึกอบรมให้แก่เยาวชนสตรีและผู้พิการในพื้นที่ 4 จังหวัด ได้แก่ นครราชสีมา ระยอง พระนครศรีอยุธยา และกรุงเทพมหานคร เป้าหมายทั้งหมด 540 คน โดยแบ่งการดำเนินการดังนี้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1. โครงการผ่านความเห็นชอบและได้รับอนุมัติจากกรม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2. ดำเนินการฝึกอบรมในพื้นที่จังหวัดนครราชสีมา เป้าหมาย 40 คน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3. ดำเนินการฝึกอบรมในพื้นที่จังหวัดระยอง เป้าหมาย 180 คน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4. ดำเนินการฝึกอบรมในพื้นที่จังหวัดพระนครศรีอยุธยา เป้าหมาย 160 คน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5. ดำเนินการฝึกอบรมในพื้นที่จังหวัดกรุงเทพมหานคร เป้าหมาย 160 คน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ดำเนินการตามเป้าหมายข้อ 1-3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ดำเนินการตามเป้าหมายข้อ 4-5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เอกสารตามขั้นตอนการปฏิบัติงาน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กองวิเทศสัมพันธ์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นายชินภพ  กูรมะสุวรรณ  นักวิเทศสัมพันธ์ชำนาญการ /นางสาววนิดา  แก้วจินดา นักวิชาการพัฒนาฝีมือแรงงาน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900" b="1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1829 / 0 2643 6037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5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90800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0" y="4913315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149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645809"/>
              </p:ext>
            </p:extLst>
          </p:nvPr>
        </p:nvGraphicFramePr>
        <p:xfrm>
          <a:off x="60957" y="53340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กรมเห็นชอบโครงการ </a:t>
                      </a:r>
                      <a:r>
                        <a:rPr lang="th-TH" sz="800" b="0" kern="120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และหน่วยงานสามารถ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ดำเนินการจัดฝึกอบรมในพื้นที่จังหวัดนครราชสีมาและระยองได้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หน่วยงานสามารถดำเนินการจัดฝึกอบรมในพื้นที่ได้ครบทั้ง 4 จังหวัดตามแผน</a:t>
                      </a:r>
                      <a:r>
                        <a:rPr lang="th-TH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และมีผู้เข้ารับการฝึกอบรม ไม่น้อยกว่า ร้อยละ </a:t>
                      </a:r>
                      <a:r>
                        <a:rPr lang="en-US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70 </a:t>
                      </a:r>
                      <a:r>
                        <a:rPr lang="th-TH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ของเป้าหมายทั้งหมด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46891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สถาบันพัฒนาบุคลากรดิจิทัล (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Disda</a:t>
            </a:r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6D1E82CB-019E-4D1A-8E2C-ACF3CB488B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143297"/>
              </p:ext>
            </p:extLst>
          </p:nvPr>
        </p:nvGraphicFramePr>
        <p:xfrm>
          <a:off x="0" y="914400"/>
          <a:ext cx="9144000" cy="1875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ความสำเร็จของการติดตามผลการดำเนินโครงการการพัฒนาทักษะเทคโนโลยีดิจิทัลเพื่อแรงงานวิถีใหม่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en-US" sz="12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Disda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ความสำเร็จของการจัดทำร่างแนวทางการพัฒนากำลังคนเพื่อพัฒนาเศรษฐกิจดิจิทัล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Disda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140924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1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Performance Base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สถาบันพัฒนาบุคลากรดิจิทัล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788360"/>
            <a:ext cx="8329086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ความสำเร็จของการติดตามผลการดำเนินโครงการการพัฒนาทักษะเทคโนโลยีดิจิทัลเพื่อแรงงานวิถีใหม่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925194"/>
              </p:ext>
            </p:extLst>
          </p:nvPr>
        </p:nvGraphicFramePr>
        <p:xfrm>
          <a:off x="152400" y="1601958"/>
          <a:ext cx="8610600" cy="3285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85173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ออกแบบขั้นตอนและวิธีการติดตามผล ดำเนินการติดตามผล และวิเคราะห์ข้อมูลการดำเนินการโครงการพัฒนาทักษะเทคโนโลยีดิจิทัลเพื่อแรงงานวิถีใหม่ ที่กรมพัฒนาฝีมือแรงงานได้รับทุนจากกองทุนพัฒนาดิจิทัลเพื่อเศรษฐกิจและสังคม เพื่อนำข้อมูลไปใช้ในการปรับปรุงวิธีการทำงานและจัดทำรายงานสรุปผลโครงการนำเสนอต่อกองทุนพัฒนาดิจิทัลเพื่อเศรษฐกิจและสังคม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6159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การติดตามและประเมินผลการดำเนินโครงการการพัฒนาทักษะเทคโนโลยีดิจิทัลเพื่อแรงงานวิถีใหม่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2564 – 31 มีนาคม 2565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รอบที่ 2 ผลการดำเนินการระหว่างวันที่ 1 เมษายน 2565 –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  <a:p>
                      <a:pPr marL="228600" indent="-228600">
                        <a:lnSpc>
                          <a:spcPts val="1200"/>
                        </a:lnSpc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รอบการประเมินที่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1) หนังสือกรมพัฒนาฝีมือแรงงานเห็นชอบขั้นตอนและวิธีการติดตามผล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2) หนังสือกรมพัฒนาฝีมือแรงงานแจ้งขั้นตอนและวิธีการติดตามผลให้หน่วยฝึกที่ได้รับเป้าหมายตามโครงการ และ หน่วยงานในส่วนกลางที่เกี่ยวข้อง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รอบการประเมินที่ 2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1) หนังสือกรมพัฒนาฝีมือแรงงานเห็นชอบรายงานการติดตามผลการดำเนินโครงการ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2) หนังสือแจ้งเวียนรายงานการติดตามผลการดำเนินโครงการให้หน่วยฝึกที่ได้รับเป้าหมายตามโครงการ และ หน่วยงานส่วนกลางที่เกี่ยวข้อง</a:t>
                      </a:r>
                    </a:p>
                    <a:p>
                      <a:pPr marL="228600" indent="-228600">
                        <a:lnSpc>
                          <a:spcPts val="1200"/>
                        </a:lnSpc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สถาบันพัฒนาบุคลากรดิจิทัล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นายสมนึก ไพรินทร์ นักวิชาการพัฒนาฝีมือแรงงานชำนาญการ / นางสาวจิณ</a:t>
                      </a:r>
                      <a:r>
                        <a:rPr lang="th-TH" sz="900" b="0" strike="sngStrike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ห์ว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 เทพมณี นักวิชาการพัฒนาฝีมือแรงงานปฏิบัติการ 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0 2643 6038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56624" y="488713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911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028855"/>
              </p:ext>
            </p:extLst>
          </p:nvPr>
        </p:nvGraphicFramePr>
        <p:xfrm>
          <a:off x="60957" y="54102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6525" marR="0" indent="-1365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กำหนดประเด็นและวิธีการติดตามผล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นำเสนอกรม พิจารณาให้ความเห็นชอบ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รายงานการติดตามผลการดำเนินโครงการ ผลการวิเคราะห์ และข้อเสนอแนะการปรับปรุง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1" y="76223"/>
            <a:ext cx="930483" cy="83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28611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2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Potential Base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สถาบันพัฒนาบุคลากรดิจิทัล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788360"/>
            <a:ext cx="8329086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ความสำเร็จของการจัดทำร่างแนวทางการพัฒนากำลังคนเพื่อพัฒนาเศรษฐกิจดิจิทัล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683106"/>
              </p:ext>
            </p:extLst>
          </p:nvPr>
        </p:nvGraphicFramePr>
        <p:xfrm>
          <a:off x="152400" y="1601958"/>
          <a:ext cx="8610600" cy="27517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751773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ศึกษาข้อมูลกิจกรรม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ษฐกิ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จด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ิจทัล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เชื่อมโยงแผนผังตำแหน่งงานในอุตสาหกรรมดิจิทัลกับกิจกรรมเศรษฐกิจดิจิทัล และจัดทำร่างแนวทางการพัฒนากำลังคน เพื่อใช้ในการวางเป้าหมายการพัฒนากำลังคน และ ใช้ประโยชน์ในการจัดทำแนวทางการพัฒนากำลังคนเพื่อพัฒนาเศรษฐกิจดิจิทัล 2566 - 2570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6159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การร่างแนวทางการพัฒนากำลังคนเพื่อพัฒนาเศรษฐกิจดิจิทัล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2564 – 31 มีนาคม 2565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รอบที่ 2 ผลการดำเนินการระหว่างวันที่ 1 เมษายน 2565 –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  <a:p>
                      <a:pPr marL="228600" indent="-228600">
                        <a:lnSpc>
                          <a:spcPts val="1200"/>
                        </a:lnSpc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รอบการประเมินที่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หนังสือกรมพัฒนาฝีมือแรงงานเห็นชอบการเชื่อมโยงแผนผังตำแหน่งงานในอุตสาหกรรมดิจิทัลกับกิจกรรมเศรษฐกิจดิจิทัล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รอบการประเมินที่ 2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หนังสือกรมพัฒนาฝีมือแรงงานเห็นชอบร่างแนวทางการพัฒนากำลังคนเพื่อพัฒนาเศรษฐกิจดิจิทัล</a:t>
                      </a:r>
                    </a:p>
                    <a:p>
                      <a:pPr marL="228600" indent="-228600">
                        <a:lnSpc>
                          <a:spcPts val="1200"/>
                        </a:lnSpc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สถาบันพัฒนาบุคลากรดิจิทัล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นางสาวนุชจร</a:t>
                      </a:r>
                      <a:r>
                        <a:rPr lang="th-TH" sz="900" b="0" strike="sngStrike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ิ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นท</a:t>
                      </a:r>
                      <a:r>
                        <a:rPr lang="th-TH" sz="900" b="0" strike="sngStrike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์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สายรัดทอง นักวิชาการพัฒนาฝีมือแรงงานชำนาญการ  </a:t>
                      </a:r>
                      <a:r>
                        <a:rPr lang="th-TH" sz="900" b="1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sng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0 2643 6038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56624" y="435373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199871"/>
              </p:ext>
            </p:extLst>
          </p:nvPr>
        </p:nvGraphicFramePr>
        <p:xfrm>
          <a:off x="60957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6525" marR="0" indent="-1365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เชื่อมโยงแผนผังตำแหน่งงานในอุตสาหกรรมดิจิทัลกับกิจกรรม</a:t>
                      </a:r>
                      <a:r>
                        <a:rPr lang="th-TH" sz="800" b="0" kern="120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เศรษฐกิจดิจิทัล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และ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นำเสนอกรม พิจารณาให้ความเห็นชอบ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ร่างแนวทางการพัฒนากำลังคนเพื่อพัฒนาเศรษฐกิจดิจิทัล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1" y="76223"/>
            <a:ext cx="930483" cy="83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39982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สำนักงานเลขานุการกรม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CA43E035-9CD1-4936-900D-C1F6F054B0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5146725"/>
              </p:ext>
            </p:extLst>
          </p:nvPr>
        </p:nvGraphicFramePr>
        <p:xfrm>
          <a:off x="0" y="914400"/>
          <a:ext cx="9144000" cy="19515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ความสำเร็จในการพัฒนาระบบห้องประชุมภายในกรมพัฒนาฝีมือแรงงาน ผ่านวีดิทัศน์ทางไกล (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Video Conference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1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สล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จำนวนเรื่องของหนังสือราชการที่ส่งผ่านระบบสารสนเทศของหน่วยงาน</a:t>
                      </a:r>
                      <a:r>
                        <a:rPr lang="en-US" sz="120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สล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131282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สำนักงานเลขานุการกรม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4925" y="762000"/>
            <a:ext cx="9109075" cy="4572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ความสำเร็จในการพัฒนาระบบห้องประชุมภายในกรมพัฒนาฝีมือแรงงาน ผ่าน</a:t>
            </a:r>
            <a:r>
              <a:rPr lang="th-TH" sz="1400" kern="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วีดิ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ทัศน์ทางไกล (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Video Conference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46049" y="12192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017246"/>
              </p:ext>
            </p:extLst>
          </p:nvPr>
        </p:nvGraphicFramePr>
        <p:xfrm>
          <a:off x="156369" y="1447800"/>
          <a:ext cx="8759032" cy="2723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590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723198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บุคลากรของกรมพัฒนาฝีมือแรงงานสามารถเข้าระบบห้องประชุมกรมพัฒนาฝีมือแรงงาน ผ่าน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วีดิ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ทัศน์ทางไกล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Video Conference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ผ่านทางเครือข่ายอินเตอร์เน็ต ซึ่งเป็นระบบที่ช่วยประหยัดเวลา ลดค่าใช้จ่ายและลดความเสี่ยงจากการเดินทาง อีกทั้งเป็นการให้บริการและการอำนวยความสะดวกของสำนักงานเลขานุการกรมอย่างมีประสิทธิภาพ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พิจารณาจากการพัฒนาระบบห้องประชุมผ่านทางเครือข่ายอินเตอร์เน็ตให้เกิดประสิทธิภาพยิ่งขึ้น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ระหว่างวันที่ 1 ตุลาคม 2564 - 31 มีนาคม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ระหว่างวันที่ 1 เมษายน 2565 - 30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เอกสารการรายงานผล หรือหลักฐานเชิงประจักษ์ที่สามารถตรวจสอบได้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214814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130809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รายงานผลการดำเนินงานการพัฒนาระบบห้องประชุม ผ่าน</a:t>
                      </a:r>
                      <a:r>
                        <a:rPr lang="th-TH" sz="800" b="0" kern="120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วีดิ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ทัศน์ทางไกลพร้อมใช้งานได้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หน่วยงานส่วนกลางสามารถใช้งานห้องประชุมกรม ผ่าน</a:t>
                      </a:r>
                      <a:r>
                        <a:rPr lang="th-TH" sz="800" b="0" kern="120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วีดิ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ทัศน์ทางไกล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ได้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อย่างมี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ประสิทธิภาพ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-10795"/>
            <a:ext cx="1066483" cy="772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สำนักงานเลขานุการกรม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จำนวนเรื่องของหนังสือราชการที่ส่งผ่านระบบสารสนเทศของหน่วยงาน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0260038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จำนวนเรื่องของหนังสือราชการที่ส่งผ่านระบบสารสนเทศของหน่วยงาน (ระบบ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</a:t>
                      </a:r>
                      <a:r>
                        <a:rPr lang="en-US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saraban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ที่สำนักงานเลขานุการกรมได้ส่งไปยังหน่วยงานภายในกรมพัฒนาฝีมือแรงงาน ตามระเบียบสำนักนายกรัฐมนตรีว่าด้วยงานสารบรรณ (ฉบับที่ 4) พ.ศ. 2564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จำนวนหนังสือส่งผ่านระบบสารบรรณอิเล็กทรอนิกส์ จำนวนไม่น้อยกว่า 2,300 เรื่อง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ดำเนินการระหว่างวันที่ 1 ตุลาคม 2564 - 31 มีนาคม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ดำเนินการระหว่างวันที่ 1 เมษายน 2565 - 30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รายงานสรุปผลการปฏิบัติงาน หรือหลักฐานเชิงประจักษ์ที่สามารถตรวจสอบได้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    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4021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60957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จำนวนการส่งหนังสือผ่านระบบ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สารบรรณอิเล็กทรอนิกส์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 1,000 เรื่อง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จำนวนการส่งหนังสือผ่านระบบ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สารบรรณอิเล็กทรอนิกส์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ไม่น้อยกว่า 1,300 เรื่อง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76200"/>
            <a:ext cx="11430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410674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กลุ่มกฎหมาย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9409A303-0B4E-4997-BE93-C1052318AD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739487"/>
              </p:ext>
            </p:extLst>
          </p:nvPr>
        </p:nvGraphicFramePr>
        <p:xfrm>
          <a:off x="0" y="914400"/>
          <a:ext cx="9144000" cy="1875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ความสำเร็จของการประเมินผลสัมฤทธิ์ของกฎหมายว่าด้วยการส่งเสริมการพัฒนาฝีมือแรงงาน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กม.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ระดับความสำเร็จในการจัดทำระบบบริหารจัดการคดี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กม.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718498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Performance Base </a:t>
            </a:r>
            <a:r>
              <a:rPr lang="th-TH" sz="2000" b="1" dirty="0">
                <a:latin typeface="Tahoma" pitchFamily="34" charset="0"/>
                <a:cs typeface="Tahoma" pitchFamily="34" charset="0"/>
              </a:rPr>
              <a:t>(กลุ่มกฎหมาย)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1" y="719138"/>
            <a:ext cx="8153400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ความสำเร็จของการประเมินผลสัมฤทธิ์ของกฎหมายว่าด้วยการส่งเสริมการพัฒนาฝีมือแรงงาน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/>
        </p:nvGraphicFramePr>
        <p:xfrm>
          <a:off x="152401" y="1676400"/>
          <a:ext cx="8610600" cy="5074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696005">
                <a:tc>
                  <a:txBody>
                    <a:bodyPr/>
                    <a:lstStyle/>
                    <a:p>
                      <a:pPr marL="228600" marR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ประเมินผลสัมฤทธิ์ของกฎหมายว่าด้วยการส่งเสริมการพัฒนาฝีมือแรงงานเป็นกระบวนการที่มีความสำคัญและจําเป็นในการพัฒนา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ปรับเปลี่ยนบทบาทภารกิจของหน่วยงานให้มีความเหมาะสมและสอดคล้องกับยุคสมัยที่มีการเปลี่ยนแปลงไป เพื่อให้การให้บริการภาครัฐสามารถตอบสนองต่อความต้องการ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ของประชาชนผู้รับบริการได้อย่างมีประสิทธิภาพ เป็นการอำนวยความสะดวก ลดขั้นตอน ลดระยะเวลา และลดภาระค่าใช้จ่ายของประชาชนผู้รับบริการ รวมทั้งส่งเสริมให้ผู้ประกอบกิจการ</a:t>
                      </a:r>
                      <a:b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เครือข่ายพัฒนาฝีมือแรงงานเข้ามามีส่วนร่วมในการพัฒนาทักษะฝีมือของแรงงานให้สอดคล้องกับความต้องการของตลาดแรงงาน โดยขั้นตอนที่สำคัญในการประเมินผลสัมฤทธิ์ของกฎหมายจะต้องเปิดโอกาสให้ผู้เกี่ยวข้องได้แสดงความคิดเห็นและข้อเสนอแนะในการยกเลิกหรือปรับปรุงกฎหมายว่าด้วยการส่งเสริมการพัฒนาฝีมือแรงงานต่อไป โดยพิจารณายกเลิกหรือปรับปรุงกฎหมายที่หมดความจำเป็นล้าสมัย ไม่สอดคล้องกับสภาพการณ์ หรือที่เป็นอุปสรรคต่อการดำรงชีวิตหรือการประกอบอาชีพ เพื่อไม่ให้เป็นภาระแก่ประชาชน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ผลการดำเนินงาน ระหว่างวันที่ 1 ตุลาคม 2564 – 31 มีนาคม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ผลการดำเนินงาน ระหว่างวันที่ 1 เมษายน 2565 – 30 กันยายน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ดำเนินการตามขั้นตอนการประเมินผลสัมฤทธิ์ของกฎหมาย ดังนี้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3.1 ตรวจสอบและรวบรวมกฎหมายที่อยู่ในบังคับต้องประเมินผลสัมฤทธิ์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3.2 พิจารณาเนื้อหาของกฎหมายและจัดทำประเด็นที่จะดำเนินการรับฟังความคิดเห็นของผู้เกี่ยวข้อง รวมทั้งกลุ่มเป้าหมายผู้เกี่ยวข้องที่จะรับฟังความคิดเห็น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3.3 ดำเนินการรับฟังความคิดเห็นของผู้เกี่ยวข้อง เพื่อนำมาใช้ในการประเมินผลสัมฤทธิ์ของกฎหมาย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3.4 รวมรวมและสรุปผลการรับฟังความคิดเห็นของผู้เกี่ยวข้อง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3.5 จัดทำรายงานการประเมินผลสัมฤทธิ์ของกฎหมายว่าด้วยการส่งเสริมการพัฒนาฝีมือแรงงาน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รายชื่อกฎหมายที่อยู่ในบังคับต้องประเมินผลสัมฤทธิ์ แบบรับฟังความเห็นของผู้เกี่ยวข้องในการประเมินผลสัมฤทธิ์ของกฎหมายว่าด้วยการส่งเสริมการพัฒนาฝีมือแรงงาน  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ประกาศหรือหนังสือแจ้งการรับฟังความเห็นของผู้เกี่ยวข้องในการประเมินผลสัมฤทธิ์ของกฎหมาย และรายงานการประเมินผลสัมฤทธิ์ของกฎหมาย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17320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9167307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261938" y="49355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  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143000" y="5029200"/>
            <a:ext cx="762000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85594"/>
              </p:ext>
            </p:extLst>
          </p:nvPr>
        </p:nvGraphicFramePr>
        <p:xfrm>
          <a:off x="152402" y="5410200"/>
          <a:ext cx="8610599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469714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ดำเนินการได้ตามข้อ 3.1 – 3.2</a:t>
                      </a: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ดำเนินการได้ตามข้อ 3.3 – 3.5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2000" b="1" dirty="0">
                <a:latin typeface="Tahoma" pitchFamily="34" charset="0"/>
                <a:cs typeface="Tahoma" pitchFamily="34" charset="0"/>
              </a:rPr>
              <a:t>(กลุ่มกฎหมาย)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strike="sngStrike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ความสำเร็จในการจัดทำระบบบริหารจัดการคดี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041612"/>
              </p:ext>
            </p:extLst>
          </p:nvPr>
        </p:nvGraphicFramePr>
        <p:xfrm>
          <a:off x="152402" y="1676400"/>
          <a:ext cx="8915399" cy="856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53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กฎหมายมีอำนาจหน้าที่ในการประสานงานกับพนักงานอัยการในการว่าต่างหรือแก้ต่างคดีแพ่งให้กับกรมพัฒนาฝีมือแรงงาน หรือเจ้าหน้าที่ที่ถูกฟ้องร้องอันเนื่องมาจากการปฏิบัติหน้าที่ ซึ่งปัจจุบันกรมพัฒนาฝีมือแรงงานมีคดีกองทุนพัฒนาฝีมือแรงงานที่ยังไม่ปิดบัญชีและมีภาระต้องติดตาม จำนวน 4.807 ราย ดังนั้น การมีระบบบริหารจัดการคดีที่สามารถรายงานผลได้ และมีข้อมูลลูกหนี้กองทุนพัฒนาฝีมือแรงงานตามระเบียบกระทรวงแรงงานและสวัสดิการสังคม ว่าด้วยกองทุนพัฒนาฝีมือแรงงาน พ.ศ. 2539 อยู่ในระบบเดียวกันจะช่วยให้กรมพัฒนาฝีมือแรงงานสามารถให้คำปรึกษา และแก้ไขปัญหาต่างๆ เกี่ยวกับคดีกองทุนพัฒนาฝีมือแรงงานได้อย่างทันท่วงที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รอบที่ 1 ผลการดำเนินงาน ระหว่างวันที่ 1 ตุลาคม 2564 – 31 มีนาคม 2565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ผลการดำเนินงาน ระหว่างวันที่ 1 เมษายน 2565 – 30 กันยายน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ดำเนินการตามขั้นตอนที่กำหนด ดังนี้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3.1 กลุ่มกฎหมายร่วมกับศูนย์ข้อมูลเทคโนโลยีสารสนเทศและการสื่อสารปรับปรุงแก้ไขบริหารระบบบริหารจัดการคดี นวัตกรรมของกลุ่มกฎหมาย ประจำปีงบประมาณ พ.ศ. 2564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3.2 มีการเพิ่มผู้ใช้งานระบบและรหัสผ่านสำหรับทุกหน่วยงานที่มีคดีกองทุนพัฒนาฝีมือแรงงานอยู่ในความรับผิดชอบ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3.3 กรมมีหนังสือแจ้งเวียนผู้ใช้งานและรหัสผ่าน พร้อมแจ้งให้สถาบันพัฒนาฝีมือแรงงานและสำนักงานพัฒนาฝีมือแรงงานดำเนินการลงข้อมูลลูกหนี้กองทุนพัฒนาฝีมือแรงงานตามระเบียบกระทรวงแรงงานและสวัสดิการสังคม ว่าด้วยกองทุนพัฒนาฝีมือแรงงาน พ.ศ. 2539 ที่อยู่ในความรับผิดชอบ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3.4 กลุ่มกฎหมายรายงานผลการดำเนินการให้อธิบดีทราบ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4.1 ระบบบริหารจัดการคดีที่สมบูรณ์สามารถรายงานผลได้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4.2 รายชื่อผู้ใช้งานและรหัสผ่านของจังหวัดที่มีคดีลูกหนี้กองทุนพัฒนาฝีมือแรงงาน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4.3 หนังสือกรมแจ้งเวียนให้จังหวัดที่มีคดีลูกหนี้กองทุนพัฒนาฝีมือแรงงานดำเนินการลงข้อมูลในระบบบริหารจัดการคดี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4.4 หนังสือรายงานผลการดำเนินการให้อธิบดีทราบ                                           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รับผิดชอบ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–</a:t>
                      </a: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เป้าหมายตามรอบประเมิน</a:t>
                      </a: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90800"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90800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53165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   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143001" y="4765676"/>
            <a:ext cx="7459663" cy="339725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213358" y="5181600"/>
          <a:ext cx="8473443" cy="1371600"/>
        </p:xfrm>
        <a:graphic>
          <a:graphicData uri="http://schemas.openxmlformats.org/drawingml/2006/table">
            <a:tbl>
              <a:tblPr firstRow="1"/>
              <a:tblGrid>
                <a:gridCol w="11016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27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19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286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6730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1961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209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7256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71934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7193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71934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71934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96108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ดำเนินการได้ตามข้อ 3.1 – 3.2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ดำเนินการได้ตามข้อ 3.3 – 3.4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56149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ศูนย์ข้อมูลเทคโนโลยีสารสนเทศและการสื่อสาร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4C2DDA5B-DD27-46C1-96BA-A2E7151EDC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794244"/>
              </p:ext>
            </p:extLst>
          </p:nvPr>
        </p:nvGraphicFramePr>
        <p:xfrm>
          <a:off x="0" y="914400"/>
          <a:ext cx="9144000" cy="19515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จำนวนระบบที่ได้รับการพัฒนา / ปรับปรุงการบริหารจัดการตามภารกิจหน่วยงานของกรมให้อยู่ในรูปแบบดิจิทัล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ศท.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ความสำเร็จของการจัดทำแผนปฏิบัติการดิจิทัลกรมพัฒนาฝีมือแรงงาน ระยะ 5 ปี (พ.ศ. 2566 – 2570)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ศท.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826350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>
            <a:extLst>
              <a:ext uri="{FF2B5EF4-FFF2-40B4-BE49-F238E27FC236}">
                <a16:creationId xmlns:a16="http://schemas.microsoft.com/office/drawing/2014/main" xmlns="" id="{BED7EEDB-23BE-4920-A545-1F013DDC376D}"/>
              </a:ext>
            </a:extLst>
          </p:cNvPr>
          <p:cNvSpPr/>
          <p:nvPr/>
        </p:nvSpPr>
        <p:spPr bwMode="gray">
          <a:xfrm>
            <a:off x="295274" y="685802"/>
            <a:ext cx="7781925" cy="561975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marL="1168400" indent="-1168400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 </a:t>
            </a:r>
            <a:r>
              <a:rPr lang="en-US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จำนวนระบบที่ได้รับการพัฒนา / ปรับปรุง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การบริหารจัดการตามภารกิจหน่วยงานของกรมให้อยู่ในรูปแบบดิจิทัล</a:t>
            </a:r>
            <a:endParaRPr lang="th-TH" sz="14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099" name="TextBox 11">
            <a:extLst>
              <a:ext uri="{FF2B5EF4-FFF2-40B4-BE49-F238E27FC236}">
                <a16:creationId xmlns:a16="http://schemas.microsoft.com/office/drawing/2014/main" xmlns="" id="{62EE7D7B-A5FC-46B1-B7B6-9E10D364E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2727" y="1719263"/>
            <a:ext cx="43926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/>
            <a:r>
              <a:rPr lang="th-TH" altLang="en-US" sz="1100" b="1">
                <a:latin typeface="Tahoma" panose="020B0604030504040204" pitchFamily="34" charset="0"/>
                <a:cs typeface="Tahoma" panose="020B0604030504040204" pitchFamily="34" charset="0"/>
              </a:rPr>
              <a:t>คำอธิบาย</a:t>
            </a:r>
          </a:p>
        </p:txBody>
      </p:sp>
      <p:graphicFrame>
        <p:nvGraphicFramePr>
          <p:cNvPr id="13" name="ตาราง 9">
            <a:extLst>
              <a:ext uri="{FF2B5EF4-FFF2-40B4-BE49-F238E27FC236}">
                <a16:creationId xmlns:a16="http://schemas.microsoft.com/office/drawing/2014/main" xmlns="" id="{8FDD9F0F-8C81-4911-9C83-87C895B1100D}"/>
              </a:ext>
            </a:extLst>
          </p:cNvPr>
          <p:cNvGraphicFramePr>
            <a:graphicFrameLocks noGrp="1"/>
          </p:cNvGraphicFramePr>
          <p:nvPr/>
        </p:nvGraphicFramePr>
        <p:xfrm>
          <a:off x="190500" y="1334728"/>
          <a:ext cx="8763000" cy="3108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3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59205">
                <a:tc>
                  <a:txBody>
                    <a:bodyPr/>
                    <a:lstStyle/>
                    <a:p>
                      <a:pPr marL="228600" marR="0" indent="-2286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เป็นความร่วมมือระหว่างหน่วยงานของกรมกับศูนย์ข้อมูลเทคโนโลยีสารสนเทศและการสื่อสารที่จะพัฒนา  /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ปรับปรุงประสิทธิภาพการบริหารจัดการตามภารกิจของหน่วยงานให้อยู่ในรูปแบบดิจิทัล 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ปรับเปลี่ยนการดำเนินการที่ยังอยู่ในรูปแบบของเอกสารให้อยู่ใน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รูปแบบดิจิทัล หรือพัฒนาระบบที่มีอยู่แล้วให้มีประสิทธิภาพมากยิ่งขึ้น จำนวน 2 ระบบ ได้แก่ 1) สถาบันพัฒนาบุคลากรดิจิทัล 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ระบบการฝึกทักษะออนไลน์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กลุ่มกฎหมาย 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การบริหารจัดการคดี</a:t>
                      </a:r>
                    </a:p>
                    <a:p>
                      <a:pPr marL="228600" marR="0" lvl="0" indent="-2286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1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พิจารณาจากการดำเนินงาน </a:t>
                      </a:r>
                      <a:r>
                        <a:rPr lang="en-US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รอบที่ 1 ผลการดำเนินการระหว่างวันที่ 1 ตุลาคม 2564 – 31 มีนาคม 2565 โดยปรับปรุงระบบการฝึกทักษะออนไลน์</a:t>
                      </a:r>
                      <a:r>
                        <a:rPr lang="en-US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en-US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วีดีทัศน์การฝึกอบรมพัฒนาฝีมือแรงงานผ่านเครือข่ายอินเตอร์เน็ต) 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ที่มีอยู่ให้มีประสิทธิภาพและ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ทันสมัยมากขึ้น ออกแบบรูปแบบและหน้าจอเว็บไซต์ให้สวยงามและเข้าถึงได้รวดเร็วขึ้น</a:t>
                      </a:r>
                    </a:p>
                    <a:p>
                      <a:pPr marL="177800" marR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974850" algn="l"/>
                        </a:tabLst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	  รอบที่ 2 ผลการดำเนินการระหว่างวันที่ 1 เมษายน –30 กันยายน 2565 โดยพัฒนาและปรับเปลี่ยนการบริหารจัดการ   คดีลูกหนี้กองทุนพัฒนาฝีมือแรงงานให้อยู่ในรูปแบบอิ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เล็กทรอนิกส์ เป็นระบบที่ให้หน่วยงานส่วนภูมิภาคบันทึกและบริหารจัดการติดตามคดีลูกหนี้</a:t>
                      </a:r>
                      <a:b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กองทุนพัฒนาฝีมือแรงงาน ทำให้กลุ่มกฎหมายสามารถบริหารจัดการและติดตามคดีลูกหนี้กองทุนพัฒนาฝีมือแรงงานได้เป็นปัจจุบัน (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Real Time) 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และมีประสิทธิภาพมากยิ่งขึ้น สามารถออกรายงานการติดตามคดีลูกหนี้กองทุนพัฒนาฝีมือแรงงานได้  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63638" marR="0" indent="-1163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 เงื่อนไข (ถ้ามี)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marL="1257300" marR="0" indent="-1257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5350" algn="l"/>
                          <a:tab pos="898525" algn="l"/>
                          <a:tab pos="984250" algn="l"/>
                        </a:tabLst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 หลักฐาน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4.1  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ระบบการฝึกทักษะออนไลน์กรมพัฒนาฝีมือแรงงาน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รายงานการประชุมและเอกสารที่เกี่ยวข้อง			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endParaRPr lang="th-TH" sz="1100" b="0" kern="1200" spc="-30" baseline="0" dirty="0">
                        <a:solidFill>
                          <a:schemeClr val="tx1"/>
                        </a:solidFill>
                        <a:effectLst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257300" marR="0" indent="-1257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5350" algn="l"/>
                          <a:tab pos="898525" algn="l"/>
                          <a:tab pos="984250" algn="l"/>
                        </a:tabLst>
                        <a:defRPr/>
                      </a:pP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	  4.2  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ระบบการบริหารจัดการคดี และหนังสือเอกสารที่เกี่ยวข้อง</a:t>
                      </a:r>
                    </a:p>
                    <a:p>
                      <a:pPr marL="984250" marR="0" indent="-9842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5350" algn="l"/>
                          <a:tab pos="898525" algn="l"/>
                        </a:tabLst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เจ้าภาพ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  ผู้รับผิดชอบ :  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นางสาวทิพย์ไพลิน ยินดี นักวิชาการพัฒนาฝีมือแรงงานปฏิบัติการ / นางสาวนภารัตน์  ภาโนมัย  นักวิชาการพัฒนาฝีมือแรงงาน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โทรศัพท์ : 0 2247 0303 และ 0 2245 1707 ต่อ 613  หรือสามารถติดต่อสอบถามได้ที่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Line : KPI DSD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อื่น ๆ (ถ้ามี)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</a:t>
                      </a:r>
                      <a:endParaRPr lang="th-TH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45718" marB="4571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4103" name="TextBox 14">
            <a:extLst>
              <a:ext uri="{FF2B5EF4-FFF2-40B4-BE49-F238E27FC236}">
                <a16:creationId xmlns:a16="http://schemas.microsoft.com/office/drawing/2014/main" xmlns="" id="{09625D13-85B0-4A45-B06A-389A660603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1" y="4529808"/>
            <a:ext cx="84248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/>
            <a:r>
              <a:rPr lang="th-TH" altLang="en-US" sz="1100" b="1" dirty="0">
                <a:latin typeface="Tahoma" panose="020B0604030504040204" pitchFamily="34" charset="0"/>
                <a:cs typeface="Tahoma" panose="020B0604030504040204" pitchFamily="34" charset="0"/>
              </a:rPr>
              <a:t>เป้าหมายตามรอบประเมิน</a:t>
            </a:r>
          </a:p>
        </p:txBody>
      </p: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C595B8CF-62AF-4E98-85A7-A39FE08E2521}"/>
              </a:ext>
            </a:extLst>
          </p:cNvPr>
          <p:cNvGraphicFramePr>
            <a:graphicFrameLocks noGrp="1"/>
          </p:cNvGraphicFramePr>
          <p:nvPr/>
        </p:nvGraphicFramePr>
        <p:xfrm>
          <a:off x="265114" y="4953000"/>
          <a:ext cx="8543925" cy="1676400"/>
        </p:xfrm>
        <a:graphic>
          <a:graphicData uri="http://schemas.openxmlformats.org/drawingml/2006/table">
            <a:tbl>
              <a:tblPr firstRow="1"/>
              <a:tblGrid>
                <a:gridCol w="8559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57806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3305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5420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4552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18984">
                <a:tc>
                  <a:txBody>
                    <a:bodyPr/>
                    <a:lstStyle/>
                    <a:p>
                      <a:pPr lvl="0" algn="thaiDist"/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5741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ผลการดำเนินการ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ปรับปรุง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ระบบการฝึกทักษะออนไลน์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spc="-5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กรมพัฒนาฝีมือแรงงาน</a:t>
                      </a:r>
                      <a:endParaRPr lang="th-TH" sz="900" b="0" spc="-5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ผลการดำเนินการพัฒนาและ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ปรับปรุง</a:t>
                      </a:r>
                      <a:r>
                        <a:rPr lang="th-TH" sz="9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ระบบการบริหารจัดการคดี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4146" name="Group 4">
            <a:extLst>
              <a:ext uri="{FF2B5EF4-FFF2-40B4-BE49-F238E27FC236}">
                <a16:creationId xmlns:a16="http://schemas.microsoft.com/office/drawing/2014/main" xmlns="" id="{FC9A84EC-A616-4248-91BD-97D2FE0FE8A0}"/>
              </a:ext>
            </a:extLst>
          </p:cNvPr>
          <p:cNvGrpSpPr>
            <a:grpSpLocks/>
          </p:cNvGrpSpPr>
          <p:nvPr/>
        </p:nvGrpSpPr>
        <p:grpSpPr bwMode="auto">
          <a:xfrm>
            <a:off x="982664" y="4610100"/>
            <a:ext cx="7845425" cy="342900"/>
            <a:chOff x="1153093" y="4031945"/>
            <a:chExt cx="7843703" cy="341526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AC084E56-F8D5-4D3D-AF78-4E00A4C9BEDA}"/>
                </a:ext>
              </a:extLst>
            </p:cNvPr>
            <p:cNvSpPr txBox="1"/>
            <p:nvPr/>
          </p:nvSpPr>
          <p:spPr>
            <a:xfrm>
              <a:off x="1153093" y="4031945"/>
              <a:ext cx="1336382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64</a:t>
              </a:r>
            </a:p>
          </p:txBody>
        </p:sp>
        <p:cxnSp>
          <p:nvCxnSpPr>
            <p:cNvPr id="26" name="Straight Arrow Connector 34">
              <a:extLst>
                <a:ext uri="{FF2B5EF4-FFF2-40B4-BE49-F238E27FC236}">
                  <a16:creationId xmlns:a16="http://schemas.microsoft.com/office/drawing/2014/main" xmlns="" id="{146E30A3-A21B-4154-BDE2-98B031C4E33D}"/>
                </a:ext>
              </a:extLst>
            </p:cNvPr>
            <p:cNvCxnSpPr/>
            <p:nvPr/>
          </p:nvCxnSpPr>
          <p:spPr>
            <a:xfrm>
              <a:off x="1991109" y="4280183"/>
              <a:ext cx="4571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35">
              <a:extLst>
                <a:ext uri="{FF2B5EF4-FFF2-40B4-BE49-F238E27FC236}">
                  <a16:creationId xmlns:a16="http://schemas.microsoft.com/office/drawing/2014/main" xmlns="" id="{6DBC566F-12A9-4805-A4C1-988E08C69D11}"/>
                </a:ext>
              </a:extLst>
            </p:cNvPr>
            <p:cNvCxnSpPr/>
            <p:nvPr/>
          </p:nvCxnSpPr>
          <p:spPr>
            <a:xfrm rot="10800000">
              <a:off x="1288000" y="4286508"/>
              <a:ext cx="365045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99F0515B-8B75-44B1-B888-F337EE7D653D}"/>
                </a:ext>
              </a:extLst>
            </p:cNvPr>
            <p:cNvSpPr txBox="1"/>
            <p:nvPr/>
          </p:nvSpPr>
          <p:spPr>
            <a:xfrm>
              <a:off x="5011458" y="4035107"/>
              <a:ext cx="1337969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9" name="Straight Arrow Connector 38">
              <a:extLst>
                <a:ext uri="{FF2B5EF4-FFF2-40B4-BE49-F238E27FC236}">
                  <a16:creationId xmlns:a16="http://schemas.microsoft.com/office/drawing/2014/main" xmlns="" id="{7AEF8792-80AC-47DB-9A47-D61B2C5027CD}"/>
                </a:ext>
              </a:extLst>
            </p:cNvPr>
            <p:cNvCxnSpPr/>
            <p:nvPr/>
          </p:nvCxnSpPr>
          <p:spPr>
            <a:xfrm>
              <a:off x="5985969" y="4280183"/>
              <a:ext cx="301082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52">
              <a:extLst>
                <a:ext uri="{FF2B5EF4-FFF2-40B4-BE49-F238E27FC236}">
                  <a16:creationId xmlns:a16="http://schemas.microsoft.com/office/drawing/2014/main" xmlns="" id="{E805A192-EE5A-465B-BE3F-C28557435E80}"/>
                </a:ext>
              </a:extLst>
            </p:cNvPr>
            <p:cNvCxnSpPr/>
            <p:nvPr/>
          </p:nvCxnSpPr>
          <p:spPr>
            <a:xfrm flipH="1">
              <a:off x="2495823" y="4280183"/>
              <a:ext cx="3017175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5">
            <a:extLst>
              <a:ext uri="{FF2B5EF4-FFF2-40B4-BE49-F238E27FC236}">
                <a16:creationId xmlns:a16="http://schemas.microsoft.com/office/drawing/2014/main" xmlns="" id="{8297984F-E30F-43DF-9B96-023786F55898}"/>
              </a:ext>
            </a:extLst>
          </p:cNvPr>
          <p:cNvSpPr txBox="1"/>
          <p:nvPr/>
        </p:nvSpPr>
        <p:spPr>
          <a:xfrm>
            <a:off x="0" y="76200"/>
            <a:ext cx="9144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(ศูนย์ข้อมูลเทคโนโลยีสารสนเทศและการสื่อสาร)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148" name="Picture 2" descr="\\Pk-pc\d\ระเบียบ เอกสารการจัดจ้าง  แบบฟอร์ม\ไฟล์งานต่างๆ+แบบฟอร์มต่างๆ\logo\Logo-DSD-01.png">
            <a:extLst>
              <a:ext uri="{FF2B5EF4-FFF2-40B4-BE49-F238E27FC236}">
                <a16:creationId xmlns:a16="http://schemas.microsoft.com/office/drawing/2014/main" xmlns="" id="{492716C0-09B5-4958-9049-9C4055637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75585"/>
            <a:ext cx="121920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>
            <a:extLst>
              <a:ext uri="{FF2B5EF4-FFF2-40B4-BE49-F238E27FC236}">
                <a16:creationId xmlns:a16="http://schemas.microsoft.com/office/drawing/2014/main" xmlns="" id="{BED7EEDB-23BE-4920-A545-1F013DDC376D}"/>
              </a:ext>
            </a:extLst>
          </p:cNvPr>
          <p:cNvSpPr/>
          <p:nvPr/>
        </p:nvSpPr>
        <p:spPr bwMode="gray">
          <a:xfrm>
            <a:off x="295274" y="685802"/>
            <a:ext cx="7781925" cy="561975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marL="1168400" indent="-1168400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 </a:t>
            </a:r>
            <a:r>
              <a:rPr lang="en-US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ความสำเร็จของการจัดทำแผนปฏิบัติการดิจิทัลกรมพัฒนาฝีมือแรงงาน ระยะ 5 ปี (พ.ศ. 2566 – 2570)</a:t>
            </a:r>
          </a:p>
        </p:txBody>
      </p:sp>
      <p:sp>
        <p:nvSpPr>
          <p:cNvPr id="4099" name="TextBox 11">
            <a:extLst>
              <a:ext uri="{FF2B5EF4-FFF2-40B4-BE49-F238E27FC236}">
                <a16:creationId xmlns:a16="http://schemas.microsoft.com/office/drawing/2014/main" xmlns="" id="{62EE7D7B-A5FC-46B1-B7B6-9E10D364E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2727" y="1719263"/>
            <a:ext cx="43926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/>
            <a:r>
              <a:rPr lang="th-TH" altLang="en-US" sz="1100" b="1">
                <a:latin typeface="Tahoma" panose="020B0604030504040204" pitchFamily="34" charset="0"/>
                <a:cs typeface="Tahoma" panose="020B0604030504040204" pitchFamily="34" charset="0"/>
              </a:rPr>
              <a:t>คำอธิบาย</a:t>
            </a:r>
          </a:p>
        </p:txBody>
      </p:sp>
      <p:graphicFrame>
        <p:nvGraphicFramePr>
          <p:cNvPr id="13" name="ตาราง 9">
            <a:extLst>
              <a:ext uri="{FF2B5EF4-FFF2-40B4-BE49-F238E27FC236}">
                <a16:creationId xmlns:a16="http://schemas.microsoft.com/office/drawing/2014/main" xmlns="" id="{8FDD9F0F-8C81-4911-9C83-87C895B1100D}"/>
              </a:ext>
            </a:extLst>
          </p:cNvPr>
          <p:cNvGraphicFramePr>
            <a:graphicFrameLocks noGrp="1"/>
          </p:cNvGraphicFramePr>
          <p:nvPr/>
        </p:nvGraphicFramePr>
        <p:xfrm>
          <a:off x="190500" y="1334728"/>
          <a:ext cx="8763000" cy="3947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3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59205">
                <a:tc>
                  <a:txBody>
                    <a:bodyPr/>
                    <a:lstStyle/>
                    <a:p>
                      <a:pPr marL="228600" marR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แผนปฏิบัติการดิจิทัลกรมพัฒนาฝีมือแรงงาน ระยะ ๓ ปี (พ.ศ. ๒๕๖๓ - ๒๕๖๕) จะสิ้นสุดในปี พ.ศ. ๒๕๖๕ </a:t>
                      </a:r>
                      <a:r>
                        <a:rPr lang="th-TH" sz="1100" b="0" spc="-8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ูนย์ข้อมูลเทคโนโลยีสารสนเทศและการสื่อสารจึงได้จัดทำโครงการจ้างที่ปรึกษาจัดทำแผนปฏิบัติการดิจิทัลกรมพัฒนาฝีมือแรงงาน ระยะ ๕ ปี (พ.ศ. ๒๕๖๖ - ๒๕๗๐) </a:t>
                      </a:r>
                      <a:r>
                        <a:rPr lang="th-TH" sz="11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กำหนดทิศทางการดำเนินงานด้านเทคโนโลยีสารสนเทศและการสื่อสารของกรมให้สอดคล้องกับทิศทางการพัฒนาของประเทศ และใช้เป็นกรอบและแนวทางในการพัฒนาด้านเทคโนโลยีสารสนเทศที่สามารถนำไปปฏิบัติได้อย่างมีประสิทธิภาพ และหน่วยงานของกรมพัฒนาฝีมือแรงงานใช้เป็นกำหนดแผนปฏิบัติการในการดำเนินงานและการจัดทำงบประมาณทางด้านเทคโนโลยีสารสนเทศต่อไป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1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พิจารณาจากการดำเนินงาน </a:t>
                      </a:r>
                      <a:r>
                        <a:rPr lang="en-US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</a:tabLst>
                        <a:defRPr/>
                      </a:pP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รอบที่ 1 ผลการดำเนินการระหว่างวันที่ 1 ตุลาคม 2564 – 31 มีนาคม 2565 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โดยดำเนินการ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จัดทำโครงการและแผนงานของการจัดทำแผนปฏิบัติการดิจิทัลกรมฯ และขอความเห็นชอบ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จัดทำรายละเอียดขอบเขตของงาน (</a:t>
                      </a:r>
                      <a:r>
                        <a:rPr lang="en-GB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Terms of Reference : TOR) </a:t>
                      </a:r>
                      <a:r>
                        <a:rPr lang="th-TH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จ้างที่ปรึกษาจัดทำแผนปฏิบัติการดิจิทัลกรมฯ  </a:t>
                      </a:r>
                      <a:r>
                        <a:rPr lang="en-GB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en-GB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(3)</a:t>
                      </a:r>
                      <a:r>
                        <a:rPr lang="en-GB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ัดเลือกที่ปรึกษาและทำสัญญาจ้างที่ปรึกษาโครงการจ้างที่ปรึกษาจัดทำแผนปฏิบัติการดิจิทัลกรมพัฒนาฝีมือแรงงานระยะ 5 ปี (พ.ศ. 2566 – 2570)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</a:tabLst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รอบที่ 2 ผลการดำเนินการระหว่างวันที่ 1 เมษายน – 30 กันยายน 2565 โดยดำเนินการ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</a:tabLst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(1)  บริหารโครงการจ้างที่ปรึกษาจัดทำแผนปฏิบัติการดิจิทัลฯ ให้เป็นไปตามที่กำหนดไว้ใน 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TOR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(2)  การส่งมอบงานของที่ปรึกษาฯ และตรวจรับงานฯ ของคณะกรรมการตรวจรับงานจ้างที่ปรึกษาฯ ตามที่กำหนดไว้ใน 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TOR</a:t>
                      </a:r>
                      <a:br>
                        <a:rPr lang="en-GB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(3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 ขอความเห็นชอบแผนปฏิบัติการดิจิทัล ระยะ 5 ปี (พ.ศ. 2566 – 2570)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</a:tabLst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(4)  แจ้งเวียนแผนปฏิบัติการดิจิทัลกรมพัฒนาฝีมือแรงงาน ระยะ 5 ปี (พ.ศ. 2566 – 2570) ให้หน่วยงานส่วนกลางและส่วนภูมิภาครับทราบ</a:t>
                      </a:r>
                    </a:p>
                    <a:p>
                      <a:pPr marL="1163638" marR="0" indent="-1163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 เงื่อนไข (ถ้ามี)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marL="1257300" marR="0" indent="-1257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5350" algn="l"/>
                          <a:tab pos="898525" algn="l"/>
                          <a:tab pos="984250" algn="l"/>
                        </a:tabLst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 หลักฐาน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4.1  หนังสือและเอกสารต่าง ๆ ที่เกี่ยวข้องกับการบริหารโครงการจ้างที่ปรึกษาจัดทำแผนปฏิบัติการดิจิทัลกรมพัฒนาฝีมือแรงงาน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ระยะ 5 ปี (พ.ศ. 2566 – 2570)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endParaRPr lang="th-TH" sz="1100" b="0" kern="1200" spc="-30" baseline="0" dirty="0">
                        <a:solidFill>
                          <a:schemeClr val="tx1"/>
                        </a:solidFill>
                        <a:effectLst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257300" marR="0" indent="-1257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5350" algn="l"/>
                          <a:tab pos="898525" algn="l"/>
                          <a:tab pos="984250" algn="l"/>
                        </a:tabLst>
                        <a:defRPr/>
                      </a:pP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	  4.2 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แผนปฏิบัติการดิจิทัลกรมพัฒนาฝีมือแรงงานระยะ 5 ปี (พ.ศ. 2566 – 2570)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0" kern="1200" baseline="0" dirty="0">
                        <a:solidFill>
                          <a:schemeClr val="tx1"/>
                        </a:solidFill>
                        <a:effectLst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984250" marR="0" indent="-9842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5350" algn="l"/>
                          <a:tab pos="898525" algn="l"/>
                        </a:tabLst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เจ้าภาพ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  ผู้รับผิดชอบ :  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นางสาวทิพย์ไพลิน ยินดี นักวิชาการพัฒนาฝีมือแรงงานปฏิบัติการ / นางสาวนภารัตน์  ภาโนมัย  นักวิชาการพัฒนาฝีมือแรงงาน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โทรศัพท์ : 0 2247 0303 และ 0 2245 1707 ต่อ 613  หรือสามารถติดต่อสอบถามได้ที่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Line : KPI DSD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อื่น ๆ (ถ้ามี)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</a:t>
                      </a:r>
                      <a:endParaRPr lang="th-TH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45718" marB="4571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4103" name="TextBox 14">
            <a:extLst>
              <a:ext uri="{FF2B5EF4-FFF2-40B4-BE49-F238E27FC236}">
                <a16:creationId xmlns:a16="http://schemas.microsoft.com/office/drawing/2014/main" xmlns="" id="{09625D13-85B0-4A45-B06A-389A660603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646" y="5300007"/>
            <a:ext cx="84248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/>
            <a:r>
              <a:rPr lang="th-TH" altLang="en-US" sz="1100" b="1" dirty="0">
                <a:latin typeface="Tahoma" panose="020B0604030504040204" pitchFamily="34" charset="0"/>
                <a:cs typeface="Tahoma" panose="020B0604030504040204" pitchFamily="34" charset="0"/>
              </a:rPr>
              <a:t>เป้าหมายตามรอบประเมิน</a:t>
            </a:r>
          </a:p>
        </p:txBody>
      </p: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C595B8CF-62AF-4E98-85A7-A39FE08E2521}"/>
              </a:ext>
            </a:extLst>
          </p:cNvPr>
          <p:cNvGraphicFramePr>
            <a:graphicFrameLocks noGrp="1"/>
          </p:cNvGraphicFramePr>
          <p:nvPr/>
        </p:nvGraphicFramePr>
        <p:xfrm>
          <a:off x="265114" y="5715000"/>
          <a:ext cx="8543925" cy="990600"/>
        </p:xfrm>
        <a:graphic>
          <a:graphicData uri="http://schemas.openxmlformats.org/drawingml/2006/table">
            <a:tbl>
              <a:tblPr firstRow="1"/>
              <a:tblGrid>
                <a:gridCol w="8559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57806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3305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5420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4552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06672">
                <a:tc>
                  <a:txBody>
                    <a:bodyPr/>
                    <a:lstStyle/>
                    <a:p>
                      <a:pPr lvl="0" algn="thaiDist"/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392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สัญญาจ้างที่ปรึกษาโครงการจ้างที่ปรึกษาจัดทำแผนปฏิบัติการดิจิทัลกรมพัฒนาฝีมือแรงงาน ระยะ 5 ปี (พ.ศ. 2566 – 2570)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แผนปฏิบัติการดิจิทัล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กรมพัฒนาฝีมือแรงงาน ระยะ 5 ปี 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(พ.ศ. 2566 – 2570)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4146" name="Group 4">
            <a:extLst>
              <a:ext uri="{FF2B5EF4-FFF2-40B4-BE49-F238E27FC236}">
                <a16:creationId xmlns:a16="http://schemas.microsoft.com/office/drawing/2014/main" xmlns="" id="{FC9A84EC-A616-4248-91BD-97D2FE0FE8A0}"/>
              </a:ext>
            </a:extLst>
          </p:cNvPr>
          <p:cNvGrpSpPr>
            <a:grpSpLocks/>
          </p:cNvGrpSpPr>
          <p:nvPr/>
        </p:nvGrpSpPr>
        <p:grpSpPr bwMode="auto">
          <a:xfrm>
            <a:off x="982664" y="5372125"/>
            <a:ext cx="7845425" cy="342877"/>
            <a:chOff x="1153093" y="4411437"/>
            <a:chExt cx="7843703" cy="341503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AC084E56-F8D5-4D3D-AF78-4E00A4C9BEDA}"/>
                </a:ext>
              </a:extLst>
            </p:cNvPr>
            <p:cNvSpPr txBox="1"/>
            <p:nvPr/>
          </p:nvSpPr>
          <p:spPr>
            <a:xfrm>
              <a:off x="1153093" y="4411437"/>
              <a:ext cx="1336382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64</a:t>
              </a:r>
            </a:p>
          </p:txBody>
        </p:sp>
        <p:cxnSp>
          <p:nvCxnSpPr>
            <p:cNvPr id="26" name="Straight Arrow Connector 34">
              <a:extLst>
                <a:ext uri="{FF2B5EF4-FFF2-40B4-BE49-F238E27FC236}">
                  <a16:creationId xmlns:a16="http://schemas.microsoft.com/office/drawing/2014/main" xmlns="" id="{146E30A3-A21B-4154-BDE2-98B031C4E33D}"/>
                </a:ext>
              </a:extLst>
            </p:cNvPr>
            <p:cNvCxnSpPr/>
            <p:nvPr/>
          </p:nvCxnSpPr>
          <p:spPr>
            <a:xfrm>
              <a:off x="1991109" y="4659652"/>
              <a:ext cx="4571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35">
              <a:extLst>
                <a:ext uri="{FF2B5EF4-FFF2-40B4-BE49-F238E27FC236}">
                  <a16:creationId xmlns:a16="http://schemas.microsoft.com/office/drawing/2014/main" xmlns="" id="{6DBC566F-12A9-4805-A4C1-988E08C69D11}"/>
                </a:ext>
              </a:extLst>
            </p:cNvPr>
            <p:cNvCxnSpPr/>
            <p:nvPr/>
          </p:nvCxnSpPr>
          <p:spPr>
            <a:xfrm rot="10800000">
              <a:off x="1288000" y="4665974"/>
              <a:ext cx="365045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99F0515B-8B75-44B1-B888-F337EE7D653D}"/>
                </a:ext>
              </a:extLst>
            </p:cNvPr>
            <p:cNvSpPr txBox="1"/>
            <p:nvPr/>
          </p:nvSpPr>
          <p:spPr>
            <a:xfrm>
              <a:off x="5011458" y="4414576"/>
              <a:ext cx="1337969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9" name="Straight Arrow Connector 38">
              <a:extLst>
                <a:ext uri="{FF2B5EF4-FFF2-40B4-BE49-F238E27FC236}">
                  <a16:creationId xmlns:a16="http://schemas.microsoft.com/office/drawing/2014/main" xmlns="" id="{7AEF8792-80AC-47DB-9A47-D61B2C5027CD}"/>
                </a:ext>
              </a:extLst>
            </p:cNvPr>
            <p:cNvCxnSpPr/>
            <p:nvPr/>
          </p:nvCxnSpPr>
          <p:spPr>
            <a:xfrm>
              <a:off x="5985969" y="4659652"/>
              <a:ext cx="301082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52">
              <a:extLst>
                <a:ext uri="{FF2B5EF4-FFF2-40B4-BE49-F238E27FC236}">
                  <a16:creationId xmlns:a16="http://schemas.microsoft.com/office/drawing/2014/main" xmlns="" id="{E805A192-EE5A-465B-BE3F-C28557435E80}"/>
                </a:ext>
              </a:extLst>
            </p:cNvPr>
            <p:cNvCxnSpPr/>
            <p:nvPr/>
          </p:nvCxnSpPr>
          <p:spPr>
            <a:xfrm flipH="1">
              <a:off x="2495823" y="4659652"/>
              <a:ext cx="3017175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5">
            <a:extLst>
              <a:ext uri="{FF2B5EF4-FFF2-40B4-BE49-F238E27FC236}">
                <a16:creationId xmlns:a16="http://schemas.microsoft.com/office/drawing/2014/main" xmlns="" id="{8297984F-E30F-43DF-9B96-023786F55898}"/>
              </a:ext>
            </a:extLst>
          </p:cNvPr>
          <p:cNvSpPr txBox="1"/>
          <p:nvPr/>
        </p:nvSpPr>
        <p:spPr>
          <a:xfrm>
            <a:off x="0" y="76200"/>
            <a:ext cx="9144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(ศูนย์ข้อมูลเทคโนโลยีสารสนเทศและการสื่อสาร)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148" name="Picture 2" descr="\\Pk-pc\d\ระเบียบ เอกสารการจัดจ้าง  แบบฟอร์ม\ไฟล์งานต่างๆ+แบบฟอร์มต่างๆ\logo\Logo-DSD-01.png">
            <a:extLst>
              <a:ext uri="{FF2B5EF4-FFF2-40B4-BE49-F238E27FC236}">
                <a16:creationId xmlns:a16="http://schemas.microsoft.com/office/drawing/2014/main" xmlns="" id="{492716C0-09B5-4958-9049-9C4055637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75585"/>
            <a:ext cx="121920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127639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กลุ่มตรวจสอบภายใน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02A5F40C-C5FD-420B-8258-998397C3C6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455316"/>
              </p:ext>
            </p:extLst>
          </p:nvPr>
        </p:nvGraphicFramePr>
        <p:xfrm>
          <a:off x="0" y="914400"/>
          <a:ext cx="9144000" cy="1875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ความสำเร็จของการรายงานสรุปผลการปฏิบัติงานตรวจสอบภายในเป็นไปตามเกณฑ์ประกันคุณภาพ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ตส.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ความพึงพอใจของผู้รับบริการ (หน่วยรับตรวจ) ต่อการปฏิบัติงานของกลุ่มตรวจสอบภายใน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ตส.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556319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13714" y="76202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2000" b="1" dirty="0">
                <a:latin typeface="Tahoma" pitchFamily="34" charset="0"/>
                <a:cs typeface="Tahoma" pitchFamily="34" charset="0"/>
              </a:rPr>
              <a:t>Function Based</a:t>
            </a:r>
            <a:r>
              <a:rPr lang="th-TH" sz="2000" b="1" dirty="0">
                <a:latin typeface="Tahoma" pitchFamily="34" charset="0"/>
                <a:cs typeface="Tahoma" pitchFamily="34" charset="0"/>
              </a:rPr>
              <a:t> (กลุ่มตรวจสอบภายใน)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7"/>
            <a:ext cx="8021141" cy="60029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ความสำเร็จของการรายงานสรุปผลการปฏิบัติงานตรวจสอบภายในเป็นไปตามเกณฑ์ประกันคุณภาพ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818025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ความสำเร็จของการรายงานสรุปผลการปฏิบัติงานตรวจสอบภายใน </a:t>
                      </a:r>
                      <a:r>
                        <a:rPr lang="th-TH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พร้อมข้อเสนอแนะ นำเสนอหัวหน้าส่วนราชการ และพัฒนารูปแบบรายงานสรุปผลการปฏิบัติงานให้เข้าใจง่าย น่าสนใจ และเผยแพร่ส่วนที่เป็นสาระสำคัญให้หน่วยรับตรวจและผู้เกี่ยวข้องทราบ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ผลการดำเนินงาน ระหว่างวันที่ 1 ตุลาคม 2564 – 31 มีนาคม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ผลการดำเนินงาน ระหว่างวันที่ 1 เมษายน 2565 –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1) มีการกำหนดระบบหรือเกณฑ์การรายงานสรุปผลการปฏิบัติงานตรวจสอบภายในตามแผนการตรวจสอบประจำปีของหน่วยงานตรวจสอบภายในไว้อย่างชัดเจ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2) มีการจัดทำรายงานสรุปผลการปฏิบัติงานตรวจสอบภายในที่มีสาระสำคัญครบถ้วน ได้แก่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2.1) ผลการปฏิบัติงานตามแผนการตรวจสอบประจำปี และ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2.2) ประเด็นความเสี่ยงและการควบคุมที่มีนัยสำคัญ และ/หรือ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2.3) ข้อตรวจพบที่สำคัญ/โอกาสที่จะเกิดความผิดพลาด/การทุจริต/ความเสียหาย และ/หรือ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2.4) ปัญหาอุปสรรคที่ทำให้การปฏิบัติงานไม่เป็นไปตามแผนการตรวจสอบที่กำหนด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รายงานสรุปผลการปฏิบัติงานตรวจสอบภายใน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พร้อมข้อเสนอแนะ เสนอหัวหน้าส่วนราชการ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                 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มีการพัฒนารูปแบบรายงานสรุปผลการปฏิบัติงานให้เข้าใจง่าย น่าสนใจ และเผยแพร่ส่วนที่เป็นสาระสำคัญให้หน่วยรับตรวจและผู้เกี่ยวข้องทราบ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4021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699"/>
            <a:ext cx="7943850" cy="339725"/>
            <a:chOff x="1153093" y="4031945"/>
            <a:chExt cx="7943402" cy="338364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1" y="4876800"/>
          <a:ext cx="9037640" cy="1371600"/>
        </p:xfrm>
        <a:graphic>
          <a:graphicData uri="http://schemas.openxmlformats.org/drawingml/2006/table">
            <a:tbl>
              <a:tblPr firstRow="1"/>
              <a:tblGrid>
                <a:gridCol w="11647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46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32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30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405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363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2513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388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322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322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322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322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7233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จัดทำรายงานสรุปผลการปฏิบัติงานตรวจสอบภายใน จำนวน 2 ครั้ง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รายงานประจำปีงบประมาณ พ.ศ.2564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รายงาน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สรุปผลการปฏิบัติงานไตรมาส 1ของปีงบประมาณ พ.ศ.2565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จัดทำรายงานสรุปผลการปฏิบัติงานตรวจสอบภายใน จำนวน 2 ครั้ง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สรุปผลการปฏิบัติงานไตรมาส 2 ของปีงบประมาณ พ.ศ.2565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87313" indent="-87313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รายงาน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สรุปผลการปฏิบัติงานไตรมาส 3 ของปีงบประมาณ พ.ศ.2565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 bwMode="auto">
          <a:xfrm>
            <a:off x="4916489" y="4460877"/>
            <a:ext cx="133667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800" b="1" i="0" u="none" strike="noStrike" kern="1200" cap="none" spc="0" normalizeH="0" baseline="0" noProof="0" dirty="0">
              <a:ln>
                <a:noFill/>
              </a:ln>
              <a:solidFill>
                <a:srgbClr val="F79646">
                  <a:lumMod val="75000"/>
                </a:srgbClr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ปี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6</a:t>
            </a:r>
            <a:r>
              <a: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solidFill>
                <a:srgbClr val="F79646">
                  <a:lumMod val="75000"/>
                </a:srgbClr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13714" y="76202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ตัวชี้วัดองค์ประกอบที่ 1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Function Based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(กลุ่มตรวจสอบภายใน)</a:t>
            </a:r>
            <a:endParaRPr kumimoji="0" lang="th-TH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lvl="0">
              <a:spcAft>
                <a:spcPts val="600"/>
              </a:spcAft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ความพึงพอใจของผู้รับบริการ (หน่วยรับตรวจ) ต่อการปฏิบัติงานของกลุ่มตรวจสอบภายใน</a:t>
            </a: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022105"/>
              </p:ext>
            </p:extLst>
          </p:nvPr>
        </p:nvGraphicFramePr>
        <p:xfrm>
          <a:off x="152401" y="1676400"/>
          <a:ext cx="8885238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52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หน่วยรับตรวจมีความพึงพอใจต่อการปฏิบัติงานตรวจสอบภายใน </a:t>
                      </a:r>
                      <a:r>
                        <a:rPr lang="th-TH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</a:t>
                      </a:r>
                      <a:r>
                        <a:rPr lang="en-US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en-US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1" dirty="0">
                        <a:solidFill>
                          <a:prstClr val="black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การปฏิบัติงานตรวจสอบภายในและรายงานผลการประเมินความพึงพอใจของหน่วยรับตรวจ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ผลการดำเนินงาน ระหว่างวันที่ 1 ตุลาคม 2564 – 31 มีนาคม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ผลการดำเนินงาน ระหว่างวันที่ 1 เมษายน 2565 –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การจัดทำแบบฟอร์มการสำรวจความพึงพอใจให้จัดทำในรูปแบบออนไลน์ หรือ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google form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รายงานผลการประเมินความพึงพอใจต่อการปฏิบัติงานตรวจสอบภายใน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                                        6.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 (ถ้ามี)    ร้อยละของความพึงพอใจของผู้รับบริการ (หน่วยรับตรวจ)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=   </a:t>
                      </a:r>
                      <a:r>
                        <a:rPr lang="th-TH" sz="10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ผลรวมของคะแนนระดับความพึงพอใจ</a:t>
                      </a:r>
                      <a:r>
                        <a:rPr lang="en-US" sz="10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x100</a:t>
                      </a:r>
                      <a:r>
                        <a:rPr lang="en-US" sz="1000" b="1" i="0" u="sng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                                 </a:t>
                      </a:r>
                      <a:r>
                        <a:rPr lang="th-TH" sz="10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คะแนนเต็มรวมของระดับความพึงพอใจ</a:t>
                      </a:r>
                      <a:endParaRPr lang="en-US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4021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noProof="0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709134"/>
              </p:ext>
            </p:extLst>
          </p:nvPr>
        </p:nvGraphicFramePr>
        <p:xfrm>
          <a:off x="0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ผลการประเมินความพึงพอใจไม่น้อยกว่าร้อยละ 80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ผลการประเมินความพึงพอใจไม่น้อยกว่าร้อยละ 80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963292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กลุ่มพัฒนาระบบบริหาร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12865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Table 2">
            <a:extLst>
              <a:ext uri="{FF2B5EF4-FFF2-40B4-BE49-F238E27FC236}">
                <a16:creationId xmlns:a16="http://schemas.microsoft.com/office/drawing/2014/main" xmlns="" id="{8F971E4F-DDC8-4F73-ABEC-F9F455A49E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484040"/>
              </p:ext>
            </p:extLst>
          </p:nvPr>
        </p:nvGraphicFramePr>
        <p:xfrm>
          <a:off x="0" y="914400"/>
          <a:ext cx="9144000" cy="36928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:a16="http://schemas.microsoft.com/office/drawing/2014/main" xmlns="" val="1132078046"/>
                    </a:ext>
                  </a:extLst>
                </a:gridCol>
                <a:gridCol w="3487463">
                  <a:extLst>
                    <a:ext uri="{9D8B030D-6E8A-4147-A177-3AD203B41FA5}">
                      <a16:colId xmlns:a16="http://schemas.microsoft.com/office/drawing/2014/main" xmlns="" val="36025227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33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61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533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หน่วยงานที่ต้องดำเนินการตามตัวชี้วัด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ผลการพิจารณา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4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ความสำเร็จของการพัฒนานวัตกรรม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ทุกหน่วยงานภายในกรม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ความสำเร็จของการจัดทำรายงานการประเมินผลการควบคุมภายในระดับส่วนงานย่อย ประจำปีงบประมาณ พ.ศ. 2565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ทุกหน่วยงานภายในกรม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ความสำเร็จของการขับเคลื่อนการปฏิบัติงานของกรมพัฒนาฝีมือแรงงาน สู่ระบบราชการ 4.0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ทุกหน่วยงานส่วนกลาง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99620046"/>
                  </a:ext>
                </a:extLst>
              </a:tr>
              <a:tr h="66012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ความสำเร็จของการจัดทำรายงานการประเมินผลการควบคุมภายในกรมพัฒนาฝีมือแรงงาน ประจำปีงบประมาณ พ.ศ. 2565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พบ.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69559208"/>
                  </a:ext>
                </a:extLst>
              </a:tr>
              <a:tr h="5299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การติดตามการรายงานคู่มือสำหรับประชาชนในระบบ 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Datacenter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พบ.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102200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(ทุกหน่วยงานภายในกรมพัฒนาฝีมือแรงงาน)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ความสำเร็จของการพัฒนานวัตกรรม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/>
        </p:nvGraphicFramePr>
        <p:xfrm>
          <a:off x="76201" y="1676400"/>
          <a:ext cx="8991599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5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การพัฒนาประสิทธิภาพในการบริหารจัดการและพัฒนานวัตกรรมในการบริหารจัดการระบบงาน งบประมาณ ทรัพยากรบุคคล และการให้บริการประชาชนหรือหน่วยงานของรัฐ เพื่อไปสู่ระบบราชการ 4.0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Innovation base)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ประกอบด้วย 1) นวัตกรรมเชิงนโยบาย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Policy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เป็นการริเริ่มนโยบาย กฎหมายและกฎใหม่ ๆ ให้ทันสมัยเหมาะสมและทันต่อสถานการณ์ รวมทั้งให้มีความเชื่อมโยงกับยุทธศาสตร์ของประเทศ 2) นวัตกรรมให้บริการ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Service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เป็นนวัตกรรมที่นำมาใช้พัฒนาและสร้างคุณค่าในงานบริการภาครัฐ การปรับปรุงการบริการหรือสร้างบริการใหม่ เพื่อยกระดับประสิทธิภาพการให้บริการประชาชน เช่น หน่วยบริการเคลื่อนที่ การจัดทะเบียนออนไลน์ เป็นต้น  3) นวัตกรรมการบริหาร/องค์การ/หน่วยงาน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Administrative Organization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เป็นการสร้างหรือปรับปรุงกระบวนงานใหม่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New Process)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รวมทั้งการพัฒนาคุณภาพการบริหารงาน เพื่อเพิ่มประสิทธิภาพในการดำเนินงานของภาครัฐ หรือกระบวนการจัดโครงสร้างหน่วยงานรูปแบบใหม่ หรือการวางระบบใหม่ ซึ่งส่งผลต่อการปรับโครงสร้างความสัมพันธ์ระหว่างผู้มีส่วนได้ส่วนเสียฝ่ายต่าง ๆ เช่น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พิจารณาจากการดำเนินการพัฒนานวัตกรรมในปีงบประมาณ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จำนวนไม่น้อยกว่า 1 นวัตกรรม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ตามขั้นตอนที่กำหนด  คือ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)ดำเนินการโดยใช้กระบวนการ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 Thinking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ดำเนินการจัดทำ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Prototype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ทดลองปฏิบัติตาม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เพื่อปรับปรุงแก้ไขและพัฒนาเป็นนวัตกรรม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รายงานผลตามแบบฟอร์มที่กำหนด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 วันที่ 1 ตุลาคม 2564 - 31 มีนาคม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เมษายน - 30 กันยายน 2565</a:t>
                      </a: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1) เป็นนวัตกรรมที่ไม่ซ้ำกับนวัตกรรมที่เคยนำเสนอในตัวชี้วัดครั้งที่ผ่านมา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2) ดำเนินการตามที่กำหนด ตามขั้นตอนที่กำหนดในข้อ 2.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3) ใช้แบบฟอร์มการรายงานตัวชี้วัดระดับความสำเร็จของการพัฒนานวัตกรรม ตามที่กลุ่มพัฒนาระบบบริหารกำหนด โดยการรายงานต้องมีความครบถ้วน ชัดเจน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นำผลจากการทดลองมาปรับปรุง เพื่อมุ่งสู่ผลสัมฤทธิ์ของนวัตกรรม โดยต้องมีข้อมูลที่เป็นรูปธรรม น่าเชื่อถือ เช่น มีการเปรียบเทียบผลดำเนินการก่อน – หลัง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การติดตามผลการดำเนินการผลสำรวจความพึงพอใจ  เป็นต้น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แบบฟอร์มการรายงานตัวชี้วัด ระดับความสำเร็จของการพัฒนานวัตกรรม โดยสามารถดาวน์โหลดแบบฟอร์มได้ที่เว็บไซต์กลุ่มพัฒนาระบบบริหาร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http://www.dsd.go.th/msdu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502920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0292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60957" y="54102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Prototype 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</a:t>
                      </a:r>
                      <a:endParaRPr lang="th-TH" sz="1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ความสำเร็จของการพัฒนานวัตกรรมที่มีผลลัพธ์ที่เกิดขึ้นจริงอย่างเป็นรูปธรรม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ไม่น้อยกว่า 1 นวัตกรรม</a:t>
                      </a:r>
                      <a:endParaRPr lang="en-US" sz="1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529480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รูปภาพ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984" y="0"/>
            <a:ext cx="1187016" cy="1040710"/>
          </a:xfrm>
          <a:prstGeom prst="rect">
            <a:avLst/>
          </a:prstGeom>
        </p:spPr>
      </p:pic>
      <p:sp>
        <p:nvSpPr>
          <p:cNvPr id="11" name="Rounded Rectangle 3"/>
          <p:cNvSpPr/>
          <p:nvPr/>
        </p:nvSpPr>
        <p:spPr bwMode="gray">
          <a:xfrm>
            <a:off x="295275" y="642938"/>
            <a:ext cx="7818438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defRPr/>
            </a:pPr>
            <a:r>
              <a:rPr lang="th-TH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ตัวชี้วัด........</a:t>
            </a:r>
            <a:r>
              <a:rPr lang="en-US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ความสำเร็จของการจัดทำรายงานการประเมินผลการควบคุมภายในระดับส่วนงานย่อย ประจำปีงบประมาณ พ.ศ. 2565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1430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/>
        </p:nvGraphicFramePr>
        <p:xfrm>
          <a:off x="152400" y="1404941"/>
          <a:ext cx="8885238" cy="5072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52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90845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มี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การจัดทำรายงานการประเมินผลการควบคุมภายในระดับหน่วยงานย่อย ประจำปีงบประมาณ พ.ศ. 2565 รอบ 12 เดือน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(1 ตุลาคม 2564 – 30 กันยายน 2565) ตามหลักเกณฑ์กระทรวงการคลังว่าด้วยมาตรฐานและหลักเกณฑ์ปฏิบัติการควบคุมภายในสำหรับหน่วยงานของรัฐ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2561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กำหนดให้หน่วยงานของรัฐจัดให้มีการควบคุมภายในเพื่อให้เกิดความเชื่อมั่นอย่างสมเหตุสมผลว่าจะบรรลุวัตถุประสงค์ด้านการดำเนินงาน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ด้านการรายงาน และด้านการปฏิบัติ</a:t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ตามกฎหมาย ระเบียบและข้อบังคับ และ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จัดส่งรายงานการประเมินผลการควบคุมภายในให้ผู้กำกับดูแลและกระทรวงเจ้าสังกัด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90 วัน นับแต่วันสิ้นปีงบประมาณหรือ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สิ้นปีปฏิทิน แล้วแต่กรณี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พิจารณาจากการดำเนินงานตามเป้าหมาย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5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ทบทวนระบบมาตรฐานการควบคุมภายในของหน่วยงาน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ตุลาคม 2564 - 30 กันยายน 2565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ให้หน่วยงานย่อยจัดทำรายงานการประเมินผลการควบคุมภายในระดับส่วนงานย่อย ประกอบด้วย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1) 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หรือรายงานการประเมินองค์ประกอบของการควบคุมภายใน เป็นแบบรายงานการประเมินองค์ประกอบของการควบคุมภายในสำหรับหน่วยงานย่อย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2) แบบ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หรือรายงานการประเมินผลและการปรับปรุงการควบคุมภายใน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เป็นแบบการประเมินผลการควบคุมภายในสำหรับหน่วยงานย่อย</a:t>
                      </a:r>
                      <a:endParaRPr lang="th-TH" sz="95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3) แบบติดตาม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หรือรายงานผลการติดตามการปฏิบัติตามแผนการประเมินผลการควบคุมภายในของงวดก่อน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ระดับส่วนงานย่อย เป็นแบบที่ใช้สำหรับบันทึกผล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การดำเนินการตามแผนการประเมินผลการควบคุมภายในที่ได้รายงานไว้แล้วในแบบ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ของงวดก่อนในระดับส่วนงานย่อย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4) แบบสอบถามด้านการเงินและด้านพัสดุ เป็นแบบประเมินที่กลุ่มตรวจสอบภายในกำหนด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รอบการประเมินที่ 1 รายงานผลการทบทวนระบบมาตรฐานการควบคุมภายในที่ผ่านการเห็นชอบจากคณะทำงานและผู้อำนวยการ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รอบการประเมินที่ 2 หน่วยงานย่อยจะต้องนำทุกขั้นตอนของแต่ละกิจกรรมในแนวปฏิบัติการควบคุมภายในที่ได้จัดวางระบบมาตรฐานการควบคุมภายในไว้แล้ว </a:t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โดยนำมา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จัดทำรายงานการประเมินผลการควบคุมภายในระดับส่วนงานย่อย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ของหน่วยงาน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รอบการประเมินที่ 1 รายงานผลการทบทวนระบบมาตรฐานการควบคุมภายในที่ผ่านการเห็นชอบจากคณะทำงานและผู้อำนวยการ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5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</a:t>
                      </a:r>
                      <a:r>
                        <a:rPr lang="th-TH" sz="950" b="0" kern="1200" spc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รอบการประเมินที่ 2 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รายงานการประเมินผลการควบคุมภายในระดับส่วนงานย่อย ประกอบด้วย 1)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1 2)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  3) แบบติดตาม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  4) แบบสอบถาม   </a:t>
                      </a:r>
                      <a:b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                                                      ด้านการเงินและด้านพัสดุ และ 5) รายงานการประชุมของหน่วยงาน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กัญภัสสร์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กนกอิศ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ราทรัพย์/นางสาว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อรุณี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แสนแอ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2247 0303, 0 2245 1707 ต่อ 612</a:t>
                      </a:r>
                    </a:p>
                    <a:p>
                      <a:pPr marL="228600" indent="-228600">
                        <a:buAutoNum type="arabicPeriod" startAt="6"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รอบการประเมินที่ 1 รายงานผลการทบทวนระบบมาตรฐานการควบคุมภายใน จะต้องจัดทำในรูปแบบไฟล์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รายงานในระบบ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ของกรมพัฒนาฝีมือแรงงาน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2 การจัดทำรายงานการประเมินการควบคุมภายในระดับส่วนงานย่อย จะต้องจัดทำในรูปแบบไฟล์ </a:t>
                      </a:r>
                      <a:r>
                        <a:rPr lang="en-US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รายงานในระบบ </a:t>
                      </a:r>
                      <a:r>
                        <a:rPr lang="en-US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ของกรมพัฒนาฝีมือแรงงาน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และจัดทำในรูปแบบไฟล์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word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ส่งให้กลุ่มพัฒนาระบบบริหารทางจดหมายอิเล็กทรอนิกส์ ที่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osds.msdd@dsd.go.th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3) แบบฟอร์ม (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แบบติดตาม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และแบบสอบถามด้านการเงินและด้านพัสดุ) สามารถดาวน์โหลดได้ที่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QR Code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ที่แนบมาพร้อมนี้ </a:t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4) แบบสอบถามด้านการเงินและด้านพัสดุ ให้เฉพาะสถาบันและสำนักงานพัฒนาฝีมือแรงงานทุกแห่งเป็นผู้ทำแบบสอบถามดังกล่าว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81216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endParaRPr lang="th-TH" sz="95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" y="-3175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2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1 </a:t>
            </a:r>
            <a:r>
              <a:rPr lang="en-US" sz="14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Performance Based</a:t>
            </a:r>
            <a:r>
              <a:rPr lang="th-TH" sz="14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  (ทุกหน่วยงาน)</a:t>
            </a:r>
          </a:p>
          <a:p>
            <a:pPr>
              <a:defRPr/>
            </a:pP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9" name="Table 51"/>
          <p:cNvGraphicFramePr>
            <a:graphicFrameLocks noGrp="1"/>
          </p:cNvGraphicFramePr>
          <p:nvPr/>
        </p:nvGraphicFramePr>
        <p:xfrm>
          <a:off x="152401" y="5867400"/>
          <a:ext cx="8885240" cy="838200"/>
        </p:xfrm>
        <a:graphic>
          <a:graphicData uri="http://schemas.openxmlformats.org/drawingml/2006/table">
            <a:tbl>
              <a:tblPr firstRow="1"/>
              <a:tblGrid>
                <a:gridCol w="10044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9073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5954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5834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25966">
                <a:tc>
                  <a:txBody>
                    <a:bodyPr/>
                    <a:lstStyle/>
                    <a:p>
                      <a:pPr lvl="0" algn="thaiDist"/>
                      <a:endParaRPr lang="en-US" sz="9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22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รายงานผลการ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ทบทวนระบบมาตรฐานการควบคุมภายใน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รายงานการประเมินผลการควบคุมภายในระดับส่วนงานย่อย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88900" y="53927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4547" y="4953002"/>
            <a:ext cx="709215" cy="709215"/>
          </a:xfrm>
          <a:prstGeom prst="rect">
            <a:avLst/>
          </a:prstGeom>
        </p:spPr>
      </p:pic>
      <p:grpSp>
        <p:nvGrpSpPr>
          <p:cNvPr id="20" name="Group 4"/>
          <p:cNvGrpSpPr>
            <a:grpSpLocks/>
          </p:cNvGrpSpPr>
          <p:nvPr/>
        </p:nvGrpSpPr>
        <p:grpSpPr bwMode="auto">
          <a:xfrm>
            <a:off x="990601" y="5486402"/>
            <a:ext cx="7980363" cy="372507"/>
            <a:chOff x="1153093" y="4031945"/>
            <a:chExt cx="7943402" cy="371014"/>
          </a:xfrm>
        </p:grpSpPr>
        <p:sp>
          <p:nvSpPr>
            <p:cNvPr id="21" name="TextBox 20"/>
            <p:cNvSpPr txBox="1"/>
            <p:nvPr/>
          </p:nvSpPr>
          <p:spPr>
            <a:xfrm>
              <a:off x="1153093" y="4031945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ปี </a:t>
              </a:r>
              <a:r>
                <a:rPr lang="en-US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2" name="Straight Arrow Connector 34"/>
            <p:cNvCxnSpPr/>
            <p:nvPr/>
          </p:nvCxnSpPr>
          <p:spPr>
            <a:xfrm>
              <a:off x="2139105" y="4280184"/>
              <a:ext cx="53093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35"/>
            <p:cNvCxnSpPr/>
            <p:nvPr/>
          </p:nvCxnSpPr>
          <p:spPr>
            <a:xfrm flipH="1">
              <a:off x="1288025" y="4286509"/>
              <a:ext cx="533367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5012088" y="4035107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ปี </a:t>
              </a:r>
              <a:r>
                <a:rPr lang="en-US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5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52"/>
            <p:cNvCxnSpPr/>
            <p:nvPr/>
          </p:nvCxnSpPr>
          <p:spPr>
            <a:xfrm flipH="1">
              <a:off x="2708547" y="4280184"/>
              <a:ext cx="284367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4963801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                     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sp>
        <p:nvSpPr>
          <p:cNvPr id="11" name="Rounded Rectangle 3"/>
          <p:cNvSpPr/>
          <p:nvPr/>
        </p:nvSpPr>
        <p:spPr bwMode="gray">
          <a:xfrm>
            <a:off x="142876" y="609600"/>
            <a:ext cx="7705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: ความสำเร็จของการขับเคลื่อนการปฏิบัติงานของกรมพัฒนาฝีมือแรงงาน สู่ระบบราชการ 4.0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2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1329458"/>
              </p:ext>
            </p:extLst>
          </p:nvPr>
        </p:nvGraphicFramePr>
        <p:xfrm>
          <a:off x="152401" y="1600199"/>
          <a:ext cx="8762999" cy="3640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9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640138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การดำเนินงานโดยยึดหลักธรรมาภิบาลเพื่อประโยชน์สุขของประชาชน เพื่อรองรับต่อยุทธศาสตร์ประเทศไทย 4.0 โดยระบบราชการต้องปรับเปลี่ยนแนวคิดและวิธีการทำงานใหม่ เพื่อพลิกโฉม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Transform)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ให้สามารถเป็นที่เชื่อถือไว้วางใจ และเป็นที่พึ่งของประชาชนได้อย่างแท้จริง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Credible and Trusted Government)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โดยคะแนนการประเมิน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ในทุกหมวดได้คะแนนสูงกว่า ปี พ.ศ.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2564 – 31 มีนาคม 2565 โดยการเข้าร่วมกิจกรรมของกลุ่มพัฒนาระบบบริหาร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ที่เกี่ยวข้องกับการขับเคลื่อนการปฏิบัติงานของกรมพัฒนาฝีมือแรงงานสู่ระบบราชการ 4.0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ประกอบด้วย การศึกษาดูงาน การจัดประชุมเชิงปฏิบัติการ ตามเงื่อนไข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รอบที่ 2 ผลการดำเนินการ ระหว่างวันที่ 1 เมษายน – 30 กันยายน 2565 โดยมี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การรายงานผลดำเนินการได้ตามแผนการขับเคลื่อน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การปฏิบัติงานของกรมพัฒนาฝีมือแรงงาน สู่ระบบราชการ 4.0 เพื่อให้กลุ่มพัฒนาระบบบริหารนำข้อมูลไปใช้ประโยชน์ในการ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ประเมินองค์การสู่ระบบราชการ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4.0 ในปีต่อไป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เจ้าหน้าที่ที่เข้าร่วมกิจกรรมต้องเป็นข้าราชการ ะดับชำนาญการ ขึ้นไปอย่างน้อย 1 คน ในทุกกิจกรรม</a:t>
                      </a: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1) รอบที่ 1 พิจารณาจากหลักฐานการลงลายมือในการเข้าร่วมกิจกรรม/ประชุมเชิงปฏิบัติการ/สัมมนา    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2) รอบที่ 2 การรายงานผลตามแบบฟอร์ม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: 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ปฏิบัติการ/ และนางสาวนภารัตน์ ภาโนมัย นักวิชาการพัฒนาฝีมือแรงงาน โทรศัพท์ : 0 2247 0303 และ 0 2245 1707 ต่อ 613 </a:t>
                      </a: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แผนดำเนินการขับเคลื่อนการปฏิบัติงานของกรมพัฒนาฝีมือแรงงานสู่ระบบราชการ 4.0 ประจำปีงบประมาณ พ.ศ. 2565 สามารถดาวน์โหลดได้ที่เว็บไซต์กลุ่มพัฒนาระบบ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บริหาร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http://www.dsd.go.th/msdu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หัวข้อเอกสารดาวน์โหลด  ประเภทเอกสาร งานด้านการพัฒนาคุณภาพการบริหารการจัดการภาครัฐ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PMQA)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คะแนนการประเมินองค์การสู่ระบบราชการ 4.0</a:t>
                      </a: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1" y="52403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6" y="5334000"/>
            <a:ext cx="7858124" cy="342900"/>
            <a:chOff x="1153093" y="4031945"/>
            <a:chExt cx="7857681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02401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109536" y="5715000"/>
          <a:ext cx="8805862" cy="1066800"/>
        </p:xfrm>
        <a:graphic>
          <a:graphicData uri="http://schemas.openxmlformats.org/drawingml/2006/table">
            <a:tbl>
              <a:tblPr firstRow="1"/>
              <a:tblGrid>
                <a:gridCol w="11348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42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314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34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138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226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7576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378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314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24322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14866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19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การมีส่วนร่วมในการทำกิจกรรมประเมินองค์การสู่ราชการ 4.0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2565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การรายงานผลดำเนินการได้ตามแผนการขับเคลื่อนการปฏิบัติงาน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ของกรมพัฒนาฝีมือแรงงาน สู่ระบบราชการ 4.0 ไม่น้อยกว่าร้อยละ 90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1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Table 29"/>
          <p:cNvGraphicFramePr>
            <a:graphicFrameLocks noGrp="1"/>
          </p:cNvGraphicFramePr>
          <p:nvPr/>
        </p:nvGraphicFramePr>
        <p:xfrm>
          <a:off x="1902063" y="4267200"/>
          <a:ext cx="7467599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7639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ร้อยละของการดำเนินกิจกรรม/โครงการ ตามแผนการ    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ขับเคลื่อนการปฏิบัติงานของกรมพัฒนาฝีมือแรงงาน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สู่ระบบราชการ 4.0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จำนวนกิจกรรม/โครงการที่สามารถดำเนินการได้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จำนวนกิจกรรม/โครงการ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ของแต่ละหน่วยงาน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ตามแผนการขับเคลื่อน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การปฏิบัติงานของกรมพัฒนาฝีมือแรงงาน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สู่ระบบราชการ 4.0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278542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(กลุ่มพัฒนาระบบบริหาร)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การติดตามการรายงานคู่มือสำหรับประชาชนในระบบ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Datacenter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226737"/>
              </p:ext>
            </p:extLst>
          </p:nvPr>
        </p:nvGraphicFramePr>
        <p:xfrm>
          <a:off x="76201" y="1676402"/>
          <a:ext cx="8991599" cy="27666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5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766617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การกำกับ และติดตามการรายงานคู่มือสำหรับประชาชน ในปีงบประมาณ พ.ศ. 2565 ครบถ้วนทุกหน่วยงานภายในกรมพัฒนาฝีมิอแรงงาน เพื่อให้การดำเนินงานเป็นไปตาม พ.ร.บ. การอำนวยความสะดวกในการพิจารณาอนุญาตของทางราชการ พ.ศ. 2558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พิจารณาจากการดำเนินการติดตามการรายงานคู่มือสำหรับประชาชน 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ตามขั้นตอนที่กำหนด  คือ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1.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จัดตั้งกลุ่มเครือข่ายเพื่อรวบรวมติดต่อผู้รายงานคู่มือสำหรับประชาชนทุกจังหวัด 2. จัดทำระบบการแจ้งเตือนการรายงานคู่มือสำหรับประชาชน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 วันที่ 1 ตุลาคม 2564 - 31 มีนาคม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เมษายน - 30 กันยายน 2565</a:t>
                      </a: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-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ดำเนินการติดตามการรายงานคู่มือสำหรับประชาชน 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ร้อยละ 100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1. หนังสือสรุปเสนออธิบดีในการติดตาม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การรายงานคู่มือสำหรับประชาชน 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2. รายงานระบบที่ปรากฏในเชิงประจักษ์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 / นางสาวทิพย์ไพลิน ยินดี นักวิชาการพัฒนาฝีมือแรงงานปฏิบัติการ /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68578" y="45720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90600" y="46482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882106"/>
              </p:ext>
            </p:extLst>
          </p:nvPr>
        </p:nvGraphicFramePr>
        <p:xfrm>
          <a:off x="41592" y="5013328"/>
          <a:ext cx="9006844" cy="1539872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98839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410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100 ของการติดตามความสำเร็จของการรายงานคู่มือสำหรับประชาชน ของหน่วยงานภายในกรมพัฒนาฝีมือแรงงานที่รับผิดชอบการรายงานคู่มือสำหรับประชาชน รายงานครบทุกหน่วยงาน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100 ของการติดตามความสำเร็จของการรายงานคู่มือสำหรับประชาชน ของหน่วยงานภายในกรมพัฒนาฝีมือแรงงานที่รับผิดชอบการรายงานคู่มือสำหรับประชาชน รายงานครบทุกหน่วยงาน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461666"/>
              </p:ext>
            </p:extLst>
          </p:nvPr>
        </p:nvGraphicFramePr>
        <p:xfrm>
          <a:off x="1894367" y="3581400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ร้อยละของหน่วยงาน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ที่รายงาน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คู่มือสำหรับประชาชน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จำนวนหน่วยงานที่รายงาน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คู่มือสำหรับประชาชน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จำนวนหน่วยงาน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ที่รับผิดชอบการรายงานคู่มือสำหรับประชาชน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60923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รูปภาพ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984" y="0"/>
            <a:ext cx="1187016" cy="1040710"/>
          </a:xfrm>
          <a:prstGeom prst="rect">
            <a:avLst/>
          </a:prstGeom>
        </p:spPr>
      </p:pic>
      <p:sp>
        <p:nvSpPr>
          <p:cNvPr id="11" name="Rounded Rectangle 3"/>
          <p:cNvSpPr/>
          <p:nvPr/>
        </p:nvSpPr>
        <p:spPr bwMode="gray">
          <a:xfrm>
            <a:off x="295275" y="679344"/>
            <a:ext cx="7818438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defRPr/>
            </a:pPr>
            <a:r>
              <a:rPr lang="th-TH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ตัวชี้วัด........</a:t>
            </a:r>
            <a:r>
              <a:rPr lang="en-US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ความสำเร็จของการจัดทำรายงานการประเมินผลการควบคุมภายในกรมพัฒนาฝีมือแรงงาน ประจำปีงบประมาณ พ.ศ. 2565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179406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/>
        </p:nvGraphicFramePr>
        <p:xfrm>
          <a:off x="152400" y="1441346"/>
          <a:ext cx="8885238" cy="4952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52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595729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มี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การจัดทำรายงานการประเมินผลการควบคุมภายในกรมพัฒนาฝีมือแรงงาน ประจำปีงบประมาณ พ.ศ. 2564 รอบ 6 เดือน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(1 ตุลาคม 2564 – 31 มีนาคม 2565) ตามหลักเกณฑ์กระทรวงการคลังว่าด้วยมาตรฐานและหลักเกณฑ์ปฏิบัติการควบคุมภายในสำหรับหน่วยงานของรัฐ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2561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กำหนดให้หน่วยงานของรัฐจัดให้มีการควบคุมภายในเพื่อให้เกิดความเชื่อมั่นอย่างสมเหตุสมผลว่าจะบรรลุวัตถุประสงค์ด้านการดำเนินงาน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ด้านการรายงาน และด้านการปฏิบัติ</a:t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ตามกฎหมาย ระเบียบและข้อบังคับ และ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จัดส่งรายงานการประเมินผลการควบคุมภายในให้ผู้กำกับดูแลและกระทรวงเจ้าสังกัด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90 วัน นับแต่วันสิ้นปีงบประมาณหรือ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สิ้นปีปฏิทิน แล้วแต่กรณี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พิจารณาจากการดำเนินงานตามเป้าหมาย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5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ผลการดำเนินการระหว่างวันที่ 1 ตุลาคม 2564 – 31 มีนาคม 2565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ให้จัดทำรายงานการประเมินผลการควบคุมภายในกรมพัฒนาฝีมือรงงาน ประกอบด้วย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หรือหนังสือรับรองการประเมินผลการควบคุมภายใน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2) แบบ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.4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หรือรายงานการประเมินผลองค์ประกอบของการควบคุมภายใน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3) 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.5 หรือรายงานการประเมินผลการควบคุมภายใน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4) 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.6 หรือรายงานการสอบทานการประเมินผลการควบคุมภายในของผู้ตรวจสอบภายใน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ไม่มี</a:t>
                      </a:r>
                      <a:endParaRPr lang="th-TH" sz="95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รอบการประเมินที่ 1 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รายงานการประเมินผลการควบคุมภายในกรมพัฒนาฝีมือแรงงาน </a:t>
                      </a:r>
                      <a:endParaRPr lang="th-TH" sz="95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รอบการประเมินที่ 2 ไม่มี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kern="1200" spc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รอบการประเมินที่ 1 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รายงานการประเมินผลการควบคุมภายในกรมพัฒนาฝีมือแรงงาน ประกอบด้วย 1)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1 2)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4  3)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5 และ 4)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.6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รอบการประเมินที่ 2 ไม่มี</a:t>
                      </a:r>
                      <a:endParaRPr lang="th-TH" sz="950" b="0" spc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กัญภัสสร์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กนกอิศ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ราทรัพย์/นางสาว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อรุณี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แสนแอ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2247 0303, 0 2245 1707 ต่อ 612</a:t>
                      </a:r>
                    </a:p>
                    <a:p>
                      <a:pPr marL="228600" indent="-228600">
                        <a:buAutoNum type="arabicPeriod" startAt="6"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1 การจัดทำรายงานการประเมินการควบคุมภายในกรมพัฒนาฝีมือแรงงาน จัดทำในรูปแบบไฟล์ </a:t>
                      </a:r>
                      <a:r>
                        <a:rPr lang="en-US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รายงานในระบบ </a:t>
                      </a:r>
                      <a:r>
                        <a:rPr lang="en-US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ของกรมพัฒนาฝีมือแรงงาน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2) 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2 ไม่มี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endParaRPr lang="th-TH" sz="95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57270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endParaRPr lang="th-TH" sz="95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" y="33233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2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1 </a:t>
            </a:r>
            <a:r>
              <a:rPr lang="en-US" sz="14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Performance Based</a:t>
            </a:r>
            <a:r>
              <a:rPr lang="th-TH" sz="14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  (กลุ่มพัฒนาระบบบริหาร)</a:t>
            </a:r>
          </a:p>
          <a:p>
            <a:pPr>
              <a:defRPr/>
            </a:pP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9" name="Table 51"/>
          <p:cNvGraphicFramePr>
            <a:graphicFrameLocks noGrp="1"/>
          </p:cNvGraphicFramePr>
          <p:nvPr/>
        </p:nvGraphicFramePr>
        <p:xfrm>
          <a:off x="152401" y="5715000"/>
          <a:ext cx="8885240" cy="838200"/>
        </p:xfrm>
        <a:graphic>
          <a:graphicData uri="http://schemas.openxmlformats.org/drawingml/2006/table">
            <a:tbl>
              <a:tblPr firstRow="1"/>
              <a:tblGrid>
                <a:gridCol w="10044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9073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5954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5834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25966">
                <a:tc>
                  <a:txBody>
                    <a:bodyPr/>
                    <a:lstStyle/>
                    <a:p>
                      <a:pPr lvl="0" algn="thaiDist"/>
                      <a:endParaRPr lang="en-US" sz="9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22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รายงานการประเมินผลการควบคุมภายในกรมพัฒนาฝีมือแรงงาน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88900" y="518160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90601" y="5295906"/>
            <a:ext cx="7980363" cy="372507"/>
            <a:chOff x="1153093" y="4031945"/>
            <a:chExt cx="7943402" cy="371014"/>
          </a:xfrm>
        </p:grpSpPr>
        <p:sp>
          <p:nvSpPr>
            <p:cNvPr id="14" name="TextBox 13"/>
            <p:cNvSpPr txBox="1"/>
            <p:nvPr/>
          </p:nvSpPr>
          <p:spPr>
            <a:xfrm>
              <a:off x="1153093" y="4031945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ปี </a:t>
              </a:r>
              <a:r>
                <a:rPr lang="en-US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5" name="Straight Arrow Connector 34"/>
            <p:cNvCxnSpPr/>
            <p:nvPr/>
          </p:nvCxnSpPr>
          <p:spPr>
            <a:xfrm>
              <a:off x="2139105" y="4280184"/>
              <a:ext cx="53093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35"/>
            <p:cNvCxnSpPr/>
            <p:nvPr/>
          </p:nvCxnSpPr>
          <p:spPr>
            <a:xfrm flipH="1">
              <a:off x="1288025" y="4286509"/>
              <a:ext cx="533367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5012088" y="4035107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ปี </a:t>
              </a:r>
              <a:r>
                <a:rPr lang="en-US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18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52"/>
            <p:cNvCxnSpPr/>
            <p:nvPr/>
          </p:nvCxnSpPr>
          <p:spPr>
            <a:xfrm flipH="1">
              <a:off x="2708547" y="4280184"/>
              <a:ext cx="284367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12828065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6697</TotalTime>
  <Words>22768</Words>
  <Application>Microsoft Office PowerPoint</Application>
  <PresentationFormat>On-screen Show (4:3)</PresentationFormat>
  <Paragraphs>3075</Paragraphs>
  <Slides>78</Slides>
  <Notes>27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78</vt:i4>
      </vt:variant>
    </vt:vector>
  </HeadingPairs>
  <TitlesOfParts>
    <vt:vector size="80" baseType="lpstr">
      <vt:lpstr>ชุดรูปแบบของ Office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</dc:creator>
  <cp:lastModifiedBy>prue</cp:lastModifiedBy>
  <cp:revision>709</cp:revision>
  <cp:lastPrinted>2021-10-14T04:41:26Z</cp:lastPrinted>
  <dcterms:created xsi:type="dcterms:W3CDTF">2017-10-26T14:32:22Z</dcterms:created>
  <dcterms:modified xsi:type="dcterms:W3CDTF">2021-10-18T07:53:35Z</dcterms:modified>
</cp:coreProperties>
</file>