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468" r:id="rId2"/>
    <p:sldId id="467" r:id="rId3"/>
    <p:sldId id="469" r:id="rId4"/>
    <p:sldId id="470" r:id="rId5"/>
    <p:sldId id="471" r:id="rId6"/>
    <p:sldId id="472" r:id="rId7"/>
    <p:sldId id="473" r:id="rId8"/>
    <p:sldId id="474" r:id="rId9"/>
    <p:sldId id="475" r:id="rId10"/>
  </p:sldIdLst>
  <p:sldSz cx="9144000" cy="6858000" type="screen4x3"/>
  <p:notesSz cx="6797675" cy="99266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ลักษณะสีปานกลาง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14" autoAdjust="0"/>
    <p:restoredTop sz="95126" autoAdjust="0"/>
  </p:normalViewPr>
  <p:slideViewPr>
    <p:cSldViewPr>
      <p:cViewPr>
        <p:scale>
          <a:sx n="70" d="100"/>
          <a:sy n="70" d="100"/>
        </p:scale>
        <p:origin x="-456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0445" y="2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r">
              <a:defRPr sz="1200"/>
            </a:lvl1pPr>
          </a:lstStyle>
          <a:p>
            <a:fld id="{AD1449BE-342F-4568-9233-221822C6D108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2" tIns="45710" rIns="91422" bIns="4571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155"/>
            <a:ext cx="5438140" cy="4466987"/>
          </a:xfrm>
          <a:prstGeom prst="rect">
            <a:avLst/>
          </a:prstGeom>
        </p:spPr>
        <p:txBody>
          <a:bodyPr vert="horz" lIns="91422" tIns="45710" rIns="91422" bIns="4571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2" y="9428585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5" y="9428585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r">
              <a:defRPr sz="1200"/>
            </a:lvl1pPr>
          </a:lstStyle>
          <a:p>
            <a:fld id="{BA856317-C64D-4C36-A668-CD62982F90B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05432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33CDF9-0BB0-4A62-A7DE-D1A1D9BB2724}" type="datetimeFigureOut">
              <a:rPr lang="th-TH" smtClean="0"/>
              <a:pPr/>
              <a:t>18/10/64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2"/>
            <a:ext cx="9144000" cy="7980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ร่างตัวชี้วัดที่แต่ละ</a:t>
            </a:r>
            <a:r>
              <a:rPr lang="th-TH" sz="2000" b="1" dirty="0" smtClean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หน่วยงานเสนอ</a:t>
            </a:r>
          </a:p>
          <a:p>
            <a:pPr algn="ctr"/>
            <a:r>
              <a:rPr lang="th-TH" sz="2000" b="1" dirty="0" smtClean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ปีงบประมาณ </a:t>
            </a:r>
            <a:r>
              <a:rPr lang="th-TH" sz="20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พ.ศ. 2565 </a:t>
            </a:r>
          </a:p>
        </p:txBody>
      </p:sp>
      <p:sp>
        <p:nvSpPr>
          <p:cNvPr id="65" name="Rectangle 64"/>
          <p:cNvSpPr/>
          <p:nvPr/>
        </p:nvSpPr>
        <p:spPr>
          <a:xfrm>
            <a:off x="35584" y="845101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1524000" y="3183353"/>
            <a:ext cx="6096000" cy="1676399"/>
            <a:chOff x="1524000" y="2926954"/>
            <a:chExt cx="6096000" cy="1306719"/>
          </a:xfrm>
        </p:grpSpPr>
        <p:grpSp>
          <p:nvGrpSpPr>
            <p:cNvPr id="29" name="Group 28"/>
            <p:cNvGrpSpPr/>
            <p:nvPr/>
          </p:nvGrpSpPr>
          <p:grpSpPr>
            <a:xfrm>
              <a:off x="1524000" y="2926954"/>
              <a:ext cx="6096000" cy="1004093"/>
              <a:chOff x="0" y="3059187"/>
              <a:chExt cx="6096000" cy="1004093"/>
            </a:xfrm>
          </p:grpSpPr>
          <p:sp>
            <p:nvSpPr>
              <p:cNvPr id="36" name="Rectangle 35"/>
              <p:cNvSpPr/>
              <p:nvPr/>
            </p:nvSpPr>
            <p:spPr>
              <a:xfrm>
                <a:off x="0" y="3059187"/>
                <a:ext cx="6096000" cy="1004093"/>
              </a:xfrm>
              <a:prstGeom prst="rect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3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7" name="Rectangle 36"/>
              <p:cNvSpPr/>
              <p:nvPr/>
            </p:nvSpPr>
            <p:spPr>
              <a:xfrm>
                <a:off x="0" y="3059187"/>
                <a:ext cx="6096000" cy="542210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20904" tIns="120904" rIns="120904" bIns="120904" numCol="1" spcCol="1270" anchor="ctr" anchorCtr="0">
                <a:noAutofit/>
              </a:bodyPr>
              <a:lstStyle/>
              <a:p>
                <a:pPr lvl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th-TH" sz="1700" kern="1200"/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1524000" y="3449083"/>
              <a:ext cx="3047999" cy="784590"/>
              <a:chOff x="0" y="3581316"/>
              <a:chExt cx="3047999" cy="784590"/>
            </a:xfrm>
          </p:grpSpPr>
          <p:sp>
            <p:nvSpPr>
              <p:cNvPr id="34" name="Rectangle 33"/>
              <p:cNvSpPr/>
              <p:nvPr/>
            </p:nvSpPr>
            <p:spPr>
              <a:xfrm>
                <a:off x="0" y="3904023"/>
                <a:ext cx="3047999" cy="461883"/>
              </a:xfrm>
              <a:prstGeom prst="rect">
                <a:avLst/>
              </a:prstGeom>
            </p:spPr>
            <p:style>
              <a:lnRef idx="2">
                <a:schemeClr val="accent3">
                  <a:tint val="40000"/>
                  <a:alpha val="9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3">
                  <a:tint val="40000"/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3">
                  <a:tint val="40000"/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5" name="Rectangle 34"/>
              <p:cNvSpPr/>
              <p:nvPr/>
            </p:nvSpPr>
            <p:spPr>
              <a:xfrm>
                <a:off x="0" y="3581316"/>
                <a:ext cx="3047999" cy="4618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63576" tIns="29210" rIns="163576" bIns="29210" numCol="1" spcCol="1270" anchor="ctr" anchorCtr="0">
                <a:noAutofit/>
              </a:bodyPr>
              <a:lstStyle/>
              <a:p>
                <a:pPr lvl="0" algn="ctr" defTabSz="10223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th-TH" sz="2300" kern="1200"/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4572000" y="3449083"/>
              <a:ext cx="3047999" cy="784590"/>
              <a:chOff x="3048000" y="3581316"/>
              <a:chExt cx="3047999" cy="784590"/>
            </a:xfrm>
          </p:grpSpPr>
          <p:sp>
            <p:nvSpPr>
              <p:cNvPr id="32" name="Rectangle 31"/>
              <p:cNvSpPr/>
              <p:nvPr/>
            </p:nvSpPr>
            <p:spPr>
              <a:xfrm>
                <a:off x="3048000" y="3904023"/>
                <a:ext cx="3047999" cy="461883"/>
              </a:xfrm>
              <a:prstGeom prst="rect">
                <a:avLst/>
              </a:prstGeom>
            </p:spPr>
            <p:style>
              <a:lnRef idx="2">
                <a:schemeClr val="accent3">
                  <a:tint val="40000"/>
                  <a:alpha val="90000"/>
                  <a:hueOff val="2143370"/>
                  <a:satOff val="-2759"/>
                  <a:lumOff val="-215"/>
                  <a:alphaOff val="0"/>
                </a:schemeClr>
              </a:lnRef>
              <a:fillRef idx="1">
                <a:schemeClr val="accent3">
                  <a:tint val="40000"/>
                  <a:alpha val="90000"/>
                  <a:hueOff val="2143370"/>
                  <a:satOff val="-2759"/>
                  <a:lumOff val="-215"/>
                  <a:alphaOff val="0"/>
                </a:schemeClr>
              </a:fillRef>
              <a:effectRef idx="0">
                <a:schemeClr val="accent3">
                  <a:tint val="40000"/>
                  <a:alpha val="90000"/>
                  <a:hueOff val="2143370"/>
                  <a:satOff val="-2759"/>
                  <a:lumOff val="-215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3" name="Rectangle 32"/>
              <p:cNvSpPr/>
              <p:nvPr/>
            </p:nvSpPr>
            <p:spPr>
              <a:xfrm>
                <a:off x="3048000" y="3581316"/>
                <a:ext cx="3047999" cy="4618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63576" tIns="29210" rIns="163576" bIns="29210" numCol="1" spcCol="1270" anchor="ctr" anchorCtr="0">
                <a:noAutofit/>
              </a:bodyPr>
              <a:lstStyle/>
              <a:p>
                <a:pPr lvl="0" algn="ctr" defTabSz="10223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th-TH" sz="2300" kern="1200"/>
              </a:p>
            </p:txBody>
          </p:sp>
        </p:grpSp>
      </p:grpSp>
      <p:grpSp>
        <p:nvGrpSpPr>
          <p:cNvPr id="40" name="Group 39"/>
          <p:cNvGrpSpPr/>
          <p:nvPr/>
        </p:nvGrpSpPr>
        <p:grpSpPr>
          <a:xfrm>
            <a:off x="1295397" y="1198256"/>
            <a:ext cx="6553200" cy="1553469"/>
            <a:chOff x="228600" y="1159698"/>
            <a:chExt cx="6553200" cy="1553469"/>
          </a:xfrm>
        </p:grpSpPr>
        <p:grpSp>
          <p:nvGrpSpPr>
            <p:cNvPr id="5" name="Group 4"/>
            <p:cNvGrpSpPr/>
            <p:nvPr/>
          </p:nvGrpSpPr>
          <p:grpSpPr>
            <a:xfrm>
              <a:off x="409572" y="1159698"/>
              <a:ext cx="6096000" cy="1553469"/>
              <a:chOff x="1524000" y="2656852"/>
              <a:chExt cx="6096000" cy="1553469"/>
            </a:xfrm>
          </p:grpSpPr>
          <p:grpSp>
            <p:nvGrpSpPr>
              <p:cNvPr id="19" name="Group 18"/>
              <p:cNvGrpSpPr/>
              <p:nvPr/>
            </p:nvGrpSpPr>
            <p:grpSpPr>
              <a:xfrm>
                <a:off x="1524000" y="2656852"/>
                <a:ext cx="6096000" cy="1544296"/>
                <a:chOff x="0" y="1529953"/>
                <a:chExt cx="6096000" cy="1544296"/>
              </a:xfrm>
            </p:grpSpPr>
            <p:sp>
              <p:nvSpPr>
                <p:cNvPr id="26" name="Up Arrow Callout 25"/>
                <p:cNvSpPr/>
                <p:nvPr/>
              </p:nvSpPr>
              <p:spPr>
                <a:xfrm rot="10800000">
                  <a:off x="0" y="1529953"/>
                  <a:ext cx="6096000" cy="1544296"/>
                </a:xfrm>
                <a:prstGeom prst="upArrowCallout">
                  <a:avLst>
                    <a:gd name="adj1" fmla="val 28701"/>
                    <a:gd name="adj2" fmla="val 25000"/>
                    <a:gd name="adj3" fmla="val 25000"/>
                    <a:gd name="adj4" fmla="val 64977"/>
                  </a:avLst>
                </a:prstGeom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3">
                    <a:hueOff val="5625132"/>
                    <a:satOff val="-8440"/>
                    <a:lumOff val="-1373"/>
                    <a:alphaOff val="0"/>
                  </a:schemeClr>
                </a:fillRef>
                <a:effectRef idx="0">
                  <a:schemeClr val="accent3">
                    <a:hueOff val="5625132"/>
                    <a:satOff val="-8440"/>
                    <a:lumOff val="-1373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27" name="Up Arrow Callout 4"/>
                <p:cNvSpPr/>
                <p:nvPr/>
              </p:nvSpPr>
              <p:spPr>
                <a:xfrm>
                  <a:off x="0" y="1529953"/>
                  <a:ext cx="6096000" cy="542047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spcFirstLastPara="0" vert="horz" wrap="square" lIns="120904" tIns="120904" rIns="120904" bIns="120904" numCol="1" spcCol="1270" anchor="ctr" anchorCtr="0">
                  <a:noAutofit/>
                </a:bodyPr>
                <a:lstStyle/>
                <a:p>
                  <a:pPr lvl="0" algn="ctr" defTabSz="7556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th-TH" sz="1700" kern="1200"/>
                </a:p>
              </p:txBody>
            </p:sp>
          </p:grpSp>
          <p:grpSp>
            <p:nvGrpSpPr>
              <p:cNvPr id="20" name="Group 19"/>
              <p:cNvGrpSpPr/>
              <p:nvPr/>
            </p:nvGrpSpPr>
            <p:grpSpPr>
              <a:xfrm>
                <a:off x="1524000" y="3217407"/>
                <a:ext cx="3047999" cy="992914"/>
                <a:chOff x="0" y="2090508"/>
                <a:chExt cx="3047999" cy="992914"/>
              </a:xfrm>
            </p:grpSpPr>
            <p:sp>
              <p:nvSpPr>
                <p:cNvPr id="24" name="Rectangle 23"/>
                <p:cNvSpPr/>
                <p:nvPr/>
              </p:nvSpPr>
              <p:spPr>
                <a:xfrm>
                  <a:off x="0" y="2466070"/>
                  <a:ext cx="3019430" cy="617352"/>
                </a:xfrm>
                <a:prstGeom prst="rect">
                  <a:avLst/>
                </a:prstGeom>
              </p:spPr>
              <p:style>
                <a:lnRef idx="2">
                  <a:schemeClr val="accent3">
                    <a:tint val="40000"/>
                    <a:alpha val="90000"/>
                    <a:hueOff val="4286740"/>
                    <a:satOff val="-5517"/>
                    <a:lumOff val="-430"/>
                    <a:alphaOff val="0"/>
                  </a:schemeClr>
                </a:lnRef>
                <a:fillRef idx="1">
                  <a:schemeClr val="accent3">
                    <a:tint val="40000"/>
                    <a:alpha val="90000"/>
                    <a:hueOff val="4286740"/>
                    <a:satOff val="-5517"/>
                    <a:lumOff val="-430"/>
                    <a:alphaOff val="0"/>
                  </a:schemeClr>
                </a:fillRef>
                <a:effectRef idx="0">
                  <a:schemeClr val="accent3">
                    <a:tint val="40000"/>
                    <a:alpha val="90000"/>
                    <a:hueOff val="4286740"/>
                    <a:satOff val="-5517"/>
                    <a:lumOff val="-43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25" name="Rectangle 24"/>
                <p:cNvSpPr/>
                <p:nvPr/>
              </p:nvSpPr>
              <p:spPr>
                <a:xfrm>
                  <a:off x="0" y="2090508"/>
                  <a:ext cx="3047999" cy="461744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163576" tIns="29210" rIns="163576" bIns="29210" numCol="1" spcCol="1270" anchor="ctr" anchorCtr="0">
                  <a:noAutofit/>
                </a:bodyPr>
                <a:lstStyle/>
                <a:p>
                  <a:pPr lvl="0" algn="ctr" defTabSz="10223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th-TH" sz="2300" kern="1200"/>
                </a:p>
              </p:txBody>
            </p:sp>
          </p:grpSp>
          <p:grpSp>
            <p:nvGrpSpPr>
              <p:cNvPr id="21" name="Group 20"/>
              <p:cNvGrpSpPr/>
              <p:nvPr/>
            </p:nvGrpSpPr>
            <p:grpSpPr>
              <a:xfrm>
                <a:off x="4571999" y="3198900"/>
                <a:ext cx="3048000" cy="1010648"/>
                <a:chOff x="3047999" y="2072001"/>
                <a:chExt cx="3048000" cy="1010648"/>
              </a:xfrm>
            </p:grpSpPr>
            <p:sp>
              <p:nvSpPr>
                <p:cNvPr id="22" name="Rectangle 21"/>
                <p:cNvSpPr/>
                <p:nvPr/>
              </p:nvSpPr>
              <p:spPr>
                <a:xfrm>
                  <a:off x="3047999" y="2465297"/>
                  <a:ext cx="3047999" cy="617352"/>
                </a:xfrm>
                <a:prstGeom prst="rect">
                  <a:avLst/>
                </a:prstGeom>
              </p:spPr>
              <p:style>
                <a:lnRef idx="2">
                  <a:schemeClr val="accent3">
                    <a:tint val="40000"/>
                    <a:alpha val="90000"/>
                    <a:hueOff val="6430110"/>
                    <a:satOff val="-8276"/>
                    <a:lumOff val="-645"/>
                    <a:alphaOff val="0"/>
                  </a:schemeClr>
                </a:lnRef>
                <a:fillRef idx="1">
                  <a:schemeClr val="accent3">
                    <a:tint val="40000"/>
                    <a:alpha val="90000"/>
                    <a:hueOff val="6430110"/>
                    <a:satOff val="-8276"/>
                    <a:lumOff val="-645"/>
                    <a:alphaOff val="0"/>
                  </a:schemeClr>
                </a:fillRef>
                <a:effectRef idx="0">
                  <a:schemeClr val="accent3">
                    <a:tint val="40000"/>
                    <a:alpha val="90000"/>
                    <a:hueOff val="6430110"/>
                    <a:satOff val="-8276"/>
                    <a:lumOff val="-645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23" name="Rectangle 22"/>
                <p:cNvSpPr/>
                <p:nvPr/>
              </p:nvSpPr>
              <p:spPr>
                <a:xfrm>
                  <a:off x="3048000" y="2072001"/>
                  <a:ext cx="3047999" cy="461744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163576" tIns="29210" rIns="163576" bIns="29210" numCol="1" spcCol="1270" anchor="ctr" anchorCtr="0">
                  <a:noAutofit/>
                </a:bodyPr>
                <a:lstStyle/>
                <a:p>
                  <a:pPr lvl="0" algn="ctr" defTabSz="10223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th-TH" sz="2300" kern="1200"/>
                </a:p>
              </p:txBody>
            </p:sp>
          </p:grpSp>
        </p:grpSp>
        <p:sp>
          <p:nvSpPr>
            <p:cNvPr id="39" name="Rectangle 38"/>
            <p:cNvSpPr/>
            <p:nvPr/>
          </p:nvSpPr>
          <p:spPr>
            <a:xfrm>
              <a:off x="228600" y="1326408"/>
              <a:ext cx="65532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457200"/>
              <a:r>
                <a:rPr lang="th-TH" sz="200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ตัวชี้วัดหน่วยงาน</a:t>
              </a:r>
              <a:r>
                <a:rPr lang="th-TH" sz="2000" dirty="0">
                  <a:latin typeface="Tahoma" pitchFamily="34" charset="0"/>
                  <a:ea typeface="Tahoma" pitchFamily="34" charset="0"/>
                  <a:cs typeface="Tahoma" pitchFamily="34" charset="0"/>
                </a:rPr>
                <a:t>ส่วนกลางที่ตั้งอยู่ในส่วน</a:t>
              </a:r>
              <a:r>
                <a:rPr lang="th-TH" sz="200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ภูมิภาค</a:t>
              </a:r>
            </a:p>
            <a:p>
              <a:pPr algn="ctr" defTabSz="457200"/>
              <a:r>
                <a:rPr lang="th-TH" sz="200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จำนวน   </a:t>
              </a:r>
              <a:r>
                <a:rPr lang="en-US" sz="200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21</a:t>
              </a:r>
              <a:r>
                <a:rPr lang="th-TH" sz="200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   ตัวชี้วัด</a:t>
              </a:r>
              <a:endParaRPr lang="en-US" sz="200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51" name="Rectangle 50"/>
          <p:cNvSpPr/>
          <p:nvPr/>
        </p:nvSpPr>
        <p:spPr>
          <a:xfrm>
            <a:off x="1143000" y="3324761"/>
            <a:ext cx="65532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th-TH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ตัวชี้วัดหน่วยงานส่วนกลาง</a:t>
            </a:r>
          </a:p>
          <a:p>
            <a:pPr algn="ctr" defTabSz="457200"/>
            <a:r>
              <a:rPr lang="th-TH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จำนวน   </a:t>
            </a:r>
            <a:r>
              <a:rPr lang="en-US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9</a:t>
            </a:r>
            <a:r>
              <a:rPr lang="th-TH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</a:t>
            </a:r>
            <a:r>
              <a:rPr lang="th-TH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</a:p>
          <a:p>
            <a:pPr algn="ctr" defTabSz="457200"/>
            <a:r>
              <a:rPr lang="th-TH" sz="20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ยกเว้น</a:t>
            </a:r>
          </a:p>
          <a:p>
            <a:pPr algn="ctr" defTabSz="457200"/>
            <a:r>
              <a:rPr lang="th-TH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กองสื่อสารองค์กร มี   </a:t>
            </a:r>
            <a:r>
              <a:rPr lang="en-US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8</a:t>
            </a:r>
            <a:r>
              <a:rPr lang="th-TH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th-TH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</a:p>
        </p:txBody>
      </p:sp>
    </p:spTree>
    <p:extLst>
      <p:ext uri="{BB962C8B-B14F-4D97-AF65-F5344CB8AC3E}">
        <p14:creationId xmlns:p14="http://schemas.microsoft.com/office/powerpoint/2010/main" val="3734088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3"/>
            <a:ext cx="9144000" cy="53339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ร่างตัวชี้วัดที่แต่ละหน่วยงานเสนอ</a:t>
            </a:r>
          </a:p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ปีงบประมาณ พ.ศ. 2565 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" y="931682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00B2C179-918B-4121-AA8E-EEEE33792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3138214"/>
              </p:ext>
            </p:extLst>
          </p:nvPr>
        </p:nvGraphicFramePr>
        <p:xfrm>
          <a:off x="0" y="533400"/>
          <a:ext cx="9144000" cy="67826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="" xmlns:a16="http://schemas.microsoft.com/office/drawing/2014/main" val="1132078046"/>
                    </a:ext>
                  </a:extLst>
                </a:gridCol>
                <a:gridCol w="3258863">
                  <a:extLst>
                    <a:ext uri="{9D8B030D-6E8A-4147-A177-3AD203B41FA5}">
                      <a16:colId xmlns="" xmlns:a16="http://schemas.microsoft.com/office/drawing/2014/main" val="3602522724"/>
                    </a:ext>
                  </a:extLst>
                </a:gridCol>
                <a:gridCol w="228600"/>
                <a:gridCol w="2133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831386"/>
                <a:gridCol w="121661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4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sz="2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</a:t>
                      </a:r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</a:t>
                      </a:r>
                    </a:p>
                    <a:p>
                      <a:pPr algn="ctr"/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</a:t>
                      </a:r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เจ้าภาพตัวชี้วัด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104465224"/>
                  </a:ext>
                </a:extLst>
              </a:tr>
              <a:tr h="335280">
                <a:tc gridSpan="6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สำนักพัฒนาผู้ฝึกและเทคโนโลยีการฝึก</a:t>
                      </a:r>
                      <a:endParaRPr lang="en-US" sz="1400" b="1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defTabSz="457200"/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ความสำเร็จของการติดตามผลความพึงพอใจ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defTabSz="457200"/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defTabSz="457200"/>
                      <a:r>
                        <a:rPr lang="th-TH" sz="12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สำนักพัฒนาผู้ฝึกและเทคโนโลยีการฝึก</a:t>
                      </a:r>
                      <a:endParaRPr lang="en-US" sz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ร้อยละของบุคลากรฝึกที่ได้รับการพัฒนาศักยภาพ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สามารถนำความรู้ที่ได้รับไปใช้ประโยชน์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สพท</a:t>
                      </a: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94561180"/>
                  </a:ext>
                </a:extLst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ร้อยละของจำนวนหลักสูตรที่ได้จัดทำและนำไปใช้ประโยชน์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สพท</a:t>
                      </a: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99620046"/>
                  </a:ext>
                </a:extLst>
              </a:tr>
              <a:tr h="303974">
                <a:tc gridSpan="6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กองแผนงานและสารสนเทศ</a:t>
                      </a:r>
                      <a:endParaRPr lang="en-US" sz="1400" b="1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defTabSz="457200"/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ความสำเร็จของการบรรลุเป้าหมายตามแผนปฏิบัติงาน ประจำปีงบประมาณ พ.ศ. 2565 ตามโครงการที่กำหนด 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defTabSz="457200"/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</a:t>
                      </a:r>
                    </a:p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ความสำเร็จของการติดตามผลสัมฤทธิ์การพัฒนาฝีมือแรงงาน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</a:t>
                      </a:r>
                      <a:endParaRPr lang="th-TH" sz="120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ร้อยละประสิทธิภาพการผลิตของปัจจัยด้านแรงงาน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</a:t>
                      </a:r>
                      <a:endParaRPr lang="th-TH" sz="120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ความสำเร็จของการดำเนินงานด้านการพัฒนาแรงงานและประสานงานการฝึกอาชีพจังหวัด (กพร.ปจ.) 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</a:t>
                      </a:r>
                      <a:endParaRPr lang="th-TH" sz="120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ความสำเร็จของการบรรลุเป้าหมายตามแผนปฏิบัติงาน ประจำปีงบประมาณ พ.ศ.2565 ภายใต้แผนปฏิบัติราชการกรมพัฒนาฝีมือแรงงาน ประจำปีงบประมาณ พ.ศ.2565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ระดับความสำเร็จของการประสานความร่วมมือเครือข่ายเพื่อสนับสนุนภารกิจของกรมพัฒนาฝีมือแรงงาน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ผส.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ความสำเร็จของการเผยแพร่ผลการศึกษาวิจัยเพื่อส่งเสริมการพัฒนาฝีมือแรงงาน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ผส.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8897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3"/>
            <a:ext cx="9144000" cy="53339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ร่างตัวชี้วัดที่แต่ละหน่วยงานเสนอ</a:t>
            </a:r>
          </a:p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ปีงบประมาณ พ.ศ. 2565 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" y="931682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00B2C179-918B-4121-AA8E-EEEE33792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6261699"/>
              </p:ext>
            </p:extLst>
          </p:nvPr>
        </p:nvGraphicFramePr>
        <p:xfrm>
          <a:off x="0" y="533400"/>
          <a:ext cx="9144000" cy="649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="" xmlns:a16="http://schemas.microsoft.com/office/drawing/2014/main" val="1132078046"/>
                    </a:ext>
                  </a:extLst>
                </a:gridCol>
                <a:gridCol w="3258863">
                  <a:extLst>
                    <a:ext uri="{9D8B030D-6E8A-4147-A177-3AD203B41FA5}">
                      <a16:colId xmlns="" xmlns:a16="http://schemas.microsoft.com/office/drawing/2014/main" val="3602522724"/>
                    </a:ext>
                  </a:extLst>
                </a:gridCol>
                <a:gridCol w="2362200"/>
                <a:gridCol w="1831386"/>
                <a:gridCol w="121661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4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sz="2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</a:t>
                      </a:r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</a:t>
                      </a:r>
                    </a:p>
                    <a:p>
                      <a:pPr algn="ctr"/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</a:t>
                      </a:r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เจ้าภาพตัวชี้วัด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104465224"/>
                  </a:ext>
                </a:extLst>
              </a:tr>
              <a:tr h="335280">
                <a:tc gridSpan="5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สำนักพัฒนามาตรฐานและทดสอบฝีมือแรงงาน</a:t>
                      </a:r>
                      <a:endParaRPr lang="en-US" sz="1400" b="1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ร้อยละของจำนวนการตอบแบบสอบถามความพึงพอใจในการทดสอบมาตรฐานฝีมือแรงงานตามมาตรา 26 และความ</a:t>
                      </a:r>
                      <a:r>
                        <a:rPr lang="th-TH" sz="1200" dirty="0" err="1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สําเร็จ</a:t>
                      </a: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ของการจัด</a:t>
                      </a:r>
                      <a:r>
                        <a:rPr lang="th-TH" sz="1200" dirty="0" err="1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ทํา</a:t>
                      </a: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มาตรฐานฝีมือแรงงานตามมาตรา 26 ของสถาบันพัฒนาฝีมือแรงงานและ</a:t>
                      </a:r>
                      <a:r>
                        <a:rPr lang="th-TH" sz="1200" dirty="0" err="1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สํานักงาน</a:t>
                      </a: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พัฒนาฝีมือแรงงาน</a:t>
                      </a:r>
                      <a:endParaRPr lang="en-AU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สำนักพัฒนามาตรฐานและทดสอบฝีมือแรงงาน</a:t>
                      </a:r>
                    </a:p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ผู้ผ่านการทดสอบมาตรฐานฝีมือแรงงานแห่งชาติที่ได้รับอัตราค่าจ้างตามมาตรฐานฝีมือที่กำหนดตามกฎหมาย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สำนักพัฒนามาตรฐานและทดสอบฝีมือแรงงาน</a:t>
                      </a:r>
                      <a:endParaRPr lang="th-TH" sz="120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94561180"/>
                  </a:ext>
                </a:extLst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ความสำเร็จของการติดตามผลความพึงพอใจ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สำนักพัฒนามาตรฐานและทดสอบฝีมือแรงงาน</a:t>
                      </a:r>
                      <a:endParaRPr lang="th-TH" sz="120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99620046"/>
                  </a:ext>
                </a:extLst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ความสำเร็จของการดำเนินงานตามระบบประกันคุณภาพการทดสอบมาตรฐานฝีมือแรงงานแห่งชาติ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สำนักพัฒนามาตรฐานและทดสอบฝีมือแรงงาน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</a:t>
                      </a: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จำนวนการตอบแบบสอบถาม</a:t>
                      </a: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ความพึงพอใจของผู้รับบริการ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สมฐ.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  <a:endParaRPr lang="th-TH" sz="1200" b="0" kern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endParaRPr lang="th-TH" sz="120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ร้อยละของการพัฒนาบุคลากรเพิ่มประสิทธิภาพการปฏิบัติราชการของหน่วยงาน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สมฐ.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35280">
                <a:tc gridSpan="5"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lang="th-TH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กองพัฒนาศักยภาพแรงงานและผู้ประกอบกิจการ </a:t>
                      </a:r>
                      <a:endParaRPr lang="th-TH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การดำเนินงานโครงการเพิ่มมูลค่าผลิตภัณฑ์แปรรูปเกษตรด้วยเทคโนโลยีและนวัตกรรมประจำปีงบประมาณ พ.ศ. 2565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กองพัฒนาศักยภาพแรงงานและผู้ประกอบกิจการ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ความสำเร็จของการติดตามผลการดำเนินงานโครงการเพิ่มมูลค่าผลิตภัณฑ์แปรรูปด้วยเทคโนโลยีและนวัตกรรม ประจำปีงบประมาณ พ.ศ. 2565 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กศ</a:t>
                      </a: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  <a:endParaRPr lang="th-TH" sz="1200" b="0" kern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ความสำเร็จในการสำรวจทิศทางการฝึกอบรมเพิ่มมูลค่าทางเศรษฐกิจตามความต้องการของผู้สูงอายุ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กศ</a:t>
                      </a: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9763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3"/>
            <a:ext cx="9144000" cy="53339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ร่างตัวชี้วัดที่แต่ละหน่วยงานเสนอ</a:t>
            </a:r>
          </a:p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ปีงบประมาณ พ.ศ. 2565 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" y="931682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00B2C179-918B-4121-AA8E-EEEE33792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0807669"/>
              </p:ext>
            </p:extLst>
          </p:nvPr>
        </p:nvGraphicFramePr>
        <p:xfrm>
          <a:off x="0" y="533400"/>
          <a:ext cx="9144000" cy="6324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="" xmlns:a16="http://schemas.microsoft.com/office/drawing/2014/main" val="1132078046"/>
                    </a:ext>
                  </a:extLst>
                </a:gridCol>
                <a:gridCol w="3258863">
                  <a:extLst>
                    <a:ext uri="{9D8B030D-6E8A-4147-A177-3AD203B41FA5}">
                      <a16:colId xmlns="" xmlns:a16="http://schemas.microsoft.com/office/drawing/2014/main" val="3602522724"/>
                    </a:ext>
                  </a:extLst>
                </a:gridCol>
                <a:gridCol w="2362200"/>
                <a:gridCol w="1831386"/>
                <a:gridCol w="121661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4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sz="2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</a:t>
                      </a:r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</a:t>
                      </a:r>
                    </a:p>
                    <a:p>
                      <a:pPr algn="ctr"/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</a:t>
                      </a:r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เจ้าภาพตัวชี้วัด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104465224"/>
                  </a:ext>
                </a:extLst>
              </a:tr>
              <a:tr h="335280">
                <a:tc gridSpan="5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กองบริหารทรัพยากรบุคคล</a:t>
                      </a:r>
                      <a:endParaRPr lang="en-US" sz="1400" b="1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ความสำเร็จของการขับเคลื่อนการส่งเสริมคุณธรรมและความโปร่งใสของกรมพัฒนาฝีมือแรงงาน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ทุกหน่วยงานภายในกรม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กองบริหารทรัพยากรบุคคล</a:t>
                      </a:r>
                      <a:endParaRPr lang="en-US" sz="12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itchFamily="34" charset="0"/>
                          <a:cs typeface="Tahoma" pitchFamily="34" charset="0"/>
                        </a:rPr>
                        <a:t>ความสำเร็จของการพัฒนาบุคลากรเพิ่มประสิทธิภาพการปฏิบัติราชการของหน่วยงานสู่รัฐบาลดิจิทัล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ทุกหน่วยงานภายในกรม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กองบริหารทรัพยากรบุคคล</a:t>
                      </a:r>
                      <a:endParaRPr lang="en-US" sz="12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94561180"/>
                  </a:ext>
                </a:extLst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การดำเนินโครงการ/กิจกรรม/งานตามแผนกลยุทธ์การบริหารทรัพยากรบุคคล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บค.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  <a:endParaRPr lang="th-TH" sz="1200" b="0" kern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99620046"/>
                  </a:ext>
                </a:extLst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การพิจารณาหลักเกณฑ์ วิธีการ และเงื่อนไขการย้าย การโอน หรือการเลื่อนข้าราชการ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พลเรือนสามัญเพื่อแต่งตั้งให้ดำรงตำแหน่งประเภทวิชาการ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บค.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35280">
                <a:tc gridSpan="5"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6.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กองส่งเสริมการพัฒนาฝีมือแรงงาน</a:t>
                      </a:r>
                      <a:endParaRPr lang="th-TH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ความสำเร็จของการจัดทำรายงานการเงินกองทุนพัฒนาฝีมือแรงงาน ประจำปีงบประมาณ พ.ศ. 2565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200" b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กองส่งเสริมการพัฒนาฝีมือแรงงาน</a:t>
                      </a:r>
                      <a:endParaRPr lang="th-TH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spc="-1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ร้อยละของการเบิกจ่ายเงินกองทุนพัฒนาฝีมือแรงงาน ประจำปีงบประมาณ พ.ศ. 2565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2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กองส่งเสริมการพัฒนาฝีมือแรงงาน</a:t>
                      </a:r>
                      <a:endParaRPr lang="th-TH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ร้อยละของจำนวนพนักงานที่ได้รับการพัฒนาฝีมือแรงงานจากสถานประกอบกิจการ ตาม พ.ร.บ. ส่งเสริมการพัฒนาฝีมือแรงงาน พ.ศ. 2545 มีศักยภาพในการทำงานเพิ่มขึ้น 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2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กองส่งเสริมการพัฒนาฝีมือแรงงาน</a:t>
                      </a:r>
                      <a:endParaRPr lang="th-TH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</a:t>
                      </a: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ละของจำนวนสถานประกอบกิจการที่ยื่นแบบแสดงการส่งเงินสมทบกองทุนพัฒนาฝีมือแรงงานตาม พ.ร.บ. ส่งเสริมการพัฒนาฝีมือแรงงาน พ.ศ. 2545 ประจำปี พ.ศ. 2564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2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กองส่งเสริมการพัฒนาฝีมือแรงงาน</a:t>
                      </a:r>
                      <a:endParaRPr lang="th-TH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4324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3"/>
            <a:ext cx="9144000" cy="53339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ร่างตัวชี้วัดที่แต่ละหน่วยงานเสนอ</a:t>
            </a:r>
          </a:p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ปีงบประมาณ พ.ศ. 2565 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" y="931682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00B2C179-918B-4121-AA8E-EEEE33792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0318259"/>
              </p:ext>
            </p:extLst>
          </p:nvPr>
        </p:nvGraphicFramePr>
        <p:xfrm>
          <a:off x="0" y="533400"/>
          <a:ext cx="9144000" cy="45816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="" xmlns:a16="http://schemas.microsoft.com/office/drawing/2014/main" val="1132078046"/>
                    </a:ext>
                  </a:extLst>
                </a:gridCol>
                <a:gridCol w="3258863">
                  <a:extLst>
                    <a:ext uri="{9D8B030D-6E8A-4147-A177-3AD203B41FA5}">
                      <a16:colId xmlns="" xmlns:a16="http://schemas.microsoft.com/office/drawing/2014/main" val="3602522724"/>
                    </a:ext>
                  </a:extLst>
                </a:gridCol>
                <a:gridCol w="2362200"/>
                <a:gridCol w="1831386"/>
                <a:gridCol w="121661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4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sz="2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</a:t>
                      </a:r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</a:t>
                      </a:r>
                    </a:p>
                    <a:p>
                      <a:pPr algn="ctr"/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</a:t>
                      </a:r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เจ้าภาพตัวชี้วัด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104465224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ในการขับเคลื่อนกิจกรรมส่งเสริมและสนับสนุนให้สถานประกอบกิจการดำเนินการพัฒนาฝีมือแรงงาน ตาม พ.ร.บ. ส่งเสริมการพัฒนาฝีมือแรงงาน</a:t>
                      </a:r>
                      <a:r>
                        <a:rPr lang="th-TH" sz="1200" b="0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พ.ศ. 2545 และที่แก้ไขเพิ่มเติม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กองส่งเสริมการพัฒนาฝีมือแรงงาน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endParaRPr lang="th-TH" sz="120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600"/>
                        </a:spcAft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ร้อยละของจำนวนสถานประกอบกิจการตาม พ.ร.บ. ส่งเสริมการพัฒนาฝีมือแรงงาน พ.ศ. 2545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ที่ยื่นแบบแสดงการส่งเงินสมทบกองทุนพัฒนาฝีมือแรงงาน (</a:t>
                      </a:r>
                      <a:r>
                        <a:rPr lang="th-TH" sz="120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สท</a:t>
                      </a: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.2) ประจำปี พ.ศ. 2564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สพ</a:t>
                      </a: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  <a:endParaRPr lang="th-TH" sz="1200" b="0" kern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94561180"/>
                  </a:ext>
                </a:extLst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endParaRPr lang="th-TH" sz="120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ระดับความสำเร็จของการจัดทำแผนปฏิบัติการด้านกองทุนพัฒนาฝีมือแรงงาน พ.ศ. 2566 – 2570 และแผนปฏิบัติการประจำปี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สพ</a:t>
                      </a: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99620046"/>
                  </a:ext>
                </a:extLst>
              </a:tr>
              <a:tr h="436333">
                <a:tc gridSpan="5"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กองบริหารการคลัง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ความสำเร็จของการเบิกจ่ายเงินงบประมาณภาพรวม ประจำปีงบประมาณ พ.ศ. 2565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ทุกหน่วยงานภายในกรม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ความสำเร็จในการดำเนินการจัดทำต้นทุนต่อหน่วยผลผลิต ประจำปีงบประมาณ พ.ศ. 2564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err="1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กค</a:t>
                      </a: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จำนวนครั้ง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การแก้ไขปรับปรุงข้อมูลในระบบ </a:t>
                      </a:r>
                      <a:r>
                        <a:rPr lang="en-US" sz="12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GFMIS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err="1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กค</a:t>
                      </a: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86748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3"/>
            <a:ext cx="9144000" cy="53339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ร่างตัวชี้วัดที่แต่ละหน่วยงานเสนอ</a:t>
            </a:r>
          </a:p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ปีงบประมาณ พ.ศ. 2565 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" y="931682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00B2C179-918B-4121-AA8E-EEEE33792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3972146"/>
              </p:ext>
            </p:extLst>
          </p:nvPr>
        </p:nvGraphicFramePr>
        <p:xfrm>
          <a:off x="0" y="533400"/>
          <a:ext cx="9144000" cy="51912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="" xmlns:a16="http://schemas.microsoft.com/office/drawing/2014/main" val="1132078046"/>
                    </a:ext>
                  </a:extLst>
                </a:gridCol>
                <a:gridCol w="3258863">
                  <a:extLst>
                    <a:ext uri="{9D8B030D-6E8A-4147-A177-3AD203B41FA5}">
                      <a16:colId xmlns="" xmlns:a16="http://schemas.microsoft.com/office/drawing/2014/main" val="3602522724"/>
                    </a:ext>
                  </a:extLst>
                </a:gridCol>
                <a:gridCol w="2362200"/>
                <a:gridCol w="1831386"/>
                <a:gridCol w="121661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4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sz="2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</a:t>
                      </a:r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</a:t>
                      </a:r>
                    </a:p>
                    <a:p>
                      <a:pPr algn="ctr"/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</a:t>
                      </a:r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เจ้าภาพตัวชี้วัด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104465224"/>
                  </a:ext>
                </a:extLst>
              </a:tr>
              <a:tr h="335280">
                <a:tc gridSpan="5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8.สำนักงานรับรองความรู้ความสามารถ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ระดับความสำเร็จของการบันทึกข้อมูลการรับรองความรู้ความสามารถเทียบการบันทึกข้อมูลค่าธรรมเนียม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สำนักงานรับรองความรู้ความสามารถ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ระดับความสำเร็จของการตรวจตามพระราชบัญญัติส่งเสริมการพัฒนาฝีมือแรงงาน พ.ศ.2545 และที่แก้ไขเพิ่มเติม (ฉบับที่2)พ.ศ.2557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สำนักงานรับรองความรู้ความสามารถ</a:t>
                      </a:r>
                      <a:endParaRPr lang="th-TH" sz="120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94561180"/>
                  </a:ext>
                </a:extLst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ระดับความสำเร็จของการออกสมุดประจำตัวตามพระราชบัญญัติส่งเสริมการพัฒนาฝีมือแรงงาน (ฉบับที่2)พ.ศ.2557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สำนักงานรับรองความรู้ความสามารถ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99620046"/>
                  </a:ext>
                </a:extLst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ระดับความสำเร็จของการประเมินความรู้ความสามารถ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ได้ตามแผนปฏิบัติงาน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th-TH" sz="1200" b="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รร</a:t>
                      </a: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ระดับความสำเร็จของการประกันคุณภาพการรับรองความรู้ความสามารถ ตามหลักการและแนวทางของ </a:t>
                      </a:r>
                    </a:p>
                    <a:p>
                      <a:pPr>
                        <a:defRPr/>
                      </a:pP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ISO 17024 </a:t>
                      </a: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ของศูนย์ประเมินความรู้ความสามารถตามมาตรา 26/4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(2)</a:t>
                      </a:r>
                      <a:endParaRPr lang="th-TH" sz="120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รร</a:t>
                      </a: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35280">
                <a:tc gridSpan="5"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9.กองสื่อสารองค์กร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ความสำเร็จของการใช้สื่อสังคมออนไลน์เพื่อการเผยแพร่ข้อมูลประชาสัมพันธ์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หน่วยงานส่วนกลางที่ตั้งอยู่ในส่วนภูมิภาค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กองสื่อสารองค์กร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จำนวนการผลิตสื่อเเละข่าวเพื่อการประชาสัมพันธ์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สอ.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2191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3"/>
            <a:ext cx="9144000" cy="53339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ร่างตัวชี้วัดที่แต่ละหน่วยงานเสนอ</a:t>
            </a:r>
          </a:p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ปีงบประมาณ พ.ศ. 2565 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" y="931682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00B2C179-918B-4121-AA8E-EEEE33792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8670771"/>
              </p:ext>
            </p:extLst>
          </p:nvPr>
        </p:nvGraphicFramePr>
        <p:xfrm>
          <a:off x="0" y="533400"/>
          <a:ext cx="9144000" cy="6111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="" xmlns:a16="http://schemas.microsoft.com/office/drawing/2014/main" val="1132078046"/>
                    </a:ext>
                  </a:extLst>
                </a:gridCol>
                <a:gridCol w="3258863">
                  <a:extLst>
                    <a:ext uri="{9D8B030D-6E8A-4147-A177-3AD203B41FA5}">
                      <a16:colId xmlns="" xmlns:a16="http://schemas.microsoft.com/office/drawing/2014/main" val="3602522724"/>
                    </a:ext>
                  </a:extLst>
                </a:gridCol>
                <a:gridCol w="2362200"/>
                <a:gridCol w="1831386"/>
                <a:gridCol w="121661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4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sz="2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</a:t>
                      </a:r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</a:t>
                      </a:r>
                    </a:p>
                    <a:p>
                      <a:pPr algn="ctr"/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</a:t>
                      </a:r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เจ้าภาพตัวชี้วัด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104465224"/>
                  </a:ext>
                </a:extLst>
              </a:tr>
              <a:tr h="335280">
                <a:tc gridSpan="5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10.กองวิเทศสัมพันธ์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ในการดำเนินงานภายใต้กรอบความร่วมมือสภาการเทคนิคอาชีวศึกษาและการฝึกอบรมแห่งอาเซียนของกรมพัฒนาฝีมือแรงงา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วส.</a:t>
                      </a:r>
                      <a:endParaRPr lang="en-US" sz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ความสำเร็จในการดำเนินโครงการเยาวชนคนสร้างอนาคต – การส่งเสริมความสามารถในการมีงานทำของเยาวชนในประเทศไทย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วส.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94561180"/>
                  </a:ext>
                </a:extLst>
              </a:tr>
              <a:tr h="320040">
                <a:tc gridSpan="5"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11.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สถาบันพัฒนา</a:t>
                      </a:r>
                      <a:r>
                        <a:rPr lang="th-TH" sz="1400" b="1" dirty="0" err="1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บุคลากรดิจิทัล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</a:t>
                      </a: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Disda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4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99620046"/>
                  </a:ext>
                </a:extLst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ความสำเร็จของการติดตามผลการดำเนินโครงการการพัฒนาทักษะเทคโนโลยีดิจิทัลเพื่อแรงงานวิถีใหม่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en-US" sz="120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Disda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ความสำเร็จของการจัดทำร่างแนวทางการพัฒนากำลังคนเพื่อพัฒนาเศรษฐกิจดิจิทัล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Disda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35280">
                <a:tc gridSpan="5"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12.สำนักงานเลขานุการกรม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ความสำเร็จในการพัฒนาระบบห้องประชุมภายในกรมพัฒนาฝีมือแรงงาน ผ่านวีดิทัศน์ทางไกล (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Video Conference</a:t>
                      </a: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10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 err="1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สล</a:t>
                      </a: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จำนวนเรื่องของหนังสือราชการที่ส่งผ่านระบบสารสนเทศของหน่วยงาน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สล</a:t>
                      </a: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289560">
                <a:tc gridSpan="5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13.กลุ่มกฎหมาย</a:t>
                      </a:r>
                      <a:endParaRPr lang="th-TH" sz="1400" b="1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ความสำเร็จของการประเมินผลสัมฤทธิ์ของกฎหมายว่าด้วยการส่งเสริมการพัฒนาฝีมือแรงงาน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กม.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  <a:endParaRPr lang="th-TH" sz="1200" b="0" kern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ระดับความสำเร็จในการจัดทำระบบบริหารจัดการคดี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กม.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93239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3"/>
            <a:ext cx="9144000" cy="53339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ร่างตัวชี้วัดที่แต่ละหน่วยงานเสนอ</a:t>
            </a:r>
          </a:p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ปีงบประมาณ พ.ศ. 2565 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" y="931682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00B2C179-918B-4121-AA8E-EEEE33792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7366937"/>
              </p:ext>
            </p:extLst>
          </p:nvPr>
        </p:nvGraphicFramePr>
        <p:xfrm>
          <a:off x="0" y="609600"/>
          <a:ext cx="9144000" cy="3352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="" xmlns:a16="http://schemas.microsoft.com/office/drawing/2014/main" val="1132078046"/>
                    </a:ext>
                  </a:extLst>
                </a:gridCol>
                <a:gridCol w="3258863">
                  <a:extLst>
                    <a:ext uri="{9D8B030D-6E8A-4147-A177-3AD203B41FA5}">
                      <a16:colId xmlns="" xmlns:a16="http://schemas.microsoft.com/office/drawing/2014/main" val="3602522724"/>
                    </a:ext>
                  </a:extLst>
                </a:gridCol>
                <a:gridCol w="2362200"/>
                <a:gridCol w="1831386"/>
                <a:gridCol w="121661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4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sz="2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</a:t>
                      </a:r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</a:t>
                      </a:r>
                    </a:p>
                    <a:p>
                      <a:pPr algn="ctr"/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</a:t>
                      </a:r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เจ้าภาพตัวชี้วัด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104465224"/>
                  </a:ext>
                </a:extLst>
              </a:tr>
              <a:tr h="335280">
                <a:tc gridSpan="5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14.ศูนย์ข้อมูลเทคโนโลยีสารสนเทศและการสื่อสาร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จำนวนระบบที่ได้รับการพัฒนา / ปรับปรุงการบริหารจัดการตามภารกิจหน่วยงานของกรมให้อยู่ในรูปแบบดิจิทัล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ศท.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ความสำเร็จของการจัดทำแผนปฏิบัติการดิจิทัลกรมพัฒนาฝีมือแรงงาน ระยะ 5 ปี (พ.ศ. 2566 – 2570)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ศท.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94561180"/>
                  </a:ext>
                </a:extLst>
              </a:tr>
              <a:tr h="396240">
                <a:tc gridSpan="5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15.กลุ่มตรวจสอบภายใน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defTabSz="457200"/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ความสำเร็จของการรายงานสรุปผลการปฏิบัติงานตรวจสอบภายในเป็นไปตามเกณฑ์ประกันคุณภาพ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ตส.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99620046"/>
                  </a:ext>
                </a:extLst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ความพึงพอใจของผู้รับบริการ (หน่วยรับตรวจ) ต่อการปฏิบัติงานของกลุ่มตรวจสอบภายใน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ตส.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27010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3"/>
            <a:ext cx="9144000" cy="53339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ร่างตัวชี้วัดที่แต่ละหน่วยงานเสนอ</a:t>
            </a:r>
          </a:p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ปีงบประมาณ พ.ศ. 2565 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" y="931682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00B2C179-918B-4121-AA8E-EEEE33792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4667743"/>
              </p:ext>
            </p:extLst>
          </p:nvPr>
        </p:nvGraphicFramePr>
        <p:xfrm>
          <a:off x="0" y="533400"/>
          <a:ext cx="9144000" cy="352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937">
                  <a:extLst>
                    <a:ext uri="{9D8B030D-6E8A-4147-A177-3AD203B41FA5}">
                      <a16:colId xmlns="" xmlns:a16="http://schemas.microsoft.com/office/drawing/2014/main" val="1132078046"/>
                    </a:ext>
                  </a:extLst>
                </a:gridCol>
                <a:gridCol w="3258863">
                  <a:extLst>
                    <a:ext uri="{9D8B030D-6E8A-4147-A177-3AD203B41FA5}">
                      <a16:colId xmlns="" xmlns:a16="http://schemas.microsoft.com/office/drawing/2014/main" val="3602522724"/>
                    </a:ext>
                  </a:extLst>
                </a:gridCol>
                <a:gridCol w="2362200"/>
                <a:gridCol w="1831386"/>
                <a:gridCol w="121661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endParaRPr lang="en-US" sz="14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sz="2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หน่วยงานที่ต้อง</a:t>
                      </a:r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</a:t>
                      </a:r>
                    </a:p>
                    <a:p>
                      <a:pPr algn="ctr"/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</a:t>
                      </a:r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เจ้าภาพตัวชี้วัด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</a:t>
                      </a:r>
                      <a:endParaRPr lang="en-US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104465224"/>
                  </a:ext>
                </a:extLst>
              </a:tr>
              <a:tr h="335280">
                <a:tc gridSpan="5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16.กลุ่มพัฒนาระบบบริหาร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5638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ความสำเร็จของการพัฒนานวัตกรรม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200" b="0" kern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457200"/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ทุกหน่วยงานภายในกรม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19585041"/>
                  </a:ext>
                </a:extLst>
              </a:tr>
              <a:tr h="579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ความสำเร็จของการจัดทำรายงานการประเมินผลการควบคุมภายในระดับส่วนงานย่อย ประจำปีงบประมาณ พ.ศ. 2565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ทุกหน่วยงานภายในกรม</a:t>
                      </a:r>
                      <a:endParaRPr lang="en-US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94561180"/>
                  </a:ext>
                </a:extLst>
              </a:tr>
              <a:tr h="43633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ความสำเร็จของการขับเคลื่อนการปฏิบัติงานของกรมพัฒนาฝีมือแรงงาน สู่ระบบราชการ 4.0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ทุกหน่วยงานส่วนกลาง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99620046"/>
                  </a:ext>
                </a:extLst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ความสำเร็จของการจัดทำรายงานการประเมินผลการควบคุมภายในกรมพัฒนาฝีมือแรงงาน ประจำปีงบประมาณ พ.ศ. 2565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พบ.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36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th-TH" sz="120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การติดตามการรายงานคู่มือสำหรับประชาชนในระบบ 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Datacenter</a:t>
                      </a:r>
                      <a:r>
                        <a:rPr lang="th-TH" sz="12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พบ.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1842336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6625</TotalTime>
  <Words>1758</Words>
  <Application>Microsoft Office PowerPoint</Application>
  <PresentationFormat>On-screen Show (4:3)</PresentationFormat>
  <Paragraphs>397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ชุดรูปแบบของ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Admin</dc:creator>
  <cp:lastModifiedBy>prue</cp:lastModifiedBy>
  <cp:revision>707</cp:revision>
  <cp:lastPrinted>2021-10-14T04:41:26Z</cp:lastPrinted>
  <dcterms:created xsi:type="dcterms:W3CDTF">2017-10-26T14:32:22Z</dcterms:created>
  <dcterms:modified xsi:type="dcterms:W3CDTF">2021-10-18T04:25:40Z</dcterms:modified>
</cp:coreProperties>
</file>