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</p:sldIdLst>
  <p:sldSz cx="13716000" cy="9144000"/>
  <p:notesSz cx="6858000" cy="9144000"/>
  <p:defaultTextStyle>
    <a:defPPr>
      <a:defRPr lang="en-US"/>
    </a:defPPr>
    <a:lvl1pPr marL="0" algn="l" defTabSz="1183325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1pPr>
    <a:lvl2pPr marL="591663" algn="l" defTabSz="1183325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2pPr>
    <a:lvl3pPr marL="1183325" algn="l" defTabSz="1183325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3pPr>
    <a:lvl4pPr marL="1774988" algn="l" defTabSz="1183325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4pPr>
    <a:lvl5pPr marL="2366650" algn="l" defTabSz="1183325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5pPr>
    <a:lvl6pPr marL="2958313" algn="l" defTabSz="1183325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6pPr>
    <a:lvl7pPr marL="3549975" algn="l" defTabSz="1183325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7pPr>
    <a:lvl8pPr marL="4141638" algn="l" defTabSz="1183325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8pPr>
    <a:lvl9pPr marL="4733300" algn="l" defTabSz="1183325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5AED7"/>
    <a:srgbClr val="00D25F"/>
    <a:srgbClr val="0BB9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606" autoAdjust="0"/>
  </p:normalViewPr>
  <p:slideViewPr>
    <p:cSldViewPr>
      <p:cViewPr>
        <p:scale>
          <a:sx n="50" d="100"/>
          <a:sy n="50" d="100"/>
        </p:scale>
        <p:origin x="-282" y="-72"/>
      </p:cViewPr>
      <p:guideLst>
        <p:guide orient="horz" pos="2880"/>
        <p:guide pos="43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28700" y="2840567"/>
            <a:ext cx="11658600" cy="196003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57400" y="5181600"/>
            <a:ext cx="96012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916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833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749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666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583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499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416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733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F7A4C-DC87-4E22-8D50-EAE1779D27BB}" type="datetimeFigureOut">
              <a:rPr lang="en-US" smtClean="0"/>
              <a:pPr/>
              <a:t>27-Sep-21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7FBA7-7280-4D04-868D-DC83E7DA408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7590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F7A4C-DC87-4E22-8D50-EAE1779D27BB}" type="datetimeFigureOut">
              <a:rPr lang="en-US" smtClean="0"/>
              <a:pPr/>
              <a:t>27-Sep-21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7FBA7-7280-4D04-868D-DC83E7DA408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2279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3470" y="5875869"/>
            <a:ext cx="11658600" cy="1816100"/>
          </a:xfrm>
        </p:spPr>
        <p:txBody>
          <a:bodyPr anchor="t"/>
          <a:lstStyle>
            <a:lvl1pPr algn="l">
              <a:defRPr sz="5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83470" y="3875619"/>
            <a:ext cx="11658600" cy="2000249"/>
          </a:xfrm>
        </p:spPr>
        <p:txBody>
          <a:bodyPr anchor="b"/>
          <a:lstStyle>
            <a:lvl1pPr marL="0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1pPr>
            <a:lvl2pPr marL="591663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2pPr>
            <a:lvl3pPr marL="1183325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77498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4pPr>
            <a:lvl5pPr marL="236665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5pPr>
            <a:lvl6pPr marL="295831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6pPr>
            <a:lvl7pPr marL="354997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7pPr>
            <a:lvl8pPr marL="414163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8pPr>
            <a:lvl9pPr marL="47333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F7A4C-DC87-4E22-8D50-EAE1779D27BB}" type="datetimeFigureOut">
              <a:rPr lang="en-US" smtClean="0"/>
              <a:pPr/>
              <a:t>27-Sep-21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7FBA7-7280-4D04-868D-DC83E7DA408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2943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33603"/>
            <a:ext cx="6057900" cy="6034617"/>
          </a:xfrm>
        </p:spPr>
        <p:txBody>
          <a:bodyPr/>
          <a:lstStyle>
            <a:lvl1pPr>
              <a:defRPr sz="3600"/>
            </a:lvl1pPr>
            <a:lvl2pPr>
              <a:defRPr sz="31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72300" y="2133603"/>
            <a:ext cx="6057900" cy="6034617"/>
          </a:xfrm>
        </p:spPr>
        <p:txBody>
          <a:bodyPr/>
          <a:lstStyle>
            <a:lvl1pPr>
              <a:defRPr sz="3600"/>
            </a:lvl1pPr>
            <a:lvl2pPr>
              <a:defRPr sz="31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F7A4C-DC87-4E22-8D50-EAE1779D27BB}" type="datetimeFigureOut">
              <a:rPr lang="en-US" smtClean="0"/>
              <a:pPr/>
              <a:t>27-Sep-21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7FBA7-7280-4D04-868D-DC83E7DA408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0186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46817"/>
            <a:ext cx="6060283" cy="853017"/>
          </a:xfrm>
        </p:spPr>
        <p:txBody>
          <a:bodyPr anchor="b"/>
          <a:lstStyle>
            <a:lvl1pPr marL="0" indent="0">
              <a:buNone/>
              <a:defRPr sz="3100" b="1"/>
            </a:lvl1pPr>
            <a:lvl2pPr marL="591663" indent="0">
              <a:buNone/>
              <a:defRPr sz="2600" b="1"/>
            </a:lvl2pPr>
            <a:lvl3pPr marL="1183325" indent="0">
              <a:buNone/>
              <a:defRPr sz="2300" b="1"/>
            </a:lvl3pPr>
            <a:lvl4pPr marL="1774988" indent="0">
              <a:buNone/>
              <a:defRPr sz="2100" b="1"/>
            </a:lvl4pPr>
            <a:lvl5pPr marL="2366650" indent="0">
              <a:buNone/>
              <a:defRPr sz="2100" b="1"/>
            </a:lvl5pPr>
            <a:lvl6pPr marL="2958313" indent="0">
              <a:buNone/>
              <a:defRPr sz="2100" b="1"/>
            </a:lvl6pPr>
            <a:lvl7pPr marL="3549975" indent="0">
              <a:buNone/>
              <a:defRPr sz="2100" b="1"/>
            </a:lvl7pPr>
            <a:lvl8pPr marL="4141638" indent="0">
              <a:buNone/>
              <a:defRPr sz="2100" b="1"/>
            </a:lvl8pPr>
            <a:lvl9pPr marL="4733300" indent="0">
              <a:buNone/>
              <a:defRPr sz="2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899834"/>
            <a:ext cx="6060283" cy="5268384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967541" y="2046817"/>
            <a:ext cx="6062663" cy="853017"/>
          </a:xfrm>
        </p:spPr>
        <p:txBody>
          <a:bodyPr anchor="b"/>
          <a:lstStyle>
            <a:lvl1pPr marL="0" indent="0">
              <a:buNone/>
              <a:defRPr sz="3100" b="1"/>
            </a:lvl1pPr>
            <a:lvl2pPr marL="591663" indent="0">
              <a:buNone/>
              <a:defRPr sz="2600" b="1"/>
            </a:lvl2pPr>
            <a:lvl3pPr marL="1183325" indent="0">
              <a:buNone/>
              <a:defRPr sz="2300" b="1"/>
            </a:lvl3pPr>
            <a:lvl4pPr marL="1774988" indent="0">
              <a:buNone/>
              <a:defRPr sz="2100" b="1"/>
            </a:lvl4pPr>
            <a:lvl5pPr marL="2366650" indent="0">
              <a:buNone/>
              <a:defRPr sz="2100" b="1"/>
            </a:lvl5pPr>
            <a:lvl6pPr marL="2958313" indent="0">
              <a:buNone/>
              <a:defRPr sz="2100" b="1"/>
            </a:lvl6pPr>
            <a:lvl7pPr marL="3549975" indent="0">
              <a:buNone/>
              <a:defRPr sz="2100" b="1"/>
            </a:lvl7pPr>
            <a:lvl8pPr marL="4141638" indent="0">
              <a:buNone/>
              <a:defRPr sz="2100" b="1"/>
            </a:lvl8pPr>
            <a:lvl9pPr marL="4733300" indent="0">
              <a:buNone/>
              <a:defRPr sz="2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967541" y="2899834"/>
            <a:ext cx="6062663" cy="5268384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F7A4C-DC87-4E22-8D50-EAE1779D27BB}" type="datetimeFigureOut">
              <a:rPr lang="en-US" smtClean="0"/>
              <a:pPr/>
              <a:t>27-Sep-21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7FBA7-7280-4D04-868D-DC83E7DA408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889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F7A4C-DC87-4E22-8D50-EAE1779D27BB}" type="datetimeFigureOut">
              <a:rPr lang="en-US" smtClean="0"/>
              <a:pPr/>
              <a:t>27-Sep-21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7FBA7-7280-4D04-868D-DC83E7DA408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7503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F7A4C-DC87-4E22-8D50-EAE1779D27BB}" type="datetimeFigureOut">
              <a:rPr lang="en-US" smtClean="0"/>
              <a:pPr/>
              <a:t>27-Sep-21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7FBA7-7280-4D04-868D-DC83E7DA408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7399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4" y="364068"/>
            <a:ext cx="4512470" cy="1549401"/>
          </a:xfrm>
        </p:spPr>
        <p:txBody>
          <a:bodyPr anchor="b"/>
          <a:lstStyle>
            <a:lvl1pPr algn="l">
              <a:defRPr sz="2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62575" y="364070"/>
            <a:ext cx="7667625" cy="7804151"/>
          </a:xfrm>
        </p:spPr>
        <p:txBody>
          <a:bodyPr/>
          <a:lstStyle>
            <a:lvl1pPr>
              <a:defRPr sz="4100"/>
            </a:lvl1pPr>
            <a:lvl2pPr>
              <a:defRPr sz="3600"/>
            </a:lvl2pPr>
            <a:lvl3pPr>
              <a:defRPr sz="31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4" y="1913471"/>
            <a:ext cx="4512470" cy="6254750"/>
          </a:xfrm>
        </p:spPr>
        <p:txBody>
          <a:bodyPr/>
          <a:lstStyle>
            <a:lvl1pPr marL="0" indent="0">
              <a:buNone/>
              <a:defRPr sz="1800"/>
            </a:lvl1pPr>
            <a:lvl2pPr marL="591663" indent="0">
              <a:buNone/>
              <a:defRPr sz="1600"/>
            </a:lvl2pPr>
            <a:lvl3pPr marL="1183325" indent="0">
              <a:buNone/>
              <a:defRPr sz="1300"/>
            </a:lvl3pPr>
            <a:lvl4pPr marL="1774988" indent="0">
              <a:buNone/>
              <a:defRPr sz="1200"/>
            </a:lvl4pPr>
            <a:lvl5pPr marL="2366650" indent="0">
              <a:buNone/>
              <a:defRPr sz="1200"/>
            </a:lvl5pPr>
            <a:lvl6pPr marL="2958313" indent="0">
              <a:buNone/>
              <a:defRPr sz="1200"/>
            </a:lvl6pPr>
            <a:lvl7pPr marL="3549975" indent="0">
              <a:buNone/>
              <a:defRPr sz="1200"/>
            </a:lvl7pPr>
            <a:lvl8pPr marL="4141638" indent="0">
              <a:buNone/>
              <a:defRPr sz="1200"/>
            </a:lvl8pPr>
            <a:lvl9pPr marL="4733300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F7A4C-DC87-4E22-8D50-EAE1779D27BB}" type="datetimeFigureOut">
              <a:rPr lang="en-US" smtClean="0"/>
              <a:pPr/>
              <a:t>27-Sep-21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7FBA7-7280-4D04-868D-DC83E7DA408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7795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88433" y="6400801"/>
            <a:ext cx="8229600" cy="755651"/>
          </a:xfrm>
        </p:spPr>
        <p:txBody>
          <a:bodyPr anchor="b"/>
          <a:lstStyle>
            <a:lvl1pPr algn="l">
              <a:defRPr sz="2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688433" y="817033"/>
            <a:ext cx="8229600" cy="5486400"/>
          </a:xfrm>
        </p:spPr>
        <p:txBody>
          <a:bodyPr/>
          <a:lstStyle>
            <a:lvl1pPr marL="0" indent="0">
              <a:buNone/>
              <a:defRPr sz="4100"/>
            </a:lvl1pPr>
            <a:lvl2pPr marL="591663" indent="0">
              <a:buNone/>
              <a:defRPr sz="3600"/>
            </a:lvl2pPr>
            <a:lvl3pPr marL="1183325" indent="0">
              <a:buNone/>
              <a:defRPr sz="3100"/>
            </a:lvl3pPr>
            <a:lvl4pPr marL="1774988" indent="0">
              <a:buNone/>
              <a:defRPr sz="2600"/>
            </a:lvl4pPr>
            <a:lvl5pPr marL="2366650" indent="0">
              <a:buNone/>
              <a:defRPr sz="2600"/>
            </a:lvl5pPr>
            <a:lvl6pPr marL="2958313" indent="0">
              <a:buNone/>
              <a:defRPr sz="2600"/>
            </a:lvl6pPr>
            <a:lvl7pPr marL="3549975" indent="0">
              <a:buNone/>
              <a:defRPr sz="2600"/>
            </a:lvl7pPr>
            <a:lvl8pPr marL="4141638" indent="0">
              <a:buNone/>
              <a:defRPr sz="2600"/>
            </a:lvl8pPr>
            <a:lvl9pPr marL="4733300" indent="0">
              <a:buNone/>
              <a:defRPr sz="2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688433" y="7156452"/>
            <a:ext cx="8229600" cy="1073150"/>
          </a:xfrm>
        </p:spPr>
        <p:txBody>
          <a:bodyPr/>
          <a:lstStyle>
            <a:lvl1pPr marL="0" indent="0">
              <a:buNone/>
              <a:defRPr sz="1800"/>
            </a:lvl1pPr>
            <a:lvl2pPr marL="591663" indent="0">
              <a:buNone/>
              <a:defRPr sz="1600"/>
            </a:lvl2pPr>
            <a:lvl3pPr marL="1183325" indent="0">
              <a:buNone/>
              <a:defRPr sz="1300"/>
            </a:lvl3pPr>
            <a:lvl4pPr marL="1774988" indent="0">
              <a:buNone/>
              <a:defRPr sz="1200"/>
            </a:lvl4pPr>
            <a:lvl5pPr marL="2366650" indent="0">
              <a:buNone/>
              <a:defRPr sz="1200"/>
            </a:lvl5pPr>
            <a:lvl6pPr marL="2958313" indent="0">
              <a:buNone/>
              <a:defRPr sz="1200"/>
            </a:lvl6pPr>
            <a:lvl7pPr marL="3549975" indent="0">
              <a:buNone/>
              <a:defRPr sz="1200"/>
            </a:lvl7pPr>
            <a:lvl8pPr marL="4141638" indent="0">
              <a:buNone/>
              <a:defRPr sz="1200"/>
            </a:lvl8pPr>
            <a:lvl9pPr marL="4733300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F7A4C-DC87-4E22-8D50-EAE1779D27BB}" type="datetimeFigureOut">
              <a:rPr lang="en-US" smtClean="0"/>
              <a:pPr/>
              <a:t>27-Sep-21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7FBA7-7280-4D04-868D-DC83E7DA408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0366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F7A4C-DC87-4E22-8D50-EAE1779D27BB}" type="datetimeFigureOut">
              <a:rPr lang="en-US" smtClean="0"/>
              <a:pPr/>
              <a:t>27-Sep-21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7FBA7-7280-4D04-868D-DC83E7DA408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5844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944100" y="366184"/>
            <a:ext cx="3086100" cy="780203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366184"/>
            <a:ext cx="9029700" cy="780203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F7A4C-DC87-4E22-8D50-EAE1779D27BB}" type="datetimeFigureOut">
              <a:rPr lang="en-US" smtClean="0"/>
              <a:pPr/>
              <a:t>27-Sep-21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7FBA7-7280-4D04-868D-DC83E7DA408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5740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366184"/>
            <a:ext cx="12344400" cy="1524000"/>
          </a:xfrm>
          <a:prstGeom prst="rect">
            <a:avLst/>
          </a:prstGeom>
        </p:spPr>
        <p:txBody>
          <a:bodyPr vert="horz" lIns="118333" tIns="59166" rIns="118333" bIns="59166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33603"/>
            <a:ext cx="12344400" cy="6034617"/>
          </a:xfrm>
          <a:prstGeom prst="rect">
            <a:avLst/>
          </a:prstGeom>
        </p:spPr>
        <p:txBody>
          <a:bodyPr vert="horz" lIns="118333" tIns="59166" rIns="118333" bIns="5916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8475134"/>
            <a:ext cx="3200400" cy="486834"/>
          </a:xfrm>
          <a:prstGeom prst="rect">
            <a:avLst/>
          </a:prstGeom>
        </p:spPr>
        <p:txBody>
          <a:bodyPr vert="horz" lIns="118333" tIns="59166" rIns="118333" bIns="59166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9F7A4C-DC87-4E22-8D50-EAE1779D27BB}" type="datetimeFigureOut">
              <a:rPr lang="en-US" smtClean="0"/>
              <a:pPr/>
              <a:t>27-Sep-21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86300" y="8475134"/>
            <a:ext cx="4343400" cy="486834"/>
          </a:xfrm>
          <a:prstGeom prst="rect">
            <a:avLst/>
          </a:prstGeom>
        </p:spPr>
        <p:txBody>
          <a:bodyPr vert="horz" lIns="118333" tIns="59166" rIns="118333" bIns="59166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829800" y="8475134"/>
            <a:ext cx="3200400" cy="486834"/>
          </a:xfrm>
          <a:prstGeom prst="rect">
            <a:avLst/>
          </a:prstGeom>
        </p:spPr>
        <p:txBody>
          <a:bodyPr vert="horz" lIns="118333" tIns="59166" rIns="118333" bIns="59166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7FBA7-7280-4D04-868D-DC83E7DA408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9078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183325" rtl="0" eaLnBrk="1" latinLnBrk="0" hangingPunct="1">
        <a:spcBef>
          <a:spcPct val="0"/>
        </a:spcBef>
        <a:buNone/>
        <a:defRPr sz="5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43747" indent="-443747" algn="l" defTabSz="1183325" rtl="0" eaLnBrk="1" latinLnBrk="0" hangingPunct="1">
        <a:spcBef>
          <a:spcPct val="20000"/>
        </a:spcBef>
        <a:buFont typeface="Arial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61452" indent="-369789" algn="l" defTabSz="1183325" rtl="0" eaLnBrk="1" latinLnBrk="0" hangingPunct="1">
        <a:spcBef>
          <a:spcPct val="20000"/>
        </a:spcBef>
        <a:buFont typeface="Arial" pitchFamily="34" charset="0"/>
        <a:buChar char="–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479156" indent="-295831" algn="l" defTabSz="1183325" rtl="0" eaLnBrk="1" latinLnBrk="0" hangingPunct="1">
        <a:spcBef>
          <a:spcPct val="20000"/>
        </a:spcBef>
        <a:buFont typeface="Arial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3pPr>
      <a:lvl4pPr marL="2070819" indent="-295831" algn="l" defTabSz="1183325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62481" indent="-295831" algn="l" defTabSz="1183325" rtl="0" eaLnBrk="1" latinLnBrk="0" hangingPunct="1">
        <a:spcBef>
          <a:spcPct val="20000"/>
        </a:spcBef>
        <a:buFont typeface="Arial" pitchFamily="34" charset="0"/>
        <a:buChar char="»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54144" indent="-295831" algn="l" defTabSz="1183325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845806" indent="-295831" algn="l" defTabSz="1183325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437469" indent="-295831" algn="l" defTabSz="1183325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029131" indent="-295831" algn="l" defTabSz="1183325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183325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91663" algn="l" defTabSz="1183325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83325" algn="l" defTabSz="1183325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74988" algn="l" defTabSz="1183325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66650" algn="l" defTabSz="1183325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58313" algn="l" defTabSz="1183325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549975" algn="l" defTabSz="1183325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141638" algn="l" defTabSz="1183325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733300" algn="l" defTabSz="1183325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8EE187D4-ED9C-4706-8D39-C97178ABCB6C}"/>
              </a:ext>
            </a:extLst>
          </p:cNvPr>
          <p:cNvSpPr/>
          <p:nvPr/>
        </p:nvSpPr>
        <p:spPr>
          <a:xfrm>
            <a:off x="8333" y="1219200"/>
            <a:ext cx="13695317" cy="1440236"/>
          </a:xfrm>
          <a:prstGeom prst="rect">
            <a:avLst/>
          </a:prstGeom>
          <a:solidFill>
            <a:srgbClr val="F0EC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rtlCol="0" anchor="ctr"/>
          <a:lstStyle/>
          <a:p>
            <a:pPr algn="ctr">
              <a:defRPr/>
            </a:pPr>
            <a:endParaRPr lang="en-US" sz="1600" dirty="0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Pentagon 217">
            <a:extLst>
              <a:ext uri="{FF2B5EF4-FFF2-40B4-BE49-F238E27FC236}">
                <a16:creationId xmlns="" xmlns:a16="http://schemas.microsoft.com/office/drawing/2014/main" id="{F132A930-AF1D-4851-AEE1-C07A614B5124}"/>
              </a:ext>
            </a:extLst>
          </p:cNvPr>
          <p:cNvSpPr/>
          <p:nvPr/>
        </p:nvSpPr>
        <p:spPr>
          <a:xfrm>
            <a:off x="4315275" y="1524000"/>
            <a:ext cx="2523744" cy="914400"/>
          </a:xfrm>
          <a:prstGeom prst="homePlate">
            <a:avLst>
              <a:gd name="adj" fmla="val 256"/>
            </a:avLst>
          </a:prstGeom>
          <a:solidFill>
            <a:srgbClr val="C6A690"/>
          </a:solidFill>
          <a:ln w="28575">
            <a:solidFill>
              <a:srgbClr val="9B6E4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>
              <a:lnSpc>
                <a:spcPct val="95000"/>
              </a:lnSpc>
              <a:defRPr/>
            </a:pPr>
            <a:r>
              <a:rPr lang="th-TH" altLang="en-US" sz="1600" b="1" dirty="0">
                <a:solidFill>
                  <a:prstClr val="black"/>
                </a:solidFill>
                <a:latin typeface="Tahoma" panose="020B0604030504040204" pitchFamily="34" charset="0"/>
                <a:ea typeface="Tahoma" pitchFamily="34" charset="0"/>
                <a:cs typeface="Tahoma" pitchFamily="34" charset="0"/>
              </a:rPr>
              <a:t>แผนพัฒนา</a:t>
            </a:r>
            <a:r>
              <a:rPr lang="th-TH" altLang="en-US" sz="1600" b="1" dirty="0" smtClean="0">
                <a:solidFill>
                  <a:prstClr val="black"/>
                </a:solidFill>
                <a:latin typeface="Tahoma" panose="020B0604030504040204" pitchFamily="34" charset="0"/>
                <a:ea typeface="Tahoma" pitchFamily="34" charset="0"/>
                <a:cs typeface="Tahoma" pitchFamily="34" charset="0"/>
              </a:rPr>
              <a:t>เศรษฐกิจ</a:t>
            </a:r>
          </a:p>
          <a:p>
            <a:pPr algn="ctr">
              <a:lnSpc>
                <a:spcPct val="95000"/>
              </a:lnSpc>
              <a:defRPr/>
            </a:pPr>
            <a:r>
              <a:rPr lang="th-TH" altLang="en-US" sz="1600" b="1" dirty="0" smtClean="0">
                <a:solidFill>
                  <a:prstClr val="black"/>
                </a:solidFill>
                <a:latin typeface="Tahoma" panose="020B0604030504040204" pitchFamily="34" charset="0"/>
                <a:ea typeface="Tahoma" pitchFamily="34" charset="0"/>
                <a:cs typeface="Tahoma" pitchFamily="34" charset="0"/>
              </a:rPr>
              <a:t>และ</a:t>
            </a:r>
            <a:r>
              <a:rPr lang="th-TH" altLang="en-US" sz="1600" b="1" dirty="0">
                <a:solidFill>
                  <a:prstClr val="black"/>
                </a:solidFill>
                <a:latin typeface="Tahoma" panose="020B0604030504040204" pitchFamily="34" charset="0"/>
                <a:ea typeface="Tahoma" pitchFamily="34" charset="0"/>
                <a:cs typeface="Tahoma" pitchFamily="34" charset="0"/>
              </a:rPr>
              <a:t>สังคมแห่งชาติ </a:t>
            </a:r>
            <a:endParaRPr lang="th-TH" altLang="en-US" sz="1600" b="1" dirty="0" smtClean="0">
              <a:solidFill>
                <a:prstClr val="black"/>
              </a:solidFill>
              <a:latin typeface="Tahoma" panose="020B0604030504040204" pitchFamily="34" charset="0"/>
              <a:ea typeface="Tahoma" pitchFamily="34" charset="0"/>
              <a:cs typeface="Tahoma" pitchFamily="34" charset="0"/>
            </a:endParaRPr>
          </a:p>
          <a:p>
            <a:pPr algn="ctr">
              <a:lnSpc>
                <a:spcPct val="95000"/>
              </a:lnSpc>
              <a:defRPr/>
            </a:pPr>
            <a:r>
              <a:rPr lang="th-TH" altLang="en-US" sz="1600" b="1" dirty="0" smtClean="0">
                <a:solidFill>
                  <a:prstClr val="black"/>
                </a:solidFill>
                <a:latin typeface="Tahoma" panose="020B0604030504040204" pitchFamily="34" charset="0"/>
                <a:ea typeface="Tahoma" pitchFamily="34" charset="0"/>
                <a:cs typeface="Tahoma" pitchFamily="34" charset="0"/>
              </a:rPr>
              <a:t>ฉบับ</a:t>
            </a:r>
            <a:r>
              <a:rPr lang="th-TH" altLang="en-US" sz="1600" b="1" dirty="0">
                <a:solidFill>
                  <a:prstClr val="black"/>
                </a:solidFill>
                <a:latin typeface="Tahoma" panose="020B0604030504040204" pitchFamily="34" charset="0"/>
                <a:ea typeface="Tahoma" pitchFamily="34" charset="0"/>
                <a:cs typeface="Tahoma" pitchFamily="34" charset="0"/>
              </a:rPr>
              <a:t>ที่ </a:t>
            </a:r>
            <a:r>
              <a:rPr lang="th-TH" altLang="en-US" sz="1600" b="1" dirty="0" smtClean="0">
                <a:solidFill>
                  <a:prstClr val="black"/>
                </a:solidFill>
                <a:latin typeface="Tahoma" panose="020B0604030504040204" pitchFamily="34" charset="0"/>
                <a:ea typeface="Tahoma" pitchFamily="34" charset="0"/>
                <a:cs typeface="Tahoma" pitchFamily="34" charset="0"/>
              </a:rPr>
              <a:t>12</a:t>
            </a:r>
            <a:endParaRPr lang="en-US" altLang="en-US" sz="1600" b="1" dirty="0" smtClean="0">
              <a:solidFill>
                <a:prstClr val="black"/>
              </a:solidFill>
              <a:latin typeface="Tahoma" panose="020B0604030504040204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" name="Pentagon 218">
            <a:extLst>
              <a:ext uri="{FF2B5EF4-FFF2-40B4-BE49-F238E27FC236}">
                <a16:creationId xmlns="" xmlns:a16="http://schemas.microsoft.com/office/drawing/2014/main" id="{D2F7BFEE-556B-4A7C-8B53-F3CA604073D1}"/>
              </a:ext>
            </a:extLst>
          </p:cNvPr>
          <p:cNvSpPr/>
          <p:nvPr/>
        </p:nvSpPr>
        <p:spPr>
          <a:xfrm>
            <a:off x="648860" y="1524000"/>
            <a:ext cx="3566160" cy="914400"/>
          </a:xfrm>
          <a:prstGeom prst="homePlate">
            <a:avLst>
              <a:gd name="adj" fmla="val 256"/>
            </a:avLst>
          </a:prstGeom>
          <a:solidFill>
            <a:srgbClr val="847072"/>
          </a:solidFill>
          <a:ln w="28575">
            <a:solidFill>
              <a:srgbClr val="6858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822977">
              <a:defRPr/>
            </a:pP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แผนแม่บทภายใต้ยุทธศาสตร์ชาติ </a:t>
            </a:r>
          </a:p>
        </p:txBody>
      </p:sp>
      <p:sp>
        <p:nvSpPr>
          <p:cNvPr id="11" name="Pentagon 219">
            <a:extLst>
              <a:ext uri="{FF2B5EF4-FFF2-40B4-BE49-F238E27FC236}">
                <a16:creationId xmlns="" xmlns:a16="http://schemas.microsoft.com/office/drawing/2014/main" id="{D96295E0-717A-4542-B07D-8A228C6F4D20}"/>
              </a:ext>
            </a:extLst>
          </p:cNvPr>
          <p:cNvSpPr/>
          <p:nvPr/>
        </p:nvSpPr>
        <p:spPr>
          <a:xfrm>
            <a:off x="9261343" y="1524000"/>
            <a:ext cx="4389120" cy="914400"/>
          </a:xfrm>
          <a:prstGeom prst="homePlate">
            <a:avLst>
              <a:gd name="adj" fmla="val 256"/>
            </a:avLst>
          </a:prstGeom>
          <a:solidFill>
            <a:srgbClr val="38572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>
              <a:lnSpc>
                <a:spcPct val="95000"/>
              </a:lnSpc>
              <a:defRPr/>
            </a:pPr>
            <a:r>
              <a:rPr lang="th-TH" altLang="en-US" sz="1600" b="1" dirty="0" smtClean="0">
                <a:solidFill>
                  <a:prstClr val="white"/>
                </a:solidFill>
                <a:latin typeface="Tahoma" panose="020B0604030504040204" pitchFamily="34" charset="0"/>
                <a:ea typeface="Tahoma" pitchFamily="34" charset="0"/>
                <a:cs typeface="Tahoma" pitchFamily="34" charset="0"/>
              </a:rPr>
              <a:t>นโยบายรัฐบาล</a:t>
            </a:r>
            <a:r>
              <a:rPr lang="en-US" altLang="en-US" sz="1600" b="1" dirty="0" smtClean="0">
                <a:solidFill>
                  <a:prstClr val="white"/>
                </a:solidFill>
                <a:latin typeface="Tahoma" panose="020B0604030504040204" pitchFamily="34" charset="0"/>
                <a:ea typeface="Tahoma" pitchFamily="34" charset="0"/>
                <a:cs typeface="Tahoma" pitchFamily="34" charset="0"/>
              </a:rPr>
              <a:t>/</a:t>
            </a:r>
            <a:r>
              <a:rPr lang="th-TH" altLang="en-US" sz="1600" b="1" dirty="0" smtClean="0">
                <a:solidFill>
                  <a:prstClr val="white"/>
                </a:solidFill>
                <a:latin typeface="Tahoma" panose="020B0604030504040204" pitchFamily="34" charset="0"/>
                <a:ea typeface="Tahoma" pitchFamily="34" charset="0"/>
                <a:cs typeface="Tahoma" pitchFamily="34" charset="0"/>
              </a:rPr>
              <a:t>รัฐมนตรี</a:t>
            </a:r>
          </a:p>
          <a:p>
            <a:pPr algn="ctr">
              <a:lnSpc>
                <a:spcPct val="95000"/>
              </a:lnSpc>
              <a:defRPr/>
            </a:pPr>
            <a:r>
              <a:rPr lang="th-TH" altLang="en-US" sz="1600" b="1" dirty="0" smtClean="0">
                <a:solidFill>
                  <a:prstClr val="white"/>
                </a:solidFill>
                <a:latin typeface="Tahoma" panose="020B0604030504040204" pitchFamily="34" charset="0"/>
                <a:ea typeface="Tahoma" pitchFamily="34" charset="0"/>
                <a:cs typeface="Tahoma" pitchFamily="34" charset="0"/>
              </a:rPr>
              <a:t>ว่าการกระทรวงแรงงาน</a:t>
            </a:r>
            <a:endParaRPr lang="th-TH" altLang="en-US" sz="1600" b="1" dirty="0">
              <a:solidFill>
                <a:prstClr val="white"/>
              </a:solidFill>
              <a:latin typeface="Tahoma" panose="020B0604030504040204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="" xmlns:a16="http://schemas.microsoft.com/office/drawing/2014/main" id="{C8733B48-36D4-4906-823D-0472A7E799BB}"/>
              </a:ext>
            </a:extLst>
          </p:cNvPr>
          <p:cNvGrpSpPr/>
          <p:nvPr/>
        </p:nvGrpSpPr>
        <p:grpSpPr>
          <a:xfrm>
            <a:off x="32505" y="2728432"/>
            <a:ext cx="13651019" cy="1355016"/>
            <a:chOff x="21661" y="3374509"/>
            <a:chExt cx="9100679" cy="1204591"/>
          </a:xfrm>
        </p:grpSpPr>
        <p:sp>
          <p:nvSpPr>
            <p:cNvPr id="75" name="Rectangle 74">
              <a:extLst>
                <a:ext uri="{FF2B5EF4-FFF2-40B4-BE49-F238E27FC236}">
                  <a16:creationId xmlns="" xmlns:a16="http://schemas.microsoft.com/office/drawing/2014/main" id="{47219C3F-7AC2-4A79-A29A-EEB2D783760A}"/>
                </a:ext>
              </a:extLst>
            </p:cNvPr>
            <p:cNvSpPr/>
            <p:nvPr/>
          </p:nvSpPr>
          <p:spPr>
            <a:xfrm>
              <a:off x="412795" y="3387059"/>
              <a:ext cx="8709545" cy="1174922"/>
            </a:xfrm>
            <a:prstGeom prst="rect">
              <a:avLst/>
            </a:prstGeom>
            <a:noFill/>
            <a:ln w="19050">
              <a:solidFill>
                <a:srgbClr val="B4C7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257176" indent="-257176" algn="ctr">
                <a:buFont typeface="Arial" panose="020B0604020202020204" pitchFamily="34" charset="0"/>
                <a:buChar char="•"/>
                <a:defRPr/>
              </a:pPr>
              <a:endParaRPr lang="en-US" sz="1600" dirty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76" name="Rectangle 75">
              <a:extLst>
                <a:ext uri="{FF2B5EF4-FFF2-40B4-BE49-F238E27FC236}">
                  <a16:creationId xmlns="" xmlns:a16="http://schemas.microsoft.com/office/drawing/2014/main" id="{34DB5AA9-736A-4B1B-BE30-3D3BED56D321}"/>
                </a:ext>
              </a:extLst>
            </p:cNvPr>
            <p:cNvSpPr/>
            <p:nvPr/>
          </p:nvSpPr>
          <p:spPr>
            <a:xfrm rot="16200000">
              <a:off x="-406899" y="3803069"/>
              <a:ext cx="1204591" cy="347472"/>
            </a:xfrm>
            <a:prstGeom prst="rect">
              <a:avLst/>
            </a:prstGeom>
            <a:solidFill>
              <a:srgbClr val="647E8E"/>
            </a:solidFill>
            <a:ln>
              <a:solidFill>
                <a:srgbClr val="647E8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154306" indent="-154306" algn="ctr">
                <a:buFont typeface="Arial" panose="020B0604020202020204" pitchFamily="34" charset="0"/>
                <a:buChar char="•"/>
                <a:defRPr/>
              </a:pPr>
              <a:endParaRPr lang="en-US" sz="900" spc="-36" dirty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E9CF53EB-68F9-4DAA-A933-AB93BE3B9671}"/>
              </a:ext>
            </a:extLst>
          </p:cNvPr>
          <p:cNvSpPr/>
          <p:nvPr/>
        </p:nvSpPr>
        <p:spPr>
          <a:xfrm rot="16200000">
            <a:off x="-394328" y="1698421"/>
            <a:ext cx="1352144" cy="521208"/>
          </a:xfrm>
          <a:prstGeom prst="rect">
            <a:avLst/>
          </a:prstGeom>
          <a:solidFill>
            <a:srgbClr val="3D313F"/>
          </a:solidFill>
          <a:ln>
            <a:solidFill>
              <a:srgbClr val="3D31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rtlCol="0" anchor="ctr"/>
          <a:lstStyle/>
          <a:p>
            <a:pPr algn="ctr">
              <a:defRPr/>
            </a:pPr>
            <a:r>
              <a:rPr lang="th-TH" sz="16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แผน/นโยบาย</a:t>
            </a:r>
            <a:endParaRPr lang="en-US" sz="1600" b="1" dirty="0">
              <a:solidFill>
                <a:prstClr val="white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5" name="Rectangle 84">
            <a:extLst>
              <a:ext uri="{FF2B5EF4-FFF2-40B4-BE49-F238E27FC236}">
                <a16:creationId xmlns="" xmlns:a16="http://schemas.microsoft.com/office/drawing/2014/main" id="{D8133140-E8BD-47E8-8CEA-E34A0CE2A685}"/>
              </a:ext>
            </a:extLst>
          </p:cNvPr>
          <p:cNvSpPr/>
          <p:nvPr/>
        </p:nvSpPr>
        <p:spPr>
          <a:xfrm rot="16200000">
            <a:off x="-519586" y="3131524"/>
            <a:ext cx="1602656" cy="5212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rtlCol="0" anchor="ctr"/>
          <a:lstStyle/>
          <a:p>
            <a:pPr algn="ctr">
              <a:defRPr/>
            </a:pPr>
            <a:r>
              <a:rPr lang="th-TH" sz="1600" b="1" dirty="0" smtClean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</a:t>
            </a:r>
            <a:endParaRPr lang="en-US" sz="1600" b="1" dirty="0" smtClean="0">
              <a:solidFill>
                <a:prstClr val="white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>
              <a:defRPr/>
            </a:pPr>
            <a:r>
              <a:rPr lang="th-TH" sz="1600" b="1" dirty="0" smtClean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ระดับ</a:t>
            </a:r>
            <a:r>
              <a:rPr lang="th-TH" sz="16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กระทรวง</a:t>
            </a:r>
            <a:endParaRPr lang="en-US" sz="1600" b="1" dirty="0">
              <a:solidFill>
                <a:prstClr val="white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="" xmlns:a16="http://schemas.microsoft.com/office/drawing/2014/main" id="{FAA20AD7-7742-4CC1-8AF3-6B1B1FADB0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53681" y="8580967"/>
            <a:ext cx="3086100" cy="486833"/>
          </a:xfrm>
        </p:spPr>
        <p:txBody>
          <a:bodyPr/>
          <a:lstStyle/>
          <a:p>
            <a:pPr defTabSz="548640">
              <a:defRPr/>
            </a:pPr>
            <a:fld id="{C7D103AA-8845-4AAA-8DCD-945F174AEA28}" type="slidenum">
              <a:rPr lang="th-TH" sz="1300">
                <a:solidFill>
                  <a:prstClr val="black">
                    <a:lumMod val="50000"/>
                    <a:lumOff val="50000"/>
                  </a:prst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pPr defTabSz="548640">
                <a:defRPr/>
              </a:pPr>
              <a:t>1</a:t>
            </a:fld>
            <a:endParaRPr lang="th-TH" sz="1300">
              <a:solidFill>
                <a:prstClr val="black">
                  <a:lumMod val="50000"/>
                  <a:lumOff val="50000"/>
                </a:prst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Pentagon 217">
            <a:extLst>
              <a:ext uri="{FF2B5EF4-FFF2-40B4-BE49-F238E27FC236}">
                <a16:creationId xmlns="" xmlns:a16="http://schemas.microsoft.com/office/drawing/2014/main" id="{2340A92F-15AD-4E01-82B0-D0D80A50EA7F}"/>
              </a:ext>
            </a:extLst>
          </p:cNvPr>
          <p:cNvSpPr/>
          <p:nvPr/>
        </p:nvSpPr>
        <p:spPr>
          <a:xfrm>
            <a:off x="6933425" y="1524000"/>
            <a:ext cx="2208912" cy="914400"/>
          </a:xfrm>
          <a:prstGeom prst="homePlate">
            <a:avLst>
              <a:gd name="adj" fmla="val 256"/>
            </a:avLst>
          </a:prstGeom>
          <a:solidFill>
            <a:srgbClr val="D5B8EA"/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>
              <a:lnSpc>
                <a:spcPct val="95000"/>
              </a:lnSpc>
              <a:defRPr/>
            </a:pPr>
            <a:r>
              <a:rPr lang="th-TH" alt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แผนการปฏิรูปประเทศ</a:t>
            </a:r>
          </a:p>
        </p:txBody>
      </p:sp>
      <p:sp>
        <p:nvSpPr>
          <p:cNvPr id="70" name="Rectangle 69"/>
          <p:cNvSpPr/>
          <p:nvPr/>
        </p:nvSpPr>
        <p:spPr>
          <a:xfrm>
            <a:off x="838200" y="3013854"/>
            <a:ext cx="4572000" cy="816605"/>
          </a:xfrm>
          <a:prstGeom prst="rect">
            <a:avLst/>
          </a:prstGeom>
          <a:solidFill>
            <a:sysClr val="window" lastClr="FFFFFF"/>
          </a:solidFill>
          <a:ln w="19050" cap="flat" cmpd="sng" algn="ctr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/>
        </p:spPr>
        <p:txBody>
          <a:bodyPr lIns="109728" tIns="54864" rIns="109728" bIns="54864" rtlCol="0" anchor="ctr"/>
          <a:lstStyle/>
          <a:p>
            <a:pPr algn="ctr">
              <a:defRPr/>
            </a:pPr>
            <a:r>
              <a:rPr lang="th-TH" sz="1600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ตัวชี้วัดร้อย</a:t>
            </a:r>
            <a:r>
              <a:rPr lang="th-TH" sz="16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ละผู้ผ่านการทดสอบมาตรฐานฝีมือแรงงานแห่งชาติได้รับอัตราค่าจ้างตามมาตรฐาน</a:t>
            </a:r>
            <a:r>
              <a:rPr lang="th-TH" sz="1600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ฝีมือ                   ที่กำหนดตาม</a:t>
            </a:r>
            <a:r>
              <a:rPr lang="th-TH" sz="16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กฎหมาย (</a:t>
            </a:r>
            <a:r>
              <a:rPr lang="en-US" sz="16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96</a:t>
            </a:r>
            <a:r>
              <a:rPr lang="th-TH" sz="16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สาขาอาชีพ)</a:t>
            </a:r>
            <a:endParaRPr lang="en-US" sz="1600" kern="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685799" y="5745385"/>
            <a:ext cx="4572001" cy="579215"/>
          </a:xfrm>
          <a:prstGeom prst="rect">
            <a:avLst/>
          </a:prstGeom>
          <a:solidFill>
            <a:schemeClr val="accent1"/>
          </a:solidFill>
          <a:ln w="19050" cap="flat" cmpd="sng" algn="ctr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/>
        </p:spPr>
        <p:txBody>
          <a:bodyPr lIns="109728" tIns="54864" rIns="109728" bIns="54864" rtlCol="0" anchor="ctr"/>
          <a:lstStyle/>
          <a:p>
            <a:pPr algn="ctr">
              <a:defRPr/>
            </a:pPr>
            <a:r>
              <a:rPr lang="th-TH" sz="16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ตัวชี้วัดการ</a:t>
            </a:r>
            <a:r>
              <a:rPr lang="th-TH" sz="1600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ประเมินผล</a:t>
            </a:r>
            <a:r>
              <a:rPr lang="th-TH" sz="16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</a:t>
            </a:r>
          </a:p>
          <a:p>
            <a:pPr algn="ctr">
              <a:defRPr/>
            </a:pPr>
            <a:r>
              <a:rPr lang="th-TH" sz="16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ของหน่วยงาน</a:t>
            </a:r>
            <a:r>
              <a:rPr lang="th-TH" sz="1600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ภายในกรม</a:t>
            </a:r>
            <a:r>
              <a:rPr lang="th-TH" sz="16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พัฒนาฝีมือแรงงาน</a:t>
            </a:r>
          </a:p>
        </p:txBody>
      </p:sp>
      <p:sp>
        <p:nvSpPr>
          <p:cNvPr id="55" name="Rectangle 54"/>
          <p:cNvSpPr/>
          <p:nvPr/>
        </p:nvSpPr>
        <p:spPr>
          <a:xfrm>
            <a:off x="689744" y="4461654"/>
            <a:ext cx="1938886" cy="57921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19050" cap="flat" cmpd="sng" algn="ctr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/>
        </p:spPr>
        <p:txBody>
          <a:bodyPr lIns="109728" tIns="54864" rIns="109728" bIns="54864" rtlCol="0" anchor="ctr"/>
          <a:lstStyle/>
          <a:p>
            <a:pPr algn="ctr">
              <a:defRPr/>
            </a:pPr>
            <a:r>
              <a:rPr lang="th-TH" sz="1200" kern="0" dirty="0"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ตัวชี้วัดแผนปฏิบัติ</a:t>
            </a:r>
            <a:r>
              <a:rPr lang="th-TH" sz="1200" kern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ราชการ</a:t>
            </a:r>
            <a:endParaRPr lang="en-US" sz="1200" kern="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>
              <a:defRPr/>
            </a:pPr>
            <a:r>
              <a:rPr lang="th-TH" sz="1200" kern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กรม</a:t>
            </a:r>
            <a:r>
              <a:rPr lang="th-TH" sz="1200" kern="0" dirty="0">
                <a:latin typeface="Tahoma" pitchFamily="34" charset="0"/>
                <a:ea typeface="Tahoma" pitchFamily="34" charset="0"/>
                <a:cs typeface="Tahoma" pitchFamily="34" charset="0"/>
              </a:rPr>
              <a:t>พัฒนาฝีมือแรงงาน</a:t>
            </a:r>
          </a:p>
        </p:txBody>
      </p:sp>
      <p:sp>
        <p:nvSpPr>
          <p:cNvPr id="57" name="Rectangle 56"/>
          <p:cNvSpPr/>
          <p:nvPr/>
        </p:nvSpPr>
        <p:spPr>
          <a:xfrm>
            <a:off x="1143000" y="6732224"/>
            <a:ext cx="1938886" cy="579215"/>
          </a:xfrm>
          <a:prstGeom prst="rect">
            <a:avLst/>
          </a:prstGeom>
          <a:solidFill>
            <a:sysClr val="window" lastClr="FFFFFF"/>
          </a:solidFill>
          <a:ln w="19050" cap="flat" cmpd="sng" algn="ctr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/>
        </p:spPr>
        <p:txBody>
          <a:bodyPr lIns="109728" tIns="54864" rIns="109728" bIns="54864" rtlCol="0" anchor="ctr"/>
          <a:lstStyle/>
          <a:p>
            <a:pPr algn="ctr">
              <a:defRPr/>
            </a:pPr>
            <a:r>
              <a:rPr lang="th-TH" sz="16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ตัวชี้วัดผู้อำนวยการ</a:t>
            </a:r>
          </a:p>
        </p:txBody>
      </p:sp>
      <p:sp>
        <p:nvSpPr>
          <p:cNvPr id="66" name="Rectangle 65"/>
          <p:cNvSpPr/>
          <p:nvPr/>
        </p:nvSpPr>
        <p:spPr>
          <a:xfrm>
            <a:off x="1143000" y="7722824"/>
            <a:ext cx="1938886" cy="579215"/>
          </a:xfrm>
          <a:prstGeom prst="rect">
            <a:avLst/>
          </a:prstGeom>
          <a:solidFill>
            <a:sysClr val="window" lastClr="FFFFFF"/>
          </a:solidFill>
          <a:ln w="19050" cap="flat" cmpd="sng" algn="ctr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/>
        </p:spPr>
        <p:txBody>
          <a:bodyPr lIns="109728" tIns="54864" rIns="109728" bIns="54864" rtlCol="0" anchor="ctr"/>
          <a:lstStyle/>
          <a:p>
            <a:pPr algn="ctr">
              <a:defRPr/>
            </a:pPr>
            <a:r>
              <a:rPr lang="th-TH" sz="1600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ตัวชี้วัดรายบุคคล</a:t>
            </a:r>
            <a:endParaRPr lang="th-TH" sz="1600" kern="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2819400" y="4391423"/>
            <a:ext cx="1905000" cy="984631"/>
          </a:xfrm>
          <a:prstGeom prst="rect">
            <a:avLst/>
          </a:prstGeom>
          <a:solidFill>
            <a:sysClr val="window" lastClr="FFFFFF"/>
          </a:solidFill>
          <a:ln w="19050" cap="flat" cmpd="sng" algn="ctr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/>
        </p:spPr>
        <p:txBody>
          <a:bodyPr lIns="109728" tIns="54864" rIns="109728" bIns="54864" rtlCol="0" anchor="ctr"/>
          <a:lstStyle/>
          <a:p>
            <a:pPr algn="ctr">
              <a:defRPr/>
            </a:pPr>
            <a:r>
              <a:rPr lang="th-TH" sz="12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ตัวชี้วัดการ</a:t>
            </a:r>
            <a:r>
              <a:rPr lang="th-TH" sz="1200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ประเมิน</a:t>
            </a:r>
          </a:p>
          <a:p>
            <a:pPr algn="ctr">
              <a:defRPr/>
            </a:pPr>
            <a:r>
              <a:rPr lang="th-TH" sz="1200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ส่วนราชการตาม</a:t>
            </a:r>
            <a:r>
              <a:rPr lang="th-TH" sz="12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มาตรการ</a:t>
            </a:r>
            <a:r>
              <a:rPr lang="th-TH" sz="1200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ปรับปรุงประสิทธิภาพ            ใน</a:t>
            </a:r>
            <a:r>
              <a:rPr lang="th-TH" sz="12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</a:t>
            </a:r>
            <a:r>
              <a:rPr lang="th-TH" sz="1200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ราชการ (</a:t>
            </a:r>
            <a:r>
              <a:rPr lang="th-TH" sz="12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สำนักงาน ก.พ.ร.)</a:t>
            </a:r>
          </a:p>
        </p:txBody>
      </p:sp>
      <p:sp>
        <p:nvSpPr>
          <p:cNvPr id="72" name="Rectangle 71"/>
          <p:cNvSpPr/>
          <p:nvPr/>
        </p:nvSpPr>
        <p:spPr>
          <a:xfrm>
            <a:off x="5791200" y="3013854"/>
            <a:ext cx="3262053" cy="814492"/>
          </a:xfrm>
          <a:prstGeom prst="rect">
            <a:avLst/>
          </a:prstGeom>
          <a:solidFill>
            <a:sysClr val="window" lastClr="FFFFFF"/>
          </a:solidFill>
          <a:ln w="19050" cap="flat" cmpd="sng" algn="ctr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/>
        </p:spPr>
        <p:txBody>
          <a:bodyPr lIns="109728" tIns="54864" rIns="109728" bIns="54864" rtlCol="0" anchor="ctr"/>
          <a:lstStyle/>
          <a:p>
            <a:pPr algn="ctr">
              <a:defRPr/>
            </a:pPr>
            <a:r>
              <a:rPr lang="th-TH" sz="16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ตัวชี้วัดเพื่อ</a:t>
            </a:r>
            <a:r>
              <a:rPr lang="th-TH" sz="1600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ยกระดับขีดความสามารถใน</a:t>
            </a:r>
            <a:r>
              <a:rPr lang="th-TH" sz="16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การแข่งขันของประเทศ</a:t>
            </a:r>
          </a:p>
        </p:txBody>
      </p:sp>
      <p:sp>
        <p:nvSpPr>
          <p:cNvPr id="74" name="Rectangle 73"/>
          <p:cNvSpPr/>
          <p:nvPr/>
        </p:nvSpPr>
        <p:spPr>
          <a:xfrm>
            <a:off x="9217682" y="4343400"/>
            <a:ext cx="1938886" cy="867294"/>
          </a:xfrm>
          <a:prstGeom prst="rect">
            <a:avLst/>
          </a:prstGeom>
          <a:solidFill>
            <a:sysClr val="window" lastClr="FFFFFF"/>
          </a:solidFill>
          <a:ln w="19050" cap="flat" cmpd="sng" algn="ctr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/>
        </p:spPr>
        <p:txBody>
          <a:bodyPr lIns="109728" tIns="54864" rIns="109728" bIns="54864" rtlCol="0" anchor="ctr"/>
          <a:lstStyle/>
          <a:p>
            <a:pPr algn="ctr">
              <a:defRPr/>
            </a:pPr>
            <a:r>
              <a:rPr lang="th-TH" sz="12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การบริหารจัดการภาครัฐ </a:t>
            </a:r>
            <a:r>
              <a:rPr lang="th-TH" sz="1200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</a:t>
            </a:r>
            <a:r>
              <a:rPr lang="en-US" sz="1200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PMQA)</a:t>
            </a:r>
            <a:r>
              <a:rPr lang="th-TH" sz="1200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ของ</a:t>
            </a:r>
            <a:r>
              <a:rPr lang="th-TH" sz="12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สำนักงาน </a:t>
            </a:r>
            <a:r>
              <a:rPr lang="th-TH" sz="1200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ก.พ.ร. </a:t>
            </a:r>
            <a:r>
              <a:rPr lang="th-TH" sz="12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/ </a:t>
            </a:r>
            <a:r>
              <a:rPr lang="en-US" sz="1200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ITA</a:t>
            </a:r>
            <a:endParaRPr lang="th-TH" sz="1200" kern="0" dirty="0" smtClean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>
              <a:defRPr/>
            </a:pPr>
            <a:r>
              <a:rPr lang="en-US" sz="1200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200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ของสำนักงาน ป.ป.ช.</a:t>
            </a:r>
            <a:endParaRPr lang="en-US" sz="1200" kern="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8" name="Rectangle 77"/>
          <p:cNvSpPr/>
          <p:nvPr/>
        </p:nvSpPr>
        <p:spPr>
          <a:xfrm>
            <a:off x="7068438" y="4454057"/>
            <a:ext cx="1938886" cy="579215"/>
          </a:xfrm>
          <a:prstGeom prst="rect">
            <a:avLst/>
          </a:prstGeom>
          <a:solidFill>
            <a:sysClr val="window" lastClr="FFFFFF"/>
          </a:solidFill>
          <a:ln w="19050" cap="flat" cmpd="sng" algn="ctr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/>
        </p:spPr>
        <p:txBody>
          <a:bodyPr lIns="109728" tIns="54864" rIns="109728" bIns="54864" rtlCol="0" anchor="ctr"/>
          <a:lstStyle/>
          <a:p>
            <a:pPr algn="ctr">
              <a:defRPr/>
            </a:pPr>
            <a:r>
              <a:rPr lang="th-TH" sz="12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</a:t>
            </a:r>
          </a:p>
          <a:p>
            <a:pPr algn="ctr">
              <a:defRPr/>
            </a:pPr>
            <a:r>
              <a:rPr lang="th-TH" sz="12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กองทุนพัฒนาฝีมือแรงงาน</a:t>
            </a:r>
          </a:p>
        </p:txBody>
      </p:sp>
      <p:sp>
        <p:nvSpPr>
          <p:cNvPr id="79" name="Rectangle 78"/>
          <p:cNvSpPr/>
          <p:nvPr/>
        </p:nvSpPr>
        <p:spPr>
          <a:xfrm>
            <a:off x="4919114" y="4461654"/>
            <a:ext cx="1938886" cy="579215"/>
          </a:xfrm>
          <a:prstGeom prst="rect">
            <a:avLst/>
          </a:prstGeom>
          <a:solidFill>
            <a:sysClr val="window" lastClr="FFFFFF"/>
          </a:solidFill>
          <a:ln w="19050" cap="flat" cmpd="sng" algn="ctr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/>
        </p:spPr>
        <p:txBody>
          <a:bodyPr lIns="109728" tIns="54864" rIns="109728" bIns="54864" rtlCol="0" anchor="ctr"/>
          <a:lstStyle/>
          <a:p>
            <a:pPr algn="ctr">
              <a:defRPr/>
            </a:pPr>
            <a:r>
              <a:rPr lang="th-TH" sz="12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ตัวชี้วัดสำนักงบประมาณ /</a:t>
            </a:r>
          </a:p>
          <a:p>
            <a:pPr algn="ctr">
              <a:defRPr/>
            </a:pPr>
            <a:r>
              <a:rPr lang="th-TH" sz="1200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โครงการขาว</a:t>
            </a:r>
            <a:r>
              <a:rPr lang="th-TH" sz="12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คาดแดง)</a:t>
            </a:r>
          </a:p>
        </p:txBody>
      </p:sp>
      <p:sp>
        <p:nvSpPr>
          <p:cNvPr id="80" name="Rectangle 79"/>
          <p:cNvSpPr/>
          <p:nvPr/>
        </p:nvSpPr>
        <p:spPr>
          <a:xfrm>
            <a:off x="11381832" y="4454057"/>
            <a:ext cx="1938886" cy="579215"/>
          </a:xfrm>
          <a:prstGeom prst="rect">
            <a:avLst/>
          </a:prstGeom>
          <a:solidFill>
            <a:sysClr val="window" lastClr="FFFFFF"/>
          </a:solidFill>
          <a:ln w="19050" cap="flat" cmpd="sng" algn="ctr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/>
        </p:spPr>
        <p:txBody>
          <a:bodyPr lIns="109728" tIns="54864" rIns="109728" bIns="54864" rtlCol="0" anchor="ctr"/>
          <a:lstStyle/>
          <a:p>
            <a:pPr algn="ctr">
              <a:defRPr/>
            </a:pPr>
            <a:r>
              <a:rPr lang="th-TH" sz="12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ตัวชี้วัดตามภารกิจ</a:t>
            </a:r>
          </a:p>
          <a:p>
            <a:pPr algn="ctr">
              <a:defRPr/>
            </a:pPr>
            <a:r>
              <a:rPr lang="th-TH" sz="12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ที่สำคัญของแต่ละหน่วยงาน</a:t>
            </a:r>
          </a:p>
        </p:txBody>
      </p:sp>
      <p:sp>
        <p:nvSpPr>
          <p:cNvPr id="81" name="Rectangle 80">
            <a:extLst>
              <a:ext uri="{FF2B5EF4-FFF2-40B4-BE49-F238E27FC236}">
                <a16:creationId xmlns="" xmlns:a16="http://schemas.microsoft.com/office/drawing/2014/main" id="{4B22950F-41B4-451C-993E-E612E070C00C}"/>
              </a:ext>
            </a:extLst>
          </p:cNvPr>
          <p:cNvSpPr/>
          <p:nvPr/>
        </p:nvSpPr>
        <p:spPr>
          <a:xfrm rot="16200000">
            <a:off x="-1206058" y="6890839"/>
            <a:ext cx="3002422" cy="52120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rtlCol="0" anchor="ctr"/>
          <a:lstStyle/>
          <a:p>
            <a:pPr algn="ctr">
              <a:defRPr/>
            </a:pPr>
            <a:r>
              <a:rPr lang="th-TH" sz="16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</a:t>
            </a:r>
            <a:r>
              <a:rPr lang="th-TH" sz="1600" b="1" dirty="0" smtClean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ระดับหน่วยงาน</a:t>
            </a:r>
          </a:p>
          <a:p>
            <a:pPr algn="ctr">
              <a:defRPr/>
            </a:pPr>
            <a:r>
              <a:rPr lang="th-TH" sz="1600" b="1" dirty="0" smtClean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ภายในกรม</a:t>
            </a:r>
            <a:endParaRPr lang="en-US" sz="1600" b="1" dirty="0">
              <a:solidFill>
                <a:prstClr val="white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3886199" y="7239000"/>
            <a:ext cx="1690947" cy="579215"/>
          </a:xfrm>
          <a:prstGeom prst="rect">
            <a:avLst/>
          </a:prstGeom>
          <a:solidFill>
            <a:sysClr val="window" lastClr="FFFFFF"/>
          </a:solidFill>
          <a:ln w="19050" cap="flat" cmpd="sng" algn="ctr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/>
        </p:spPr>
        <p:txBody>
          <a:bodyPr lIns="109728" tIns="54864" rIns="109728" bIns="54864" rtlCol="0" anchor="ctr"/>
          <a:lstStyle/>
          <a:p>
            <a:pPr algn="ctr">
              <a:defRPr/>
            </a:pPr>
            <a:r>
              <a:rPr lang="th-TH" sz="16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อธิบดี รองอธิบดี </a:t>
            </a:r>
            <a:endParaRPr lang="th-TH" sz="1600" kern="0" dirty="0" smtClean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>
              <a:defRPr/>
            </a:pPr>
            <a:r>
              <a:rPr lang="th-TH" sz="1600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ผู้ตรวจ</a:t>
            </a:r>
            <a:r>
              <a:rPr lang="th-TH" sz="16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ราชการ</a:t>
            </a:r>
          </a:p>
        </p:txBody>
      </p:sp>
      <p:sp>
        <p:nvSpPr>
          <p:cNvPr id="83" name="Rectangle 82"/>
          <p:cNvSpPr/>
          <p:nvPr/>
        </p:nvSpPr>
        <p:spPr>
          <a:xfrm>
            <a:off x="3886200" y="8001000"/>
            <a:ext cx="1690946" cy="579215"/>
          </a:xfrm>
          <a:prstGeom prst="rect">
            <a:avLst/>
          </a:prstGeom>
          <a:solidFill>
            <a:sysClr val="window" lastClr="FFFFFF"/>
          </a:solidFill>
          <a:ln w="19050" cap="flat" cmpd="sng" algn="ctr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/>
        </p:spPr>
        <p:txBody>
          <a:bodyPr lIns="109728" tIns="54864" rIns="109728" bIns="54864" rtlCol="0" anchor="ctr"/>
          <a:lstStyle/>
          <a:p>
            <a:pPr algn="ctr">
              <a:defRPr/>
            </a:pPr>
            <a:r>
              <a:rPr lang="th-TH" sz="1600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เจ้าหน้าที่</a:t>
            </a:r>
            <a:endParaRPr lang="th-TH" sz="1600" kern="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1141" y="4156854"/>
            <a:ext cx="13651015" cy="1347206"/>
            <a:chOff x="21141" y="4419600"/>
            <a:chExt cx="13651015" cy="1347206"/>
          </a:xfrm>
        </p:grpSpPr>
        <p:sp>
          <p:nvSpPr>
            <p:cNvPr id="77" name="Rectangle 76">
              <a:extLst>
                <a:ext uri="{FF2B5EF4-FFF2-40B4-BE49-F238E27FC236}">
                  <a16:creationId xmlns="" xmlns:a16="http://schemas.microsoft.com/office/drawing/2014/main" id="{4B22950F-41B4-451C-993E-E612E070C00C}"/>
                </a:ext>
              </a:extLst>
            </p:cNvPr>
            <p:cNvSpPr/>
            <p:nvPr/>
          </p:nvSpPr>
          <p:spPr>
            <a:xfrm rot="16200000">
              <a:off x="-391858" y="4832599"/>
              <a:ext cx="1347206" cy="521208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28" tIns="54864" rIns="109728" bIns="54864" rtlCol="0" anchor="ctr"/>
            <a:lstStyle/>
            <a:p>
              <a:pPr algn="ctr">
                <a:defRPr/>
              </a:pPr>
              <a:r>
                <a:rPr lang="th-TH" sz="1600" b="1" dirty="0" smtClean="0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ตัวชี้วัด</a:t>
              </a:r>
            </a:p>
            <a:p>
              <a:pPr algn="ctr">
                <a:defRPr/>
              </a:pPr>
              <a:r>
                <a:rPr lang="th-TH" sz="1600" b="1" dirty="0" smtClean="0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ระดับ</a:t>
              </a:r>
              <a:r>
                <a:rPr lang="th-TH" sz="1600" b="1" dirty="0">
                  <a:solidFill>
                    <a:prstClr val="white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กรม</a:t>
              </a:r>
              <a:endParaRPr lang="en-US" sz="16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86" name="Rectangle 85">
              <a:extLst>
                <a:ext uri="{FF2B5EF4-FFF2-40B4-BE49-F238E27FC236}">
                  <a16:creationId xmlns="" xmlns:a16="http://schemas.microsoft.com/office/drawing/2014/main" id="{47219C3F-7AC2-4A79-A29A-EEB2D783760A}"/>
                </a:ext>
              </a:extLst>
            </p:cNvPr>
            <p:cNvSpPr/>
            <p:nvPr/>
          </p:nvSpPr>
          <p:spPr>
            <a:xfrm>
              <a:off x="607838" y="4429812"/>
              <a:ext cx="13064318" cy="1321642"/>
            </a:xfrm>
            <a:prstGeom prst="rect">
              <a:avLst/>
            </a:prstGeom>
            <a:noFill/>
            <a:ln w="19050"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257176" indent="-257176" algn="ctr">
                <a:buFont typeface="Arial" panose="020B0604020202020204" pitchFamily="34" charset="0"/>
                <a:buChar char="•"/>
                <a:defRPr/>
              </a:pPr>
              <a:endParaRPr lang="en-US" sz="1600" dirty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cxnSp>
        <p:nvCxnSpPr>
          <p:cNvPr id="88" name="Straight Arrow Connector 40">
            <a:extLst>
              <a:ext uri="{FF2B5EF4-FFF2-40B4-BE49-F238E27FC236}">
                <a16:creationId xmlns="" xmlns:a16="http://schemas.microsoft.com/office/drawing/2014/main" id="{C4D117B0-79A0-4E4B-9861-31321F8B3E88}"/>
              </a:ext>
            </a:extLst>
          </p:cNvPr>
          <p:cNvCxnSpPr>
            <a:cxnSpLocks/>
            <a:stCxn id="66" idx="3"/>
            <a:endCxn id="82" idx="1"/>
          </p:cNvCxnSpPr>
          <p:nvPr/>
        </p:nvCxnSpPr>
        <p:spPr>
          <a:xfrm flipV="1">
            <a:off x="3081886" y="7528608"/>
            <a:ext cx="804313" cy="483824"/>
          </a:xfrm>
          <a:prstGeom prst="bentConnector3">
            <a:avLst>
              <a:gd name="adj1" fmla="val 50000"/>
            </a:avLst>
          </a:prstGeom>
          <a:ln w="28575">
            <a:solidFill>
              <a:srgbClr val="00206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Arrow Connector 40">
            <a:extLst>
              <a:ext uri="{FF2B5EF4-FFF2-40B4-BE49-F238E27FC236}">
                <a16:creationId xmlns="" xmlns:a16="http://schemas.microsoft.com/office/drawing/2014/main" id="{C4D117B0-79A0-4E4B-9861-31321F8B3E88}"/>
              </a:ext>
            </a:extLst>
          </p:cNvPr>
          <p:cNvCxnSpPr>
            <a:cxnSpLocks/>
            <a:stCxn id="66" idx="3"/>
            <a:endCxn id="83" idx="1"/>
          </p:cNvCxnSpPr>
          <p:nvPr/>
        </p:nvCxnSpPr>
        <p:spPr>
          <a:xfrm>
            <a:off x="3081886" y="8012432"/>
            <a:ext cx="804314" cy="278176"/>
          </a:xfrm>
          <a:prstGeom prst="bentConnector3">
            <a:avLst>
              <a:gd name="adj1" fmla="val 50000"/>
            </a:avLst>
          </a:prstGeom>
          <a:ln w="28575">
            <a:solidFill>
              <a:srgbClr val="00206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Connector: Elbow 55">
            <a:extLst>
              <a:ext uri="{FF2B5EF4-FFF2-40B4-BE49-F238E27FC236}">
                <a16:creationId xmlns="" xmlns:a16="http://schemas.microsoft.com/office/drawing/2014/main" id="{51493B1B-FBC5-4876-ACA5-288E08A67515}"/>
              </a:ext>
            </a:extLst>
          </p:cNvPr>
          <p:cNvCxnSpPr>
            <a:cxnSpLocks/>
          </p:cNvCxnSpPr>
          <p:nvPr/>
        </p:nvCxnSpPr>
        <p:spPr>
          <a:xfrm>
            <a:off x="2112443" y="6324600"/>
            <a:ext cx="0" cy="384000"/>
          </a:xfrm>
          <a:prstGeom prst="straightConnector1">
            <a:avLst/>
          </a:prstGeom>
          <a:ln w="28575">
            <a:solidFill>
              <a:srgbClr val="00206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Connector: Elbow 55">
            <a:extLst>
              <a:ext uri="{FF2B5EF4-FFF2-40B4-BE49-F238E27FC236}">
                <a16:creationId xmlns="" xmlns:a16="http://schemas.microsoft.com/office/drawing/2014/main" id="{51493B1B-FBC5-4876-ACA5-288E08A67515}"/>
              </a:ext>
            </a:extLst>
          </p:cNvPr>
          <p:cNvCxnSpPr>
            <a:cxnSpLocks/>
          </p:cNvCxnSpPr>
          <p:nvPr/>
        </p:nvCxnSpPr>
        <p:spPr>
          <a:xfrm>
            <a:off x="2115570" y="7308439"/>
            <a:ext cx="0" cy="384000"/>
          </a:xfrm>
          <a:prstGeom prst="straightConnector1">
            <a:avLst/>
          </a:prstGeom>
          <a:ln w="28575">
            <a:solidFill>
              <a:srgbClr val="00206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Connector: Elbow 55">
            <a:extLst>
              <a:ext uri="{FF2B5EF4-FFF2-40B4-BE49-F238E27FC236}">
                <a16:creationId xmlns="" xmlns:a16="http://schemas.microsoft.com/office/drawing/2014/main" id="{51493B1B-FBC5-4876-ACA5-288E08A67515}"/>
              </a:ext>
            </a:extLst>
          </p:cNvPr>
          <p:cNvCxnSpPr>
            <a:cxnSpLocks/>
          </p:cNvCxnSpPr>
          <p:nvPr/>
        </p:nvCxnSpPr>
        <p:spPr>
          <a:xfrm>
            <a:off x="3657600" y="3830459"/>
            <a:ext cx="0" cy="560964"/>
          </a:xfrm>
          <a:prstGeom prst="straightConnector1">
            <a:avLst/>
          </a:prstGeom>
          <a:ln w="28575">
            <a:solidFill>
              <a:srgbClr val="00206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Connector: Elbow 55">
            <a:extLst>
              <a:ext uri="{FF2B5EF4-FFF2-40B4-BE49-F238E27FC236}">
                <a16:creationId xmlns="" xmlns:a16="http://schemas.microsoft.com/office/drawing/2014/main" id="{51493B1B-FBC5-4876-ACA5-288E08A67515}"/>
              </a:ext>
            </a:extLst>
          </p:cNvPr>
          <p:cNvCxnSpPr>
            <a:cxnSpLocks/>
          </p:cNvCxnSpPr>
          <p:nvPr/>
        </p:nvCxnSpPr>
        <p:spPr>
          <a:xfrm>
            <a:off x="1638120" y="5040869"/>
            <a:ext cx="0" cy="560964"/>
          </a:xfrm>
          <a:prstGeom prst="straightConnector1">
            <a:avLst/>
          </a:prstGeom>
          <a:ln w="28575">
            <a:solidFill>
              <a:srgbClr val="00206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Connector: Elbow 55">
            <a:extLst>
              <a:ext uri="{FF2B5EF4-FFF2-40B4-BE49-F238E27FC236}">
                <a16:creationId xmlns="" xmlns:a16="http://schemas.microsoft.com/office/drawing/2014/main" id="{51493B1B-FBC5-4876-ACA5-288E08A67515}"/>
              </a:ext>
            </a:extLst>
          </p:cNvPr>
          <p:cNvCxnSpPr>
            <a:cxnSpLocks/>
          </p:cNvCxnSpPr>
          <p:nvPr/>
        </p:nvCxnSpPr>
        <p:spPr>
          <a:xfrm flipH="1">
            <a:off x="2649449" y="4751261"/>
            <a:ext cx="169951" cy="0"/>
          </a:xfrm>
          <a:prstGeom prst="straightConnector1">
            <a:avLst/>
          </a:prstGeom>
          <a:ln w="28575">
            <a:solidFill>
              <a:schemeClr val="accent4">
                <a:lumMod val="75000"/>
              </a:schemeClr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Connector: Elbow 55">
            <a:extLst>
              <a:ext uri="{FF2B5EF4-FFF2-40B4-BE49-F238E27FC236}">
                <a16:creationId xmlns="" xmlns:a16="http://schemas.microsoft.com/office/drawing/2014/main" id="{51493B1B-FBC5-4876-ACA5-288E08A67515}"/>
              </a:ext>
            </a:extLst>
          </p:cNvPr>
          <p:cNvCxnSpPr>
            <a:cxnSpLocks/>
          </p:cNvCxnSpPr>
          <p:nvPr/>
        </p:nvCxnSpPr>
        <p:spPr>
          <a:xfrm flipH="1">
            <a:off x="4724400" y="4784477"/>
            <a:ext cx="169951" cy="0"/>
          </a:xfrm>
          <a:prstGeom prst="straightConnector1">
            <a:avLst/>
          </a:prstGeom>
          <a:ln w="28575">
            <a:solidFill>
              <a:schemeClr val="accent4">
                <a:lumMod val="75000"/>
              </a:schemeClr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Connector: Elbow 55">
            <a:extLst>
              <a:ext uri="{FF2B5EF4-FFF2-40B4-BE49-F238E27FC236}">
                <a16:creationId xmlns="" xmlns:a16="http://schemas.microsoft.com/office/drawing/2014/main" id="{51493B1B-FBC5-4876-ACA5-288E08A67515}"/>
              </a:ext>
            </a:extLst>
          </p:cNvPr>
          <p:cNvCxnSpPr>
            <a:cxnSpLocks/>
          </p:cNvCxnSpPr>
          <p:nvPr/>
        </p:nvCxnSpPr>
        <p:spPr>
          <a:xfrm flipH="1">
            <a:off x="6858000" y="4733330"/>
            <a:ext cx="169951" cy="0"/>
          </a:xfrm>
          <a:prstGeom prst="straightConnector1">
            <a:avLst/>
          </a:prstGeom>
          <a:ln w="28575">
            <a:solidFill>
              <a:schemeClr val="accent4">
                <a:lumMod val="75000"/>
              </a:schemeClr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Connector: Elbow 55">
            <a:extLst>
              <a:ext uri="{FF2B5EF4-FFF2-40B4-BE49-F238E27FC236}">
                <a16:creationId xmlns="" xmlns:a16="http://schemas.microsoft.com/office/drawing/2014/main" id="{51493B1B-FBC5-4876-ACA5-288E08A67515}"/>
              </a:ext>
            </a:extLst>
          </p:cNvPr>
          <p:cNvCxnSpPr>
            <a:cxnSpLocks/>
          </p:cNvCxnSpPr>
          <p:nvPr/>
        </p:nvCxnSpPr>
        <p:spPr>
          <a:xfrm flipH="1">
            <a:off x="9050249" y="4718135"/>
            <a:ext cx="169951" cy="0"/>
          </a:xfrm>
          <a:prstGeom prst="straightConnector1">
            <a:avLst/>
          </a:prstGeom>
          <a:ln w="28575">
            <a:solidFill>
              <a:schemeClr val="accent4">
                <a:lumMod val="75000"/>
              </a:schemeClr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Connector: Elbow 55">
            <a:extLst>
              <a:ext uri="{FF2B5EF4-FFF2-40B4-BE49-F238E27FC236}">
                <a16:creationId xmlns="" xmlns:a16="http://schemas.microsoft.com/office/drawing/2014/main" id="{51493B1B-FBC5-4876-ACA5-288E08A67515}"/>
              </a:ext>
            </a:extLst>
          </p:cNvPr>
          <p:cNvCxnSpPr>
            <a:cxnSpLocks/>
          </p:cNvCxnSpPr>
          <p:nvPr/>
        </p:nvCxnSpPr>
        <p:spPr>
          <a:xfrm flipH="1">
            <a:off x="11183849" y="4733330"/>
            <a:ext cx="169951" cy="0"/>
          </a:xfrm>
          <a:prstGeom prst="straightConnector1">
            <a:avLst/>
          </a:prstGeom>
          <a:ln w="28575">
            <a:solidFill>
              <a:schemeClr val="accent4">
                <a:lumMod val="75000"/>
              </a:schemeClr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Rectangle 100">
            <a:extLst>
              <a:ext uri="{FF2B5EF4-FFF2-40B4-BE49-F238E27FC236}">
                <a16:creationId xmlns="" xmlns:a16="http://schemas.microsoft.com/office/drawing/2014/main" id="{47219C3F-7AC2-4A79-A29A-EEB2D783760A}"/>
              </a:ext>
            </a:extLst>
          </p:cNvPr>
          <p:cNvSpPr/>
          <p:nvPr/>
        </p:nvSpPr>
        <p:spPr>
          <a:xfrm>
            <a:off x="630504" y="5641108"/>
            <a:ext cx="13019959" cy="3011546"/>
          </a:xfrm>
          <a:prstGeom prst="rect">
            <a:avLst/>
          </a:prstGeom>
          <a:noFill/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57176" indent="-257176" algn="ctr">
              <a:buFont typeface="Arial" panose="020B0604020202020204" pitchFamily="34" charset="0"/>
              <a:buChar char="•"/>
              <a:defRPr/>
            </a:pPr>
            <a:endParaRPr lang="en-US" sz="1600" dirty="0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29" name="Group 28"/>
          <p:cNvGrpSpPr/>
          <p:nvPr/>
        </p:nvGrpSpPr>
        <p:grpSpPr>
          <a:xfrm>
            <a:off x="0" y="0"/>
            <a:ext cx="13739782" cy="1219200"/>
            <a:chOff x="0" y="0"/>
            <a:chExt cx="13739782" cy="1005945"/>
          </a:xfrm>
        </p:grpSpPr>
        <p:sp>
          <p:nvSpPr>
            <p:cNvPr id="103" name="Rectangle 102"/>
            <p:cNvSpPr/>
            <p:nvPr/>
          </p:nvSpPr>
          <p:spPr>
            <a:xfrm>
              <a:off x="0" y="0"/>
              <a:ext cx="13716000" cy="1005945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Title 1">
              <a:extLst>
                <a:ext uri="{FF2B5EF4-FFF2-40B4-BE49-F238E27FC236}">
                  <a16:creationId xmlns="" xmlns:a16="http://schemas.microsoft.com/office/drawing/2014/main" id="{2AD0A582-FEE3-476B-B695-CBB8B9621579}"/>
                </a:ext>
              </a:extLst>
            </p:cNvPr>
            <p:cNvSpPr txBox="1">
              <a:spLocks/>
            </p:cNvSpPr>
            <p:nvPr/>
          </p:nvSpPr>
          <p:spPr>
            <a:xfrm>
              <a:off x="76200" y="260110"/>
              <a:ext cx="12915900" cy="449354"/>
            </a:xfrm>
            <a:prstGeom prst="rect">
              <a:avLst/>
            </a:prstGeom>
            <a:noFill/>
          </p:spPr>
          <p:txBody>
            <a:bodyPr vert="horz" wrap="square" lIns="109728" tIns="54864" rIns="109728" bIns="54864" rtlCol="0" anchor="ctr">
              <a:sp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>
                <a:lnSpc>
                  <a:spcPct val="100000"/>
                </a:lnSpc>
                <a:defRPr/>
              </a:pPr>
              <a:r>
                <a:rPr lang="th-TH" sz="2200" b="1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ความเชื่อมโยงตัวชี้วัดในเชิงคุณภาพ </a:t>
              </a:r>
              <a:r>
                <a:rPr lang="th-TH" sz="2200" b="1" dirty="0" smtClean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และ</a:t>
              </a:r>
              <a:r>
                <a:rPr lang="th-TH" sz="2200" b="1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การถ่ายทอดตัวชี้วัดจากระดับองค์การสู่ระดับบุคคล</a:t>
              </a:r>
            </a:p>
          </p:txBody>
        </p:sp>
        <p:pic>
          <p:nvPicPr>
            <p:cNvPr id="102" name="Picture 2" descr="\\Pk-pc\d\ระเบียบ เอกสารการจัดจ้าง  แบบฟอร์ม\ไฟล์งานต่างๆ+แบบฟอร์มต่างๆ\logo\Logo-DSD-01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649200" y="72943"/>
              <a:ext cx="1001263" cy="8488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8" name="Rectangle 27"/>
            <p:cNvSpPr/>
            <p:nvPr/>
          </p:nvSpPr>
          <p:spPr>
            <a:xfrm>
              <a:off x="0" y="921807"/>
              <a:ext cx="13739782" cy="8413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4" name="Rectangle 103"/>
            <p:cNvSpPr/>
            <p:nvPr/>
          </p:nvSpPr>
          <p:spPr>
            <a:xfrm>
              <a:off x="4166" y="0"/>
              <a:ext cx="13735616" cy="8413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797205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635</TotalTime>
  <Words>177</Words>
  <Application>Microsoft Office PowerPoint</Application>
  <PresentationFormat>Custom</PresentationFormat>
  <Paragraphs>37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prue</dc:creator>
  <cp:lastModifiedBy>prue</cp:lastModifiedBy>
  <cp:revision>38</cp:revision>
  <dcterms:created xsi:type="dcterms:W3CDTF">2020-09-24T04:17:25Z</dcterms:created>
  <dcterms:modified xsi:type="dcterms:W3CDTF">2021-09-27T04:54:01Z</dcterms:modified>
</cp:coreProperties>
</file>