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82" r:id="rId2"/>
    <p:sldId id="294" r:id="rId3"/>
    <p:sldId id="354" r:id="rId4"/>
    <p:sldId id="355" r:id="rId5"/>
    <p:sldId id="307" r:id="rId6"/>
    <p:sldId id="308" r:id="rId7"/>
    <p:sldId id="304" r:id="rId8"/>
    <p:sldId id="309" r:id="rId9"/>
    <p:sldId id="310" r:id="rId10"/>
    <p:sldId id="330" r:id="rId11"/>
    <p:sldId id="312" r:id="rId12"/>
    <p:sldId id="346" r:id="rId13"/>
    <p:sldId id="314" r:id="rId14"/>
    <p:sldId id="315" r:id="rId15"/>
    <p:sldId id="316" r:id="rId16"/>
    <p:sldId id="337" r:id="rId17"/>
    <p:sldId id="317" r:id="rId18"/>
    <p:sldId id="343" r:id="rId19"/>
    <p:sldId id="319" r:id="rId20"/>
    <p:sldId id="320" r:id="rId21"/>
    <p:sldId id="321" r:id="rId22"/>
    <p:sldId id="296" r:id="rId23"/>
    <p:sldId id="322" r:id="rId24"/>
    <p:sldId id="323" r:id="rId25"/>
    <p:sldId id="283" r:id="rId26"/>
    <p:sldId id="356" r:id="rId27"/>
    <p:sldId id="357" r:id="rId28"/>
    <p:sldId id="341" r:id="rId29"/>
    <p:sldId id="325" r:id="rId30"/>
    <p:sldId id="326" r:id="rId31"/>
    <p:sldId id="327" r:id="rId32"/>
    <p:sldId id="328" r:id="rId33"/>
    <p:sldId id="358" r:id="rId34"/>
    <p:sldId id="345" r:id="rId35"/>
    <p:sldId id="350" r:id="rId36"/>
    <p:sldId id="351" r:id="rId37"/>
    <p:sldId id="359" r:id="rId38"/>
    <p:sldId id="333" r:id="rId39"/>
    <p:sldId id="360" r:id="rId40"/>
    <p:sldId id="361" r:id="rId41"/>
    <p:sldId id="362" r:id="rId42"/>
    <p:sldId id="342" r:id="rId43"/>
    <p:sldId id="335" r:id="rId44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3250" autoAdjust="0"/>
  </p:normalViewPr>
  <p:slideViewPr>
    <p:cSldViewPr>
      <p:cViewPr>
        <p:scale>
          <a:sx n="90" d="100"/>
          <a:sy n="90" d="100"/>
        </p:scale>
        <p:origin x="-610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448" cy="496253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643" y="0"/>
            <a:ext cx="2945448" cy="496253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/>
            </a:lvl1pPr>
          </a:lstStyle>
          <a:p>
            <a:fld id="{77E35F4A-9EFD-4399-9B12-2F5657616229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2" tIns="45656" rIns="91312" bIns="4565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085" y="4715192"/>
            <a:ext cx="5437506" cy="4466274"/>
          </a:xfrm>
          <a:prstGeom prst="rect">
            <a:avLst/>
          </a:prstGeom>
        </p:spPr>
        <p:txBody>
          <a:bodyPr vert="horz" lIns="91312" tIns="45656" rIns="91312" bIns="4565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800"/>
            <a:ext cx="2945448" cy="49625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643" y="9428800"/>
            <a:ext cx="2945448" cy="49625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/>
            </a:lvl1pPr>
          </a:lstStyle>
          <a:p>
            <a:fld id="{63A57772-1CE2-4068-B2CF-71BD1FD6512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278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AFA8B-DEF8-4CA2-888B-EB050F911CC7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6583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AFA8B-DEF8-4CA2-888B-EB050F911CC7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6583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6</a:t>
            </a:fld>
            <a:endParaRPr lang="th-TH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AFA8B-DEF8-4CA2-888B-EB050F911CC7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6583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8</a:t>
            </a:fld>
            <a:endParaRPr lang="th-TH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CAFA8B-DEF8-4CA2-888B-EB050F911CC7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258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10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757164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th-TH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129ED5B-7F1E-453D-9E62-510D7F47481A}" type="slidenum">
              <a:rPr lang="th-TH" smtClean="0"/>
              <a:pPr/>
              <a:t>18</a:t>
            </a:fld>
            <a:endParaRPr lang="th-TH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1100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23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185019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AFA8B-DEF8-4CA2-888B-EB050F911CC7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6583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3120">
              <a:defRPr/>
            </a:pPr>
            <a:fld id="{61CAFA8B-DEF8-4CA2-888B-EB050F911CC7}" type="slidenum">
              <a:rPr lang="en-US">
                <a:solidFill>
                  <a:prstClr val="black"/>
                </a:solidFill>
                <a:latin typeface="Calibri"/>
              </a:rPr>
              <a:pPr defTabSz="913120">
                <a:defRPr/>
              </a:pPr>
              <a:t>30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951429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31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981534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32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79765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ตัวแทน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ตัวแทนบันทึกย่อ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th-TH" altLang="th-TH"/>
          </a:p>
        </p:txBody>
      </p:sp>
      <p:sp>
        <p:nvSpPr>
          <p:cNvPr id="8196" name="ตัวแทน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3246" indent="-285863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456" indent="-228691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838" indent="-228691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8221" indent="-228691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5603" indent="-228691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2985" indent="-228691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30368" indent="-228691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7750" indent="-228691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BCFDE0F-0037-4029-B39D-C14C2C2E2B2C}" type="slidenum">
              <a:rPr lang="th-TH" altLang="th-TH" sz="1200"/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th-TH" altLang="th-TH" sz="120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41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339894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th-TH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129ED5B-7F1E-453D-9E62-510D7F47481A}" type="slidenum">
              <a:rPr lang="th-TH" smtClean="0"/>
              <a:pPr/>
              <a:t>42</a:t>
            </a:fld>
            <a:endParaRPr lang="th-TH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275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450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369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934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14743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186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1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491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2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011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723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5D8E04-ADA4-4DCA-B505-166EFE5627DE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AB6C1B-FC64-4477-84BF-CECE1967FB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686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dsd.go.th/msdu" TargetMode="Externa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datacenter.dsd.go.th/" TargetMode="Externa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datacenter.dsd.go.th/" TargetMode="Externa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datacenter.dsd.go.th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eit.dsd.go.th/cat3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eit.dsd.go.th/cat3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gcloud.dsd.go.th/~q7/index.php" TargetMode="External"/><Relationship Id="rId2" Type="http://schemas.openxmlformats.org/officeDocument/2006/relationships/hyperlink" Target="http://datacenter.dsd.go.th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datacenter.dsd.go.th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datacenter.dsd.go.th/" TargetMode="Externa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3124200"/>
            <a:ext cx="9144000" cy="16002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การประเมินการปฏิบัติราชการของส่วนราชการ</a:t>
            </a:r>
            <a:endParaRPr lang="en-US" sz="2400" b="1" dirty="0">
              <a:solidFill>
                <a:schemeClr val="tx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ระดับหน่วยงานภายในกรมพัฒนาฝีมือแรงงาน</a:t>
            </a:r>
            <a:endParaRPr lang="en-US" sz="2400" b="1" dirty="0">
              <a:solidFill>
                <a:schemeClr val="tx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2564 </a:t>
            </a:r>
          </a:p>
        </p:txBody>
      </p:sp>
      <p:pic>
        <p:nvPicPr>
          <p:cNvPr id="7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762000"/>
            <a:ext cx="2194691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5382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612855"/>
            <a:ext cx="9144000" cy="127334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4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ตัวชี้วัดหน่วยงานส่วนกลาง</a:t>
            </a:r>
          </a:p>
        </p:txBody>
      </p:sp>
    </p:spTree>
    <p:extLst>
      <p:ext uri="{BB962C8B-B14F-4D97-AF65-F5344CB8AC3E}">
        <p14:creationId xmlns:p14="http://schemas.microsoft.com/office/powerpoint/2010/main" val="2279462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45341" y="1600200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5310363"/>
              </p:ext>
            </p:extLst>
          </p:nvPr>
        </p:nvGraphicFramePr>
        <p:xfrm>
          <a:off x="54267" y="1828800"/>
          <a:ext cx="9035465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3546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910975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เป็นการประเมินประสิทธิภาพในการดำเนินงานตามกลยุทธ์หลัก ภารกิจพื้นฐาน งานประจำตามหน้าที่ปกติ ที่ได้รับมอบหมายในทุกแผนงาน/โครงการที่อยู่ภายใต้แผนปฏิบัติราชการกรมพัฒนาฝีมือแรงงาน พ.ศ.2564 โดยสามารถเบิกจ่ายเงินงบประมาณภาพรวม ประจำปีงบประมาณ พ.ศ. 2564 ได้ตามเป้าหมายที่สำนักงบประมาณกำหนด</a:t>
                      </a:r>
                      <a:endParaRPr lang="en-US" sz="900" b="0" u="sng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2.1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แผนปฏิบัติงาน ฯ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1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สามารถบันทึกแผนปฏิบัติราชการกรมพัฒนาฝีมือแรงงาน พ.ศ. 2564 ในระบบติดตามและประเมินผลแห่งชาติ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eMENSCR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ให้แล้วเสร็จภายในเดือนพฤศจิกายน 2563 หรือเมื่อได้รับการจัดสรรงบประมาณ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2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สามารถดำเนินงานที่บรรลุเป้าหมายในแต่ละแผนงาน/โครงการภายใต้แผนปฏิบัติราชการกรมพัฒนาฝีมือแรงงาน พ.ศ.2564 พร้อมทั้งบันทึกรายงานความก้าวหน้า      ผลการดำเนินงานตามแผนงาน/โครงการ ในระบบติดตามและประเมินผลแห่งชาติ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eMENSCR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ไตรมาสที่ 1 บันทึกผลภายในวันที่ 10 มกราคม 2564 และไตรมาสที่ 2 บันทึกผลภายในวันที่ 2 เมษายน 2564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</a:t>
                      </a:r>
                      <a:r>
                        <a:rPr lang="th-TH" sz="900" b="0" baseline="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ไตรมาสที่ 3 บันทึกผลภายในวันที่ 10 กรกฎาคม 2564 และไตรมาสที่ 4 บันทึกภายในวันที่ 5 ตุลาคม 2564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2.2 การเบิกจ่ายเงินงบประมาณตามที่ได้รับจัดสรร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พิจารณาจากระบบ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GFMIS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ของกรมบัญชีกลาง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รอบที่ 1 ผลการดำเนินการระหว่างวันที่ 1 ตุลาคม 2563 – 31 มีนาคม 2564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รอบที่ 2 ผลการดำเนินการระหว่างวันที่ 1 เมษายน – 30 กันยายน 2564</a:t>
                      </a:r>
                    </a:p>
                    <a:p>
                      <a:pPr marL="228600" indent="-228600">
                        <a:buAutoNum type="arabicPeriod" startAt="3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3.1 แผนปฏิบัติงาน ฯ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1</a:t>
                      </a:r>
                      <a:r>
                        <a:rPr lang="en-US" sz="9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หากหน่วยมีการเปลี่ยนแปลงโครงการจะต้องมีหนังสือชี้แจงเหตุผลมาที่กองแผนงานและสารสนเทศ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2</a:t>
                      </a:r>
                      <a:r>
                        <a:rPr lang="en-US" sz="9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 6 เดือนแรก การดำเนินการต้องไม่น้อยกว่า ร้อยละ 45 ของการดำเนินการในรอบ 12 เดือน โดยสอดคล้องกับแผนการเบิกจ่ายเงิน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kern="1200" baseline="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3) รอบ 12 เดือน การดำเนินการต้องไม่น้อยกว่า ร้อยละ 100 ของการดำเนินการในรอบ 12 เดือน โดยสอดคล้องกับแผนการเบิกจ่ายเงิน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3.2 การเบิกจ่ายเงินงบประมาณ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1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งบลงทุน และงบรายจ่ายอื่น ในลักษณะค่าจ้างที่ปรึกษา ที่ไม่สามารถเบิกจ่ายได้ภายในไตรมาสที่ 1 - 2  ให้ชี้แจงเหตุผล และกระบวนการดำเนินงาน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ที่ดำเนินการแล้วไม่สามารถเบิกจ่ายได้ ส่งกองบริหารการคลัง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2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โครงการฝึกอบรมแรงงานกลุ่มเป้าหมายเฉพาะเพื่อเพิ่มโอกาสในการประกอบอาชีพ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กิจกรรม เพิ่มทักษะด้านอาชีพแก่นักเรียนครอบครัวยากจนที่ไม่ได้เรียนต่อหลังจบการศึกษาภาคบังคับ ไม่นับมารวมเป็นตัวชี้วัด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รอบที่ 2 1) ค่าจ้างเหมาบริการ ที่ไม่สามารถเบิกจ่ายได้ภายในวันที่ 30 กันยายน 2564 เนื่องจากต้องดำเนินการตามสัญญา ให้ชี้แจงเหตุผล และส่งข้อมูล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ให้กองบริการการคลัง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2) งบลงทุน/งบรายจ่ายอื่น ที่โอนเปลี่ยนแปลงงบประมาณในทุกแผนงาน และได้ดำเนินการก่อหนี้ผูกพันสัญญาไว้แล้ว รวมทั้ง งบประมาณที่ได้รับจัดสรร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เพิ่มเติมเดือนสิงหาคม – กันยายน 2564 (ไม่นำมานับรวม)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</a:t>
                      </a:r>
                      <a:r>
                        <a:rPr lang="th-TH" sz="900" b="0" spc="-30" baseline="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3) การเบิกจ่ายเงินงบประมาณภาพรวม ไตรมาสที่ 3 ไม่น้อยกว่าร้อยละ 70 และไตรมาสที่ 4 ไม่น้อยกว่าร้อยละ 100 ตามเกณฑ์การเบิกจ่ายที่กำหนดทั้ง 2 ไตรมาส </a:t>
                      </a:r>
                      <a:r>
                        <a:rPr lang="th-TH" sz="900" b="0" spc="-3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จึง</a:t>
                      </a:r>
                      <a:r>
                        <a:rPr lang="th-TH" sz="900" b="0" spc="-30" baseline="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จะผ่านตัวชี้วัด</a:t>
                      </a:r>
                    </a:p>
                    <a:p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  <a:r>
                        <a:rPr lang="th-TH" sz="900" b="1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 </a:t>
                      </a: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50" baseline="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การรายงานผลความก้าวหน้าการดำเนินงานตามแผนงาน/โครงการ</a:t>
                      </a:r>
                    </a:p>
                    <a:p>
                      <a:r>
                        <a:rPr lang="th-TH" sz="900" b="0" spc="-50" baseline="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</a:t>
                      </a:r>
                      <a:r>
                        <a:rPr lang="en-US" sz="900" b="0" spc="-50" baseline="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i="0" u="none" strike="noStrike" kern="1200" baseline="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ไฟล์ข้อมูล </a:t>
                      </a:r>
                      <a:r>
                        <a:rPr lang="en-US" sz="900" b="0" i="0" u="none" strike="noStrike" kern="1200" baseline="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PDF </a:t>
                      </a:r>
                      <a:r>
                        <a:rPr lang="th-TH" sz="900" b="0" i="0" u="none" strike="noStrike" kern="1200" baseline="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ที่ได้รายงานความก้าวหน้าในระบบติดตามและประเมินผลแห่งชาติ </a:t>
                      </a:r>
                      <a:r>
                        <a:rPr lang="en-US" sz="900" b="0" i="0" u="none" strike="noStrike" kern="1200" baseline="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eMENSCR </a:t>
                      </a:r>
                      <a:r>
                        <a:rPr lang="th-TH" sz="900" b="0" i="0" u="none" strike="noStrike" kern="1200" baseline="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3 และ ไตรมาสที่ 4 ปีงบประมาณ พ.ศ. 2564</a:t>
                      </a:r>
                      <a:endParaRPr lang="th-TH" sz="900" b="0" spc="-50" baseline="0" dirty="0">
                        <a:solidFill>
                          <a:srgbClr val="C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การเบิกจ่ายเงินงบประมาณ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รอบที่ 1 ข้อมูลเบิกจ่ายจากระบบ </a:t>
                      </a:r>
                      <a:r>
                        <a:rPr lang="en-US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GFMIS </a:t>
                      </a: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ของกรมบัญชีกลาง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รอบที่ 2 ข้อมูลเบิกจ่ายจากระบบ </a:t>
                      </a:r>
                      <a:r>
                        <a:rPr lang="en-US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GFMIS </a:t>
                      </a: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ของกรมบัญชีกลาง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เจ้าภาพ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กองแผนงานและสารสนเทศ ผู้รับผิดชอบ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นางณัฐวลัย น้ำทอง / นางสาวพเยาว์ อินทอง / นางสาวพง</a:t>
                      </a:r>
                      <a:r>
                        <a:rPr lang="th-TH" sz="900" b="0" spc="-2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ศิ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ยา อ่ำนาค</a:t>
                      </a:r>
                      <a:r>
                        <a:rPr lang="th-TH" sz="900" b="0" spc="-2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ิล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นางพัทธนันท์ ตีเมืองสอง โทรศัพท์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0 2 245 7065</a:t>
                      </a:r>
                      <a:endParaRPr lang="en-US" sz="900" b="0" spc="-3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กองบริหารการคลัง ผู้รับผิดชอบ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นางสาวนิภาพร  ใบบัวเผื่อน / นางสาว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อรพิน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อินตา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วิน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0 2245 6166                      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6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ๆ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หากหน่วยงานไม่มีแผนงาน/โครงการภายใต้แผนปฏิบัติราชการกรมพัฒนาฝีมือแรงงาน พ.ศ.2564 ขอให้จัดทำและดำเนินการตามแผนปฏิบัติงานตามภารกิจปกติ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4267" y="76247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4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(ทุกหน่วยงานส่วนกลาง)</a:t>
            </a: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Rounded Rectangle 3"/>
          <p:cNvSpPr/>
          <p:nvPr/>
        </p:nvSpPr>
        <p:spPr bwMode="gray">
          <a:xfrm>
            <a:off x="54267" y="722578"/>
            <a:ext cx="8190437" cy="93134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1.1 </a:t>
            </a:r>
            <a:r>
              <a:rPr lang="en-US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ความสำเร็จของการบรรลุเป้าหมายตามแผนปฏิบัติงาน ประจำปีงบประมาณ พ.ศ.2564 ภายใต้แผนปฏิบัติราชการ</a:t>
            </a:r>
          </a:p>
          <a:p>
            <a:pPr fontAlgn="base">
              <a:spcAft>
                <a:spcPts val="600"/>
              </a:spcAft>
            </a:pP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กรมพัฒนาฝีมือแรงงาน ประจำปีงบประมาณ พ.ศ.2564  และการเบิกจ่ายเงินงบประมาณภาพรวม</a:t>
            </a:r>
          </a:p>
          <a:p>
            <a:pPr fontAlgn="base">
              <a:spcAft>
                <a:spcPts val="600"/>
              </a:spcAft>
            </a:pP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ประจำปีงบประมาณ พ.ศ. 2564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7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0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9259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8500889"/>
              </p:ext>
            </p:extLst>
          </p:nvPr>
        </p:nvGraphicFramePr>
        <p:xfrm>
          <a:off x="261099" y="1563239"/>
          <a:ext cx="8498249" cy="32154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9824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215483">
                <a:tc>
                  <a:txBody>
                    <a:bodyPr/>
                    <a:lstStyle/>
                    <a:p>
                      <a:pPr marL="0" indent="0">
                        <a:buNone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indent="0">
                        <a:buNone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59203" y="4603512"/>
            <a:ext cx="830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sz="9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9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37103" y="4835467"/>
            <a:ext cx="7681116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3</a:t>
              </a: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288338"/>
              </p:ext>
            </p:extLst>
          </p:nvPr>
        </p:nvGraphicFramePr>
        <p:xfrm>
          <a:off x="40694" y="5255713"/>
          <a:ext cx="9062611" cy="1437178"/>
        </p:xfrm>
        <a:graphic>
          <a:graphicData uri="http://schemas.openxmlformats.org/drawingml/2006/table">
            <a:tbl>
              <a:tblPr firstRow="1"/>
              <a:tblGrid>
                <a:gridCol w="9258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9722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1435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3302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0635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5469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6638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551578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414354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49722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423671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420463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657410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48458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2811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th-TH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รายงานผลการดำเนินงานตามแผนงาน/โครงการ ไตรมาสที่1-2  ตามแผนปฏิบัติงาน ไม่น้อยกว่า 100  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เบิกจ่ายเงินงบประมาณภาพรวม                    </a:t>
                      </a:r>
                      <a:r>
                        <a:rPr lang="th-TH" sz="800" b="0" kern="1200" dirty="0" err="1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ไตรมาส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1 - 2  ไม่น้อยกว่า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ร้อยละ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45          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รายงานผลการดำเนินการรตามแผนงาน/โครงการ ตามแผนปฏิบัติงาน ไตรมาสที่ 3-4 </a:t>
                      </a:r>
                      <a:br>
                        <a:rPr lang="th-TH" sz="800" b="0" kern="1200" dirty="0"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800" b="0" kern="1200" dirty="0"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ไม่น้อยกว่า ร้อยละ 100 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เบิกจ่ายเงินงบประมาณภาพรวม                    </a:t>
                      </a:r>
                      <a:r>
                        <a:rPr lang="th-TH" sz="800" b="0" kern="1200" dirty="0" err="1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ไตรมาส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1 - 4  ไม่น้อยกว่า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ร้อยละ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(ไตรมาส</a:t>
                      </a:r>
                      <a:r>
                        <a:rPr lang="th-TH" sz="800" b="0" kern="1200" baseline="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3 ไม่น้อยกว่าร้อยละ 70 ไตรมาส 4 ไม่น้อยกว่าร้อยละ 100 </a:t>
                      </a:r>
                      <a:r>
                        <a:rPr lang="en-US" sz="800" b="0" kern="1200" baseline="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en-US" sz="800" b="0" kern="120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36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1210428"/>
              </p:ext>
            </p:extLst>
          </p:nvPr>
        </p:nvGraphicFramePr>
        <p:xfrm>
          <a:off x="838200" y="2735128"/>
          <a:ext cx="6661716" cy="5522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65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2746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276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99541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ร้อยละการเบิกจ่ายงบประมาณ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=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ของหน่วยงาน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งบประมาณที่หน่วยงานเบิกจ่ายภาพรวม </a:t>
                      </a:r>
                      <a:r>
                        <a:rPr lang="th-TH" sz="90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ไตรมาส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1 - 2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(พิจารณาจากระบบ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GFMIS)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3699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วงเงินงบประมาณที่หน่วยงานได้รับจัดสรรในปีงบประมาณ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พ.ศ. 2564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5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7050387"/>
              </p:ext>
            </p:extLst>
          </p:nvPr>
        </p:nvGraphicFramePr>
        <p:xfrm>
          <a:off x="838200" y="3489902"/>
          <a:ext cx="6888085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910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26318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8580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91862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ร้อยละการเบิกจ่ายงบประมาณของหน่วยงานไตรมาสที่ 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งบประมาณที่หน่วยงานเบิกจ่ายภาพรวม ไตรมาส 1 - 3 (พิจารณาจากระบบ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GFMIS)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วงเงินงบประมาณที่หน่วยงานได้รับจัดสรรในปีงบประมาณ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พ.ศ. 2564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382664" y="2519120"/>
            <a:ext cx="145409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รอบที่ 1 มี.ค. (6 เดือน)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82664" y="3191310"/>
            <a:ext cx="145409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รอบที่ 2 ก.ย. (12 เดือน)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0694" y="119739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4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(ทุกหน่วยงานส่วนกลาง)</a:t>
            </a: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6" name="Rounded Rectangle 3"/>
          <p:cNvSpPr/>
          <p:nvPr/>
        </p:nvSpPr>
        <p:spPr bwMode="gray">
          <a:xfrm>
            <a:off x="40694" y="800376"/>
            <a:ext cx="8341306" cy="65279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1.1 </a:t>
            </a:r>
            <a:r>
              <a:rPr lang="en-US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ความสำเร็จของการบรรลุเป้าหมายตามแผนปฏิบัติงาน ประจำปีงบประมาณ พ.ศ.2564 ภายใต้แผนปฏิบัติราชการ         กรมพัฒนาฝีมือแรงงาน ประจำปีงบประมาณ พ.ศ.2564  และการเบิกจ่ายเงินงบประมาณภาพรวม ประจำปีงบประมาณ</a:t>
            </a:r>
            <a:r>
              <a:rPr lang="en-US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พ.ศ.2564</a:t>
            </a:r>
          </a:p>
          <a:p>
            <a:pPr fontAlgn="base">
              <a:spcAft>
                <a:spcPts val="600"/>
              </a:spcAft>
            </a:pPr>
            <a:r>
              <a:rPr lang="th-TH" sz="12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</a:t>
            </a:r>
          </a:p>
        </p:txBody>
      </p:sp>
      <p:sp>
        <p:nvSpPr>
          <p:cNvPr id="30" name="TextBox 27">
            <a:extLst>
              <a:ext uri="{FF2B5EF4-FFF2-40B4-BE49-F238E27FC236}">
                <a16:creationId xmlns:a16="http://schemas.microsoft.com/office/drawing/2014/main" xmlns="" id="{52B81DEE-AD30-47C5-856E-115240C95C51}"/>
              </a:ext>
            </a:extLst>
          </p:cNvPr>
          <p:cNvSpPr txBox="1"/>
          <p:nvPr/>
        </p:nvSpPr>
        <p:spPr>
          <a:xfrm>
            <a:off x="382664" y="1699580"/>
            <a:ext cx="145409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สูตรการคำนวณ </a:t>
            </a:r>
            <a:r>
              <a:rPr lang="en-US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ถ้ามี</a:t>
            </a:r>
            <a:r>
              <a:rPr lang="en-US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endParaRPr lang="th-TH" sz="9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31" name="Table 29">
            <a:extLst>
              <a:ext uri="{FF2B5EF4-FFF2-40B4-BE49-F238E27FC236}">
                <a16:creationId xmlns:a16="http://schemas.microsoft.com/office/drawing/2014/main" xmlns="" id="{B9D6CCE4-7BB5-43BA-B9D6-7CD1F7276F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6191189"/>
              </p:ext>
            </p:extLst>
          </p:nvPr>
        </p:nvGraphicFramePr>
        <p:xfrm>
          <a:off x="838200" y="1935373"/>
          <a:ext cx="6661716" cy="5522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65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2746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276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99541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ร้อยละของการบรรลุเป้าหมาย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=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ตามแผนการปฏิบัติงาน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จำนวนแผนงาน/โครงการ ทีดำเนินการแล้วเสร็จ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3699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จำนวนแผนงาน/โครงการ ตามแผนปฏิบัติงาน ประจำปีงบประมาณ พ.ศ. 2564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34" name="Table 29">
            <a:extLst>
              <a:ext uri="{FF2B5EF4-FFF2-40B4-BE49-F238E27FC236}">
                <a16:creationId xmlns:a16="http://schemas.microsoft.com/office/drawing/2014/main" xmlns="" id="{34860887-E39E-42C0-BA66-CF280FD091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2880889"/>
              </p:ext>
            </p:extLst>
          </p:nvPr>
        </p:nvGraphicFramePr>
        <p:xfrm>
          <a:off x="838200" y="3994798"/>
          <a:ext cx="6888085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910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26318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8580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91862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ร้อยละการเบิกจ่ายงบประมาณของหน่วยงานไตรมาสที่ 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งบประมาณที่หน่วยงานเบิกจ่ายภาพรวม </a:t>
                      </a:r>
                      <a:r>
                        <a:rPr lang="th-TH" sz="90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ไตรมาส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1 - 4 (พิจารณาจากระบบ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GFMIS)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วงเงินงบประมาณที่หน่วยงานได้รับจัดสรรในปีงบประมาณ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พ.ศ. 2564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7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0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986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-3175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 Base </a:t>
            </a: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(ทุกหน่วยงานส่วนกลาง)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76200" y="609600"/>
            <a:ext cx="8077199" cy="4572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1.2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ความสำเร็จของการขับเคลื่อนการส่งเสริมคุณธรรมและความโปร่งใสของกรมพัฒนาฝีมือแรงงาน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066800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9653482"/>
              </p:ext>
            </p:extLst>
          </p:nvPr>
        </p:nvGraphicFramePr>
        <p:xfrm>
          <a:off x="0" y="1356360"/>
          <a:ext cx="8991600" cy="61886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91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063240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</a:pPr>
                      <a:r>
                        <a:rPr lang="th-TH" sz="900" b="1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ความสำเร็จของการบรรลุเป้าหมาย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แผนพัฒนาเศรษฐกิจและสังคมแห่งชาติ ฉบับที่ 12 (พ.ศ. 2560 - 2564) ยุทธศาสตร์ที่ 6 การบริหารจัดการภาครัฐ การป้องกันการทุจริตประพฤติมิชอบและ</a:t>
                      </a:r>
                      <a:r>
                        <a:rPr lang="th-TH" sz="900" b="0" kern="1200" baseline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ธรรมาภิ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บาลในภาครัฐ เพื่อลดปัญหาการทุจริตและประพฤติมิชอบของประเทศ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ยุทธศาสตร์ชาติว่าด้วยการป้องกันและปราบปรามการทุจริต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ระยะที่ 3 (พ.ศ.2561-2564)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ยุทธศาตร์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 4 พัฒนาระบบป้องกันการทุจริตเชิงรุก ประกอบกับการประเมินคุณธรรมและความโปร่งใสในการดำเนินงานของหน่วยงานภาครัฐ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ITA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ได้ส่งเสริมให้หน่วยงานภาครัฐดำเนินการเปิดเผยข้อมูลแก่สาธารณะเพื่อเสริมสร้างความโปร่งใส เป็นธรรม และป้องกันการทุจริต ดังนั้น จึงได้กำหนดตัวชี้วัด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ระดับความสำเร็จของการขับเคลื่อนการส่งเสริมคุณธรรมและความโปร่งใสของกรมพัฒนา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ฝีมือแรงงาน เพื่อเป็นการขับเคลื่อนด้านการส่งเสริมคุณธรรม ความโปร่งใส และป้องกันการทุจริตตามภารกิจกรมพัฒนาฝีมือแรงงาน ซึ่งจะเป็นการเพิ่มประสิทธิภาพในการป้องกันการทุจริตและส่งเสริมคุณธรรมจริยธรรม ความโปร่งใสให้กับหน่วยงานในสังกัดของกรมพัฒนาฝีมือ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แรงงาน</a:t>
                      </a:r>
                      <a:endParaRPr lang="th-TH" sz="900" b="0" strike="sng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lain" startAt="2"/>
                        <a:tabLst/>
                        <a:defRPr/>
                      </a:pP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ผลการดำเนินงาน ระหว่างวันที่ 1 ตุลาคม 2563 – 31 มีนาคม 2564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ผลการดำเนินงาน ระหว่างวันที่ 1 เมษายน 2564 – 30 กันยายน 2564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 </a:t>
                      </a:r>
                      <a:r>
                        <a:rPr lang="th-TH" sz="9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กรณีการประกาศเจตจำนงสุจริตของผู้ดำรงตำแหน่งผู้อำนวยการหน่วยงาน หากมีการย้ายหน่วยงานระหว่างปีงบประมาณให้ประกาศเจตจำนงสุจริตฯ ของหน่วยงานที่ไปดำรงตำแหน่งใหม่ด้วย เช่น รอบการประเมินที่ 1 (1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ตค.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63- 31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64) ดำรงตำแหน่งผู้อำนวยการหน่วยงาน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ได้ดำเนินการประกาศเจตจำนงสุจริตฯ เรียบร้อยแล้ว ต่อมารอบการประเมินที่ 2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(1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เมย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64 – 30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กย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64) ได้มีคำสั่งย้ายไปปฏิบัติหน้าที่ ณ หน่วยงาน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จะต้องดำเนินการประกาศเจตจำนงสุจริตฯ ในฐานะผู้อำนวยการของหน่วยงาน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เป็นต้น รวมทั้งกรณีการย้าย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ในรอบการประเมินนั้น ๆ ด้วย</a:t>
                      </a:r>
                      <a:endParaRPr lang="en-US" sz="900" b="0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3.1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ประกาศเจตจำนงสุจริตฯ ของผู้ดำรงตำแหน่งผู้อำนวยการหน่วยงาน และประกาศมาตรการเพื่อส่งเสริมความโปร่งใสและป้องกันการทุจริตประพฤติมิชอบของหน่วยงาน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โดยเผยแพร่ผ่านทางเว็บไซต์ของหน่วยงาน                                                                                                                                 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3.2 แบบรายงานผลการขับเคลื่อนนโยบายป้องกันการรับสินบนและมาตรการป้องกันผลประโยชน์ทับซ้อน ทุก 3 เดือนใน 1 ปีงบประมาณ (แบบ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บค.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01)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3.3 แบบรายงานการเปิดเผยข้อมูลเพื่อขับเคลื่อนการส่งเสริมคุณธรรมและความโปร่งใส (แบบ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บค.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02) โดยให้หน่วยงานดำเนินการเปิดเผยข้อมูลผ่านเว็บไซต์หน่วยงาน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จำนวน 10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โดยผู้อำนวยการหน่วยงานเป็นผู้ลงนาม (หน่วยงานในสังกัดสามารถดูรายละเอียดเพิ่มเติมได้ที่เอกสารแนบ) ดังนี้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การปฏิบัติหน้าที่            2) การใช้งบประมาณ           3) การใช้อำนาจ                     4) การใช้ทรัพย์สินของราชการ    5) การแก้ไขปัญหาการทุจริต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6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คุณภาพการดำเนินงาน    7) ประสิทธิภาพการสื่อสาร    8) การปรับปรุงระบบการทำงาน   9) การเปิดเผยข้อมูล                10) การป้องกันการทุจริต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3.4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การประชุมคณะกรรมการป้องกันและปราบปรามการทุจริตประจำหน่วยงานเพื่อขับเคลื่อนการส่งเสริมคุณธรรมและความโปร่งใสของกรมพัฒนาฝีมือแรงงา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โดยระบุขั้นตอน/วิธีการและข้อมูลที่จะดำเนินการเผยแพร่ผ่านทางเว็บไซต์หน่วยงาน ตามตัวชี้วัดที่กำหนดไว้ในแบบ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บค.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02ใน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รอบการประเมินนั้น ๆ ด้วย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5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กลุ่มงานวินัยและจริยธรรม  กองบริหารทรัพยากรบุคคล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นายสง่า แสนเดช , นายพรรษา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กุลว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ภรณ์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โทรศัพท์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0 2245 3579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อื่น ๆ (ถ้ามี) </a:t>
                      </a:r>
                      <a:r>
                        <a:rPr lang="en-US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68249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4800600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838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8278437"/>
              </p:ext>
            </p:extLst>
          </p:nvPr>
        </p:nvGraphicFramePr>
        <p:xfrm>
          <a:off x="0" y="52578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ดำเนินการได้ตาม ข้อ 3.1 – 3.4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ดำเนินการได้ตาม ข้อ 3.1 – 3.4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0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45409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-3175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 Base </a:t>
            </a: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(กลุ่มตรวจสอบภายใน)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52401" y="609600"/>
            <a:ext cx="7961312" cy="5334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Bef>
                <a:spcPts val="0"/>
              </a:spcBef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1.3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ความสำเร็จของการรายงานสรุปผลการปฏิบัติงานตรวจสอบภายในเป็นไปตามเกณฑ์</a:t>
            </a:r>
          </a:p>
          <a:p>
            <a:pPr>
              <a:spcBef>
                <a:spcPts val="0"/>
              </a:spcBef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การประกันคุณภาพ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6209065"/>
              </p:ext>
            </p:extLst>
          </p:nvPr>
        </p:nvGraphicFramePr>
        <p:xfrm>
          <a:off x="152401" y="1676400"/>
          <a:ext cx="86106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ความสำเร็จของการรายงานสรุปผลการปฏิบัติงานตรวจสอบภายใน </a:t>
                      </a:r>
                      <a:r>
                        <a:rPr lang="th-TH" sz="900" b="1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ประจำปีงบประมาณ พ.ศ. </a:t>
                      </a:r>
                      <a:r>
                        <a:rPr lang="en-US" sz="900" b="1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พร้อมข้อเสนอแนะ นำเสนอหัวหน้าส่วนราชการ และพัฒนารูปแบบรายงานสรุปผลการปฏิบัติงานให้เข้าใจง่าย น่าสนใจ และเผยแพร่ส่วนที่เป็นสาระสำคัญให้หน่วยรับตรวจและผู้เกี่ยวข้องทราบ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ผลการดำเนินงาน ระหว่างวันที่ 1 ตุลาคม 2563 – 31 มีนาคม 2564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2 ผลการดำเนินงาน ระหว่างวันที่ 1 เมษายน 2564 – 30 กันยายน 2564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 เงื่อนไข 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ใช้ประกอบการพิจารณาหลักเกณฑ์ผ่านหรือไม่ผ่านตัวชี้วัด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1) มีการกำหนดระบบหรือเกณฑ์การรายงานสรุปผลการปฏิบัติงานตรวจสอบภายในตามแผนการตรวจสอบประจำปีของหน่วยงานตรวจสอบภายในไว้อย่างชัดเจน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2) มีการจัดทำรายงานสรุปผลการปฏิบัติงานตรวจสอบภายในที่มีสาระสำคัญครบถ้วน ได้แก่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2.1) ผลการปฏิบัติงานตามแผนการตรวจสอบประจำปี และ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2.2) ประเด็นความเสี่ยงและการควบคุมที่มีนัยสำคัญ และ/หรือ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2.3) ข้อตรวจพบที่สำคัญ/โอกาสที่จะเกิดความผิดพลาด/การทุจริต/ความเสียหาย และ/หรือ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2.4) ปัญหาอุปสรรคที่ทำให้การปฏิบัติงานไม่เป็นไปตามแผนการตรวจสอบที่กำหนด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หลักฐาน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รายงานสรุปผลการปฏิบัติงานตรวจสอบภายใน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พร้อมข้อเสนอแนะ เสนอหัวหน้าส่วนราชการ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5"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นางศรีวรรณ ประเสริฐทอง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นักวิชาการพัฒนาฝีมือแรงงานชำนาญการพิเศษ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นางสาวทิพย์ไพลิน ยินดี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ปฏิบัติการ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นางสาวนภารัตน์  ภาโนมัย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ทรศัพท์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2247 0303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0 2245 1707 ต่อ 613  หรือสามารถติดต่อสอบถามได้ที่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มีการพัฒนารูปแบบรายงานสรุปผลการปฏิบัติงานให้เข้าใจง่าย น่าสนใจ และเผยแพร่ส่วนที่เป็นสาระสำคัญให้หน่วยรับตรวจและผู้เกี่ยวข้องทราบ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44021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457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8430177"/>
              </p:ext>
            </p:extLst>
          </p:nvPr>
        </p:nvGraphicFramePr>
        <p:xfrm>
          <a:off x="60956" y="49530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จัดทำรายงานสรุปผลการปฏิบัติงานตรวจสอบภายใน จำนวน 2 ครั้ง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u="none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รายงานประจำปีงบประมาณ พ.ศ.2563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None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 รายงาน</a:t>
                      </a:r>
                      <a:r>
                        <a:rPr lang="th-TH" sz="8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สรุปผลการปฏิบัติงาน</a:t>
                      </a:r>
                      <a:r>
                        <a:rPr lang="th-TH" sz="800" b="0" u="none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th-TH" sz="8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1ของปีงบประมาณ พ.ศ.2564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จัดทำรายงานสรุปผลการปฏิบัติงานตรวจสอบภายใน จำนวน 2 ครั้ง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u="none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</a:t>
                      </a:r>
                      <a:r>
                        <a:rPr lang="th-TH" sz="8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สรุปผลการปฏิบัติงาน</a:t>
                      </a:r>
                      <a:r>
                        <a:rPr lang="th-TH" sz="800" b="0" u="none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th-TH" sz="8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 ของปีงบประมาณ พ.ศ.2564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None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 รายงาน</a:t>
                      </a:r>
                      <a:r>
                        <a:rPr lang="th-TH" sz="8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สรุปผลการปฏิบัติงาน</a:t>
                      </a:r>
                      <a:r>
                        <a:rPr lang="th-TH" sz="800" b="0" u="none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th-TH" sz="8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 ของปีงบประมาณ พ.ศ.2564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0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578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8429960"/>
              </p:ext>
            </p:extLst>
          </p:nvPr>
        </p:nvGraphicFramePr>
        <p:xfrm>
          <a:off x="264751" y="1600200"/>
          <a:ext cx="8498249" cy="243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9824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438400">
                <a:tc>
                  <a:txBody>
                    <a:bodyPr/>
                    <a:lstStyle/>
                    <a:p>
                      <a:pPr marL="0" indent="0">
                        <a:buNone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ความสำเร็จของการบรรลุเป้าหมาย  </a:t>
                      </a:r>
                      <a:r>
                        <a:rPr lang="en-GB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การจัดทำต้นทุนต่อหน่วยผลผลิตประจำปีงบประมาณ พ.ศ. 2563 ส่งกรมบัญชีกลางได้ภายในระยะเวลาที่กำหนด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พิจารณาจากการดำเนินงานตามเป้าหมาย </a:t>
                      </a:r>
                      <a:r>
                        <a:rPr lang="en-GB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พิจารณาจากรายงานการประเมินผลการปฏิบัติงานด้านบัญชีภาครัฐ ประจำปีงบประมาณ พ.ศ. 2564 ด้านบัญชีบริหาร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เรื่องที่ 4 ความมีประสิทธิภาพ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รอบที่ 1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ผลการดำเนินการภายในวันที่ 31 มีนาคม 2564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ผลการดำเนินการภายในวันที่ 30 กันยายน 2564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เงื่อนไข (ถ้ามี) </a:t>
                      </a:r>
                      <a:r>
                        <a:rPr lang="en-GB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หลักฐาน </a:t>
                      </a:r>
                      <a:r>
                        <a:rPr lang="en-GB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หนังสือเกณฑ์การประเมินผลการปฏิบัติงานด้านบัญชีภาครัฐ ประจำปีงบประมาณ พ.ศ. 2564 และเอกสารการดำเนินการการจัดทำต้นทุนต่อหน่วยผลผลิต ประจำปี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งบประมาณ พ.ศ. 2563 กระบวนการหลักที่สำคัญ หนังสือกรมบัญชีกลางกำหนดการจัดส่งเอกสาร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1" spc="-6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เจ้าภาพ </a:t>
                      </a:r>
                      <a:r>
                        <a:rPr lang="en-GB" sz="900" b="1" spc="-6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6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ผู้รับผิดชอบ : นางศรีวรรณ ประเสริฐทอง นักวิชาการพัฒนาฝีมือแรงงานชำนาญการพิเศษ  / นางสาวทิพย์ไพลิน ยินดี นักวิชาการพัฒนาฝีมือแรงงาน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ปฏิบัติการ /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นางสาวนภารัตน์  ภาโนมัย  นักวิชาการพัฒนาฝีมือแรงงาน โทรศัพท์ : 0 2247 0303 และ 0 2245 1707 ต่อ 613 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อื่น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ๆ 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i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ระยะเวลาที่กำหนดเป็นไป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ตามที่กรมบัญชีกลาง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</a:t>
                      </a:r>
                    </a:p>
                    <a:p>
                      <a:pPr marL="0" indent="0">
                        <a:buNone/>
                        <a:defRPr/>
                      </a:pPr>
                      <a:endParaRPr lang="th-TH" sz="9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สูตรการคำนวณ (ถ้ามี) </a:t>
                      </a:r>
                      <a:r>
                        <a:rPr lang="en-GB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06316" y="4038600"/>
            <a:ext cx="830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sz="9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9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54672" y="4306674"/>
            <a:ext cx="7681116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3</a:t>
              </a: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TextBox 22"/>
          <p:cNvSpPr txBox="1"/>
          <p:nvPr/>
        </p:nvSpPr>
        <p:spPr>
          <a:xfrm>
            <a:off x="56087" y="76200"/>
            <a:ext cx="86021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</a:t>
            </a: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(กองบริหารการคลัง)</a:t>
            </a: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</a:p>
        </p:txBody>
      </p:sp>
      <p:sp>
        <p:nvSpPr>
          <p:cNvPr id="26" name="Rounded Rectangle 3"/>
          <p:cNvSpPr/>
          <p:nvPr/>
        </p:nvSpPr>
        <p:spPr bwMode="gray">
          <a:xfrm>
            <a:off x="152400" y="685800"/>
            <a:ext cx="8027001" cy="5334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1.4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ความสำเร็จในการดำเนินการการจัดทำต้นทุนต่อหน่วยผลผลิต ประจำปีงบประมาณ พ.ศ. 2563  </a:t>
            </a:r>
          </a:p>
        </p:txBody>
      </p:sp>
      <p:sp>
        <p:nvSpPr>
          <p:cNvPr id="3" name="Rectangle 2"/>
          <p:cNvSpPr/>
          <p:nvPr/>
        </p:nvSpPr>
        <p:spPr>
          <a:xfrm>
            <a:off x="228600" y="1295400"/>
            <a:ext cx="79861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th-TH"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</a:t>
            </a:r>
          </a:p>
        </p:txBody>
      </p:sp>
      <p:graphicFrame>
        <p:nvGraphicFramePr>
          <p:cNvPr id="16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6957053"/>
              </p:ext>
            </p:extLst>
          </p:nvPr>
        </p:nvGraphicFramePr>
        <p:xfrm>
          <a:off x="60956" y="4953000"/>
          <a:ext cx="9006844" cy="147828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  <a:sym typeface="Wingdings"/>
                        </a:rPr>
                        <a:t></a:t>
                      </a:r>
                      <a:r>
                        <a:rPr lang="en-US" sz="8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  <a:sym typeface="Wingdings"/>
                        </a:rPr>
                        <a:t> </a:t>
                      </a:r>
                      <a:r>
                        <a:rPr lang="th-TH" sz="8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รายงานผลการดำเนินงานตามแผนเพิ่มประสิทธิภาพ ปีงบประมาณ พ.ศ. 2563 ส่งกรมบัญชีกลางภายในระยะเวลาที่กำหนด</a:t>
                      </a: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  <a:sym typeface="Wingdings"/>
                        </a:rPr>
                        <a:t></a:t>
                      </a:r>
                      <a:r>
                        <a:rPr lang="en-US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  <a:sym typeface="Wingdings"/>
                        </a:rPr>
                        <a:t>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จัดทำแผนเพิ่มประสิทธิภาพ</a:t>
                      </a:r>
                      <a:r>
                        <a:rPr lang="en-US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ประจำปีงบประมาณ พ.ศ. 2564 ส่งกรมบัญชีกลางภายในระยะเวลาที่กำหนด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  <a:sym typeface="Wingdings"/>
                        </a:rPr>
                        <a:t></a:t>
                      </a:r>
                      <a:r>
                        <a:rPr lang="en-US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  <a:sym typeface="Wingdings"/>
                        </a:rPr>
                        <a:t>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จัดทำบัญชีต้นทุนต่อหน่วยผลผลิต ประจำปีงบประมาณ พ.ศ. 2563 </a:t>
                      </a:r>
                      <a:r>
                        <a:rPr lang="en-US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กระบวนการหลักที่สำคัญอย่างน้อย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 กระบวนการ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4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0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1127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76200"/>
            <a:ext cx="82296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</a:t>
            </a: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(</a:t>
            </a: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กองวิเทศสัมพันธ์</a:t>
            </a: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)</a:t>
            </a:r>
            <a:endParaRPr lang="th-TH" sz="1600" b="1" dirty="0">
              <a:solidFill>
                <a:schemeClr val="accent2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</a:p>
        </p:txBody>
      </p:sp>
      <p:sp>
        <p:nvSpPr>
          <p:cNvPr id="11" name="Rounded Rectangle 3"/>
          <p:cNvSpPr/>
          <p:nvPr/>
        </p:nvSpPr>
        <p:spPr bwMode="gray">
          <a:xfrm>
            <a:off x="76199" y="685800"/>
            <a:ext cx="8037513" cy="589178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1.5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ความสำเร็จของการดำเนินกิจกรรมภายใต้โครงการ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Competency Skill  Standard  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สาขาช่างเชื่อม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ภายใต้แผนงานการพัฒนาเขตเศรษฐกิจสามฝ่าย อินโดนีเซีย – มาเลเซีย – ไทย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(IMT-GT)</a:t>
            </a: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313824" y="1295400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6012719"/>
              </p:ext>
            </p:extLst>
          </p:nvPr>
        </p:nvGraphicFramePr>
        <p:xfrm>
          <a:off x="323528" y="1661147"/>
          <a:ext cx="8610600" cy="47535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860582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8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สำเร็จของการบรรลุเป้าหมาย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การพัฒนาเขตเศรษฐกิจสามฝ่าย อินโดนีเซีย- มาเลเซีย – ไทย (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IMT-GT)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สาขาการพัฒนาทรัพยากรมนุษย์ การศึกษาและวัฒนธรรม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Human Resource Development Education and Culture: HRDEC)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มีกรมความร่วมมือระหว่างประเทศ (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TICA)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กระทรวงการต่างประเทศ เป็นหน่วยประสานหลักในการดำเนินโครงการ/กิจกรรมต่างๆ ให้สอดคล้องตามแผนดำเนินงานระยะห้าปี ปี 2560-2564 (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IB  2017-2021)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และกรมพัฒนาฝีมือแรงงานเป็นหน่วยงานปฏิบัติในการขับเคลื่อนโครงการ/ กิจกรรมภายใต้กรอบความร่วมมือดังกล่าว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โดยเบื้องต้นปัจจัยแห่งความสำเร็จ ได้แก่ การมีคู่มือ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การทดสอบมาตรฐานฝีมือภายใต้แผนงาน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IMT-GT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สาขาช่างเชื่อมใช้ร่วมกันระหว่างกลุ่มประเทศสมาชิก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IMT-GT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อินโดนีเซีย มาเลเซียและไทย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พิจารณาจากการดำเนินงานตามเป้าหมาย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ผลการดำเนินการระหว่างวันที่ 1 ตุลาคม 2563 –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โดย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 กิจกรรมภายใต้โครงการ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Competency Skill Standard (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สาขาช่างเชื่อม) ภายใต้แผนงาน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IMT-GT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เป็นการประชุมหารือเพื่อพัฒนาแนวทางการรับรองมาตรฐานฝีมือสาขาช่างเชื่อมระหว่าง 3 ประเทศ  เพื่อการเคลื่อนย้ายแรงงานเสรีในกลุ่มประเทศ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IMT-GT  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ซึ่งกิจกรรมในปี 2564 ประกอบด้วย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1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จัดประชุมคณะกรรมการร่วมสามฝ่ายสาขาช่างเชื่อม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(IMT-GT)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เพื่อพิจารณาร่างคู่มือการทดสอบมาตรฐานฝีมือภายใต้แผนงาน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IMT-GT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สาขาช่างเชื่อม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2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ดำเนินการแก้ไข ปรับปรุง ร่างคู่มือการทดสอบมาตรฐานฝีมือภายใต้แผนงาน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IMT-GT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สาขาช่างเชื่อม ตามข้อเสนอแนะของที่ประชุม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 1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 2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ผลการดำเนินการระหว่างวันที่ 1 เมษายน – 30 กันยายน 2564  โดยดำเนินการ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นำเสนอร่างคู่มือการทดสอบมาตรฐานฝีมือภายใต้แผนงาน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IMT-GT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สาขาช่างเชื่อม ฉบับแก้ไข ให้คณะกรรมการร่วมสามฝ่ายสาขาช่างเชื่อม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(IMT-GT)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รับรอง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4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สรุปผลการจัดทำคู่มือการทดสอบมาตรฐานฝีมือภายใต้แผนงาน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IMT-GT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สาขาช่างเชื่อม ให้ผู้บริหารรับทราบ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ไม่มี                                                                                             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หลักฐาน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รายงานผลการ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ดำเนินงาน/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ภาพประกอบกิจกรรม /เอกสารเชิงประจักษ์ที่เกี่ยวข้อง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เจ้าภาพ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นางศรีวรรณ ประเสริฐทอง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นักวิชาการพัฒนาฝีมือแรงงานชำนาญการพิเศษ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นางสาวทิพย์ไพลิน ยินดี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 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ปฏิบัติการ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นางสาวนภารัตน์  ภาโนมัย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ทรศัพท์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2247 0303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0 2245 1707 ต่อ 613  หรือสามารถติดต่อสอบถามได้ที่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สูตรการคำนวณ (ถ้ามี) </a:t>
                      </a:r>
                      <a:r>
                        <a:rPr lang="en-GB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659871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23528" y="4572000"/>
            <a:ext cx="846814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64147" y="4648200"/>
            <a:ext cx="7947247" cy="385394"/>
            <a:chOff x="1149696" y="3989621"/>
            <a:chExt cx="7946799" cy="383850"/>
          </a:xfrm>
        </p:grpSpPr>
        <p:sp>
          <p:nvSpPr>
            <p:cNvPr id="17" name="TextBox 16"/>
            <p:cNvSpPr txBox="1"/>
            <p:nvPr/>
          </p:nvSpPr>
          <p:spPr>
            <a:xfrm>
              <a:off x="1149696" y="3989621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3</a:t>
              </a: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7645407"/>
              </p:ext>
            </p:extLst>
          </p:nvPr>
        </p:nvGraphicFramePr>
        <p:xfrm>
          <a:off x="366814" y="5038632"/>
          <a:ext cx="8640959" cy="1247708"/>
        </p:xfrm>
        <a:graphic>
          <a:graphicData uri="http://schemas.openxmlformats.org/drawingml/2006/table">
            <a:tbl>
              <a:tblPr firstRow="1"/>
              <a:tblGrid>
                <a:gridCol w="98054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1997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7596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5668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7236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2416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68106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41784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417843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417843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417843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417843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740980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453532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9417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strike="sngStrike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ร่างคู่มือการทดสอบมาตรฐานภายใต้แผนงาน </a:t>
                      </a:r>
                      <a:r>
                        <a:rPr lang="en-US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IMT-GT</a:t>
                      </a:r>
                      <a:endParaRPr lang="th-TH" sz="8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8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strike="sngStrike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คู่มือการทดสอบมาตรฐานภายใต้แผนงาน </a:t>
                      </a:r>
                      <a:r>
                        <a:rPr lang="en-US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IMT-GT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0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3168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-3175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(กองส่งเสริมการพัฒนาฝีมือแรงงาน)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101" name="TextBox 11"/>
          <p:cNvSpPr txBox="1">
            <a:spLocks noChangeArrowheads="1"/>
          </p:cNvSpPr>
          <p:nvPr/>
        </p:nvSpPr>
        <p:spPr bwMode="auto">
          <a:xfrm>
            <a:off x="152401" y="1371600"/>
            <a:ext cx="9906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3173492"/>
              </p:ext>
            </p:extLst>
          </p:nvPr>
        </p:nvGraphicFramePr>
        <p:xfrm>
          <a:off x="276225" y="1684115"/>
          <a:ext cx="8715375" cy="4800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153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400300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</a:t>
                      </a:r>
                      <a:r>
                        <a:rPr lang="th-TH" sz="1000" b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</a:t>
                      </a:r>
                      <a:r>
                        <a:rPr lang="th-TH" sz="1000" b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การบรรลุเป้าหมาย 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การพัฒนาฐานข้อมูลสถานประกอบกิจการที่อยู่ในข่ายบังคับ ที่มีลูกจ้างตั้งแต่ 100 คนขึ้นไป ซึ่งยื่นแบบแสดงการส่งเงินสมทบกองทุนพัฒนาฝีมือแรงงาน (</a:t>
                      </a:r>
                      <a:r>
                        <a:rPr lang="th-TH" sz="90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สท.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2) ประจำปี พ.ศ. 256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ระหว่างวันที่ 1 มกราคม 2564 – 30 กันยายน 2564 และสามารถดำเนินการได้ตามเป้าหมายที่กำหนด</a:t>
                      </a:r>
                      <a:endParaRPr lang="en-US" sz="900" b="0" u="sng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0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สถานประกอบกิจการที่อยู่ในข่ายบังคับเงินสมทบกองทุนพัฒนาฝีมือแรงงาน ประจำปี</a:t>
                      </a: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2563 ที่มีลูกจ้าง      ตั้งแต่ 100 คนขึ้นไป โดยใช้ฐานข้อมูลสถานประกอบกิจการที่อยู่ในข่ายบังคับส่งเงินสมทบกองทุนพัฒนาฝีมือแรงงาน ตาม พ.ร.บ.ส่งเสริมการพัฒนาฝีมือแรงงาน พ.ศ. 2545 ณ วันที่ 30 กันยายน 2563 ดำเนินการยื่นแบบแสดงการส่งเงินสมทบกองทุนพัฒนาฝีมือแรงงานตามเป้าหมายที่กำหนด</a:t>
                      </a:r>
                      <a:endParaRPr lang="en-US" sz="1000" b="0" baseline="0" dirty="0">
                        <a:solidFill>
                          <a:srgbClr val="C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ผลการดำเนินการระหว่างวันที่ 1 ตุลาคม 2563 – 31 มีนาคม 2564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2 ผลการดำเนินการระหว่างวันที่ 1 เมษายน 2564 – 30 กันยายน 2564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 algn="l">
                        <a:buAutoNum type="arabicPeriod" startAt="3"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3"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จากในระบบ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Center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กรมพัฒนาฝีมือแรงงาน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5"/>
                        <a:tabLst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นางศรีวรรณ ประเสริฐทอง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นักวิชาการพัฒนาฝีมือแรงงานชำนาญการพิเศษ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นางสาวทิพย์ไพลิน ยินดี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ปฏิบัติการ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นางสาวนภารัตน์  ภาโนมัย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ทรศัพท์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2247 0303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0 2245 1707 ต่อ 613  หรือสามารถติดต่อสอบถามได้ที่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   </a:t>
                      </a: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8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7"/>
                        <a:defRPr/>
                      </a:pPr>
                      <a:endParaRPr lang="en-US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00300">
                <a:tc>
                  <a:txBody>
                    <a:bodyPr/>
                    <a:lstStyle/>
                    <a:p>
                      <a:pPr marL="228600" indent="-228600">
                        <a:buNone/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5" name="Rounded Rectangle 3"/>
          <p:cNvSpPr/>
          <p:nvPr/>
        </p:nvSpPr>
        <p:spPr bwMode="gray">
          <a:xfrm>
            <a:off x="152400" y="674408"/>
            <a:ext cx="7848600" cy="62099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1.6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ร้อยละของสถานประกอบกิจการตาม พ.ร.บ. ส่งเสริมการพัฒนาฝีมือแรงงาน พ.ศ. 2545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ที่ยื่นแบบแสดงการส่งเงินสมทบกองทุนพัฒนาฝีมือแรงงาน (สท. 2)</a:t>
            </a:r>
          </a:p>
        </p:txBody>
      </p:sp>
      <p:graphicFrame>
        <p:nvGraphicFramePr>
          <p:cNvPr id="1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9507317"/>
              </p:ext>
            </p:extLst>
          </p:nvPr>
        </p:nvGraphicFramePr>
        <p:xfrm>
          <a:off x="762000" y="3657600"/>
          <a:ext cx="7934327" cy="106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5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953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7632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51838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ร้อยละของสถานประกอบกิจการตาม พ.ร.บ. ส่งเสริมการพัฒนาฝีมือแรงงาน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พ.ศ. 2545 ที่ยื่นแบบแสดงการส่งเงินสมทบกองทุนพัฒนาฝีมือแรงงาน (</a:t>
                      </a:r>
                      <a:r>
                        <a:rPr lang="th-TH" sz="90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สท.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2)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จำนวนสถานประกอบกิจการที่ปฏิบัติตาม พ.ร.บ. ส่งเสริมการพัฒนาฝีมือแรงงาน พ.ศ. 2545 (แห่ง)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14962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จำนวนสถานประกอบกิจการที่มีลูกจ้างตั้งแต่ 100 คน ขึ้นไป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(แห่ง)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7848600" y="3962400"/>
            <a:ext cx="685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X </a:t>
            </a:r>
            <a:r>
              <a:rPr lang="th-TH" sz="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100</a:t>
            </a:r>
            <a:endParaRPr lang="th-TH" sz="8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TextBox 14"/>
          <p:cNvSpPr txBox="1">
            <a:spLocks noChangeArrowheads="1"/>
          </p:cNvSpPr>
          <p:nvPr/>
        </p:nvSpPr>
        <p:spPr bwMode="auto">
          <a:xfrm>
            <a:off x="304800" y="4935537"/>
            <a:ext cx="82724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85800" y="5029195"/>
            <a:ext cx="7972425" cy="338563"/>
            <a:chOff x="1305489" y="4107834"/>
            <a:chExt cx="7971962" cy="337206"/>
          </a:xfrm>
        </p:grpSpPr>
        <p:sp>
          <p:nvSpPr>
            <p:cNvPr id="16" name="TextBox 15"/>
            <p:cNvSpPr txBox="1"/>
            <p:nvPr/>
          </p:nvSpPr>
          <p:spPr>
            <a:xfrm>
              <a:off x="1305489" y="4107843"/>
              <a:ext cx="1600107" cy="3371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                               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7" name="Straight Arrow Connector 34"/>
            <p:cNvCxnSpPr/>
            <p:nvPr/>
          </p:nvCxnSpPr>
          <p:spPr>
            <a:xfrm>
              <a:off x="2753205" y="4335523"/>
              <a:ext cx="380978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35"/>
            <p:cNvCxnSpPr/>
            <p:nvPr/>
          </p:nvCxnSpPr>
          <p:spPr>
            <a:xfrm rot="10800000">
              <a:off x="1973788" y="434342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5801027" y="4107834"/>
              <a:ext cx="761957" cy="3371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0" name="Straight Arrow Connector 38"/>
            <p:cNvCxnSpPr/>
            <p:nvPr/>
          </p:nvCxnSpPr>
          <p:spPr>
            <a:xfrm>
              <a:off x="6382019" y="4335519"/>
              <a:ext cx="2895432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52"/>
            <p:cNvCxnSpPr/>
            <p:nvPr/>
          </p:nvCxnSpPr>
          <p:spPr>
            <a:xfrm flipH="1">
              <a:off x="3191329" y="4335519"/>
              <a:ext cx="2819236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2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4540106"/>
              </p:ext>
            </p:extLst>
          </p:nvPr>
        </p:nvGraphicFramePr>
        <p:xfrm>
          <a:off x="304804" y="5410200"/>
          <a:ext cx="8686799" cy="1295400"/>
        </p:xfrm>
        <a:graphic>
          <a:graphicData uri="http://schemas.openxmlformats.org/drawingml/2006/table">
            <a:tbl>
              <a:tblPr firstRow="1"/>
              <a:tblGrid>
                <a:gridCol w="11195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8894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779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5857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7487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2641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5040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78597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77961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7796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77961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77961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799655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4892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6012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64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สถานประกอบกิจการตาม พ.ร.บ.ส่งเสริมการพัฒนาฝีมือแรงงาน           พ. ศ. 2545 ที่ยื่นแบบแสดงการส่งเงินสมทบกองทุนพัฒนาฝีมือแรงงาน ร้อยละ </a:t>
                      </a:r>
                      <a:r>
                        <a:rPr lang="en-US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40</a:t>
                      </a:r>
                      <a:endParaRPr lang="en-US" sz="9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สถานประกอบกิจการตาม พ.ร.บ.ส่งเสริมการพัฒนาฝีมือแรงงาน           พ. ศ. 2545 ที่ยื่นแบบแสดงการส่งเงินสมทบกองทุนพัฒนาฝีมือแรงงาน ร้อยละ </a:t>
                      </a:r>
                      <a:r>
                        <a:rPr lang="th-TH" sz="900" b="0" kern="1200" baseline="0" dirty="0"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90</a:t>
                      </a:r>
                      <a:endParaRPr lang="en-US" sz="900" b="0" kern="1200" baseline="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9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3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0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156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-3175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(กองสื่อสารองค์กร)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52400" y="719138"/>
            <a:ext cx="7818438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1.7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จำนวนการผลิตข่าวประชาสัมพันธ์ภารกิจกรมพัฒนาฝีมือแรงงานเผยแพร่ส่งสื่อต่างๆ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7289798"/>
              </p:ext>
            </p:extLst>
          </p:nvPr>
        </p:nvGraphicFramePr>
        <p:xfrm>
          <a:off x="152400" y="1676398"/>
          <a:ext cx="8762999" cy="31718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6299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171833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จำนวนข่าวประชาสัมพันธ์ภารกิจต่างๆ ของกรมพัฒนาฝีมือแรงงาน ที่ทางกองสื่อสารองค์กรได้ผลิตและส่งเผยแพร่ช่องทางสื่อมวลชนต่างๆ เพื่อสร้างการรับรู้ ความเข้าใจที่ถูกต้องเกี่ยวกับภารกิจ หน้าที่ บทบาทรวมถึงโครงการต่างๆ ที่ทางกรมพัฒนาฝีมือแรงงานดำเนินการ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จำนวนข่าวที่ผลิตและทำการส่งเผยแพร่ทางสื่อต่าง ๆ จำนวนรวมไม่น้อยกว่า 160 ข่าว/ปี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ดำเนินการระหว่างวันที่ 1 ตุลาคม 2563 – 31 มีนาคม 2564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ดำเนินการระหว่างวันที่ 1 เมษายน 2564 – 30 กันยายน 2564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รายงานสรุปผลการปฏิบัติงาน หรือหลักฐานเชิงประจักษ์ที่สามารถตรวจสอบได้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5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นางศรีวรรณ ประเสริฐทอง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นักวิชาการพัฒนาฝีมือแรงงานชำนาญการพิเศษ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นางสาวทิพย์ไพลิน ยินดี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ปฏิบัติการ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นางสาวนภารัตน์  ภาโนมัย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ทรศัพท์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2247 0303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0 2245 1707 ต่อ 613  หรือสามารถติดต่อสอบถามได้ที่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</a:t>
                      </a: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4800600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935547"/>
            <a:ext cx="7943850" cy="374647"/>
            <a:chOff x="1153093" y="4186897"/>
            <a:chExt cx="7943402" cy="373145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221678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431971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438295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18689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431970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431976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2368183"/>
              </p:ext>
            </p:extLst>
          </p:nvPr>
        </p:nvGraphicFramePr>
        <p:xfrm>
          <a:off x="41591" y="53340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1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จำนวนข่าวที่ผลิตเผยแพร่ส่งสื่อ</a:t>
                      </a:r>
                      <a:r>
                        <a:rPr lang="th-TH" sz="800" b="1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br>
                        <a:rPr lang="th-TH" sz="800" b="1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800" b="1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ไม่น้อยกว่า 80 ข่าว</a:t>
                      </a:r>
                      <a:endParaRPr lang="th-TH" sz="800" b="1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1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จำนวนข่าวที่ผลิตเผยแพร่ส่งสื่อ</a:t>
                      </a:r>
                      <a:r>
                        <a:rPr lang="th-TH" sz="800" b="1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br>
                        <a:rPr lang="th-TH" sz="800" b="1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800" b="1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ไม่น้อยกว่า 80 ข่าว</a:t>
                      </a:r>
                      <a:endParaRPr lang="th-TH" sz="800" b="1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0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85055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-15667" y="2"/>
            <a:ext cx="81690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(สำนักงานเลขานุการกรม)</a:t>
            </a:r>
          </a:p>
          <a:p>
            <a:r>
              <a:rPr lang="th-TH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4800" y="1109990"/>
            <a:ext cx="405453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8469656"/>
              </p:ext>
            </p:extLst>
          </p:nvPr>
        </p:nvGraphicFramePr>
        <p:xfrm>
          <a:off x="228600" y="1320333"/>
          <a:ext cx="8763000" cy="41883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63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765183">
                <a:tc>
                  <a:txBody>
                    <a:bodyPr/>
                    <a:lstStyle/>
                    <a:p>
                      <a:pPr marL="180975" indent="-180975">
                        <a:buAutoNum type="arabicPeriod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บุคลากรของกรมพัฒนาฝีมือแรงงานมีความพึงพอใจในการให้บริการของสำนักงานเลขานุการกรมทางด้าน 1) กระบวนการปฏิบัติงาน                  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2) เจ้าหน้าที่และจริยธรรมในการให้บริการ 3) สิ่งอำนวยความสะดวก และ 4) คุณภาพการให้บริการ  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endParaRPr lang="en-US" sz="900" b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2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พิจารณาจากการตอบแบบสอบถามความพึงพอใจของบุคลากรจากหน่วยงานส่วนกลางกรมพัฒนาฝีมือแรงงาน เพื่อนำผลมาวิเคราะห์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ปรับปรุงกระบวนการทำงานด้านด้านการให้บริการและการอำนวยความสะดวกในด้านต่าง ๆ ให้มีประสิทธิภาพมากยิ่งขึ้น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ระหว่างวันที่ 1 ตุลาคม 2563 – 31 มีนาคม 2564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ระหว่างวันที่ 1 เมษายน – 30 กันยายน 2564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endParaRPr lang="th-TH" sz="9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ผู้ที่ตอบแบบสอบถามต้องไม่น้อยกว่า 100 คน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เอกสารการรายงานผล หรือหลักฐานเชิงประจักษ์ที่สามารถตรวจสอบได้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5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นางศรีวรรณ ประเสริฐทอง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นักวิชาการพัฒนาฝีมือแรงงานชำนาญการพิเศษ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นางสาวทิพย์ไพลิน ยินดี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ปฏิบัติการ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นางสาวนภารัตน์  ภาโนมัย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ทรศัพท์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2247 0303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0 2245 1707 ต่อ 613  หรือสามารถติดต่อสอบถามได้ที่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5"/>
                        <a:tabLst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อื่น ๆ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ไม่มี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  <a:endParaRPr lang="en-US" sz="900" b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</a:t>
                      </a:r>
                    </a:p>
                  </a:txBody>
                  <a:tcPr marL="84406" marR="8440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765183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4406" marR="8440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385815" y="5300137"/>
            <a:ext cx="213786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367011" y="5334000"/>
            <a:ext cx="7332371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9538151"/>
              </p:ext>
            </p:extLst>
          </p:nvPr>
        </p:nvGraphicFramePr>
        <p:xfrm>
          <a:off x="228600" y="5715000"/>
          <a:ext cx="8763002" cy="1021528"/>
        </p:xfrm>
        <a:graphic>
          <a:graphicData uri="http://schemas.openxmlformats.org/drawingml/2006/table">
            <a:tbl>
              <a:tblPr firstRow="1"/>
              <a:tblGrid>
                <a:gridCol w="11293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235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8127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6172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7904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3015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66634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81918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81277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8127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81277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81277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15442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320488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7011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 marL="84406" marR="8440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ติดตามผลความพึงพอใจของผู้รับบริการ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ไม่น้อยกว่า</a:t>
                      </a:r>
                      <a:r>
                        <a:rPr lang="en-US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 </a:t>
                      </a:r>
                      <a:r>
                        <a:rPr lang="en-US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76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นำผลการประเมินมาวิเคราะห์และจัดทำแผนปรับปรุง                             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ติดตามผลความพึงพอใจของผู้รับบริการไม่น้อยกว่า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 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78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นำผลการประเมินมาวิเคราะห์และจัดทำแผนปรับปรุง            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>
            <a:extLst>
              <a:ext uri="{FF2B5EF4-FFF2-40B4-BE49-F238E27FC236}">
                <a16:creationId xmlns:a16="http://schemas.microsoft.com/office/drawing/2014/main" xmlns="" id="{3564FF0D-1E39-4F28-97CE-309F129940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5810518"/>
              </p:ext>
            </p:extLst>
          </p:nvPr>
        </p:nvGraphicFramePr>
        <p:xfrm>
          <a:off x="1367011" y="3406140"/>
          <a:ext cx="6631832" cy="623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101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9151">
                  <a:extLst>
                    <a:ext uri="{9D8B030D-6E8A-4147-A177-3AD203B41FA5}">
                      <a16:colId xmlns:a16="http://schemas.microsoft.com/office/drawing/2014/main" xmlns="" val="4194204192"/>
                    </a:ext>
                  </a:extLst>
                </a:gridCol>
                <a:gridCol w="250404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71761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39985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ร้อยละของผู้ตอบแบบสอบถามความพึงพอใจของผู้รับบริการภายในหน่วยงาน</a:t>
                      </a:r>
                    </a:p>
                  </a:txBody>
                  <a:tcPr marL="84406" marR="844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ผลรวมของคะแนนระดับความพึงพอใจ</a:t>
                      </a:r>
                    </a:p>
                  </a:txBody>
                  <a:tcPr marL="84406" marR="8440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8397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คะแนนเต็มรวมของระดับความพึงพอใจ</a:t>
                      </a:r>
                      <a:endParaRPr lang="th-TH" sz="900" b="0" baseline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5" name="Rounded Rectangle 3"/>
          <p:cNvSpPr/>
          <p:nvPr/>
        </p:nvSpPr>
        <p:spPr bwMode="gray">
          <a:xfrm>
            <a:off x="144566" y="562744"/>
            <a:ext cx="7848600" cy="427856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 fontAlgn="base">
              <a:spcAft>
                <a:spcPts val="600"/>
              </a:spcAft>
            </a:pPr>
            <a:r>
              <a:rPr lang="th-TH" sz="14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1.8 </a:t>
            </a:r>
            <a:r>
              <a:rPr lang="en-US" sz="14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ร้อยละของความพึงพอใจของผู้รับบริการภายในหน่วยงานส่วนกลางกรมพัฒนาฝีมือแรงงาน</a:t>
            </a:r>
          </a:p>
        </p:txBody>
      </p:sp>
      <p:pic>
        <p:nvPicPr>
          <p:cNvPr id="2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0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52505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115887"/>
            <a:ext cx="8763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4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(สำนักพัฒนามาตรฐานและทดสอบฝีมือแรงงาน)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52401" y="762000"/>
            <a:ext cx="8000999" cy="6096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1.9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ร้อยละ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ของ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จำนวนการตอบแบบสอบถาม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ึงพอใจของการจัดทำมาตรฐานฝีมือแรงงานแห่งชาติหรือวิธีการทดสอบมาตรฐานฝีมือแรงงานแห่งชาติแต่ละระดับ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63287" y="1437706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5834361"/>
              </p:ext>
            </p:extLst>
          </p:nvPr>
        </p:nvGraphicFramePr>
        <p:xfrm>
          <a:off x="228600" y="1699645"/>
          <a:ext cx="8610600" cy="2837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837432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จำนวนการตอบแบบสอบถาม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พึงพอใจของผู้มีส่วนร่วมใน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การจัด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ทำร่างมาตรฐานฝีมือแรงงานแห่งชาติ หรือร่างวิธีการทดสอบฯ  ไม่น้อยกว่า 70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2)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การจัด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ทำร่างหรือปรับปรุงมาตรฐานฝีมือแรงงานแห่งชาติ หรือร่างวิธีการทดสอบมาตรฐานฝีมือแรงงานในแต่ละระดับ ถือเป็น 1 สาขา 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พิจารณาจากร่างมาตรฐานฝีมือแรงงานแห่งชาติ หรือร่างวิธีการทดสอบฯ แต่ละระดับ  จำนวน 10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สาขา และ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จำนวนแบบสอบทั้งหมดที่ส่งให้ผู้มีส่วนร่วมใน</a:t>
                      </a:r>
                      <a:r>
                        <a:rPr lang="th-TH" sz="900" b="0" dirty="0" err="1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การจัด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ทำฯ จำนวนรอบละ 50 คน โดยจำนวนการตอบแบบสอบถาม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ความพึงพอใจของผู้มีส่วนร่วมใน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การจัด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ทำฯ ไม่น้อยกว่า 70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endParaRPr lang="th-TH" sz="9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ผลการดำเนินงาน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สาขา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ผลการดำเนินงาน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สาขา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 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มี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จำนวนแบบสอบถามที่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ผู้มีส่วนร่วมใน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การจัด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ทำฯ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ประเมินความพึงพอใจแล้วส่งกลับ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ไม่น้อยกว่า 70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จำนวนแบบสอบทั้งหมดที่ส่งให้ผู้มีส่วนร่วมใน</a:t>
                      </a:r>
                      <a:r>
                        <a:rPr lang="th-TH" sz="900" b="0" dirty="0" err="1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การจัด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ทำฯ จำนวน 100 คน </a:t>
                      </a:r>
                      <a:endParaRPr lang="en-US" sz="900" b="0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ร่างประกาศมาตรฐานฝีมือแรงงานแห่งชาติ หรือร่างวิธีการทดสอบมาตรฐานฝีมือแรงงานแห่งชาติแต่ละระดับ ที่ส่งให้กลุ่มกฎหมายตรวจตามแบบที่คณะกรรมการส่งเสริมกำหนด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 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ประเมินความพึงพอใจของผู้มีส่วนร่วมในการจัดทำร่างมาตรฐานฝีมือแรงงานแห่งชาติ หรือร่างวิธีการทดสอบฯ  พร้อมทั้งการวิเคราะห์ข้อมูลเพื่อการปรับปรุงงานต่อไป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5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นางศรีวรรณ ประเสริฐทอง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นักวิชาการพัฒนาฝีมือแรงงานชำนาญการพิเศษ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นางสาวทิพย์ไพลิน ยินดี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ปฏิบัติการ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นางสาวนภารัตน์  ภาโนมัย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ทรศัพท์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2247 0303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0 2245 1707 ต่อ 613  หรือสามารถติดต่อสอบถามได้ที่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</a:t>
                      </a: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46307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7625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6340881"/>
              </p:ext>
            </p:extLst>
          </p:nvPr>
        </p:nvGraphicFramePr>
        <p:xfrm>
          <a:off x="0" y="5181600"/>
          <a:ext cx="9006844" cy="147828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ร่างมาตรฐานฯ หรือร่างวิธีการทดสอบแต่ละระดับ จำนวน 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สาขา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</a:t>
                      </a:r>
                      <a:r>
                        <a:rPr lang="th-TH" sz="8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จำนวนแบบสอบทั้งหมดที่ส่งให้ผู้มีส่วนร่วมใน</a:t>
                      </a:r>
                      <a:r>
                        <a:rPr lang="th-TH" sz="800" b="0" dirty="0" err="1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การจัด</a:t>
                      </a:r>
                      <a:r>
                        <a:rPr lang="th-TH" sz="8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ทำฯ จำนวน 50 คน โดย</a:t>
                      </a:r>
                      <a:r>
                        <a:rPr lang="th-TH" sz="8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จำนวนการตอบแบบสอบถาม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พึงพอใจของผู้มีส่วนร่วมใน</a:t>
                      </a:r>
                      <a:r>
                        <a:rPr lang="th-TH" sz="8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</a:t>
                      </a:r>
                      <a:r>
                        <a:rPr lang="th-TH" sz="8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ทำฯ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ไม่น้อยกว่า 70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ร่างมาตรฐานฯ หรือร่างวิธีการทดสอบแต่ละระดับ จำนวน 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สาขา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</a:t>
                      </a:r>
                      <a:r>
                        <a:rPr lang="th-TH" sz="8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จำนวนแบบสอบทั้งหมดที่ส่งให้ผู้มีส่วนร่วมใน</a:t>
                      </a:r>
                      <a:r>
                        <a:rPr lang="th-TH" sz="800" b="0" dirty="0" err="1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การจัด</a:t>
                      </a:r>
                      <a:r>
                        <a:rPr lang="th-TH" sz="8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ทำฯ จำนวน 50 คน โดย</a:t>
                      </a:r>
                      <a:r>
                        <a:rPr lang="th-TH" sz="8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จำนวนการตอบแบบสอบถาม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ความพึงพอใจของผู้มีส่วนร่วมใน</a:t>
                      </a:r>
                      <a:r>
                        <a:rPr lang="th-TH" sz="8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การจัด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ทำฯ ไม่น้อยกว่า 70 </a:t>
                      </a:r>
                      <a: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399422"/>
              </p:ext>
            </p:extLst>
          </p:nvPr>
        </p:nvGraphicFramePr>
        <p:xfrm>
          <a:off x="152401" y="3899853"/>
          <a:ext cx="6553199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48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5591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524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91862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จำนวนแบบสอบถามที่ผู้มีส่วนร่วมใน</a:t>
                      </a:r>
                      <a:r>
                        <a:rPr lang="th-TH" sz="900" b="0" dirty="0" err="1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การจัด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ทำฯประเมินความพึงพอใจแล้วส่งกลับ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จำนวนแบบสอบทั้งหมดที่ส่งให้ผู้มีส่วนร่วมใน</a:t>
                      </a:r>
                      <a:r>
                        <a:rPr lang="th-TH" sz="900" b="0" dirty="0" err="1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การจัด</a:t>
                      </a:r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ทำฯ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ประเมินความพึงพอใจ</a:t>
                      </a:r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0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80442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111125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</a:t>
            </a: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(สำนักงานรับรองความรู้ความสามารถ)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58762" y="833438"/>
            <a:ext cx="7818438" cy="64633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1.10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ระดับความสำเร็จของการจัดทำคู่มือประกันคุณภาพการรับรองความรู้ความสามารถ 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ตามหลักการและแนวทางของ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ISO 17024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6049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4740942"/>
              </p:ext>
            </p:extLst>
          </p:nvPr>
        </p:nvGraphicFramePr>
        <p:xfrm>
          <a:off x="152401" y="1866900"/>
          <a:ext cx="8805862" cy="27823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0586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2257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  ความ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การที่หน่วยงานได้ดำเนินการจัดทำคู่มือประกันคุณภาพการรับรองความรู้ความสามารถ ตามหลักการและแนวทางของ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ISO 17024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เพื่อเป็นแนวทางการปฏิบัติงานของหน่วยงานของกรมพัฒนาฝีมือแรงงานตามภารกิจด้านการรับรองความรู้ความสามารถ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พิจารณาจากการดำเนินงานที่ตามเป้าหมาย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ที่สามารถจัดทำคู่มือแล้วเสร็จเป็นรูปเล่มและผ่านความเห็นชอบจากอธิบดีกรมพัฒนาฝีมือแรง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ผลการดำเนินงานระหว่างวันที่ 1 ตุลาคม 2563 – 31 มีนาคม 2564</a:t>
                      </a:r>
                      <a:endParaRPr lang="th-TH" sz="9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ผลการดำเนินงานระหว่างวันที่ 1 เมษายน 2564 – 30 กันยายน 2564 </a:t>
                      </a:r>
                      <a:endParaRPr lang="en-US" sz="9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เอกสารขั้นตอนการปฏิบัติงาน</a:t>
                      </a:r>
                      <a:endParaRPr lang="th-TH" sz="9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หนังสือรายงานอธิบดีให้ความเห็นชอบคู่มือประกันคุณภาพการรับรองความรู้ความสามารถ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ผู้รับผิดชอบ : นางศรีวรรณ ประเสริฐทอง นักวิชาการพัฒนาฝีมือแรงงานชำนาญการพิเศษ / นางสาวทิพย์ไพลิน ยินดี นักวิชาการพัฒนาฝีมือแรงงาน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ปฏิบัติการ/ และนางสาวนภารัตน์ ภาโนมัย นักวิชาการพัฒนาฝีมือแรงงาน โทรศัพท์ : 0 2247 0303 และ 0 2245 1707 ต่อ 613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07806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97934838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165340" y="4024312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118231" y="42672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1505692"/>
              </p:ext>
            </p:extLst>
          </p:nvPr>
        </p:nvGraphicFramePr>
        <p:xfrm>
          <a:off x="60956" y="48006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"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จัดทำขั้นตอนการปฏิบัติงานได้แล้วเสร็จ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คู่มือประกันคุณภาพการรับรองความรู้ความสามารถ ที่ผ่านความเห็นชอบจากอธิบดีกรมพัฒนาฝีมือแรงงาน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0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95275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228600" y="642938"/>
            <a:ext cx="7818438" cy="5762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1.11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ความสำเร็จของการจัดทำรายงานการประเมินผลการควบคุมภายในระดับส่วนงานย่อย ประจำปีงบประมาณ พ.ศ. 2564</a:t>
            </a: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2620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722518"/>
              </p:ext>
            </p:extLst>
          </p:nvPr>
        </p:nvGraphicFramePr>
        <p:xfrm>
          <a:off x="152400" y="1524000"/>
          <a:ext cx="8763000" cy="49602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63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960204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2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2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มี</a:t>
                      </a:r>
                      <a:r>
                        <a:rPr lang="th-TH" sz="92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การจัดทำรายงานการประเมินผลการควบคุมภายในระดับหน่วยงานย่อย ประจำปีงบประมาณ พ.ศ. 2564 รอบ 12 เดือน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2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(1 ตุลาคม 2563 – 30 กันยายน 2564) ตามหลักเกณฑ์กระทรวงการคลังว่าด้วยมาตรฐานและหลักเกณฑ์ปฏิบัติการควบคุมภายในสำหรับหน่วยงานของรัฐ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2561</a:t>
                      </a:r>
                      <a:r>
                        <a:rPr lang="th-TH" sz="92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กำหนดให้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2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หน่วยงานของรัฐจัดให้มีการควบคุมภายในเพื่อให้เกิดความเชื่อมั่นอย่างสมเหตุสมผลว่าจะบรรลุวัตถุประสงค์ด้านการดำเนินงาน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ด้านการรายงาน และด้านการปฏิบัติตามกฎหมาย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ระเบียบและข้อบังคับ และ</a:t>
                      </a:r>
                      <a:r>
                        <a:rPr lang="th-TH" sz="92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จัดส่งรายงานการประเมินผลการควบคุมภายในให้ผู้กำกับดูแลและกระทรวงเจ้าสังกัด ภายใน 90 วัน นับแต่วันสิ้นปีงบประมาณหรือสิ้นปีปฏิทิน แล้วแต่กรณี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พิจารณาจากการดำเนินงานตามเป้าหมาย </a:t>
                      </a:r>
                      <a:r>
                        <a:rPr lang="en-US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92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ทบทวนระบบมาตรฐานการควบคุมภายในของหน่วยงาน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ผลการดำเนินการระหว่างวันที่ 1 ตุลาคม 2563 - 30 กันยายน 2564 </a:t>
                      </a:r>
                      <a:r>
                        <a:rPr lang="th-TH" sz="92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ให้หน่วยงานย่อยจัดทำรายงานการประเมินผลการควบคุมภายในระดับส่วนงานย่อย ประกอบด้วย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2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1) แบบ </a:t>
                      </a:r>
                      <a:r>
                        <a:rPr lang="th-TH" sz="92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ปย.</a:t>
                      </a:r>
                      <a:r>
                        <a:rPr lang="th-TH" sz="92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หรือรายงานการประเมินองค์ประกอบของการควบคุมภายใน เป็นแบบรายงานการประเมินองค์ประกอบของการควบคุมภายในสำหรับหน่วยงานย่อย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2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2) แบบ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2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ปย.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2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หรือรายงานการประเมินผลและการปรับปรุงการควบคุมภายใน 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เป็นแบบการประเมินผลการควบคุมภายในสำหรับหน่วยงานย่อย</a:t>
                      </a:r>
                      <a:endParaRPr lang="th-TH" sz="92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2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3) แบบติดตาม </a:t>
                      </a:r>
                      <a:r>
                        <a:rPr lang="th-TH" sz="92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2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หรือรายงานผลการติดตามการปฏิบัติตามแผนการประเมินผลการควบคุมภายในของงวดก่อน - ระดับส่วนงานย่อย เป็นแบบที่ใช้สำหรับบันทึกผล</a:t>
                      </a:r>
                      <a:br>
                        <a:rPr lang="th-TH" sz="92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2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การดำเนินการตามแผนการประเมินผลการควบคุมภายในที่ได้รายงานไว้แล้วในแบบ </a:t>
                      </a:r>
                      <a:r>
                        <a:rPr lang="th-TH" sz="92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2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ของงวดก่อนในระดับส่วนงานย่อย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เงื่อนไข </a:t>
                      </a:r>
                      <a:r>
                        <a:rPr lang="th-TH" sz="92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 </a:t>
                      </a:r>
                      <a:r>
                        <a:rPr lang="en-US" sz="92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หลักเกณฑ์ผ่านหรือไม่ผ่านตัวชี้วัด </a:t>
                      </a:r>
                      <a:endParaRPr lang="th-TH" sz="92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</a:t>
                      </a:r>
                      <a:r>
                        <a:rPr lang="th-TH" sz="92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รอบ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การประเมินที่ 1 รายงานผลการทบทวนระบบมาตรฐานการควบคุมภายในที่ผ่านการเห็นชอบจากผู้อำนวยการ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</a:t>
                      </a:r>
                      <a:r>
                        <a:rPr lang="th-TH" sz="92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รอบ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การประเมินที่ 2 หน่วยงานย่อยจะต้องนำทุกขั้นตอนของแต่ละกิจกรรมในแนวปฏิบัติการควบคุมภายในที่ได้จัดวางระบบมาตรฐานการควบคุมภายในไว้แล้ว </a:t>
                      </a:r>
                      <a:b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โดยนำมา</a:t>
                      </a:r>
                      <a:r>
                        <a:rPr lang="th-TH" sz="92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จัดทำรายงานการประเมินผลการควบคุมภายในระดับส่วนงานย่อย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ของหน่วยงาน</a:t>
                      </a:r>
                    </a:p>
                    <a:p>
                      <a:pPr marL="228600" indent="-228600">
                        <a:buAutoNum type="arabicPeriod" startAt="4"/>
                        <a:defRPr/>
                      </a:pP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th-TH" sz="92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2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2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รอบที่ 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รายงานผลการทบทวนระบบมาตรฐานฐานการควบคุมภายในที่ผ่านการเห็นชอบจากผู้อำนวยการ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20" b="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itchFamily="34" charset="0"/>
                          <a:cs typeface="Tahoma" panose="020B0604030504040204" pitchFamily="34" charset="0"/>
                        </a:rPr>
                        <a:t>                     </a:t>
                      </a:r>
                      <a:r>
                        <a:rPr lang="th-TH" sz="92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รอบการประเมินที่ 2 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รายงานการประเมินผลการควบคุมภายในระดับส่วนงานย่อย ประกอบด้วย 1) แบบ </a:t>
                      </a:r>
                      <a:r>
                        <a:rPr lang="th-TH" sz="92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ปย.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 2) แบบ </a:t>
                      </a:r>
                      <a:r>
                        <a:rPr lang="th-TH" sz="92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2 และ 3) แบบติดตาม </a:t>
                      </a:r>
                      <a:r>
                        <a:rPr lang="th-TH" sz="92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2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เจ้าภาพ </a:t>
                      </a:r>
                      <a:r>
                        <a:rPr lang="en-US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</a:t>
                      </a:r>
                      <a:r>
                        <a:rPr lang="en-US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นางสาว</a:t>
                      </a:r>
                      <a:r>
                        <a:rPr lang="th-TH" sz="92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กัญภัสสร์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2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กนกอิศ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ราทรัพย์/นางสาว</a:t>
                      </a:r>
                      <a:r>
                        <a:rPr lang="th-TH" sz="92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อรุณี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แสนแอ</a:t>
                      </a:r>
                      <a:r>
                        <a:rPr lang="en-US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0 2247 0303, .0 2245 1707 ต่อ 612</a:t>
                      </a:r>
                    </a:p>
                    <a:p>
                      <a:pPr marL="228600" indent="-228600">
                        <a:buAutoNum type="arabicPeriod" startAt="6"/>
                        <a:defRPr/>
                      </a:pP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</a:t>
                      </a:r>
                      <a:r>
                        <a:rPr lang="en-US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รอบการประเมินที่ 1 รายงานผลการทบทวนระบบมาตรฐานการควบคุมภายใน จะต้องจัดทำในรูปแบบไฟล์ </a:t>
                      </a:r>
                      <a:r>
                        <a:rPr lang="en-US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PDF 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รายงานในระบบ </a:t>
                      </a:r>
                      <a:r>
                        <a:rPr lang="en-US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e-SAR 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ของกรมพัฒนาฝีมือแรงงาน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2) รอบการประเมินที่ 2 การจัดทำรายงานการประเมินการควบคุมภายในระดับส่วนงานย่อย จะต้องจัดทำในรูปแบบไฟล์ </a:t>
                      </a:r>
                      <a:r>
                        <a:rPr lang="en-US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PDF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รายงานในระบบ </a:t>
                      </a:r>
                      <a:r>
                        <a:rPr lang="en-US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e-SAR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ของกรมพัฒนาฝีมือแรงงาน และจัดทำในรูปแบบไฟล์</a:t>
                      </a:r>
                      <a:r>
                        <a:rPr lang="en-US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word 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ส่งให้กลุ่มพัฒนาระบบบริหารทางจดหมายอิเล็กทรอนิกส์ ที่ </a:t>
                      </a:r>
                      <a:r>
                        <a:rPr lang="en-US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osds.msdd@dsd.go.th 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3) แบบฟอร์ม (</a:t>
                      </a:r>
                      <a:r>
                        <a:rPr lang="th-TH" sz="92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ปย.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92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ปย.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และแบบติดตาม </a:t>
                      </a:r>
                      <a:r>
                        <a:rPr lang="th-TH" sz="92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ปย.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 สามารถดาวน์โหลดได้ที่ </a:t>
                      </a:r>
                      <a:r>
                        <a:rPr lang="en-US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QR Code </a:t>
                      </a:r>
                      <a: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ที่แนบมาพร้อมนี้ </a:t>
                      </a:r>
                      <a:br>
                        <a:rPr lang="th-TH" sz="92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endParaRPr lang="th-TH" sz="92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0" y="-3175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(ส่วนกลางทุกหน่วยงาน)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</a:p>
        </p:txBody>
      </p:sp>
      <p:graphicFrame>
        <p:nvGraphicFramePr>
          <p:cNvPr id="9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2576321"/>
              </p:ext>
            </p:extLst>
          </p:nvPr>
        </p:nvGraphicFramePr>
        <p:xfrm>
          <a:off x="152400" y="5486400"/>
          <a:ext cx="8762999" cy="966046"/>
        </p:xfrm>
        <a:graphic>
          <a:graphicData uri="http://schemas.openxmlformats.org/drawingml/2006/table">
            <a:tbl>
              <a:tblPr firstRow="1"/>
              <a:tblGrid>
                <a:gridCol w="990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453218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32781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325966">
                <a:tc>
                  <a:txBody>
                    <a:bodyPr/>
                    <a:lstStyle/>
                    <a:p>
                      <a:pPr lvl="0" algn="thaiDist"/>
                      <a:endParaRPr lang="en-US" sz="9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1223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Arial Black"/>
                          <a:ea typeface="Tahoma" pitchFamily="34" charset="0"/>
                          <a:cs typeface="Tahoma" pitchFamily="34" charset="0"/>
                        </a:rPr>
                        <a:t>● </a:t>
                      </a: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effectLst/>
                          <a:latin typeface="Arial Black"/>
                          <a:ea typeface="Tahoma" pitchFamily="34" charset="0"/>
                          <a:cs typeface="Tahoma" pitchFamily="34" charset="0"/>
                        </a:rPr>
                        <a:t>รายงานผลการ</a:t>
                      </a: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ทบทวน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ระบบมาตรฐาน </a:t>
                      </a: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การควบคุมภายใน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Arial Black"/>
                          <a:ea typeface="Tahoma" pitchFamily="34" charset="0"/>
                          <a:cs typeface="Tahoma" pitchFamily="34" charset="0"/>
                        </a:rPr>
                        <a:t>●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รายงานการประเมินผลการควบคุมภายในระดับส่วนงานย่อย</a:t>
                      </a:r>
                      <a:r>
                        <a:rPr lang="th-TH" sz="900" b="0" kern="1200" spc="-3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ประกอบด้วย แบบ </a:t>
                      </a:r>
                      <a:r>
                        <a:rPr lang="th-TH" sz="900" b="0" kern="1200" spc="-30" baseline="0" dirty="0" err="1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ปย</a:t>
                      </a:r>
                      <a:r>
                        <a:rPr lang="th-TH" sz="900" b="0" kern="1200" spc="-3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1 แบบ </a:t>
                      </a:r>
                      <a:r>
                        <a:rPr lang="th-TH" sz="900" b="0" kern="1200" spc="-30" baseline="0" dirty="0" err="1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ปย</a:t>
                      </a:r>
                      <a:r>
                        <a:rPr lang="th-TH" sz="900" b="0" kern="1200" spc="-3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2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และ แบบติดตาม </a:t>
                      </a:r>
                      <a:r>
                        <a:rPr lang="th-TH" sz="900" b="0" kern="1200" dirty="0" err="1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ปย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2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0" name="TextBox 14"/>
          <p:cNvSpPr txBox="1">
            <a:spLocks noChangeArrowheads="1"/>
          </p:cNvSpPr>
          <p:nvPr/>
        </p:nvSpPr>
        <p:spPr bwMode="auto">
          <a:xfrm>
            <a:off x="88899" y="4953000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5067304"/>
            <a:ext cx="7629525" cy="372507"/>
            <a:chOff x="1153093" y="4031945"/>
            <a:chExt cx="7943402" cy="371014"/>
          </a:xfrm>
        </p:grpSpPr>
        <p:sp>
          <p:nvSpPr>
            <p:cNvPr id="14" name="TextBox 13"/>
            <p:cNvSpPr txBox="1"/>
            <p:nvPr/>
          </p:nvSpPr>
          <p:spPr>
            <a:xfrm>
              <a:off x="1153093" y="4031945"/>
              <a:ext cx="1336600" cy="36785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9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9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9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9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3</a:t>
              </a:r>
            </a:p>
          </p:txBody>
        </p:sp>
        <p:cxnSp>
          <p:nvCxnSpPr>
            <p:cNvPr id="15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5012088" y="4035107"/>
              <a:ext cx="1336600" cy="36785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9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9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9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9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18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" name="รูปภาพ 19" descr="D:\Download\qr-code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4495800"/>
            <a:ext cx="762000" cy="714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0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57865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-3175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(กลุ่มกฎหมาย)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76200" y="717398"/>
            <a:ext cx="8229600" cy="65420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defRPr/>
            </a:pPr>
            <a:r>
              <a:rPr lang="th-TH" sz="13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1.12 </a:t>
            </a:r>
            <a:r>
              <a:rPr lang="en-US" sz="13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3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ร้อยละของการยกร่างและปรับปรุงแก้ไขกฎหมาย กฎ ระเบียบ และประกาศเพื่อรองรับการให้บริการดิจิทัล  </a:t>
            </a:r>
          </a:p>
          <a:p>
            <a:pPr>
              <a:spcBef>
                <a:spcPts val="0"/>
              </a:spcBef>
              <a:defRPr/>
            </a:pPr>
            <a:r>
              <a:rPr lang="th-TH" sz="13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และการพัฒนาฝีมือแรงงาน</a:t>
            </a: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2468934"/>
              </p:ext>
            </p:extLst>
          </p:nvPr>
        </p:nvGraphicFramePr>
        <p:xfrm>
          <a:off x="152400" y="1676400"/>
          <a:ext cx="8686799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8679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103562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การยกร่างและปรับปรุงแก้ไขกฎหมาย กฎ ระเบียบ และประกาศที่อยู่ในความรับผิดชอบของหน่วยงานให้สอดคล้องกับนโยบายและแผนปฏิบัติราชการเป็นภารกิจที่มีความสำคัญ โดยเป็นการศึกษาและวิเคราะห์กฎหมาย กฎ ระเบียบ และประกาศ เพื่อดำเนินการยกร่างและพัฒนากฎหมายให้เป็นปัจจุบันหรือเป็นการยกร่างปรับปรุงแก้ไขตามความต้องการของหน่วยงานที่รับผิดชอบ ในกรณีที่เห็นว่ากฎหมาย กฎ ระเบียบ หรือประกาศ เป็นอุปสรรคในการปฏิบัติราชการหรือเป็นการปรับปรุงเพื่อเพิ่มประสิทธิภาพในการปฏิบัติงาน โดยเฉพาะอย่างยิ่งการนำเทคโนโลยีมาใช้อำนวยความสะดวกในการให้บริการแก่ประชาชน โดยจะต้องรวบรวมข้อเท็จจริงและข้อกฎหมาย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ที่เกี่ยวข้อง เชิญหน่วยงานเจ้าของเรื่องมาชี้แจงรายละเอียด เพื่อให้ได้ร่างกฎหมายที่เป็นไปตามวัตถุประสงค์ของหน่วยงานที่รับผิดชอบ จึงดำเนินการยกร่างกฎหมาย กฎ ระเบียบ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หรือประกาศ และเสนอให้คณะอนุกรรมการหรือคณะทำงานที่มีหน้าที่และอำนาจพิจารณาร่างกฎหมายตามขั้นตอนหรือเสนอผู้มีอำนาจเพื่อลงนาม ตามขั้นตอนการออกกฎหมายต่อไป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พิจารณาจากการดำเนินงานที่บรรลุเป้าหมาย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จำนวนกฎหมาย กฎ ระเบียบ หรือประกาศที่ดำเนินการแล้วเสร็จ ร้อยละ 90 ของกฎหมาย กฎ ระเบียบ หรือประกาศที่ต้องดำเนินการยกร่างหรือปรับปรุงแก้ไข (จำนวน  5 ฉบับ)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ผลการดำเนินการระหว่างวันที่ 1 ตุลาคม 2563 – 31 มีนาคม 2564 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รอบ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 2 ผลการดำเนินการระหว่างวันที่ 1 เมษายน 2564 – 30 กันยายน 2564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 เงื่อนไข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หลักฐาน 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เอกสารกฎหมาย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กฎ ระเบียบ และประกาศที่ได้รับการยกร่างหรือปรับปรุงแก้ไข โดยผ่านความเห็นชอบจากคณะอนุกรรมการหรือคณะทำงานที่มีหน้าที่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และอำนาจพิจารณาร่างกฎหมายตามขั้นตอนหรือเสนอผู้มีอำนาจเพื่อลงนาม ตามขั้นตอนการออกกฎหมายต่อไป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 เจ้าภาพ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นางศรีวรรณ ประเสริฐทอง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นักวิชาการพัฒนาฝีมือแรงงานชำนาญการพิเศษ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นางสาวทิพย์ไพลิน ยินดี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ปฏิบัติการ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นางสาวนภารัตน์  ภาโนมัย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ทรศัพท์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2247 0303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0 2245 1707 ต่อ 613  หรือสามารถติดต่อสอบถามได้ที่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อื่น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ๆ 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</a:t>
                      </a: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en-US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46307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89652" y="46101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7063694"/>
              </p:ext>
            </p:extLst>
          </p:nvPr>
        </p:nvGraphicFramePr>
        <p:xfrm>
          <a:off x="119950" y="5009743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จำนวนกฎหมาย กฎ ระเบียบ หรือ</a:t>
                      </a:r>
                      <a:r>
                        <a:rPr lang="th-TH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ประกาศ  ที่</a:t>
                      </a:r>
                      <a:r>
                        <a:rPr lang="th-TH" sz="8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ดำเนินการแล้วเสร็จ จำนวน 2 ฉบับ </a:t>
                      </a:r>
                      <a:endParaRPr lang="en-US" sz="800" b="0" strike="noStrike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th-TH" sz="8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จำนวนกฎหมาย กฎ ระเบียบ หรือประกาศที่ดำเนินการแล้วเสร็จ จำนวน 5 ฉบับ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800" b="0" strike="sngStrike" kern="120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0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92121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295275" y="609600"/>
            <a:ext cx="7818438" cy="725487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1.13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ของการติดตามผลการดำเนินงานโครงการเพิ่มประสิทธิภาพ/ผลิตภาพ </a:t>
            </a:r>
            <a:b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2562 - 2563 (โครงการเพิ่มผลิตภาพแรงงานสู่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SME 4.0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    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447800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3993511"/>
              </p:ext>
            </p:extLst>
          </p:nvPr>
        </p:nvGraphicFramePr>
        <p:xfrm>
          <a:off x="34925" y="1724340"/>
          <a:ext cx="9074150" cy="4316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741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06735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+mn-ea"/>
                          <a:cs typeface="Tahoma" pitchFamily="34" charset="0"/>
                        </a:rPr>
                        <a:t> ออกแบบสอบถาม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การติดตามผล เพื่อสร้างระบบติดตามผลผ่านระบบรายงานผลของกรม รองรับการติดตามการดำเนินงานโครงการเพิ่มประสิทธิภาพ/ผลิตภาพ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เพื่อจะ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นำข้อมูลไปใช้ในการวิเคราะห์และปรับปรุงการทำงานของกรมให้มีประสิทธิภาพมากยิ่งขึ้น</a:t>
                      </a:r>
                      <a:r>
                        <a:rPr kumimoji="0" lang="th-TH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+mn-ea"/>
                          <a:cs typeface="Tahoma" pitchFamily="34" charset="0"/>
                        </a:rPr>
                        <a:t> และผู้ประกอบกิจการ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สามารถนำหลักการของการเพิ่มผลิตภาพแรงงานไปขยายผลในการทำงาน 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หรือ นำไปประยุกต์ใช้ประโยชน์ในการทำงานอื่น</a:t>
                      </a:r>
                      <a:b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การติดตามและประเมินผลการเข้าร่วมโครงการ</a:t>
                      </a:r>
                      <a:r>
                        <a:rPr lang="th-TH" sz="9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เพิ่มประสิทธิภาพ/ผลิตภาพ ประจำปีงบประมาณ พ.ศ. </a:t>
                      </a:r>
                      <a:r>
                        <a:rPr lang="th-TH" sz="900" b="0" u="none" strike="noStrike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2560 </a:t>
                      </a:r>
                      <a:r>
                        <a:rPr lang="th-TH" sz="9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– </a:t>
                      </a:r>
                      <a:r>
                        <a:rPr lang="th-TH" sz="9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 </a:t>
                      </a:r>
                      <a:endParaRPr lang="th-TH" sz="900" b="0" kern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     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ผลการดำเนินการระหว่างวันที่ 1 ตุลาคม 2563 – 31 มีนาคม 2564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รอบที่ 2 ผลการดำเนินการระหว่างวันที่ 1 เมษายน 2564 – 30 กันยายน 2564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(ถ้ามี)  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noStrike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</a:t>
                      </a:r>
                      <a:r>
                        <a:rPr lang="th-TH" sz="900" b="0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สถาน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ประกอบกิจการ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เข้าร่วมโครงการ ฯ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ตอบ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สอบถามการติดตามและประเมินผลการพัฒนาฝีมือแรงงาน ไม่น้อยกว่า ร้อย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ละ 50 ของแบบสอบถามทั้งหมดที่ส่ง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รอบการประเมินที่ 1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หนังสือสั่งการติดตามผลจากกรมพัฒนาฝีมือแรงงาน 2)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ตัวอย่างแบบฟอร์ม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การติดตามผลการดำเนินงานโครงการฯ 3)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สรุปรายชื่อของสถานประกอบกิจการที่เข้าร่วมโครงการเพิ่มประสิทธิภาพ/ผลิตภาพ ตั้งแต่ปีงบประมาณ พ.ศ. 2560 – 2563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รอบ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การประเมินที่ 2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รายงานผล</a:t>
                      </a:r>
                      <a:r>
                        <a:rPr lang="th-TH" sz="900" b="0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การติดตามและประเมินผลการดำเนินโครงการ ฯ ประจำปีงบประมาณ พ.ศ. 2560 - 2563  พร้อม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สรุปผลการวิเคราะห์และข้อเสนอในการปรับปรุงโครงการที่ผ่านความเห็นชอบของผู้บริหาร</a:t>
                      </a:r>
                    </a:p>
                    <a:p>
                      <a:pPr marL="228600" indent="-228600">
                        <a:lnSpc>
                          <a:spcPts val="1100"/>
                        </a:lnSpc>
                        <a:buNone/>
                        <a:defRPr/>
                      </a:pPr>
                      <a:endParaRPr lang="en-US" sz="9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indent="-228600">
                        <a:lnSpc>
                          <a:spcPts val="1100"/>
                        </a:lnSpc>
                        <a:buAutoNum type="arabicPeriod" startAt="5"/>
                        <a:defRPr/>
                      </a:pPr>
                      <a:r>
                        <a:rPr lang="th-TH" sz="900" b="1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1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spc="-3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พัฒนาระบบบริหาร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</a:t>
                      </a:r>
                      <a:r>
                        <a:rPr lang="th-TH" sz="900" b="0" spc="-2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ศรีวรรณ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ประเสริฐทอง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นักวิชาการพัฒนาฝีมือแรงงานชำนาญการพิเศษ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นางสาวทิพย์ไพลิน ยินดี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ปฏิบัติการ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นางสาวนภารัตน์  ภาโนมัย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ทรศัพท์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2247 0303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0 2245 1707 ต่อ 613  หรือสามารถติดต่อสอบถามได้ที่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lnSpc>
                          <a:spcPts val="1100"/>
                        </a:lnSpc>
                        <a:buNone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6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th-TH" sz="900" b="0" strike="sng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ไม่มี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96246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8419576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5029200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5084763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9834052"/>
              </p:ext>
            </p:extLst>
          </p:nvPr>
        </p:nvGraphicFramePr>
        <p:xfrm>
          <a:off x="34925" y="5427664"/>
          <a:ext cx="9048119" cy="1280160"/>
        </p:xfrm>
        <a:graphic>
          <a:graphicData uri="http://schemas.openxmlformats.org/drawingml/2006/table">
            <a:tbl>
              <a:tblPr firstRow="1"/>
              <a:tblGrid>
                <a:gridCol w="116609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511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368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349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462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4153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2736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4344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3682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3681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3682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3682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74510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178624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3577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สรุปรายชื่อของสถานประกอบกิจการ   ที่เข้าร่วมโครงการเพิ่มประสิทธิภาพ/ผลิตภาพ ตั้งแต่ปีงบประมาณ พ.ศ. 2560 – 2563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ออก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แบบสอบถามการติดตาม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</a:t>
                      </a:r>
                      <a:endParaRPr lang="th-TH" sz="800" b="0" kern="1200" dirty="0" smtClean="0">
                        <a:solidFill>
                          <a:srgbClr val="7030A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endParaRPr kumimoji="0" lang="th-TH" sz="800" b="0" i="0" u="none" strike="noStrike" kern="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endParaRPr kumimoji="0" lang="th-TH" sz="800" b="0" i="0" u="none" strike="sngStrike" kern="0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kumimoji="0" lang="th-TH" sz="800" b="0" i="0" u="none" strike="sngStrike" kern="0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                                                                                                                                                                             </a:t>
                      </a:r>
                      <a:endParaRPr lang="th-TH" sz="800" b="0" strike="sngStrike" kern="0" baseline="0" dirty="0">
                        <a:solidFill>
                          <a:srgbClr val="C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None/>
                      </a:pPr>
                      <a:endParaRPr lang="th-TH" sz="800" b="0" strike="sngStrike" kern="1200" baseline="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ผลการวิเคราะห์และข้อเสนอในการปรับปรุงโครงการ</a:t>
                      </a:r>
                      <a:endParaRPr lang="th-TH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0" strike="noStrike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0" y="-3175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4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(กองพัฒนาศักยภาพแรงงานและผู้ประกอบกิจการ)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0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91526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-3175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(ทุกหน่วยงานส่วนกลาง)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  <a:endParaRPr lang="th-TH" sz="16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42875" y="609600"/>
            <a:ext cx="7705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2.1 : ความสำเร็จของการขับเคลื่อนการปฏิบัติงานของกรมพัฒนาฝีมือแรงงาน สู่ระบบราชการ 4.0</a:t>
            </a: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4542700"/>
              </p:ext>
            </p:extLst>
          </p:nvPr>
        </p:nvGraphicFramePr>
        <p:xfrm>
          <a:off x="152400" y="1600200"/>
          <a:ext cx="8762999" cy="338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6299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971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การดำเนินงานโดยยึดหลักธรรมาภิบาลเพื่อประโยชน์สุขของประชาชน เพื่อรองรับต่อยุทธศาสตร์ประเทศไทย 4.0 โดยระบบราชการต้องปรับเปลี่ยนแนวคิดและวิธีการทำงานใหม่ เพื่อพลิกโฉม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Transform)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ให้สามารถเป็นที่เชื่อถือไว้วางใจ และเป็นที่พึ่งของประชาชนได้อย่างแท้จริง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Credible and Trusted Government)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โดยคะแนนการประเมิน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ในทุกหมวดได้คะแนนสูงกว่า ปี พ.ศ. 2563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ผลการดำเนินการระหว่างวันที่ 1 ตุลาคม 2563 – 31 มีนาคม 2564 โดยการเข้าร่วมกิจกรรมของกลุ่มพัฒนาระบบบริหาร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        ที่เกี่ยวข้องกับการขับเคลื่อนการปฏิบัติงานของกรมพัฒนาฝีมือแรงงานสู่ระบบราชการ 4.0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        ประกอบด้วย การศึกษาดูงาน การจัดประชุมเชิงปฏิบัติการ ตามเงื่อนไขข้อ 1)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รอบที่ 2 ผลการดำเนินการ ระหว่างวันที่ 1 เมษายน – 30 กันยายน 2564 โดยมี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การรายงานผลดำเนินการได้ตามแผนการขับเคลื่อน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                                         การปฏิบัติงานของกรมพัฒนาฝีมือแรงงาน สู่ระบบราชการ 4.0 เพื่อให้กลุ่มพัฒนาระบบบริหารนำข้อมูลไปใช้ประโยชน์ในการ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                                         ประเมินองค์การสู่ระบบราชการ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4.0 ในปีต่อไป โดยมีการดำเนินการ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ตามเงื่อนไขข้อ 2)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1) เจ้าหน้าที่ที่เข้าร่วมกิจกรรมต้องมีตำแหน่งนักวิชาการฯ ระดับชำนาญการ ขึ้นไปอย่างน้อย 1 คน ในทุกกิจกรรม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2) กรมพัฒนาฝีมือแรงงานได้รับคะแนนประเมินองค์การสู่ระบบราชการ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สูงกว่าปี พ.ศ. 2563 ไม่น้อยกว่า ร้อยละ 8 หรือได้รับคะแนน.....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3) นำ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Feedback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ที่ได้รับจากการประเมินองค์การสู่ระบบราชการ 4.0 มาปรับปรุง/พัฒนางานภายใต้แผนการขับเคลื่อนการปฏิบัติงาน ที่ได้รับความเห็นชอบจากผู้บริหาร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กรมพัฒนาฝีมือแรงงาน</a:t>
                      </a:r>
                    </a:p>
                    <a:p>
                      <a:pPr marL="228600" indent="-228600">
                        <a:buAutoNum type="arabicPeriod" startAt="4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1) รอบที่ 1 พิจารณาจากหลักฐานการลงลายมือในการเข้าร่วมกิจกรรม/ประชุมเชิงปฏิบัติการ/สัมมนา     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2) รอบที่ 2 การรายงานผลตามแบบฟอร์ม</a:t>
                      </a: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ผู้รับผิดชอบ : นางศรีวรรณ ประเสริฐทอง นักวิชาการพัฒนาฝีมือแรงงานชำนาญการพิเศษ / นางสาวทิพย์ไพลิน ยินดี นักวิชาการพัฒนาฝีมือแรงงาน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ปฏิบัติการ/ และนางสาวนภารัตน์ ภาโนมัย นักวิชาการพัฒนาฝีมือแรงงาน โทรศัพท์ : 0 2247 0303 และ 0 2245 1707 ต่อ 613 </a:t>
                      </a:r>
                    </a:p>
                    <a:p>
                      <a:pPr marL="228600" indent="-228600">
                        <a:buNone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6"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แผนดำเนินการขับเคลื่อนการปฏิบัติงานของกรมพัฒนาฝีมือแรงงานสู่ระบบราชการ 4.0 ระยะ 3 ปี (พ.ศ. 2562 – 2564) สามารถดาวน์โหลดได้ที่เว็บไซต์กลุ่มพัฒนาระบบ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6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บริหาร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2"/>
                        </a:rPr>
                        <a:t>http://www.dsd.go.th/msdu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หัวข้อเอกสารดาวน์โหลด  ประเภทเอกสาร งานด้านการพัฒนาคุณภาพการบริหารการจัดการภาครัฐ(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PMQA)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คะแนน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การประเมินองค์การสู่ระบบราชการ 4.0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สูตรการคำนวณ 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ไม่มี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152400" y="49355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5029200"/>
            <a:ext cx="7858124" cy="342900"/>
            <a:chOff x="1153093" y="4031945"/>
            <a:chExt cx="7857681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024016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9955603"/>
              </p:ext>
            </p:extLst>
          </p:nvPr>
        </p:nvGraphicFramePr>
        <p:xfrm>
          <a:off x="109536" y="5486400"/>
          <a:ext cx="8805862" cy="1219200"/>
        </p:xfrm>
        <a:graphic>
          <a:graphicData uri="http://schemas.openxmlformats.org/drawingml/2006/table">
            <a:tbl>
              <a:tblPr firstRow="1"/>
              <a:tblGrid>
                <a:gridCol w="113487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427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8314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6349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8138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3226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7576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83786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83141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8314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83141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83141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24322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474133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4506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การมีส่วนร่วมในการทำกิจกรรมประเมินองค์การสู่ราชการ 4.0 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US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ประจำปีงบประมาณ พ.ศ. 2564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การรายงานผลดำเนินการได้ตามแผนการขับเคลื่อนการปฏิบัติงาน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ของกรมพัฒนาฝีมือแรงงาน สู่ระบบราชการ 4.0 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3" name="ตาราง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8050127"/>
              </p:ext>
            </p:extLst>
          </p:nvPr>
        </p:nvGraphicFramePr>
        <p:xfrm>
          <a:off x="3352800" y="4543742"/>
          <a:ext cx="5486400" cy="5616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80829"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itchFamily="34" charset="0"/>
                          <a:cs typeface="Tahoma" pitchFamily="34" charset="0"/>
                        </a:rPr>
                        <a:t>ปี 2561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itchFamily="34" charset="0"/>
                          <a:cs typeface="Tahoma" pitchFamily="34" charset="0"/>
                        </a:rPr>
                        <a:t>ปี 2562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latin typeface="Tahoma" pitchFamily="34" charset="0"/>
                          <a:cs typeface="Tahoma" pitchFamily="34" charset="0"/>
                        </a:rPr>
                        <a:t>ปี 2563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0829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222.85</a:t>
                      </a:r>
                      <a:r>
                        <a:rPr lang="en-US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คะแนน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295</a:t>
                      </a: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คะแนน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363.85 คะแนน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0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28150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ตาราง 9"/>
          <p:cNvGraphicFramePr>
            <a:graphicFrameLocks noGrp="1"/>
          </p:cNvGraphicFramePr>
          <p:nvPr/>
        </p:nvGraphicFramePr>
        <p:xfrm>
          <a:off x="152400" y="1428736"/>
          <a:ext cx="8610600" cy="4297680"/>
        </p:xfrm>
        <a:graphic>
          <a:graphicData uri="http://schemas.openxmlformats.org/drawingml/2006/table">
            <a:tbl>
              <a:tblPr/>
              <a:tblGrid>
                <a:gridCol w="8610600"/>
              </a:tblGrid>
              <a:tr h="3549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ความสำเร็จของการบรรลุเป้าหมาย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หน่วยงานจัดให้มีการส่งเสริมและสนับสนุนให้บุคลากรมีความรู้ ความสามารถ ทักษะ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ด้านดิจิทัล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และความรู้ด้านกฎหมาย รวมถึงระเบียบที่เกี่ยวข้องอย่างหลากหลาย เพื่อให้มีความชำนาญในงานที่ปฏิบัติ ตลอดจนสามารถปฏิบัติงานได้ก้าวทันเทคโนโลยีที่เปลี่ยนแปลง เกิดทัศนคติที่ดีต่อการทำงาน ต่อเพื่อนร่วมงาน นำไปสู่ผลลัพธ์ที่มีประสิทธิภาพและประสิทธิผลดียิ่งขึ้น ร่วมมือกันขับเคลื่อนองค์การไปสู่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รัฐบาลดิจิทัล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อย่างมี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ธรรมาภิ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บาล โดยเริ่มจากวิธีการเรียนรู้ด้วยตนเองตามความสนใจ ความต้องการและความถนัด มีเป้าหมายและแรงจูงใจ รู้จักแสวงหาแหล่งการเรียนรู้ เลือกวิธีการเรียนรู้ได้อย่างเหมาะสม โดยมุ่งเน้นให้สามารถนำความรู้ที่ได้รับไปใช้ประโยชน์ได้จริง ซึ่งเป็นการเพิ่มขีดความสามารถของบุคลากร ในการใช้เครื่องมือและวิธีการที่หลากหลาย เช่น 1) เรียนผ่านระบบออนไลน์ เช่น หลักสูตรของสำนักงาน ก.พ. หรือหน่วยงานอื่น 2) เข้ารับการฝึกอบรมหลักสูตรต่างๆ ของกรมพัฒนาฝีมือแรงงาน และหน่วยงานอื่น 3) มีส่วนร่วมในคณะทำงาน อนุกรรมการ กรรมการต่างๆ ในสถาบันการศึกษา หน่วยงานภาครัฐและเอกชน รวมถึงได้รับการถ่ายทอดความรู้โดยตรงจากผู้มีประสบการณ์ 4) การสอนงาน การให้คำปรึกษา หรือการ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coaching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5) วิธีการอื่น ๆ ที่เหมาะสม ทั้งนี้ ทุกหน่วยงานจะต้องวางแผนการพัฒนาบุคลากรให้สอดคล้องกับงบประมาณรายจ่ายประจำปีงบประมาณ พ.ศ. 2564 ของหน่วยงานที่ได้รับจัดสรร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</a:t>
                      </a:r>
                      <a:endParaRPr kumimoji="0" lang="th-TH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รอบที่ 1 ผลการดำเนินการระหว่างวันที่ 1 ตุลาคม 2563 - 31 มีนาคม 2564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รอบที่ 2 ผลการดำเนินการระหว่างวันที่ 1 เมษายน - 3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กันยายน 2564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เงื่อนไข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endParaRPr kumimoji="0" 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3.1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ผู้อำนวยการหน่วยงานทุกหน่วยงาน เป็นผู้รับผิดชอบการรายงานผลตามตัวชี้วัด โดยจัดทำข้อมูลผ่าน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QR Code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ตาม แบบ 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บค.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04 ภายในวันที่ 17 พฤศจิกายน 2563 </a:t>
                      </a:r>
                      <a:endParaRPr kumimoji="0" 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3.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 บุคลากรรายงานผลการพัฒนารายบุคคล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โดยจัดทำข้อมูลผ่าน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QR Code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ตาม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แบบ 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บค.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05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3.3 กรอบการพัฒนาบุคลากร ได้แก่  1) ความรู้ที่จำเป็นด้าน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ทักษะดิจิทัล</a:t>
                      </a:r>
                      <a:endParaRPr kumimoji="0" lang="th-TH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                                              2) ความรู้ด้านกฎหมายและระเบียบที่เกี่ยวข้อง สำหรับการปฏิบัติงาน                               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3.4 กลุ่มเป้าหมาย ประกอบด้วย ข้าราชการ ลูกจ้างประจำ และพนักงานราชการ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3.5 ผู้อำนวยการหน่วยงาน เป็นผู้ติดตาม และประเมินผลการพัฒนาบุคลากร ที่ได้รับการพัฒนา โดยจัดทำข้อมูลผ่าน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QR Code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ตาม แบบ 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บค.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06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หลักฐาน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หลักฐานเชิงประจักษ์ที่ชัดเจนและสามารถตรวจสอบได้ว่าบุคลากรได้รับการพัฒนา รายละเอียดปรากฏตาม แบบ 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บค.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05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เจ้าภาพผู้รับผิดชอบ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กองบริหารทรัพยากรบุคคล โทร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 22643 4984 :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นางกาญจนา อ่อนละมัย, นายเทพพิทักษ์ แก้ว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คำนวน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นางสาวศรัญญา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สุดเฉลียว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อื่นๆ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1. ในกรณีบุคลากรย้าย/ช่วยราชการ ก่อนได้รับการประเมินผลการพัฒนา ขอให้ผู้บังคับบัญชาหน่วยงานปัจจุบัน เป็นผู้ประเมินผลตาม แบบ 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บค.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06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2. วิธีการกรอกแบบ 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บค.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04-06 สามารถดาวน์โหลดได้ที่ </a:t>
                      </a:r>
                      <a:r>
                        <a:rPr kumimoji="0" lang="en-GB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http://home.dsd.go.th/hr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สูตรการคำนวณ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        ร้อยละการพัฒนาบุคลากร      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=  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จำนวนบุคลากรตามกลุ่มเป้าหมายที่ได้รับการพัฒนา 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x  100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                                                                                     จำนวนบุคลากรตามกลุ่มเป้าหมายของหน่วยงาน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                 </a:t>
                      </a:r>
                      <a:endParaRPr kumimoji="0" lang="th-TH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1644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1644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1644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</a:tbl>
          </a:graphicData>
        </a:graphic>
      </p:graphicFrame>
      <p:sp>
        <p:nvSpPr>
          <p:cNvPr id="3080" name="TextBox 5"/>
          <p:cNvSpPr txBox="1">
            <a:spLocks noChangeArrowheads="1"/>
          </p:cNvSpPr>
          <p:nvPr/>
        </p:nvSpPr>
        <p:spPr bwMode="auto">
          <a:xfrm>
            <a:off x="0" y="-24"/>
            <a:ext cx="89916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Potential </a:t>
            </a:r>
            <a:r>
              <a:rPr lang="en-US" sz="16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Base </a:t>
            </a:r>
            <a:r>
              <a:rPr lang="th-TH" sz="1600" b="1" dirty="0" smtClean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(ทุกหน่วยงานส่วนกลาง)</a:t>
            </a:r>
            <a:endParaRPr lang="th-TH" sz="1600" b="1" dirty="0">
              <a:solidFill>
                <a:schemeClr val="accent2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eaLnBrk="1" hangingPunct="1"/>
            <a:r>
              <a:rPr lang="th-TH" sz="1600" b="1" dirty="0">
                <a:solidFill>
                  <a:srgbClr val="595959"/>
                </a:solidFill>
                <a:latin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2564</a:t>
            </a:r>
            <a:endParaRPr lang="th-TH" sz="1600" b="1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52400" y="533400"/>
            <a:ext cx="7848600" cy="571504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Aft>
                <a:spcPts val="600"/>
              </a:spcAft>
              <a:defRPr/>
            </a:pPr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ตัวชี้วัด 2.2 </a:t>
            </a:r>
            <a:r>
              <a:rPr lang="en-US" sz="1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ร้อยละความสำเร็จของการพัฒนาบุคลากรเพิ่มประสิทธิภาพการปฏิบัติราชการของหน่วยงาน</a:t>
            </a:r>
            <a:r>
              <a:rPr lang="en-US" sz="1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           </a:t>
            </a:r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สู่รัฐบาลดิจิทัล</a:t>
            </a:r>
            <a:endParaRPr lang="th-TH" sz="1400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082" name="TextBox 11"/>
          <p:cNvSpPr txBox="1">
            <a:spLocks noChangeArrowheads="1"/>
          </p:cNvSpPr>
          <p:nvPr/>
        </p:nvSpPr>
        <p:spPr bwMode="auto">
          <a:xfrm>
            <a:off x="152400" y="1166799"/>
            <a:ext cx="4392613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24" name="Table 51"/>
          <p:cNvGraphicFramePr>
            <a:graphicFrameLocks noGrp="1"/>
          </p:cNvGraphicFramePr>
          <p:nvPr/>
        </p:nvGraphicFramePr>
        <p:xfrm>
          <a:off x="60325" y="5516563"/>
          <a:ext cx="9007475" cy="1066800"/>
        </p:xfrm>
        <a:graphic>
          <a:graphicData uri="http://schemas.openxmlformats.org/drawingml/2006/table">
            <a:tbl>
              <a:tblPr/>
              <a:tblGrid>
                <a:gridCol w="1162050"/>
                <a:gridCol w="403225"/>
                <a:gridCol w="390525"/>
                <a:gridCol w="373063"/>
                <a:gridCol w="492125"/>
                <a:gridCol w="441325"/>
                <a:gridCol w="1919287"/>
                <a:gridCol w="392113"/>
                <a:gridCol w="392112"/>
                <a:gridCol w="392113"/>
                <a:gridCol w="392112"/>
                <a:gridCol w="392113"/>
                <a:gridCol w="1865312"/>
              </a:tblGrid>
              <a:tr h="414338">
                <a:tc>
                  <a:txBody>
                    <a:bodyPr/>
                    <a:lstStyle/>
                    <a:p>
                      <a:pPr marL="0" marR="0" lvl="0" indent="0" algn="thaiDi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ต.ค.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พ.ย.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ธ.ค.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ม.ค.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ก.พ.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A452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เม.ย.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พ.ค.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มิ.ย.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ก.ค.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ส.ค.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A452A"/>
                    </a:solidFill>
                  </a:tcPr>
                </a:tc>
              </a:tr>
              <a:tr h="6524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 anchor="ctr" horzOverflow="overflow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953735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th-TH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th-TH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การพัฒนาบุคลากร ไม่น้อยกว่า      ร้อยละ </a:t>
                      </a: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5</a:t>
                      </a:r>
                      <a:r>
                        <a:rPr kumimoji="0" lang="th-TH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 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th-TH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การพัฒนาบุคลากร ร้อยละ </a:t>
                      </a: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100</a:t>
                      </a:r>
                      <a:endParaRPr kumimoji="0" lang="th-TH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9C3"/>
                    </a:solidFill>
                  </a:tcPr>
                </a:tc>
              </a:tr>
            </a:tbl>
          </a:graphicData>
        </a:graphic>
      </p:graphicFrame>
      <p:cxnSp>
        <p:nvCxnSpPr>
          <p:cNvPr id="28" name="ตัวเชื่อมต่อตรง 22"/>
          <p:cNvCxnSpPr/>
          <p:nvPr/>
        </p:nvCxnSpPr>
        <p:spPr>
          <a:xfrm>
            <a:off x="3929058" y="4857760"/>
            <a:ext cx="278608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26" name="TextBox 14"/>
          <p:cNvSpPr txBox="1">
            <a:spLocks noChangeArrowheads="1"/>
          </p:cNvSpPr>
          <p:nvPr/>
        </p:nvSpPr>
        <p:spPr bwMode="auto">
          <a:xfrm>
            <a:off x="152400" y="5087938"/>
            <a:ext cx="8424863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85850" y="5219700"/>
            <a:ext cx="7943850" cy="342900"/>
            <a:chOff x="1153093" y="4031944"/>
            <a:chExt cx="7943402" cy="341527"/>
          </a:xfrm>
        </p:grpSpPr>
        <p:sp>
          <p:nvSpPr>
            <p:cNvPr id="3128" name="TextBox 30"/>
            <p:cNvSpPr txBox="1">
              <a:spLocks noChangeArrowheads="1"/>
            </p:cNvSpPr>
            <p:nvPr/>
          </p:nvSpPr>
          <p:spPr bwMode="auto">
            <a:xfrm>
              <a:off x="1153093" y="4031944"/>
              <a:ext cx="1336600" cy="3383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endParaRPr lang="th-TH" sz="800" b="1" dirty="0">
                <a:solidFill>
                  <a:srgbClr val="984807"/>
                </a:solidFill>
                <a:latin typeface="Tahoma" pitchFamily="34" charset="0"/>
                <a:cs typeface="Tahoma" pitchFamily="34" charset="0"/>
              </a:endParaRPr>
            </a:p>
            <a:p>
              <a:pPr algn="ctr" eaLnBrk="1" hangingPunct="1"/>
              <a:r>
                <a:rPr lang="th-TH" sz="800" b="1" dirty="0">
                  <a:solidFill>
                    <a:srgbClr val="984807"/>
                  </a:solidFill>
                  <a:latin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rgbClr val="984807"/>
                  </a:solidFill>
                  <a:latin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rgbClr val="984807"/>
                </a:solidFill>
                <a:latin typeface="Tahoma" pitchFamily="34" charset="0"/>
                <a:cs typeface="Tahoma" pitchFamily="34" charset="0"/>
              </a:endParaRPr>
            </a:p>
          </p:txBody>
        </p:sp>
        <p:cxnSp>
          <p:nvCxnSpPr>
            <p:cNvPr id="32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31" name="TextBox 33"/>
            <p:cNvSpPr txBox="1">
              <a:spLocks noChangeArrowheads="1"/>
            </p:cNvSpPr>
            <p:nvPr/>
          </p:nvSpPr>
          <p:spPr bwMode="auto">
            <a:xfrm>
              <a:off x="5012088" y="4035107"/>
              <a:ext cx="1336600" cy="3383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endParaRPr lang="th-TH" sz="800" b="1" dirty="0">
                <a:solidFill>
                  <a:srgbClr val="E46C0A"/>
                </a:solidFill>
                <a:latin typeface="Tahoma" pitchFamily="34" charset="0"/>
                <a:cs typeface="Tahoma" pitchFamily="34" charset="0"/>
              </a:endParaRPr>
            </a:p>
            <a:p>
              <a:pPr algn="ctr" eaLnBrk="1" hangingPunct="1"/>
              <a:r>
                <a:rPr lang="th-TH" sz="800" b="1" dirty="0">
                  <a:solidFill>
                    <a:srgbClr val="E46C0A"/>
                  </a:solidFill>
                  <a:latin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rgbClr val="E46C0A"/>
                  </a:solidFill>
                  <a:latin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rgbClr val="E46C0A"/>
                </a:solidFill>
                <a:latin typeface="Tahoma" pitchFamily="34" charset="0"/>
                <a:cs typeface="Tahoma" pitchFamily="34" charset="0"/>
              </a:endParaRPr>
            </a:p>
          </p:txBody>
        </p:sp>
        <p:cxnSp>
          <p:nvCxnSpPr>
            <p:cNvPr id="35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7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0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1835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-3175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(ทุกหน่วยงานส่วนกลาง)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42876" y="642938"/>
            <a:ext cx="7705724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2.3 : ความสำเร็จของการประกวดรางวัลเลิศรัฐ สาขาคุณภาพการบริหารจัดการภาครัฐ รายหมวด </a:t>
            </a: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7884523"/>
              </p:ext>
            </p:extLst>
          </p:nvPr>
        </p:nvGraphicFramePr>
        <p:xfrm>
          <a:off x="152401" y="1676400"/>
          <a:ext cx="86106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การประกวดรางวัลเลิศรัฐ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Public Sector Excellence Awards : PSEA)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เป็นกิจกรรมที่ส่งเสริมและสนับสนุนให้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ภาครัฐมีการปรับตัว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ให้ทันต่อการเปลี่ยนแปลงในสถานการณ์ปัจจุบัน ทั้งการปรับเปลี่ยนแนวคิดและวิธีการทำงานใหม่ การนำนวัตกรรมเข้ามาช่วยพัฒนางานบริการภาครัฐ หรือการทำงานโดยยึดหลักธรรมาภิบาลของการบริหารกิจการบ้านเมืองที่ดี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เพื่อให้ภาครัฐสามารถพลิกโฉมการทำงานให้มีประสิทธิภาพมากยิ่งขึ้น จนสามารถเป็นที่เชื่อถือและไว้วางใจรวมทั้งเป็นที่พึ่งของประชาชน ซึ่งเป็น     กลยุทธ์ที่ให้หน่วยงานภาครัฐเกิดการพัฒนาองค์กรและการบริการภาครัฐแก่ประชาชน โดยมอบรางวัลให้แก่หน่วยงานภาครัฐที่มุ่งมั่นพัฒนาการปฏิบัติราชการมาอย่างต่อเนื่อง ซึ่งรางวัลจะเป็นกลไกสำคัญอย่างหนึ่งที่จะช่วยขับเคลื่อน และผลักดันให้เกิดการพัฒนาระบบราชการและการบริหารงานภาครัฐให้ดียิ่งขึ้น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 พิจารณาจากการดำเนินงานที่ตามเป้าหมาย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ผลการดำเนินการระหว่างวันที่ 1 ตุลาคม 2563 – 30 มีนาคม 2564 โดยการเข้าร่วมกิจกรรมของกลุ่มพัฒนาระบบบริหาร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          ที่เกี่ยวข้องกับการเตรียมการประกวดรางวัลเลิศรัฐ ตามที่กำหนดในเงื่อนไข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รอบที่ 2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หน่วยงานได้รับรางวัลเลิศรัฐ สาขา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คุณภาพการบริหารจัดการภาครัฐ รายหมวด 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เจ้าหน้าที่ที่เข้าร่วมต้องมีตำแหน่งนักวิชาการฯ ระดับชำนาญการ ขึ้นไปอย่างน้อย 1 คน ในทุกกิจกรรมที่เข้าร่วม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ผลประกาศรางวัลเลิศรัฐจากสำนักงาน ก.พ.ร.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5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กลุ่มพัฒนาระบบบริหาร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</a:t>
                      </a:r>
                      <a:r>
                        <a:rPr lang="th-TH" sz="900" b="0" spc="-2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ศรีวรรณ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ประเสริฐทอง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นักวิชาการพัฒนาฝีมือแรงงานชำนาญการพิเศษ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นางสาวทิพย์ไพลิน ยินดี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ปฏิบัติการ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นางสาวนภารัตน์  ภาโนมัย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ทรศัพท์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2247 0303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0 2245 1707 ต่อ 613  หรือสามารถติดต่อสอบถามได้ที่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อื่น ๆ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สูตรการคำนวณ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6" y="4402139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457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6178073"/>
              </p:ext>
            </p:extLst>
          </p:nvPr>
        </p:nvGraphicFramePr>
        <p:xfrm>
          <a:off x="0" y="4876800"/>
          <a:ext cx="9006844" cy="10668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414867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5193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การมีส่วนร่วมในการทำกิจกรรมเตรียมการประกวดรางวัลเลิศรัฐ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● ได้รับรางวัลเลิศรัฐ สาขาคุณภาพการบริหารจัดการภาครัฐ รายหมวด อย่างน้อย 1 หมวด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0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87026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413"/>
            <a:ext cx="86021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(ทุกหน่วยงานส่วนกลาง)</a:t>
            </a: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172" y="609600"/>
            <a:ext cx="6653093" cy="50008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ตัวชี้วัด 2.4 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ความสำเร็จของการพัฒนานวัตกรรม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004" y="1143000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427855"/>
              </p:ext>
            </p:extLst>
          </p:nvPr>
        </p:nvGraphicFramePr>
        <p:xfrm>
          <a:off x="142844" y="1371600"/>
          <a:ext cx="8772556" cy="701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7255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505200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การพัฒนาประสิทธิภาพในการบริหารจัดการและพัฒนานวัตกรรมในการบริหารจัดการระบบงาน งบประมาณ ทรัพยากรบุคคล และการให้บริการประชาชนหรือหน่วยงานของรัฐ เพื่อไปสู่ระบบราชการ 4.0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Innovation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base)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ประกอบด้วย 1) นวัตกรรมเชิงนโยบาย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(Policy Innovation)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เป็นการริเริ่มนโยบาย กฎหมายและกฎใหม่ ๆ ให้ทันสมัยเหมาะสมและทันต่อสถานการณ์ รวมทั้งให้มีความเชื่อมโยงกับยุทธศาสตร์ของประเทศ 2) นวัตกรรมให้บริการ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(Service Innovation)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เป็นนวัตกรรมที่นำมาใช้พัฒนาและสร้างคุณค่าในงานบริการภาครัฐ การปรับปรุงการบริการหรือสร้างบริการใหม่ เพื่อยกระดับประสิทธิภาพการให้บริการประชาชน เช่น หน่วยบริการเคลื่อนที่ การจัดทะเบียนออนไลน์ เป็นต้น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3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นวัตกรรมการบริหาร/องค์การ/หน่วยงาน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(Administrative Organization Innovation)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เป็นการสร้างหรือปรับปรุงกระบวนงานใหม่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New Process)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รวมทั้งการพัฒนาคุณภาพ          การบริหารงาน เพื่อเพิ่มประสิทธิภาพในการดำเนินงานของภาครัฐ หรือกระบวนการจัดโครงสร้างหน่วยงานรูปแบบใหม่ หรือการวางระบบใหม่ ซึ่งส่งผลต่อการปรับโครงสร้างความสัมพันธ์ระหว่างผู้มีส่วนได้ส่วนเสียฝ่ายต่าง ๆ เช่น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4.0 เป็นต้น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พิจารณาจากการดำเนินงานที่ตามเป้าหมาย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พิจารณาจากการดำเนินการพัฒนานวัตกรรมในปีงบประมาณ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2563 จำนวนไม่น้อยกว่า 1 นวัตกรรม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ตามขั้นตอนที่กำหนด          คือ 1) เข้ารับการอบรม 2)ดำเนินการโดยใช้กระบวนการ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Design Thinking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3) ดำเนินการจัดทำ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Prototype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4) ทดลองปฏิบัติตาม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Prototype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เพื่อปรับปรุงแก้ไขและพัฒนาเป็นนวัตกรรม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รายงานผลตามแบบฟอร์มที่กำหนด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ผลการดำเนินการระหว่าง วันที่ 1 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- 31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ผลการดำเนินการระหว่างวันที่ 1 เมษายน - 30 กันยายน 2564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3"/>
                        <a:defRPr/>
                      </a:pPr>
                      <a:r>
                        <a:rPr lang="th-TH" sz="9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endParaRPr lang="th-TH" sz="900" b="0" spc="-4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1) เป็นนวัตกรรมที่ไม่ซ้ำกับนวัตกรรมที่เคยนำเสนอในตัวชี้วัดครั้งที่ผ่านมา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2) เข้ารับการอบรมและดำเนินการตามที่กำหนด ตามขั้นตอนที่กำหนดในข้อ 2.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</a:t>
                      </a:r>
                      <a:r>
                        <a:rPr lang="en-US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3) ใช้แบบฟอร์มการรายงานตัวชี้วัดระดับความสำเร็จของการพัฒนานวัตกรรม ตามที่กลุ่มพัฒนาระบบบริหารกำหนด โดยการรายงานต้องมีความครบถ้วน ชัดเจน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นำผลจากการทดลองมาปรับปรุง เพื่อมุ่งสู่ผลสัมฤทธิ์ของนวัตกรรม โดยต้องมีข้อมูลที่เป็นรูปธรรม น่าเชื่อถือ เช่น มีการเปรียบเทียบผลดำเนินการก่อน – หลัง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การติดตามผลการดำเนินการผลสำรวจความพึงพอใจ  เป็นต้น </a:t>
                      </a:r>
                      <a:endParaRPr lang="en-US" sz="900" b="0" spc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en-US" sz="9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   </a:t>
                      </a:r>
                      <a:r>
                        <a:rPr lang="th-TH" sz="9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en-US" sz="9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แบบฟอร์มการรายงานตัวชี้วัด ระดับความสำเร็จของการพัฒนา</a:t>
                      </a:r>
                      <a:r>
                        <a:rPr lang="th-TH" sz="900" b="0" spc="-4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นวัตกรรม</a:t>
                      </a:r>
                      <a:r>
                        <a:rPr lang="en-US" sz="900" b="0" spc="-4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4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โดยสามารถดาวน์โหลดแบบฟอร์มได้ที่เว็บไซต์กลุ่มพัฒนาระบบบริหาร  </a:t>
                      </a:r>
                      <a:r>
                        <a:rPr lang="en-US" sz="900" b="0" spc="-4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http://www.dsd.go.th/msdu</a:t>
                      </a:r>
                      <a:endParaRPr lang="en-US" sz="900" b="0" spc="-4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ศรีวรรณ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ประเสริฐทอง นักวิชาการพัฒนาฝีมือแรงงานชำนาญการพิเศษ / นางสาวทิพย์ไพลิน ยินดี นักวิชาการพัฒนาฝีมือแรงงาน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ปฏิบัติการ/ และนางสาวนภารัตน์ ภาโนมัย นักวิชาการพัฒนาฝีมือแรงงาน โทรศัพท์ : 0 2247 0303 และ 0 2245 1707 ต่อ 613 </a:t>
                      </a:r>
                      <a:endParaRPr lang="en-US" sz="900" b="0" spc="-3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1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(ถ้ามี)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en-US" sz="900" b="0" spc="-3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5"/>
                        <a:tabLst/>
                        <a:defRPr/>
                      </a:pPr>
                      <a:endParaRPr lang="th-TH" sz="900" b="0" spc="-4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สูตรการคำนวณ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 </a:t>
                      </a:r>
                      <a:endParaRPr lang="th-TH" sz="900" b="1" spc="-4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052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spc="-4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79513" y="4876800"/>
            <a:ext cx="43924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57754" y="4916274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2492689"/>
              </p:ext>
            </p:extLst>
          </p:nvPr>
        </p:nvGraphicFramePr>
        <p:xfrm>
          <a:off x="60956" y="5257800"/>
          <a:ext cx="9006844" cy="855699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332772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2292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 จัดทำ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Prototype 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แล้วเสร็จ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0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0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0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0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0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ความสำเร็จของการพัฒนานวัตกรรมที่มีผลลัพธ์ที่เกิดขึ้นจริงอย่างเป็นรูปธรรม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ไม่น้อยกว่า 1 นวัตกรรม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0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96179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-3175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(กลุ่มพัฒนาระบบบริหาร)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52401" y="719138"/>
            <a:ext cx="7961313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2.5 : ความสำเร็จของการประกวดรางวัลเลิศรัฐ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สาขาบริการภาครัฐและสาขาการบริหารราชการ</a:t>
            </a: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แบบมีส่วนร่วม </a:t>
            </a: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9460097"/>
              </p:ext>
            </p:extLst>
          </p:nvPr>
        </p:nvGraphicFramePr>
        <p:xfrm>
          <a:off x="152401" y="1676400"/>
          <a:ext cx="86106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การประกวดรางวัลเลิศรัฐ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Public Sector Excellence Awards : PSEA)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เป็นกิจกรรมที่ส่งเสริมและสนับสนุนให้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ภาครัฐมีการปรับตัว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ให้ทันต่อการเปลี่ยนแปลงในสถานการณ์ปัจจุบัน ทั้งการปรับเปลี่ยนแนวคิดและวิธีการทำงานใหม่ การนำนวัตกรรมเข้ามาช่วยพัฒนางานบริการภาครัฐ หรือการทำงานโดยยึดหลักธรรมาภิบาลของการบริหารกิจการบ้านเมืองที่ดี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เพื่อให้ภาครัฐสามารถพลิกโฉมการทำงานให้มีประสิทธิภาพมากยิ่งขึ้น จนสามารถเป็นที่เชื่อถือและไว้วางใจรวมทั้งเป็นที่พึ่งของประชาชน ซึ่งเป็น     กลยุทธ์ที่ให้หน่วยงานภาครัฐเกิดการพัฒนาองค์กรและการบริการภาครัฐแก่ประชาชน โดยมอบรางวัลให้แก่หน่วยงานภาครัฐที่มุ่งมั่นพัฒนาการปฏิบัติราชการมาอย่างต่อเนื่อง ซึ่งรางวัลจะเป็นกลไกสำคัญอย่างหนึ่งที่จะช่วยขับเคลื่อน และผลักดันให้เกิดการพัฒนาระบบราชการและการบริหารงานภาครัฐให้ดียิ่งขึ้น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หน่วยงานได้รับรางวัลเลิศรัฐ สาขาใด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สาขาหนึ่ง โดยแบ่งเป็น 2 สาขา ประกอบด้วย 1) สาขาบริการภาครัฐ 2) สาขาการบริหารราชการแบบมีส่วนร่วม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ผลการดำเนินการระหว่างวันที่ 1 ตุลาคม 2563 – 31 มีนาคม 2564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ผลการดำเนินการ ระหว่างวันที่ 1 เมษายน – 30 กันยายน 2564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หลักฐาน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ผลประกาศรางวัลเลิศรัฐจากสำนักงาน ก.พ.ร.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5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กลุ่มพัฒนาระบบบริหาร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</a:t>
                      </a:r>
                      <a:r>
                        <a:rPr lang="th-TH" sz="900" b="0" spc="-2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ศรีวรรณ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ประเสริฐทอง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นักวิชาการพัฒนาฝีมือแรงงานชำนาญการพิเศษ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นางสาวทิพย์ไพลิน ยินดี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ปฏิบัติการ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นางสาวนภารัตน์  ภาโนมัย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ทรศัพท์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2247 0303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0 2245 1707 ต่อ 613  หรือสามารถติดต่อสอบถามได้ที่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อื่น ๆ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สูตรการคำนวณ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6" y="4402139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457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5054523"/>
              </p:ext>
            </p:extLst>
          </p:nvPr>
        </p:nvGraphicFramePr>
        <p:xfrm>
          <a:off x="0" y="4876800"/>
          <a:ext cx="9006844" cy="1237827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9557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15542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414867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5193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การชี้แจงเกณฑ์การประกวดรางวัลเลิศรัฐ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สาขาบริการภาครัฐและสาขาการบริหาร ราชการแบบมีส่วนร่วม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การคัดเลือกผลงานและเป็นที่ปรึกษา     ในการประกวด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● ได้รับรางวัลเลิศรัฐ สาขาบริการภาครัฐและสาขาการบริหาราราชการแบบมีส่วนร่วม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อย่างน้อย 1 ประเภท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0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7318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152400" y="677862"/>
            <a:ext cx="7086600" cy="46513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2.6 </a:t>
            </a:r>
            <a:r>
              <a:rPr lang="en-US" sz="14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ความสำเร็จของการปรับปรุงข้อมูล</a:t>
            </a:r>
            <a:r>
              <a:rPr lang="en-US" sz="14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DSD Report </a:t>
            </a:r>
            <a:r>
              <a:rPr lang="th-TH" sz="14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สำหรับผู้บริหาร</a:t>
            </a:r>
            <a:endParaRPr lang="th-TH" sz="1400" kern="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2" name="TextBox 11"/>
          <p:cNvSpPr txBox="1">
            <a:spLocks noChangeArrowheads="1"/>
          </p:cNvSpPr>
          <p:nvPr/>
        </p:nvSpPr>
        <p:spPr bwMode="auto">
          <a:xfrm>
            <a:off x="103188" y="1316038"/>
            <a:ext cx="4392612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r>
              <a:rPr lang="th-TH" sz="1200" b="1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sp>
        <p:nvSpPr>
          <p:cNvPr id="2053" name="TextBox 14"/>
          <p:cNvSpPr txBox="1">
            <a:spLocks noChangeArrowheads="1"/>
          </p:cNvSpPr>
          <p:nvPr/>
        </p:nvSpPr>
        <p:spPr bwMode="auto">
          <a:xfrm>
            <a:off x="138113" y="4025900"/>
            <a:ext cx="84248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r>
              <a:rPr lang="th-TH" sz="1000" b="1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เป้าหมายตามรอบประเมินที่..........</a:t>
            </a:r>
          </a:p>
        </p:txBody>
      </p:sp>
      <p:grpSp>
        <p:nvGrpSpPr>
          <p:cNvPr id="2054" name="Group 4"/>
          <p:cNvGrpSpPr>
            <a:grpSpLocks/>
          </p:cNvGrpSpPr>
          <p:nvPr/>
        </p:nvGrpSpPr>
        <p:grpSpPr bwMode="auto">
          <a:xfrm>
            <a:off x="838200" y="4048125"/>
            <a:ext cx="7943850" cy="342900"/>
            <a:chOff x="1153093" y="4031945"/>
            <a:chExt cx="7943402" cy="341526"/>
          </a:xfrm>
        </p:grpSpPr>
        <p:sp>
          <p:nvSpPr>
            <p:cNvPr id="2101" name="TextBox 16"/>
            <p:cNvSpPr txBox="1">
              <a:spLocks noChangeArrowheads="1"/>
            </p:cNvSpPr>
            <p:nvPr/>
          </p:nvSpPr>
          <p:spPr bwMode="auto">
            <a:xfrm>
              <a:off x="1153093" y="4031945"/>
              <a:ext cx="1336600" cy="338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algn="ctr"/>
              <a:endParaRPr lang="th-TH" sz="800" b="1">
                <a:solidFill>
                  <a:srgbClr val="984807"/>
                </a:solidFill>
                <a:latin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>
                  <a:solidFill>
                    <a:srgbClr val="984807"/>
                  </a:solidFill>
                  <a:latin typeface="Tahoma" pitchFamily="34" charset="0"/>
                  <a:cs typeface="Tahoma" pitchFamily="34" charset="0"/>
                </a:rPr>
                <a:t>ปี </a:t>
              </a:r>
              <a:r>
                <a:rPr lang="en-US" sz="800" b="1">
                  <a:solidFill>
                    <a:srgbClr val="984807"/>
                  </a:solidFill>
                  <a:latin typeface="Tahoma" pitchFamily="34" charset="0"/>
                  <a:cs typeface="Tahoma" pitchFamily="34" charset="0"/>
                </a:rPr>
                <a:t>63</a:t>
              </a:r>
              <a:endParaRPr lang="th-TH" sz="800" b="1">
                <a:solidFill>
                  <a:srgbClr val="984807"/>
                </a:solidFill>
                <a:latin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38862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04" name="TextBox 19"/>
            <p:cNvSpPr txBox="1">
              <a:spLocks noChangeArrowheads="1"/>
            </p:cNvSpPr>
            <p:nvPr/>
          </p:nvSpPr>
          <p:spPr bwMode="auto">
            <a:xfrm>
              <a:off x="5012088" y="4035107"/>
              <a:ext cx="1336600" cy="338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algn="ctr"/>
              <a:endParaRPr lang="th-TH" sz="800" b="1">
                <a:solidFill>
                  <a:srgbClr val="E46C0A"/>
                </a:solidFill>
                <a:latin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>
                  <a:solidFill>
                    <a:srgbClr val="E46C0A"/>
                  </a:solidFill>
                  <a:latin typeface="Tahoma" pitchFamily="34" charset="0"/>
                  <a:cs typeface="Tahoma" pitchFamily="34" charset="0"/>
                </a:rPr>
                <a:t> ปี </a:t>
              </a:r>
              <a:r>
                <a:rPr lang="en-US" sz="800" b="1">
                  <a:solidFill>
                    <a:srgbClr val="E46C0A"/>
                  </a:solidFill>
                  <a:latin typeface="Tahoma" pitchFamily="34" charset="0"/>
                  <a:cs typeface="Tahoma" pitchFamily="34" charset="0"/>
                </a:rPr>
                <a:t>64</a:t>
              </a:r>
              <a:endParaRPr lang="th-TH" sz="800" b="1">
                <a:solidFill>
                  <a:srgbClr val="E46C0A"/>
                </a:solidFill>
                <a:latin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2288568"/>
              </p:ext>
            </p:extLst>
          </p:nvPr>
        </p:nvGraphicFramePr>
        <p:xfrm>
          <a:off x="76200" y="5013325"/>
          <a:ext cx="9007472" cy="1082675"/>
        </p:xfrm>
        <a:graphic>
          <a:graphicData uri="http://schemas.openxmlformats.org/drawingml/2006/table">
            <a:tbl>
              <a:tblPr firstRow="1"/>
              <a:tblGrid>
                <a:gridCol w="116086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9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91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81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40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5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71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7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913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912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913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913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6090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35364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 marT="45732" marB="45732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 marT="45732" marB="45732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 marT="45732" marB="45732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 marT="45732" marB="45732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 marT="45732" marB="45732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 marT="45732" marB="45732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 marT="45732" marB="45732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 marT="45732" marB="45732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 marT="45732" marB="45732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 marT="45732" marB="45732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 marT="45732" marB="45732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 marT="45732" marB="45732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 marT="45732" marB="45732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4731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 marL="91446" marR="91446" marT="45732" marB="45732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 marT="45732" marB="45732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ปรับปรุงข้อมูล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DSD Report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สำหรับผู้บริหารให้มีความครบถ้วน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 marT="45732" marB="45732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 marT="45732" marB="45732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 marT="45732" marB="45732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 marT="45732" marB="45732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 marT="45732" marB="45732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 marT="45732" marB="45732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ข้อมูลในหน้า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DSD Report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สำหรับผู้บริหารต้องสามารถแสดงผลข้อมูล ประมวลผลข้อมูล แสดงผลในรูปแบบกราฟและสามารถดาวน์โหลดข้อมูลในรูปแบบตารางได้ 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 marT="45732" marB="45732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097" name="สี่เหลี่ยมผืนผ้า 2"/>
          <p:cNvSpPr>
            <a:spLocks noChangeArrowheads="1"/>
          </p:cNvSpPr>
          <p:nvPr/>
        </p:nvSpPr>
        <p:spPr bwMode="auto">
          <a:xfrm>
            <a:off x="1374775" y="3309938"/>
            <a:ext cx="6854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en-US">
              <a:solidFill>
                <a:srgbClr val="000000"/>
              </a:solidFill>
              <a:latin typeface="Calibri" pitchFamily="34" charset="0"/>
              <a:cs typeface="Cordia New" pitchFamily="34" charset="-34"/>
            </a:endParaRPr>
          </a:p>
        </p:txBody>
      </p:sp>
      <p:graphicFrame>
        <p:nvGraphicFramePr>
          <p:cNvPr id="27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4644217"/>
              </p:ext>
            </p:extLst>
          </p:nvPr>
        </p:nvGraphicFramePr>
        <p:xfrm>
          <a:off x="114300" y="1570038"/>
          <a:ext cx="8886825" cy="32309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868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54635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ความสำเร็จของการปรับปรุงข้อมูล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DSD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Report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เพื่อให้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ผู้บริหารสามารถติดตามและวิเคราะห์ผลการปฏิบัติงานได้อย่างถูกต้อง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ครบถ้วน และรวดเร็ว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พิจารณา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DSD Report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สำหรับผู้บริหาร เป็นระบบรายงานผลงานสำคัญสำหรับผู้บริหารผ่านระบบคลังข้อมูลกรมพัฒนาฝีมือแรงงาน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warehouse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ได้แก่ ผลการดำเนินงานทั้ง ผลผลิต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Output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และ ผลลัพธ์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Outcome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ในทุกโครงการ/กิจกรรม ของทุกหน่วยงาน โดยสามารถจำแนกกลุ่มเป้าหมายและกิจกรรมการฝึกอบรม/ทดสอบได้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1) การปรับปรุงข้อมูล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DSD Report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สำหรับผู้บริหาร เป็นการพัฒนาและปรับปรุงข้อมูลในหน้า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DSD Report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สำหรับผู้บริหารเพื่อให้มีความถูกต้อง เข้าใจง่าย และสะดวก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ในการเข้าถึงข้อมูล อันประกอบด้วย  ภาพรวมผลการดำเนินงานแยกตามรายโครงการ/กิจกรรม ผลการดำเนินงานแยกตามรายหน่วยงาน ผลการดำเนินงานแยกตามรายหลักสูตรการฝึก และผลการดำเนินงานแยกกิจกรรมการฝึก เตรียมเข้าทำงาน ยกระดับฝีมือ และ ฝึกอาชีพเสริม รวมทั้งข้อมูลผลสัมฤทธิ์การมีงานทำและรายได้เฉลี่ยของผู้ผ่านการฝึกอบรม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2) ข้อมูลปรากฏ ในหน้า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DSD Report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หรับผู้บริหารต้องมีค่าเป้าหมายการดำเนินงานในภาพรวมและรายหน่วยงานที่ถูกต้องตรงกับเป้าหมายที่ได้รับตามเอกสารงบประมาณรายจ่ายปะจำปีงบประมาณ พ.ศ. 2564 (ขาวคาดแดง)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2.2 ข้อมูลในหน้า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DSD Report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สำหรับผู้บริหารต้องสามารถแสดงผลข้อมูล ประมวลผลข้อมูล แสดงผลในรูปแบบกราฟและสามารถดาวน์โหลดข้อมูลในรูปแบบตารางได้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2.3 วัดความสำเร็จจากความครบถ้วนของข้อมูลสำคัญสำหรับผู้บริหาร ตามข้อ 1) และ ความถูกต้องของค่าเป้าหมายการดำเนินงานตามข้อ 2)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รอบที่ 1 ผลการดำเนินการระหว่างวันที่ 1 ตุลาคม 2563 - 31 มีนาคม 2564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รอบที่ 2 ผลการดำเนินการระหว่างวันที่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เมษายน 2564 - 30 กันยายน 2564</a:t>
                      </a:r>
                    </a:p>
                    <a:p>
                      <a:pPr marL="228600" indent="-228600">
                        <a:buAutoNum type="arabicPeriod" startAt="3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การปรับปรุงข้อมูล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DSD Report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สำหรับผู้บริหารให้มีความครบถ้วน  ได้แก่ ภาพรวมผลการดำเนินงานแยกตามรายโครงการ ผลการดำเนินงานแยกตามรายหน่วยงาน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spc="-6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ผลการดำเนินงานแยกตามรายหลักสูตรการฝึก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และผลการดำเนินงานแยกกิจกรรมการฝึก เตรียมเข้าทำงาน ยกระดับฝีมือ และ ฝึกอาชีพเสริม รวมทั้งข้อมูลผลสัมฤทธิ์การมีงานทำและรายได้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เฉลี่ยของผู้ผ่านการฝึกอบรม และ ข้อมูลที่ปรากฏ ในหน้า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DSD Report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สำหรับผู้บริหารต้องมีค่าเป้าหมายการดำเนินงานในภาพรวมและรายหน่วยงานที่ถูกต้อง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ตรงกับเป้าหมายที่ได้รับตามเอกสารงบประมาณรายจ่ายปะจำปีงบประมาณ พ.ศ. 2564 (ขาวคาดแดง)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หลักฐาน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หลักฐานเชิงประจักษ์ที่ชัดเจนและสามารถตรวจสอบได้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2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5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นางศรีวรรณ ประเสริฐทอง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นักวิชาการพัฒนาฝีมือแรงงานชำนาญการพิเศษ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นางสาวทิพย์ไพลิน ยินดี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ปฏิบัติการ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นางสาวนภารัตน์  ภาโนมัย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ทรศัพท์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2247 0303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0 2245 1707 ต่อ 613  หรือสามารถติดต่อสอบถามได้ที่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</a:t>
                      </a:r>
                      <a:endParaRPr lang="th-TH" sz="900" b="0" spc="-3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35" marR="91435" marT="45743" marB="4574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3" name="TextBox 5"/>
          <p:cNvSpPr txBox="1"/>
          <p:nvPr/>
        </p:nvSpPr>
        <p:spPr>
          <a:xfrm>
            <a:off x="0" y="47625"/>
            <a:ext cx="9144000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Potential Base</a:t>
            </a: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(กองแผนงานและสารสนเทศ)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TextBox 14"/>
          <p:cNvSpPr txBox="1">
            <a:spLocks noChangeArrowheads="1"/>
          </p:cNvSpPr>
          <p:nvPr/>
        </p:nvSpPr>
        <p:spPr bwMode="auto">
          <a:xfrm>
            <a:off x="34926" y="4648200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0" name="Group 4"/>
          <p:cNvGrpSpPr>
            <a:grpSpLocks/>
          </p:cNvGrpSpPr>
          <p:nvPr/>
        </p:nvGrpSpPr>
        <p:grpSpPr bwMode="auto">
          <a:xfrm>
            <a:off x="1057275" y="4703761"/>
            <a:ext cx="7943850" cy="342900"/>
            <a:chOff x="1153093" y="4031945"/>
            <a:chExt cx="7943402" cy="341526"/>
          </a:xfrm>
        </p:grpSpPr>
        <p:sp>
          <p:nvSpPr>
            <p:cNvPr id="25" name="TextBox 24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6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30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2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0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16066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295276" y="642939"/>
            <a:ext cx="7582632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719138" indent="-719138"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2.7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จำนวนการ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ปรับปรุงระบบการให้บริการประชาชนในรูปแบบดิจิทัล</a:t>
            </a: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1858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9225732"/>
              </p:ext>
            </p:extLst>
          </p:nvPr>
        </p:nvGraphicFramePr>
        <p:xfrm>
          <a:off x="167794" y="1447800"/>
          <a:ext cx="8839200" cy="4791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392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053932">
                <a:tc>
                  <a:txBody>
                    <a:bodyPr/>
                    <a:lstStyle/>
                    <a:p>
                      <a:pPr marL="228600" marR="0" indent="-228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เป็นการ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ปรับปรุงระบบการให้บริการตามภารกิจในคู่มือประชาชนของกรมพัฒนาฝีมือแรงงานให้อยู่ในรูปแบบดิจิทัล </a:t>
                      </a:r>
                      <a:r>
                        <a:rPr lang="th-TH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ับเปลี่ยนการดำเนินการที่ยังอยู่ในรูปแบบของเอกสารให้อยู่ในรูปแบบดิจิทัลสำหรับบริการประชาชนบนระบบบริการภาครัฐผ่านระบบอิเล็กทรอนิกส์ (</a:t>
                      </a:r>
                      <a:r>
                        <a:rPr lang="en-US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http://e-service.dsd.go.th/</a:t>
                      </a:r>
                      <a:r>
                        <a:rPr lang="th-TH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จำนวน 2 ระบบ ได้แก่ การขออนุญาตและการต่อใบอนุญาตดำเนินการทดสอบมาตรฐานฝีมือแรงงานแห่งชาติ และการออกใบเสร็จรับเงินในรูปแบบอิเล็กทรอนิกส์</a:t>
                      </a:r>
                    </a:p>
                    <a:p>
                      <a:pPr marL="228600" marR="0" indent="-228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พิจารณาจากการดำเนินงาน </a:t>
                      </a: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รอบที่ 1 ผลการดำเนินการระหว่างวันที่ 1 ตุลาคม 2563 – 31 มีนาคม 2564 ไม่มี</a:t>
                      </a:r>
                    </a:p>
                    <a:p>
                      <a:pPr marL="228600" marR="0" indent="-228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         รอบที่ 2 ผลการดำเนินการระหว่างวันที่ 1 เมษายน – 30 กันยายน 2564 โดยปรับปรุง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ระบบการให้บริการตามภารกิจในคู่มือประชาชนของกรมพัฒนาฝีมือแรงงานให้อยู่ใน</a:t>
                      </a:r>
                      <a:r>
                        <a:rPr lang="th-TH" sz="110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รูปแบบดิจิทัล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สำเร็จ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จำนวน 2 ระบบ ได้แก่ 1) ระบบการยื่น</a:t>
                      </a:r>
                      <a:r>
                        <a:rPr lang="th-TH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อนุญาตและการต่อใบอนุญาตดำเนินการทดสอบมาตรฐานฝีมือแรงงานแห่งชาติบนระบบบริการภาครัฐผ่านระบบอิเล็กทรอนิกส์ และ 2) ระบบจัดทำใบเสร็จรับเงินในรูปแบบอิเล็กทรอนิกส์  </a:t>
                      </a:r>
                      <a:endParaRPr lang="th-TH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63638" marR="0" indent="-11636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8525" algn="l"/>
                          <a:tab pos="1163638" algn="l"/>
                        </a:tabLst>
                        <a:defRPr/>
                      </a:pP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  เงื่อนไช (ถ้ามี) </a:t>
                      </a: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ไม่มี</a:t>
                      </a:r>
                    </a:p>
                    <a:p>
                      <a:pPr marL="1163638" marR="0" indent="-11636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8525" algn="l"/>
                          <a:tab pos="1163638" algn="l"/>
                        </a:tabLst>
                        <a:defRPr/>
                      </a:pP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  หลักฐาน </a:t>
                      </a: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: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3.1  ระบบการยื่น</a:t>
                      </a:r>
                      <a:r>
                        <a:rPr lang="th-TH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อนุญาตและการต่อใบอนุญาตดำเนินการทดสอบมาตรฐานฝีมือแรงงานแห่งชาติบนระบบบริการภาครัฐผ่านระบบอิเล็กทรอนิกส์ (</a:t>
                      </a:r>
                      <a:r>
                        <a:rPr lang="en-US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http://e-service.dsd.go.th/</a:t>
                      </a:r>
                      <a:r>
                        <a:rPr lang="th-TH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</a:p>
                    <a:p>
                      <a:pPr marL="1163638" marR="0" indent="-11636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8525" algn="l"/>
                          <a:tab pos="1163638" algn="l"/>
                        </a:tabLst>
                        <a:defRPr/>
                      </a:pPr>
                      <a:r>
                        <a:rPr lang="en-US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	3.2  </a:t>
                      </a:r>
                      <a:r>
                        <a:rPr lang="th-TH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ระบบจัดทำใบเสร็จรับเงินในรูปแบบอิเล็กทรอนิกส์ (</a:t>
                      </a:r>
                      <a:r>
                        <a:rPr lang="en-US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http://e-service.dsd.go.th/</a:t>
                      </a:r>
                      <a:r>
                        <a:rPr lang="th-TH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8525" algn="l"/>
                          <a:tab pos="1163638" algn="l"/>
                        </a:tabLst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 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เจ้าภาพ </a:t>
                      </a: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  ผู้รับผิดชอบ : นางศรีวรรณ ประเสริฐทอง นักวิชาการพัฒนาฝีมือแรงงานชำนาญการพิเศษ</a:t>
                      </a: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/ </a:t>
                      </a:r>
                      <a:endParaRPr lang="en-US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8525" algn="l"/>
                          <a:tab pos="1163638" algn="l"/>
                        </a:tabLst>
                        <a:defRPr/>
                      </a:pP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นางสาวทิพย์ไพลิน ยินดี นักวิชาการพัฒนาฝีมือแรงงานปฏิบัติการ / นางสาวนภารัตน์  ภาโนมัย  นักวิชาการพัฒนาฝีมือแรงงาน</a:t>
                      </a:r>
                      <a:endParaRPr lang="en-US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8525" algn="l"/>
                          <a:tab pos="1163638" algn="l"/>
                        </a:tabLst>
                        <a:defRPr/>
                      </a:pP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โทรศัพท์ : 0 2247 0303 และ 0 2245 1707 ต่อ 613  หรือสามารถติดต่อสอบถามได้ที่ </a:t>
                      </a: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Line : KPI DSD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8525" algn="l"/>
                          <a:tab pos="1163638" algn="l"/>
                        </a:tabLst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6. 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อื่น ๆ (ถ้ามี) </a:t>
                      </a: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endParaRPr lang="th-TH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7373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</a:tabLst>
                        <a:defRPr/>
                      </a:pPr>
                      <a:endParaRPr lang="th-TH" sz="11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152401" y="4386590"/>
            <a:ext cx="8424863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9235306"/>
              </p:ext>
            </p:extLst>
          </p:nvPr>
        </p:nvGraphicFramePr>
        <p:xfrm>
          <a:off x="264395" y="4821477"/>
          <a:ext cx="8543925" cy="1676400"/>
        </p:xfrm>
        <a:graphic>
          <a:graphicData uri="http://schemas.openxmlformats.org/drawingml/2006/table">
            <a:tbl>
              <a:tblPr firstRow="1"/>
              <a:tblGrid>
                <a:gridCol w="8559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07384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503737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45420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645520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18984">
                <a:tc>
                  <a:txBody>
                    <a:bodyPr/>
                    <a:lstStyle/>
                    <a:p>
                      <a:pPr lvl="0" algn="thaiDist"/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900" b="0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900" b="0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900" b="0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900" b="0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5741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u="none" strike="noStrike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ผลการดำเนินการปรับปรุง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ระบบการให้บริการตามภารกิจ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ในคู่มือประชาชนของกรมพัฒนาฝีมือแรงงานให้อยู่ใน</a:t>
                      </a:r>
                      <a:r>
                        <a:rPr lang="th-TH" sz="90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รูปแบบดิจิทัล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จำนวน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 ระบบ</a:t>
                      </a:r>
                      <a:endParaRPr lang="th-TH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pSp>
        <p:nvGrpSpPr>
          <p:cNvPr id="23" name="Group 4"/>
          <p:cNvGrpSpPr>
            <a:grpSpLocks/>
          </p:cNvGrpSpPr>
          <p:nvPr/>
        </p:nvGrpSpPr>
        <p:grpSpPr bwMode="auto">
          <a:xfrm>
            <a:off x="964174" y="4481752"/>
            <a:ext cx="7844146" cy="342900"/>
            <a:chOff x="1153093" y="4031945"/>
            <a:chExt cx="7843703" cy="341526"/>
          </a:xfrm>
        </p:grpSpPr>
        <p:sp>
          <p:nvSpPr>
            <p:cNvPr id="25" name="TextBox 24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6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9" name="Straight Arrow Connector 38"/>
            <p:cNvCxnSpPr/>
            <p:nvPr/>
          </p:nvCxnSpPr>
          <p:spPr>
            <a:xfrm>
              <a:off x="5986758" y="4280184"/>
              <a:ext cx="301003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5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(ศูนย์ข้อมูลเทคโนโลยีสารสนเทศและการสื่อสาร)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7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0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62982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152400" y="736075"/>
            <a:ext cx="7772400" cy="483125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 marL="987425" indent="-987425"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2.8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ร้อยละของบุคลากรฝึกที่ได้รับการพัฒนาศักยภาพ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สามารถนำความรู้ที่ได้รับไปใช้ประโยชน์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492371" y="1572768"/>
            <a:ext cx="959826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6126028"/>
              </p:ext>
            </p:extLst>
          </p:nvPr>
        </p:nvGraphicFramePr>
        <p:xfrm>
          <a:off x="492370" y="1804228"/>
          <a:ext cx="8168053" cy="3333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6805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091795">
                <a:tc>
                  <a:txBody>
                    <a:bodyPr/>
                    <a:lstStyle/>
                    <a:p>
                      <a:pPr marL="1974850" marR="0" indent="-19748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</a:tabLst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	ความ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บุคลากรฝึกของกรม หมายถึง ครูฝึก พนักงานราชการ และ นักวิชาการพัฒนาฝีมือแรงงาน (สายงานสอน) ได้รับการพัฒนาศักยภาพเพื่อยกระดับความสามารถในสายงานเดิม หรือ สอนข้ามสายงาน เพื่อให้สอดคล้องกับการเปลี่ยนแปลงเทคโนโลยี สามารถนำความรู้ที่ได้รับไปใช้ในการขยายผลการฝึกอบรม ไม่น้อยกว่าร้อยละ 5 ของผู้ผ่านการพัฒนาศักยภาพ (เป้าหมายการฝึกอบรม 100 คน)</a:t>
                      </a:r>
                    </a:p>
                    <a:p>
                      <a:pPr marL="1974850" marR="0" indent="-19748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</a:tabLst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	พิจารณาจากการดำเนินงานที่ตามเป้าหมาย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712788" marR="0" indent="-7127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  <a:tab pos="403225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th-TH" sz="900" b="0" u="sng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ผลการดำเนินงานระหว่างวันที่ 1 ตุลาคม 2563 – 31 มีนาคม 2564	โดยดำเนินการไม่น้อยกว่า ร้อยละ 50 ของเป้าหมาย</a:t>
                      </a:r>
                    </a:p>
                    <a:p>
                      <a:pPr marL="712788" marR="0" indent="-7127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  <a:tab pos="4032250" algn="l"/>
                        </a:tabLst>
                        <a:defRPr/>
                      </a:pP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th-TH" sz="900" b="0" u="sng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ผลการดำเนินงานระหว่างวันที่ 1 เมษายน 2564 – 30 กันยายน 2564 	โดยดำเนินการไม่น้อยกว่า ร้อยละ 50 ของเป้าหมาย</a:t>
                      </a:r>
                    </a:p>
                    <a:p>
                      <a:pPr marL="712788" marR="0" indent="-7127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  <a:tab pos="403225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รายงานสรุปผลการฝึกอบรม ภาพถ่ายการฝึกอบรม และเอกสารการติดตามผลการนำความรู้ที่ได้รับไปใช้ประโยชน์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5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นางศรีวรรณ ประเสริฐทอง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นักวิชาการพัฒนาฝีมือแรงงานชำนาญการพิเศษ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นางสาวทิพย์ไพลิน ยินดี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 ปฏิบัติการ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นางสาวนภารัตน์  ภาโนมัย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ทรศัพท์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2247 0303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0 2245 1707 ต่อ 613  </a:t>
                      </a:r>
                      <a:endParaRPr lang="en-US" sz="900" b="0" spc="-3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หรือสามารถติดต่อสอบถามได้ที่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</a:t>
                      </a:r>
                    </a:p>
                  </a:txBody>
                  <a:tcPr marL="84406" marR="8440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10674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4406" marR="8440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15858861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450166" y="4849369"/>
            <a:ext cx="7668358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327638" y="4887657"/>
            <a:ext cx="7332785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2557596"/>
              </p:ext>
            </p:extLst>
          </p:nvPr>
        </p:nvGraphicFramePr>
        <p:xfrm>
          <a:off x="492372" y="5306757"/>
          <a:ext cx="8173331" cy="1478280"/>
        </p:xfrm>
        <a:graphic>
          <a:graphicData uri="http://schemas.openxmlformats.org/drawingml/2006/table">
            <a:tbl>
              <a:tblPr firstRow="1"/>
              <a:tblGrid>
                <a:gridCol w="105335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59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561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3738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4680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0121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741027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56218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5562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55619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55620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55620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69327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 marL="84406" marR="8440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ร้อยละของบุคลากรฝึกที่ได้รับการพัฒนาศักยภาพ ตามเป้าหมาย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ไม่น้อยกว่าร้อยละ 50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ร้อยละของบุคลากรฝึกที่ได้รับการพัฒนาศักยภาพ ตามเป้าหมาย         ไม่น้อยกว่าร้อยละ 100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ร้อยละของบุคลากรฝึกที่ได้รับการพัฒนาศักยภาพ สามารถนำความรู้ที่ได้รับไปใช้ประโยชน์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ไม่น้อยกว่าร้อยละ </a:t>
                      </a:r>
                      <a:r>
                        <a:rPr lang="th-TH" sz="800" b="0" kern="1200" baseline="0" dirty="0"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th-TH" sz="800" b="0" kern="120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142736"/>
              </p:ext>
            </p:extLst>
          </p:nvPr>
        </p:nvGraphicFramePr>
        <p:xfrm>
          <a:off x="1917707" y="3490353"/>
          <a:ext cx="6217699" cy="754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947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56971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7850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34273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ร้อยละของบุคลากรฝึกที่ได้รับการพัฒนาศักยภาพ ตามเป้าหมาย</a:t>
                      </a:r>
                    </a:p>
                  </a:txBody>
                  <a:tcPr marL="84406" marR="844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จำนวนบุคลากรฝึกที่ผ่านการพัฒนาศัพยภาพ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0222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เป้าหมาย (100 คน) </a:t>
                      </a: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</a:p>
                  </a:txBody>
                  <a:tcPr marL="84406" marR="8440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9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6247273"/>
              </p:ext>
            </p:extLst>
          </p:nvPr>
        </p:nvGraphicFramePr>
        <p:xfrm>
          <a:off x="1917707" y="4076680"/>
          <a:ext cx="6217699" cy="6790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947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56971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7850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90836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ร้อยละของบุคลากรฝึกที่ได้รับการพัฒนาศักยภาพ สามารถนำความรู้ที่ได้รับไปใช้ประโยชน์ในปี 2564</a:t>
                      </a:r>
                    </a:p>
                  </a:txBody>
                  <a:tcPr marL="84406" marR="844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จำนวนผู้ผ่านการพัฒนาศัพยภาพนำความรู้ที่ได้รับไปใช้ในการขยายผล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8192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จำนวนบุคลากรฝึกที่ผ่านการพัฒนาศัพยภาพ</a:t>
                      </a:r>
                    </a:p>
                  </a:txBody>
                  <a:tcPr marL="84406" marR="8440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5" name="TextBox 5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(สำนักพัฒนาผู้ฝึกและเทคโนโลยีการฝึก)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0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33030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590800"/>
            <a:ext cx="9144000" cy="14838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4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ตัวชี้วัดหน่วยงานส่วนกลาง</a:t>
            </a:r>
            <a:endParaRPr lang="en-US" sz="4400" b="1" dirty="0">
              <a:solidFill>
                <a:schemeClr val="tx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44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ที่ตั้งอยู่ในภูมิภาค</a:t>
            </a:r>
          </a:p>
        </p:txBody>
      </p:sp>
    </p:spTree>
    <p:extLst>
      <p:ext uri="{BB962C8B-B14F-4D97-AF65-F5344CB8AC3E}">
        <p14:creationId xmlns:p14="http://schemas.microsoft.com/office/powerpoint/2010/main" val="3336512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-36731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2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76200" y="609600"/>
            <a:ext cx="8086829" cy="57659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1.1 </a:t>
            </a:r>
            <a:r>
              <a:rPr lang="en-US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ความสำเร็จของการบรรลุเป้าหมายตามแผนปฏิบัติงาน ประจำปีงบประมาณ พ.ศ. 2564 ตามโครงการที่กำหนด    </a:t>
            </a:r>
          </a:p>
          <a:p>
            <a:pPr fontAlgn="base">
              <a:spcAft>
                <a:spcPts val="600"/>
              </a:spcAft>
            </a:pP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และการเบิกจ่ายเงินงบประมาณภาพรวม ประจำปีงบประมาณ พ.ศ.2564                        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003" y="1143000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5990538"/>
              </p:ext>
            </p:extLst>
          </p:nvPr>
        </p:nvGraphicFramePr>
        <p:xfrm>
          <a:off x="264751" y="1404610"/>
          <a:ext cx="8574449" cy="51485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444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5148590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แผนปฏิบัติงาน ประจำปีงบประมาณ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2564 ตาม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โครงการที่กำหนด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และการเบิกจ่ายเงินงบประมาณภาพรวม ประจำปีงบประมาณ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2564  เป็นการประเมินประสิทธิภาพในการดำเนินงานตามหลักภารกิจพื้นฐาน งานประจำตามหน้าที่ปกติ ที่ได้รับมอบหมายในทุกผลผลิต โครงการและกิจกรรม  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</a:t>
                      </a: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การฝึกอบรม  ทดสอบมาตรฐานฝีมือแรงงาน การส่งเสริมการพัฒนาฝีมือแรงงานภายใต้ พ.ร.บ.ส่งเสริมการพัฒนาฝีมือแรงงาน พ.ศ. 2545 และการรับรองความรู้ความสามารถ</a:t>
                      </a:r>
                    </a:p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2.1 ความสำเร็จของการบรรลุเป้าหมายตามแผนปฏิบัติงาน ประจำปีงบประมาณ พ.ศ. 2564 การดำเนินงานที่บรรลุเป้าหมายในแต่ละกิจกรรมตามข้อ 1 ประกอบด้วย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1) บันทึกข้อมูลเป้าหมายการดำเนินงานของหน่วยงานให้ถูกต้อง ครบถ้วนตรงกับเป้าหมายโครงการ/กิจกรรมที่หน่วยงานได้รับในปีงบประมาณ พ.ศ. 2564 </a:t>
                      </a:r>
                      <a:b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ให้แล้วเสร็จ ภายใน 30 วัน นับจากที่ได้รับการจัดสรรเป้าหมายจากกรม และบันทึกแผนการฝึกอบรม/ทดสอบของทุกรุ่นให้ถูกต้อง ครบถ้วน ตามจำนวนเป้าหมายที่ได้รับในระบบรายงานผลการพัฒนาฝีมือแรงงาน (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http://datacenter.dsd.go.th)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2)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บันทึกผลการพัฒนาฝีมือแรงงาน ใน “ระบบรายงานผลการพัฒนาฝีมือแรงงาน” และผลการประเมินความรู้ความสามารถ ใน“ระบบรับรองความรู้ความสามารถ“ ภายใน 15 วัน นับจากการดำเนินการกิจกรรมนั้นเสร็จสิ้น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ผลการดำเนินการระหว่างวันที่ 1 ตุลาคม 2563 - 31 มีนาคม 2564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รอบที่ 2 ผลการดำเนินการระหว่างวันที่ 1 เมษายน 2564 - 30 กันยายน 2564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2.2 การเบิกจ่ายเงินงบประมาณภาพรวม ประจำปีงบประมาณ พ.ศ.2564 ตามที่ได้รับจัดสรร พิจารณาจากระบบ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GFMIS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ของกรมบัญชีกลาง</a:t>
                      </a:r>
                    </a:p>
                    <a:p>
                      <a:pPr marL="228600" indent="-228600">
                        <a:buAutoNum type="arabicPeriod" startAt="3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3.1 ความสำเร็จของการบรรลุเป้าหมายตามแผนปฏิบัติงาน ประจำปีงบประมาณ พ.ศ. 2564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</a:t>
                      </a:r>
                      <a:r>
                        <a:rPr kumimoji="0" lang="th-TH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หากหน่วยงานมีการเปลี่ยนแปลงจำนวนเป้าหมายที่จะมีผลต่อการประเมินตัวชี้วัด หน่วยงานจะต้องมีหนังสือชี้แจงเหตุผลมาที่กองแผนงานและสารสนเทศ </a:t>
                      </a:r>
                      <a:br>
                        <a:rPr kumimoji="0" lang="th-TH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เพื่อที่กองแผนงานและสารสนเทศจะได้พิจารณา และแจ้งศูนย์เทคโนโลยีสารสนเทศปรับจำนวนเป้าหมายในระบบต่อไป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2) โครงการฝึกอบรมแรงงานกลุ่มเป้าหมายเฉพาะเพื่อเพิ่มโอกาสในการประกอบอาชีพ (กิจกรรมที่ : เพิ่มทักษะด้านอาชีพแก่นักเรียนครอบครัวยากจนที่ไม่ได้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เรียนต่อหลังจบการศึกษาภาคบังคับ) ประเมินรอบ 12 เดือน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3.2 การเบิกจ่ายเงินงบประมาณภาพรวม ประจำปีงบประมาณ พ.ศ.2564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รอบที่ 1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งบลงทุน และงบรายจ่ายอื่น ในลักษณะค่าจ้างที่ปรึกษา ที่ไม่สามารถเบิกจ่ายได้ภายในไตรมาสที่ 1 - 2  ให้ชี้แจงเหตุผล และกระบวนการดำเนินงาน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ที่ดำเนินการแล้วไม่สามารถเบิกจ่ายได้ ส่งกองบริหารการคลัง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2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โครงการฝึกอบรมแรงงานกลุ่มเป้าหมายเฉพาะเพื่อเพิ่มโอกาสในการประกอบอาชีพ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กิจกรรม เพิ่มทักษะด้านอาชีพแก่นักเรียนครอบครัวยากจนที่ไม่ได้เรียนต่อหลังจบการศึกษาภาคบังคับ ไม่นับมารวมเป็นตัวชี้วัด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รอบที่ 2 1) ค่าจ้างเหมาบริการ ที่ไม่สามารถเบิกจ่ายได้ภายในวันที่ 30 กันยายน 2564 เนื่องจากต้องดำเนินการตามสัญญา ให้ชี้แจงเหตุผล และส่งข้อมูล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ให้กองบริการการคลัง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2) งบลงทุน/งบรายจ่ายอื่น ที่โอนเปลี่ยนแปลงงบประมาณในทุกแผนงาน และได้ดำเนินการก่อหนี้ผูกพันสัญญาไว้แล้ว รวมทั้ง งบประมาณที่ได้รับจัดสรร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เพิ่มเติมเดือนสิงหาคม – กันยายน 2564 (ไม่นำมานับรวม)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</a:t>
                      </a:r>
                      <a:r>
                        <a:rPr lang="th-TH" sz="900" b="0" baseline="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3) การเบิกจ่ายเงินงบประมาณภาพรวม ไตรมาสที่ 3 ไม่น้อยกว่าร้อยละ 70 และไตรมาสที่ 4 ไม่น้อยกว่าร้อยละ 100 ตามเกณฑ์การเบิกจ่ายที่กำหนดทั้ง 2 ไตรมาส    </a:t>
                      </a:r>
                      <a:endParaRPr lang="en-US" sz="900" b="0" baseline="0" dirty="0" smtClean="0">
                        <a:solidFill>
                          <a:srgbClr val="C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en-US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</a:t>
                      </a:r>
                      <a:r>
                        <a:rPr lang="th-TH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จึง</a:t>
                      </a:r>
                      <a:r>
                        <a:rPr lang="th-TH" sz="900" b="0" baseline="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จะผ่านตัวชี้วัด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 หลักฐาน </a:t>
                      </a: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1</a:t>
                      </a: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การรายงานผลการพัฒนาฝีมือแรงงานผ่านระบบคลังข้อมูล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2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2)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ข้อมูลเบิกจ่ายจากระบบ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GFMIS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ของกรมบัญชีกลาง</a:t>
                      </a:r>
                      <a:endParaRPr lang="en-US" sz="900" b="0" spc="-5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1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  เจ้าภาพ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กองแผนงานและสารสนเทศ ผู้รับผิดชอบ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นางณัฐวลัย น้ำทอง / นางสาวพเยาว์ อินทอง / นางสาวพง</a:t>
                      </a:r>
                      <a:r>
                        <a:rPr lang="th-TH" sz="900" b="0" spc="-2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ศิ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ยา อ่ำนาค</a:t>
                      </a:r>
                      <a:r>
                        <a:rPr lang="th-TH" sz="900" b="0" spc="-2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ิล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นางพัทธนันท์ ตีเมืองสอง โทรศัพท์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0 2245 7065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กองบริหารการคลัง           ผู้รับผิดชอบ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นางสาวนิภาพร  ใบบัวเผื่อน/นางสาวอรพิน อินตา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วิน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0 2245 6166 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pic>
        <p:nvPicPr>
          <p:cNvPr id="7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0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8236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2755035"/>
              </p:ext>
            </p:extLst>
          </p:nvPr>
        </p:nvGraphicFramePr>
        <p:xfrm>
          <a:off x="211991" y="1465852"/>
          <a:ext cx="8523797" cy="32223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2379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222379">
                <a:tc>
                  <a:txBody>
                    <a:bodyPr/>
                    <a:lstStyle/>
                    <a:p>
                      <a:pPr marL="0" indent="0">
                        <a:buNone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สูตรการคำนวณ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ถ้ามี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</a:p>
                    <a:p>
                      <a:pPr marL="0" indent="0">
                        <a:buNone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92796" y="4566849"/>
            <a:ext cx="830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sz="9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9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44691" y="4716360"/>
            <a:ext cx="7681116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3</a:t>
              </a: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6626752"/>
              </p:ext>
            </p:extLst>
          </p:nvPr>
        </p:nvGraphicFramePr>
        <p:xfrm>
          <a:off x="106315" y="5118107"/>
          <a:ext cx="8961485" cy="1693875"/>
        </p:xfrm>
        <a:graphic>
          <a:graphicData uri="http://schemas.openxmlformats.org/drawingml/2006/table">
            <a:tbl>
              <a:tblPr firstRow="1"/>
              <a:tblGrid>
                <a:gridCol w="90784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8754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0628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2459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650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584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3006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540842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406289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487546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41542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48754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625151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61315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8648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th-TH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จำนวนผู้เข้ารับการพัฒนาฝีมือแรงงานทุก</a:t>
                      </a:r>
                      <a:r>
                        <a:rPr lang="th-TH" sz="800" b="0" kern="120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โครงการจำแนกราย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โครงการ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และดำเนินการแล้วเสร็จ ร้อยละ </a:t>
                      </a:r>
                      <a:r>
                        <a:rPr lang="th-TH" sz="800" b="0" kern="1200" baseline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45     ตามเป้าหมายรอบ 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 เดือน</a:t>
                      </a:r>
                      <a:endParaRPr lang="en-US" sz="8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เบิกจ่ายเงินงบประมาณภาพรวม                    ไตรมาส 1 - 2  ไม่น้อยกว่า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ร้อยละ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45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จำนวนผู้เข้ารับการพัฒนาฝีมือแรงงานทุกโครงการที่สามารถดำเนินการแล้วเสร็จไม่น้อยกว่าร้อยละ 100 ตามเป้าหมายรอบ 12 เดือน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เบิกจ่ายเงินงบประมาณภาพรวม                    ไตรมาส 1 - 4  ไม่น้อยกว่า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ร้อยละ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100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kern="120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(ไตรมาส</a:t>
                      </a:r>
                      <a:r>
                        <a:rPr lang="th-TH" sz="800" b="0" kern="1200" baseline="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3 ไม่น้อยกว่าร้อยละ 70 ไตรมาส 4 ไม่น้อยกว่าร้อยละ 100 </a:t>
                      </a:r>
                      <a:r>
                        <a:rPr lang="en-US" sz="800" b="0" kern="1200" baseline="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en-US" sz="800" b="0" kern="120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5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1181908"/>
              </p:ext>
            </p:extLst>
          </p:nvPr>
        </p:nvGraphicFramePr>
        <p:xfrm>
          <a:off x="1186564" y="3542633"/>
          <a:ext cx="6888085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910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26318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8580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91862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ร้อยละการเบิกจ่ายงบประมาณ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=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ของหน่วยงานไตรมาสที่ 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งบประมาณที่หน่วยงานเบิกจ่ายภาพรวม ไตรมาส 1 - 3 (พิจารณาจากระบบ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GFMIS)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วงเงินงบประมาณที่หน่วยงานได้รับจัดสรรในปีงบประมาณ พ.ศ. 2564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343770" y="2562695"/>
            <a:ext cx="145409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รอบที่ 1 มี.ค. (6 เดือน)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43770" y="3360327"/>
            <a:ext cx="145409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รอบที่ 2 ก.ย. (12 เดือน)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-40755" y="46018"/>
            <a:ext cx="860217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1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(สถาบันพัฒนาฝีมือแรงงาน/สำนักงานพัฒนาฝีมือแรงงาน ทุกแห่ง)</a:t>
            </a: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6" name="Rounded Rectangle 3"/>
          <p:cNvSpPr/>
          <p:nvPr/>
        </p:nvSpPr>
        <p:spPr bwMode="gray">
          <a:xfrm>
            <a:off x="0" y="687763"/>
            <a:ext cx="8097314" cy="65279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1.1 </a:t>
            </a:r>
            <a:r>
              <a:rPr lang="en-US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ความสำเร็จของการบรรลุเป้าหมายตามแผนปฏิบัติงาน ประจำปีงบประมาณ พงศ. 2564 ตามโครงการที่กำหนด </a:t>
            </a:r>
          </a:p>
          <a:p>
            <a:pPr fontAlgn="base">
              <a:spcAft>
                <a:spcPts val="600"/>
              </a:spcAft>
            </a:pP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และการเบิกจ่ายเงินงบประมาณภาพรวม ประจำปีงบประมาณ พ.ศ. 2564  </a:t>
            </a: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27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1749868"/>
              </p:ext>
            </p:extLst>
          </p:nvPr>
        </p:nvGraphicFramePr>
        <p:xfrm>
          <a:off x="1186564" y="2807434"/>
          <a:ext cx="6888085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910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26318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8580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91862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ร้อยละการเบิกจ่ายงบประมาณ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=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ของหน่วยงาน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งบประมาณที่หน่วยงานเบิกจ่ายภาพรวม </a:t>
                      </a:r>
                      <a:r>
                        <a:rPr lang="th-TH" sz="90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ไตรมาส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1 - 2 (พิจารณาจากระบบ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GFMIS)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วงเงินงบประมาณที่หน่วยงานได้รับจัดสรรในปีงบประมาณ</a:t>
                      </a: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พ.ศ. 2564</a:t>
                      </a:r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xmlns="" id="{CB80B5A5-53F9-463D-8ED9-23A5818691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3128857"/>
              </p:ext>
            </p:extLst>
          </p:nvPr>
        </p:nvGraphicFramePr>
        <p:xfrm>
          <a:off x="1185099" y="1643358"/>
          <a:ext cx="6938169" cy="10949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32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29418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9078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2291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ร้อยละของของการบรรลุ              เป้าหมายตามแผนปฏิบัติงาน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จำนวนผู้เข้ารับการพัฒนาฝีมือแรงงานในภาพรวมทุกโครงการและประเภทกิจกรรม </a:t>
                      </a:r>
                      <a:r>
                        <a:rPr lang="en-US" sz="900" b="0" dirty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th-TH" sz="900" b="0" dirty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ฝึกอบรม ทดสอบมาตรฐานฝีมือแรงงาน ส่งเสริมการพัฒนาฝีมือแรงงานภายใต้ พ.ร.บ.ส่งเสริมฯ</a:t>
                      </a:r>
                      <a:r>
                        <a:rPr lang="en-US" sz="900" b="0" dirty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พ.ศ.2545 และการรับรองความรู้ความสามารถ</a:t>
                      </a:r>
                      <a:r>
                        <a:rPr lang="en-US" sz="900" b="0" dirty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</a:t>
                      </a:r>
                      <a:r>
                        <a:rPr lang="th-TH" sz="900" b="0" dirty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ที่ดำเนินการแล้วเสร็จ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rgbClr val="C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92074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เป้าหมายการดำเนินการในภาพรวมทุกโครงการและประเภทกิจกรรม</a:t>
                      </a:r>
                      <a:r>
                        <a:rPr lang="en-US" sz="900" b="0" dirty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</a:t>
                      </a:r>
                      <a:r>
                        <a:rPr lang="th-TH" sz="900" b="0" dirty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ฝึกอบรม ทดสอบมาตรฐานฝีมือแรงงาน ส่งเสริมการพัฒนาฝีมือแรงงานภายใต้ พ.ร.บ.ส่งเสริมฯ </a:t>
                      </a:r>
                      <a:br>
                        <a:rPr lang="th-TH" sz="900" b="0" dirty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900" b="0" dirty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พ.ศ. 2545 และการรับรองความรู้ความสามารถ</a:t>
                      </a:r>
                      <a:r>
                        <a:rPr lang="en-US" sz="900" b="0" dirty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900" b="0" dirty="0">
                        <a:solidFill>
                          <a:srgbClr val="C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34" name="Table 29">
            <a:extLst>
              <a:ext uri="{FF2B5EF4-FFF2-40B4-BE49-F238E27FC236}">
                <a16:creationId xmlns:a16="http://schemas.microsoft.com/office/drawing/2014/main" xmlns="" id="{5DEA1285-9F5E-4C1E-B6A8-003FF041C1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8223313"/>
              </p:ext>
            </p:extLst>
          </p:nvPr>
        </p:nvGraphicFramePr>
        <p:xfrm>
          <a:off x="1186564" y="4063282"/>
          <a:ext cx="6888085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910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26318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8580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91862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ร้อยละการเบิกจ่ายงบประมาณ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=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ของหน่วยงานไตรมาสที่ 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งบประมาณที่หน่วยงานเบิกจ่ายภาพรวม ไตรมาส 1 - 4 (พิจารณาจากระบบ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GFMIS)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วงเงินงบประมาณที่หน่วยงานได้รับจัดสรรในปีงบประมาณ พ.ศ. 2564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31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151097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4056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-3175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 Base </a:t>
            </a:r>
            <a:r>
              <a:rPr lang="th-TH" sz="1200" b="1" dirty="0" smtClean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sz="1100" b="1" dirty="0" smtClean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สถาบันพัฒนาฝีมือแรงงาน / สำนักงานพัฒนาฝีมือแรงงาน ทุกแห่ง) </a:t>
            </a:r>
            <a:endParaRPr lang="th-TH" sz="1100" b="1" dirty="0">
              <a:solidFill>
                <a:schemeClr val="accent2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76200" y="609600"/>
            <a:ext cx="8077199" cy="4572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1.2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ความสำเร็จของการขับเคลื่อนการส่งเสริมคุณธรรมและความโปร่งใสของกรมพัฒนาฝีมือแรงงาน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066800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9653482"/>
              </p:ext>
            </p:extLst>
          </p:nvPr>
        </p:nvGraphicFramePr>
        <p:xfrm>
          <a:off x="0" y="1356360"/>
          <a:ext cx="8991600" cy="60515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91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063240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</a:pP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แผนพัฒนาเศรษฐกิจและสังคมแห่งชาติ ฉบับที่ 12 (พ.ศ. 2560 - 2564) ยุทธศาสตร์ที่ 6 การบริหารจัดการภาครัฐ การป้องกันการทุจริตประพฤติมิชอบและ</a:t>
                      </a:r>
                      <a:r>
                        <a:rPr lang="th-TH" sz="900" b="0" kern="1200" baseline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ธรรมาภิ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บาลในภาครัฐ เพื่อลดปัญหาการทุจริตและประพฤติมิชอบของประเทศ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ยุทธศาสตร์ชาติว่าด้วยการป้องกันและปราบปรามการทุจริต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ระยะที่ 3 (พ.ศ.2561-2564)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ยุทธศาตร์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 4 พัฒนาระบบป้องกันการทุจริตเชิงรุก ประกอบกับการประเมินคุณธรรมและความโปร่งใสในการดำเนินงานของหน่วยงานภาครัฐ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ITA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ได้ส่งเสริมให้หน่วยงานภาครัฐดำเนินการเปิดเผยข้อมูลแก่สาธารณะเพื่อเสริมสร้างความโปร่งใส เป็นธรรม และป้องกันการทุจริต ดังนั้น จึงได้กำหนดตัวชี้วัด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ระดับความสำเร็จของการขับเคลื่อนการส่งเสริมคุณธรรมและความโปร่งใสของกรมพัฒนา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ฝีมือแรงงาน เพื่อเป็นการขับเคลื่อนด้านการส่งเสริมคุณธรรม ความโปร่งใส และป้องกันการทุจริตตามภารกิจกรมพัฒนาฝีมือแรงงาน ซึ่งจะเป็นการเพิ่มประสิทธิภาพในการป้องกันการทุจริตและส่งเสริมคุณธรรมจริยธรรม ความโปร่งใสให้กับหน่วยงานในสังกัดของกรมพัฒนาฝีมือ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แรงงาน</a:t>
                      </a:r>
                      <a:endParaRPr lang="th-TH" sz="900" b="0" strike="sng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lain" startAt="2"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ผลการดำเนินงาน ระหว่างวันที่ 1 ตุลาคม 2563 – 31 มีนาคม 2564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ผลการดำเนินงาน ระหว่างวันที่ 1 เมษายน 2564 – 30 กันยายน 2564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 เงื่อนไข </a:t>
                      </a:r>
                      <a:r>
                        <a:rPr lang="en-US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กรณีการประกาศเจตจำนงสุจริตของผู้ดำรงตำแหน่งผู้อำนวยการหน่วยงาน หากมีการย้ายหน่วยงานระหว่างปีงบประมาณให้ประกาศเจตจำนงสุจริตฯ ของหน่วยงานที่ไปดำรงตำแหน่งใหม่ด้วย เช่น รอบการประเมินที่ 1 (1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ตค.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63- 31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64) ดำรงตำแหน่งผู้อำนวยการหน่วยงาน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ได้ดำเนินการประกาศเจตจำนงสุจริตฯ เรียบร้อยแล้ว ต่อมารอบการประเมินที่ 2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(1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เมย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64 – 30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กย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64) ได้มีคำสั่งย้ายไปปฏิบัติหน้าที่ ณ หน่วยงาน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จะต้องดำเนินการประกาศเจตจำนงสุจริตฯ ในฐานะผู้อำนวยการของหน่วยงาน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เป็นต้น รวมทั้งกรณีการย้าย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ในรอบการประเมินนั้น ๆ ด้วย</a:t>
                      </a:r>
                      <a:endParaRPr lang="en-US" sz="900" b="0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หลักฐาน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3.1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ประกาศเจตจำนงสุจริตฯ ของผู้ดำรงตำแหน่งผู้อำนวยการหน่วยงาน และประกาศมาตรการเพื่อส่งเสริมความโปร่งใสและป้องกันการทุจริตประพฤติมิชอบของหน่วยงาน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โดยเผยแพร่ผ่านทางเว็บไซต์ของหน่วยงาน                                                                                                                                 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3.2 แบบรายงานผลการขับเคลื่อนนโยบายป้องกันการรับสินบนและมาตรการป้องกันผลประโยชน์ทับซ้อน ทุก 3 เดือนใน 1 ปีงบประมาณ (แบบ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บค.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01)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3.3 แบบรายงานการเปิดเผยข้อมูลเพื่อขับเคลื่อนการส่งเสริมคุณธรรมและความโปร่งใส (แบบ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บค.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02) โดยให้หน่วยงานดำเนินการเปิดเผยข้อมูลผ่านเว็บไซต์หน่วยงาน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จำนวน 10 ประเด็น โดยผู้อำนวยการหน่วยงานเป็นผู้ลงนาม (หน่วยงานในสังกัดสามารถดูรายละเอียดเพิ่มเติมได้ที่เอกสารแนบ) ดังนี้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1) การปฏิบัติหน้าที่            2) การใช้งบประมาณ           3) การใช้อำนาจ                     4) การใช้ทรัพย์สินของราชการ    5) การแก้ไขปัญหาการทุจริต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6) คุณภาพการดำเนินงาน    7) ประสิทธิภาพการสื่อสาร    8) การปรับปรุงระบบการทำงาน   9) การเปิดเผยข้อมูล                10) การป้องกันการทุจริต                                     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3.4 รายงานการประชุมคณะกรรมการป้องกันและปราบปรามการทุจริตประจำหน่วยงานเพื่อขับเคลื่อนการส่งเสริมคุณธรรมและความโปร่งใสของกรมพัฒนาฝีมือแรงงา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โดยระบุขั้นตอน/วิธีการและข้อมูลที่จะดำเนินการเผยแพร่ผ่านทางเว็บไซต์หน่วยงาน ตามตัวชี้วัดที่กำหนดไว้ในแบบ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บค.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02ใน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รอบการประเมินนั้น ๆ ด้วย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5"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กลุ่มงานวินัยและจริยธรรม  กองบริหารทรัพยากรบุคคล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นายสง่า แสนเดช , นายพรรษา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กุลว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ภรณ์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โทรศัพท์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0 2245 3579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68249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47069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838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8278437"/>
              </p:ext>
            </p:extLst>
          </p:nvPr>
        </p:nvGraphicFramePr>
        <p:xfrm>
          <a:off x="0" y="52578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ดำเนินการได้ตาม ข้อ 3.1 – 3.4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ดำเนินการได้ตาม ข้อ 3.1 – 3.4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155" y="152400"/>
            <a:ext cx="984846" cy="91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4540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TextBox 11"/>
          <p:cNvSpPr txBox="1">
            <a:spLocks noChangeArrowheads="1"/>
          </p:cNvSpPr>
          <p:nvPr/>
        </p:nvSpPr>
        <p:spPr bwMode="auto">
          <a:xfrm>
            <a:off x="110809" y="14906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9018445"/>
              </p:ext>
            </p:extLst>
          </p:nvPr>
        </p:nvGraphicFramePr>
        <p:xfrm>
          <a:off x="142875" y="1736806"/>
          <a:ext cx="8677628" cy="3368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776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05640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  ความสำเร็จของการบรรลุเป้าหมาย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การประเมินศักยภาพภายหลังการฝึกอบรม หมายถึง ศักยภาพแรงงานที่จะทำให้บุคคลทำงานได้ดีในแต่ละด้านที่สามารถวัดผลสัมฤทธิ์ได้ภายหลังจากการฝึกอบรม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โดยแบ่งเป็น 5 ด้านการประเมิน ได้แก่ (1) ความรู้ (2) การปฏิบัติงาน (3) ทัศนคติ (4) การแก้ปัญหา (5) ความปลอดภัย ขึ้นอยู่กับวัตถุประสงค์ของการฝึกอบรมในการประเมินพนักงานว่ามีศักยภาพเพิ่มขึ้นหรือไม่นั้น จะพิจารณาจากการวัดประเมินผลสัมฤทธิ์การฝึกอบรมฝีมือแรงงานที่ผ่านการฝึกอบรมว่ามีอย่างน้อยหนึ่งด้านการประเมินที่เพิ่มขึ้นจะถือว่าเป็นแรงงานที่มีศักยภาพแรงงานเพิ่มขึ้นภายหลังจากการฝึกอบรม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 1 ผลการดำเนินการ ระหว่างวันที่ 1 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 2 ผลการดำเนินการ ระหว่างวันที่ 1 เมษายน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30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228600" indent="-228600">
                        <a:buAutoNum type="arabicPeriod" startAt="3"/>
                        <a:defRPr/>
                      </a:pPr>
                      <a:r>
                        <a:rPr lang="th-TH" sz="900" b="0" u="none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th-TH" sz="900" b="0" u="none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 </a:t>
                      </a:r>
                      <a:r>
                        <a:rPr lang="en-US" sz="900" b="0" u="none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กรณีหน่วยงานเปลี่ยนแปลงเป้าหมายกิจกรรมที่กำหนดไว้ตามแผนพัฒนาฝีมือแรงงานประจำปีงบประมาณ พ.ศ.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2564 ต้องได้รับความเห็นชอบจากกรมฯ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(กองแผนงานและสารสนเทศ)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หลักฐาน 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ในระบบรายงานผลการพัฒนาฝีมือแรงงาน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(http://datacenter.dsd.go.th)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5"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กองส่งเสริมการพัฒนาฝีมือแรงงาน 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กนกวรรณ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ศรีสุวรรณ ,นายจีระพันธุ์ ดากงแก้ว โทรศัพท์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0 2246 1937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5"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สูตรการคำนวณ</a:t>
                      </a:r>
                    </a:p>
                    <a:p>
                      <a:pPr marL="228600" indent="-228600">
                        <a:buNone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12186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19178075"/>
                  </a:ext>
                </a:extLst>
              </a:tr>
            </a:tbl>
          </a:graphicData>
        </a:graphic>
      </p:graphicFrame>
      <p:sp>
        <p:nvSpPr>
          <p:cNvPr id="3080" name="TextBox 14"/>
          <p:cNvSpPr txBox="1">
            <a:spLocks noChangeArrowheads="1"/>
          </p:cNvSpPr>
          <p:nvPr/>
        </p:nvSpPr>
        <p:spPr bwMode="auto">
          <a:xfrm>
            <a:off x="132074" y="5086350"/>
            <a:ext cx="4392612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51054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kumimoji="0" 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kumimoji="0" lang="th-TH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3</a:t>
              </a: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3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8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kumimoji="0" 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kumimoji="0" lang="th-TH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3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3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/>
          </p:nvPr>
        </p:nvGraphicFramePr>
        <p:xfrm>
          <a:off x="0" y="5434171"/>
          <a:ext cx="9006844" cy="1195229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20174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7505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จำนวนพนักงานที่ได้รับการฝึกอบรม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ฝีมือแรงงานจากสถานประกอบกิจการ ที่นายทะเบียนให้ความเห็นชอบ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หลักสูตร ตาม พ.ร.บ.ส่งเสริมฯ 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พ.ศ. 2545 มีศักยภาพในการทำงานเพิ่มขึ้นไม่น้อยกว่าร้อยละ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GB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พนักงานที่ได้รับการฝึกอบรมฝีมือแรงงานจากสถานประกอบกิจการที่นายทะเบียนให้ความเห็นชอบหลักสูตร ตาม พ.ร.บ.ส่งเสริมฯ 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พ.ศ. 2545 มีศักยภาพในการทำงานเพิ่มขึ้นไม่น้อยกว่าร้อยละ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70</a:t>
                      </a:r>
                      <a:endParaRPr lang="th-TH" sz="8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36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8820826"/>
              </p:ext>
            </p:extLst>
          </p:nvPr>
        </p:nvGraphicFramePr>
        <p:xfrm>
          <a:off x="381000" y="3886200"/>
          <a:ext cx="8391524" cy="868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0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20738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9333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6576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จำนวนผู้ผ่านการประเมินมีศักยภาพในการทำงานเพิ่มขึ้น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ประจำปีงบประมาณ พ.ศ.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3597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ผลการดำเนินการตามกิจกรรมส่งเสริมและสนับสนุนให้สถานประกอบกิจการดำเนินการฝึกอบรมฝีมือแรงงาน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ตาม พ.ร.บ.ส่งเสริมฯ พ.ศ. 2545 ประจำปีงบประมาณ พ.ศ. 2564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(คน)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        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3174" name="TextBox 25"/>
          <p:cNvSpPr txBox="1">
            <a:spLocks noChangeArrowheads="1"/>
          </p:cNvSpPr>
          <p:nvPr/>
        </p:nvSpPr>
        <p:spPr bwMode="auto">
          <a:xfrm>
            <a:off x="381000" y="1219795"/>
            <a:ext cx="8534400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ตัวชี้วัดย่อยที่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 1.3.1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   ร้อยละของจำนวนพนักงานที่ได้รับการพัฒนาฝีมือแรงงานจากสถานประกอบกิจการ ตาม พ.ร.บ.ส่งเสริมการพัฒนาฝีมือแรงงาน พ.ศ. 2545 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+mn-ea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                          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มีศักยภาพในการทำงานเพิ่มขึ้น  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+mn-ea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                            </a:t>
            </a:r>
            <a:endParaRPr kumimoji="0" lang="th-TH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+mn-ea"/>
              <a:cs typeface="Tahoma" pitchFamily="34" charset="0"/>
            </a:endParaRPr>
          </a:p>
        </p:txBody>
      </p:sp>
      <p:sp>
        <p:nvSpPr>
          <p:cNvPr id="23" name="Rounded Rectangle 3"/>
          <p:cNvSpPr/>
          <p:nvPr/>
        </p:nvSpPr>
        <p:spPr bwMode="gray">
          <a:xfrm>
            <a:off x="441575" y="67440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1.3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ความสำเร็จในการส่งเสริมและสนับสนุนให้สถานประกอบกิจการดำเนินการพัฒนาฝีมือแรงงาน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0" y="-708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</a:p>
        </p:txBody>
      </p:sp>
      <p:pic>
        <p:nvPicPr>
          <p:cNvPr id="2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155" y="76200"/>
            <a:ext cx="984846" cy="91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10799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TextBox 11"/>
          <p:cNvSpPr txBox="1">
            <a:spLocks noChangeArrowheads="1"/>
          </p:cNvSpPr>
          <p:nvPr/>
        </p:nvSpPr>
        <p:spPr bwMode="auto">
          <a:xfrm>
            <a:off x="152401" y="1516285"/>
            <a:ext cx="9906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7573151"/>
              </p:ext>
            </p:extLst>
          </p:nvPr>
        </p:nvGraphicFramePr>
        <p:xfrm>
          <a:off x="276225" y="1828801"/>
          <a:ext cx="8715375" cy="47137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153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028153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ของจำนวนสถานประกอบกิจการที่ยื่นแบบแสดงการส่งเงินสมทบกองทุนพัฒนาฝีมือแรงงานตามพระราชบัญญัติส่งเสริมการพัฒนาฝีมือแรงงาน พ.ศ. 2545 ประจำปี พ.ศ. 2563 หมายถึง จำนวนสถานประกอบกิจการที่ยื่นแบบแสดงการส่งเงินสมทบกองทุนพัฒนาฝีมือแรงงาน (สท.2) ประจำปี พ.ศ. 2563 เทียบกับเป้าหมายจำนวนสถานประกอบกิจการที่อยู่ในข่ายบังคับเงินสมทบกองทุนพัฒนาฝีมือแรงงาน ประจำปี พ.ศ. 2563</a:t>
                      </a:r>
                      <a:endParaRPr lang="en-US" sz="900" b="0" u="sng" strike="noStrike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ผลการดำเนินการ ระหว่างวันที่ 1 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</a:t>
                      </a:r>
                      <a:r>
                        <a:rPr lang="th-TH" sz="900" b="0" strike="noStrike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สถาน</a:t>
                      </a:r>
                      <a:r>
                        <a:rPr lang="th-TH" sz="900" b="0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กอบกิจการที่ยื่นแบบแสดงการส่งเงินสมทบกองทุนพัฒนาฝีมือแรงงานตามพระราชบัญญัติส่งเสริมการพัฒนาฝีมือแรงงาน พ.ศ. 2545 หมายถึง สถานประกอบกิจการที่อยู่ในข่ายบังคับเงินสมทบกองทุนพัฒนาฝีมือแรงงานตามพระราชบัญญัติส่งเสริมการพัฒนาฝีมือแรงงาน พ.ศ. 2545 ซึ่งยื่นแบบแสดงการส่งเงินสมทบกองทุนพัฒนาฝีมือแรงงาน (สท.2) ประจำปี พ.ศ. 2563  ระหว่างวันที่ 1 มกราคม 2564 – 30 กันยายน 2564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รอบที่ 2 ผลการดำเนินการ ระหว่างวันที่ 1 เมษายน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30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0" strike="sngStrike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 algn="l">
                        <a:buAutoNum type="arabicPeriod" startAt="3"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พิจารณาจากสถานประกอบกิจการที่อยู่ในข่ายบังคับเงินสมทบกองทุนพัฒนาฝีมือแรงงาน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ประจำปี พ.ศ. 2563 หมายถึง ผู้ประกอบกิจการประเภทอุตสาหกรรม พาณิชยกรรม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หรือ</a:t>
                      </a:r>
                      <a:endParaRPr lang="en-US" sz="900" b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 algn="l">
                        <a:buNone/>
                        <a:defRPr/>
                      </a:pP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ธุรกิจ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อย่างอื่นในทุก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ท้องที่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มีลูกจ้างตั้งแต่ 100 คนขึ้นไป โดยใช้ฐานข้อมูลสถานประกอบกิจการที่อยู่ในข่ายบังคับส่งเงินสมทบกองทุนพัฒนาฝีมือแรงงาน ตาม พ.ร.บ.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</a:t>
                      </a:r>
                      <a:endParaRPr lang="en-US" sz="900" b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 algn="l">
                        <a:buNone/>
                        <a:defRPr/>
                      </a:pP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พัฒนาฝีมือแรงงาน พ.ศ. 2545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ณ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วันที่ 30 กันยายน 2563 </a:t>
                      </a:r>
                    </a:p>
                    <a:p>
                      <a:pPr marL="0" indent="0" algn="l">
                        <a:buNone/>
                        <a:defRPr/>
                      </a:pP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1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การเปลี่ยนแปลงเป้าหมายจำนวนสถานประกอบกิจการตามข้อ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กรณีหยุด เลิก ย้ายกิจการ) ต้องได้รับความเห็นชอบจากกรมฯ โดยมีหนังสือชี้แจงเหตุผลถึงกองส่งเสริม           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การพัฒนาฝีมือแรงงาน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ในรอบที่ 1 ให้เสร็จสิ้นภายในวันที่ 15 มีนาคม 2564 และรอบที่ 2 ให้เสร็จสิ้นภายในวันที่ 15 กันยายน 2564 และ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บันทึกข้อมูลในระบบรายงาน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พัฒนาฝีมือแรงงาน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หัวข้อ ส่งเสริมการฝึก หัวข้อย่อย การแจ้งเปลี่ยนแปลง   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ข้อมูลสถานประกอบกิจการ (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สท.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8)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2) หน่วยงานที่มีสถานประกอบกิจการจำนวนตั้งแต่ 1 - 1,000 แห่ง ต้อง</a:t>
                      </a:r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ยื่นแบบแสดงการส่งเงินสมทบกองทุนพัฒนาฝีมือแรงงาน ตาม พ.ร.บ. ส่งเสริมฯ พ.ศ. 2545 ได้ร้อยละ 100</a:t>
                      </a:r>
                    </a:p>
                    <a:p>
                      <a:pPr marL="803275" marR="0" indent="-8032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</a:t>
                      </a:r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3)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หน่วยงานที่มีสถานประกอบกิจการจำนวนตั้งแต่ 1,001 แห่งขึ้นไป ต้อง</a:t>
                      </a:r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ยื่นแบบแสดงการส่งเงินสมทบกองทุนพัฒนาฝีมือแรงงาน ตาม พ.ร.บ. ส่งเสริมฯ พ.ศ. 2545 ได้ร้อยละ </a:t>
                      </a:r>
                      <a:r>
                        <a:rPr lang="th-TH" sz="900" b="0" kern="1200" spc="-2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96</a:t>
                      </a:r>
                      <a:endParaRPr lang="en-US" sz="900" b="0" spc="-2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  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กองส่งเสริมการพัฒนาฝีมือแรงงาน 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นางสาวอุไรวรรณ หันตรา ,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นางสาวรชยา ธนินภูริชญา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0 2246 1937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</a:t>
                      </a:r>
                    </a:p>
                    <a:p>
                      <a:pPr marL="228600" indent="-228600">
                        <a:buAutoNum type="arabicPeriod" startAt="7"/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67646">
                <a:tc>
                  <a:txBody>
                    <a:bodyPr/>
                    <a:lstStyle/>
                    <a:p>
                      <a:pPr marL="228600" indent="-228600">
                        <a:buNone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198" name="TextBox 25"/>
          <p:cNvSpPr txBox="1">
            <a:spLocks noChangeArrowheads="1"/>
          </p:cNvSpPr>
          <p:nvPr/>
        </p:nvSpPr>
        <p:spPr bwMode="auto">
          <a:xfrm>
            <a:off x="457200" y="1227111"/>
            <a:ext cx="8382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 ตัวชี้วัดย่อยที่ 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1.3.2 :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ร้อยละของจำนวนสถานประกอบกิจการที่ยื่นแบบแสดงการส่งเงินสมทบกองทุนพัฒนาฝีมือแรงงานตาม พ.ร.บ. ส่งเสริมการพัฒนาฝีมือแรงงาน พ.ศ. 2545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                   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         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ประจำปี พ.ศ. 2563</a:t>
            </a:r>
          </a:p>
        </p:txBody>
      </p:sp>
      <p:sp>
        <p:nvSpPr>
          <p:cNvPr id="25" name="Rounded Rectangle 3"/>
          <p:cNvSpPr/>
          <p:nvPr/>
        </p:nvSpPr>
        <p:spPr bwMode="gray">
          <a:xfrm>
            <a:off x="529355" y="67440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1.3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ความสำเร็จในการส่งเสริมและสนับสนุนให้สถานประกอบกิจการดำเนินการพัฒนาฝีมือแรงงาน</a:t>
            </a:r>
          </a:p>
        </p:txBody>
      </p:sp>
      <p:graphicFrame>
        <p:nvGraphicFramePr>
          <p:cNvPr id="1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5139336"/>
              </p:ext>
            </p:extLst>
          </p:nvPr>
        </p:nvGraphicFramePr>
        <p:xfrm>
          <a:off x="1447799" y="4648200"/>
          <a:ext cx="7400927" cy="9081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791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0012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8729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en-US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จำนวนสถานประกอบกิจการที่ยื่นแบบแสดงการส่งเงินสมทบกองทุนพัฒนาฝีมือแรงงาน ตาม พ.ร.บ. ส่งเสริมฯ พ.ศ. 2545</a:t>
                      </a:r>
                      <a:r>
                        <a:rPr lang="en-US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ประจำปี พ.ศ. 2563 </a:t>
                      </a:r>
                      <a:endParaRPr lang="th-TH" sz="800" b="0" strike="sngStrike" dirty="0">
                        <a:solidFill>
                          <a:srgbClr val="C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091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8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จำนวนสถานประกอบกิจการที่อยู่ในข่ายบังคับเงินสมทบกองทุนพัฒนาฝีมือแรงงาน ประจำปี  พ.ศ. 2563 (แห่ง)</a:t>
                      </a:r>
                    </a:p>
                    <a:p>
                      <a:pPr algn="ctr"/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(ใช้ข้อมูลผู้ประกอบกิจการโดยอ้างอิงตามข้อ 3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7848600" y="4953000"/>
            <a:ext cx="685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X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100</a:t>
            </a:r>
            <a:endParaRPr kumimoji="0" lang="th-TH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0165F611-97F9-406C-A94F-89A8B772CB5C}"/>
              </a:ext>
            </a:extLst>
          </p:cNvPr>
          <p:cNvSpPr txBox="1"/>
          <p:nvPr/>
        </p:nvSpPr>
        <p:spPr>
          <a:xfrm>
            <a:off x="1666875" y="4305300"/>
            <a:ext cx="2667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=</a:t>
            </a:r>
            <a:endParaRPr kumimoji="0" lang="th-TH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TextBox 14"/>
          <p:cNvSpPr txBox="1">
            <a:spLocks noChangeArrowheads="1"/>
          </p:cNvSpPr>
          <p:nvPr/>
        </p:nvSpPr>
        <p:spPr bwMode="auto">
          <a:xfrm>
            <a:off x="152400" y="5334000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685800" y="5376437"/>
            <a:ext cx="7972425" cy="338563"/>
            <a:chOff x="1305489" y="4107834"/>
            <a:chExt cx="7971962" cy="337206"/>
          </a:xfrm>
        </p:grpSpPr>
        <p:sp>
          <p:nvSpPr>
            <p:cNvPr id="16" name="TextBox 15"/>
            <p:cNvSpPr txBox="1"/>
            <p:nvPr/>
          </p:nvSpPr>
          <p:spPr>
            <a:xfrm>
              <a:off x="1305489" y="4107843"/>
              <a:ext cx="1600107" cy="3371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                                ปี </a:t>
              </a:r>
              <a:r>
                <a:rPr kumimoji="0" 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7" name="Straight Arrow Connector 34"/>
            <p:cNvCxnSpPr/>
            <p:nvPr/>
          </p:nvCxnSpPr>
          <p:spPr>
            <a:xfrm>
              <a:off x="2753205" y="4335523"/>
              <a:ext cx="380978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35"/>
            <p:cNvCxnSpPr/>
            <p:nvPr/>
          </p:nvCxnSpPr>
          <p:spPr>
            <a:xfrm rot="10800000">
              <a:off x="1973788" y="434342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5801027" y="4107834"/>
              <a:ext cx="761957" cy="3371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kumimoji="0" 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0" name="Straight Arrow Connector 38"/>
            <p:cNvCxnSpPr/>
            <p:nvPr/>
          </p:nvCxnSpPr>
          <p:spPr>
            <a:xfrm>
              <a:off x="6382019" y="4335519"/>
              <a:ext cx="2895432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52"/>
            <p:cNvCxnSpPr/>
            <p:nvPr/>
          </p:nvCxnSpPr>
          <p:spPr>
            <a:xfrm flipH="1">
              <a:off x="3191329" y="4335519"/>
              <a:ext cx="2819236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2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4129092"/>
              </p:ext>
            </p:extLst>
          </p:nvPr>
        </p:nvGraphicFramePr>
        <p:xfrm>
          <a:off x="304804" y="5655833"/>
          <a:ext cx="8686799" cy="1125967"/>
        </p:xfrm>
        <a:graphic>
          <a:graphicData uri="http://schemas.openxmlformats.org/drawingml/2006/table">
            <a:tbl>
              <a:tblPr firstRow="1"/>
              <a:tblGrid>
                <a:gridCol w="11195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8894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779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5857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7487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2641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5040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78597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77961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7796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77961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77961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799655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76113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9068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64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จำนวนสถานประกอบกิจการที่ยื่น     แบบแสดงการส่งเงินสมทบกองทุนพัฒนาฝีมือแรงงาน ตาม พ.ร.บ.         ส่งเสริมฯ พ.ศ. 2545 ได้ร้อยละ 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60</a:t>
                      </a:r>
                      <a:endParaRPr lang="en-US" sz="8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จำนวนสถานประกอบกิจการที่ยื่น    แบบแสดงการส่งเงินสมทบกองทุนพัฒนาฝีมือแรงงาน ตาม พ.ร.บ.      ส่งเสริมฯ พ.ศ. 2545 ได้ร้อยละ 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100</a:t>
                      </a:r>
                      <a:endParaRPr lang="en-US" sz="8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0" y="-708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</a:p>
        </p:txBody>
      </p:sp>
      <p:pic>
        <p:nvPicPr>
          <p:cNvPr id="24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155" y="76200"/>
            <a:ext cx="984846" cy="91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0065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84137" y="685800"/>
            <a:ext cx="8450263" cy="5334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 fontAlgn="base">
              <a:lnSpc>
                <a:spcPts val="600"/>
              </a:lnSpc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1.4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ความสำเร็จของการจัดทำรายงานการเงินกองทุนพัฒนาฝีมือแรงงาน ประจำปีงบประมาณ พ.ศ. 2564</a:t>
            </a: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219200"/>
            <a:ext cx="43926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8226366"/>
              </p:ext>
            </p:extLst>
          </p:nvPr>
        </p:nvGraphicFramePr>
        <p:xfrm>
          <a:off x="228600" y="1575435"/>
          <a:ext cx="8591551" cy="45054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9155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782947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10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ความสำเร็จ</a:t>
                      </a:r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ของการบรรลุเป้าหมาย คือ การจัดทำรายงานการเงินกองทุนพัฒนาฝีมือแรงงานประจำเดือนของหน่วยงานจำนวน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12 เดือน </a:t>
                      </a:r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ได้อย่าง</a:t>
                      </a:r>
                      <a:r>
                        <a:rPr lang="th-TH" sz="10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ถูกต้อง            ตามหลักการบัญชี </a:t>
                      </a:r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ไม่น้อยกว่า 10 เดือน</a:t>
                      </a: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endParaRPr lang="th-TH" sz="10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buAutoNum type="arabicPeriod" startAt="2"/>
                        <a:defRPr/>
                      </a:pPr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พิจารณาจากการดำเนินงานตามเป้าหมาย </a:t>
                      </a: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รอบที่ 1 พิจารณาจากผลการดำเนินการระหว่างวันที่ 1 ตุลาคม 2563 - 31 มีนาคม 2564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                                                 รอบที่ 2 พิจารณาจากผลการดำเนินการระหว่างวันที่ 1 เมษายน - 30 กันยายน 2564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โดย</a:t>
                      </a:r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พิจารณาจากการจัดทำรายงานการเงินกองทุนพัฒนาฝีมือแรงงานประจำเดือนของหน่วยงานได้อย่างถูกต้องตามหลักการบัญชี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หลักการบัญชี คือ แนวทางที่ให้นักบัญชียึดถือเป็นหลักปฏิบัติในการรวบรวม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จดบันทึก จำแนก สรุปผลและจัดทำรายงานการเงินอย่างมีหลักเกณฑ์ตามมาตรฐาน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โดยใช้หลักการบัญชีคู่ (เดบิต เครดิต) ในการบันทึกบัญชีตามขั้นตอน ประกอบด้วย</a:t>
                      </a:r>
                    </a:p>
                    <a:p>
                      <a:pPr marL="171450" indent="-171450">
                        <a:buNone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	1) บันทึกรายการรับ จ่าย โอนเงิน และปรับปรุงบัญชีในใบสำคัญการลงบัญชี</a:t>
                      </a:r>
                    </a:p>
                    <a:p>
                      <a:pPr marL="171450" indent="-171450">
                        <a:buNone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	2) ผ่านรายการในใบสำคัญการลงบัญชีไปยังบัญชีแยกประเภท</a:t>
                      </a:r>
                    </a:p>
                    <a:p>
                      <a:pPr marL="171450" indent="-171450">
                        <a:buNone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	3) สรุปยอดจากบัญชีแยกประเภทนำมาจัดทำรายงาน</a:t>
                      </a: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การเงิน</a:t>
                      </a:r>
                      <a:endParaRPr lang="th-TH" sz="1000" b="0" strike="sngStrike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171450" indent="-171450">
                        <a:buNone/>
                        <a:defRPr/>
                      </a:pPr>
                      <a:r>
                        <a:rPr lang="th-TH" sz="1000" b="0" u="none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	</a:t>
                      </a:r>
                      <a:r>
                        <a:rPr lang="th-TH" sz="1000" b="0" u="sng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ตัวอย่างการจัดทำรายงานการเงินไม่ถูกต้อง</a:t>
                      </a:r>
                    </a:p>
                    <a:p>
                      <a:pPr marL="174625" marR="0" indent="-1746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	1) จัดทำงบทดลองโดยนำตัวเลขจากรายรับ-รายจ่ายมาบันทึกในแบบฟอร์มงบทดลอง โดยไม่ได้จัดทำบัญชีตามหลักการบัญชี</a:t>
                      </a:r>
                      <a:b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</a:b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2) ไม่บันทึกบัญชีหรือบันทึกบัญชีไม่ครบถ้วนตามรายการที่เกิดขึ้นจริง เช่น รับเงินค่าทดสอบมาตรฐานฝีมือแรงงานแห่งชาติ จำนวน 200 บาท แต่ไม่มีการบันทึกบัญชี หรือบันทึกบัญชีเพียง 100 บาท</a:t>
                      </a:r>
                      <a:b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</a:b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3) บันทึกบัญชีผิดประเภท เช่น โอนเงินรายได้กลับส่วนกลาง หน่วยงานบันทึกบัญชีด้วยชื่อบัญชีรายได้ซึ่งไม่ถูกต้อง ที่ถูกต้องคือชื่อบัญชีเงินโอน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>
                          <a:tab pos="457200" algn="l"/>
                        </a:tabLst>
                        <a:defRPr/>
                      </a:pPr>
                      <a:r>
                        <a:rPr lang="th-TH" sz="1000" b="0" i="0" u="none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เงื่อนไข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(ถ้ามี) ใช้ประกอบการพิจารณาหลักเกณฑ์ผ่านหรือไม่ผ่าน ตัวชี้วัด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457200" algn="l"/>
                        </a:tabLst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    	</a:t>
                      </a: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3.1 </a:t>
                      </a:r>
                      <a:r>
                        <a:rPr lang="th-TH" sz="10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รายงานงบทดลองประจำเดือนในระบบ</a:t>
                      </a:r>
                      <a:r>
                        <a:rPr lang="th-TH" sz="10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รายงานผลการรับจ่ายเงินกองทุนพัฒนาฝีมือแรงงาน (</a:t>
                      </a:r>
                      <a:r>
                        <a:rPr lang="en-US" sz="1000" b="0" u="sng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  <a:hlinkClick r:id="rId3"/>
                        </a:rPr>
                        <a:t>http://eit.dsd.go.th/cat3</a:t>
                      </a:r>
                      <a:r>
                        <a:rPr lang="en-US" sz="1000" b="0" u="sng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)</a:t>
                      </a: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พร้อมแนบไฟล์เอกสารรายละเอียดประกอบรายงานการเงินให้ครบถ้วน ภายในวันที่ </a:t>
                      </a:r>
                      <a:r>
                        <a:rPr lang="en-US" sz="10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3</a:t>
                      </a: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ของเดือนถัดไป </a:t>
                      </a:r>
                    </a:p>
                    <a:p>
                      <a:pPr marL="0" indent="0">
                        <a:buNone/>
                        <a:tabLst>
                          <a:tab pos="457200" algn="l"/>
                        </a:tabLst>
                        <a:defRPr/>
                      </a:pPr>
                      <a:r>
                        <a:rPr lang="th-TH" sz="10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          </a:t>
                      </a: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0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3.2 </a:t>
                      </a:r>
                      <a:r>
                        <a:rPr lang="th-TH" sz="1000" b="0" spc="-2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ส่งหนังสือแจ้งรายละเอียดการโอนเงินกลับส่วนกลาง พร้อมหลักฐานประกอบการโอนเงินให้ครบถ้วน ให้กองส่งเสริมการพัฒนาฝีมือแรงงานผ่าน </a:t>
                      </a:r>
                    </a:p>
                    <a:p>
                      <a:pPr marL="0" indent="0">
                        <a:buNone/>
                        <a:tabLst>
                          <a:tab pos="457200" algn="l"/>
                        </a:tabLst>
                        <a:defRPr/>
                      </a:pPr>
                      <a:r>
                        <a:rPr lang="th-TH" sz="1000" b="0" spc="-2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ระบบงานสารบรรณอิเล็กทรอนิกส์ (</a:t>
                      </a:r>
                      <a:r>
                        <a:rPr lang="en-US" sz="1000" b="0" spc="-2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e-</a:t>
                      </a:r>
                      <a:r>
                        <a:rPr lang="en-US" sz="1000" b="0" spc="-20" dirty="0" err="1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Sarabun</a:t>
                      </a:r>
                      <a:r>
                        <a:rPr lang="en-US" sz="1000" b="0" spc="-2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)</a:t>
                      </a:r>
                      <a:r>
                        <a:rPr lang="th-TH" sz="1000" b="0" spc="-2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000" b="0" spc="-2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ภายใน 2 วันทำการ นับแต่วันที่โอนเงิน</a:t>
                      </a:r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	            </a:t>
                      </a:r>
                      <a:endParaRPr lang="th-TH" sz="1000" b="0" strike="sngStrike" baseline="0" dirty="0">
                        <a:solidFill>
                          <a:srgbClr val="C00000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4. หลักฐาน (ถ้ามี)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-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0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5.  เจ้าภาพ </a:t>
                      </a:r>
                      <a:r>
                        <a:rPr lang="en-US" sz="10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0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กองส่งเสริมการพัฒนาฝีมือแรงงาน ผู้รับผิดชอบ </a:t>
                      </a:r>
                      <a:r>
                        <a:rPr lang="en-US" sz="10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8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นางกานต์รวี ปานดำ/นางสาวภัคธีมา มิ่งขวัญ/นางสาวพิมพร พ่วงนุ้ย</a:t>
                      </a:r>
                      <a:r>
                        <a:rPr lang="en-US" sz="8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โทรศัพท์ </a:t>
                      </a:r>
                      <a:r>
                        <a:rPr lang="en-US" sz="8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8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0 2245 3649, 0 2248 4782 – 87 ต่อ 217, 221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en-US" sz="1000" b="0" spc="-3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th-TH" sz="1000" b="0" spc="-3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0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สูตรการคำนวณ (ถ้ามี)</a:t>
                      </a:r>
                      <a:r>
                        <a:rPr lang="en-US" sz="10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-</a:t>
                      </a:r>
                      <a:endParaRPr lang="th-TH" sz="1000" b="0" spc="-3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08818">
                <a:tc>
                  <a:txBody>
                    <a:bodyPr/>
                    <a:lstStyle/>
                    <a:p>
                      <a:pPr marL="0" indent="0">
                        <a:buNone/>
                        <a:defRPr/>
                      </a:pPr>
                      <a:endParaRPr lang="th-TH" sz="1000" b="1" spc="-3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228600" y="5163979"/>
            <a:ext cx="842486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9246459"/>
              </p:ext>
            </p:extLst>
          </p:nvPr>
        </p:nvGraphicFramePr>
        <p:xfrm>
          <a:off x="84136" y="5562600"/>
          <a:ext cx="8922707" cy="1143000"/>
        </p:xfrm>
        <a:graphic>
          <a:graphicData uri="http://schemas.openxmlformats.org/drawingml/2006/table">
            <a:tbl>
              <a:tblPr firstRow="1"/>
              <a:tblGrid>
                <a:gridCol w="11499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950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8822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6831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8777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3799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00654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88878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88225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88224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88225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88225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48528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351849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9115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การจัดทำรายงานการเงินกองทุนพัฒนาฝีมือแรงงานประจำเดือนของหน่วยงานได้อย่างถูกต้อง ครบถ้วน 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น้อยกว่า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5 เดือน</a:t>
                      </a:r>
                      <a:endParaRPr lang="th-TH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การจัดทำรายงานการเงินกองทุนพัฒนาฝีมือแรงงานประจำเดือนของหน่วยงานได้อย่างถูกต้อง ครบถ้วน ไม่น้อยกว่า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 เดือน</a:t>
                      </a:r>
                      <a:endParaRPr lang="th-TH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pSp>
        <p:nvGrpSpPr>
          <p:cNvPr id="16" name="Group 4"/>
          <p:cNvGrpSpPr>
            <a:grpSpLocks/>
          </p:cNvGrpSpPr>
          <p:nvPr/>
        </p:nvGrpSpPr>
        <p:grpSpPr bwMode="auto">
          <a:xfrm>
            <a:off x="1007852" y="5181600"/>
            <a:ext cx="7943850" cy="403285"/>
            <a:chOff x="1153093" y="4031945"/>
            <a:chExt cx="7943402" cy="401669"/>
          </a:xfrm>
        </p:grpSpPr>
        <p:sp>
          <p:nvSpPr>
            <p:cNvPr id="23" name="TextBox 22"/>
            <p:cNvSpPr txBox="1"/>
            <p:nvPr/>
          </p:nvSpPr>
          <p:spPr>
            <a:xfrm>
              <a:off x="1153093" y="4031945"/>
              <a:ext cx="1336600" cy="39850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b="1" dirty="0">
                  <a:solidFill>
                    <a:schemeClr val="accent6">
                      <a:lumMod val="50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ปี 63</a:t>
              </a:r>
            </a:p>
          </p:txBody>
        </p:sp>
        <p:cxnSp>
          <p:nvCxnSpPr>
            <p:cNvPr id="25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5012088" y="4035107"/>
              <a:ext cx="1336600" cy="39850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ปี 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6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4</a:t>
              </a:r>
            </a:p>
          </p:txBody>
        </p:sp>
        <p:cxnSp>
          <p:nvCxnSpPr>
            <p:cNvPr id="28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Box 16"/>
          <p:cNvSpPr txBox="1"/>
          <p:nvPr/>
        </p:nvSpPr>
        <p:spPr>
          <a:xfrm>
            <a:off x="0" y="-708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</a:p>
        </p:txBody>
      </p:sp>
      <p:pic>
        <p:nvPicPr>
          <p:cNvPr id="18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354" y="-1303"/>
            <a:ext cx="984846" cy="91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35358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76200" y="609600"/>
            <a:ext cx="7677944" cy="466089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fontAlgn="base">
              <a:lnSpc>
                <a:spcPts val="600"/>
              </a:lnSpc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fontAlgn="base">
              <a:lnSpc>
                <a:spcPts val="600"/>
              </a:lnSpc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ตัวชี้วัด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1.5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spc="-1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ร้อยละของการเบิกจ่ายเงินกองทุนพัฒนาฝีมือแรงงาน ประจำปีงบประมาณ พ.ศ. 2564</a:t>
            </a:r>
          </a:p>
          <a:p>
            <a:pPr fontAlgn="base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fontAlgn="base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fontAlgn="base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33335" y="1042419"/>
            <a:ext cx="43926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6206250"/>
              </p:ext>
            </p:extLst>
          </p:nvPr>
        </p:nvGraphicFramePr>
        <p:xfrm>
          <a:off x="188992" y="1377857"/>
          <a:ext cx="8762999" cy="45657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6299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5657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1.  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ร้อยละของการเบิกจ่ายเงินกองทุนพัฒนาฝีมือแรงงานของหน่วยงาน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เทียบกับเงินกองทุนพัฒนาฝีมือแรงงานที่หน่วยงานได้รับทั้งปีงบประมาณ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เงินกองทุนพัฒนาฝีมือแรงงานที่หน่วยงานได้รับ หมายถึง </a:t>
                      </a:r>
                    </a:p>
                    <a:p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1.1 </a:t>
                      </a:r>
                      <a:r>
                        <a:rPr lang="th-TH" sz="900" b="0" u="sng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เงินที่ได้รับจัดสรรตั้งแต่ต้นปีงบประมาณ </a:t>
                      </a:r>
                    </a:p>
                    <a:p>
                      <a:r>
                        <a:rPr lang="th-TH" sz="900" b="0" u="none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- 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จำนวน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เงินกองทุนพัฒนาฝีมือแรงงานที่หน่วยงานได้รับจัดสรรรวมตั้งแต่ต้นปีงบประมาณทุกรายการ ทั้งนี้ หากมีการใช้จ่ายแล้วเหลือจ่ายส่งคืน ให้ส่งคืนเงินพร้อมหนังสือ</a:t>
                      </a: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แจ้ง          รายละเอียด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การโอนเงินพร้อมเอกสาร</a:t>
                      </a:r>
                      <a:r>
                        <a:rPr lang="th-TH" sz="900" b="0" kern="1200" spc="-2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หลักฐานการโอนเงิน</a:t>
                      </a:r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ภายในวันที่ 31 พฤษภาคม 2564 เท่านั้น โดยจะนำไปหักลดยอดเงินงบประมาณที่ได้รับ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ทั้งปีงบประมาณ </a:t>
                      </a:r>
                      <a:r>
                        <a:rPr lang="th-TH" sz="900" b="0" kern="1200" spc="-2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ในการคำนวณร้อยละ</a:t>
                      </a:r>
                      <a:r>
                        <a:rPr lang="th-TH" sz="900" b="0" spc="-2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ของการเบิกจ่ายเงินกองทุนฯ ของหน่วยงาน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kern="1200" spc="-2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1.2 </a:t>
                      </a:r>
                      <a:r>
                        <a:rPr lang="th-TH" sz="900" b="0" u="sng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เงินที่รับจัดสรรเพิ่มเติมระหว่างปี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</a:t>
                      </a:r>
                    </a:p>
                    <a:p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- กรณีขอรับจัดสรรเพิ่มเติมตามคำขอ เช่น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เงินกู้ยืม เงินช่วยเหลือหรืออุดหนุน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ค่าสืบทรัพย์และบังคับคดี ค่าใช้จ่ายในการดำเนินคดี เป็นต้น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ต้องเบิกจ่ายภายใน 15 วันทำการ นับแต่วันที่ได้รับเงิน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หากมีเงิน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เหลือจ่ายส่งคืน ไม่สามารถนำจำนวนเงินที่ส่งคืนทั้งหมดมาหักลดยอดเงินที่หน่วยงานได้รับทั้งปีงบประมาณ ในการคำนวณร้อยละ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ของการเบิกจ่ายเงินกองทุนฯ ของหน่วยงาน</a:t>
                      </a:r>
                    </a:p>
                    <a:p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- กรณีกรมพัฒนาฝีมือแรงงานสั่งการให้จัดทำแผนการใช้จ่ายเงินกองทุนฯ</a:t>
                      </a: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รายการเงินช่วยเหลือหรืออุดหนุน </a:t>
                      </a: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 4 ข้อ 5 ข้อ 6 ข้อ 7 ข้อ 8 ข้อ 9 ข้อ 10 ข้อ 11 ตามประกาศ</a:t>
                      </a:r>
                    </a:p>
                    <a:p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คณะกรรมการส่งเสริมการพัฒนาฝีมือแรงงาน เรื่อง หลักเกณฑ์การใช้จ่ายเงินกองทุนพัฒนาฝีมือแรงงานเพื่อช่วยเหลือหรืออุดหนุนกิจการใด ๆ ที่เกี่ยวกับการส่งเสริมการพัฒนา</a:t>
                      </a:r>
                    </a:p>
                    <a:p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ฝีมือแรงงานฯ ลงวันที่ 9 มิถุนายน พ.ศ. 2560 ตามที่มีผู้ยื่นคำขอและอยู่ระหว่างพิจารณาคำขอเพื่อเบิกจ่ายที่คงเหลืออยู่ในปีงบประมาณ พ.ศ. 2563 (ณ วันที่ 30 กันยายน 2563) </a:t>
                      </a:r>
                    </a:p>
                    <a:p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โดยให้เบิกจ่ายให้เสร็จสิ้นภายในวันที่ 31 ธันวาคม 2563 ห</a:t>
                      </a: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ากหน่วยงานเบิกจ่ายไม่เป็นไปตามแผนโดยมีเงินเหลือจ่ายส่งคืน </a:t>
                      </a: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ไม่สามารถนำจำนวนเงินที่ส่งคืนทั้งหมดมาหักลดยอดเงิน</a:t>
                      </a:r>
                    </a:p>
                    <a:p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ที่หน่วยงานที่ได้รับทั้งปีงบประมาณ</a:t>
                      </a:r>
                      <a:r>
                        <a:rPr lang="en-US" sz="9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ในการคำนวณร้อยละ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ของการเบิกจ่ายเงินกองทุนฯ ของหน่วยงาน</a:t>
                      </a: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</a:t>
                      </a:r>
                      <a:endParaRPr lang="en-US" sz="9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. 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พิจารณา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2.1 รอบการประเมินที่ 1 ผลการดำเนินการระหว่างวันที่ 1 ตุลาคม 2563 - 31 มีนาคม 2564) </a:t>
                      </a:r>
                      <a:endParaRPr lang="th-TH" sz="900" b="0" strike="sngStrike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2.2 รอบการประเมินที่ 2 ผลการดำเนินการระหว่างวันที่ 1 เมษายน - 30 กันยายน 2564) </a:t>
                      </a:r>
                      <a:endParaRPr lang="th-TH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900" b="0" strike="noStrike" dirty="0">
                          <a:solidFill>
                            <a:srgbClr val="C00000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strike="noStrike" baseline="0" dirty="0" smtClean="0">
                          <a:solidFill>
                            <a:srgbClr val="C00000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</a:t>
                      </a:r>
                      <a:r>
                        <a:rPr lang="th-TH" sz="900" b="0" strike="noStrike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โดย</a:t>
                      </a:r>
                      <a:r>
                        <a:rPr lang="th-TH" sz="900" b="0" strike="noStrike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พิจารณาจาก </a:t>
                      </a:r>
                      <a:r>
                        <a:rPr lang="en-US" sz="900" b="0" strike="noStrike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  <a:endParaRPr lang="th-TH" sz="900" b="0" strike="noStrike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- ข้อมูล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การจ่ายเงินที่บันทึกในระบบ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รายงานผลการรับจ่ายเงินกองทุนพัฒนาฝีมือแรงงาน (</a:t>
                      </a:r>
                      <a:r>
                        <a:rPr lang="en-US" sz="900" b="0" u="sng" dirty="0">
                          <a:solidFill>
                            <a:srgbClr val="0070C0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  <a:hlinkClick r:id="rId3"/>
                        </a:rPr>
                        <a:t>http://eit.dsd.go.th/cat3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)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-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ข้อมูลการส่งคืนเงินตามข้อ 1.1 เงินที่ได้รับจัดสรรตั้งแต่ต้นปีงบประมาณ (สำหรับข้อมูลการส่งคืนเงินตามข้อ 1.2 ทั้ง 2 กรณี ไม่นำมาพิจารณาปรับลดยอดเงินที่หน่วยงานได้รับทั้งปีงบประมาณ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ในการคำนวณร้อยละ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ของการเบิกจ่ายเงินกองทุนฯ ของหน่วยงาน)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- หลักฐานการเบิกจ่ายที่แสดงว่าหน่วยงานเบิกจ่ายได้ภายในเวลาที่กำหนดตามข้อ 1.2 กรณีขอรับจัดสรรเพิ่มเติมตามคำขอ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3</a:t>
                      </a:r>
                      <a:r>
                        <a:rPr lang="th-TH" sz="900" b="0" u="none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.  </a:t>
                      </a: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หากหน่วยงานไม่ดำเนินการตามข้อ 1 (1.1 และ 1.2) ถือว่าไม่ผ่านตัวชี้วัด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4.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หลักฐาน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หลักฐานการโอนเงินคืนตามข้อ 1.1, หลักฐานการจ่ายเงินตามข้อ 1.2 กรณีขอรับจัดสรรเพิ่มเติมตามคำขอ เป็นต้น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ทาง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e-mail : Sdf.dsd2017@gmail.com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5.</a:t>
                      </a:r>
                      <a:r>
                        <a:rPr lang="th-TH" sz="900" b="0" spc="-5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เจ้าภาพ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กองส่งเสริมการพัฒนาฝีมือแรงงาน ผู้รับผิดชอบ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นางกานต์รวี ปานดำ/นางสาวจิรัปภา ปิยะไพร/นางสาวปรียาภัทร์ นวลสว่าง/นางสาวรัชนี พิลาวงษ์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โทรศัพท์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0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2245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3217,   </a:t>
                      </a:r>
                      <a:r>
                        <a:rPr lang="th-TH" sz="900" b="0" spc="-3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</a:t>
                      </a:r>
                    </a:p>
                    <a:p>
                      <a:r>
                        <a:rPr lang="th-TH" sz="900" b="0" spc="-3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       </a:t>
                      </a:r>
                      <a:r>
                        <a:rPr lang="th-TH" sz="900" b="0" spc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0 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2248 4782 - 87 ต่อ 205, 226</a:t>
                      </a:r>
                    </a:p>
                    <a:p>
                      <a:r>
                        <a:rPr lang="th-TH" sz="900" b="0" spc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6. อื่น ๆ (ถ้ามี) </a:t>
                      </a:r>
                      <a:r>
                        <a:rPr lang="en-US" sz="900" b="0" spc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spc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ร้อยละการเบิกจ่ายเงินกองทุนฯ จะปรับตาม มติ ครม. ปีงบประมาณ พ.ศ. 2564 (หากมีมติครม.กำหนด กรณีครม.ไม่มีมติดังกล่าวการเบิกจ่ายเงินกองทุนฯ </a:t>
                      </a:r>
                    </a:p>
                    <a:p>
                      <a:r>
                        <a:rPr lang="th-TH" sz="900" b="0" spc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           เท่ากับร้อยละ 100)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spc="-3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สูตรการคำนวณ (ถ้ามี)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152400" y="5638800"/>
            <a:ext cx="842486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</a:p>
        </p:txBody>
      </p: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3412388"/>
              </p:ext>
            </p:extLst>
          </p:nvPr>
        </p:nvGraphicFramePr>
        <p:xfrm>
          <a:off x="63018" y="5985740"/>
          <a:ext cx="9001124" cy="720800"/>
        </p:xfrm>
        <a:graphic>
          <a:graphicData uri="http://schemas.openxmlformats.org/drawingml/2006/table">
            <a:tbl>
              <a:tblPr firstRow="1"/>
              <a:tblGrid>
                <a:gridCol w="116004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01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63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55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05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184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735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296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637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636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637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637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4774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82715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8552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64</a:t>
                      </a:r>
                      <a:endParaRPr lang="en-US" sz="90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เบิกจ่ายเงินกองทุนฯไม่น้อยกว่า </a:t>
                      </a: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ละ 50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เบิกจ่ายเงินกองทุนฯภาพรวม          ไม่น้อยกว่า ร้อยละ 100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4924085"/>
              </p:ext>
            </p:extLst>
          </p:nvPr>
        </p:nvGraphicFramePr>
        <p:xfrm>
          <a:off x="2283433" y="5149023"/>
          <a:ext cx="5830280" cy="7336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658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37270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1098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6136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6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เงินกองทุนพัฒนาฝีมือแรงงานที่หน่วยงานเบิกจ่าย (พิจารณาจาก 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cat3</a:t>
                      </a: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10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10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37377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10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เงินกองทุนพัฒนาฝีมือแรงงานที่หน่วยงานได้รับ</a:t>
                      </a:r>
                      <a:endParaRPr lang="en-US" sz="1000" b="0" baseline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pSp>
        <p:nvGrpSpPr>
          <p:cNvPr id="25" name="Group 4"/>
          <p:cNvGrpSpPr>
            <a:grpSpLocks/>
          </p:cNvGrpSpPr>
          <p:nvPr/>
        </p:nvGrpSpPr>
        <p:grpSpPr bwMode="auto">
          <a:xfrm>
            <a:off x="1093788" y="5660017"/>
            <a:ext cx="7943850" cy="403285"/>
            <a:chOff x="1153093" y="4031945"/>
            <a:chExt cx="7943402" cy="401669"/>
          </a:xfrm>
        </p:grpSpPr>
        <p:sp>
          <p:nvSpPr>
            <p:cNvPr id="26" name="TextBox 25"/>
            <p:cNvSpPr txBox="1"/>
            <p:nvPr/>
          </p:nvSpPr>
          <p:spPr>
            <a:xfrm>
              <a:off x="1153093" y="4031945"/>
              <a:ext cx="1336600" cy="39850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b="1" dirty="0">
                  <a:solidFill>
                    <a:schemeClr val="accent6">
                      <a:lumMod val="50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ปี </a:t>
              </a:r>
              <a:r>
                <a:rPr lang="en-US" sz="1200" b="1" dirty="0">
                  <a:solidFill>
                    <a:schemeClr val="accent6">
                      <a:lumMod val="50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6</a:t>
              </a:r>
              <a:r>
                <a:rPr lang="th-TH" sz="1200" b="1" dirty="0">
                  <a:solidFill>
                    <a:schemeClr val="accent6">
                      <a:lumMod val="50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3</a:t>
              </a:r>
            </a:p>
          </p:txBody>
        </p:sp>
        <p:cxnSp>
          <p:nvCxnSpPr>
            <p:cNvPr id="27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5012088" y="4035107"/>
              <a:ext cx="1336600" cy="39850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ปี 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6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4</a:t>
              </a:r>
            </a:p>
          </p:txBody>
        </p:sp>
        <p:cxnSp>
          <p:nvCxnSpPr>
            <p:cNvPr id="30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Box 16"/>
          <p:cNvSpPr txBox="1"/>
          <p:nvPr/>
        </p:nvSpPr>
        <p:spPr>
          <a:xfrm>
            <a:off x="0" y="-708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</a:p>
        </p:txBody>
      </p:sp>
      <p:pic>
        <p:nvPicPr>
          <p:cNvPr id="18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155" y="76200"/>
            <a:ext cx="984846" cy="91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29355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-3175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</a:t>
            </a:r>
            <a:r>
              <a:rPr lang="th-TH" sz="16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000" b="1" dirty="0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สถาบันพัฒนาฝีมือแรงงาน / สำนักงานพัฒนาฝีมือ</a:t>
            </a:r>
            <a:r>
              <a:rPr lang="th-TH" sz="1000" b="1" dirty="0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แรงงาน ทุกแห่ง)</a:t>
            </a:r>
            <a:endParaRPr lang="th-TH" sz="1000" b="1" dirty="0">
              <a:solidFill>
                <a:schemeClr val="accent2"/>
              </a:solidFill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</a:t>
            </a:r>
            <a:r>
              <a:rPr lang="th-TH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ราชการของส่วนราชการระดับหน่วยงาน</a:t>
            </a: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275" y="71913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1.6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ความสำเร็จของการสร้างความรับรู้ความเข้าใจแก่ประชาชน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4835365"/>
              </p:ext>
            </p:extLst>
          </p:nvPr>
        </p:nvGraphicFramePr>
        <p:xfrm>
          <a:off x="152400" y="1676398"/>
          <a:ext cx="8848725" cy="44043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48725">
                  <a:extLst>
                    <a:ext uri="{9D8B030D-6E8A-4147-A177-3AD203B41FA5}"/>
                  </a:extLst>
                </a:gridCol>
              </a:tblGrid>
              <a:tr h="1981201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หน่วยงานสามารถดำเนินการสร้างการรับรู้ความเข้าใจผ่านสื่อช่องทางต่างๆ โดยประเมินจากปริมาณและประสิทธิภาพของการชี้แจง โดยผลการดำเนินการสร้างความรับรู้ความเข้าใจให้มุ่งเน้นการชี้แจงผลการดำเนินการที่ทำมาแล้ว โดยเฉพาะเรื่องที่อยู่ในความสนใจหรือเป็นการแก้ปัญหาความเดือดร้อน ตลอดจนการชี้แจง แก้ข่าว แจ้งข่าวเพื่อให้ประชาชนทราบว่าหน่วยงาน ส่วนราชการ หรือรัฐบาลจะดำเนินการเรื่องใด อย่างไร มีจุดมุ่งหมายอย่างไร จะเป็นประโยชน์ต่อประเทศชาติหรือประชาชนอย่างไร</a:t>
                      </a:r>
                      <a:endParaRPr lang="en-US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พิจารณาจากผลการดำเนินการตามแผนสร้างความรับรู้ความเข้าใจแก่ประชาชน โดยกำหนดให้หน่วยงานจัดทำแผน-ผลการดำเนินงานผ่านสื่อช่องทางต่างๆ อาทิ โทรทัศน์ วิทยุ หนังสือพิมพ์ สื่อออนไลน์ของหนังสือพิมพ์ วิทยุ หรือโทรทัศน์ ทั้งสื่อส่วนกลางและสื่อท้องถิ่น รวมถึงประชาสัมพันธ์จังหวัด โดยต้องมีประเด็นข่าวที่เกี่ยวข้องกับภารกิจสำคัญของกรมประกอบด้วย งานพรบ.ส่งเสริมการพัฒนาฝีมือแรงงาน งานมาตรฐานฝีมือแรงงาน งานรับรองความรู้ความสามารถ การฝึกอบรมฝีมือแรงงานที่ใช้ทักษะหรือเทคโนโลยีชั้นสูงและการแข่งขันฝีมือแรงงานเป็นหลัก และภารกิจ/กิจกรรมตามปกติของหน่วยงานที่สะท้อนถึงการใช้จ่ายงบประมาณอย่างมีประสิทธิภาพ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ดำเนินการระหว่างวันที่ 1 ตุลาคม 2563 – 31 มีนาคม 2564 โดยมีประเด็นที่เป็นภารกิจสำคัญ ไม่น้อยกว่า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ข่าว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th-TH" sz="900" b="0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ดำเนินการระหว่างวันที่ 1 เมษายน 2564 – 30 กันยายน 2564 โดยมีประเด็นที่เป็นภารกิจสำคัญ ไม่น้อยกว่า </a:t>
                      </a:r>
                      <a:r>
                        <a:rPr lang="th-TH" sz="900" b="0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</a:t>
                      </a:r>
                      <a:r>
                        <a:rPr lang="th-TH" sz="900" b="0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ข่าว</a:t>
                      </a:r>
                      <a:endParaRPr lang="en-US" sz="900" b="0" baseline="0" dirty="0" smtClean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 เงื่อนไข 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ผลการดำเนินในรอบ 6 เดือนแรก และ 6 เดือนหลัง ไม่สะสมยอด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หลักฐาน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 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แบบฟอร์มแผน-ผลการดำเนินงานผ่านสื่อช่องทางต่างๆ และหลักฐานเชิงประจักษ์ที่สามารถตรวจสอบได้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 เจ้าภาพ 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กองสื่อสารองค์กร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นายกอบชัย หิรัญอุดมเกียรติ นักประชาสัมพันธ์ชำนาญการ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ปิ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ยะรส ผลทรัพย์  นักประชาสัมพันธ์ โทรศัพท์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2245 4035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สูตรการคำนวณ (ถ้ามี)</a:t>
                      </a: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1981201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48593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เป้าหมายตามรอบประเมินที่..........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935547"/>
            <a:ext cx="7943850" cy="374647"/>
            <a:chOff x="1153093" y="4186897"/>
            <a:chExt cx="7943402" cy="373145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221678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431971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438295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18689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431970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431976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1314619"/>
              </p:ext>
            </p:extLst>
          </p:nvPr>
        </p:nvGraphicFramePr>
        <p:xfrm>
          <a:off x="41591" y="5334000"/>
          <a:ext cx="9006844" cy="147828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/>
                  </a:extLst>
                </a:gridCol>
                <a:gridCol w="403270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71789">
                  <a:extLst>
                    <a:ext uri="{9D8B030D-6E8A-4147-A177-3AD203B41FA5}"/>
                  </a:extLst>
                </a:gridCol>
                <a:gridCol w="492370">
                  <a:extLst>
                    <a:ext uri="{9D8B030D-6E8A-4147-A177-3AD203B41FA5}"/>
                  </a:extLst>
                </a:gridCol>
                <a:gridCol w="442127">
                  <a:extLst>
                    <a:ext uri="{9D8B030D-6E8A-4147-A177-3AD203B41FA5}"/>
                  </a:extLst>
                </a:gridCol>
                <a:gridCol w="1918576">
                  <a:extLst>
                    <a:ext uri="{9D8B030D-6E8A-4147-A177-3AD203B41FA5}"/>
                  </a:extLst>
                </a:gridCol>
                <a:gridCol w="39254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1865959">
                  <a:extLst>
                    <a:ext uri="{9D8B030D-6E8A-4147-A177-3AD203B41FA5}"/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รายงานผลการดำเนินการสร้างความ</a:t>
                      </a:r>
                      <a:b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รับรู้ความเข้าใจแก่ประชาชน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ในรอบ </a:t>
                      </a:r>
                      <a:b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เดือนแรก ไม่น้อยกว่า 12 ข่าว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โดยมีประเด็นที่เป็นภารกิจสำคัญ</a:t>
                      </a:r>
                      <a:b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ไม่น้อยกว่า 10 ข่าว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รายงานผลการดำเนินการสร้างความรับรู้ความเข้าใจแก่ประชาชน</a:t>
                      </a:r>
                      <a:r>
                        <a:rPr lang="th-TH" sz="800" b="0" kern="1200" baseline="0" dirty="0" smtClean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ในรอบ </a:t>
                      </a:r>
                      <a:br>
                        <a:rPr lang="th-TH" sz="800" b="0" kern="1200" baseline="0" dirty="0" smtClean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800" b="0" kern="1200" baseline="0" dirty="0" smtClean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เดือนหลัง ไม่น้อยกว่า 6 ข่าว</a:t>
                      </a:r>
                      <a:br>
                        <a:rPr lang="th-TH" sz="800" b="0" kern="1200" baseline="0" dirty="0" smtClean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800" b="0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โดยมีประเด็นที่เป็นภารกิจสำคัญ</a:t>
                      </a:r>
                      <a:br>
                        <a:rPr lang="th-TH" sz="800" b="0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ไม่น้อยกว่า 5 ข่าว</a:t>
                      </a:r>
                      <a:endParaRPr lang="th-TH" sz="800" b="0" kern="1200" dirty="0" smtClean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6088347"/>
              </p:ext>
            </p:extLst>
          </p:nvPr>
        </p:nvGraphicFramePr>
        <p:xfrm>
          <a:off x="858005" y="3813333"/>
          <a:ext cx="8116965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076">
                  <a:extLst>
                    <a:ext uri="{9D8B030D-6E8A-4147-A177-3AD203B41FA5}"/>
                  </a:extLst>
                </a:gridCol>
                <a:gridCol w="4660126">
                  <a:extLst>
                    <a:ext uri="{9D8B030D-6E8A-4147-A177-3AD203B41FA5}"/>
                  </a:extLst>
                </a:gridCol>
                <a:gridCol w="885763">
                  <a:extLst>
                    <a:ext uri="{9D8B030D-6E8A-4147-A177-3AD203B41FA5}"/>
                  </a:extLst>
                </a:gridCol>
              </a:tblGrid>
              <a:tr h="60960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ร้อยละของผลการดำเนินการตามแผนสร้างการรับรู้ความเข้าใจแก่ประชาชน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ผลการดำเนินการสร้างความรับรู้ความเข้าใจผ่านสื่อช่องทางต่างๆ</a:t>
                      </a:r>
                      <a:endParaRPr lang="en-US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60960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en-US" sz="900" b="0" baseline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r>
                        <a:rPr lang="th-TH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เป้าหมายการดำเนินการสร้างการรับรู้ความเข้าใจแก่ประชาชน (รอบที่ประเมิน) ประจำปี พ.ศ. 2564</a:t>
                      </a:r>
                      <a:endParaRPr lang="en-US" sz="900" b="0" baseline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endParaRPr lang="en-US" sz="900" b="0" baseline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0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4007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56776" y="1043471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2718518"/>
              </p:ext>
            </p:extLst>
          </p:nvPr>
        </p:nvGraphicFramePr>
        <p:xfrm>
          <a:off x="152400" y="1262615"/>
          <a:ext cx="8834824" cy="40713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3482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4071385">
                <a:tc>
                  <a:txBody>
                    <a:bodyPr/>
                    <a:lstStyle/>
                    <a:p>
                      <a:pPr marL="180975" indent="-180975">
                        <a:buAutoNum type="arabicPeriod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การติดตามผลความพึงพอใจด้านการฝึกอบรม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และด้านการทดสอบมาตรฐานฝีมือแรงงานแห่งชาติ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เพื่อวิเคราะห์และ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ปรับปรุงกระบวนการทำงานในด้านการให้บริการของหน่วยงานให้มีประสิทธิภาพมากยิ่งขึ้น 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indent="-180975"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1)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ความพึงพอใจด้านการฝึกอบรม พิจารณา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จากผู้ตอบแบบสอบถามความพึงพอใจที่เข้ารับ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ฝึกอบรมของกรมพัฒนาฝีมือแรงงานทุกโครงการในปีงบประมาณ พ.ศ.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ในหลักสูตร เตรียมเข้าทำงาน การฝึกยกระดับ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ฝีมือ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และการฝึกอาชีพเสริม โดยใช้แบบติดตาม (ระบบประกันคุณภาพ) </a:t>
                      </a: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2) ความพึงพอใจด้านการทดสอบมาตรฐานฝีมือแรงงานแห่งชาติ พิจารณา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จากผู้ตอบแบบสอบถามความพึงพอใจที่เข้ารับการทดสอบมาตรฐาน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ฯ ที่ตอบแบบสอบถามความพึงพอใจด้านการทดสอบมาตรฐานฝีมือแรงงานแห่งชาติ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ดำเนินการระหว่างวันที่ 1 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- 31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ดำเนินการระหว่างวันที่ 1 เมษายน - 30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การนับแบบสอบถามความพึงพอใจของกรมผ่าน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Application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โดยจะไม่นับแบบสอบถามที่ตอบคำถามไม่ครบถ้วน จนไม่สามารถประมวลผลได้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หลักฐาน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การรายงานผลผ่านระบบคลังข้อมูล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2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5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การประเมินความพึงพอใจด้านการฝึกอบรม สำนักพัฒนาผู้ฝึกและเทคโนโลยีการฝึก  ผู้รับผิดชอบ นางสาวนพรัตน์ บุญสุภาพ   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นักวิชาการพัฒนาฝีมือแรงงานชำนาญการพิเศษ นายศิริ วัฒนศิลป์ นักวิชาการพัฒนาฝีมือแรงงานชำนาญการ และนางสาวนุชจรินท์ สายรัดทอง นักวิชาการพัฒนา    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ฝีมือแรงงานชำนาญการ โทรศัพท์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0 2245 4360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ความพึงพอใจด้านการทดสอบมาตรฐานฯ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สำนักพัฒนามาตรฐานและทดสอบฝีมือแรงงาน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นางสุดารัตน์ หมัดป้องตัว และนายกิตติศักดิ์  แซ่หลี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900" b="0" spc="-4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โ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ทรศัพท์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2354 2081</a:t>
                      </a:r>
                      <a:endParaRPr lang="th-TH" sz="900" b="0" strike="noStrike" spc="-4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อื่น ๆ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การตอบแบบสอบถามความพึงพอใจ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ดำเนินการผ่าน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Application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ทางเว็บไซต์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/>
                        </a:rPr>
                        <a:t>http://gcloud.dsd.go.th/~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/>
                        </a:rPr>
                        <a:t>q7/index.php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หรือผ่าน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QR Code</a:t>
                      </a:r>
                      <a:endParaRPr lang="th-TH" sz="9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20112" y="5163979"/>
            <a:ext cx="16215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99928" y="5181600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="" xmlns:a16="http://schemas.microsoft.com/office/drawing/2014/main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2917910"/>
              </p:ext>
            </p:extLst>
          </p:nvPr>
        </p:nvGraphicFramePr>
        <p:xfrm>
          <a:off x="68503" y="5562600"/>
          <a:ext cx="9006844" cy="79248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189935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7206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ติดตามผลความพึงพอใจ                ด้านการฝึกอบรม ร้อยละ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60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ติดตามผลความพึงพอใจ                ด้านการทดสอบมาตรฐาน ร้อยละ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60 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ติดตามผลความพึงพอใจ              ด้านการฝึกอบรม ร้อยละ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60 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ติดตามผลความพึงพอใจ              ด้านการทดสอบมาตรฐาน ร้อยละ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60 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3263498"/>
              </p:ext>
            </p:extLst>
          </p:nvPr>
        </p:nvGraphicFramePr>
        <p:xfrm>
          <a:off x="2133600" y="3962400"/>
          <a:ext cx="6781800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29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10671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7213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05615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ร้อยละของผู้ตอบแบบสอบถาม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ความพึงพอใจด้านการฝึกอบรม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ผู้ตอบ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แบบสอบถามความพึง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พอใจที่เข้ารับการฝึกอบรม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8018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จำนวน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ผู้เข้ารับการ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ฝึกอบรมทั้งหมด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0" y="-708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</a:p>
        </p:txBody>
      </p:sp>
      <p:sp>
        <p:nvSpPr>
          <p:cNvPr id="27" name="Rounded Rectangle 3"/>
          <p:cNvSpPr/>
          <p:nvPr/>
        </p:nvSpPr>
        <p:spPr bwMode="gray">
          <a:xfrm>
            <a:off x="371475" y="56673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ตัวชี้วัด 1.7  : ความสำเร็จของการติดตามผลความพึงพอใจ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28" name="Table 29">
            <a:extLst>
              <a:ext uri="{FF2B5EF4-FFF2-40B4-BE49-F238E27FC236}">
                <a16:creationId xmlns="" xmlns:a16="http://schemas.microsoft.com/office/drawing/2014/main" id="{3564FF0D-1E39-4F28-97CE-309F129940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9342071"/>
              </p:ext>
            </p:extLst>
          </p:nvPr>
        </p:nvGraphicFramePr>
        <p:xfrm>
          <a:off x="1905000" y="4753939"/>
          <a:ext cx="6714315" cy="5038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981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21199">
                  <a:extLst>
                    <a:ext uri="{9D8B030D-6E8A-4147-A177-3AD203B41FA5}">
                      <a16:colId xmlns="" xmlns:a16="http://schemas.microsoft.com/office/drawing/2014/main" val="4194204192"/>
                    </a:ext>
                  </a:extLst>
                </a:gridCol>
                <a:gridCol w="413304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0025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267886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ร้อยละของการติดตามผลความพึงพอใจด้านการทดสอบมาตรฐาน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ผู้ตอบ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แบบสอบถามความพึง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พอใจที่เข้ารับการทดสอบมาตรฐานฯ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597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จำนวน</a:t>
                      </a:r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ผู้เข้ารับการ</a:t>
                      </a: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ทดสอบมาตรฐานฯ</a:t>
                      </a: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ระหว่างวันที่ 1 พ.ย. 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- 30 ก.ย. 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="" xmlns:a16="http://schemas.microsoft.com/office/drawing/2014/main" id="{35EE98A3-FBC3-4E47-AA42-BCBEBEF88C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4014896"/>
            <a:ext cx="1090504" cy="1090504"/>
          </a:xfrm>
          <a:prstGeom prst="rect">
            <a:avLst/>
          </a:prstGeom>
        </p:spPr>
      </p:pic>
      <p:pic>
        <p:nvPicPr>
          <p:cNvPr id="2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155" y="76200"/>
            <a:ext cx="984846" cy="91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630367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334963" y="625458"/>
            <a:ext cx="6142037" cy="4619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6462" tIns="66462" rIns="66462" bIns="66462"/>
          <a:lstStyle/>
          <a:p>
            <a:pPr fontAlgn="auto">
              <a:spcBef>
                <a:spcPts val="0"/>
              </a:spcBef>
              <a:spcAft>
                <a:spcPts val="554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1.8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ความสำเร็จของการติดตามผลสัมฤทธิ์การพัฒนาฝีมือแรงงาน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88925" y="1143000"/>
            <a:ext cx="4054475" cy="2492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015" b="1" dirty="0"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1630190"/>
              </p:ext>
            </p:extLst>
          </p:nvPr>
        </p:nvGraphicFramePr>
        <p:xfrm>
          <a:off x="228600" y="1392237"/>
          <a:ext cx="8686800" cy="46275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627563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การติดตามผลสัมฤทธิ์การพัฒนาฝีมือแรงงาน คือ การที่หน่วยงานดำเนินการติดตามผลสัมฤทธิ์การพัฒนาฝีมือแรงาน  เพื่อกรมจะนำข้อมูล</a:t>
                      </a:r>
                      <a:b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ไปใช้ในการวิเคราะห์และ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ปรับปรุงการทำงานของกรมให้มีประสิทธิภาพมากยิ่งขึ้น 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th-TH" sz="9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4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การติดตามและประเมินผลการพัฒนาฝีมือแรงานของ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ผู้ผ่านการฝึกอบรมของกรมพัฒนาฝีมือแรงงานทุกโครงการ ในปีงบประมาณ พ.ศ. 2564 </a:t>
                      </a:r>
                      <a:r>
                        <a:rPr lang="th-TH" sz="900" b="0" spc="-4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ดังนี้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1) ผู้ผ่าน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การฝึกอบรมทุกโครงการ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จำแนกตามกิจกรรมการฝึกเตรียมเข้าทำงาน การฝึกยกระดับฝีมือ และการฝึกอาชีพเสริม อย่างละไม่น้อยกว่าร้อยละ 40 ของผู้ผ่านการฝึก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2) สถานประกอบกิจการที่ส่งพนักงานเข้ารับการฝึกอบรมโดยไม่น้อยกว่าร้อยละ 100 </a:t>
                      </a:r>
                      <a:endParaRPr lang="th-TH" sz="900" b="0" baseline="0" dirty="0">
                        <a:solidFill>
                          <a:srgbClr val="C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โดยใช้แบบติดตามและประเมินผลการพัฒนาฝีมือแรงงานของกรม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พัฒนาฝีมือแรงงาน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ได้ทั้งเอกสารและผ่าน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Application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บันทึกข้อมูลตามแบบ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โดยจะไม่นับ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ติดตามและประเมินผลที่ตอบคำถามไม่ครบถ้วน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บันทึกแบบ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ติดตามและประเมินผลของผู้ผ่านการฝึก (เฉพาะรุ่นที่จบการฝึก ระหว่างวันที่ 1 ตุลาคม 2563 – 31 ธันวาคม 2563)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2)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บันทึก</a:t>
                      </a:r>
                      <a:r>
                        <a:rPr lang="th-TH" sz="900" b="0" spc="-4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ติดตามและประเมินผลของสถานประกอบกิจการที่ส่งพนักงานเข้ารับการฝึกอบรมที่ผ่านการฝึก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(เฉพาะรุ่นที่จบการฝึก ระหว่างวันที่ 1 ตุลาคม 2563 –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 ธันวาคม 2563)</a:t>
                      </a:r>
                      <a:endParaRPr lang="th-TH" sz="900" b="0" spc="-4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บันทึกแบบ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ติดตามและประเมินผลของผู้ผ่านการฝึก (เฉพาะรุ่นที่จบการฝึก ระหว่างวันที่ 1 มกราคม 2564 – 30 มิถุนายน 2564)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2)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บันทึก</a:t>
                      </a:r>
                      <a:r>
                        <a:rPr lang="th-TH" sz="900" b="0" spc="-3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ติดตามและประเมินผลของสถานประกอบกิจการที่ส่งพนักงานเข้ารับการฝึกอบรมที่ผ่านการฝึก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(เฉพาะรุ่นที่จบการฝึก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ระหว่างวันที่ 1 มกราคม 2564 – </a:t>
                      </a:r>
                      <a:b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 มิถุนายน 2564)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endParaRPr lang="en-US" sz="9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โครงการและ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กิจกรรมใดกิจกรรมหนึ่งไม่ผ่านถือว่าไม่ผ่าน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เป็นข้อมูลที่ได้จากผู้ผ่านการฝึกอบรมของกรมพัฒนาฝีมือแรงงานที่ตอบแบบติดตามและ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ประเมินผล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พัฒนาฝีมือแรงงาน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ภายหลังการฝึก 3 เดือน และ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ข้อมูลที่ได้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จากสถาน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ประกอบกิจการที่ส่งพนักงานเข้ารับการฝึกอบรมของกรมพัฒนาฝีมือแรงงานที่ตอบแบบ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และประเมินผล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การพัฒนาฝีมือแรงงาน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ภายหลังการฝึก 3 เดือน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เท่านั้น</a:t>
                      </a:r>
                    </a:p>
                    <a:p>
                      <a:pPr marL="228600" indent="-228600">
                        <a:buAutoNum type="arabicPeriod" startAt="4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การบันทึก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แบบติดตามและประเมินผลการพัฒนาฝีมือแรงงาน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900" b="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2.แนบไฟล์หนังสือขออนุมัติเปิดฝึกอบรมทุกรุ่น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1 (เฉพาะรุ่นที่จบการศึกษาระหว่าง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ตุลาคม 2563 – 31 ธันวาคม 2563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)   รอบที่ 2 (เฉพาะรุ่นที่จบการศึกษาระหว่าง 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มกราคม 2564 – 30 มิถุนายน 2564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ในระบบ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 - </a:t>
                      </a:r>
                      <a:r>
                        <a:rPr lang="en-US" sz="90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sar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 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กองแผนงานและสารสนเทศ  ผู้รับผิดชอบ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</a:t>
                      </a:r>
                      <a:r>
                        <a:rPr kumimoji="0" lang="th-TH" sz="900" b="0" i="0" u="none" strike="noStrike" kern="1200" cap="none" spc="-2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ณัฐ</a:t>
                      </a:r>
                      <a: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วลัย  น้ำทอง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/นางเรณุกาชลี  </a:t>
                      </a:r>
                      <a:r>
                        <a:rPr lang="th-TH" sz="900" b="0" spc="-4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มาวัฒน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พงศ์ / </a:t>
                      </a: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</a:t>
                      </a:r>
                      <a:r>
                        <a:rPr kumimoji="0" lang="th-TH" sz="9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ชนิษฎา</a:t>
                      </a: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kumimoji="0" lang="th-TH" sz="9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โอ๊อิ้ว</a:t>
                      </a: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2245 7065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อื่น ๆ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ใช้แบบสอบถามแบบติดตามและประเมินผลการพัฒนาฝีมือแรงงาน ของกองแผนงานและสารสนเทศ</a:t>
                      </a:r>
                      <a:endParaRPr lang="th-TH" sz="900" b="0" spc="-4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marT="42204" marB="42204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pSp>
        <p:nvGrpSpPr>
          <p:cNvPr id="5128" name="Group 4"/>
          <p:cNvGrpSpPr>
            <a:grpSpLocks/>
          </p:cNvGrpSpPr>
          <p:nvPr/>
        </p:nvGrpSpPr>
        <p:grpSpPr bwMode="auto">
          <a:xfrm>
            <a:off x="1354138" y="5562600"/>
            <a:ext cx="7332662" cy="320675"/>
            <a:chOff x="1153093" y="4031945"/>
            <a:chExt cx="7943402" cy="449583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225" cy="4473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738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738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738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738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0598" y="4281219"/>
              <a:ext cx="457446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231" y="4287896"/>
              <a:ext cx="366301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152" y="4034171"/>
              <a:ext cx="1336225" cy="44735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738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738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738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738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235" y="4281219"/>
              <a:ext cx="31092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196" y="4281219"/>
              <a:ext cx="3016395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/>
          </p:cNvPr>
          <p:cNvGraphicFramePr>
            <a:graphicFrameLocks noGrp="1"/>
          </p:cNvGraphicFramePr>
          <p:nvPr/>
        </p:nvGraphicFramePr>
        <p:xfrm>
          <a:off x="228600" y="5905500"/>
          <a:ext cx="8721727" cy="915988"/>
        </p:xfrm>
        <a:graphic>
          <a:graphicData uri="http://schemas.openxmlformats.org/drawingml/2006/table">
            <a:tbl>
              <a:tblPr firstRow="1"/>
              <a:tblGrid>
                <a:gridCol w="112937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235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614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6172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7904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30163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6665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8192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65032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8128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81281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81281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15466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191294">
                <a:tc>
                  <a:txBody>
                    <a:bodyPr/>
                    <a:lstStyle/>
                    <a:p>
                      <a:pPr lvl="0" algn="thaiDist"/>
                      <a:endParaRPr lang="en-US" sz="7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7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7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7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7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7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7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7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7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7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7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7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7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7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2469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7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7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 marL="84407" marR="84407" marT="42249" marB="42249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7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7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7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7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7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ติดตามผลสัมฤทธิ์การพัฒนาฝีมือแรงงาน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ของผู้ผ่านการฝึก</a:t>
                      </a:r>
                      <a:r>
                        <a:rPr lang="th-TH" sz="7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ร้อยละ 40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7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ติดตามผลสัมฤทธิ์การพัฒนาฝีมือแรงงาน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ของสถานประกอบกิจการที่ส่งพนักงาน</a:t>
                      </a:r>
                      <a:b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เข้ารับการฝึกอบรม ร้อยละ 100</a:t>
                      </a:r>
                      <a:endParaRPr lang="th-TH" sz="7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7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7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7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7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7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7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ติดตามผลสัมฤทธิ์การพัฒนาฝีมือแรงงาน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ของผู้ผ่านการฝึก </a:t>
                      </a:r>
                      <a:r>
                        <a:rPr lang="th-TH" sz="7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 40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7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ติดตามผลสัมฤทธิ์การพัฒนาฝีมือแรงงาน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ของสถานประกอบกิจการที่ส่งพนักงาน</a:t>
                      </a:r>
                      <a:b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7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เข้ารับการฝึกอบรมไม่น้อยกว่าร้อยละ 100</a:t>
                      </a:r>
                      <a:endParaRPr lang="en-US" sz="700" b="0" kern="1200" spc="-3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36" name="Table 29"/>
          <p:cNvGraphicFramePr>
            <a:graphicFrameLocks noGrp="1"/>
          </p:cNvGraphicFramePr>
          <p:nvPr/>
        </p:nvGraphicFramePr>
        <p:xfrm>
          <a:off x="855663" y="4424363"/>
          <a:ext cx="8001000" cy="6572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35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13166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7298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28613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1)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ร้อยละของการ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</a:t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ของผู้ผ่านการฝึก 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</a:t>
                      </a:r>
                      <a:r>
                        <a:rPr lang="en-US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=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marT="42250" marB="4225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ผู้ผ่านการฝึกระหว่างวันที่ตามที่ได้กำหนดไว้ในทุก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โครงการ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จำแนกตามกิจกรรมการฝึกเตรียมเข้าทำงาน </a:t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การฝึกยกระดับฝีมือ และการฝึกอาชีพเสริม ที่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ตอบแบบสอบ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</a:t>
                      </a: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marT="42250" marB="4225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marT="42250" marB="4225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8613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ผู้ผ่านการฝึกระหว่างวันที่ตามที่ได้กำหนดไว้ทุกคนในทุก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โครงการ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จำแนกตามกิจกรรมการฝึกเตรียมเข้าทำงาน </a:t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การฝึกยกระดับฝีมือ และการฝึกอาชีพเสริม</a:t>
                      </a: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marT="42250" marB="4225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4019671"/>
              </p:ext>
            </p:extLst>
          </p:nvPr>
        </p:nvGraphicFramePr>
        <p:xfrm>
          <a:off x="842963" y="5133974"/>
          <a:ext cx="7996237" cy="6572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504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12861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7258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28613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2) ร้อยละของการ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</a:t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ของสถานประกอบกิจการที่ส่ง  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</a:t>
                      </a:r>
                      <a:r>
                        <a:rPr lang="en-US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พนักงานเข้ารับการฝึกอบรม</a:t>
                      </a:r>
                      <a:endParaRPr lang="en-US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8" marR="84408" marT="42250" marB="4225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สถานประกอบกิจการที่ส่งพนักงานเข้ารับการฝึกอบรมและผ่านการฝึกอบรมระหว่างวันที่ตามที่ได้กำหนดไว้</a:t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ตอบแบบสอบ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</a:t>
                      </a: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8" marR="84408" marT="42250" marB="4225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8" marR="84408" marT="42250" marB="4225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8613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จำนวน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นประกอบกิจการทุกแห่งที่ส่งพนักงานเข้ารับการฝึกอบรมและผ่านการฝึกอบรมระหว่างวันที่ตามที่ได้กำหนดไว้</a:t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8" marR="84408" marT="42250" marB="4225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0" y="-708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</a:p>
        </p:txBody>
      </p:sp>
      <p:pic>
        <p:nvPicPr>
          <p:cNvPr id="2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155" y="76200"/>
            <a:ext cx="984846" cy="91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25419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114300" y="609600"/>
            <a:ext cx="7086600" cy="46513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9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ร้อยละประสิทธิภาพการผลิตของปัจจัยด้านแรงงาน</a:t>
            </a:r>
          </a:p>
          <a:p>
            <a:pPr fontAlgn="auto">
              <a:spcBef>
                <a:spcPts val="0"/>
              </a:spcBef>
              <a:spcAft>
                <a:spcPts val="600"/>
              </a:spcAft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102" name="TextBox 11"/>
          <p:cNvSpPr txBox="1">
            <a:spLocks noChangeArrowheads="1"/>
          </p:cNvSpPr>
          <p:nvPr/>
        </p:nvSpPr>
        <p:spPr bwMode="auto">
          <a:xfrm>
            <a:off x="103188" y="1316038"/>
            <a:ext cx="4392612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r>
              <a:rPr lang="th-TH" altLang="th-TH" sz="1200" b="1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sp>
        <p:nvSpPr>
          <p:cNvPr id="4103" name="TextBox 14"/>
          <p:cNvSpPr txBox="1">
            <a:spLocks noChangeArrowheads="1"/>
          </p:cNvSpPr>
          <p:nvPr/>
        </p:nvSpPr>
        <p:spPr bwMode="auto">
          <a:xfrm>
            <a:off x="34925" y="4402138"/>
            <a:ext cx="84248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r>
              <a:rPr lang="th-TH" altLang="th-TH" sz="1000" b="1">
                <a:latin typeface="Tahoma" pitchFamily="34" charset="0"/>
                <a:cs typeface="Tahoma" pitchFamily="34" charset="0"/>
              </a:rPr>
              <a:t>เป้าหมายตามรอบประเมินที่..........</a:t>
            </a:r>
          </a:p>
        </p:txBody>
      </p:sp>
      <p:grpSp>
        <p:nvGrpSpPr>
          <p:cNvPr id="4104" name="Group 4"/>
          <p:cNvGrpSpPr>
            <a:grpSpLocks/>
          </p:cNvGrpSpPr>
          <p:nvPr/>
        </p:nvGrpSpPr>
        <p:grpSpPr bwMode="auto">
          <a:xfrm>
            <a:off x="1057275" y="4838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8496343"/>
              </p:ext>
            </p:extLst>
          </p:nvPr>
        </p:nvGraphicFramePr>
        <p:xfrm>
          <a:off x="60325" y="5257800"/>
          <a:ext cx="9007474" cy="1371600"/>
        </p:xfrm>
        <a:graphic>
          <a:graphicData uri="http://schemas.openxmlformats.org/drawingml/2006/table">
            <a:tbl>
              <a:tblPr firstRow="1"/>
              <a:tblGrid>
                <a:gridCol w="116086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9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91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81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40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5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71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7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913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912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913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913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6091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ประสิทธิภาพการผลิต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ปัจจัยด้านแรงงานเพิ่มขึ้น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ไม่น้อยกว่าร้อยละ 35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ประสิทธิภาพการผลิต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ปัจจัยด้านแรงงานเพิ่มขึ้น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ไม่น้อยกว่าร้อยละ 35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147" name="สี่เหลี่ยมผืนผ้า 2"/>
          <p:cNvSpPr>
            <a:spLocks noChangeArrowheads="1"/>
          </p:cNvSpPr>
          <p:nvPr/>
        </p:nvSpPr>
        <p:spPr bwMode="auto">
          <a:xfrm>
            <a:off x="1374775" y="3309938"/>
            <a:ext cx="6854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th-TH" altLang="th-TH">
              <a:latin typeface="Calibri" pitchFamily="34" charset="0"/>
              <a:cs typeface="Cordia New" pitchFamily="34" charset="-34"/>
            </a:endParaRPr>
          </a:p>
        </p:txBody>
      </p:sp>
      <p:graphicFrame>
        <p:nvGraphicFramePr>
          <p:cNvPr id="27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3603087"/>
              </p:ext>
            </p:extLst>
          </p:nvPr>
        </p:nvGraphicFramePr>
        <p:xfrm>
          <a:off x="119063" y="1584325"/>
          <a:ext cx="8882062" cy="2149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8206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149475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ประสิทธิภาพการผลิตของปัจจัยด้านแรงงาน โดยค่าประสิทธิภาพการผลิตของปัจจัยด้านแรงงานที่เพิ่มขึ้นภายหลังการฝึกของผู้ผ่านการฝึกอบรม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ในด้านต่าง ๆ ได้แก่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การปฏิบัติงานอย่างถูกต้องตามขั้นตอน ลดการสูญเสียในการทำงาน เพิ่มประสิทธิภาพการทำงาน ความผิดพลาดในการทำงานลดลง ลดเวลาการผลิตสินค้า</a:t>
                      </a:r>
                      <a:r>
                        <a:rPr lang="en-US" sz="9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/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บริการ คุณภาพของงาน</a:t>
                      </a:r>
                      <a:r>
                        <a:rPr lang="en-US" sz="9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/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สินค้าดีขึ้นกว่าเดิม เป็นต้น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ไม่ต่ำกว่าร้อยละ 35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ผู้ผ่านการฝึกอบรมของกรมพัฒนาฝีมือแรงงานทุกโครงการ ในปีงบประมาณ พ.ศ. 2564 จำแนกตามหลักสูตรเตรียมเข้าทำงาน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การฝึกยกระดับฝีมือ และการฝึกอาชีพเสริม โดยใช้แบบติดตามและประเมินผลการดำเนินงานพัฒนาฝีมือแรงงานของกองแผนงานและสารสนเทศ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รอบที่ 1 ค่าประสิทธิภาพการผลิตของปัจจัยด้านแรงงานของผู้ผ่านการฝึกอบรม ระหว่างวันที่ 1 ตุลาคม 2563 – 31 ธันวาคม 2563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รอบที่ 2 ค่าประสิทธิภาพการผลิตของปัจจัยด้านแรงงานของผู้ผ่านการฝึกอบรม ระหว่างวันที่ 1 มกราคม 2564 – 30 มิถุนายน 2564</a:t>
                      </a:r>
                    </a:p>
                    <a:p>
                      <a:pPr marL="228600" indent="-228600">
                        <a:buAutoNum type="arabicPeriod" startAt="3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endParaRPr lang="en-US" sz="9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ข้อมูลที่ได้จากผู้ผ่านการฝึกอบรมของกรมพัฒนาฝีมือแรงงานที่ตอบแบบติดตามและประเมินผลการพัฒนาฝีมือแรงงาน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ภายหลังการฝึก 3 เดือน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เท่านั้น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</a:t>
                      </a:r>
                      <a:endParaRPr lang="th-TH" sz="900" b="0" spc="-4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หลักฐาน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ค่าประสิทธิภาพการผลิตของปัจจัยด้านแรงงาน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2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กองแผนงานและสารสนเทศ 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</a:t>
                      </a:r>
                      <a:r>
                        <a:rPr kumimoji="0" lang="th-TH" sz="900" b="0" i="0" u="none" strike="noStrike" kern="1200" cap="none" spc="-2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ณัฐ</a:t>
                      </a:r>
                      <a: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วลัย  น้ำทอง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/นางเรณุกาชลี 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มาวัฒน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พงศ์ /นางสาว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ชนิษฎา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โอ๊อิ้ว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โทรศัพท์ : 0 2245 7065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48" marR="91448" marT="45713" marB="4571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pSp>
        <p:nvGrpSpPr>
          <p:cNvPr id="3" name="Group 28"/>
          <p:cNvGrpSpPr/>
          <p:nvPr/>
        </p:nvGrpSpPr>
        <p:grpSpPr>
          <a:xfrm>
            <a:off x="125881" y="4045714"/>
            <a:ext cx="8865720" cy="864096"/>
            <a:chOff x="113735" y="3159258"/>
            <a:chExt cx="4392405" cy="468941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32" name="Rectangle 31"/>
            <p:cNvSpPr/>
            <p:nvPr/>
          </p:nvSpPr>
          <p:spPr>
            <a:xfrm>
              <a:off x="113735" y="3159258"/>
              <a:ext cx="4392405" cy="4689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900"/>
            </a:p>
          </p:txBody>
        </p:sp>
        <p:grpSp>
          <p:nvGrpSpPr>
            <p:cNvPr id="5" name="Group 32"/>
            <p:cNvGrpSpPr/>
            <p:nvPr/>
          </p:nvGrpSpPr>
          <p:grpSpPr>
            <a:xfrm>
              <a:off x="190780" y="3200930"/>
              <a:ext cx="3553995" cy="389396"/>
              <a:chOff x="152520" y="4416452"/>
              <a:chExt cx="3553995" cy="389396"/>
            </a:xfrm>
            <a:grpFill/>
          </p:grpSpPr>
          <p:grpSp>
            <p:nvGrpSpPr>
              <p:cNvPr id="7" name="Group 33"/>
              <p:cNvGrpSpPr/>
              <p:nvPr/>
            </p:nvGrpSpPr>
            <p:grpSpPr>
              <a:xfrm>
                <a:off x="152520" y="4416452"/>
                <a:ext cx="3553995" cy="389396"/>
                <a:chOff x="112493" y="4413885"/>
                <a:chExt cx="3553995" cy="389396"/>
              </a:xfrm>
              <a:grpFill/>
            </p:grpSpPr>
            <p:sp>
              <p:nvSpPr>
                <p:cNvPr id="36" name="TextBox 35"/>
                <p:cNvSpPr txBox="1"/>
                <p:nvPr/>
              </p:nvSpPr>
              <p:spPr>
                <a:xfrm>
                  <a:off x="112493" y="4455012"/>
                  <a:ext cx="1014245" cy="200435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th-TH" sz="9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ร้อยละประสิทธิภาพการผลิตของปัจจัยด้านแรงงานที่เพิ่มขึ้น</a:t>
                  </a:r>
                </a:p>
              </p:txBody>
            </p:sp>
            <p:sp>
              <p:nvSpPr>
                <p:cNvPr id="37" name="TextBox 36"/>
                <p:cNvSpPr txBox="1"/>
                <p:nvPr/>
              </p:nvSpPr>
              <p:spPr>
                <a:xfrm>
                  <a:off x="1124370" y="4535696"/>
                  <a:ext cx="240175" cy="125271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sz="900" b="1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=</a:t>
                  </a:r>
                  <a:endParaRPr lang="th-TH" sz="900" b="1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endParaRPr>
                </a:p>
              </p:txBody>
            </p:sp>
            <p:sp>
              <p:nvSpPr>
                <p:cNvPr id="38" name="Rectangle 37"/>
                <p:cNvSpPr/>
                <p:nvPr/>
              </p:nvSpPr>
              <p:spPr>
                <a:xfrm>
                  <a:off x="2255878" y="4413885"/>
                  <a:ext cx="229562" cy="125271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th-TH" sz="900" dirty="0">
                      <a:solidFill>
                        <a:srgbClr val="00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-</a:t>
                  </a:r>
                  <a:endParaRPr lang="th-TH" sz="9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endParaRPr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2141806" y="4678010"/>
                  <a:ext cx="367075" cy="125271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>
                  <a:spAutoFit/>
                </a:bodyPr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th-TH" sz="900" dirty="0">
                      <a:solidFill>
                        <a:srgbClr val="00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5</a:t>
                  </a:r>
                  <a:endParaRPr lang="en-US" sz="900" dirty="0">
                    <a:solidFill>
                      <a:srgbClr val="000000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endParaRPr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3405616" y="4540005"/>
                  <a:ext cx="260872" cy="12527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sz="900" dirty="0">
                      <a:solidFill>
                        <a:srgbClr val="00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X  100</a:t>
                  </a:r>
                  <a:endParaRPr lang="th-TH" sz="900" dirty="0">
                    <a:solidFill>
                      <a:srgbClr val="000000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endParaRPr>
                </a:p>
              </p:txBody>
            </p:sp>
          </p:grpSp>
          <p:cxnSp>
            <p:nvCxnSpPr>
              <p:cNvPr id="35" name="Straight Connector 34"/>
              <p:cNvCxnSpPr/>
              <p:nvPr/>
            </p:nvCxnSpPr>
            <p:spPr>
              <a:xfrm>
                <a:off x="1412215" y="4643313"/>
                <a:ext cx="1983257" cy="0"/>
              </a:xfrm>
              <a:prstGeom prst="lin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4151" name="TextBox 40"/>
          <p:cNvSpPr txBox="1">
            <a:spLocks noChangeArrowheads="1"/>
          </p:cNvSpPr>
          <p:nvPr/>
        </p:nvSpPr>
        <p:spPr bwMode="auto">
          <a:xfrm>
            <a:off x="358775" y="3749675"/>
            <a:ext cx="484981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 defTabSz="4572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 defTabSz="4572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 defTabSz="4572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 defTabSz="4572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r>
              <a:rPr lang="th-TH" altLang="th-TH" sz="1100" b="1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สูตรการคำนวณ (ถ้ามี)   </a:t>
            </a:r>
            <a:endParaRPr lang="en-US" altLang="th-TH" sz="1100" b="1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4152" name="Group 9"/>
          <p:cNvGrpSpPr>
            <a:grpSpLocks/>
          </p:cNvGrpSpPr>
          <p:nvPr/>
        </p:nvGrpSpPr>
        <p:grpSpPr bwMode="auto">
          <a:xfrm>
            <a:off x="7564438" y="4173538"/>
            <a:ext cx="1038225" cy="612775"/>
            <a:chOff x="7564734" y="3421372"/>
            <a:chExt cx="1037929" cy="613646"/>
          </a:xfrm>
        </p:grpSpPr>
        <p:sp>
          <p:nvSpPr>
            <p:cNvPr id="8" name="Rounded Rectangle 7"/>
            <p:cNvSpPr/>
            <p:nvPr/>
          </p:nvSpPr>
          <p:spPr>
            <a:xfrm>
              <a:off x="7564734" y="3421372"/>
              <a:ext cx="1037929" cy="613646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2000" dirty="0"/>
            </a:p>
          </p:txBody>
        </p:sp>
        <p:sp>
          <p:nvSpPr>
            <p:cNvPr id="4156" name="TextBox 8"/>
            <p:cNvSpPr txBox="1">
              <a:spLocks noChangeArrowheads="1"/>
            </p:cNvSpPr>
            <p:nvPr/>
          </p:nvSpPr>
          <p:spPr bwMode="auto">
            <a:xfrm>
              <a:off x="7713888" y="3489221"/>
              <a:ext cx="826377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r>
                <a:rPr lang="en-US" altLang="th-TH" sz="1600"/>
                <a:t>&gt;35%</a:t>
              </a:r>
              <a:endParaRPr lang="th-TH" altLang="th-TH" sz="1600"/>
            </a:p>
          </p:txBody>
        </p:sp>
      </p:grpSp>
      <p:sp>
        <p:nvSpPr>
          <p:cNvPr id="42" name="Rectangle 41"/>
          <p:cNvSpPr/>
          <p:nvPr/>
        </p:nvSpPr>
        <p:spPr>
          <a:xfrm>
            <a:off x="2667000" y="4125913"/>
            <a:ext cx="1828800" cy="36988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ประสิทธิภาพการผลิตของปัจจัย</a:t>
            </a:r>
            <a:b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ด้านแรงงานภายหลังการฝึกอบรม </a:t>
            </a:r>
          </a:p>
        </p:txBody>
      </p:sp>
      <p:sp>
        <p:nvSpPr>
          <p:cNvPr id="43" name="Rectangle 42"/>
          <p:cNvSpPr/>
          <p:nvPr/>
        </p:nvSpPr>
        <p:spPr>
          <a:xfrm>
            <a:off x="4810125" y="4125913"/>
            <a:ext cx="1895475" cy="36988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ประสิทธิภาพการผลิตของปัจจัย</a:t>
            </a:r>
            <a:b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ด้านแรงงานก่อนการฝึกอบรม 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0" y="-708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</a:p>
        </p:txBody>
      </p:sp>
      <p:pic>
        <p:nvPicPr>
          <p:cNvPr id="33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155" y="76200"/>
            <a:ext cx="984846" cy="91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76857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113732" y="603949"/>
            <a:ext cx="8108950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1.10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13732" y="110513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1581014"/>
              </p:ext>
            </p:extLst>
          </p:nvPr>
        </p:nvGraphicFramePr>
        <p:xfrm>
          <a:off x="175419" y="1358029"/>
          <a:ext cx="8892381" cy="36752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9238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675235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 ความสําเร็จของการบรรลุเป้าหมาย :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1)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การดําเนินการจัดทํามาตรฐานฝีมือแรงงานของผู้ประกอบอาชีพของสถาบันพัฒนาฝีมือแรงงาน และสำนักงานพัฒนาฝีมือแรงงาน จํานวน 1 สาขา หรือ 1 ตําแหน่ง นําเสนอผ่านการกลั่นกรองของ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คณะอนุกรรมการกลั่นกรองมาตรฐาน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ฝีมือ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แรงงานตามมาตรา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26 ก่อนนําเสนอคณะกรรมการส่งเสริมฯ พิจารณาให้การรับรอง </a:t>
                      </a:r>
                      <a:endParaRPr lang="th-TH" sz="9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 พิจารณาจากการดําเนินงานตามเป้าหมาย 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พิจารณาจากการดําเนินงานที่บรรลุเป้าหมาย จํานวน 1 สาขา หรือ 1 ตําแหน่ง 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ผลการดําเนินการระหว่างวันที่ 1 ตุลาคม 256</a:t>
                      </a:r>
                      <a:r>
                        <a:rPr lang="en-AU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- 31 มีนาคม 256</a:t>
                      </a:r>
                      <a:r>
                        <a:rPr lang="en-AU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การจัดทําร่างมาตรฐานฝีมือแรงงานของผู้ประกอบอาชีพ ประกอบด้วย  1) หน้าปก 2) สารบัญ 3)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รายชื่อ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ผู้เชี่ยวชาญที่ร่วมจัดทํามาตรฐานฝีมือแรงงาน 4) คําจํากัดความของมาตรฐานฝีมือแรงงาน 5) คําจํากัดความของสาขาอาชีพทีกําหนดมาตรฐานฝีมือแรงงาน 6) การกําหนดขอบเขตของมาตรฐานฝีมือแรงงาน 7) คุณสมบัติของผู้ทดสอบมาตรฐานฝีมือแรงงาน 8) คุณสมบัติของผู้มีสิทธิเข้ารับการทดสอบมาตรฐานฝีมือแรงงาน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หลักเกณฑ์ที่จะได้รับหนังสือรับรองผู้ผ่านการทดสอบมาตรฐานฝีมือแรงงาน  10) ข้อกําหนดการทดสอบมาตรฐานฝีมือแรงงาน 11) ลักษณะการทดสอบมาตรฐานฝีมือแรงงาน 12) แบบทดสอบ มาตรฐานฝีมือแรงงาน ภาความรู้ พร้อมเฉลย 13) รายการอื่น ๆ (1) บัญชีวิเคราะห์งานหลัก งานย่อย และขั้นตอนการปฏิบัติงาน (2) ตารางแสดงน้าหนัก ข้อสอบ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(3)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การวิเคราะห์ความสอดคล้อง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IOC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ข้อสอบภาคความรู้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สําเนาหนังสือรับรองความเห็นชอบจากสถานประกอบการ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ผลการดําเนินการระหว่างวันที่ 1 เมษายน - 30 กันยายน 256</a:t>
                      </a:r>
                      <a:r>
                        <a:rPr lang="en-AU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4 1)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จัดทดลองทดสอบภาคความรู้และภาค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ความสามารถ (ถ้าดำเนินการได้)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en-AU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en-AU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จัดประชุมคณะอนุกรรมการฯเพื่อเห็นชอบคู่มือ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วิธีการทดสอบ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มาตรฐานฯ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 </a:t>
                      </a:r>
                      <a:r>
                        <a:rPr lang="en-AU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คู่มือวิธีการทดสอบมาตรฐานฝีมือแรงงานของผู้ประกอบอาชีพ ฉบับสมบูรณ์ </a:t>
                      </a:r>
                      <a:endParaRPr lang="th-TH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เงื่อนไข (ถ้ามี) 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ใช้ประกอบการพิจารณาหลักเกณฑ์ผ่านหรือไม่ผ่านตัวชี้วัด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-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คู่มือ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วิธีการทดสอบมาตรฐานฝีมือแรงงานของผู้ประกอบอาชีพ ต้องถูกต้องตามรูปแบบที่กําหนดไว้ ตามข้อ 2 ข้อย่อย 1) – 13)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หลักฐาน (ถ้ามี) : 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ร่างมาตรฐานฝีมือแรงงานของผู้ประกอบอาชีพ ตามรายละเอียดรายการ ข้อ 1) – 13)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1) คู่มือวิธีทดสอบมาตรฐานฝีมือแรงงานของผู้ประกอบอาชีพ ตามมาตรา 26 จํานวน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เล่ม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2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รายงานการ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ประชุมคณะอนุกรรมการกลั่นกรองมาตรฐานฝีมือแรงงานตามมาตรา 26 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3) หนังสือนําส่งสำนักพัฒนามาตรฐานฯ สําเนาคําขอรับรอง แบบ รมฐ. 1 พร้อมเอกสารแนบ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เจ้าภาพ 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กลุ่มงานกําหนดมาตรฐานฝีมือแรงงาน ผู้รับผิดชอบ :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นายสันติ พัชนะ นักวิชาการ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พัฒนาฝีมือแรงงานชํานาญการ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นายโกญจนาท ใจยะ นักวิชาการพัฒนาฝีมือแรงงานชํานาญการ และ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นายจิตติ ไชยวงค์ นักวิชาการพัฒนาฝีมือแรงงานชำนาญการ โทรศัพท์ : 0 2643 4987 และ 0 2245 1822 </a:t>
                      </a:r>
                      <a:endParaRPr lang="th-TH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6. อื่น ๆ (ถ้ามี) : </a:t>
                      </a:r>
                      <a:r>
                        <a:rPr lang="th-TH" sz="9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-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</a:t>
                      </a:r>
                      <a:r>
                        <a:rPr lang="th-TH" sz="9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สูตร</a:t>
                      </a: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การคํานวณ (ถ้ามี) </a:t>
                      </a:r>
                      <a:r>
                        <a:rPr lang="th-TH" sz="9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 -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50117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9911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8241394"/>
              </p:ext>
            </p:extLst>
          </p:nvPr>
        </p:nvGraphicFramePr>
        <p:xfrm>
          <a:off x="0" y="53340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9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ร่างมาตรฐานฝีมือแรงงาน ของผู้ประกอบอาชีพ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9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ข้อสอบภาคความรู้ พร้อมเฉลย </a:t>
                      </a:r>
                      <a:endParaRPr lang="th-TH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คู่มือวิธีการทดสอบมาตรฐานฝีมือแรงงานของผู้ประกอบ</a:t>
                      </a:r>
                      <a:r>
                        <a:rPr lang="th-TH" sz="9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อาชีพ</a:t>
                      </a:r>
                      <a:endParaRPr lang="th-TH" sz="9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224870" y="727851"/>
            <a:ext cx="703738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ความสําเร็จ</a:t>
            </a:r>
            <a:r>
              <a:rPr lang="th-TH" sz="1000" dirty="0">
                <a:latin typeface="Tahoma" pitchFamily="34" charset="0"/>
                <a:ea typeface="Tahoma" pitchFamily="34" charset="0"/>
                <a:cs typeface="Tahoma" pitchFamily="34" charset="0"/>
              </a:rPr>
              <a:t>ของการจัดทํามาตรฐานฝีมือแรงงานของผู้ประกอบอาชีพของสถาบันพัฒนาฝีมือแรงงานและสํานักงานพัฒนาฝีมือแรงงาน</a:t>
            </a:r>
            <a:endParaRPr lang="en-AU" sz="1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-708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</a:p>
        </p:txBody>
      </p:sp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151097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6786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295275" y="631195"/>
            <a:ext cx="7818438" cy="588005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1.11 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ความสำเร็จของการจัดวางระบบมาตรฐานการควบคุมภายในและการจัดทำรายงาน</a:t>
            </a:r>
            <a:endParaRPr lang="en-US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การประเมินผลการควบคุมภายในระดับส่วนงานย่อย ประจำปีงบประมาณ พ.ศ. 2564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219200"/>
            <a:ext cx="904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0970301"/>
              </p:ext>
            </p:extLst>
          </p:nvPr>
        </p:nvGraphicFramePr>
        <p:xfrm>
          <a:off x="152400" y="1447801"/>
          <a:ext cx="8885238" cy="5304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8523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824591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มีการจัดวางระบบมาตรฐานการควบคุมภายในของหน่วยงาน โดย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กำหนดหรือออกแบบวิธีการควบคุมและนำมาใช้เพื่อให้เกิดความมั่นใจว่าการปฏิบัติงาน</a:t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เป็นไปอย่างมีระเบียบและประสิทธิภาพ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 มีการจัดทำรายงานการประเมินผลการควบคุมภายในระดับหน่วยงานย่อย ประจำปีงบประมาณ พ.ศ. 2564 รอบ 12 เดือน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(1 ตุลาคม 2563 – 30 กันยายน 2564) ตามหลักเกณฑ์กระทรวงการคลังว่าด้วยมาตรฐานและหลักเกณฑ์ปฏิบัติการควบคุมภายในสำหรับหน่วยงานของรัฐ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2561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กำหนดให้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หน่วยงานของรัฐจัดให้มีการควบคุมภายในเพื่อให้เกิดความเชื่อมั่นอย่างสมเหตุสมผลว่าจะบรรลุวัตถุประสงค์ด้านการดำเนินงาน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ด้านการรายงาน และด้านการปฏิบัติตามกฎหมาย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ระเบียบและข้อบังคับ และ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จัดส่งรายงานการประเมินผลการควบคุมภายในให้ผู้กำกับดูแลและกระทรวงเจ้าสังกัด ภายใน 90 วัน นับแต่วันสิ้นปีงบประมาณหรือสิ้นปีปฏิทิน แล้วแต่กรณี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1 ผลการดำเนินการระหว่างวันที่ 1 ตุลาคม 2563 - 31 มีนาคม 2564 </a:t>
                      </a:r>
                      <a:r>
                        <a:rPr lang="th-TH" sz="8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ให้หน่วยงานย่อยจัดวางระบบมาตรฐานการควบคุมภายในของหน่วยงาน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ประกอบด้วย หมวดที่ 1 นิยามศัพท์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หมวดที่ 2 ข้อมูลทั่วไป ภารกิจ และ วัตถุประสงค์การดำเนินงาน หมวดที่ 3 การดำเนินกิจกรรมตามภารกิจหลักของหน่วยงาน หมวดที่ 4 การบริหารงานทั่วไป และจัดทำ</a:t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แนวปฏิบัติการควบคุมภายในของหน่วยงาน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2 ผลการดำเนินการระหว่างวันที่ 1 ตุลาคม 2563 - 30 กันยายน 2564 ให้หน่วยงานย่อยจัดทำรายงานการประเมินผลการควบคุมภายในระดับส่วนงานย่อย ประกอบด้วย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1) แบบ ปย.1 หรือรายงานการประเมินองค์ประกอบของการควบคุมภายใน เป็นแบบรายงานการประเมินองค์ประกอบของการควบคุมภายในสำหรับหน่วยงานย่อย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2) แบบ ปย.2 หรือรายงานการประเมินผลและการปรับปรุงการควบคุมภายใน เป็นแบบการประเมินผลการควบคุมภายในสำหรับหน่วยงานย่อย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3) แบบติดตาม ปย.2 หรือรายงานผลการติดตามการปฏิบัติตามแผนการประเมินผลการควบคุมภายในของงวดก่อน - ระดับส่วนงานย่อย เป็นแบบที่ใช้สำหรับ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บันทึกผลการดำเนินการตามแผนการประเมินผลการควบคุมภายในที่ได้รายงานไว้แล้วในแบบ ปย.2 ของงวดก่อนในระดับส่วนงานย่อย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4) แบบสอบถามด้านการคลัง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เงื่อนไข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ใช้ประกอบการพิจารณาหลักเกณฑ์ผ่านหรือไม่ผ่านตัวชี้วัด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รอบการประเมินที่ 1 หน่วยงานย่อยมีการ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จัดวางระบบมาตรฐานการควบคุมภายในของหน่วยงาน</a:t>
                      </a:r>
                      <a:endParaRPr lang="th-TH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รอบการประเมินที่ 2 หน่วยงานย่อยจะต้องนำทุกขั้นตอนของแต่ละกิจกรรมในแนวปฏิบัติการควบคุมภายในของหน่วยงานที่ได้จัดวางระบบมาตรฐานการควบคุมภายในของหน่วยงาน</a:t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ในรอบการประเมินที่ 1 นำมา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จัดทำรายงานการประเมินผลการควบคุมภายในระดับส่วนงานย่อย</a:t>
                      </a:r>
                      <a:endParaRPr lang="th-TH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หลักฐาน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รอบการประเมินที่ 1 รายงานการ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จัดวางระบบมาตรฐานการควบคุมภายในของหน่วยงานประกอบด้วย หมวดที่ 1 นิยามศัพท์  หมวดที่ 2 ข้อมูลทั่วไป ภารกิจ และ วัตถุประสงค์การดำเนินงาน </a:t>
                      </a:r>
                      <a:b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หมวดที่ 3 การดำเนินกิจกรรมตามภารกิจหลักของหน่วยงาน หมวดที่ 4 การบริหารงานทั่วไป และจัดทำแนวปฏิบัติการควบคุมภายในของหน่วยงาน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รอบการประเมินที่ 2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รายงานการประเมินผลการควบคุมภายในระดับส่วนงานย่อย ประกอบด้วย 1) แบบ ปย.1 2) แบบ ปย.2 3) แบบติดตาม ปย.2 และ 4) แบบสอบถามด้านการคลัง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เจ้าภาพ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นางสาว</a:t>
                      </a:r>
                      <a:r>
                        <a:rPr lang="th-TH" sz="8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กัญภัสสร์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กนกอิศ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ราทรัพย์/นางสาว</a:t>
                      </a:r>
                      <a:r>
                        <a:rPr lang="th-TH" sz="8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อรุณี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แสนแอ โทรศัพท์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0 2247 0303, 0 2245 1701 ต่อ 612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รอบการประเมินที่ 1 การจัดวาง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ระบบมาตรฐานการควบคุมภายในของหน่วยงาน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จะต้องจัดทำเป็นไฟล์ในรูปแบบ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PDF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รายงานในระบบ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e-SAR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ของกรมพัฒนาฝีมือแรงงาน</a:t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2) </a:t>
                      </a:r>
                      <a:r>
                        <a:rPr lang="th-TH" sz="8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รอบการประเมินที่ 2 การจัดทำรายงานการประเมินการควบคุมภายในระดับส่วนงานย่อย จะต้องจัดทำในรูปแบบไฟล์ </a:t>
                      </a:r>
                      <a:r>
                        <a:rPr lang="en-US" sz="8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PDF</a:t>
                      </a:r>
                      <a:r>
                        <a:rPr lang="th-TH" sz="8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รายงานในระบบ </a:t>
                      </a:r>
                      <a:r>
                        <a:rPr lang="en-US" sz="8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e-SAR</a:t>
                      </a:r>
                      <a:r>
                        <a:rPr lang="th-TH" sz="8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ของกรมพัฒนาฝีมือแรงงาน และจัดทำในรูปแบบไฟล์</a:t>
                      </a:r>
                      <a:r>
                        <a:rPr lang="en-US" sz="8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word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ส่งให้กลุ่มพัฒนาระบบบริหารทางจดหมายอิเล็กทรอนิกส์ ที่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osds.msdd@dsd.go.th </a:t>
                      </a:r>
                      <a:endParaRPr lang="th-TH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3) แบบฟอร์ม (</a:t>
                      </a:r>
                      <a:r>
                        <a:rPr lang="th-TH" sz="8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.1 /</a:t>
                      </a:r>
                      <a:r>
                        <a:rPr lang="th-TH" sz="8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/แบบติดตาม </a:t>
                      </a:r>
                      <a:r>
                        <a:rPr lang="th-TH" sz="8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.2) แบบสอบถามด้านการคลัง และตัวอย่างการจัดวางระบบมาตรฐานการควบคุมภายในหน่วยงานของกลุ่มพัฒนาระบบริหาร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สามารถดาวน์โหลดได้ที่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QR Code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ที่แนบมาพร้อมนี้ </a:t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endParaRPr lang="th-TH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33208">
                <a:tc>
                  <a:txBody>
                    <a:bodyPr/>
                    <a:lstStyle/>
                    <a:p>
                      <a:pPr marL="0" indent="0">
                        <a:buNone/>
                        <a:defRPr/>
                      </a:pPr>
                      <a:endParaRPr lang="th-TH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TextBox 14"/>
          <p:cNvSpPr txBox="1">
            <a:spLocks noChangeArrowheads="1"/>
          </p:cNvSpPr>
          <p:nvPr/>
        </p:nvSpPr>
        <p:spPr bwMode="auto">
          <a:xfrm>
            <a:off x="189174" y="5334000"/>
            <a:ext cx="215798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aphicFrame>
        <p:nvGraphicFramePr>
          <p:cNvPr id="17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7073653"/>
              </p:ext>
            </p:extLst>
          </p:nvPr>
        </p:nvGraphicFramePr>
        <p:xfrm>
          <a:off x="177796" y="5715000"/>
          <a:ext cx="8859840" cy="995679"/>
        </p:xfrm>
        <a:graphic>
          <a:graphicData uri="http://schemas.openxmlformats.org/drawingml/2006/table">
            <a:tbl>
              <a:tblPr firstRow="1"/>
              <a:tblGrid>
                <a:gridCol w="8890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951036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79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1627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Arial Black"/>
                          <a:ea typeface="Tahoma" pitchFamily="34" charset="0"/>
                          <a:cs typeface="Tahoma" pitchFamily="34" charset="0"/>
                        </a:rPr>
                        <a:t>●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รายงานการจัดวางระบบมาตรฐาน</a:t>
                      </a:r>
                      <a:b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การควบคุมภายในของหน่วยงาน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Arial Black"/>
                          <a:ea typeface="Tahoma" pitchFamily="34" charset="0"/>
                          <a:cs typeface="Tahoma" pitchFamily="34" charset="0"/>
                        </a:rPr>
                        <a:t>●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รายงานการประเมินผลการควบคุมภายในระดับส่วนงานย่อย ประกอบด้วย แบบ </a:t>
                      </a:r>
                      <a:r>
                        <a:rPr lang="th-TH" sz="8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1 แบบ </a:t>
                      </a:r>
                      <a:r>
                        <a:rPr lang="th-TH" sz="8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2 แบบติดตาม </a:t>
                      </a:r>
                      <a:r>
                        <a:rPr lang="th-TH" sz="8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2 และแบบสอบถามด้านการคลัง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pSp>
        <p:nvGrpSpPr>
          <p:cNvPr id="18" name="Group 4"/>
          <p:cNvGrpSpPr>
            <a:grpSpLocks/>
          </p:cNvGrpSpPr>
          <p:nvPr/>
        </p:nvGrpSpPr>
        <p:grpSpPr bwMode="auto">
          <a:xfrm>
            <a:off x="1057275" y="5372100"/>
            <a:ext cx="7629525" cy="342900"/>
            <a:chOff x="1153093" y="4031945"/>
            <a:chExt cx="7943402" cy="341526"/>
          </a:xfrm>
        </p:grpSpPr>
        <p:sp>
          <p:nvSpPr>
            <p:cNvPr id="19" name="TextBox 18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3</a:t>
              </a:r>
            </a:p>
          </p:txBody>
        </p:sp>
        <p:cxnSp>
          <p:nvCxnSpPr>
            <p:cNvPr id="20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23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5" name="รูปภาพ 24" descr="D:\Download\qr-code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4848225"/>
            <a:ext cx="762000" cy="714375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TextBox 25"/>
          <p:cNvSpPr txBox="1"/>
          <p:nvPr/>
        </p:nvSpPr>
        <p:spPr>
          <a:xfrm>
            <a:off x="0" y="-708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</a:p>
        </p:txBody>
      </p:sp>
      <p:pic>
        <p:nvPicPr>
          <p:cNvPr id="27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155" y="76200"/>
            <a:ext cx="984846" cy="91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673665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156368" y="642938"/>
            <a:ext cx="7844633" cy="6524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Bef>
                <a:spcPts val="0"/>
              </a:spcBef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1.12 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ความสำเร็จของการตรวจตามพระราชบัญญัติส่งเสริมการพัฒนาฝีมือแรงงาน พ.ศ. 2545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และที่แก้ไขเพิ่มเติม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(ฉบับที่ 2) พ.ศ. 2557</a:t>
            </a: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6368" y="1462086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7816187"/>
              </p:ext>
            </p:extLst>
          </p:nvPr>
        </p:nvGraphicFramePr>
        <p:xfrm>
          <a:off x="152401" y="1676400"/>
          <a:ext cx="86106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พนักงานเจ้าหน้าที่ได้ออกตรวจตราและให้คำแนะนำตามพระราชบัญญัติส่งเสริมฯ ใน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สถานประกอบกิจการ ศูนย์ทดสอบฯ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ศูนย์ประเมินฯ                       และผู้ประกอบอาชีพ ครบถ้วนตามเป้าหมายที่กำหนด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พิจารณาจากจำนวนครั้งในการออกตรวจของพนักงานเจ้าหน้าที่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ตามพระราชบัญญัติส่งเสริมฯ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รอบที่ 1 ผลการดำเนินงาน ระหว่างวันที่ 1 ตุลาคม 2563 – 31 มีนาคม 2564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รอบที่ 2 ผลการดำเนินงาน ระหว่างวันที่ 1 เมษายน 2564 – 30 กันยายน 2564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 เงื่อนไข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ไม่มี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4"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ข้อมูลรายงานผลการออกตรวจตามพระราชบัญญัติส่งเสริมฯ ตามแบบ ตร.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ที่หน่วยงานส่งรายงานประจำเดือนมายังสำนักงานรับรองความรู้ความสามารถ </a:t>
                      </a:r>
                      <a:endParaRPr lang="en-AU" sz="900" b="0" baseline="0" dirty="0" smtClean="0">
                        <a:solidFill>
                          <a:srgbClr val="C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en-AU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th-TH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ทางระบบ </a:t>
                      </a:r>
                      <a:r>
                        <a:rPr lang="en-AU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</a:t>
                      </a:r>
                      <a:r>
                        <a:rPr lang="en-AU" sz="900" b="0" baseline="0" dirty="0" err="1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sarabun</a:t>
                      </a:r>
                      <a:r>
                        <a:rPr lang="th-TH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กรณี การรายงานผลดำเนินงาน รอบที่ 2</a:t>
                      </a:r>
                      <a:r>
                        <a:rPr lang="en-AU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หากหน่วยงานได้รับผลกระทบการปฏิบัติราชการจากสถานการณ์การแพร่ระบาดของโรคติดเชื้อไวรัสโคโรนา 2019</a:t>
                      </a:r>
                      <a:endParaRPr lang="en-AU" sz="900" b="0" baseline="0" dirty="0" smtClean="0">
                        <a:solidFill>
                          <a:srgbClr val="C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en-AU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(COVID-19) </a:t>
                      </a:r>
                      <a:r>
                        <a:rPr lang="th-TH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ขอให้แจ้งสำนักงานรับรองความรู้ความสามารถทราบเป็นหนังสือในการรายงานประจำเดือน ทางระบบ </a:t>
                      </a:r>
                      <a:r>
                        <a:rPr lang="en-AU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</a:t>
                      </a:r>
                      <a:r>
                        <a:rPr lang="en-AU" sz="900" b="0" baseline="0" dirty="0" err="1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sarabun</a:t>
                      </a:r>
                      <a:r>
                        <a:rPr lang="th-TH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สำหรับการรายงานผลการดำเนินงาน รอบที่ 2 ในระบบ </a:t>
                      </a:r>
                      <a:r>
                        <a:rPr lang="en-AU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E-SAR </a:t>
                      </a:r>
                      <a:r>
                        <a:rPr lang="th-TH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ขอให้นำสรุปผลการออกตรวจฯ ข้อมูล ณ วันที่ 30 กันยายน 2564 ที่จัดทำโดยสำนักงานรับรองความรู้ความสามารถ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มาบันทึกการรายงานผล ทั้งนี้ สรุปผลข้อมูลดังกล่าว สำนักงานรับรองความรู้ความสามารถจะแจ้งให้ทุกหน่วยงานทราบทางไลน์กลุ่มประสานการตรวจ</a:t>
                      </a:r>
                      <a:r>
                        <a:rPr lang="th-TH" sz="900" b="0" baseline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 พ.ร.บ. </a:t>
                      </a:r>
                      <a:r>
                        <a:rPr lang="th-TH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2545 </a:t>
                      </a:r>
                      <a:r>
                        <a:rPr lang="en-AU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 ตร.1</a:t>
                      </a:r>
                      <a:r>
                        <a:rPr lang="en-AU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ในวันที่ 30 กันยายน 2564 ภายในเวลา 16.30 น.      </a:t>
                      </a:r>
                      <a:endParaRPr lang="en-US" sz="900" b="0" baseline="0" dirty="0" smtClean="0">
                        <a:solidFill>
                          <a:srgbClr val="C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 เจ้าภาพ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สำนักงานรับรองความรู้ความสามารถ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นายวัชรพงษ์ มุขเชิด, นางสาวนวลักษณ์ แสงสีดา,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นายทวัธชัย ศรีโยธา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0 2245 1703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อื่นๆ (ถ้ามี)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กรณีหน่วยงานเปลี่ยนแปลงเป้าหมายกิจกรรมที่กำหนดไว้ ต้องได้รับความเห็นชอบจากกรมพัฒนาฝีมือแรงงาน (สำนักงานรับรองความรู้ความสามารถ)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44021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457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3631024"/>
              </p:ext>
            </p:extLst>
          </p:nvPr>
        </p:nvGraphicFramePr>
        <p:xfrm>
          <a:off x="0" y="4876800"/>
          <a:ext cx="9006844" cy="16002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จำนวนครั้งใ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การออกตรวจของพนักงานเจ้าหน้าที่ตามพระราชบัญญัติส่งเสริมฯ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ในรอบ  6 เดือน ไม่น้อยกว่า 10 ครั้ง</a:t>
                      </a:r>
                      <a:endParaRPr lang="th-TH" sz="800" b="0" kern="120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จำนวนครั้งใ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การออกตรวจของพนักงานเจ้าหน้าที่ตามพระราชบัญญัติส่งเสริมฯ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ในรอบ  12 เดือน ไม่น้อยกว่า 20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ครั้ง </a:t>
                      </a:r>
                      <a:r>
                        <a:rPr lang="en-AU" sz="800" b="0" kern="1200" dirty="0" smtClean="0"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th-TH" sz="800" b="0" kern="1200" dirty="0" smtClean="0"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นับรวมทั้งปีงบประมาณ</a:t>
                      </a:r>
                      <a:r>
                        <a:rPr lang="en-US" sz="800" b="0" kern="1200" dirty="0" smtClean="0"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800" b="0" kern="120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th-TH" sz="800" b="0" kern="120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800" b="0" kern="120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0" y="-708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</a:p>
        </p:txBody>
      </p:sp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74897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850694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295275" y="719137"/>
            <a:ext cx="7818438" cy="652463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1.13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: ความสำเร็จของผู้ผ่านการทดสอบมาตรฐานฝีมือแรงงานแห่งชาติที่ได้รับอัตราค่าจ้าง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ตามมาตรฐานฝีมือที่กำหนดตามกฎหมาย</a:t>
            </a: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371600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1476349"/>
              </p:ext>
            </p:extLst>
          </p:nvPr>
        </p:nvGraphicFramePr>
        <p:xfrm>
          <a:off x="152400" y="1600199"/>
          <a:ext cx="8762999" cy="33528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6299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352801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 ผู้ที่ผ่านการทดสอบมาตรฐานฝีมือแห่งชาติ ตามมาตรฐานฝีมือที่กำหนดตามกฎหมาย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 83 สาขาอาชีพ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ภายใต้โครงการยกระดับแรงงานไทยให้ได้มาตรฐาน ฝีมือแรงงานเพื่อรองรับ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การแข่งขัน กิจกรรมพัฒนาศักยภาพแรงงานเพื่อรองรับการจ่ายค่าจ้างตามมาตรฐานฝีมือ ได้รับค่าจ่างตามมาตรฐานฝีมือที่กฎหมายกำหนด โดยผู้ที่เข้ารับการทดสอบมาตรฐานฝีมือ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แรงงานแห่งชาติ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ต้องเป็นแรงงานที่ทำงานอยู่ในสถานประกอบกิจการ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2) การทดสอบมาตรฐานฝีมือแรงงานแห่งชาติ หมายถึง การทดสอบฝีมือ ความรู้ ความสามารถ และทัศนคติในการทำงานของผู้ประกอบอาชีพในสาขาที่กำหนด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 พิจารณาจากการดำเนินงานตามเป้าหมาย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ใช้ข้อมูลจากวันที่เข้าทดสอบมาตรฐานฝีมือแรงงาน โดยพิจารณาจากในระบบ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Datacenter</a:t>
                      </a:r>
                      <a:endParaRPr lang="th-TH" sz="9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ผลการดำเนินการ ณ วันที่ 1 ตุลาคม 2563 – 31 มีนาคม 2564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2 ผลการดำเนินการ ณ วันที่ 1 ตุลาคม 2563 –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กันยายน 2564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1)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ผู้เข้ารับการทดสอบมาตรฐานฝีมือแรงงานแห่งชาติ ต้องเป็นแรงงานที่ทำงานอยู่ในสถานประกอบกิจการ และผ่านการฝึกอบรม ภายใต้โครงการยกระดับแรงงานไทยให้ได้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มาตรฐานฝีมือแรงงานเพื่อรองรับการแข่งขัน กิจกรรมพัฒนาศักยภาพแรงงานเพื่อรองรับการจ่ายค่าจ้างตามมาตรฐานฝีมือ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2)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จัดทดสอบมาตรฐานฝีมือแรงงานแห่งชาติ เฉพาะใน 83 สาขาอาชีพ ที่ได้มีการประกาศอัตราค่าจ้างตามมาตรฐานฝีมือที่กำหนดตามกฎหมาย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สถาบันพัฒนาฝีมือแรงงาน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25 แห่ง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รับผิดชอบเป้าหมายร่วมกับสำนักงานพัฒนาฝีมือแรงงานที่อยู่ในพื้นที่ หมายถึง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หากสำนักงานพัฒนาฝีมือแรงงานไม่สามารถดำเนินการ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ทดสอบมาตรฐานฝีมือแรงงานได้ตามเป้าหมาย ทางสถาบันพัฒนาฝีมือแรงงานที่เป็นต้นสังกัด ต้องมีส่วน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ร่วม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ในการทดสอบมาตรฐานฝีมือแรงงาน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   หลักฐาน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การรายงานผลผ่านระบบคลังข้อมูล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http://datacenter.dsd.go.th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สำนักพัฒนามาตรฐานและทดสอบฝีมือแรงงาน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นางสาวศิริพร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นว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กังสดาล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นันท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วัน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ปิต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ยานนท์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0 2245 4837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6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จะนำผลคะแนนจากการสำรวจผู้ที่ได้รับอัตราค่าจ้างตามมาตรฐานฝีมือที่กำหนดตามกฎหมายของกรมสวัสดิการและคุ้มครองแรงงาน</a:t>
                      </a:r>
                      <a:endParaRPr lang="th-TH" sz="9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4876800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98549" y="49149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6333788"/>
              </p:ext>
            </p:extLst>
          </p:nvPr>
        </p:nvGraphicFramePr>
        <p:xfrm>
          <a:off x="60956" y="5227320"/>
          <a:ext cx="9006844" cy="102108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397087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2399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ผู้เข้ารับ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การทดสอบมาตรฐานฝีมือแรงงานแห่งชาติ เป็น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แรงงานที่ทำงาน</a:t>
                      </a:r>
                      <a:r>
                        <a:rPr lang="th-TH" sz="8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อยู่ในสถานประกอบกิจการ</a:t>
                      </a:r>
                      <a:r>
                        <a:rPr lang="th-TH" sz="800" b="0" spc="-3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ร้อยละ</a:t>
                      </a:r>
                      <a:r>
                        <a:rPr lang="th-TH" sz="8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 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ผู้ผ่านการทดสอบมาตรฐานฝีมือแรงงานแห่งชาติ ได้รับ</a:t>
                      </a:r>
                      <a:r>
                        <a:rPr lang="th-TH" sz="8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อัตราค่าจ้างตามมาตรฐานฝีมือที่กำหนดตามกฎหมาย </a:t>
                      </a:r>
                      <a:r>
                        <a:rPr lang="th-TH" sz="800" b="0" kern="120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ไม่น้อยกว่าร้อย</a:t>
                      </a:r>
                      <a:r>
                        <a:rPr lang="th-TH" sz="800" b="0" kern="1200" dirty="0" smtClean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ละ</a:t>
                      </a:r>
                      <a:r>
                        <a:rPr lang="en-US" sz="800" b="0" kern="1200" baseline="0" dirty="0" smtClean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75.78</a:t>
                      </a:r>
                      <a:endParaRPr lang="th-TH" sz="800" b="0" kern="120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1353027"/>
              </p:ext>
            </p:extLst>
          </p:nvPr>
        </p:nvGraphicFramePr>
        <p:xfrm>
          <a:off x="1539043" y="4267200"/>
          <a:ext cx="6735840" cy="83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4735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5488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22299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ร้อยละของผู้เข้ารับการทดสอบมาตรฐานฝีมือแรงงานแห่งชาติ เป็นแรงงานที่ทำงานอยู่ในสถานประกอบกิจการ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จำนวนแรงงานที่ทำงานอยู่ในสถานประกอบกิจการ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ที่เข้ารับการทดสอบมาตรฐานฯ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15901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จำนวนเป้าหมาย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ผู้เข้ารับการทดสอบมาตรฐานฝีมือแรงงานแห่งชาติ 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0" y="-708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</a:p>
        </p:txBody>
      </p:sp>
      <p:pic>
        <p:nvPicPr>
          <p:cNvPr id="2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151097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399223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76201" y="719137"/>
            <a:ext cx="8153400" cy="725487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1.14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การดำเนินงานโครงการเพิ่มประสิทธิภาพ/ผลิตภาพ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</a:p>
          <a:p>
            <a:pPr>
              <a:spcAft>
                <a:spcPts val="600"/>
              </a:spcAft>
              <a:defRPr/>
            </a:pP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(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โครงการเพิ่มผลิตภาพแรงงานสู่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SME 4.0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447800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9764577"/>
              </p:ext>
            </p:extLst>
          </p:nvPr>
        </p:nvGraphicFramePr>
        <p:xfrm>
          <a:off x="34925" y="1676400"/>
          <a:ext cx="9074150" cy="50804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741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85780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strike="noStrike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สำเร็จ</a:t>
                      </a: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ของการบรรลุเป้าหมาย </a:t>
                      </a: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+mn-ea"/>
                          <a:cs typeface="Tahoma" pitchFamily="34" charset="0"/>
                        </a:rPr>
                        <a:t>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เพื่อให้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การดำเนินงานบรรลุวัตถุประสงค์ที่วางไว้ กรมจะนำข้อมูลไปใช้ในการวิเคราะห์และปรับปรุงการทำงานของกรมให้มีประสิทธิภาพมากยิ่งขึ้น</a:t>
                      </a:r>
                      <a:r>
                        <a:rPr kumimoji="0" lang="th-TH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+mn-ea"/>
                          <a:cs typeface="Tahoma" pitchFamily="34" charset="0"/>
                        </a:rPr>
                        <a:t> เป็นการสร้างเครือข่ายในการทำงาน และผู้ประกอบกิจการ</a:t>
                      </a:r>
                      <a:r>
                        <a:rPr lang="th-TH" sz="900" b="0" strike="noStrike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สามารถนำหลักการของการเพิ่มผลิตภาพแรงงานไปขยายผลในการ</a:t>
                      </a:r>
                      <a:r>
                        <a:rPr lang="th-TH" sz="900" b="0" strike="noStrike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ทำงาน </a:t>
                      </a:r>
                      <a:r>
                        <a:rPr lang="th-TH" sz="900" b="0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หรือนำไป</a:t>
                      </a:r>
                      <a:r>
                        <a:rPr lang="th-TH" sz="900" b="0" strike="noStrike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ประยุกต์ใช้ประโยชน์ในการทำงานอื่น</a:t>
                      </a:r>
                      <a:br>
                        <a:rPr lang="th-TH" sz="900" b="0" strike="noStrike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900" b="0" strike="noStrike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รอบที่ 1 ผลการดำเนินงาน ระหว่างวันที่ 1 ตุลาคม 2563 – 31 มีนาคม 2564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รอบที่ 2 ผลการดำเนินงาน ระหว่างวันที่ 1 เมษายน 2564 – 30 กันยายน 2564</a:t>
                      </a:r>
                      <a:endParaRPr lang="th-TH" sz="900" b="0" strike="noStrike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(ถ้ามี) </a:t>
                      </a: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1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 1 (1) ดำเนินการ</a:t>
                      </a:r>
                      <a:r>
                        <a:rPr lang="th-TH" sz="900" b="0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คัดเลือกสถานประกอบกิจการ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SME/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กลุ่มวิสาหกิจชุมชน/กลุ่ม </a:t>
                      </a:r>
                      <a:r>
                        <a:rPr lang="en-US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OTOP/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กลุ่มสหกรณ์เข้าร่วม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โครงการฯ และ</a:t>
                      </a:r>
                      <a:r>
                        <a:rPr lang="th-TH" sz="900" b="0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ป้อนข้อมูลพื้นฐานของสถานประกอบกิจการ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SME</a:t>
                      </a:r>
                      <a:r>
                        <a:rPr lang="en-US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endParaRPr lang="th-TH" sz="900" b="0" strike="noStrike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17550" algn="l"/>
                        </a:tabLst>
                        <a:defRPr/>
                      </a:pP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</a:t>
                      </a:r>
                      <a:r>
                        <a:rPr lang="th-TH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กลุ่มวิสาหกิจชุมชน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/กลุ่ม </a:t>
                      </a:r>
                      <a:r>
                        <a:rPr lang="en-US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OTOP/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กลุ่มสหกรณ์เข้าร่วมโครงการฯ 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ประจำปีงบประมาณ พ.ศ. 2564 </a:t>
                      </a:r>
                      <a:r>
                        <a:rPr lang="th-TH" sz="900" b="0" strike="noStrike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ผ่าน</a:t>
                      </a:r>
                      <a:r>
                        <a:rPr lang="th-TH" sz="900" b="0" strike="noStrike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ระบบที่กรมฯ กำหนด </a:t>
                      </a:r>
                      <a:r>
                        <a:rPr lang="th-TH" sz="900" b="0" strike="noStrike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ให้แล้วเสร็จภายใน</a:t>
                      </a:r>
                      <a:r>
                        <a:rPr lang="th-TH" sz="900" b="0" strike="noStrike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เดือนมีนาคม</a:t>
                      </a:r>
                      <a:r>
                        <a:rPr lang="th-TH" sz="900" b="0" strike="noStrike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2564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17550" algn="l"/>
                        </a:tabLst>
                        <a:defRPr/>
                      </a:pPr>
                      <a:r>
                        <a:rPr lang="th-TH" sz="900" b="0" strike="noStrike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800" b="0" strike="noStrike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th-TH" sz="900" b="0" strike="noStrike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(2) ป้อนข้อมูลรายชื่อสถานประกอบกิจการที่เข้าร่วมโครงการตั้งแต่ปี 60 – 63</a:t>
                      </a:r>
                      <a:endParaRPr lang="th-TH" sz="900" b="0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(1) </a:t>
                      </a:r>
                      <a:r>
                        <a:rPr lang="th-TH" sz="900" b="0" strike="noStrike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</a:t>
                      </a:r>
                      <a:r>
                        <a:rPr lang="th-TH" sz="900" b="0" strike="noStrike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ฝึกอบรมพัฒนาศักยภาพแรงงานตามเป้าหมาย </a:t>
                      </a:r>
                      <a:r>
                        <a:rPr lang="th-TH" sz="900" b="0" strike="noStrike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</a:t>
                      </a:r>
                      <a:r>
                        <a:rPr lang="th-TH" sz="900" b="0" strike="noStrike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ป้อนข้อมูล</a:t>
                      </a:r>
                      <a:r>
                        <a:rPr lang="th-TH" sz="900" b="0" strike="noStrike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เข้าสู่ระบบรายงานผลที่กรม</a:t>
                      </a:r>
                      <a:r>
                        <a:rPr lang="th-TH" sz="900" b="0" strike="noStrike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กำหนด</a:t>
                      </a:r>
                      <a:r>
                        <a:rPr lang="th-TH" sz="900" b="0" strike="noStrike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ให้</a:t>
                      </a:r>
                      <a:r>
                        <a:rPr lang="th-TH" sz="900" b="0" strike="noStrike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แล้วเสร็จภายใน</a:t>
                      </a:r>
                      <a:r>
                        <a:rPr lang="th-TH" sz="900" b="0" strike="noStrike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เดือนสิงหาคม </a:t>
                      </a:r>
                      <a:r>
                        <a:rPr lang="th-TH" sz="900" b="0" strike="noStrike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2564</a:t>
                      </a:r>
                      <a:r>
                        <a:rPr lang="th-TH" sz="900" b="0" strike="noStrike" kern="0" baseline="0" dirty="0" smtClean="0">
                          <a:solidFill>
                            <a:srgbClr val="0070C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900" b="0" strike="noStrike" baseline="0" dirty="0">
                        <a:solidFill>
                          <a:srgbClr val="0070C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(2) </a:t>
                      </a:r>
                      <a:r>
                        <a:rPr lang="th-TH" sz="900" b="0" strike="noStrike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ให้</a:t>
                      </a:r>
                      <a:r>
                        <a:rPr lang="th-TH" sz="900" b="0" strike="noStrike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คำปรึกษาเพื่อเพิ่มผลิตภาพแรงงาน</a:t>
                      </a:r>
                      <a:r>
                        <a:rPr lang="th-TH" sz="900" b="0" strike="noStrike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ตามโครงการฯ และป้อน</a:t>
                      </a:r>
                      <a:r>
                        <a:rPr lang="th-TH" sz="900" b="0" strike="noStrike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ข้อมูลเข้าสู่ระบบรายงานผลที่กรมกำหนด ให้แล้วเสร็จ</a:t>
                      </a:r>
                      <a:r>
                        <a:rPr lang="th-TH" sz="900" b="0" strike="noStrike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ภายในเดือน </a:t>
                      </a:r>
                      <a:r>
                        <a:rPr lang="th-TH" sz="900" b="0" strike="noStrike" kern="0" baseline="0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 64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</a:t>
                      </a:r>
                      <a:r>
                        <a:rPr lang="th-TH" sz="800" b="0" strike="noStrike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th-TH" sz="900" b="0" strike="noStrike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(3) </a:t>
                      </a:r>
                      <a:r>
                        <a:rPr lang="th-TH" sz="900" b="0" strike="noStrike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ติดตามผลการดำเนินงานโครงการเพิ่มประสิทธิภาพ/ผลิตภาพ</a:t>
                      </a:r>
                      <a:r>
                        <a:rPr lang="th-TH" sz="900" b="0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ประจำปีงบประมาณ 2560 – 2563 (โครงการเพิ่มผลิตภาพแรงงาน สู่ </a:t>
                      </a:r>
                      <a:r>
                        <a:rPr lang="en-US" sz="900" b="0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SME 4.</a:t>
                      </a:r>
                      <a:r>
                        <a:rPr lang="th-TH" sz="900" b="0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0</a:t>
                      </a:r>
                      <a:r>
                        <a:rPr lang="en-US" sz="900" b="0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</a:t>
                      </a:r>
                      <a:r>
                        <a:rPr lang="th-TH" sz="900" b="0" strike="noStrike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ให้แล้วเสร็จ</a:t>
                      </a:r>
                      <a:r>
                        <a:rPr lang="th-TH" sz="900" b="0" strike="noStrike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ภายในเดือน </a:t>
                      </a:r>
                      <a:r>
                        <a:rPr lang="th-TH" sz="900" b="0" strike="noStrike" kern="0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r>
                        <a:rPr lang="th-TH" sz="900" b="0" strike="noStrike" kern="0" baseline="0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64</a:t>
                      </a:r>
                      <a:endParaRPr lang="th-TH" sz="900" b="0" strike="noStrike" baseline="0" dirty="0" smtClean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lnSpc>
                          <a:spcPts val="1100"/>
                        </a:lnSpc>
                        <a:buAutoNum type="arabicPeriod" startAt="4"/>
                        <a:defRPr/>
                      </a:pPr>
                      <a:r>
                        <a:rPr lang="th-TH" sz="9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(ถ้ามี)  </a:t>
                      </a: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ใบสมัครเข้าร่วม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โครงการหรือเอกสาร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หลักฐานที่เกี่ยวข้อง</a:t>
                      </a:r>
                      <a:endParaRPr lang="th-TH" sz="900" b="0" strike="noStrike" kern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lnSpc>
                          <a:spcPts val="1100"/>
                        </a:lnSpc>
                        <a:buNone/>
                        <a:defRPr/>
                      </a:pPr>
                      <a:r>
                        <a:rPr lang="th-TH" sz="900" b="0" strike="noStrike" kern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</a:t>
                      </a:r>
                      <a:r>
                        <a:rPr lang="th-TH" sz="900" b="0" strike="noStrike" kern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strike="noStrike" kern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strike="noStrike" kern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หลักฐานการเข้าร่วมกิจกรรมที่กรมกำหนด</a:t>
                      </a:r>
                    </a:p>
                    <a:p>
                      <a:pPr marL="0" indent="0">
                        <a:lnSpc>
                          <a:spcPts val="1100"/>
                        </a:lnSpc>
                        <a:buNone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รายงานสรุปผล</a:t>
                      </a:r>
                      <a:r>
                        <a:rPr lang="th-TH" sz="900" b="0" strike="noStrike" kern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การให้คำปรึกษาตาม</a:t>
                      </a:r>
                      <a:r>
                        <a:rPr lang="th-TH" sz="900" b="0" strike="noStrike" kern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โครงการฯ </a:t>
                      </a:r>
                      <a:r>
                        <a:rPr lang="th-TH" sz="900" b="0" strike="noStrike" kern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ประจำปีงบประมาณ พ.ศ. 2564 การรายงานผลในระบบรายงานผลที่กรมกำหนด</a:t>
                      </a:r>
                    </a:p>
                    <a:p>
                      <a:pPr marL="228600" indent="-228600">
                        <a:lnSpc>
                          <a:spcPts val="1100"/>
                        </a:lnSpc>
                        <a:buNone/>
                        <a:defRPr/>
                      </a:pPr>
                      <a:endParaRPr lang="en-US" sz="900" b="0" strike="noStrike" kern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indent="-228600">
                        <a:lnSpc>
                          <a:spcPts val="1100"/>
                        </a:lnSpc>
                        <a:buAutoNum type="arabicPeriod" startAt="5"/>
                        <a:defRPr/>
                      </a:pPr>
                      <a:r>
                        <a:rPr lang="th-TH" sz="900" b="1" strike="noStrike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1" strike="noStrike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trike="noStrike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noStrike" spc="-3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กองพัฒนาศักยภาพแรงงานและผู้ประกอบกิจการ</a:t>
                      </a:r>
                      <a:r>
                        <a:rPr lang="en-US" sz="900" b="0" strike="noStrike" spc="-3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noStrike" spc="-3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strike="noStrike" spc="-3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trike="noStrike" spc="-3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นายพิเชฐ เลี้ยงฤทัย / นายนที </a:t>
                      </a:r>
                      <a:r>
                        <a:rPr lang="th-TH" sz="900" b="0" strike="noStrike" spc="-3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จันทร</a:t>
                      </a:r>
                      <a:r>
                        <a:rPr lang="th-TH" sz="900" b="0" strike="noStrike" spc="-3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เจิด</a:t>
                      </a:r>
                      <a:r>
                        <a:rPr lang="en-US" sz="900" b="0" strike="noStrike" spc="-3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noStrike" spc="-3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นางสาวกฤษณา ปานสุข</a:t>
                      </a:r>
                      <a:r>
                        <a:rPr lang="en-US" sz="900" b="0" strike="noStrike" spc="-3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0 2245 4406 และ 0 22451707 ต่อ 610 </a:t>
                      </a:r>
                    </a:p>
                    <a:p>
                      <a:pPr marL="0" indent="0">
                        <a:lnSpc>
                          <a:spcPts val="1100"/>
                        </a:lnSpc>
                        <a:buNone/>
                        <a:defRPr/>
                      </a:pPr>
                      <a:endParaRPr lang="th-TH" sz="900" b="0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6"/>
                        <a:tabLst/>
                        <a:defRPr/>
                      </a:pP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(ถ้ามี)</a:t>
                      </a: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0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strike="noStrike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</a:t>
                      </a:r>
                      <a:r>
                        <a:rPr lang="th-TH" sz="900" b="1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การคำนวณ (ถ้ามี)</a:t>
                      </a:r>
                      <a:r>
                        <a:rPr lang="en-US" sz="900" b="1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lang="th-TH" sz="900" b="1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ไม่มี</a:t>
                      </a:r>
                      <a:endParaRPr lang="th-TH" sz="900" b="0" strike="noStrike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97582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8419576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261937" y="4465959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580259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 smtClean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2250308"/>
              </p:ext>
            </p:extLst>
          </p:nvPr>
        </p:nvGraphicFramePr>
        <p:xfrm>
          <a:off x="20953" y="4923159"/>
          <a:ext cx="9048119" cy="1858641"/>
        </p:xfrm>
        <a:graphic>
          <a:graphicData uri="http://schemas.openxmlformats.org/drawingml/2006/table">
            <a:tbl>
              <a:tblPr firstRow="1"/>
              <a:tblGrid>
                <a:gridCol w="104584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202509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4344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3682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3681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3682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3682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74510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304161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37223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itchFamily="34" charset="0"/>
                        <a:buChar char="•"/>
                      </a:pPr>
                      <a:r>
                        <a:rPr lang="th-TH" sz="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คัดเลือก</a:t>
                      </a:r>
                      <a:r>
                        <a:rPr lang="th-TH" sz="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สถานประกอบกิจการ</a:t>
                      </a:r>
                      <a:r>
                        <a:rPr lang="th-TH" sz="8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SME/</a:t>
                      </a:r>
                      <a:r>
                        <a:rPr lang="th-TH" sz="8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กลุ่มวิสาหกิจชุมชน/กลุ่ม </a:t>
                      </a:r>
                      <a:r>
                        <a:rPr lang="en-US" sz="8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OTOP/</a:t>
                      </a:r>
                      <a:r>
                        <a:rPr lang="th-TH" sz="8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กลุ่มสหกรณ์เข้าร่วมโครงการฯ และ</a:t>
                      </a:r>
                      <a:r>
                        <a:rPr lang="th-TH" sz="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ป้อนข้อมูลพื้นฐานของสถานประกอบกิจการ</a:t>
                      </a:r>
                      <a:r>
                        <a:rPr lang="th-TH" sz="8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SME/</a:t>
                      </a:r>
                      <a:r>
                        <a:rPr lang="th-TH" sz="8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กลุ่มวิสาหกิจชุมชน/กลุ่ม </a:t>
                      </a:r>
                      <a:r>
                        <a:rPr lang="en-US" sz="8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OTOP/</a:t>
                      </a:r>
                      <a:r>
                        <a:rPr lang="th-TH" sz="8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กลุ่มสหกรณ์เข้าร่วมโครงการฯ </a:t>
                      </a:r>
                      <a:r>
                        <a:rPr lang="th-TH" sz="800" b="0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ผ่านระบบที่กรมฯ </a:t>
                      </a:r>
                      <a:r>
                        <a:rPr lang="th-TH" sz="800" b="0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กำหนด </a:t>
                      </a:r>
                      <a:r>
                        <a:rPr lang="th-TH" sz="800" b="0" strike="sngStrike" kern="0" baseline="0" dirty="0" smtClean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800" b="0" strike="sngStrike" kern="0" baseline="0" dirty="0">
                        <a:solidFill>
                          <a:srgbClr val="C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>
                        <a:buFont typeface="Arial" pitchFamily="34" charset="0"/>
                        <a:buChar char="•"/>
                      </a:pPr>
                      <a:r>
                        <a:rPr lang="th-TH" sz="800" b="0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จัดส่ง</a:t>
                      </a:r>
                      <a:r>
                        <a:rPr lang="th-TH" sz="800" b="0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เจ้าหน้าที่ผู้รับผิดชอบเข้าร่วม</a:t>
                      </a:r>
                    </a:p>
                    <a:p>
                      <a:r>
                        <a:rPr lang="en-US" sz="800" b="0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</a:t>
                      </a:r>
                      <a:r>
                        <a:rPr lang="th-TH" sz="800" b="0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</a:t>
                      </a:r>
                      <a:r>
                        <a:rPr lang="th-TH" sz="800" b="0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ฝึกอบรม </a:t>
                      </a:r>
                      <a:r>
                        <a:rPr lang="th-TH" sz="800" b="0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หรือเข้า</a:t>
                      </a:r>
                      <a:r>
                        <a:rPr lang="th-TH" sz="800" b="0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ร่วมประชุม</a:t>
                      </a:r>
                      <a:r>
                        <a:rPr lang="th-TH" sz="800" b="0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ตามที่</a:t>
                      </a:r>
                      <a:r>
                        <a:rPr lang="en-US" sz="800" b="0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</a:t>
                      </a:r>
                    </a:p>
                    <a:p>
                      <a:r>
                        <a:rPr lang="en-US" sz="800" b="0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</a:t>
                      </a:r>
                      <a:r>
                        <a:rPr lang="th-TH" sz="800" b="0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กรมกำหนด</a:t>
                      </a:r>
                    </a:p>
                    <a:p>
                      <a:pPr marL="171450" indent="-171450">
                        <a:buFont typeface="Arial" pitchFamily="34" charset="0"/>
                        <a:buChar char="•"/>
                      </a:pPr>
                      <a:r>
                        <a:rPr lang="th-TH" sz="800" b="0" strike="noStrike" kern="0" baseline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ป้อนข้อมูล</a:t>
                      </a:r>
                      <a:r>
                        <a:rPr lang="th-TH" sz="800" b="0" strike="noStrike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รายชื่อสถานประกอบกิจการ</a:t>
                      </a:r>
                    </a:p>
                    <a:p>
                      <a:r>
                        <a:rPr lang="en-US" sz="800" b="0" strike="noStrike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</a:t>
                      </a:r>
                      <a:r>
                        <a:rPr lang="th-TH" sz="800" b="0" strike="noStrike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ที่เข้าร่วมโครงการตั้งแต่ปี 60 – 63</a:t>
                      </a:r>
                      <a:endParaRPr lang="th-TH" sz="800" b="0" kern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8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ติดตามผลโครงการฯ สถานประกอบกิจการที่เข้าร่วมโครงการตั้งแต่</a:t>
                      </a:r>
                      <a:endParaRPr lang="en-US" sz="800" b="0" kern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sz="8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</a:t>
                      </a:r>
                      <a:r>
                        <a:rPr lang="th-TH" sz="8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</a:t>
                      </a:r>
                      <a:r>
                        <a:rPr lang="th-TH" sz="800" b="0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60 – 63</a:t>
                      </a:r>
                      <a:endParaRPr lang="th-TH" sz="800" b="0" kern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8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</a:t>
                      </a:r>
                      <a:r>
                        <a:rPr lang="th-TH" sz="8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ฝึกอบรมพัฒนาศักยภาพแรงงานตามเป้าหมาย </a:t>
                      </a:r>
                      <a:r>
                        <a:rPr lang="th-TH" sz="800" b="0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และป้อนข้อมูลเข้าสู่ระบบรายงานผลที่กรม</a:t>
                      </a:r>
                      <a:r>
                        <a:rPr lang="th-TH" sz="800" b="0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กำหนด </a:t>
                      </a:r>
                      <a:endParaRPr lang="en-US" sz="800" b="0" kern="0" baseline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800" b="0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ให้</a:t>
                      </a:r>
                      <a:r>
                        <a:rPr lang="th-TH" sz="800" b="0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คำปรึกษาเพื่อเพิ่มผลิตภาพแรงงานตามโครงการฯ และป้อนข้อมูลเข้าสู่ระบบรายงานผลที่กรมกำหนด</a:t>
                      </a:r>
                      <a:endParaRPr lang="th-TH" sz="8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0" y="-708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</a:p>
        </p:txBody>
      </p:sp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151097"/>
            <a:ext cx="1066800" cy="9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268109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ตาราง 9"/>
          <p:cNvGraphicFramePr>
            <a:graphicFrameLocks noGrp="1"/>
          </p:cNvGraphicFramePr>
          <p:nvPr/>
        </p:nvGraphicFramePr>
        <p:xfrm>
          <a:off x="152400" y="1428736"/>
          <a:ext cx="8610600" cy="4297680"/>
        </p:xfrm>
        <a:graphic>
          <a:graphicData uri="http://schemas.openxmlformats.org/drawingml/2006/table">
            <a:tbl>
              <a:tblPr/>
              <a:tblGrid>
                <a:gridCol w="8610600"/>
              </a:tblGrid>
              <a:tr h="3549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ความสำเร็จของการบรรลุเป้าหมาย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หน่วยงานจัดให้มีการส่งเสริมและสนับสนุนให้บุคลากรมีความรู้ ความสามารถ ทักษะ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ด้านดิจิทัล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และความรู้ด้านกฎหมาย รวมถึงระเบียบที่เกี่ยวข้องอย่างหลากหลาย เพื่อให้มีความชำนาญในงานที่ปฏิบัติ ตลอดจนสามารถปฏิบัติงานได้ก้าวทันเทคโนโลยีที่เปลี่ยนแปลง เกิดทัศนคติที่ดีต่อการทำงาน ต่อเพื่อนร่วมงาน นำไปสู่ผลลัพธ์ที่มีประสิทธิภาพและประสิทธิผลดียิ่งขึ้น ร่วมมือกันขับเคลื่อนองค์การไปสู่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รัฐบาลดิจิทัล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อย่างมี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ธรรมาภิ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บาล โดยเริ่มจากวิธีการเรียนรู้ด้วยตนเองตามความสนใจ ความต้องการและความถนัด มีเป้าหมายและแรงจูงใจ รู้จักแสวงหาแหล่งการเรียนรู้ เลือกวิธีการเรียนรู้ได้อย่างเหมาะสม โดยมุ่งเน้นให้สามารถนำความรู้ที่ได้รับไปใช้ประโยชน์ได้จริง ซึ่งเป็นการเพิ่มขีดความสามารถของบุคลากร ในการใช้เครื่องมือและวิธีการที่หลากหลาย เช่น 1) เรียนผ่านระบบออนไลน์ เช่น หลักสูตรของสำนักงาน ก.พ. หรือหน่วยงานอื่น 2) เข้ารับการฝึกอบรมหลักสูตรต่างๆ ของกรมพัฒนาฝีมือแรงงาน และหน่วยงานอื่น 3) มีส่วนร่วมในคณะทำงาน อนุกรรมการ กรรมการต่างๆ ในสถาบันการศึกษา หน่วยงานภาครัฐและเอกชน รวมถึงได้รับการถ่ายทอดความรู้โดยตรงจากผู้มีประสบการณ์ 4) การสอนงาน การให้คำปรึกษา หรือการ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coaching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5) วิธีการอื่น ๆ ที่เหมาะสม ทั้งนี้ ทุกหน่วยงานจะต้องวางแผนการพัฒนาบุคลากรให้สอดคล้องกับงบประมาณรายจ่ายประจำปีงบประมาณ พ.ศ. 2564 ของหน่วยงานที่ได้รับจัดสรร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</a:t>
                      </a:r>
                      <a:endParaRPr kumimoji="0" lang="th-TH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รอบที่ 1 ผลการดำเนินการระหว่างวันที่ 1 ตุลาคม 2563 - 31 มีนาคม 2564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รอบที่ 2 ผลการดำเนินการระหว่างวันที่ 1 เมษายน - 3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กันยายน 2564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เงื่อนไข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endParaRPr kumimoji="0" 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3.1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ผู้อำนวยการหน่วยงานทุกหน่วยงาน เป็นผู้รับผิดชอบการรายงานผลตามตัวชี้วัด โดยจัดทำข้อมูลผ่าน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QR Code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ตาม แบบ 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บค.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04 ภายในวันที่ 17 พฤศจิกายน 2563 </a:t>
                      </a:r>
                      <a:endParaRPr kumimoji="0" 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3.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 บุคลากรรายงานผลการพัฒนารายบุคคล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โดยจัดทำข้อมูลผ่าน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QR Code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ตาม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แบบ 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บค.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05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3.3 กรอบการพัฒนาบุคลากร ได้แก่  1) ความรู้ที่จำเป็นด้าน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ทักษะดิจิทัล</a:t>
                      </a:r>
                      <a:endParaRPr kumimoji="0" lang="th-TH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                                              2) ความรู้ด้านกฎหมายและระเบียบที่เกี่ยวข้อง สำหรับการปฏิบัติงาน                               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3.4 กลุ่มเป้าหมาย ประกอบด้วย ข้าราชการ ลูกจ้างประจำ และพนักงานราชการ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3.5 ผู้อำนวยการหน่วยงาน เป็นผู้ติดตาม และประเมินผลการพัฒนาบุคลากร ที่ได้รับการพัฒนา โดยจัดทำข้อมูลผ่าน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QR Code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ตาม แบบ 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บค.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06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หลักฐาน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หลักฐานเชิงประจักษ์ที่ชัดเจนและสามารถตรวจสอบได้ว่าบุคลากรได้รับการพัฒนา รายละเอียดปรากฏตาม แบบ 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บค.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05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เจ้าภาพผู้รับผิดชอบ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กองบริหารทรัพยากรบุคคล โทร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 22643 4984 :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นางกาญจนา อ่อนละมัย, นายเทพพิทักษ์ แก้ว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คำนวน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นางสาวศรัญญา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สุดเฉลียว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อื่นๆ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1. ในกรณีบุคลากรย้าย/ช่วยราชการ ก่อนได้รับการประเมินผลการพัฒนา ขอให้ผู้บังคับบัญชาหน่วยงานปัจจุบัน เป็นผู้ประเมินผลตาม แบบ 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บค.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06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2. วิธีการกรอกแบบ 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บค.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04-06 สามารถดาวน์โหลดได้ที่ </a:t>
                      </a:r>
                      <a:r>
                        <a:rPr kumimoji="0" lang="en-GB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http://home.dsd.go.th/hr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สูตรการคำนวณ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        ร้อยละการพัฒนาบุคลากร      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=  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จำนวนบุคลากรตามกลุ่มเป้าหมายที่ได้รับการพัฒนา 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x  100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                                                                                     จำนวนบุคลากรตามกลุ่มเป้าหมายของหน่วยงาน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                 </a:t>
                      </a:r>
                      <a:endParaRPr kumimoji="0" lang="th-TH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1644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1644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1644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</a:tbl>
          </a:graphicData>
        </a:graphic>
      </p:graphicFrame>
      <p:sp>
        <p:nvSpPr>
          <p:cNvPr id="11" name="Rounded Rectangle 3"/>
          <p:cNvSpPr/>
          <p:nvPr/>
        </p:nvSpPr>
        <p:spPr bwMode="gray">
          <a:xfrm>
            <a:off x="228600" y="571496"/>
            <a:ext cx="7848600" cy="571504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Aft>
                <a:spcPts val="600"/>
              </a:spcAft>
              <a:defRPr/>
            </a:pPr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ตัวชี้วัด </a:t>
            </a:r>
            <a:r>
              <a:rPr lang="en-US" sz="1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2.1</a:t>
            </a:r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ร้อยละความสำเร็จของการพัฒนาบุคลากรเพิ่มประสิทธิภาพการปฏิบัติราชการของหน่วยงานสู่รัฐบาลดิจิทัล</a:t>
            </a:r>
            <a:endParaRPr lang="th-TH" sz="1400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082" name="TextBox 11"/>
          <p:cNvSpPr txBox="1">
            <a:spLocks noChangeArrowheads="1"/>
          </p:cNvSpPr>
          <p:nvPr/>
        </p:nvSpPr>
        <p:spPr bwMode="auto">
          <a:xfrm>
            <a:off x="152400" y="1166799"/>
            <a:ext cx="4392613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24" name="Table 51"/>
          <p:cNvGraphicFramePr>
            <a:graphicFrameLocks noGrp="1"/>
          </p:cNvGraphicFramePr>
          <p:nvPr/>
        </p:nvGraphicFramePr>
        <p:xfrm>
          <a:off x="60325" y="5516563"/>
          <a:ext cx="9007475" cy="1066800"/>
        </p:xfrm>
        <a:graphic>
          <a:graphicData uri="http://schemas.openxmlformats.org/drawingml/2006/table">
            <a:tbl>
              <a:tblPr/>
              <a:tblGrid>
                <a:gridCol w="1162050"/>
                <a:gridCol w="403225"/>
                <a:gridCol w="390525"/>
                <a:gridCol w="373063"/>
                <a:gridCol w="492125"/>
                <a:gridCol w="441325"/>
                <a:gridCol w="1919287"/>
                <a:gridCol w="392113"/>
                <a:gridCol w="392112"/>
                <a:gridCol w="392113"/>
                <a:gridCol w="392112"/>
                <a:gridCol w="392113"/>
                <a:gridCol w="1865312"/>
              </a:tblGrid>
              <a:tr h="414338">
                <a:tc>
                  <a:txBody>
                    <a:bodyPr/>
                    <a:lstStyle/>
                    <a:p>
                      <a:pPr marL="0" marR="0" lvl="0" indent="0" algn="thaiDi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ต.ค.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พ.ย.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ธ.ค.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ม.ค.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ก.พ.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A452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เม.ย.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พ.ค.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มิ.ย.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ก.ค.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ส.ค.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A452A"/>
                    </a:solidFill>
                  </a:tcPr>
                </a:tc>
              </a:tr>
              <a:tr h="6524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 anchor="ctr" horzOverflow="overflow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953735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th-TH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th-TH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การพัฒนาบุคลากร ไม่น้อยกว่า      ร้อยละ </a:t>
                      </a: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5</a:t>
                      </a:r>
                      <a:r>
                        <a:rPr kumimoji="0" lang="th-TH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 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th-TH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การพัฒนาบุคลากร ร้อยละ </a:t>
                      </a: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100</a:t>
                      </a:r>
                      <a:endParaRPr kumimoji="0" lang="th-TH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9C3"/>
                    </a:solidFill>
                  </a:tcPr>
                </a:tc>
              </a:tr>
            </a:tbl>
          </a:graphicData>
        </a:graphic>
      </p:graphicFrame>
      <p:cxnSp>
        <p:nvCxnSpPr>
          <p:cNvPr id="28" name="ตัวเชื่อมต่อตรง 22"/>
          <p:cNvCxnSpPr/>
          <p:nvPr/>
        </p:nvCxnSpPr>
        <p:spPr>
          <a:xfrm>
            <a:off x="3929058" y="4857760"/>
            <a:ext cx="278608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26" name="TextBox 14"/>
          <p:cNvSpPr txBox="1">
            <a:spLocks noChangeArrowheads="1"/>
          </p:cNvSpPr>
          <p:nvPr/>
        </p:nvSpPr>
        <p:spPr bwMode="auto">
          <a:xfrm>
            <a:off x="152400" y="5087938"/>
            <a:ext cx="8424863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85850" y="5219700"/>
            <a:ext cx="7943850" cy="342900"/>
            <a:chOff x="1153093" y="4031944"/>
            <a:chExt cx="7943402" cy="341527"/>
          </a:xfrm>
        </p:grpSpPr>
        <p:sp>
          <p:nvSpPr>
            <p:cNvPr id="3128" name="TextBox 30"/>
            <p:cNvSpPr txBox="1">
              <a:spLocks noChangeArrowheads="1"/>
            </p:cNvSpPr>
            <p:nvPr/>
          </p:nvSpPr>
          <p:spPr bwMode="auto">
            <a:xfrm>
              <a:off x="1153093" y="4031944"/>
              <a:ext cx="1336600" cy="3383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endParaRPr lang="th-TH" sz="800" b="1" dirty="0">
                <a:solidFill>
                  <a:srgbClr val="984807"/>
                </a:solidFill>
                <a:latin typeface="Tahoma" pitchFamily="34" charset="0"/>
                <a:cs typeface="Tahoma" pitchFamily="34" charset="0"/>
              </a:endParaRPr>
            </a:p>
            <a:p>
              <a:pPr algn="ctr" eaLnBrk="1" hangingPunct="1"/>
              <a:r>
                <a:rPr lang="th-TH" sz="800" b="1" dirty="0">
                  <a:solidFill>
                    <a:srgbClr val="984807"/>
                  </a:solidFill>
                  <a:latin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rgbClr val="984807"/>
                  </a:solidFill>
                  <a:latin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rgbClr val="984807"/>
                </a:solidFill>
                <a:latin typeface="Tahoma" pitchFamily="34" charset="0"/>
                <a:cs typeface="Tahoma" pitchFamily="34" charset="0"/>
              </a:endParaRPr>
            </a:p>
          </p:txBody>
        </p:sp>
        <p:cxnSp>
          <p:nvCxnSpPr>
            <p:cNvPr id="32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31" name="TextBox 33"/>
            <p:cNvSpPr txBox="1">
              <a:spLocks noChangeArrowheads="1"/>
            </p:cNvSpPr>
            <p:nvPr/>
          </p:nvSpPr>
          <p:spPr bwMode="auto">
            <a:xfrm>
              <a:off x="5012088" y="4035107"/>
              <a:ext cx="1336600" cy="3383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endParaRPr lang="th-TH" sz="800" b="1" dirty="0">
                <a:solidFill>
                  <a:srgbClr val="E46C0A"/>
                </a:solidFill>
                <a:latin typeface="Tahoma" pitchFamily="34" charset="0"/>
                <a:cs typeface="Tahoma" pitchFamily="34" charset="0"/>
              </a:endParaRPr>
            </a:p>
            <a:p>
              <a:pPr algn="ctr" eaLnBrk="1" hangingPunct="1"/>
              <a:r>
                <a:rPr lang="th-TH" sz="800" b="1" dirty="0">
                  <a:solidFill>
                    <a:srgbClr val="E46C0A"/>
                  </a:solidFill>
                  <a:latin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rgbClr val="E46C0A"/>
                  </a:solidFill>
                  <a:latin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rgbClr val="E46C0A"/>
                </a:solidFill>
                <a:latin typeface="Tahoma" pitchFamily="34" charset="0"/>
                <a:cs typeface="Tahoma" pitchFamily="34" charset="0"/>
              </a:endParaRPr>
            </a:p>
          </p:txBody>
        </p:sp>
        <p:cxnSp>
          <p:nvCxnSpPr>
            <p:cNvPr id="35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Box 5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16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th-TH" sz="16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6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Potential  Base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  <a:endParaRPr lang="th-TH" sz="1600" b="1" dirty="0">
              <a:solidFill>
                <a:schemeClr val="accent2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</a:t>
            </a:r>
            <a:r>
              <a:rPr lang="th-TH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8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155" y="76200"/>
            <a:ext cx="984846" cy="91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841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295172" y="609600"/>
            <a:ext cx="6653093" cy="50008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ตัวชี้วัด 2.2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ความสำเร็จของการพัฒนานวัตกรรม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004" y="1143000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1553661"/>
              </p:ext>
            </p:extLst>
          </p:nvPr>
        </p:nvGraphicFramePr>
        <p:xfrm>
          <a:off x="142844" y="1371601"/>
          <a:ext cx="8772556" cy="390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7255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137919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การพัฒนาประสิทธิภาพในการบริหารจัดการและพัฒนานวัตกรรมในการบริหารจัดการระบบงาน งบประมาณ ทรัพยากรบุคคล และการให้บริการประชาชนหรือหน่วยงานของรัฐ เพื่อไปสู่ระบบราชการ 4.0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Innovation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base)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ประกอบด้วย 1) นวัตกรรมเชิงนโยบาย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(Policy Innovation)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เป็นการริเริ่มนโยบาย กฎหมายและกฎใหม่ ๆ ให้ทันสมัยเหมาะสมและทันต่อสถานการณ์ รวมทั้งให้มีความเชื่อมโยงกับยุทธศาสตร์ของประเทศ 2) นวัตกรรมให้บริการ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(Service Innovation)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เป็นนวัตกรรมที่นำมาใช้พัฒนาและสร้างคุณค่าในงานบริการภาครัฐ การปรับปรุงการบริการหรือสร้างบริการใหม่ เพื่อยกระดับประสิทธิภาพการให้บริการประชาชน เช่น หน่วยบริการเคลื่อนที่ การจัดทะเบียนออนไลน์ เป็นต้น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3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นวัตกรรมการบริหาร/องค์การ/หน่วยงาน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(Administrative Organization Innovation)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เป็นการสร้างหรือปรับปรุงกระบวนงานใหม่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New Process)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รวมทั้งการพัฒนาคุณภาพ          การบริหารงาน เพื่อเพิ่มประสิทธิภาพในการดำเนินงานของภาครัฐ หรือกระบวนการจัดโครงสร้างหน่วยงานรูปแบบใหม่ หรือการวางระบบใหม่ ซึ่งส่งผลต่อการปรับโครงสร้างความสัมพันธ์ระหว่างผู้มีส่วนได้ส่วนเสียฝ่ายต่าง ๆ เช่น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4.0 เป็นต้น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พิจารณาจากการดำเนินงานที่ตามเป้าหมาย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พิจารณาจากการดำเนินการพัฒนานวัตกรรมในปีงบประมาณ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2563 จำนวนไม่น้อยกว่า 1 นวัตกรรม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ตามขั้นตอนที่กำหนด          คือ 1) เข้ารับการอบรม 2)ดำเนินการโดยใช้กระบวนการ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Design Thinking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3) ดำเนินการจัดทำ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Prototype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4) ทดลองปฏิบัติตาม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Prototype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เพื่อปรับปรุงแก้ไขและพัฒนาเป็นนวัตกรรม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รายงานผลตามแบบฟอร์มที่กำหนด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ผลการดำเนินการระหว่าง วันที่ 1 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- 31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ผลการดำเนินการระหว่างวันที่ 1 เมษายน - 30 กันยายน 2564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3"/>
                        <a:defRPr/>
                      </a:pPr>
                      <a:r>
                        <a:rPr lang="th-TH" sz="9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endParaRPr lang="th-TH" sz="900" b="0" spc="-4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1) เป็นนวัตกรรมที่ไม่ซ้ำกับนวัตกรรมที่เคยนำเสนอในตัวชี้วัดครั้งที่ผ่านมา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2) เข้ารับการอบรมและดำเนินการตามที่กำหนด ตามขั้นตอนที่กำหนดในข้อ 2.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</a:t>
                      </a:r>
                      <a:r>
                        <a:rPr lang="en-US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3) ใช้แบบฟอร์มการรายงานตัวชี้วัดระดับความสำเร็จของการพัฒนานวัตกรรม ตามที่กลุ่มพัฒนาระบบบริหารกำหนด โดยการรายงานต้องมีความครบถ้วน ชัดเจน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นำผลจากการทดลองมาปรับปรุง เพื่อมุ่งสู่ผลสัมฤทธิ์ของนวัตกรรม โดยต้องมีข้อมูลที่เป็นรูปธรรม น่าเชื่อถือ เช่น มีการเปรียบเทียบผลดำเนินการก่อน – หลัง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การติดตามผลการดำเนินการผลสำรวจความพึงพอใจ  เป็นต้น </a:t>
                      </a:r>
                      <a:endParaRPr lang="en-US" sz="900" b="0" spc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spc="-5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</a:t>
                      </a:r>
                      <a:r>
                        <a:rPr lang="th-TH" sz="900" b="1" spc="-5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en-US" sz="900" b="1" spc="-5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5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</a:t>
                      </a:r>
                      <a:r>
                        <a:rPr lang="en-US" sz="900" b="0" spc="-5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lang="th-TH" sz="900" b="0" spc="-5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แบบฟอร์มการรายงานตัวชี้วัด ระดับความสำเร็จของการพัฒนานวัตกรรม โดยสามารถดาวน์โหลดแบบฟอร์มได้ที่เว็บไซต์กลุ่มพัฒนาระบบบริหาร </a:t>
                      </a:r>
                      <a:r>
                        <a:rPr lang="en-US" sz="900" b="0" spc="-5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http://www.dsd.go.th/msdu</a:t>
                      </a:r>
                      <a:endParaRPr lang="en-US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ศรีวรรณ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ประเสริฐทอง นักวิชาการพัฒนาฝีมือแรงงานชำนาญการพิเศษ / นางสาวทิพย์ไพลิน ยินดี นักวิชาการพัฒนาฝีมือแรงงาน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ปฏิบัติการ/ และนางสาวนภารัตน์ ภาโนมัย นักวิชาการพัฒนาฝีมือแรงงาน โทรศัพท์ : 0 2247 0303 และ 0 2245 1707 ต่อ 613 </a:t>
                      </a:r>
                      <a:endParaRPr lang="en-US" sz="900" b="0" spc="-3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1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(ถ้ามี)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en-US" sz="900" b="0" spc="-3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5"/>
                        <a:tabLst/>
                        <a:defRPr/>
                      </a:pPr>
                      <a:endParaRPr lang="th-TH" sz="900" b="0" spc="-4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สูตรการคำนวณ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 </a:t>
                      </a:r>
                      <a:endParaRPr lang="th-TH" sz="900" b="1" spc="-4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1968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1" spc="-4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79513" y="5410200"/>
            <a:ext cx="43924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57754" y="5449674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7732350"/>
              </p:ext>
            </p:extLst>
          </p:nvPr>
        </p:nvGraphicFramePr>
        <p:xfrm>
          <a:off x="60956" y="5791200"/>
          <a:ext cx="9006844" cy="855699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332772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2292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Prototype 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แล้วเสร็จ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0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0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0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0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0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ความสำเร็จของการพัฒนานวัตกรรมที่มีผลลัพธ์ที่เกิดขึ้นจริงอย่างเป็นรูปธรรม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ไม่น้อยกว่า 1 นวัตกรรม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6" name="TextBox 5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Potential  Base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  <a:endParaRPr lang="th-TH" sz="1600" b="1" dirty="0">
              <a:solidFill>
                <a:schemeClr val="accent2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3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155" y="76200"/>
            <a:ext cx="984846" cy="91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67796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3516</TotalTime>
  <Words>18494</Words>
  <Application>Microsoft Office PowerPoint</Application>
  <PresentationFormat>นำเสนอทางหน้าจอ (4:3)</PresentationFormat>
  <Paragraphs>1839</Paragraphs>
  <Slides>43</Slides>
  <Notes>16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43</vt:i4>
      </vt:variant>
    </vt:vector>
  </HeadingPairs>
  <TitlesOfParts>
    <vt:vector size="44" baseType="lpstr">
      <vt:lpstr>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prue</dc:creator>
  <cp:lastModifiedBy>pk</cp:lastModifiedBy>
  <cp:revision>398</cp:revision>
  <cp:lastPrinted>2021-03-10T06:18:44Z</cp:lastPrinted>
  <dcterms:created xsi:type="dcterms:W3CDTF">2020-08-25T06:31:29Z</dcterms:created>
  <dcterms:modified xsi:type="dcterms:W3CDTF">2021-06-10T06:50:30Z</dcterms:modified>
</cp:coreProperties>
</file>