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00" r:id="rId2"/>
    <p:sldId id="301" r:id="rId3"/>
    <p:sldId id="307" r:id="rId4"/>
    <p:sldId id="308" r:id="rId5"/>
    <p:sldId id="304" r:id="rId6"/>
    <p:sldId id="309" r:id="rId7"/>
    <p:sldId id="310" r:id="rId8"/>
    <p:sldId id="330" r:id="rId9"/>
    <p:sldId id="312" r:id="rId10"/>
    <p:sldId id="346" r:id="rId11"/>
    <p:sldId id="314" r:id="rId12"/>
    <p:sldId id="315" r:id="rId13"/>
    <p:sldId id="316" r:id="rId14"/>
    <p:sldId id="337" r:id="rId15"/>
    <p:sldId id="317" r:id="rId16"/>
    <p:sldId id="343" r:id="rId17"/>
    <p:sldId id="319" r:id="rId18"/>
    <p:sldId id="320" r:id="rId19"/>
    <p:sldId id="321" r:id="rId20"/>
    <p:sldId id="296" r:id="rId21"/>
    <p:sldId id="322" r:id="rId22"/>
    <p:sldId id="323" r:id="rId2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5" autoAdjust="0"/>
    <p:restoredTop sz="93250" autoAdjust="0"/>
  </p:normalViewPr>
  <p:slideViewPr>
    <p:cSldViewPr>
      <p:cViewPr>
        <p:scale>
          <a:sx n="80" d="100"/>
          <a:sy n="80" d="100"/>
        </p:scale>
        <p:origin x="-210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448" cy="496253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643" y="0"/>
            <a:ext cx="2945448" cy="496253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77E35F4A-9EFD-4399-9B12-2F5657616229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85" y="4715192"/>
            <a:ext cx="5437506" cy="4466274"/>
          </a:xfrm>
          <a:prstGeom prst="rect">
            <a:avLst/>
          </a:prstGeom>
        </p:spPr>
        <p:txBody>
          <a:bodyPr vert="horz" lIns="91312" tIns="45656" rIns="91312" bIns="4565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800"/>
            <a:ext cx="2945448" cy="496252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643" y="9428800"/>
            <a:ext cx="2945448" cy="496252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63A57772-1CE2-4068-B2CF-71BD1FD65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cs typeface="Cordia New" pitchFamily="34" charset="-34"/>
            </a:endParaRPr>
          </a:p>
        </p:txBody>
      </p:sp>
      <p:sp>
        <p:nvSpPr>
          <p:cNvPr id="9220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875" indent="-28572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2884" indent="-228577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037" indent="-228577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191" indent="-228577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344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497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8651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5804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109F0C-5F01-4416-9537-1F20F8520A61}" type="slidenum">
              <a:rPr lang="en-US" sz="120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cs typeface="Cordia New" pitchFamily="34" charset="-34"/>
            </a:endParaRPr>
          </a:p>
        </p:txBody>
      </p:sp>
      <p:sp>
        <p:nvSpPr>
          <p:cNvPr id="9220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875" indent="-28572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2884" indent="-228577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037" indent="-228577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191" indent="-228577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344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497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8651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5804" indent="-228577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109F0C-5F01-4416-9537-1F20F8520A61}" type="slidenum">
              <a:rPr lang="en-US" sz="120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658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CAFA8B-DEF8-4CA2-888B-EB050F911CC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58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5716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29ED5B-7F1E-453D-9E62-510D7F47481A}" type="slidenum">
              <a:rPr lang="th-TH" smtClean="0"/>
              <a:pPr/>
              <a:t>16</a:t>
            </a:fld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850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7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01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2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5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6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34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47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8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1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D8E04-ADA4-4DCA-B505-166EFE5627DE}" type="datetimeFigureOut">
              <a:rPr lang="en-US" smtClean="0"/>
              <a:pPr/>
              <a:t>13-Nov-20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6C1B-FC64-4477-84BF-CECE1967FB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8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d.go.th/msd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atacenter.dsd.go.th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277813"/>
            <a:ext cx="923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11"/>
          <p:cNvSpPr txBox="1">
            <a:spLocks noChangeArrowheads="1"/>
          </p:cNvSpPr>
          <p:nvPr/>
        </p:nvSpPr>
        <p:spPr bwMode="auto">
          <a:xfrm>
            <a:off x="247650" y="1219200"/>
            <a:ext cx="43926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sz="11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978694"/>
              </p:ext>
            </p:extLst>
          </p:nvPr>
        </p:nvGraphicFramePr>
        <p:xfrm>
          <a:off x="247650" y="1479550"/>
          <a:ext cx="8669338" cy="5226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93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22605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เป็นการประเมินประสิทธิภาพในการดำเนินงานตามกลยุทธ์หลัก ภารกิจพื้นฐาน งานประจำตามหน้าที่ปกติ ที่ได้รับมอบหมายในทุก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แผนงาน/โครงการ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ที่อยู่ภายใต้แผนปฏิบัติราชการกรมพัฒนาฝีมือแรงงาน พ.ศ.2564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โดยสามารถเบิกจ่ายเงินงบประมาณภาพรวม ประจำปีงบประมาณ พ.ศ. 2564 ได้ตามเป้าหมายที่สำนักงบประมาณกำหนด</a:t>
                      </a:r>
                    </a:p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2.1 แผนปฏิบัติงาน ฯ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สามารถบันทึก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แผนปฏิบัติราชการกรมพัฒนาฝีมือแรงงาน พ.ศ.2564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9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ในระบบติดตามและประเมินผลแห่งชาติ </a:t>
                      </a:r>
                      <a:r>
                        <a:rPr kumimoji="0" lang="en-US" sz="900" b="0" i="0" u="none" strike="noStrike" kern="1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eMENSCR</a:t>
                      </a:r>
                      <a:r>
                        <a:rPr kumimoji="0" lang="en-US" sz="9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ให้แล้วเสร็จภายในเดือนพฤศจิกายน 2563 หรือเมื่อได้รับการจัดสรรงบประมาณ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2) สามารถ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ดำเนินงานที่บรรลุเป้าหมายในแต่ละแผนงาน/โครงการภายใต้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แผนปฏิบัติราชการกรมพัฒนาฝีมือแรงงาน พ.ศ.2564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พร้อมทั้ง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รายงานความก้าวหน้า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ผลการดำเนินงานตามแผนงาน/โครงการ ในระบบติดตามและประเมินผลแห่งชาติ </a:t>
                      </a:r>
                      <a:r>
                        <a:rPr lang="en-US" sz="9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eMENSCR</a:t>
                      </a: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รอบที่ 1</a:t>
                      </a: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ไตรมาสที่</a:t>
                      </a: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</a:t>
                      </a: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ภายในวันที่ 10 มกราคม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รอบที่ 2 ไตรมาสที่ 2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</a:t>
                      </a: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ภายในวันที่ 10 เมษายน 2564 </a:t>
                      </a:r>
                      <a:r>
                        <a:rPr lang="th-TH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</a:t>
                      </a: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ไตรมาสที่ 3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บันทึกผล</a:t>
                      </a:r>
                      <a:r>
                        <a:rPr lang="th-TH" sz="9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ภายในวันที่ 10 กรกฎาคม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 การเบิกจ่ายเงินงบประมาณตามที่ได้รับจัดสรร (พิจารณาจากระบบ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ของกรมบัญชีกลาง)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รอบที่ 1 ผลการดำเนินการระหว่างวันที่ 1 ตุลาคม 2563 - 31 มีนาคม 2564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รอบที่ 2 ผลการดำเนินการระหว่างวันที่ 1 เมษายน - 30 กันยายน 2564</a:t>
                      </a:r>
                      <a:endParaRPr lang="th-TH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ใช้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ประกอบการพิจารณาหลักเกณฑ์ผ่านหรือไม่ผ่าน ตัวชี้วัด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3.1 แผนปฏิบัติงาน ฯ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1) หาก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หน่วยมีการเปลี่ยนแปลงโครงการจะต้องมีหนังสือชี้แจงเหตุผลมาที่กองแผนงานและ</a:t>
                      </a:r>
                      <a:r>
                        <a:rPr kumimoji="0" lang="th-TH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สารสนเทศ</a:t>
                      </a: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</a:t>
                      </a:r>
                      <a:r>
                        <a:rPr kumimoji="0" lang="th-TH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รอบ 6 เดือนแรก การ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ดำเนินการต้องไม่น้อยกว่า ร้อยละ 45 ของการดำเนินการในรอบ 12 เดือน โดยสอดคล้องกับแผนการเบิกจ่ายเงิน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3.2 การเบิกจ่ายเงินงบประมาณ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รอบที่ 1   งบลงทุน และงบรายจ่ายอื่น ในลักษณะค่าจ้างที่ปรึกษา ที่ไม่สามารถเบิกจ่ายได้ภายในไตรมาสที่ 1 - 2  ให้ชี้แจงเหตุผล และกระบวนการดำเนินงาน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ที่ดำเนินการแล้วไม่สามารถเบิกจ่ายได้ ส่งกองบริหารการคลัง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รอบที่ 2 1) ค่าจ้างเหมาบริการ ที่ไม่สามารถเบิกจ่ายได้ภายในวันที่ 30 กันยายน 2564 เนื่องจากต้องดำเนินการตามสัญญา ให้ชี้แจงเหตุผล และส่งข้อมูล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ให้กองบริการการคลัง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2) งบลงทุน/งบรายจ่ายอื่น ที่โอนเปลี่ยนแปลงงบประมาณในทุกแผนงาน และได้ดำเนินการก่อหนี้ผูกพันสัญญาไว้แล้ว รวมทั้ง งบประมาณที่ได้รับจัดสรร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เพิ่มเติมเดือนสิงหาคม – กันยายน 2564 (ไม่นำมานับรวม)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3) การเบิกจ่ายเงินงบประมาณภาพรวม ไตรมาสที่ 3 และไตรมาสที่ 4 ต้องเป็นไปตามเกณฑ์มติคณะรัฐมนตรี ทั้ง 2 ไตรมาส จึงจะผ่านตัวชี้วัด </a:t>
                      </a: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</a:t>
                      </a: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(ถ้ามี) </a:t>
                      </a:r>
                      <a:r>
                        <a:rPr lang="en-US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การเบิกจ่ายเงินงบประมาณ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รอบที่ 1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ข้อมูลเบิกจ่ายจากระบบ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</a:t>
                      </a:r>
                      <a:endParaRPr lang="th-TH" sz="900" b="0" spc="-5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รอบที่ 2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ข้อมูลเบิกจ่ายจากระบบ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ของกรมบัญชีกลาง</a:t>
                      </a:r>
                      <a:endParaRPr lang="th-TH" sz="900" b="0" i="0" u="none" strike="noStrike" kern="100" spc="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endParaRPr lang="th-TH" sz="4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spc="-5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กองแผนงานและสารสนเทศ  ผู้รับผิดชอบ </a:t>
                      </a:r>
                      <a:r>
                        <a:rPr kumimoji="0" lang="en-US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kumimoji="0" lang="th-TH" sz="900" b="0" i="0" u="none" strike="noStrike" kern="1200" cap="none" spc="-2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นางณัฐวลัย  น้ำทอง / นางสาวพเยาว์  อินทอง /นางสาวพงศิยา  อ่ำนาคิล / นางพัทธนันท์   ตีเมืองสอง </a:t>
                      </a:r>
                      <a:r>
                        <a:rPr kumimoji="0" lang="th-TH" sz="900" b="0" i="0" u="none" strike="noStrike" kern="1200" cap="none" spc="-3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kumimoji="0" lang="en-US" sz="900" b="0" i="0" u="none" strike="noStrike" kern="1200" cap="none" spc="-3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2 245 7065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กองบริหารการคลัง ผู้รับผิดชอบ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นางสาวนิภาพร  ใบบัวเผื่อน / นางสาวอรพิน  อินตาวิน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0 2245 6166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4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หากหน่วยงานไม่มีแผนงาน/โครงการภายใต้แผนปฏิบัติราชการกรมพัฒนาฝีมือแรงงาน พ.ศ.2564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ขอให้จัดทำและดำเนินการตามแผนปฏิบัติงานตามภารกิจปกติ 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2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675" y="4763"/>
            <a:ext cx="86010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ounded Rectangle 3"/>
          <p:cNvSpPr/>
          <p:nvPr/>
        </p:nvSpPr>
        <p:spPr bwMode="gray">
          <a:xfrm>
            <a:off x="55563" y="620713"/>
            <a:ext cx="8110537" cy="598488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ความสำเร็จของการบรรลุเป้าหมายตามแผนปฏิบัติงาน ประจำปีงบประมาณ พ.ศ.2564 ภายใต้แผนปฏิบัติราชการ</a:t>
            </a:r>
            <a:r>
              <a:rPr lang="th-TH" sz="1100" b="1" kern="0" spc="-3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กรมพัฒนาฝีมือแรงงาน  ประจำปีงบประมาณ พ.ศ.2564 และการเบิกจ่ายเงินงบประมาณภาพรวม ประจำปีงบประมาณ พ.ศ.2564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2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229942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3400" y="115887"/>
            <a:ext cx="884238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115887"/>
            <a:ext cx="8763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4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(สำนักพัฒนามาตรฐานและทดสอบฝีมือแรงงาน)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1" y="762000"/>
            <a:ext cx="8000999" cy="6096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1.9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ร้อยละ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จำนวนการตอบแบบสอบถาม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ึงพอใจของการจัดทำมาตรฐานฝีมือแรงงานแห่งชาติหรือวิธีการทดสอบมาตรฐานฝีมือแรงงานแห่งชาติแต่ละระดับ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63287" y="1437706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834361"/>
              </p:ext>
            </p:extLst>
          </p:nvPr>
        </p:nvGraphicFramePr>
        <p:xfrm>
          <a:off x="228600" y="1699645"/>
          <a:ext cx="8610600" cy="283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837432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จำนวนการตอบแบบสอบถาม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พึงพอใจของผู้มีส่วนร่วมใน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ทำร่างมาตรฐานฝีมือแรงงานแห่งชาติ หรือร่างวิธีการทดสอบฯ  ไม่น้อยกว่า 70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2)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ทำร่างหรือปรับปรุงมาตรฐานฝีมือแรงงานแห่งชาติ หรือร่างวิธีการทดสอบมาตรฐานฝีมือแรงงานในแต่ละระดับ ถือเป็น 1 สาขา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พิจารณาจากร่างมาตรฐานฝีมือแรงงานแห่งชาติ หรือร่างวิธีการทดสอบฯ แต่ละระดับ  จำนวน 10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 และ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จำนวนแบบสอบทั้งหมดที่ส่งให้ผู้มีส่วนร่วมใน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ทำฯ จำนวนรอบละ 50 คน โดยจำนวนการตอบแบบสอบถาม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ความพึงพอใจของผู้มีส่วนร่วมใน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ทำฯ ไม่น้อยกว่า 70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9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ผลการดำเนินงาน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2 ผลการดำเนินงาน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สาขา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มี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จำนวนแบบสอบถามที่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ผู้มีส่วนร่วมใน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ทำฯ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ประเมินความพึงพอใจแล้วส่งกลับ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ไม่น้อยกว่า 70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ของ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จำนวนแบบสอบทั้งหมดที่ส่งให้ผู้มีส่วนร่วมใน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ทำฯ จำนวน 100 คน </a:t>
                      </a:r>
                      <a:endParaRPr lang="en-US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ร่างประกาศมาตรฐานฝีมือแรงงานแห่งชาติ หรือร่างวิธีการทดสอบมาตรฐานฝีมือแรงงานแห่งชาติแต่ละระดับ ที่ส่งให้กลุ่มกฎหมายตรวจตามแบบที่คณะกรรมการส่งเสริมกำหนด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</a:t>
                      </a: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ประเมินความพึงพอใจของผู้มีส่วนร่วมในการจัดทำร่างมาตรฐานฝีมือแรงงานแห่งชาติ หรือร่างวิธีการทดสอบฯ  พร้อมทั้งการวิเคราะห์ข้อมูลเพื่อการปรับปรุงงานต่อไป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6307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7625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340881"/>
              </p:ext>
            </p:extLst>
          </p:nvPr>
        </p:nvGraphicFramePr>
        <p:xfrm>
          <a:off x="0" y="5181600"/>
          <a:ext cx="9006844" cy="14782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ร่างมาตรฐานฯ หรือร่างวิธีการทดสอบแต่ละระดับ จำนวน 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สาขา 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จำนวนแบบสอบทั้งหมดที่ส่งให้ผู้มีส่วนร่วมใน</a:t>
                      </a:r>
                      <a:r>
                        <a:rPr lang="th-TH" sz="8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ทำฯ จำนวน 50 คน โดย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จำนวนการตอบแบบสอบถาม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พึงพอใจของผู้มีส่วนร่วมใน</a:t>
                      </a:r>
                      <a:r>
                        <a:rPr lang="th-TH" sz="8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8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ทำฯ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ไม่น้อยกว่า 70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ร่างมาตรฐานฯ หรือร่างวิธีการทดสอบแต่ละระดับ จำนวน 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สาขา 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จำนวนแบบสอบทั้งหมดที่ส่งให้ผู้มีส่วนร่วมใน</a:t>
                      </a:r>
                      <a:r>
                        <a:rPr lang="th-TH" sz="8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</a:t>
                      </a:r>
                      <a:r>
                        <a:rPr lang="th-TH" sz="8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ทำฯ จำนวน 50 คน โดย</a:t>
                      </a:r>
                      <a:r>
                        <a:rPr lang="th-TH" sz="8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จำนวนการตอบแบบสอบถาม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ความพึงพอใจของผู้มีส่วนร่วมใน</a:t>
                      </a:r>
                      <a:r>
                        <a:rPr lang="th-TH" sz="8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ทำฯ ไม่น้อยกว่า 70 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9422"/>
              </p:ext>
            </p:extLst>
          </p:nvPr>
        </p:nvGraphicFramePr>
        <p:xfrm>
          <a:off x="152401" y="3899853"/>
          <a:ext cx="6553199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48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559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24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186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จำนวนแบบสอบถามที่ผู้มีส่วนร่วมใน</a:t>
                      </a:r>
                      <a:r>
                        <a:rPr lang="th-TH" sz="9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ทำฯประเมินความพึงพอใจแล้วส่งกลับ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จำนวนแบบสอบทั้งหมดที่ส่งให้ผู้มีส่วนร่วมใน</a:t>
                      </a:r>
                      <a:r>
                        <a:rPr lang="th-TH" sz="9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การจัด</a:t>
                      </a:r>
                      <a:r>
                        <a:rPr lang="th-TH" sz="9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ทำฯ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ประเมินความพึงพอใจ</a:t>
                      </a:r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044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11112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(สำนักงานรับรองความรู้ความสามารถ)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58762" y="833438"/>
            <a:ext cx="7818438" cy="64633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1.10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ระดับความสำเร็จของการจัดทำคู่มือประกันคุณภาพการรับรองความรู้ความสามารถ </a:t>
            </a:r>
          </a:p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ตามหลักการและแนวทางของ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ISO 17024 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6049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740942"/>
              </p:ext>
            </p:extLst>
          </p:nvPr>
        </p:nvGraphicFramePr>
        <p:xfrm>
          <a:off x="152401" y="1866900"/>
          <a:ext cx="8805862" cy="2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58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2257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  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การที่หน่วยงานได้ดำเนินการจัดทำคู่มือประกันคุณภาพการรับรองความรู้ความสามารถ ตามหลักการและแนวทางของ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ISO 17024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เพื่อเป็นแนวทางการปฏิบัติงานของหน่วยงานของกรมพัฒนาฝีมือแรงงานตามภารกิจด้านการรับรองความรู้ความสามารถ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พิจารณาจากการดำเนินงานที่ตามเป้าหมาย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ที่สามารถจัดทำคู่มือแล้วเสร็จเป็นรูปเล่มและผ่านความเห็นชอบจากอธิบดีกรมพัฒนาฝีมือแรง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ผลการดำเนินงานระหว่างวันที่ 1 ตุลาคม 2563 – 31 มีนาคม 2564</a:t>
                      </a:r>
                      <a:endParaRPr lang="th-TH" sz="900" b="0" baseline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ผลการดำเนินงานระหว่างวันที่ 1 เมษายน 2564 – 30 กันยายน 2564 </a:t>
                      </a:r>
                      <a:endParaRPr lang="en-US" sz="900" b="0" baseline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เอกสารขั้นตอนการปฏิบัติงาน</a:t>
                      </a:r>
                      <a:endParaRPr lang="th-TH" sz="900" b="0" baseline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2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หนังสือรายงานอธิบดีให้ความเห็นชอบคู่มือประกันคุณภาพการรับรองความรู้ความสามารถ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 ผู้รับผิดชอบ : นางศรีวรรณ ประเสริฐทอง นักวิชาการพัฒนาฝีมือแรงงานชำนาญการพิเศษ / นางสาวทิพย์ไพลิน ยินดี นักวิชาการพัฒนาฝีมือแรงงาน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ปฏิบัติการ/ และนางสาวนภารัตน์ ภาโนมัย นักวิชาการพัฒนาฝีมือแรงงาน โทรศัพท์ : 0 2247 0303 และ 0 2245 1707 ต่อ 613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7806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97934838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65340" y="4024312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18231" y="42672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505692"/>
              </p:ext>
            </p:extLst>
          </p:nvPr>
        </p:nvGraphicFramePr>
        <p:xfrm>
          <a:off x="60956" y="48006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จัดทำขั้นตอนการปฏิบัติงานได้แล้วเสร็จ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คู่มือประกันคุณภาพการรับรองความรู้ความสามารถ ที่ผ่านความเห็นชอบจากอธิบดีกรมพัฒนาฝีมือแรงงาน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527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28600" y="642938"/>
            <a:ext cx="7818438" cy="5762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1.11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ความสำเร็จของการจัดทำรายงานการประเมินผลการควบคุมภายในระดับส่วนงานย่อย ประจำปีงบประมาณ พ.ศ. 2564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2620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22518"/>
              </p:ext>
            </p:extLst>
          </p:nvPr>
        </p:nvGraphicFramePr>
        <p:xfrm>
          <a:off x="152400" y="1524000"/>
          <a:ext cx="8763000" cy="4960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3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960204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มี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การจัดทำรายงานการประเมินผลการควบคุมภายในระดับหน่วยงานย่อย ประจำปีงบประมาณ พ.ศ. 2564 รอบ 12 เดือน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(1 ตุลาคม 2563 – 30 กันยายน 2564) ตามหลักเกณฑ์กระทรวงการคลังว่าด้วยมาตรฐานและหลักเกณฑ์ปฏิบัติการควบคุมภายในสำหรับหน่วยงานของรัฐ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2561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กำหนดให้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หน่วยงานของรัฐจัดให้มีการควบคุมภายในเพื่อให้เกิดความเชื่อมั่นอย่างสมเหตุสมผลว่าจะบรรลุวัตถุประสงค์ด้านการดำเนินงาน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ด้านการรายงาน และด้านการปฏิบัติตามกฎหมาย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ระเบียบและข้อบังคับ และ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จัดส่งรายงานการประเมินผลการควบคุมภายในให้ผู้กำกับดูแลและกระทรวงเจ้าสังกัด ภายใน 90 วัน นับแต่วันสิ้นปีงบประมาณหรือสิ้นปีปฏิทิน แล้วแต่กรณี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พิจารณาจากการดำเนินงานตามเป้าหมาย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2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ทบทวนระบบมาตรฐานการควบคุมภายในของหน่วยงาน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ตุลาคม 2563 - 30 กันยายน 2564 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ให้หน่วยงานย่อยจัดทำรายงานการประเมินผลการควบคุมภายในระดับส่วนงานย่อย ประกอบด้วย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1) แบบ </a:t>
                      </a:r>
                      <a:r>
                        <a:rPr lang="th-TH" sz="92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หรือรายงานการประเมินองค์ประกอบของการควบคุมภายใน เป็นแบบรายงานการประเมินองค์ประกอบของการควบคุมภายในสำหรับหน่วยงานย่อย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2) แบบ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หรือรายงานการประเมินผลและการปรับปรุงการควบคุมภายใน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เป็นแบบการประเมินผลการควบคุมภายในสำหรับหน่วยงานย่อย</a:t>
                      </a:r>
                      <a:endParaRPr lang="th-TH" sz="92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3) แบบติดตาม </a:t>
                      </a:r>
                      <a:r>
                        <a:rPr lang="th-TH" sz="92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 หรือรายงานผลการติดตามการปฏิบัติตามแผนการประเมินผลการควบคุมภายในของงวดก่อน - ระดับส่วนงานย่อย เป็นแบบที่ใช้สำหรับบันทึกผล</a:t>
                      </a:r>
                      <a:b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การดำเนินการตามแผนการประเมินผลการควบคุมภายในที่ได้รายงานไว้แล้วในแบบ </a:t>
                      </a:r>
                      <a:r>
                        <a:rPr lang="th-TH" sz="92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 ของงวดก่อนในระดับส่วนงานย่อย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เงื่อนไข </a:t>
                      </a:r>
                      <a:r>
                        <a:rPr lang="th-TH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</a:t>
                      </a:r>
                      <a:r>
                        <a:rPr lang="th-TH" sz="10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หลักเกณฑ์ผ่านหรือไม่ผ่านตัวชี้วัด </a:t>
                      </a:r>
                      <a:endParaRPr lang="th-TH" sz="92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รอบ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การประเมินที่ 1 รายงานผลการทบทวนระบบมาตรฐานการควบคุมภายในที่ผ่านการเห็นชอบจากผู้อำนวยการ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รอบ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การประเมินที่ 2 หน่วยงานย่อยจะต้องนำทุกขั้นตอนของแต่ละกิจกรรมในแนวปฏิบัติการควบคุมภายในที่ได้จัดวางระบบมาตรฐานการควบคุมภายในไว้แล้ว </a:t>
                      </a:r>
                      <a:b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โดยนำมา</a:t>
                      </a:r>
                      <a:r>
                        <a:rPr lang="th-TH" sz="92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จัดทำรายงานการประเมินผลการควบคุมภายในระดับส่วนงานย่อย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ของหน่วยงาน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2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รอบที่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รายงานผลการทบทวนระบบมาตรฐานฐานการควบคุมภายในที่ผ่านการเห็นชอบจากผู้อำนวยการ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20" b="0" kern="120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itchFamily="34" charset="0"/>
                          <a:cs typeface="Tahoma" panose="020B0604030504040204" pitchFamily="34" charset="0"/>
                        </a:rPr>
                        <a:t>                     </a:t>
                      </a:r>
                      <a:r>
                        <a:rPr lang="th-TH" sz="92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รอบการประเมินที่ 2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รายงานการประเมินผลการควบคุมภายในระดับส่วนงานย่อย ประกอบด้วย 1) แบบ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 2) แบบ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2 และ 3) แบบติดตาม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2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เจ้าภาพ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นางสาว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กัญภัสสร์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กนกอิศ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ราทรัพย์/นางสาว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อรุณี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แสนแอ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โทรศัพท์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 2247 0303, .0 2245 1707 ต่อ 612</a:t>
                      </a:r>
                    </a:p>
                    <a:p>
                      <a:pPr marL="228600" indent="-228600">
                        <a:buAutoNum type="arabicPeriod" startAt="6"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 รอบการประเมินที่ 1 รายงานผลการทบทวนระบบมาตรฐานการควบคุมภายใน จะต้องจัดทำในรูปแบบไฟล์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รายงานในระบบ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e-SAR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ของกรมพัฒนาฝีมือแรงงาน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2) รอบการประเมินที่ 2 การจัดทำรายงานการประเมินการควบคุมภายในระดับส่วนงานย่อย จะต้องจัดทำในรูปแบบไฟล์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PDF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รายงานในระบบ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e-SAR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ของกรมพัฒนาฝีมือแรงงาน และจัดทำในรูปแบบไฟล์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word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ส่งให้กลุ่มพัฒนาระบบบริหารทางจดหมายอิเล็กทรอนิกส์ ที่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osds.msdd@dsd.go.th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3) แบบฟอร์ม (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และแบบติดตาม </a:t>
                      </a:r>
                      <a:r>
                        <a:rPr lang="th-TH" sz="92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ปย.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สามารถดาวน์โหลดได้ที่ </a:t>
                      </a:r>
                      <a:r>
                        <a:rPr lang="en-US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QR Code </a:t>
                      </a:r>
                      <a: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ที่แนบมาพร้อมนี้ </a:t>
                      </a:r>
                      <a:br>
                        <a:rPr lang="th-TH" sz="92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endParaRPr lang="th-TH" sz="92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(ส่วนกลางทุกหน่วยงาน)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graphicFrame>
        <p:nvGraphicFramePr>
          <p:cNvPr id="9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576321"/>
              </p:ext>
            </p:extLst>
          </p:nvPr>
        </p:nvGraphicFramePr>
        <p:xfrm>
          <a:off x="152400" y="5486400"/>
          <a:ext cx="8762999" cy="966046"/>
        </p:xfrm>
        <a:graphic>
          <a:graphicData uri="http://schemas.openxmlformats.org/drawingml/2006/table">
            <a:tbl>
              <a:tblPr firstRow="1"/>
              <a:tblGrid>
                <a:gridCol w="99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53218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32781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25966">
                <a:tc>
                  <a:txBody>
                    <a:bodyPr/>
                    <a:lstStyle/>
                    <a:p>
                      <a:pPr lvl="0" algn="thaiDist"/>
                      <a:endParaRPr lang="en-US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9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9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2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รายงานผลการ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ทบทวน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ระบบมาตรฐาน </a:t>
                      </a:r>
                      <a:r>
                        <a:rPr lang="th-TH" sz="9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การควบคุมภายใน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Arial Black"/>
                          <a:ea typeface="Tahoma" pitchFamily="34" charset="0"/>
                          <a:cs typeface="Tahoma" pitchFamily="34" charset="0"/>
                        </a:rPr>
                        <a:t>● 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รายงานการประเมินผลการควบคุมภายในระดับส่วนงานย่อย</a:t>
                      </a:r>
                      <a:r>
                        <a:rPr lang="th-TH" sz="900" b="0" kern="1200" spc="-3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ประกอบด้วย แบบ </a:t>
                      </a:r>
                      <a:r>
                        <a:rPr lang="th-TH" sz="900" b="0" kern="1200" spc="-30" baseline="0" dirty="0" err="1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ปย</a:t>
                      </a:r>
                      <a:r>
                        <a:rPr lang="th-TH" sz="900" b="0" kern="1200" spc="-3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1 แบบ </a:t>
                      </a:r>
                      <a:r>
                        <a:rPr lang="th-TH" sz="900" b="0" kern="1200" spc="-30" baseline="0" dirty="0" err="1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ปย</a:t>
                      </a:r>
                      <a:r>
                        <a:rPr lang="th-TH" sz="900" b="0" kern="1200" spc="-3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2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 แบบติดตาม </a:t>
                      </a:r>
                      <a:r>
                        <a:rPr lang="th-TH" sz="900" b="0" kern="1200" dirty="0" err="1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ปย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2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88899" y="49530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067304"/>
            <a:ext cx="7629525" cy="372507"/>
            <a:chOff x="1153093" y="4031945"/>
            <a:chExt cx="7943402" cy="371014"/>
          </a:xfrm>
        </p:grpSpPr>
        <p:sp>
          <p:nvSpPr>
            <p:cNvPr id="14" name="TextBox 13"/>
            <p:cNvSpPr txBox="1"/>
            <p:nvPr/>
          </p:nvSpPr>
          <p:spPr>
            <a:xfrm>
              <a:off x="1153093" y="4031945"/>
              <a:ext cx="1336600" cy="3678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9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9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9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  <p:cxnSp>
          <p:nvCxnSpPr>
            <p:cNvPr id="15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012088" y="4035107"/>
              <a:ext cx="1336600" cy="3678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9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9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9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</a:p>
          </p:txBody>
        </p:sp>
        <p:cxnSp>
          <p:nvCxnSpPr>
            <p:cNvPr id="18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รูปภาพ 19" descr="D:\Download\qr-cod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95800"/>
            <a:ext cx="762000" cy="714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5786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0075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(กลุ่มกฎหมาย)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76200" y="717398"/>
            <a:ext cx="8229600" cy="65420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defRPr/>
            </a:pPr>
            <a:r>
              <a:rPr lang="th-TH" sz="13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1.12 </a:t>
            </a:r>
            <a:r>
              <a:rPr lang="en-US" sz="13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3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ร้อยละของการยกร่างและปรับปรุงแก้ไขกฎหมาย กฎ ระเบียบ และประกาศเพื่อรองรับการให้บริการดิจิทัล  </a:t>
            </a:r>
          </a:p>
          <a:p>
            <a:pPr>
              <a:spcBef>
                <a:spcPts val="0"/>
              </a:spcBef>
              <a:defRPr/>
            </a:pPr>
            <a:r>
              <a:rPr lang="th-TH" sz="13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และการพัฒนาฝีมือแรงงาน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468934"/>
              </p:ext>
            </p:extLst>
          </p:nvPr>
        </p:nvGraphicFramePr>
        <p:xfrm>
          <a:off x="152400" y="1676400"/>
          <a:ext cx="8686799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7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03562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การยกร่างและปรับปรุงแก้ไขกฎหมาย กฎ ระเบียบ และประกาศที่อยู่ในความรับผิดชอบของหน่วยงานให้สอดคล้องกับนโยบายและแผนปฏิบัติราชการเป็นภารกิจที่มีความสำคัญ โดยเป็นการศึกษาและวิเคราะห์กฎหมาย กฎ ระเบียบ และประกาศ เพื่อดำเนินการยกร่างและพัฒนากฎหมายให้เป็นปัจจุบันหรือเป็นการยกร่างปรับปรุงแก้ไขตามความต้องการของหน่วยงานที่รับผิดชอบ ในกรณีที่เห็นว่ากฎหมาย กฎ ระเบียบ หรือประกาศ เป็นอุปสรรคในการปฏิบัติราชการหรือเป็นการปรับปรุงเพื่อเพิ่มประสิทธิภาพในการปฏิบัติงาน โดยเฉพาะอย่างยิ่งการนำเทคโนโลยีมาใช้อำนวยความสะดวกในการให้บริการแก่ประชาชน โดยจะต้องรวบรวมข้อเท็จจริงและข้อกฎหมาย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ที่เกี่ยวข้อง เชิญหน่วยงานเจ้าของเรื่องมาชี้แจงรายละเอียด เพื่อให้ได้ร่างกฎหมายที่เป็นไปตามวัตถุประสงค์ของหน่วยงานที่รับผิดชอบ จึงดำเนินการยกร่างกฎหมาย กฎ ระเบียบ 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หรือประกาศ และเสนอให้คณะอนุกรรมการหรือคณะทำงานที่มีหน้าที่และอำนาจพิจารณาร่างกฎหมายตามขั้นตอนหรือเสนอผู้มีอำนาจเพื่อลงนาม ตามขั้นตอนการออกกฎหมายต่อไป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จำนวนกฎหมาย กฎ ระเบียบ หรือประกาศที่ดำเนินการแล้วเสร็จ ร้อยละ 90 ของกฎหมาย กฎ ระเบียบ หรือประกาศที่ต้องดำเนินการยกร่างหรือปรับปรุงแก้ไข (จำนวน  5 ฉบับ)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ผลการดำเนินการระหว่างวันที่ 1 ตุลาคม 2563 – 31 มีนาคม 2564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2 ผลการดำเนินการระหว่างวันที่ 1 เมษายน 2564 – 30 กันยายน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เอกสารกฎหมาย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กฎ ระเบียบ และประกาศที่ได้รับการยกร่างหรือปรับปรุงแก้ไข โดยผ่านความเห็นชอบจากคณะอนุกรรมการหรือคณะทำงานที่มีหน้าที่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และอำนาจพิจารณาร่างกฎหมายตามขั้นตอนหรือเสนอผู้มีอำนาจเพื่อลงนาม ตามขั้นตอนการออกกฎหมายต่อไป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 เจ้าภาพ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ๆ 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6307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89652" y="46101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063694"/>
              </p:ext>
            </p:extLst>
          </p:nvPr>
        </p:nvGraphicFramePr>
        <p:xfrm>
          <a:off x="119950" y="5009743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จำนวนกฎหมาย กฎ ระเบียบ หรือ</a:t>
                      </a:r>
                      <a:r>
                        <a:rPr lang="th-TH" sz="8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ประกาศ  ที่</a:t>
                      </a:r>
                      <a:r>
                        <a:rPr lang="th-TH" sz="8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ดำเนินการแล้วเสร็จ จำนวน 2 ฉบับ </a:t>
                      </a:r>
                      <a:endParaRPr lang="en-US" sz="800" b="0" strike="noStrik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th-TH" sz="8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จำนวนกฎหมาย กฎ ระเบียบ หรือประกาศที่ดำเนินการแล้วเสร็จ จำนวน 5 ฉบับ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800" b="0" strike="sngStrike" kern="120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212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5" y="609600"/>
            <a:ext cx="7818438" cy="725487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1.13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ของการติดตามผลการดำเนินงานโครงการเพิ่มประสิทธิภาพ/ผลิตภาพ </a:t>
            </a:r>
            <a:b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2562 - 2563 (โครงการเพิ่มผลิตภาพแรงงานสู่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SME 4.0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    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4478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358006"/>
              </p:ext>
            </p:extLst>
          </p:nvPr>
        </p:nvGraphicFramePr>
        <p:xfrm>
          <a:off x="34925" y="1724340"/>
          <a:ext cx="9074150" cy="4316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41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7352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th-TH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ออกแบบสอบถาม</a:t>
                      </a:r>
                      <a:r>
                        <a:rPr kumimoji="0" lang="th-TH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การติดตามผล เพื่อสร้างระบบติดตามผลผ่านระบบรายงานผลของกรม รองรับการติดตามการดำเนินงานโครงการเพิ่มประสิทธิภาพ/ผลิตภาพ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เพื่อจะ</a:t>
                      </a:r>
                      <a:r>
                        <a:rPr kumimoji="0" lang="th-TH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นำข้อมูลไปใช้ในการวิเคราะห์และปรับปรุงการทำงานของกรมให้มีประสิทธิภาพมากยิ่งขึ้น</a:t>
                      </a:r>
                      <a:r>
                        <a:rPr kumimoji="0" lang="th-TH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และผู้ประกอบกิจการ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สามารถนำหลักการของการเพิ่มผลิตภาพแรงงานไปขยายผลในการทำงาน 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หรือ นำไปประยุกต์ใช้ประโยชน์ในการทำงานอื่น</a:t>
                      </a:r>
                      <a:b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การติดตามและประเมินผลการเข้าร่วมโครงการ</a:t>
                      </a:r>
                      <a:r>
                        <a:rPr lang="th-TH" sz="9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เพิ่มประสิทธิภาพ/ผลิตภาพ ประจำปีงบประมาณ พ.ศ. </a:t>
                      </a:r>
                      <a:r>
                        <a:rPr lang="th-TH" sz="900" b="0" u="none" strike="noStrike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 </a:t>
                      </a:r>
                      <a:r>
                        <a:rPr lang="th-TH" sz="900" b="0" kern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– </a:t>
                      </a:r>
                      <a:r>
                        <a:rPr lang="th-TH" sz="900" b="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2563 </a:t>
                      </a:r>
                      <a:endParaRPr lang="th-TH" sz="900" b="0" kern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    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ผลการดำเนินการระหว่างวันที่ 1 ตุลาคม 2563 – 31 มีนาคม 2564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รอบที่ 2 ผลการดำเนินการระหว่างวันที่ 1 เมษายน 2564 – 30 กันยายน 2564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kern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(ถ้ามี) 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trike="noStrike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</a:t>
                      </a:r>
                      <a:r>
                        <a:rPr lang="th-TH" sz="900" b="0" strike="noStrike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ประกอบกิจการ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เข้าร่วมโครงการ ฯ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สอบถามการติดตามและประเมินผลการพัฒนาฝีมือแรงงาน ไม่น้อยกว่า ร้อย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ละ 50 ของแบบสอบถามทั้งหมดที่ส่ง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รอบการประเมินที่ 1 1) หนังสือสั่งการติดตามผลจากกรมพัฒนาฝีมือแรงงาน 2)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ตัวอย่างแบบฟอร์ม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การติดตามผลการดำเนินงานโครงการฯ 3)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สรุปรายชื่อของสถานประกอบกิจการที่เข้าร่วมโครงการเพิ่มประสิทธิภาพ/ผลิตภาพ ตั้งแต่ปีงบประมาณ พ.ศ. 2560 – 2563 4) รายงาน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</a:t>
                      </a:r>
                      <a:r>
                        <a:rPr lang="th-TH" sz="9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การติดตามและ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ประเมินผลการ</a:t>
                      </a:r>
                      <a:r>
                        <a:rPr lang="th-TH" sz="9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ดำเนินโครงการ ฯ ประจำปีงบประมาณ พ.ศ. 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2560 </a:t>
                      </a:r>
                      <a:r>
                        <a:rPr lang="th-TH" sz="900" b="0" kern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- 2563 </a:t>
                      </a:r>
                      <a:r>
                        <a:rPr lang="th-TH" sz="900" b="0" kern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พร้อม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สรุปผล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การวิเคราะห์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และข้อเสนอ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ในการปรับปรุงโครงการที่ผ่านความเห็นชอบของผู้บริหาร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รอบ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การประเมินที่ 2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สรุปผลการวิเคราะห์และข้อเสนอในการปรับปรุงโครงการที่ผ่านความเห็นชอบของผู้บริหาร</a:t>
                      </a:r>
                    </a:p>
                    <a:p>
                      <a:pPr marL="228600" indent="-228600">
                        <a:lnSpc>
                          <a:spcPts val="1100"/>
                        </a:lnSpc>
                        <a:buNone/>
                        <a:defRPr/>
                      </a:pPr>
                      <a:endParaRPr lang="en-US" sz="900" b="0" kern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lnSpc>
                          <a:spcPts val="1100"/>
                        </a:lnSpc>
                        <a:buAutoNum type="arabicPeriod" startAt="5"/>
                        <a:defRPr/>
                      </a:pPr>
                      <a:r>
                        <a:rPr lang="th-TH" sz="900" b="1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1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spc="-3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lnSpc>
                          <a:spcPts val="1100"/>
                        </a:lnSpc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strike="sng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96246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419576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50292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084763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834052"/>
              </p:ext>
            </p:extLst>
          </p:nvPr>
        </p:nvGraphicFramePr>
        <p:xfrm>
          <a:off x="34925" y="5427664"/>
          <a:ext cx="9048119" cy="1280160"/>
        </p:xfrm>
        <a:graphic>
          <a:graphicData uri="http://schemas.openxmlformats.org/drawingml/2006/table">
            <a:tbl>
              <a:tblPr firstRow="1"/>
              <a:tblGrid>
                <a:gridCol w="11660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51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36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34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462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415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2736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434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368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368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368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368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7451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7862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57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สรุปรายชื่อของสถานประกอบกิจการ   ที่เข้าร่วมโครงการเพิ่มประสิทธิภาพ/ผลิตภาพ ตั้งแต่ปีงบประมาณ พ.ศ. 2560 – 2563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ออก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แบบสอบถามการติดตาม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</a:t>
                      </a:r>
                      <a:endParaRPr lang="th-TH" sz="800" b="0" kern="1200" dirty="0" smtClean="0">
                        <a:solidFill>
                          <a:srgbClr val="7030A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kumimoji="0" lang="th-TH" sz="800" b="0" i="0" u="none" strike="noStrike" kern="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kumimoji="0" lang="th-TH" sz="800" b="0" i="0" u="none" strike="sngStrike" kern="0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kumimoji="0" lang="th-TH" sz="800" b="0" i="0" u="none" strike="sngStrike" kern="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th-TH" sz="800" b="0" strike="sngStrike" kern="0" baseline="0" dirty="0">
                        <a:solidFill>
                          <a:srgbClr val="C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endParaRPr lang="th-TH" sz="800" b="0" strike="sngStrike" kern="1200" baseline="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ผลการวิเคราะห์และข้อเสนอในการปรับปรุงโครงการ</a:t>
                      </a:r>
                      <a:endParaRPr lang="th-TH" sz="800" b="0" kern="1200" dirty="0" smtClean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strike="noStrike" kern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4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(กองพัฒนาศักยภาพแรงงานและผู้ประกอบกิจการ)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52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ประจำปีงบประมาณ พ.ศ.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42875" y="609600"/>
            <a:ext cx="7705725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2.1 : ความสำเร็จของการขับเคลื่อนการปฏิบัติงานของกรมพัฒนาฝีมือแรงงาน สู่ระบบราชการ 4.0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542700"/>
              </p:ext>
            </p:extLst>
          </p:nvPr>
        </p:nvGraphicFramePr>
        <p:xfrm>
          <a:off x="152400" y="1600200"/>
          <a:ext cx="8762999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971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การดำเนินงานโดยยึดหลักธรรมาภิบาลเพื่อประโยชน์สุขของประชาชน เพื่อรองรับต่อยุทธศาสตร์ประเทศไทย 4.0 โดยระบบราชการต้องปรับเปลี่ยนแนวคิดและวิธีการทำงานใหม่ เพื่อพลิกโฉม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Transform)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ให้สามารถเป็นที่เชื่อถือไว้วางใจ และเป็นที่พึ่งของประชาชนได้อย่างแท้จริง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Credible and Trusted Government)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โดยคะแนนการประเมิน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4.0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ในทุกหมวดได้คะแนนสูงกว่า ปี พ.ศ. 2563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ผลการดำเนินการระหว่างวันที่ 1 ตุลาคม 2563 – 31 มีนาคม 2564 โดยการเข้าร่วมกิจกรรมของกลุ่มพัฒนาระบบบริหาร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ที่เกี่ยวข้องกับการขับเคลื่อนการปฏิบัติงานของกรมพัฒนาฝีมือแรงงานสู่ระบบราชการ 4.0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ประกอบด้วย การศึกษาดูงาน การจัดประชุมเชิงปฏิบัติการ ตามเงื่อนไขข้อ 1)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รอบที่ 2 ผลการดำเนินการ ระหว่างวันที่ 1 เมษายน – 30 กันยายน 2564 โดยมี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การรายงานผลดำเนินการได้ตามแผนการขับเคลื่อน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                      การปฏิบัติงานของกรมพัฒนาฝีมือแรงงาน สู่ระบบราชการ 4.0 เพื่อให้กลุ่มพัฒนาระบบบริหารนำข้อมูลไปใช้ประโยชน์ในการ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                                ประเมินองค์การสู่ระบบราชการ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4.0 ในปีต่อไป โดยมีการดำเนินการ</a:t>
                      </a: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ตามเงื่อนไขข้อ 2)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1) เจ้าหน้าที่ที่เข้าร่วมกิจกรรมต้องมีตำแหน่งนักวิชาการฯ ระดับชำนาญการ ขึ้นไปอย่างน้อย 1 คน ในทุกกิจกรรม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2) กรมพัฒนาฝีมือแรงงานได้รับคะแนนประเมินองค์การสู่ระบบราชการ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4.0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สูงกว่าปี พ.ศ. 2563 ไม่น้อยกว่า ร้อยละ 8 หรือได้รับคะแนน.....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3) นำ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Feedback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ที่ได้รับจากการประเมินองค์การสู่ระบบราชการ 4.0 มาปรับปรุง/พัฒนางานภายใต้แผนการขับเคลื่อนการปฏิบัติงาน ที่ได้รับความเห็นชอบจากผู้บริหาร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กรมพัฒนาฝีมือแรงงาน</a:t>
                      </a:r>
                    </a:p>
                    <a:p>
                      <a:pPr marL="228600" indent="-228600">
                        <a:buAutoNum type="arabicPeriod" startAt="4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1) รอบที่ 1 พิจารณาจากหลักฐานการลงลายมือในการเข้าร่วมกิจกรรม/ประชุมเชิงปฏิบัติการ/สัมมนา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2) รอบที่ 2 การรายงานผลตามแบบฟอร์ม</a:t>
                      </a: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 ผู้รับผิดชอบ : นางศรีวรรณ ประเสริฐทอง นักวิชาการพัฒนาฝีมือแรงงานชำนาญการพิเศษ / นางสาวทิพย์ไพลิน ยินดี นักวิชาการพัฒนาฝีมือแรงงาน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ปฏิบัติการ/ และนางสาวนภารัตน์ ภาโนมัย นักวิชาการพัฒนาฝีมือแรงงาน โทรศัพท์ : 0 2247 0303 และ 0 2245 1707 ต่อ 613 </a:t>
                      </a: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แผนดำเนินการขับเคลื่อนการปฏิบัติงานของกรมพัฒนาฝีมือแรงงานสู่ระบบราชการ 4.0 ระยะ 3 ปี (พ.ศ. 2562 – 2564) สามารถดาวน์โหลดได้ที่เว็บไซต์กลุ่มพัฒนาระบบ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6"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บริหาร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http://www.dsd.go.th/msdu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หัวข้อเอกสารดาวน์โหลด  ประเภทเอกสาร งานด้านการพัฒนาคุณภาพการบริหารการจัดการภาครัฐ(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PMQA)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คะแนน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การประเมินองค์การสู่ระบบราชการ 4.0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</a:t>
                      </a: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52400" y="49355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5029200"/>
            <a:ext cx="7858124" cy="342900"/>
            <a:chOff x="1153093" y="4031945"/>
            <a:chExt cx="7857681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024016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955603"/>
              </p:ext>
            </p:extLst>
          </p:nvPr>
        </p:nvGraphicFramePr>
        <p:xfrm>
          <a:off x="109536" y="5486400"/>
          <a:ext cx="8805862" cy="1219200"/>
        </p:xfrm>
        <a:graphic>
          <a:graphicData uri="http://schemas.openxmlformats.org/drawingml/2006/table">
            <a:tbl>
              <a:tblPr firstRow="1"/>
              <a:tblGrid>
                <a:gridCol w="11348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42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31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34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138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26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7576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378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314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314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8314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8314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2432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74133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50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การมีส่วนร่วมในการทำกิจกรรมประเมินองค์การสู่ราชการ 4.0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2564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การรายงานผลดำเนินการได้ตามแผนการขับเคลื่อนการปฏิบัติงาน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ของกรมพัฒนาฝีมือแรงงาน สู่ระบบราชการ 4.0 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ตาราง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050127"/>
              </p:ext>
            </p:extLst>
          </p:nvPr>
        </p:nvGraphicFramePr>
        <p:xfrm>
          <a:off x="3352800" y="4543742"/>
          <a:ext cx="5486400" cy="561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0829"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latin typeface="Tahoma" pitchFamily="34" charset="0"/>
                          <a:cs typeface="Tahoma" pitchFamily="34" charset="0"/>
                        </a:rPr>
                        <a:t>ปี 2561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latin typeface="Tahoma" pitchFamily="34" charset="0"/>
                          <a:cs typeface="Tahoma" pitchFamily="34" charset="0"/>
                        </a:rPr>
                        <a:t>ปี 2562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dirty="0">
                          <a:latin typeface="Tahoma" pitchFamily="34" charset="0"/>
                          <a:cs typeface="Tahoma" pitchFamily="34" charset="0"/>
                        </a:rPr>
                        <a:t>ปี 2563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0829">
                <a:tc>
                  <a:txBody>
                    <a:bodyPr/>
                    <a:lstStyle/>
                    <a:p>
                      <a:pPr algn="ctr"/>
                      <a:r>
                        <a:rPr lang="th-TH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222.85</a:t>
                      </a:r>
                      <a:r>
                        <a:rPr lang="en-US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คะแนน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295</a:t>
                      </a:r>
                      <a:r>
                        <a:rPr lang="th-TH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คะแนน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363.85 คะแนน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815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357166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ตาราง 9"/>
          <p:cNvGraphicFramePr>
            <a:graphicFrameLocks noGrp="1"/>
          </p:cNvGraphicFramePr>
          <p:nvPr/>
        </p:nvGraphicFramePr>
        <p:xfrm>
          <a:off x="152400" y="1428736"/>
          <a:ext cx="8610600" cy="4297680"/>
        </p:xfrm>
        <a:graphic>
          <a:graphicData uri="http://schemas.openxmlformats.org/drawingml/2006/table">
            <a:tbl>
              <a:tblPr/>
              <a:tblGrid>
                <a:gridCol w="8610600"/>
              </a:tblGrid>
              <a:tr h="354962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หน่วยงานจัดให้มีการส่งเสริมและสนับสนุนให้บุคลากรมีความรู้ ความสามารถ ทักษะ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ด้านดิจิทัล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และความรู้ด้านกฎหมาย รวมถึงระเบียบที่เกี่ยวข้องอย่างหลากหลาย เพื่อให้มีความชำนาญในงานที่ปฏิบัติ ตลอดจนสามารถปฏิบัติงานได้ก้าวทันเทคโนโลยีที่เปลี่ยนแปลง เกิดทัศนคติที่ดีต่อการทำงาน ต่อเพื่อนร่วมงาน นำไปสู่ผลลัพธ์ที่มีประสิทธิภาพและประสิทธิผลดียิ่งขึ้น ร่วมมือกันขับเคลื่อนองค์การไปสู่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รัฐบาลดิจิทัล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อย่างมี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ธรรมาภิ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บาล โดยเริ่มจากวิธีการเรียนรู้ด้วยตนเองตามความสนใจ ความต้องการและความถนัด มีเป้าหมายและแรงจูงใจ รู้จักแสวงหาแหล่งการเรียนรู้ เลือกวิธีการเรียนรู้ได้อย่างเหมาะสม โดยมุ่งเน้นให้สามารถนำความรู้ที่ได้รับไปใช้ประโยชน์ได้จริง ซึ่งเป็นการเพิ่มขีดความสามารถของบุคลากร ในการใช้เครื่องมือและวิธีการที่หลากหลาย เช่น 1) เรียนผ่านระบบออนไลน์ เช่น หลักสูตรของสำนักงาน ก.พ. หรือหน่วยงานอื่น 2) เข้ารับการฝึกอบรมหลักสูตรต่างๆ ของกรมพัฒนาฝีมือแรงงาน และหน่วยงานอื่น 3) มีส่วนร่วมในคณะทำงาน อนุกรรมการ กรรมการต่างๆ ในสถาบันการศึกษา หน่วยงานภาครัฐและเอกชน รวมถึงได้รับการถ่ายทอดความรู้โดยตรงจากผู้มีประสบการณ์ 4) การสอนงาน การให้คำปรึกษา หรือการ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coaching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5) วิธีการอื่น ๆ ที่เหมาะสม ทั้งนี้ ทุกหน่วยงานจะต้องวางแผนการพัฒนาบุคลากรให้สอดคล้องกับงบประมาณรายจ่ายประจำปีงบประมาณ พ.ศ. 2564 ของหน่วยงานที่ได้รับจัดสรร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รอบที่ 1 ผลการดำเนินการระหว่างวันที่ 1 ตุลาคม 2563 - 31 มีนาคม 2564   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รอบที่ 2 ผลการดำเนินการระหว่างวันที่ 1 เมษายน - 3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กันยายน 2564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เงื่อนไข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3.1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ผู้อำนวยการหน่วยงานทุกหน่วยงาน เป็นผู้รับผิดชอบการรายงานผลตามตัวชี้วัด โดยจัดทำข้อมูลผ่าน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QR Code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04 ภายในวันที่ 17 พฤศจิกายน 2563 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 บุคลากรรายงานผลการพัฒนารายบุคคล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โดยจัดทำข้อมูลผ่าน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QR Code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ตาม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05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3.3 กรอบการพัฒนาบุคลากร ได้แก่  1) ความรู้ที่จำเป็นด้าน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ทักษะดิจิทัล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                                      2) ความรู้ด้านกฎหมายและระเบียบที่เกี่ยวข้อง สำหรับการปฏิบัติงาน                                      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3.4 กลุ่มเป้าหมาย ประกอบด้วย ข้าราชการ ลูกจ้างประจำ และพนักงานราชการ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3.5 ผู้อำนวยการหน่วยงาน เป็นผู้ติดตาม และประเมินผลการพัฒนาบุคลากร ที่ได้รับการพัฒนา โดยจัดทำข้อมูลผ่าน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QR Code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06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หลักฐาน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หลักฐานเชิงประจักษ์ที่ชัดเจนและสามารถตรวจสอบได้ว่าบุคลากรได้รับการพัฒนา รายละเอียดปรากฏตาม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05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เจ้าภาพผู้รับผิดชอบ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กองบริหารทรัพยากรบุคคล โทร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 22643 4984 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นางกาญจนา อ่อนละมัย, นายเทพพิทักษ์ แก้ว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คำนวน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นางสาวศรัญญา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สุดเฉลียว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อื่นๆ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 ในกรณีบุคลากรย้าย/ช่วยราชการ ก่อนได้รับการประเมินผลการพัฒนา ขอให้ผู้บังคับบัญชาหน่วยงานปัจจุบัน เป็นผู้ประเมินผลตาม 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06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2. วิธีการกรอกแบบ </a:t>
                      </a:r>
                      <a:r>
                        <a:rPr kumimoji="0" lang="th-TH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บค.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04-06 สามารถดาวน์โหลดได้ที่ </a:t>
                      </a: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http://home.dsd.go.th/hr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สูตรการคำนวณ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ร้อยละการพัฒนาบุคลากร      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=   </a:t>
                      </a: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จำนวนบุคลากรตามกลุ่มเป้าหมายที่ได้รับการพัฒนา  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x  100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                                                                             จำนวนบุคลากรตามกลุ่มเป้าหมายของหน่วยงาน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                                </a:t>
                      </a: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644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644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6441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3080" name="TextBox 5"/>
          <p:cNvSpPr txBox="1">
            <a:spLocks noChangeArrowheads="1"/>
          </p:cNvSpPr>
          <p:nvPr/>
        </p:nvSpPr>
        <p:spPr bwMode="auto">
          <a:xfrm>
            <a:off x="0" y="-24"/>
            <a:ext cx="8991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</a:t>
            </a:r>
            <a:r>
              <a:rPr lang="en-US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Base </a:t>
            </a:r>
            <a:r>
              <a:rPr lang="th-TH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  <a:endParaRPr lang="th-TH" sz="16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th-TH" sz="1600" b="1" dirty="0">
                <a:solidFill>
                  <a:srgbClr val="595959"/>
                </a:solidFill>
                <a:latin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0" y="533400"/>
            <a:ext cx="7848600" cy="571504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Aft>
                <a:spcPts val="600"/>
              </a:spcAft>
              <a:defRPr/>
            </a:pP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ตัวชี้วัด 2.2 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ร้อยละความสำเร็จของการพัฒนาบุคลากรเพิ่มประสิทธิภาพการปฏิบัติราชการของหน่วยงาน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          </a:t>
            </a:r>
            <a:r>
              <a:rPr lang="th-TH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สู่รัฐบาลดิจิทัล</a:t>
            </a:r>
            <a:endParaRPr lang="th-TH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82" name="TextBox 11"/>
          <p:cNvSpPr txBox="1">
            <a:spLocks noChangeArrowheads="1"/>
          </p:cNvSpPr>
          <p:nvPr/>
        </p:nvSpPr>
        <p:spPr bwMode="auto">
          <a:xfrm>
            <a:off x="152400" y="1166799"/>
            <a:ext cx="439261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24" name="Table 51"/>
          <p:cNvGraphicFramePr>
            <a:graphicFrameLocks noGrp="1"/>
          </p:cNvGraphicFramePr>
          <p:nvPr/>
        </p:nvGraphicFramePr>
        <p:xfrm>
          <a:off x="60325" y="5516563"/>
          <a:ext cx="9007475" cy="1066800"/>
        </p:xfrm>
        <a:graphic>
          <a:graphicData uri="http://schemas.openxmlformats.org/drawingml/2006/table">
            <a:tbl>
              <a:tblPr/>
              <a:tblGrid>
                <a:gridCol w="1162050"/>
                <a:gridCol w="403225"/>
                <a:gridCol w="390525"/>
                <a:gridCol w="373063"/>
                <a:gridCol w="492125"/>
                <a:gridCol w="441325"/>
                <a:gridCol w="1919287"/>
                <a:gridCol w="392113"/>
                <a:gridCol w="392112"/>
                <a:gridCol w="392113"/>
                <a:gridCol w="392112"/>
                <a:gridCol w="392113"/>
                <a:gridCol w="1865312"/>
              </a:tblGrid>
              <a:tr h="414338">
                <a:tc>
                  <a:txBody>
                    <a:bodyPr/>
                    <a:lstStyle/>
                    <a:p>
                      <a:pPr marL="0" marR="0" lvl="0" indent="0" algn="thai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ธ.ค.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ก.พ.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เม.ย.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พ.ค.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มิ.ย.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ส.ค.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A452A"/>
                    </a:solidFill>
                  </a:tcPr>
                </a:tc>
              </a:tr>
              <a:tr h="6524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anchor="ctr" horzOverflow="overflow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th-TH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การพัฒนาบุคลากร ไม่น้อยกว่า      ร้อยละ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 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th-TH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การพัฒนาบุคลากร ร้อยละ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100</a:t>
                      </a:r>
                      <a:endParaRPr kumimoji="0" lang="th-TH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cxnSp>
        <p:nvCxnSpPr>
          <p:cNvPr id="28" name="ตัวเชื่อมต่อตรง 22"/>
          <p:cNvCxnSpPr/>
          <p:nvPr/>
        </p:nvCxnSpPr>
        <p:spPr>
          <a:xfrm>
            <a:off x="3929058" y="485776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6" name="TextBox 14"/>
          <p:cNvSpPr txBox="1">
            <a:spLocks noChangeArrowheads="1"/>
          </p:cNvSpPr>
          <p:nvPr/>
        </p:nvSpPr>
        <p:spPr bwMode="auto">
          <a:xfrm>
            <a:off x="152400" y="5087938"/>
            <a:ext cx="84248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85850" y="5219700"/>
            <a:ext cx="7943850" cy="342900"/>
            <a:chOff x="1153093" y="4031944"/>
            <a:chExt cx="7943402" cy="341527"/>
          </a:xfrm>
        </p:grpSpPr>
        <p:sp>
          <p:nvSpPr>
            <p:cNvPr id="3128" name="TextBox 30"/>
            <p:cNvSpPr txBox="1">
              <a:spLocks noChangeArrowheads="1"/>
            </p:cNvSpPr>
            <p:nvPr/>
          </p:nvSpPr>
          <p:spPr bwMode="auto">
            <a:xfrm>
              <a:off x="1153093" y="4031944"/>
              <a:ext cx="1336600" cy="338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endParaRPr lang="th-TH" sz="800" b="1" dirty="0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1" hangingPunct="1"/>
              <a:r>
                <a:rPr lang="th-TH" sz="800" b="1" dirty="0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2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1" name="TextBox 33"/>
            <p:cNvSpPr txBox="1">
              <a:spLocks noChangeArrowheads="1"/>
            </p:cNvSpPr>
            <p:nvPr/>
          </p:nvSpPr>
          <p:spPr bwMode="auto">
            <a:xfrm>
              <a:off x="5012088" y="4035107"/>
              <a:ext cx="1336600" cy="338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endParaRPr lang="th-TH" sz="800" b="1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1" hangingPunct="1"/>
              <a:r>
                <a:rPr lang="th-TH" sz="800" b="1" dirty="0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35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183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42876" y="642938"/>
            <a:ext cx="7705724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2.3 : ความสำเร็จของการประกวดรางวัลเลิศรัฐ สาขาคุณภาพการบริหารจัดการภาครัฐ รายหมวด 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884523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การประกวดรางวัลเลิศรัฐ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Public Sector Excellence Awards : PSEA)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เป็นกิจกรรมที่ส่งเสริมและสนับสนุนให้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ภาครัฐมีการปรับตัว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ให้ทันต่อการเปลี่ยนแปลงในสถานการณ์ปัจจุบัน ทั้งการปรับเปลี่ยนแนวคิดและวิธีการทำงานใหม่ การนำนวัตกรรมเข้ามาช่วยพัฒนางานบริการภาครัฐ หรือการทำงานโดยยึดหลักธรรมาภิบาลของการบริหารกิจการบ้านเมืองที่ดี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เพื่อให้ภาครัฐสามารถพลิกโฉมการทำงานให้มีประสิทธิภาพมากยิ่งขึ้น จนสามารถเป็นที่เชื่อถือและไว้วางใจรวมทั้งเป็นที่พึ่งของประชาชน ซึ่งเป็น     กลยุทธ์ที่ให้หน่วยงานภาครัฐเกิดการพัฒนาองค์กรและการบริการภาครัฐแก่ประชาชน โดยมอบรางวัลให้แก่หน่วยงานภาครัฐที่มุ่งมั่นพัฒนาการปฏิบัติราชการมาอย่างต่อเนื่อง ซึ่งรางวัลจะเป็นกลไกสำคัญอย่างหนึ่งที่จะช่วยขับเคลื่อน และผลักดันให้เกิดการพัฒนาระบบราชการและการบริหารงานภาครัฐให้ดียิ่งขึ้น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 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ผลการดำเนินการระหว่างวันที่ 1 ตุลาคม 2563 – 30 มีนาคม 2564 โดยการเข้าร่วมกิจกรรมของกลุ่มพัฒนาระบบบริหาร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          ที่เกี่ยวข้องกับการเตรียมการประกวดรางวัลเลิศรัฐ ตามที่กำหนดในเงื่อนไข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  รอบที่ 2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หน่วยงานได้รับรางวัลเลิศรัฐ สาขา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คุณภาพการบริหารจัดการภาครัฐ รายหมวด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เจ้าหน้าที่ที่เข้าร่วมต้องมีตำแหน่งนักวิชาการฯ ระดับชำนาญการ ขึ้นไปอย่างน้อย 1 คน ในทุกกิจกรรมที่เข้าร่วม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ผลประกาศรางวัลเลิศรัฐจากสำนักงาน ก.พ.ร.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สูตรการคำนวณ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6" y="4402139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178073"/>
              </p:ext>
            </p:extLst>
          </p:nvPr>
        </p:nvGraphicFramePr>
        <p:xfrm>
          <a:off x="0" y="4876800"/>
          <a:ext cx="9006844" cy="10668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1486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19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การมีส่วนร่วมในการทำกิจกรรมเตรียมการประกวดรางวัลเลิศรัฐ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● ได้รับรางวัลเลิศรัฐ สาขาคุณภาพการบริหารจัดการภาครัฐ รายหมวด อย่างน้อย 1 หมวด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8702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51" y="85728"/>
            <a:ext cx="855710" cy="855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" y="-3413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295172" y="609600"/>
            <a:ext cx="6653093" cy="50008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ตัวชี้วัด 2.4 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ความสำเร็จของการพัฒนานวัตกรรม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04" y="1143000"/>
            <a:ext cx="43924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27855"/>
              </p:ext>
            </p:extLst>
          </p:nvPr>
        </p:nvGraphicFramePr>
        <p:xfrm>
          <a:off x="142844" y="1371600"/>
          <a:ext cx="8772556" cy="701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2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50520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การพัฒนาประสิทธิภาพในการบริหารจัดการและพัฒนานวัตกรรมในการบริหารจัดการระบบงาน งบประมาณ ทรัพยากรบุคคล และการให้บริการประชาชนหรือหน่วยงานของรัฐ เพื่อไปสู่ระบบราชการ 4.0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Innovation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base)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ประกอบด้วย 1) นวัตกรรมเชิงนโยบาย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(Policy Innovation)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เป็นการริเริ่มนโยบาย กฎหมายและกฎใหม่ ๆ ให้ทันสมัยเหมาะสมและทันต่อสถานการณ์ รวมทั้งให้มีความเชื่อมโยงกับยุทธศาสตร์ของประเทศ 2) นวัตกรรมให้บริการ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(Service Innovation)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เป็นนวัตกรรมที่นำมาใช้พัฒนาและสร้างคุณค่าในงานบริการภาครัฐ การปรับปรุงการบริการหรือสร้างบริการใหม่ เพื่อยกระดับประสิทธิภาพการให้บริการประชาชน เช่น หน่วยบริการเคลื่อนที่ การจัดทะเบียนออนไลน์ เป็นต้น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นวัตกรรมการบริหาร/องค์การ/หน่วยงาน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(Administrative Organization Innovation)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เป็นการสร้างหรือปรับปรุงกระบวนงานใหม่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New Process)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รวมทั้งการพัฒนาคุณภาพ          การบริหารงาน เพื่อเพิ่มประสิทธิภาพในการดำเนินงานของภาครัฐ หรือกระบวนการจัดโครงสร้างหน่วยงานรูปแบบใหม่ หรือการวางระบบใหม่ ซึ่งส่งผลต่อการปรับโครงสร้างความสัมพันธ์ระหว่างผู้มีส่วนได้ส่วนเสียฝ่ายต่าง ๆ เช่น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PMQA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4.0 เป็นต้น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พิจารณาจากการดำเนินการพัฒนานวัตกรรมในปีงบประมาณ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2563 จำนวนไม่น้อยกว่า 1 นวัตกรรม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ตามขั้นตอนที่กำหนด          คือ 1) เข้ารับการอบรม 2)ดำเนินการโดยใช้กระบวนการ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 Thinking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3) ดำเนินการจัดทำ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Prototype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4) ทดลองปฏิบัติตาม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Prototype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เพื่อปรับปรุงแก้ไขและพัฒนาเป็นนวัตกรรม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รายงานผลตามแบบฟอร์มที่กำหนด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 วันที่ 1 ตุลาคม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ผลการดำเนินการระหว่างวันที่ 1 เมษายน - 30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 ตัวชี้วัด </a:t>
                      </a:r>
                      <a:endParaRPr lang="th-TH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1) เป็นนวัตกรรมที่ไม่ซ้ำกับนวัตกรรมที่เคยนำเสนอในตัวชี้วัดครั้งที่ผ่านมา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2) เข้ารับการอบรมและดำเนินการตามที่กำหนด ตามขั้นตอนที่กำหนดในข้อ 2.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3) ใช้แบบฟอร์มการรายงานตัวชี้วัดระดับความสำเร็จของการพัฒนานวัตกรรม ตามที่กลุ่มพัฒนาระบบบริหารกำหนด โดยการรายงานต้องมีความครบถ้วน ชัดเจน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นำผลจากการทดลองมาปรับปรุง เพื่อมุ่งสู่ผลสัมฤทธิ์ของนวัตกรรม โดยต้องมีข้อมูลที่เป็นรูปธรรม น่าเชื่อถือ เช่น มีการเปรียบเทียบผลดำเนินการก่อน – หลัง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การติดตามผลการดำเนินการผลสำรวจความพึงพอใจ  เป็นต้น </a:t>
                      </a:r>
                      <a:endParaRPr lang="en-US" sz="900" b="0" spc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  </a:t>
                      </a: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en-US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แบบฟอร์มการรายงานตัวชี้วัด ระดับความสำเร็จของการพัฒนา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นวัตกรรม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โดยสามารถดาวน์โหลดแบบฟอร์มได้ที่เว็บไซต์กลุ่มพัฒนาระบบบริหาร  </a:t>
                      </a:r>
                      <a:r>
                        <a:rPr lang="en-US" sz="900" b="0" spc="-4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http://www.dsd.go.th/msdu</a:t>
                      </a:r>
                      <a:endParaRPr lang="en-US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anose="020B0604030504040204" pitchFamily="34" charset="0"/>
                          <a:cs typeface="Tahoma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นักวิชาการพัฒนาฝีมือแรงงานชำนาญการพิเศษ / นางสาวทิพย์ไพลิน ยินดี นักวิชาการพัฒนาฝีมือแรงงาน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ปฏิบัติการ/ และนางสาวนภารัตน์ ภาโนมัย นักวิชาการพัฒนาฝีมือแรงงาน โทรศัพท์ : 0 2247 0303 และ 0 2245 1707 ต่อ 613 </a:t>
                      </a:r>
                      <a:endParaRPr lang="en-US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5"/>
                        <a:defRPr/>
                      </a:pPr>
                      <a:r>
                        <a:rPr lang="th-TH" sz="900" b="1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(ถ้ามี)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endParaRPr lang="th-TH" sz="900" b="0" spc="-4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4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 </a:t>
                      </a:r>
                      <a:endParaRPr lang="th-TH" sz="900" b="1" spc="-4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52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pc="-4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79513" y="4876800"/>
            <a:ext cx="43924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57754" y="4916274"/>
            <a:ext cx="7943402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492689"/>
              </p:ext>
            </p:extLst>
          </p:nvPr>
        </p:nvGraphicFramePr>
        <p:xfrm>
          <a:off x="60956" y="5257800"/>
          <a:ext cx="9006844" cy="855699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3277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9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จัดทำ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Prototype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แล้วเสร็จ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0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ความสำเร็จของการพัฒนานวัตกรรมที่มีผลลัพธ์ที่เกิดขึ้นจริงอย่างเป็นรูปธรรม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ไม่น้อยกว่า 1 นวัตกรรม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617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(กลุ่มพัฒนาระบบบริหาร)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1" y="719138"/>
            <a:ext cx="7961313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2.5 : ความสำเร็จของการประกวดรางวัลเลิศรัฐ </a:t>
            </a: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สาขาบริการภาครัฐและสาขาการบริหารราชการ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แบบมีส่วนร่วม </a:t>
            </a: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60097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การประกวดรางวัลเลิศรัฐ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Public Sector Excellence Awards : PSEA)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เป็นกิจกรรมที่ส่งเสริมและสนับสนุนให้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ภาครัฐมีการปรับตัว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ให้ทันต่อการเปลี่ยนแปลงในสถานการณ์ปัจจุบัน ทั้งการปรับเปลี่ยนแนวคิดและวิธีการทำงานใหม่ การนำนวัตกรรมเข้ามาช่วยพัฒนางานบริการภาครัฐ หรือการทำงานโดยยึดหลักธรรมาภิบาลของการบริหารกิจการบ้านเมืองที่ดี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เพื่อให้ภาครัฐสามารถพลิกโฉมการทำงานให้มีประสิทธิภาพมากยิ่งขึ้น จนสามารถเป็นที่เชื่อถือและไว้วางใจรวมทั้งเป็นที่พึ่งของประชาชน ซึ่งเป็น     กลยุทธ์ที่ให้หน่วยงานภาครัฐเกิดการพัฒนาองค์กรและการบริการภาครัฐแก่ประชาชน โดยมอบรางวัลให้แก่หน่วยงานภาครัฐที่มุ่งมั่นพัฒนาการปฏิบัติราชการมาอย่างต่อเนื่อง ซึ่งรางวัลจะเป็นกลไกสำคัญอย่างหนึ่งที่จะช่วยขับเคลื่อน และผลักดันให้เกิดการพัฒนาระบบราชการและการบริหารงานภาครัฐให้ดียิ่งขึ้น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หน่วยงานได้รับรางวัลเลิศรัฐ สาขาใด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สาขาหนึ่ง โดยแบ่งเป็น 2 สาขา ประกอบด้วย 1) สาขาบริการภาครัฐ 2) สาขาการบริหารราชการแบบมีส่วนร่วม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ผลการดำเนินการระหว่างวันที่ 1 ตุลาคม 2563 – 31 มีนาคม 2564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ผลการดำเนินการ ระหว่างวันที่ 1 เมษายน –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หลักฐาน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ผลประกาศรางวัลเลิศรัฐจากสำนักงาน ก.พ.ร.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</a:t>
                      </a:r>
                      <a:r>
                        <a:rPr lang="th-TH" sz="900" b="0" spc="-2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ศรีวรรณ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สูตรการคำนวณ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6" y="4402139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054523"/>
              </p:ext>
            </p:extLst>
          </p:nvPr>
        </p:nvGraphicFramePr>
        <p:xfrm>
          <a:off x="0" y="4876800"/>
          <a:ext cx="9006844" cy="1237827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9557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1554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14867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19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การชี้แจงเกณฑ์การประกวดรางวัลเลิศรัฐ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สาขาบริการภาครัฐและสาขาการบริหาร ราชการแบบมีส่วนร่วม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การคัดเลือกผลงานและเป็นที่ปรึกษา     ในการประกวด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● ได้รับรางวัลเลิศรัฐ สาขาบริการภาครัฐและสาขาการบริหาราราชการแบบมีส่วนร่วม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อย่างน้อย 1 ประเภท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31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277813"/>
            <a:ext cx="923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11"/>
          <p:cNvSpPr txBox="1">
            <a:spLocks noChangeArrowheads="1"/>
          </p:cNvSpPr>
          <p:nvPr/>
        </p:nvSpPr>
        <p:spPr bwMode="auto">
          <a:xfrm>
            <a:off x="247650" y="1219200"/>
            <a:ext cx="43926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sz="1100" b="1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25737"/>
              </p:ext>
            </p:extLst>
          </p:nvPr>
        </p:nvGraphicFramePr>
        <p:xfrm>
          <a:off x="247650" y="1479550"/>
          <a:ext cx="8669338" cy="5226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93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226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th-TH" sz="2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สูตรการคำนวณ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54348"/>
              </p:ext>
            </p:extLst>
          </p:nvPr>
        </p:nvGraphicFramePr>
        <p:xfrm>
          <a:off x="889000" y="1981200"/>
          <a:ext cx="7315200" cy="503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71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446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837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ร้อยละของการบรรลุเป้าหมาย                 ตามแผนการปฏิบัติงาน    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spc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=</a:t>
                      </a:r>
                      <a:endParaRPr lang="th-TH" sz="900" b="0" spc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spc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634" marB="4563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pc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จำนวนแผนงาน/โครงการ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spc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ที่ดำเนินการแล้วเสร็จ </a:t>
                      </a:r>
                    </a:p>
                  </a:txBody>
                  <a:tcPr marT="45634" marB="456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pc="-4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spc="-4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spc="-4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634" marB="4563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86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</a:t>
                      </a:r>
                      <a:r>
                        <a:rPr lang="th-TH" sz="900" b="0" spc="-4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</a:t>
                      </a:r>
                      <a:r>
                        <a:rPr lang="th-TH" sz="900" b="0" spc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จำนวนแผนงาน/โครงการ ตามแผนปฏิบัติงาน ประจำปีงบประมาณ</a:t>
                      </a:r>
                      <a:r>
                        <a:rPr lang="th-TH" sz="900" b="0" spc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2564</a:t>
                      </a:r>
                      <a:endParaRPr lang="th-TH" sz="900" b="0" spc="-4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634" marB="456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675" y="4763"/>
            <a:ext cx="86010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ounded Rectangle 3"/>
          <p:cNvSpPr/>
          <p:nvPr/>
        </p:nvSpPr>
        <p:spPr bwMode="gray">
          <a:xfrm>
            <a:off x="55563" y="533401"/>
            <a:ext cx="8110537" cy="6858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1.1 </a:t>
            </a:r>
            <a:r>
              <a:rPr lang="en-US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100" b="1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ความสำเร็จของการบรรลุเป้าหมายตามแผนปฏิบัติงาน ประจำปีงบประมาณ พ.ศ.2564 ภายใต้แผนปฏิบัติราชการ</a:t>
            </a:r>
            <a:r>
              <a:rPr lang="th-TH" sz="1100" b="1" kern="0" spc="-3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กรมพัฒนาฝีมือแรงงาน  ประจำปีงบประมาณ พ.ศ.2564 และการเบิกจ่ายเงินงบประมาณภาพรวม ประจำปีงบประมาณ พ.ศ.2564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th-TH" sz="1100" b="1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2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</a:t>
            </a:r>
          </a:p>
        </p:txBody>
      </p:sp>
      <p:sp>
        <p:nvSpPr>
          <p:cNvPr id="6158" name="TextBox 14"/>
          <p:cNvSpPr txBox="1">
            <a:spLocks noChangeArrowheads="1"/>
          </p:cNvSpPr>
          <p:nvPr/>
        </p:nvSpPr>
        <p:spPr bwMode="auto">
          <a:xfrm>
            <a:off x="227013" y="4583112"/>
            <a:ext cx="830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endParaRPr lang="th-TH" sz="900" b="1" dirty="0">
              <a:latin typeface="Tahoma" pitchFamily="34" charset="0"/>
              <a:cs typeface="Tahoma" pitchFamily="34" charset="0"/>
            </a:endParaRPr>
          </a:p>
          <a:p>
            <a:r>
              <a:rPr lang="th-TH" sz="9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6159" name="Group 4"/>
          <p:cNvGrpSpPr>
            <a:grpSpLocks/>
          </p:cNvGrpSpPr>
          <p:nvPr/>
        </p:nvGrpSpPr>
        <p:grpSpPr bwMode="auto">
          <a:xfrm>
            <a:off x="990600" y="4840288"/>
            <a:ext cx="7681913" cy="341312"/>
            <a:chOff x="1153093" y="4031945"/>
            <a:chExt cx="7943402" cy="341526"/>
          </a:xfrm>
        </p:grpSpPr>
        <p:sp>
          <p:nvSpPr>
            <p:cNvPr id="11" name="TextBox 10"/>
            <p:cNvSpPr txBox="1"/>
            <p:nvPr/>
          </p:nvSpPr>
          <p:spPr>
            <a:xfrm>
              <a:off x="1153093" y="4031945"/>
              <a:ext cx="1336212" cy="338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2" name="Straight Arrow Connector 34"/>
            <p:cNvCxnSpPr/>
            <p:nvPr/>
          </p:nvCxnSpPr>
          <p:spPr>
            <a:xfrm>
              <a:off x="1991919" y="4279750"/>
              <a:ext cx="456348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35"/>
            <p:cNvCxnSpPr/>
            <p:nvPr/>
          </p:nvCxnSpPr>
          <p:spPr>
            <a:xfrm rot="10800000">
              <a:off x="1287699" y="4287692"/>
              <a:ext cx="366063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012349" y="4035122"/>
              <a:ext cx="1336212" cy="338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7" name="Straight Arrow Connector 38"/>
            <p:cNvCxnSpPr/>
            <p:nvPr/>
          </p:nvCxnSpPr>
          <p:spPr>
            <a:xfrm>
              <a:off x="5987422" y="4279750"/>
              <a:ext cx="3109073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52"/>
            <p:cNvCxnSpPr/>
            <p:nvPr/>
          </p:nvCxnSpPr>
          <p:spPr>
            <a:xfrm flipH="1">
              <a:off x="2495871" y="4279750"/>
              <a:ext cx="301714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572185"/>
              </p:ext>
            </p:extLst>
          </p:nvPr>
        </p:nvGraphicFramePr>
        <p:xfrm>
          <a:off x="66675" y="5181600"/>
          <a:ext cx="8824911" cy="1401880"/>
        </p:xfrm>
        <a:graphic>
          <a:graphicData uri="http://schemas.openxmlformats.org/drawingml/2006/table">
            <a:tbl>
              <a:tblPr firstRow="1"/>
              <a:tblGrid>
                <a:gridCol w="8940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1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00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8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89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90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217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326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0009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8011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09094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8011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00384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1318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933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91433" marR="91433" marT="45670" marB="4567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th-TH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รายงานผลการดำเนินงานตามแผนงาน/โครงการ 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ไตรมาสที่  </a:t>
                      </a:r>
                      <a:r>
                        <a:rPr kumimoji="0" lang="th-TH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kumimoji="0" lang="en-US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ตามแผนปฏิบัติงาน ไม่น้อยกว่า  </a:t>
                      </a:r>
                      <a:b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100</a:t>
                      </a:r>
                    </a:p>
                    <a:p>
                      <a:pPr marL="111125" marR="0" lvl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th-TH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1 - 2  ไม่น้อยกว่า            ร้อยละ 45 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ดำเนินแผนงาน/โครงการ ตามแผนปฏิบัติงาน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ไตรมาสที่ 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– 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en-US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ร้อยละ 100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เบิกจ่ายเงินงบประมาณภาพรวม                    ไตรมาส 1 - 4  ไม่น้อยกว่า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ร้อยละ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r>
                        <a:rPr lang="en-GB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800" b="0" kern="120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(ไตรมาส</a:t>
                      </a:r>
                      <a:r>
                        <a:rPr lang="th-TH" sz="800" b="0" kern="1200" baseline="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 และ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ไตรมาส  4  ต้องเป็นไปตาม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เกณฑ์มติคณะรัฐมนตรี)</a:t>
                      </a: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670" marB="4567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27951"/>
              </p:ext>
            </p:extLst>
          </p:nvPr>
        </p:nvGraphicFramePr>
        <p:xfrm>
          <a:off x="1117633" y="2926655"/>
          <a:ext cx="6661716" cy="552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65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274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76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54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1 - 2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69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วงเงินงบประมาณที่หน่วยงานได้รับจัดสรรในปีงบประมาณ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2564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1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94828"/>
              </p:ext>
            </p:extLst>
          </p:nvPr>
        </p:nvGraphicFramePr>
        <p:xfrm>
          <a:off x="1185099" y="3769593"/>
          <a:ext cx="688808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91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631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58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186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ร้อยละการเบิกจ่ายงบประมาณ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=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ของหน่วยงาน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งบประมาณที่หน่วยงานเบิกจ่ายภาพรวม 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ไตรมาส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1 - 4 (พิจารณาจากระบบ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GFMIS)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วงเงินงบประมาณที่หน่วยงานได้รับจัดสรรในปีงบประมาณ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พ.ศ. 2564 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82664" y="2743200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1 มี.ค. (6 เดือน)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7625" y="3539706"/>
            <a:ext cx="14540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2 ก.ย. (12 เดือน)</a:t>
            </a:r>
          </a:p>
        </p:txBody>
      </p:sp>
    </p:spTree>
    <p:extLst>
      <p:ext uri="{BB962C8B-B14F-4D97-AF65-F5344CB8AC3E}">
        <p14:creationId xmlns:p14="http://schemas.microsoft.com/office/powerpoint/2010/main" val="699136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52400"/>
            <a:ext cx="8763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3"/>
          <p:cNvSpPr/>
          <p:nvPr/>
        </p:nvSpPr>
        <p:spPr bwMode="gray">
          <a:xfrm>
            <a:off x="152400" y="677862"/>
            <a:ext cx="7086600" cy="46513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2.6 </a:t>
            </a:r>
            <a:r>
              <a:rPr lang="en-US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ความสำเร็จของการปรับปรุงข้อมูล</a:t>
            </a: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DSD Report </a:t>
            </a: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สำหรับผู้บริหาร</a:t>
            </a:r>
            <a:endParaRPr lang="th-TH" sz="1400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2" name="TextBox 11"/>
          <p:cNvSpPr txBox="1">
            <a:spLocks noChangeArrowheads="1"/>
          </p:cNvSpPr>
          <p:nvPr/>
        </p:nvSpPr>
        <p:spPr bwMode="auto">
          <a:xfrm>
            <a:off x="103188" y="1316038"/>
            <a:ext cx="43926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sz="1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sp>
        <p:nvSpPr>
          <p:cNvPr id="2053" name="TextBox 14"/>
          <p:cNvSpPr txBox="1">
            <a:spLocks noChangeArrowheads="1"/>
          </p:cNvSpPr>
          <p:nvPr/>
        </p:nvSpPr>
        <p:spPr bwMode="auto">
          <a:xfrm>
            <a:off x="138113" y="4025900"/>
            <a:ext cx="84248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r>
              <a:rPr lang="th-TH" sz="1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054" name="Group 4"/>
          <p:cNvGrpSpPr>
            <a:grpSpLocks/>
          </p:cNvGrpSpPr>
          <p:nvPr/>
        </p:nvGrpSpPr>
        <p:grpSpPr bwMode="auto">
          <a:xfrm>
            <a:off x="838200" y="4048125"/>
            <a:ext cx="7943850" cy="342900"/>
            <a:chOff x="1153093" y="4031945"/>
            <a:chExt cx="7943402" cy="341526"/>
          </a:xfrm>
        </p:grpSpPr>
        <p:sp>
          <p:nvSpPr>
            <p:cNvPr id="2101" name="TextBox 16"/>
            <p:cNvSpPr txBox="1">
              <a:spLocks noChangeArrowheads="1"/>
            </p:cNvSpPr>
            <p:nvPr/>
          </p:nvSpPr>
          <p:spPr bwMode="auto">
            <a:xfrm>
              <a:off x="1153093" y="4031945"/>
              <a:ext cx="1336600" cy="338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9pPr>
            </a:lstStyle>
            <a:p>
              <a:pPr algn="ctr"/>
              <a:endParaRPr lang="th-TH" sz="800" b="1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ปี </a:t>
              </a:r>
              <a:r>
                <a:rPr lang="en-US" sz="800" b="1">
                  <a:solidFill>
                    <a:srgbClr val="984807"/>
                  </a:solidFill>
                  <a:latin typeface="Tahoma" pitchFamily="34" charset="0"/>
                  <a:cs typeface="Tahoma" pitchFamily="34" charset="0"/>
                </a:rPr>
                <a:t>63</a:t>
              </a:r>
              <a:endParaRPr lang="th-TH" sz="800" b="1">
                <a:solidFill>
                  <a:srgbClr val="984807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38862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4" name="TextBox 19"/>
            <p:cNvSpPr txBox="1">
              <a:spLocks noChangeArrowheads="1"/>
            </p:cNvSpPr>
            <p:nvPr/>
          </p:nvSpPr>
          <p:spPr bwMode="auto">
            <a:xfrm>
              <a:off x="5012088" y="4035107"/>
              <a:ext cx="1336600" cy="338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itchFamily="34" charset="0"/>
                  <a:cs typeface="Cordia New" pitchFamily="34" charset="-34"/>
                </a:defRPr>
              </a:lvl9pPr>
            </a:lstStyle>
            <a:p>
              <a:pPr algn="ctr"/>
              <a:endParaRPr lang="th-TH" sz="800" b="1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 ปี </a:t>
              </a:r>
              <a:r>
                <a:rPr lang="en-US" sz="800" b="1">
                  <a:solidFill>
                    <a:srgbClr val="E46C0A"/>
                  </a:solidFill>
                  <a:latin typeface="Tahoma" pitchFamily="34" charset="0"/>
                  <a:cs typeface="Tahoma" pitchFamily="34" charset="0"/>
                </a:rPr>
                <a:t>64</a:t>
              </a:r>
              <a:endParaRPr lang="th-TH" sz="800" b="1">
                <a:solidFill>
                  <a:srgbClr val="E46C0A"/>
                </a:solidFill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288568"/>
              </p:ext>
            </p:extLst>
          </p:nvPr>
        </p:nvGraphicFramePr>
        <p:xfrm>
          <a:off x="76200" y="5013325"/>
          <a:ext cx="9007472" cy="1082675"/>
        </p:xfrm>
        <a:graphic>
          <a:graphicData uri="http://schemas.openxmlformats.org/drawingml/2006/table">
            <a:tbl>
              <a:tblPr firstRow="1"/>
              <a:tblGrid>
                <a:gridCol w="11608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9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8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4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5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71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91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91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609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35364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73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91446" marR="91446" marT="45732" marB="45732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ปรับปรุงข้อมูล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Report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สำหรับผู้บริหารให้มีความครบถ้วน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ข้อมูลในหน้า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DSD Report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สำหรับผู้บริหารต้องสามารถแสดงผลข้อมูล ประมวลผลข้อมูล แสดงผลในรูปแบบกราฟและสามารถดาวน์โหลดข้อมูลในรูปแบบตารางได้ 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32" marB="45732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97" name="สี่เหลี่ยมผืนผ้า 2"/>
          <p:cNvSpPr>
            <a:spLocks noChangeArrowheads="1"/>
          </p:cNvSpPr>
          <p:nvPr/>
        </p:nvSpPr>
        <p:spPr bwMode="auto">
          <a:xfrm>
            <a:off x="1374775" y="3309938"/>
            <a:ext cx="6854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graphicFrame>
        <p:nvGraphicFramePr>
          <p:cNvPr id="27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644217"/>
              </p:ext>
            </p:extLst>
          </p:nvPr>
        </p:nvGraphicFramePr>
        <p:xfrm>
          <a:off x="114300" y="1570038"/>
          <a:ext cx="8886825" cy="3230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68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4635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ความสำเร็จของการปรับปรุงข้อมูล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Report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เพื่อให้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ผู้บริหารสามารถติดตามและวิเคราะห์ผลการปฏิบัติงานได้อย่างถูกต้อง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ครบถ้วน และรวดเร็ว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 เป็นระบบรายงานผลงานสำคัญสำหรับผู้บริหารผ่านระบบคลังข้อมูลกรมพัฒนาฝีมือแรงงาน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 warehouse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ได้แก่ ผลการดำเนินงานทั้ง ผลผลิต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Output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และ ผลลัพธ์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Outcome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ในทุกโครงการ/กิจกรรม ของทุกหน่วยงาน โดยสามารถจำแนกกลุ่มเป้าหมายและกิจกรรมการฝึกอบรม/ทดสอบได้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1) การปรับปรุงข้อมูล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 เป็นการพัฒนาและปรับปรุงข้อมูลในหน้า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สำหรับผู้บริหารเพื่อให้มีความถูกต้อง เข้าใจง่าย และสะดวก</a:t>
                      </a:r>
                      <a:b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ในการเข้าถึงข้อมูล อันประกอบด้วย  ภาพรวมผลการดำเนินงานแยกตามรายโครงการ/กิจกรรม ผลการดำเนินงานแยกตามรายหน่วยงาน ผลการดำเนินงานแยกตามรายหลักสูตรการฝึก และผลการดำเนินงานแยกกิจกรรมการฝึก เตรียมเข้าทำงาน ยกระดับฝีมือ และ ฝึกอาชีพเสริม รวมทั้งข้อมูลผลสัมฤทธิ์การมีงานทำและรายได้เฉลี่ยของผู้ผ่านการฝึกอบรม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2) ข้อมูลปรากฏ ในหน้า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ต้องมีค่าเป้าหมายการดำเนินงานในภาพรวมและรายหน่วยงานที่ถูกต้องตรงกับเป้าหมายที่ได้รับตามเอกสารงบประมาณรายจ่ายปะจำปีงบประมาณ พ.ศ. 2564 (ขาวคาดแดง)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2.2 ข้อมูลในหน้า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สำหรับผู้บริหารต้องสามารถแสดงผลข้อมูล ประมวลผลข้อมูล แสดงผลในรูปแบบกราฟและสามารถดาวน์โหลดข้อมูลในรูปแบบตารางได้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2.3 วัดความสำเร็จจากความครบถ้วนของข้อมูลสำคัญสำหรับผู้บริหาร ตามข้อ 1) และ ความถูกต้องของค่าเป้าหมายการดำเนินงานตามข้อ 2)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รอบที่ 1 ผลการดำเนินการระหว่างวันที่ 1 ตุลาคม 2563 - 31 มีนาคม 2564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รอบที่ 2 ผลการดำเนินการระหว่างวันที่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เมษายน 2564 - 30 กันยายน 2564</a:t>
                      </a: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การปรับปรุงข้อมูล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สำหรับผู้บริหารให้มีความครบถ้วน  ได้แก่ ภาพรวมผลการดำเนินงานแยกตามรายโครงการ ผลการดำเนินงานแยกตามรายหน่วยงาน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spc="-6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ผลการดำเนินงานแยกตามรายหลักสูตรการฝึก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และผลการดำเนินงานแยกกิจกรรมการฝึก เตรียมเข้าทำงาน ยกระดับฝีมือ และ ฝึกอาชีพเสริม รวมทั้งข้อมูลผลสัมฤทธิ์การมีงานทำและรายได้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เฉลี่ยของผู้ผ่านการฝึกอบรม และ ข้อมูลที่ปรากฏ ในหน้า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DSD Report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สำหรับผู้บริหารต้องมีค่าเป้าหมายการดำเนินงานในภาพรวมและรายหน่วยงานที่ถูกต้อง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ตรงกับเป้าหมายที่ได้รับตามเอกสารงบประมาณรายจ่ายปะจำปีงบประมาณ พ.ศ. 2564 (ขาวคาดแดง)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หลักฐานเชิงประจักษ์ที่ชัดเจนและสามารถตรวจสอบได้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ผ่านระบบคลังข้อมูล (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3"/>
                        </a:rPr>
                        <a:t>http://datacenter.dsd.go.th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</a:t>
                      </a:r>
                      <a:endParaRPr lang="th-TH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5" marR="91435" marT="45743" marB="4574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TextBox 5"/>
          <p:cNvSpPr txBox="1"/>
          <p:nvPr/>
        </p:nvSpPr>
        <p:spPr>
          <a:xfrm>
            <a:off x="0" y="47625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(กองแผนงานและสารสนเทศ)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34926" y="46482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0" name="Group 4"/>
          <p:cNvGrpSpPr>
            <a:grpSpLocks/>
          </p:cNvGrpSpPr>
          <p:nvPr/>
        </p:nvGrpSpPr>
        <p:grpSpPr bwMode="auto">
          <a:xfrm>
            <a:off x="1057275" y="4703761"/>
            <a:ext cx="7943850" cy="342900"/>
            <a:chOff x="1153093" y="4031945"/>
            <a:chExt cx="7943402" cy="341526"/>
          </a:xfrm>
        </p:grpSpPr>
        <p:sp>
          <p:nvSpPr>
            <p:cNvPr id="25" name="TextBox 24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6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30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1606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3714" y="76202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295276" y="642939"/>
            <a:ext cx="7582632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19138" indent="-719138"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2.7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จำนวนการ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ปรับปรุงระบบการให้บริการประชาชนในรูปแบบดิจิทัล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1" y="11858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225732"/>
              </p:ext>
            </p:extLst>
          </p:nvPr>
        </p:nvGraphicFramePr>
        <p:xfrm>
          <a:off x="167794" y="1447800"/>
          <a:ext cx="8839200" cy="4791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9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53932">
                <a:tc>
                  <a:txBody>
                    <a:bodyPr/>
                    <a:lstStyle/>
                    <a:p>
                      <a:pPr marL="228600" marR="0" indent="-2286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เป็นการ</a:t>
                      </a:r>
                      <a:r>
                        <a:rPr lang="th-TH" sz="11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ปรับปรุงระบบการให้บริการตามภารกิจในคู่มือประชาชนของกรมพัฒนาฝีมือแรงงานให้อยู่ในรูปแบบดิจิทัล 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ับเปลี่ยนการดำเนินการที่ยังอยู่ในรูปแบบของเอกสารให้อยู่ในรูปแบบดิจิทัลสำหรับบริการประชาชนบนระบบบริการภาครัฐผ่านระบบอิเล็กทรอนิกส์ (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http://e-service.dsd.go.th/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 จำนวน 2 ระบบ ได้แก่ การขออนุญาตและการต่อใบอนุญาตดำเนินการทดสอบมาตรฐานฝีมือแรงงานแห่งชาติ และการออกใบเสร็จรับเงินในรูปแบบอิเล็กทรอนิกส์</a:t>
                      </a:r>
                    </a:p>
                    <a:p>
                      <a:pPr marL="228600" marR="0" indent="-2286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พิจารณาจากการดำเนินงาน 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รอบที่ 1 ผลการดำเนินการระหว่างวันที่ 1 ตุลาคม 2563 – 31 มีนาคม 2564 ไม่มี</a:t>
                      </a:r>
                    </a:p>
                    <a:p>
                      <a:pPr marL="228600" marR="0" indent="-2286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                   รอบที่ 2 ผลการดำเนินการระหว่างวันที่ 1 เมษายน – 30 กันยายน 2564 โดยปรับปรุง</a:t>
                      </a:r>
                      <a:r>
                        <a:rPr lang="th-TH" sz="11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ระบบการให้บริการตามภารกิจในคู่มือประชาชนของกรมพัฒนาฝีมือแรงงานให้อยู่ใน</a:t>
                      </a:r>
                      <a:r>
                        <a:rPr lang="th-TH" sz="11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รูปแบบดิจิทัล</a:t>
                      </a:r>
                      <a:r>
                        <a:rPr lang="th-TH" sz="11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สำเร็จ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 2 ระบบ ได้แก่ 1) ระบบการยื่น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อนุญาตและการต่อใบอนุญาตดำเนินการทดสอบมาตรฐานฝีมือแรงงานแห่งชาติบนระบบบริการภาครัฐผ่านระบบอิเล็กทรอนิกส์ และ 2) ระบบจัดทำใบเสร็จรับเงินในรูปแบบอิเล็กทรอนิกส์  </a:t>
                      </a:r>
                      <a:endParaRPr lang="th-TH" sz="11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63638" marR="0" indent="-1163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 เงื่อนไช (ถ้ามี)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ไม่มี</a:t>
                      </a:r>
                    </a:p>
                    <a:p>
                      <a:pPr marL="1163638" marR="0" indent="-1163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 หลักฐาน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: 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3.1  ระบบการยื่น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อนุญาตและการต่อใบอนุญาตดำเนินการทดสอบมาตรฐานฝีมือแรงงานแห่งชาติบนระบบบริการภาครัฐผ่านระบบอิเล็กทรอนิกส์ (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http://e-service.dsd.go.th/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</a:p>
                    <a:p>
                      <a:pPr marL="1163638" marR="0" indent="-11636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		3.2  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ระบบจัดทำใบเสร็จรับเงินในรูปแบบอิเล็กทรอนิกส์ (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http://e-service.dsd.go.th/</a:t>
                      </a:r>
                      <a:r>
                        <a:rPr lang="th-TH" sz="1100" b="0" kern="120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11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 </a:t>
                      </a: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เจ้าภาพ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กลุ่มพัฒนาระบบบริหาร  ผู้รับผิดชอบ : นางศรีวรรณ ประเสริฐทอง นักวิชาการพัฒนาฝีมือแรงงานชำนาญการพิเศษ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 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นางสาวทิพย์ไพลิน ยินดี นักวิชาการพัฒนาฝีมือแรงงานปฏิบัติการ / นางสาวนภารัตน์  ภาโนมัย  นักวิชาการพัฒนาฝีมือแรงงาน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</a:t>
                      </a:r>
                      <a:r>
                        <a:rPr lang="th-TH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โทรศัพท์ : 0 2247 0303 และ 0 2245 1707 ต่อ 613  หรือสามารถติดต่อสอบถามได้ที่ 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Line : KPI DSD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  <a:tab pos="898525" algn="l"/>
                          <a:tab pos="1163638" algn="l"/>
                        </a:tabLst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 </a:t>
                      </a:r>
                      <a:r>
                        <a:rPr lang="th-TH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อื่น ๆ (ถ้ามี)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endParaRPr lang="th-TH" sz="11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2563" algn="l"/>
                        </a:tabLst>
                        <a:defRPr/>
                      </a:pPr>
                      <a:endParaRPr lang="th-TH" sz="11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52401" y="4386590"/>
            <a:ext cx="842486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235306"/>
              </p:ext>
            </p:extLst>
          </p:nvPr>
        </p:nvGraphicFramePr>
        <p:xfrm>
          <a:off x="264395" y="4821477"/>
          <a:ext cx="8543925" cy="1676400"/>
        </p:xfrm>
        <a:graphic>
          <a:graphicData uri="http://schemas.openxmlformats.org/drawingml/2006/table">
            <a:tbl>
              <a:tblPr firstRow="1"/>
              <a:tblGrid>
                <a:gridCol w="8559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0738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0373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5420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4552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18984">
                <a:tc>
                  <a:txBody>
                    <a:bodyPr/>
                    <a:lstStyle/>
                    <a:p>
                      <a:pPr lvl="0" algn="thaiDist"/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900" b="0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900" b="0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900" b="0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900" b="0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900" b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574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u="none" strike="noStrik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h-TH" sz="9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9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ผลการดำเนินการปรับปรุง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ระบบการให้บริการตามภารกิจ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ในคู่มือประชาชนของกรมพัฒนาฝีมือแรงงานให้อยู่ใน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รูปแบบดิจิทัล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 ระบบ</a:t>
                      </a:r>
                      <a:endParaRPr lang="th-TH" sz="9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964174" y="4481752"/>
            <a:ext cx="7844146" cy="342900"/>
            <a:chOff x="1153093" y="4031945"/>
            <a:chExt cx="7843703" cy="341526"/>
          </a:xfrm>
        </p:grpSpPr>
        <p:sp>
          <p:nvSpPr>
            <p:cNvPr id="25" name="TextBox 24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6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9" name="Straight Arrow Connector 38"/>
            <p:cNvCxnSpPr/>
            <p:nvPr/>
          </p:nvCxnSpPr>
          <p:spPr>
            <a:xfrm>
              <a:off x="5986758" y="4280184"/>
              <a:ext cx="301003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5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(ศูนย์ข้อมูลเทคโนโลยีสารสนเทศและการสื่อสาร)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298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38746" y="76202"/>
            <a:ext cx="852854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3"/>
          <p:cNvSpPr/>
          <p:nvPr/>
        </p:nvSpPr>
        <p:spPr bwMode="gray">
          <a:xfrm>
            <a:off x="152400" y="736075"/>
            <a:ext cx="7772400" cy="483125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 marL="987425" indent="-987425"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2.8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ร้อยละของบุคลากรฝึกที่ได้รับการพัฒนาศักยภาพ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สามารถนำความรู้ที่ได้รับไปใช้ประโยชน์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492371" y="1572768"/>
            <a:ext cx="959826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126028"/>
              </p:ext>
            </p:extLst>
          </p:nvPr>
        </p:nvGraphicFramePr>
        <p:xfrm>
          <a:off x="492370" y="1804228"/>
          <a:ext cx="8168053" cy="3333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8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91795">
                <a:tc>
                  <a:txBody>
                    <a:bodyPr/>
                    <a:lstStyle/>
                    <a:p>
                      <a:pPr marL="1974850" marR="0" indent="-19748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2563" algn="l"/>
                        </a:tabLst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	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บุคลากรฝึกของกรม หมายถึง ครูฝึก พนักงานราชการ และ นักวิชาการพัฒนาฝีมือแรงงาน (สายงานสอน) ได้รับการพัฒนาศักยภาพเพื่อยกระดับความสามารถในสายงานเดิม หรือ สอนข้ามสายงาน เพื่อให้สอดคล้องกับการเปลี่ยนแปลงเทคโนโลยี สามารถนำความรู้ที่ได้รับไปใช้ในการขยายผลการฝึกอบรม ไม่น้อยกว่าร้อยละ 5 ของผู้ผ่านการพัฒนาศักยภาพ (เป้าหมายการฝึกอบรม 100 คน)</a:t>
                      </a:r>
                    </a:p>
                    <a:p>
                      <a:pPr marL="1974850" marR="0" indent="-19748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2563" algn="l"/>
                        </a:tabLst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	พิจารณาจากการดำเนินงานที่ตามเป้าหมาย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712788" marR="0" indent="-7127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2563" algn="l"/>
                          <a:tab pos="4032250" algn="l"/>
                        </a:tabLst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</a:t>
                      </a:r>
                      <a:r>
                        <a:rPr lang="th-TH" sz="900" b="0" u="sng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ผลการดำเนินงานระหว่างวันที่ 1 ตุลาคม 2563 – 31 มีนาคม 2564	โดยดำเนินการไม่น้อยกว่า ร้อยละ 50 ของเป้าหมาย</a:t>
                      </a:r>
                    </a:p>
                    <a:p>
                      <a:pPr marL="712788" marR="0" indent="-7127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2563" algn="l"/>
                          <a:tab pos="4032250" algn="l"/>
                        </a:tabLst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</a:t>
                      </a:r>
                      <a:r>
                        <a:rPr lang="th-TH" sz="900" b="0" u="sng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2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ผลการดำเนินงานระหว่างวันที่ 1 เมษายน 2564 – 30 กันยายน 2564 	โดยดำเนินการไม่น้อยกว่า ร้อยละ 50 ของเป้าหมาย</a:t>
                      </a:r>
                    </a:p>
                    <a:p>
                      <a:pPr marL="712788" marR="0" indent="-7127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2563" algn="l"/>
                          <a:tab pos="4032250" algn="l"/>
                        </a:tabLst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		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รายงานสรุปผลการฝึกอบรม ภาพถ่ายการฝึกอบรม และเอกสารการติดตามผลการนำความรู้ที่ได้รับไปใช้ประโยชน์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</a:t>
                      </a:r>
                      <a:endParaRPr lang="en-US" sz="900" b="0" spc="-3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</a:t>
                      </a: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0674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585886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450166" y="4849369"/>
            <a:ext cx="766835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27638" y="4887657"/>
            <a:ext cx="7332785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557596"/>
              </p:ext>
            </p:extLst>
          </p:nvPr>
        </p:nvGraphicFramePr>
        <p:xfrm>
          <a:off x="492372" y="5306757"/>
          <a:ext cx="8173331" cy="1478280"/>
        </p:xfrm>
        <a:graphic>
          <a:graphicData uri="http://schemas.openxmlformats.org/drawingml/2006/table">
            <a:tbl>
              <a:tblPr firstRow="1"/>
              <a:tblGrid>
                <a:gridCol w="10533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5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56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3738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680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0121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74102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5621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5562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5561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5562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5562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69327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ร้อยละของบุคลากรฝึกที่ได้รับการพัฒนาศักยภาพ ตามเป้าหมาย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ไม่น้อยกว่าร้อยละ 50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ร้อยละของบุคลากรฝึกที่ได้รับการพัฒนาศักยภาพ ตามเป้าหมาย         ไม่น้อยกว่าร้อยละ 100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ร้อยละของบุคลากรฝึกที่ได้รับการพัฒนาศักยภาพ สามารถนำความรู้ที่ได้รับไปใช้ประโยชน์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ไม่น้อยกว่าร้อยละ </a:t>
                      </a:r>
                      <a:r>
                        <a:rPr lang="th-TH" sz="800" b="0" kern="1200" baseline="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800" b="0" kern="120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142736"/>
              </p:ext>
            </p:extLst>
          </p:nvPr>
        </p:nvGraphicFramePr>
        <p:xfrm>
          <a:off x="1917707" y="3490353"/>
          <a:ext cx="6217699" cy="75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4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97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85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427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ร้อยละของบุคลากรฝึกที่ได้รับการพัฒนาศักยภาพ ตามเป้าหมาย</a:t>
                      </a:r>
                    </a:p>
                  </a:txBody>
                  <a:tcPr marL="84406" marR="844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จำนวนบุคลากรฝึกที่ผ่านการพัฒนาศัพยภาพ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222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เป้าหมาย (100 คน) </a:t>
                      </a:r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</a:p>
                  </a:txBody>
                  <a:tcPr marL="84406" marR="844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247273"/>
              </p:ext>
            </p:extLst>
          </p:nvPr>
        </p:nvGraphicFramePr>
        <p:xfrm>
          <a:off x="1917707" y="4076680"/>
          <a:ext cx="6217699" cy="679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4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97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85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083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ร้อยละของบุคลากรฝึกที่ได้รับการพัฒนาศักยภาพ สามารถนำความรู้ที่ได้รับไปใช้ประโยชน์ในปี 2564</a:t>
                      </a:r>
                    </a:p>
                  </a:txBody>
                  <a:tcPr marL="84406" marR="844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จำนวนผู้ผ่านการพัฒนาศัพยภาพนำความรู้ที่ได้รับไปใช้ในการขยายผล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192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900" b="0" baseline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จำนวนบุคลากรฝึกที่ผ่านการพัฒนาศัพยภาพ</a:t>
                      </a:r>
                    </a:p>
                  </a:txBody>
                  <a:tcPr marL="84406" marR="844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Box 5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Potential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(สำนักพัฒนาผู้ฝึกและเทคโนโลยีการฝึก)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303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(ทุกหน่วยงานส่วนกลาง)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76200" y="609600"/>
            <a:ext cx="8077199" cy="4572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1.2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ความสำเร็จของการขับเคลื่อนการส่งเสริมคุณธรรมและความโปร่งใสของกรมพัฒนาฝีมือแรงงาน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0668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653482"/>
              </p:ext>
            </p:extLst>
          </p:nvPr>
        </p:nvGraphicFramePr>
        <p:xfrm>
          <a:off x="0" y="1356360"/>
          <a:ext cx="8991600" cy="6188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6324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th-TH" sz="900" b="1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ความสำเร็จของการบรรลุเป้าหมาย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แผนพัฒนาเศรษฐกิจและสังคมแห่งชาติ ฉบับที่ 12 (พ.ศ. 2560 - 2564) ยุทธศาสตร์ที่ 6 การบริหารจัดการภาครัฐ การป้องกันการทุจริตประพฤติมิชอบและ</a:t>
                      </a:r>
                      <a:r>
                        <a:rPr lang="th-TH" sz="900" b="0" kern="1200" baseline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ธรรมาภิ</a:t>
                      </a: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บาลในภาครัฐ เพื่อลดปัญหาการทุจริตและประพฤติมิชอบของประเทศ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ยุทธศาสตร์ชาติว่าด้วยการป้องกันและปราบปรามการทุจริต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ระยะที่ 3 (พ.ศ.2561-2564)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ยุทธศาตร์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 4 พัฒนาระบบป้องกันการทุจริตเชิงรุก ประกอบกับการประเมินคุณธรรมและความโปร่งใสในการดำเนินงานของหน่วยงานภาครัฐ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ITA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ได้ส่งเสริมให้หน่วยงานภาครัฐดำเนินการเปิดเผยข้อมูลแก่สาธารณะเพื่อเสริมสร้างความโปร่งใส เป็นธรรม และป้องกันการทุจริต ดังนั้น จึงได้กำหนดตัวชี้วัด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ระดับความสำเร็จของการขับเคลื่อนการส่งเสริมคุณธรรมและความโปร่งใสของกรมพัฒนา</a:t>
                      </a:r>
                    </a:p>
                    <a:p>
                      <a:pPr marL="228600" indent="-228600">
                        <a:buNone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ฝีมือแรงงาน เพื่อเป็นการขับเคลื่อนด้านการส่งเสริมคุณธรรม ความโปร่งใส และป้องกันการทุจริตตามภารกิจกรมพัฒนาฝีมือแรงงาน ซึ่งจะเป็นการเพิ่มประสิทธิภาพในการป้องกันการทุจริตและส่งเสริมคุณธรรมจริยธรรม ความโปร่งใสให้กับหน่วยงานในสังกัดของกรมพัฒนาฝีมือ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แรงงาน</a:t>
                      </a:r>
                      <a:endParaRPr lang="th-TH" sz="900" b="0" strike="sng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2"/>
                        <a:tabLst/>
                        <a:defRPr/>
                      </a:pP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ผลการดำเนินงาน ระหว่างวันที่ 1 ตุลาคม 2563 – 31 มีนาคม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ผลการดำเนินงาน ระหว่างวันที่ 1 เมษายน 2564 –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</a:t>
                      </a:r>
                      <a:r>
                        <a:rPr lang="th-TH" sz="900" b="1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strike="noStrike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strike="noStrik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กรณีการประกาศเจตจำนงสุจริตของผู้ดำรงตำแหน่งผู้อำนวยการหน่วยงาน หากมีการย้ายหน่วยงานระหว่างปีงบประมาณให้ประกาศเจตจำนงสุจริตฯ ของหน่วยงานที่ไปดำรงตำแหน่งใหม่ด้วย เช่น รอบการประเมินที่ 1 (1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63- 31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มีค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64) ดำรงตำแหน่งผู้อำนวยการหน่วยงาน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ได้ดำเนินการประกาศเจตจำนงสุจริตฯ เรียบร้อยแล้ว ต่อมารอบการประเมินที่ 2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(1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64 – 30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64) ได้มีคำสั่งย้ายไปปฏิบัติหน้าที่ ณ 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จะต้องดำเนินการประกาศเจตจำนงสุจริตฯ ในฐานะผู้อำนวยการของหน่วยงาน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รวมทั้งกรณีการย้าย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ในรอบการประเมินนั้น ๆ ด้วย</a:t>
                      </a:r>
                      <a:endParaRPr lang="en-US" sz="900" b="0" strike="noStrike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3.1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ประกาศเจตจำนงสุจริตฯ ของผู้ดำรงตำแหน่งผู้อำนวยการหน่วยงาน และประกาศมาตรการเพื่อส่งเสริมความโปร่งใสและป้องกันการทุจริตประพฤติมิชอบของหน่วยงาน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โดยเผยแพร่ผ่านทางเว็บไซต์ของหน่วยงาน                                                                                                                                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3.2 แบบรายงานผลการขับเคลื่อนนโยบายป้องกันการรับสินบนและมาตรการป้องกันผลประโยชน์ทับซ้อน ทุก 3 เดือนใน 1 ปีงบประมาณ (แบบ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01)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3.3 แบบรายงานการเปิดเผยข้อมูลเพื่อขับเคลื่อนการส่งเสริมคุณธรรมและความโปร่งใส (แบบ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02) โดยให้หน่วยงานดำเนินการเปิดเผยข้อมูลผ่านเว็บไซต์หน่วยงาน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จำนวน 10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โดยผู้อำนวยการหน่วยงานเป็นผู้ลงนาม (หน่วยงานในสังกัดสามารถดูรายละเอียดเพิ่มเติมได้ที่เอกสารแนบ) ดังนี้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1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การปฏิบัติหน้าที่            2) การใช้งบประมาณ           3) การใช้อำนาจ                     4) การใช้ทรัพย์สินของราชการ    5) การแก้ไขปัญหาการทุจริต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6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คุณภาพการดำเนินงาน    7) ประสิทธิภาพการสื่อสาร    8) การปรับปรุงระบบการทำงาน   9) การเปิดเผยข้อมูล                10) การป้องกันการทุจริต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3.4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การประชุมคณะกรรมการป้องกันและปราบปรามการทุจริตประจำหน่วยงานเพื่อขับเคลื่อนการส่งเสริมคุณธรรมและความโปร่งใสของกรมพัฒนาฝีมือแรง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โดยระบุขั้นตอน/วิธีการและข้อมูลที่จะดำเนินการเผยแพร่ผ่านทางเว็บไซต์หน่วยงาน ตามตัวชี้วัดที่กำหนดไว้ในแบบ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บค.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02ใน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รอบการประเมินนั้น ๆ ด้วย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กลุ่มงานวินัยและจริยธรรม  กองบริหารทรัพยากรบุคคล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นายสง่า แสนเดช , นายพรรษา 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กุลว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</a:t>
                      </a:r>
                      <a:r>
                        <a:rPr lang="th-TH" sz="900" b="0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ภรณ์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โทรศัพท์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0 2245 3579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(ถ้ามี) </a:t>
                      </a:r>
                      <a:r>
                        <a:rPr lang="en-US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68249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8006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838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278437"/>
              </p:ext>
            </p:extLst>
          </p:nvPr>
        </p:nvGraphicFramePr>
        <p:xfrm>
          <a:off x="0" y="52578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 ข้อ 3.1 – 3.4</a:t>
                      </a: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ดำเนินการได้ตาม ข้อ 3.1 – 3.4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540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(กลุ่มตรวจสอบภายใน)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1" y="609600"/>
            <a:ext cx="7961312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1.3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ความสำเร็จของการรายงานสรุปผลการปฏิบัติงานตรวจสอบภายในเป็นไปตามเกณฑ์</a:t>
            </a:r>
          </a:p>
          <a:p>
            <a:pPr>
              <a:spcBef>
                <a:spcPts val="0"/>
              </a:spcBef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การประกันคุณภาพ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209065"/>
              </p:ext>
            </p:extLst>
          </p:nvPr>
        </p:nvGraphicFramePr>
        <p:xfrm>
          <a:off x="152401" y="1676400"/>
          <a:ext cx="8610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908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kern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ความสำเร็จของการรายงานสรุปผลการปฏิบัติงานตรวจสอบภายใน </a:t>
                      </a:r>
                      <a:r>
                        <a:rPr lang="th-TH" sz="9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</a:t>
                      </a:r>
                      <a:r>
                        <a:rPr lang="en-US" sz="900" b="1" dirty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2564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พร้อมข้อเสนอแนะ นำเสนอหัวหน้าส่วนราชการ และพัฒนารูปแบบรายงานสรุปผลการปฏิบัติงานให้เข้าใจง่าย น่าสนใจ และเผยแพร่ส่วนที่เป็นสาระสำคัญให้หน่วยรับตรวจและผู้เกี่ยวข้องทราบ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ผลการดำเนินงาน ระหว่างวันที่ 1 ตุลาคม 2563 – 31 มีนาคม 2564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ผลการดำเนินงาน ระหว่างวันที่ 1 เมษายน 2564 –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 เงื่อนไข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ใช้ประกอบการพิจารณาหลักเกณฑ์ผ่านหรือไม่ผ่านตัวชี้วัด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1) มีการกำหนดระบบหรือเกณฑ์การรายงานสรุปผลการปฏิบัติงานตรวจสอบภายในตามแผนการตรวจสอบประจำปีของหน่วยงานตรวจสอบภายในไว้อย่างชัดเจ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2) มีการจัดทำรายงานสรุปผลการปฏิบัติงานตรวจสอบภายในที่มีสาระสำคัญครบถ้วน ได้แก่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2.1) ผลการปฏิบัติงานตามแผนการตรวจสอบประจำปี และ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2.2) ประเด็นความเสี่ยงและการควบคุมที่มีนัยสำคัญ และ/หรือ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2.3) ข้อตรวจพบที่สำคัญ/โอกาสที่จะเกิดความผิดพลาด/การทุจริต/ความเสียหาย และ/หรือ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2.4) ปัญหาอุปสรรคที่ทำให้การปฏิบัติงานไม่เป็นไปตามแผนการตรวจสอบที่กำหนด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รายงานสรุปผลการปฏิบัติงานตรวจสอบภายใน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พร้อมข้อเสนอแนะ เสนอหัวหน้าส่วนราชการ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มีการพัฒนารูปแบบรายงานสรุปผลการปฏิบัติงานให้เข้าใจง่าย น่าสนใจ และเผยแพร่ส่วนที่เป็นสาระสำคัญให้หน่วยรับตรวจและผู้เกี่ยวข้องทราบ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402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430177"/>
              </p:ext>
            </p:extLst>
          </p:nvPr>
        </p:nvGraphicFramePr>
        <p:xfrm>
          <a:off x="60956" y="49530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จัดทำรายงานสรุปผลการปฏิบัติงานตรวจสอบภายใน จำนวน 2 ครั้ง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u="none" kern="120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รายงานประจำปีงบประมาณ พ.ศ.2563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รายงาน</a:t>
                      </a: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สรุปผลการปฏิบัติงาน</a:t>
                      </a:r>
                      <a:r>
                        <a:rPr lang="th-TH" sz="800" b="0" u="none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</a:t>
                      </a: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1ของปีงบประมาณ พ.ศ.2564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จัดทำรายงานสรุปผลการปฏิบัติงานตรวจสอบภายใน จำนวน 2 ครั้ง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u="none" kern="120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</a:t>
                      </a: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สรุปผลการปฏิบัติงาน</a:t>
                      </a:r>
                      <a:r>
                        <a:rPr lang="th-TH" sz="800" b="0" u="none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</a:t>
                      </a: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 ของปีงบประมาณ พ.ศ.2564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None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รายงาน</a:t>
                      </a: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สรุปผลการปฏิบัติงาน</a:t>
                      </a:r>
                      <a:r>
                        <a:rPr lang="th-TH" sz="800" b="0" u="none" baseline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ไตรมาส</a:t>
                      </a:r>
                      <a:r>
                        <a:rPr lang="th-TH" sz="800" b="0" u="none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 ของปีงบประมาณ พ.ศ.2564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78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9401" y="66677"/>
            <a:ext cx="923905" cy="923906"/>
          </a:xfrm>
          <a:prstGeom prst="rect">
            <a:avLst/>
          </a:prstGeom>
          <a:noFill/>
        </p:spPr>
      </p:pic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429960"/>
              </p:ext>
            </p:extLst>
          </p:nvPr>
        </p:nvGraphicFramePr>
        <p:xfrm>
          <a:off x="264751" y="1600200"/>
          <a:ext cx="8498249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82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ความสำเร็จของการบรรลุเป้าหมาย  </a:t>
                      </a:r>
                      <a:r>
                        <a:rPr lang="en-GB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การจัดทำต้นทุนต่อหน่วยผลผลิตประจำปีงบประมาณ พ.ศ. 2563 ส่งกรมบัญชีกลางได้ภายในระยะเวลาที่กำหนด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พิจารณาจากการดำเนินงานตามเป้าหมาย </a:t>
                      </a:r>
                      <a:r>
                        <a:rPr lang="en-GB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พิจารณาจากรายงานการประเมินผลการปฏิบัติงานด้านบัญชีภาครัฐ ประจำปีงบประมาณ พ.ศ. 2564 ด้านบัญชีบริหาร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เรื่องที่ 4 ความมีประสิทธิภาพ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รอบที่ 1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ผลการดำเนินการภายในวันที่ 31 มีนาคม 2564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2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ผลการดำเนินการภายในวันที่ 30 กันยายน 2564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เงื่อนไข (ถ้ามี) </a:t>
                      </a:r>
                      <a:r>
                        <a:rPr lang="en-GB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หลักฐาน </a:t>
                      </a:r>
                      <a:r>
                        <a:rPr lang="en-GB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หนังสือเกณฑ์การประเมินผลการปฏิบัติงานด้านบัญชีภาครัฐ ประจำปีงบประมาณ พ.ศ. 2564 และเอกสารการดำเนินการการจัดทำต้นทุนต่อหน่วยผลผลิต ประจำปี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งบประมาณ พ.ศ. 2563 กระบวนการหลักที่สำคัญ หนังสือกรมบัญชีกลางกำหนดการจัดส่งเอกสาร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900" b="1" spc="-6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เจ้าภาพ </a:t>
                      </a:r>
                      <a:r>
                        <a:rPr lang="en-GB" sz="900" b="1" spc="-6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6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  ผู้รับผิดชอบ : นางศรีวรรณ ประเสริฐทอง นักวิชาการพัฒนาฝีมือแรงงานชำนาญการพิเศษ  / นางสาวทิพย์ไพลิน ยินดี นักวิชาการพัฒนาฝีมือแรงงาน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ปฏิบัติการ /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นางสาวนภารัตน์  ภาโนมัย  นักวิชาการพัฒนาฝีมือแรงงาน โทรศัพท์ : 0 2247 0303 และ 0 2245 1707 ต่อ 613  หรือสามารถติดต่อสอบถามได้ที่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อื่น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ๆ 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i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ระยะเวลาที่กำหนดเป็นไป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ตามที่กรมบัญชีกลาง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กำหนด</a:t>
                      </a:r>
                    </a:p>
                    <a:p>
                      <a:pPr marL="0" indent="0">
                        <a:buNone/>
                        <a:defRPr/>
                      </a:pPr>
                      <a:endParaRPr lang="th-TH" sz="900" b="1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สูตรการคำนวณ (ถ้ามี) </a:t>
                      </a:r>
                      <a:r>
                        <a:rPr lang="en-GB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6316" y="4038600"/>
            <a:ext cx="830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054672" y="4306674"/>
            <a:ext cx="7681116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56087" y="76200"/>
            <a:ext cx="860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(กองบริหารการคลัง)</a:t>
            </a: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sp>
        <p:nvSpPr>
          <p:cNvPr id="26" name="Rounded Rectangle 3"/>
          <p:cNvSpPr/>
          <p:nvPr/>
        </p:nvSpPr>
        <p:spPr bwMode="gray">
          <a:xfrm>
            <a:off x="152400" y="685800"/>
            <a:ext cx="8027001" cy="5334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Aft>
                <a:spcPts val="600"/>
              </a:spcAft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1.4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ความสำเร็จในการดำเนินการการจัดทำต้นทุนต่อหน่วยผลผลิต ประจำปีงบประมาณ พ.ศ. 2563  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79861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คำอธิบาย</a:t>
            </a:r>
          </a:p>
        </p:txBody>
      </p:sp>
      <p:graphicFrame>
        <p:nvGraphicFramePr>
          <p:cNvPr id="16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57053"/>
              </p:ext>
            </p:extLst>
          </p:nvPr>
        </p:nvGraphicFramePr>
        <p:xfrm>
          <a:off x="60956" y="4953000"/>
          <a:ext cx="9006844" cy="147828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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 </a:t>
                      </a:r>
                      <a:r>
                        <a:rPr lang="th-TH" sz="8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รายงานผลการดำเนินงานตามแผนเพิ่มประสิทธิภาพ ปีงบประมาณ พ.ศ. 2563 ส่งกรมบัญชีกลางภายในระยะเวลาที่กำหนด</a:t>
                      </a: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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จัดทำแผนเพิ่มประสิทธิภาพ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ประจำปีงบประมาณ พ.ศ. 2564 ส่งกรมบัญชีกลางภายในระยะเวลาที่กำหนด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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Wingdings"/>
                        </a:rPr>
                        <a:t>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จัดทำบัญชีต้นทุนต่อหน่วยผลผลิต ประจำปีงบประมาณ พ.ศ. 2563 </a:t>
                      </a:r>
                      <a:r>
                        <a:rPr 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กระบวนการหลักที่สำคัญอย่างน้อย</a:t>
                      </a:r>
                      <a:r>
                        <a:rPr lang="th-TH" sz="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 กระบวนการ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1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76200"/>
            <a:ext cx="8229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กองวิเทศสัมพันธ์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16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sp>
        <p:nvSpPr>
          <p:cNvPr id="11" name="Rounded Rectangle 3"/>
          <p:cNvSpPr/>
          <p:nvPr/>
        </p:nvSpPr>
        <p:spPr bwMode="gray">
          <a:xfrm>
            <a:off x="76199" y="685800"/>
            <a:ext cx="8037513" cy="589178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1.5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ความสำเร็จของการดำเนินกิจกรรมภายใต้โครงการ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Competency Skill  Standard  </a:t>
            </a:r>
          </a:p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สาขาช่างเชื่อม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ภายใต้แผนงานการพัฒนาเขตเศรษฐกิจสามฝ่าย อินโดนีเซีย – มาเลเซีย – ไทย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(IMT-GT)</a:t>
            </a:r>
            <a:endParaRPr lang="th-TH" sz="14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313824" y="1295400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012719"/>
              </p:ext>
            </p:extLst>
          </p:nvPr>
        </p:nvGraphicFramePr>
        <p:xfrm>
          <a:off x="323528" y="1661147"/>
          <a:ext cx="8610600" cy="4753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0582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การพัฒนาเขตเศรษฐกิจสามฝ่าย อินโดนีเซีย- มาเลเซีย – ไทย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สาขาการพัฒนาทรัพยากรมนุษย์ การศึกษาและวัฒนธรรม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Human Resource Development Education and Culture: HRDEC)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มีกรมความร่วมมือระหว่างประเทศ (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TICA)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กระทรวงการต่างประเทศ เป็นหน่วยประสานหลักในการดำเนินโครงการ/กิจกรรมต่างๆ ให้สอดคล้องตามแผนดำเนินงานระยะห้าปี ปี 2560-2564 (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IB  2017-2021)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และกรมพัฒนาฝีมือแรงงานเป็นหน่วยงานปฏิบัติในการขับเคลื่อนโครงการ/ กิจกรรมภายใต้กรอบความร่วมมือดังกล่าว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โดยเบื้องต้นปัจจัยแห่งความสำเร็จ ได้แก่ การมีคู่มือ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การทดสอบมาตรฐานฝีมือภายใต้แผนงาน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สาขาช่างเชื่อมใช้ร่วมกันระหว่างกลุ่มประเทศสมาชิก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อินโดนีเซีย มาเลเซียและไทย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  พิจารณาจากการดำเนินงานตามเป้าหมาย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ผลการดำเนินการระหว่างวันที่ 1 ตุลาคม 2563 – 31 มีนาคม 256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โดย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ดำเนินการ กิจกรรมภายใต้โครงการ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Competency Skill Standard (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สาขาช่างเชื่อม) ภายใต้แผนงาน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เป็นการประชุมหารือเพื่อพัฒนาแนวทางการรับรองมาตรฐานฝีมือสาขาช่างเชื่อมระหว่าง 3 ประเทศ  เพื่อการเคลื่อนย้ายแรงงานเสรีในกลุ่มประเทศ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 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ซึ่งกิจกรรมในปี 2564 ประกอบด้วย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1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จัดประชุมคณะกรรมการร่วมสามฝ่ายสาขาช่างเชื่อม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(IMT-GT)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เพื่อพิจารณาร่างคู่มือการทดสอบมาตรฐานฝีมือภายใต้แผนงาน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สาขาช่างเชื่อม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2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ดำเนินการแก้ไข ปรับปรุง ร่างคู่มือการทดสอบมาตรฐานฝีมือภายใต้แผนงาน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สาขาช่างเชื่อม ตามข้อเสนอแนะของที่ประชุม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ตาม 1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 2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ผลการดำเนินการระหว่างวันที่ 1 เมษายน – 30 กันยายน 2564  โดยดำเนินการ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นำเสนอร่างคู่มือการทดสอบมาตรฐานฝีมือภายใต้แผนงาน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สาขาช่างเชื่อม ฉบับแก้ไข ให้คณะกรรมการร่วมสามฝ่ายสาขาช่างเชื่อม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(IMT-GT)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รับรอง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4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สรุปผลการจัดทำคู่มือการทดสอบมาตรฐานฝีมือภายใต้แผนงาน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IMT-GT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สาขาช่างเชื่อม ให้ผู้บริหารรับทราบ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                                                                                            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หลักฐาน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รายงานผลการ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ดำเนินงาน/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ภาพประกอบกิจกรรม /เอกสารเชิงประจักษ์ที่เกี่ยวข้อง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เจ้าภาพ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สูตรการคำนวณ (ถ้ามี) 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59871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23528" y="4572000"/>
            <a:ext cx="84681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4147" y="4648200"/>
            <a:ext cx="7947247" cy="385394"/>
            <a:chOff x="1149696" y="3989621"/>
            <a:chExt cx="7946799" cy="383850"/>
          </a:xfrm>
        </p:grpSpPr>
        <p:sp>
          <p:nvSpPr>
            <p:cNvPr id="17" name="TextBox 16"/>
            <p:cNvSpPr txBox="1"/>
            <p:nvPr/>
          </p:nvSpPr>
          <p:spPr>
            <a:xfrm>
              <a:off x="1149696" y="3989621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</a:t>
              </a: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645407"/>
              </p:ext>
            </p:extLst>
          </p:nvPr>
        </p:nvGraphicFramePr>
        <p:xfrm>
          <a:off x="366814" y="5038632"/>
          <a:ext cx="8640959" cy="1247708"/>
        </p:xfrm>
        <a:graphic>
          <a:graphicData uri="http://schemas.openxmlformats.org/drawingml/2006/table">
            <a:tbl>
              <a:tblPr firstRow="1"/>
              <a:tblGrid>
                <a:gridCol w="9805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99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59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66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23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416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8106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1784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74098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53532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41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strike="sngStrike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ร่างคู่มือการทดสอบมาตรฐานภายใต้แผนงาน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IMT-GT</a:t>
                      </a:r>
                      <a:endParaRPr lang="th-TH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th-TH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strike="sngStrike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คู่มือการทดสอบมาตรฐานภายใต้แผนงาน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IMT-GT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316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3238" y="76201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(กองส่งเสริมการพัฒนาฝีมือแรงงาน)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01" name="TextBox 11"/>
          <p:cNvSpPr txBox="1">
            <a:spLocks noChangeArrowheads="1"/>
          </p:cNvSpPr>
          <p:nvPr/>
        </p:nvSpPr>
        <p:spPr bwMode="auto">
          <a:xfrm>
            <a:off x="152401" y="13716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173492"/>
              </p:ext>
            </p:extLst>
          </p:nvPr>
        </p:nvGraphicFramePr>
        <p:xfrm>
          <a:off x="276225" y="1684115"/>
          <a:ext cx="8715375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00300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</a:t>
                      </a:r>
                      <a:r>
                        <a:rPr lang="th-TH" sz="1000" b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1000" b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การบรรลุเป้าหมาย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การพัฒนาฐานข้อมูลสถานประกอบกิจการที่อยู่ในข่ายบังคับ ที่มีลูกจ้างตั้งแต่ 100 คนขึ้นไป ซึ่งยื่นแบบแสดงการส่งเงินสมทบกองทุนพัฒนาฝีมือแรงงาน (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สท.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2) ประจำปี พ.ศ. 256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ระหว่างวันที่ 1 มกราคม 2564 – 30 กันยายน 2564 และสามารถดำเนินการได้ตามเป้าหมายที่กำหนด</a:t>
                      </a:r>
                      <a:endParaRPr lang="en-US" sz="900" b="0" u="sng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2"/>
                        <a:defRPr/>
                      </a:pP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สถานประกอบกิจการที่อยู่ในข่ายบังคับเงินสมทบกองทุนพัฒนาฝีมือแรงงาน ประจำปี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พ.ศ. 2563 ที่มีลูกจ้าง      ตั้งแต่ 100 คนขึ้นไป โดยใช้ฐานข้อมูลสถานประกอบกิจการที่อยู่ในข่ายบังคับส่งเงินสมทบกองทุนพัฒนาฝีมือแรงงาน ตาม พ.ร.บ.ส่งเสริมการพัฒนาฝีมือแรงงาน พ.ศ. 2545 ณ วันที่ 30 กันยายน 2563 ดำเนินการยื่นแบบแสดงการส่งเงินสมทบกองทุนพัฒนาฝีมือแรงงานตามเป้าหมายที่กำหนด</a:t>
                      </a:r>
                      <a:endParaRPr lang="en-US" sz="1000" b="0" baseline="0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ผลการดำเนินการระหว่างวันที่ 1 ตุลาคม 2563 – 31 มีนาคม 2564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รอบที่ 2 ผลการดำเนินการระหว่างวันที่ 1 เมษายน 2564 – 30 กันยายน 2564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l">
                        <a:buAutoNum type="arabicPeriod" startAt="3"/>
                        <a:defRPr/>
                      </a:pP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3"/>
                        <a:defRPr/>
                      </a:pPr>
                      <a:r>
                        <a:rPr lang="th-TH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จากในระบบ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Data Center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กรมพัฒนาฝีมือแรงงาน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   </a:t>
                      </a:r>
                      <a:r>
                        <a:rPr lang="th-TH" sz="10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</a:t>
                      </a:r>
                      <a:r>
                        <a:rPr lang="th-TH" sz="10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</a:t>
                      </a:r>
                      <a:r>
                        <a:rPr lang="th-TH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endParaRPr lang="th-TH" sz="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 startAt="7"/>
                        <a:defRPr/>
                      </a:pPr>
                      <a:endParaRPr lang="en-US" sz="8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</a:t>
                      </a:r>
                      <a:r>
                        <a:rPr lang="th-TH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</a:t>
                      </a:r>
                      <a:r>
                        <a:rPr lang="en-US" sz="8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00300">
                <a:tc>
                  <a:txBody>
                    <a:bodyPr/>
                    <a:lstStyle/>
                    <a:p>
                      <a:pPr marL="228600" indent="-228600">
                        <a:buNone/>
                        <a:defRPr/>
                      </a:pPr>
                      <a:endParaRPr lang="th-TH" sz="8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Rounded Rectangle 3"/>
          <p:cNvSpPr/>
          <p:nvPr/>
        </p:nvSpPr>
        <p:spPr bwMode="gray">
          <a:xfrm>
            <a:off x="152400" y="674408"/>
            <a:ext cx="7848600" cy="62099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1.6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ร้อยละของสถานประกอบกิจการตาม พ.ร.บ. ส่งเสริมการพัฒนาฝีมือแรงงาน พ.ศ. 2545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</a:p>
          <a:p>
            <a:pPr>
              <a:spcBef>
                <a:spcPts val="0"/>
              </a:spcBef>
              <a:defRPr/>
            </a:pP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ที่ยื่นแบบแสดงการส่งเงินสมทบกองทุนพัฒนาฝีมือแรงงาน (สท. 2)</a:t>
            </a:r>
          </a:p>
        </p:txBody>
      </p:sp>
      <p:graphicFrame>
        <p:nvGraphicFramePr>
          <p:cNvPr id="1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507317"/>
              </p:ext>
            </p:extLst>
          </p:nvPr>
        </p:nvGraphicFramePr>
        <p:xfrm>
          <a:off x="762000" y="3657600"/>
          <a:ext cx="7934327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63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51838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ร้อยละของสถานประกอบกิจการตาม พ.ร.บ. ส่งเสริมการพัฒนาฝีมือแรงงาน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พ.ศ. 2545 ที่ยื่นแบบแสดงการส่งเงินสมทบกองทุนพัฒนาฝีมือแรงงาน (</a:t>
                      </a:r>
                      <a:r>
                        <a:rPr lang="th-TH" sz="900" b="0" dirty="0" err="1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สท.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2)</a:t>
                      </a: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จำนวนสถานประกอบกิจการที่ปฏิบัติตาม พ.ร.บ. ส่งเสริมการพัฒนาฝีมือแรงงาน พ.ศ. 2545 (แห่ง)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8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4962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จำนวนสถานประกอบกิจการที่มีลูกจ้างตั้งแต่ 100 คน ขึ้นไป </a:t>
                      </a: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(แห่ง)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848600" y="3962400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th-TH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100</a:t>
            </a:r>
            <a:endParaRPr lang="th-TH" sz="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304800" y="4935537"/>
            <a:ext cx="82724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85800" y="5029195"/>
            <a:ext cx="7972425" cy="338563"/>
            <a:chOff x="1305489" y="4107834"/>
            <a:chExt cx="7971962" cy="337206"/>
          </a:xfrm>
        </p:grpSpPr>
        <p:sp>
          <p:nvSpPr>
            <p:cNvPr id="16" name="TextBox 15"/>
            <p:cNvSpPr txBox="1"/>
            <p:nvPr/>
          </p:nvSpPr>
          <p:spPr>
            <a:xfrm>
              <a:off x="1305489" y="4107843"/>
              <a:ext cx="1600107" cy="337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                             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7" name="Straight Arrow Connector 34"/>
            <p:cNvCxnSpPr/>
            <p:nvPr/>
          </p:nvCxnSpPr>
          <p:spPr>
            <a:xfrm>
              <a:off x="2753205" y="4335523"/>
              <a:ext cx="380978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35"/>
            <p:cNvCxnSpPr/>
            <p:nvPr/>
          </p:nvCxnSpPr>
          <p:spPr>
            <a:xfrm rot="10800000">
              <a:off x="1973788" y="434342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801027" y="4107834"/>
              <a:ext cx="761957" cy="3371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0" name="Straight Arrow Connector 38"/>
            <p:cNvCxnSpPr/>
            <p:nvPr/>
          </p:nvCxnSpPr>
          <p:spPr>
            <a:xfrm>
              <a:off x="6382019" y="4335519"/>
              <a:ext cx="2895432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52"/>
            <p:cNvCxnSpPr/>
            <p:nvPr/>
          </p:nvCxnSpPr>
          <p:spPr>
            <a:xfrm flipH="1">
              <a:off x="3191329" y="4335519"/>
              <a:ext cx="2819236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540106"/>
              </p:ext>
            </p:extLst>
          </p:nvPr>
        </p:nvGraphicFramePr>
        <p:xfrm>
          <a:off x="304804" y="5410200"/>
          <a:ext cx="8686799" cy="1295400"/>
        </p:xfrm>
        <a:graphic>
          <a:graphicData uri="http://schemas.openxmlformats.org/drawingml/2006/table">
            <a:tbl>
              <a:tblPr firstRow="1"/>
              <a:tblGrid>
                <a:gridCol w="1119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9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7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85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48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64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5040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7859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7796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7796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79965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64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สถานประกอบกิจการตาม พ.ร.บ.ส่งเสริมการพัฒนาฝีมือแรงงาน           พ. ศ. 2545 ที่ยื่นแบบแสดงการส่งเงินสมทบกองทุนพัฒนาฝีมือแรงงาน ร้อยละ </a:t>
                      </a:r>
                      <a:r>
                        <a:rPr lang="en-US" sz="9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  <a:endParaRPr lang="en-US" sz="9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9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สถานประกอบกิจการตาม พ.ร.บ.ส่งเสริมการพัฒนาฝีมือแรงงาน           พ. ศ. 2545 ที่ยื่นแบบแสดงการส่งเงินสมทบกองทุนพัฒนาฝีมือแรงงาน ร้อยละ </a:t>
                      </a:r>
                      <a:r>
                        <a:rPr lang="th-TH" sz="900" b="0" kern="1200" baseline="0" dirty="0">
                          <a:solidFill>
                            <a:srgbClr val="C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90</a:t>
                      </a:r>
                      <a:endParaRPr lang="en-US" sz="900" b="0" kern="1200" baseline="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kern="1200" baseline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5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(กองสื่อสารองค์กร)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152400" y="719138"/>
            <a:ext cx="7818438" cy="500062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1.7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400" kern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จำนวนการผลิตข่าวประชาสัมพันธ์ภารกิจกรมพัฒนาฝีมือแรงงานเผยแพร่ส่งสื่อต่างๆ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289798"/>
              </p:ext>
            </p:extLst>
          </p:nvPr>
        </p:nvGraphicFramePr>
        <p:xfrm>
          <a:off x="152400" y="1676398"/>
          <a:ext cx="8762999" cy="3171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71833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จำนวนข่าวประชาสัมพันธ์ภารกิจต่างๆ ของกรมพัฒนาฝีมือแรงงาน ที่ทางกองสื่อสารองค์กรได้ผลิตและส่งเผยแพร่ช่องทางสื่อมวลชนต่างๆ เพื่อสร้างการรับรู้ ความเข้าใจที่ถูกต้องเกี่ยวกับภารกิจ หน้าที่ บทบาทรวมถึงโครงการต่างๆ ที่ทางกรมพัฒนาฝีมือแรงงานดำเนินการ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พิจารณาจากการดำเนินงานที่ตามเป้าหมาย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จำนวนข่าวที่ผลิตและทำการส่งเผยแพร่ทางสื่อต่าง ๆ จำนวนรวมไม่น้อยกว่า 160 ข่าว/ปี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1 ดำเนินการระหว่างวันที่ 1 ตุลาคม 2563 – 31 มีนาคม 2564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รอบที่ 2 ดำเนินการระหว่างวันที่ 1 เมษายน 2564 – 30 กันยายน 2564</a:t>
                      </a:r>
                      <a:endParaRPr lang="en-US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รายงานสรุปผลการปฏิบัติงาน หรือหลักฐานเชิงประจักษ์ที่สามารถตรวจสอบได้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อื่นๆ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ไม่มี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</a:t>
                      </a:r>
                    </a:p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800600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ประเมิน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935547"/>
            <a:ext cx="7943850" cy="374647"/>
            <a:chOff x="1153093" y="4186897"/>
            <a:chExt cx="7943402" cy="373145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221678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431971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438295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18689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431970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431976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368183"/>
              </p:ext>
            </p:extLst>
          </p:nvPr>
        </p:nvGraphicFramePr>
        <p:xfrm>
          <a:off x="41591" y="53340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717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3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42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9185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925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918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91886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6595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จำนวนข่าวที่ผลิตเผยแพร่ส่งสื่อ</a:t>
                      </a:r>
                      <a:r>
                        <a:rPr lang="th-TH" sz="800" b="1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th-TH" sz="800" b="1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1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80 ข่าว</a:t>
                      </a:r>
                      <a:endParaRPr lang="th-TH" sz="800" b="1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1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จำนวนข่าวที่ผลิตเผยแพร่ส่งสื่อ</a:t>
                      </a:r>
                      <a:r>
                        <a:rPr lang="th-TH" sz="800" b="1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th-TH" sz="800" b="1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800" b="1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ไม่น้อยกว่า 80 ข่าว</a:t>
                      </a:r>
                      <a:endParaRPr lang="th-TH" sz="800" b="1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50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1714" y="111560"/>
            <a:ext cx="789886" cy="855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15667" y="2"/>
            <a:ext cx="8169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ตัวชี้วัดองค์ประกอบที่ 1 </a:t>
            </a:r>
            <a:r>
              <a:rPr lang="en-US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Performance Base </a:t>
            </a:r>
            <a:r>
              <a:rPr lang="th-TH" sz="16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(สำนักงานเลขานุการกรม)</a:t>
            </a:r>
          </a:p>
          <a:p>
            <a:r>
              <a:rPr lang="th-TH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การปฏิบัติราชการของส่วนราชการระดับหน่วยงานภายใน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2564</a:t>
            </a:r>
            <a:endParaRPr lang="th-TH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109990"/>
            <a:ext cx="40545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469656"/>
              </p:ext>
            </p:extLst>
          </p:nvPr>
        </p:nvGraphicFramePr>
        <p:xfrm>
          <a:off x="228600" y="1320333"/>
          <a:ext cx="8763000" cy="4188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3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765183">
                <a:tc>
                  <a:txBody>
                    <a:bodyPr/>
                    <a:lstStyle/>
                    <a:p>
                      <a:pPr marL="180975" indent="-180975">
                        <a:buAutoNum type="arabicPeriod"/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ความสำเร็จของการบรรลุเป้าหมาย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บุคลากรของกรมพัฒนาฝีมือแรงงานมีความพึงพอใจในการให้บริการของสำนักงานเลขานุการกรมทางด้าน 1) กระบวนการปฏิบัติงาน                   </a:t>
                      </a:r>
                    </a:p>
                    <a:p>
                      <a:pPr marL="0" indent="0">
                        <a:buNone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2) เจ้าหน้าที่และจริยธรรมในการให้บริการ 3) สิ่งอำนวยความสะดวก และ 4) คุณภาพการให้บริการ  </a:t>
                      </a:r>
                      <a:r>
                        <a:rPr lang="th-TH" sz="900" b="0" baseline="0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พิจารณาจากการดำเนินงานตามเป้าหมาย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พิจารณาจากการตอบแบบสอบถามความพึงพอใจของบุคลากรจากหน่วยงานส่วนกลางกรมพัฒนาฝีมือแรงงาน เพื่อนำผลมาวิเคราะห์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                                       ปรับปรุงกระบวนการทำงานด้านด้านการให้บริการและการอำนวยความสะดวกในด้านต่าง ๆ ให้มีประสิทธิภาพมากยิ่งขึ้น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1 ระหว่างวันที่ 1 ตุลาคม 2563 – 31 มีนาคม 2564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 2 ระหว่างวันที่ 1 เมษายน – 30 กันยายน 2564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th-TH" sz="900" b="0" baseline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เงื่อนไข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ผู้ที่ตอบแบบสอบถามต้องไม่น้อยกว่า 100 คน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เอกสารการรายงานผล หรือหลักฐานเชิงประจักษ์ที่สามารถตรวจสอบได้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กลุ่มพัฒนาระบบบริหาร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ผู้รับผิดชอบ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นางศรีวรรณ ประเสริฐทอง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นักวิชาการพัฒนาฝีมือแรงงานชำนาญการพิเศษ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นางสาวทิพย์ไพลิน ยินดี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ปฏิบัติการ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/ นางสาวนภารัตน์  ภาโนมัย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นักวิชาการพัฒนาฝีมือแรงงาน </a:t>
                      </a:r>
                      <a:r>
                        <a:rPr lang="th-TH" sz="900" b="0" spc="-2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ทรศัพท์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0 2247 0303 </a:t>
                      </a:r>
                      <a:r>
                        <a:rPr lang="th-TH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 0 2245 1707 ต่อ 613  หรือสามารถติดต่อสอบถามได้ที่ </a:t>
                      </a:r>
                      <a:r>
                        <a:rPr lang="en-US" sz="900" b="0" spc="-3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: KPI DSD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endParaRPr lang="th-TH" sz="900" b="0" baseline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   อื่น ๆ  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(ถ้ามี)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สูตรการคำนวณ (ถ้ามี) </a:t>
                      </a:r>
                      <a:r>
                        <a:rPr lang="en-US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900" b="0" baseline="0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defRPr/>
                      </a:pPr>
                      <a:r>
                        <a:rPr lang="th-TH" sz="900" b="1" dirty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</a:t>
                      </a: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65183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th-TH" sz="9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85815" y="5300137"/>
            <a:ext cx="21378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เป้าหมายตามรอบประเมิน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367011" y="5334000"/>
            <a:ext cx="7332371" cy="341526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rgbClr val="F79646">
                    <a:lumMod val="50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rgbClr val="F79646">
                      <a:lumMod val="50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>
                  <a:solidFill>
                    <a:srgbClr val="F79646">
                      <a:lumMod val="50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63</a:t>
              </a:r>
              <a:endParaRPr lang="th-TH" sz="800" b="1" dirty="0">
                <a:solidFill>
                  <a:srgbClr val="F79646">
                    <a:lumMod val="50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122" y="4279895"/>
              <a:ext cx="45720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7974" y="4287080"/>
              <a:ext cx="365760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1691" y="4034917"/>
              <a:ext cx="13368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th-TH" sz="800" b="1" dirty="0">
                <a:solidFill>
                  <a:srgbClr val="F79646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800" b="1" dirty="0">
                  <a:solidFill>
                    <a:srgbClr val="F79646">
                      <a:lumMod val="75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>
                  <a:solidFill>
                    <a:srgbClr val="F79646">
                      <a:lumMod val="75000"/>
                    </a:srgb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64</a:t>
              </a:r>
              <a:endParaRPr lang="th-TH" sz="800" b="1" dirty="0">
                <a:solidFill>
                  <a:srgbClr val="F79646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7535" y="4279895"/>
              <a:ext cx="310896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5398" y="4279895"/>
              <a:ext cx="301752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>
                <a16:creationId xmlns="" xmlns:a16="http://schemas.microsoft.com/office/drawing/2014/main" id="{158A2FA5-4FFE-4AC3-B2CB-0934EC5F3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538151"/>
              </p:ext>
            </p:extLst>
          </p:nvPr>
        </p:nvGraphicFramePr>
        <p:xfrm>
          <a:off x="228600" y="5715000"/>
          <a:ext cx="8763002" cy="1021528"/>
        </p:xfrm>
        <a:graphic>
          <a:graphicData uri="http://schemas.openxmlformats.org/drawingml/2006/table">
            <a:tbl>
              <a:tblPr firstRow="1"/>
              <a:tblGrid>
                <a:gridCol w="11293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23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1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17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90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015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6663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191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127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127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8127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38127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81544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20488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01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84406" marR="84406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ติดตามผลความพึงพอใจของผู้รับบริการ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ไม่น้อยกว่า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800" b="0" kern="1200" baseline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นำผลการประเมินมาวิเคราะห์และจัดทำแผนปรับปรุง                            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ติดตามผลความพึงพอใจของผู้รับบริการไม่น้อยกว่า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</a:t>
                      </a:r>
                    </a:p>
                    <a:p>
                      <a:pPr marL="111125" marR="0" indent="-1111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800" b="0" kern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นำผลการประเมินมาวิเคราะห์และจัดทำแผนปรับปรุง            </a:t>
                      </a:r>
                      <a:endParaRPr lang="en-US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9">
            <a:extLst>
              <a:ext uri="{FF2B5EF4-FFF2-40B4-BE49-F238E27FC236}">
                <a16:creationId xmlns="" xmlns:a16="http://schemas.microsoft.com/office/drawing/2014/main" id="{3564FF0D-1E39-4F28-97CE-309F129940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810518"/>
              </p:ext>
            </p:extLst>
          </p:nvPr>
        </p:nvGraphicFramePr>
        <p:xfrm>
          <a:off x="1367011" y="3406140"/>
          <a:ext cx="6631832" cy="6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0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9151">
                  <a:extLst>
                    <a:ext uri="{9D8B030D-6E8A-4147-A177-3AD203B41FA5}">
                      <a16:colId xmlns="" xmlns:a16="http://schemas.microsoft.com/office/drawing/2014/main" val="4194204192"/>
                    </a:ext>
                  </a:extLst>
                </a:gridCol>
                <a:gridCol w="25040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176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39985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ร้อยละของผู้ตอบแบบสอบถามความพึงพอใจของผู้รับบริการภายในหน่วยงาน</a:t>
                      </a:r>
                    </a:p>
                  </a:txBody>
                  <a:tcPr marL="84406" marR="844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=</a:t>
                      </a: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ผลรวมของคะแนนระดับความพึงพอใจ</a:t>
                      </a:r>
                    </a:p>
                  </a:txBody>
                  <a:tcPr marL="84406" marR="8440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</a:t>
                      </a:r>
                      <a:r>
                        <a:rPr lang="en-US" sz="900" b="0" baseline="0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  <a:endParaRPr lang="th-TH" sz="900" b="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397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คะแนนเต็มรวมของระดับความพึงพอใจ</a:t>
                      </a:r>
                      <a:endParaRPr lang="th-TH" sz="900" b="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4406" marR="8440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Rounded Rectangle 3"/>
          <p:cNvSpPr/>
          <p:nvPr/>
        </p:nvSpPr>
        <p:spPr bwMode="gray">
          <a:xfrm>
            <a:off x="144566" y="562744"/>
            <a:ext cx="7848600" cy="427856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 fontAlgn="base">
              <a:spcAft>
                <a:spcPts val="600"/>
              </a:spcAft>
            </a:pPr>
            <a:r>
              <a:rPr lang="th-TH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1.8 </a:t>
            </a:r>
            <a:r>
              <a:rPr lang="en-US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ร้อยละของความพึงพอใจของผู้รับบริการภายในหน่วยงานส่วนกลางกรมพัฒนาฝีมือแรงงาน</a:t>
            </a:r>
          </a:p>
        </p:txBody>
      </p:sp>
    </p:spTree>
    <p:extLst>
      <p:ext uri="{BB962C8B-B14F-4D97-AF65-F5344CB8AC3E}">
        <p14:creationId xmlns:p14="http://schemas.microsoft.com/office/powerpoint/2010/main" val="2085250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3302</TotalTime>
  <Words>9646</Words>
  <Application>Microsoft Office PowerPoint</Application>
  <PresentationFormat>On-screen Show (4:3)</PresentationFormat>
  <Paragraphs>960</Paragraphs>
  <Slides>22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prue</cp:lastModifiedBy>
  <cp:revision>392</cp:revision>
  <cp:lastPrinted>2020-11-04T07:37:45Z</cp:lastPrinted>
  <dcterms:created xsi:type="dcterms:W3CDTF">2020-08-25T06:31:29Z</dcterms:created>
  <dcterms:modified xsi:type="dcterms:W3CDTF">2020-11-13T07:22:47Z</dcterms:modified>
</cp:coreProperties>
</file>