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52" r:id="rId2"/>
    <p:sldId id="353" r:id="rId3"/>
    <p:sldId id="341" r:id="rId4"/>
    <p:sldId id="325" r:id="rId5"/>
    <p:sldId id="326" r:id="rId6"/>
    <p:sldId id="327" r:id="rId7"/>
    <p:sldId id="328" r:id="rId8"/>
    <p:sldId id="329" r:id="rId9"/>
    <p:sldId id="345" r:id="rId10"/>
    <p:sldId id="350" r:id="rId11"/>
    <p:sldId id="351" r:id="rId12"/>
    <p:sldId id="347" r:id="rId13"/>
    <p:sldId id="333" r:id="rId14"/>
    <p:sldId id="334" r:id="rId15"/>
    <p:sldId id="340" r:id="rId16"/>
    <p:sldId id="344" r:id="rId17"/>
    <p:sldId id="342" r:id="rId18"/>
    <p:sldId id="335" r:id="rId19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5" autoAdjust="0"/>
    <p:restoredTop sz="93250" autoAdjust="0"/>
  </p:normalViewPr>
  <p:slideViewPr>
    <p:cSldViewPr>
      <p:cViewPr>
        <p:scale>
          <a:sx n="80" d="100"/>
          <a:sy n="80" d="100"/>
        </p:scale>
        <p:origin x="-210" y="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448" cy="496253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643" y="0"/>
            <a:ext cx="2945448" cy="496253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fld id="{77E35F4A-9EFD-4399-9B12-2F5657616229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6" rIns="91312" bIns="4565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85" y="4715192"/>
            <a:ext cx="5437506" cy="4466274"/>
          </a:xfrm>
          <a:prstGeom prst="rect">
            <a:avLst/>
          </a:prstGeom>
        </p:spPr>
        <p:txBody>
          <a:bodyPr vert="horz" lIns="91312" tIns="45656" rIns="91312" bIns="4565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800"/>
            <a:ext cx="2945448" cy="496252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643" y="9428800"/>
            <a:ext cx="2945448" cy="496252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fld id="{63A57772-1CE2-4068-B2CF-71BD1FD651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3120">
              <a:defRPr/>
            </a:pPr>
            <a:fld id="{61CAFA8B-DEF8-4CA2-888B-EB050F911CC7}" type="slidenum">
              <a:rPr lang="en-US">
                <a:solidFill>
                  <a:prstClr val="black"/>
                </a:solidFill>
                <a:latin typeface="Calibri"/>
              </a:rPr>
              <a:pPr defTabSz="913120">
                <a:defRPr/>
              </a:pPr>
              <a:t>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5142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8153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976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altLang="th-TH"/>
          </a:p>
        </p:txBody>
      </p:sp>
      <p:sp>
        <p:nvSpPr>
          <p:cNvPr id="8196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3246" indent="-285863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456" indent="-228691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838" indent="-228691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8221" indent="-228691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5603" indent="-228691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2985" indent="-228691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30368" indent="-228691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7750" indent="-228691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BCFDE0F-0037-4029-B39D-C14C2C2E2B2C}" type="slidenum">
              <a:rPr lang="th-TH" altLang="th-TH" sz="120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th-TH" altLang="th-TH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3989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29ED5B-7F1E-453D-9E62-510D7F47481A}" type="slidenum">
              <a:rPr lang="th-TH" smtClean="0"/>
              <a:pPr/>
              <a:t>17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75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011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2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450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6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34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47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8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1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8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datacenter.dsd.go.th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sd.go.th/olo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datacenter.dsd.go.th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it.dsd.go.th/cat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eit.dsd.go.th/cat3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://gcloud.dsd.go.th/~q7/index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962" y="152400"/>
            <a:ext cx="7318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3"/>
          <p:cNvSpPr/>
          <p:nvPr/>
        </p:nvSpPr>
        <p:spPr bwMode="gray">
          <a:xfrm>
            <a:off x="90488" y="609600"/>
            <a:ext cx="8086725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ความสำเร็จของการบรรลุเป้าหมายตามแผนปฏิบัติงาน ประจำปีงบประมาณ พ.ศ. 2564 ตามโครงการที่กำหนด และการเบิกจ่ายเงินงบประมาณภาพรวม ประจำปีงบประมาณ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พ.ศ.</a:t>
            </a:r>
            <a:r>
              <a:rPr lang="en-US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100" b="1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  </a:t>
            </a: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7" name="TextBox 11"/>
          <p:cNvSpPr txBox="1">
            <a:spLocks noChangeArrowheads="1"/>
          </p:cNvSpPr>
          <p:nvPr/>
        </p:nvSpPr>
        <p:spPr bwMode="auto">
          <a:xfrm>
            <a:off x="101600" y="1143000"/>
            <a:ext cx="43926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altLang="th-TH" sz="1100" b="1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875716"/>
              </p:ext>
            </p:extLst>
          </p:nvPr>
        </p:nvGraphicFramePr>
        <p:xfrm>
          <a:off x="254000" y="1404938"/>
          <a:ext cx="8661400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1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224462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ดำเนินการได้ตาม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แผนปฏิบัติงาน ประจำปีงบประมาณ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2564 ตาม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โครงการที่กำหนด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และการเบิกจ่ายเงินงบประมาณภาพรวม ประจำปีงบประมาณ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2564 เป็นการประเมินประสิทธิภาพในการดำเนินงานตามหลักภารกิจพื้นฐาน งานประจำตามหน้าที่ปกติ ที่ได้รับมอบหมายในทุกผลผลิต โครงการและ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กิจกรรม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</a:t>
                      </a:r>
                      <a:r>
                        <a:rPr lang="th-TH" sz="10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การฝึกอบรม ทดสอบมาตรฐานฝีมือแรงงาน การส่งเสริมการพัฒนาฝีมือแรงงานภายใต้ พ.ร.บ.ส่งเสริมการพัฒนาฝีมือแรงงาน </a:t>
                      </a:r>
                      <a:r>
                        <a:rPr lang="th-TH" sz="1000" b="0" u="non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1000" b="0" u="non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000" b="0" u="non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พ.ศ. </a:t>
                      </a:r>
                      <a:r>
                        <a:rPr lang="th-TH" sz="10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2545 และการรับรองความรู้ความสามารถ </a:t>
                      </a:r>
                      <a:endParaRPr lang="th-TH" sz="1000" b="0" u="none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จากการดำเนินงานตามเป้าหมาย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2.1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ความสำเร็จของการบรรลุเป้าหมายตามแผนปฏิบัติงาน  ประจำปีงบประมาณ พ.ศ. 2564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การดำเนินงานที่บรรลุเป้าหมายในแต่ละกิจกรรมตามข้อ 1 ประกอบด้วย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ข้อมูลเป้าหมายการดำเนินงานของหน่วยงานให้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ถูกต้อง ครบถ้วนตรงกับเป้าหมายโครงการ/กิจกรรมที่หน่วยงานได้รับในปีงบประมาณ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พ.ศ. 2564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แล้ว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เสร็จ ภายใน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 วัน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นับ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จากที่ได้รับการจัดสรรเป้าหมายจากกรม </a:t>
                      </a:r>
                      <a:r>
                        <a:rPr lang="th-TH" sz="1000" b="0" baseline="0" dirty="0" smtClean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และบันทึกแผนการฝึกอบรม/ทดสอบของทุกรุ่นให้ถูกต้อง ครบถ้วน </a:t>
                      </a:r>
                      <a:r>
                        <a:rPr lang="th-TH" sz="1000" b="0" strike="noStrike" baseline="0" dirty="0" smtClean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ตามจำนวนเป้าหมายที่ได้รับ</a:t>
                      </a:r>
                      <a:r>
                        <a:rPr lang="th-TH" sz="1000" b="0" baseline="0" dirty="0" smtClean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ในระบบรายงานผลการพัฒนาฝีมือแรงงาน (</a:t>
                      </a:r>
                      <a:r>
                        <a:rPr lang="en-US" sz="1000" b="0" baseline="0" dirty="0" smtClean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http://datacenter.dsd.go.th</a:t>
                      </a:r>
                      <a:r>
                        <a:rPr lang="th-TH" sz="1000" b="0" baseline="0" dirty="0" smtClean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1000" b="0" strike="sngStrike" baseline="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</a:t>
                      </a:r>
                      <a:r>
                        <a:rPr lang="th-TH" sz="900" b="0" baseline="0" dirty="0" smtClean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000" b="0" baseline="0" dirty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1000" b="0" baseline="0" dirty="0" smtClean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บันทึกผลการพัฒนาฝีมือแรงงาน ใน “ระบบรายงานผลการพัฒนาฝีมือแรงงาน” และผลการประเมินความรู้ความสามารถ ใน“ระบบรับรองความรู้ความสามารถ“ ภายใน 15 วัน นับจากการดำเนินการกิจกรรมนั้นเสร็จสิ้น </a:t>
                      </a:r>
                      <a:endParaRPr lang="th-TH" sz="1000" b="0" strike="sngStrike" baseline="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รอบที่ 1 ผลการดำเนินการระหว่างวันที่ 1 ตุลาคม 2563 - 31 มีนาคม 2564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รอบที่ 2 ผลการดำเนินการระหว่างวันที่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เมษายน 2564 - 30 กันยายน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2.2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การเบิกจ่ายเงินงบประมาณภาพรวม ประจำปีงบประมาณ พ.ศ.2564 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ตามที่ได้รับจัดสรร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พิจารณาจากระบบ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</a:t>
                      </a:r>
                      <a:r>
                        <a:rPr lang="th-TH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10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.1 ความสำเร็จของการบรรลุเป้าหมายตามแผนปฏิบัติงาน  ประจำปีงบประมาณ พ.ศ. 2564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</a:t>
                      </a:r>
                      <a:r>
                        <a:rPr kumimoji="0" lang="th-TH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1) หากหน่วยงานมี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การเปลี่ยนแปลงจำนวนเป้าหมายที่จะมีผลต่อการประเมินตัวชี้วัด หน่วยงานจะต้องมีหนังสือชี้แจงเหตุผลมาที่กองแผนงานและสารสนเทศ </a:t>
                      </a:r>
                      <a:b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kumimoji="0" lang="th-TH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เพื่อที่</a:t>
                      </a:r>
                      <a:r>
                        <a:rPr kumimoji="0" lang="th-TH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กองแผนงานและสารสนเทศจะได้พิจารณา และแจ้งศูนย์เทคโนโลยีสารสนเทศปรับจำนวนเป้าหมายใน</a:t>
                      </a:r>
                      <a:r>
                        <a:rPr kumimoji="0" lang="th-TH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ระบบต่อไป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2) โครงการฝึกอบรมแรงงานกลุ่มเป้าหมายเฉพาะเพื่อเพิ่มโอกาสในการประกอบอาชีพ (กิจกรรมที่ : เพิ่มทักษะด้านอาชีพแก่นักเรียนครอบครัวยากจนที่ไม่ได้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เรียนต่อหลังจบการศึกษาภาคบังคับ) ประเมินรอบ 12 เดือน          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3.2 การเบิกจ่ายเงินงบประมาณภาพรวม ประจำปีงบประมาณ พ.ศ.2564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งบ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ลงทุน และงบรายจ่ายอื่น ในลักษณะค่าจ้างที่ปรึกษา ที่ไม่สามารถเบิกจ่ายได้ภายในไตรมาสที่ 1 - 2  ให้ชี้แจงเหตุผล และกระบวนการดำเนินงาน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ที่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ดำเนินการแล้วไม่สามารถเบิกจ่ายได้ ส่งกองบริหารการคลัง 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</a:t>
                      </a:r>
                      <a:r>
                        <a:rPr lang="th-TH" sz="900" b="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เพิ่มทักษะด้านอาชีพแก่นักเรียนครอบครัวยากจนที่ไม่ได้เรียนต่อหลังจบการศึกษาภาคบังคับในปีงบประมาณ พ.ศ. 2564</a:t>
                      </a:r>
                      <a:r>
                        <a:rPr lang="en-GB" sz="900" b="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ไม่นำมานับรวมเป็นตัวชี้วัด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รอบที่ 2 1) ค่าจ้างเหมาบริการ ที่ไม่สามารถเบิกจ่ายได้ภายในวันที่ 30 กันยายน 2564 เนื่องจากต้องดำเนินการตามสัญญา ให้ชี้แจงเหตุผล และส่งข้อมูล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ให้กอ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งบริหาร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การคลัง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2) งบลงทุน/งบรายจ่ายอื่น ที่โอนเปลี่ยนแปลงงบประมาณในทุกแผนงาน และได้ดำเนินการก่อหนี้ผูกพันสัญญาไว้แล้ว รวมทั้ง งบประมาณที่ได้รับจัดสรร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เพิ่มเติมเดือนสิงหาคม – กันยายน 2564 (ไม่นำมานับรวม)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3) การเบิกจ่ายเงินงบประมาณภาพรวม ไตรมาสที่ 3 และไตรมาสที่ 4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ต้อง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เป็นไปตามเกณฑ์มติคณะรัฐมนตรี โดยไตรมาสที่ 3 และไตรมาสที่ 4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ต้องเบิกจ่ายเงินงบประมาณให้เป็นไปตามเกณฑ์มติคณะรัฐมนตรีทั้ง 2 ไตรมาส จึงจะผ่านตัวชี้วัด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endParaRPr lang="th-TH" sz="4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th-TH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10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การรายงานผลการพัฒนาฝีมือแรงงานผ่านระบบคลังข้อมูล 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Data Warehouse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ข้อมูลเบิกจ่ายจากระบบ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endParaRPr lang="th-TH" sz="4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 เจ้าภาพ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กองแผนงานและสารสนเทศ  ผู้รับผิดชอบ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ณัฐ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วลัย  น้ำทอง / นางสาวพเยาว์  อินทอง /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</a:t>
                      </a:r>
                      <a:r>
                        <a:rPr kumimoji="0" lang="th-TH" sz="900" b="0" i="0" u="none" strike="noStrike" kern="1200" cap="none" spc="-2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พงศิ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 อ่ำ</a:t>
                      </a:r>
                      <a:r>
                        <a:rPr kumimoji="0" lang="th-TH" sz="900" b="0" i="0" u="none" strike="noStrike" kern="1200" cap="none" spc="-2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นาคิล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นาง</a:t>
                      </a:r>
                      <a:r>
                        <a:rPr lang="th-TH" sz="900" b="0" spc="-2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พัทธ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นันท์ ตี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เมืองสอง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2 245 7065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กองบริหารการคลัง            ผู้รับผิดชอบ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นางสาวนิภาพร  ใบบัวเผื่อน / นางสาวอรพิน อินตาวิน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0 2245 6166 </a:t>
                      </a:r>
                    </a:p>
                  </a:txBody>
                  <a:tcPr marL="91436" marR="9143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</a:t>
            </a:r>
            <a:r>
              <a:rPr lang="en-US" sz="16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79530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306" y="123825"/>
            <a:ext cx="788988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3"/>
          <p:cNvSpPr/>
          <p:nvPr/>
        </p:nvSpPr>
        <p:spPr bwMode="gray">
          <a:xfrm>
            <a:off x="334963" y="625458"/>
            <a:ext cx="6142037" cy="4619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6462" tIns="66462" rIns="66462" bIns="66462"/>
          <a:lstStyle/>
          <a:p>
            <a:pPr fontAlgn="auto">
              <a:spcBef>
                <a:spcPts val="0"/>
              </a:spcBef>
              <a:spcAft>
                <a:spcPts val="554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1.8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ความสำเร็จของการติดตามผลสัมฤทธิ์การพัฒนาฝีมือแรงงาน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8925" y="1143000"/>
            <a:ext cx="4054475" cy="249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015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630190"/>
              </p:ext>
            </p:extLst>
          </p:nvPr>
        </p:nvGraphicFramePr>
        <p:xfrm>
          <a:off x="228600" y="1392237"/>
          <a:ext cx="8686800" cy="4627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627563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การติดตามผลสัมฤทธิ์การพัฒนาฝีมือแรงงาน คือ การที่หน่วยงานดำเนินการติดตามผลสัมฤทธิ์การพัฒนาฝีมือแรงาน  เพื่อกรมจะนำข้อมูล</a:t>
                      </a:r>
                      <a:b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ไปใช้ในการวิเคราะห์และ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ปรับปรุงการทำงานของกรมให้มีประสิทธิภาพมากยิ่งขึ้น 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4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การติดตามและประเมินผลการพัฒนาฝีมือแรงานของ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ผู้ผ่านการฝึกอบรมของกรมพัฒนาฝีมือแรงงานทุกโครงการ ในปีงบประมาณ พ.ศ. 2564 </a:t>
                      </a:r>
                      <a:r>
                        <a:rPr lang="th-TH" sz="900" b="0" spc="-4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ดังนี้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1) ผู้ผ่าน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การฝึกอบรมทุกโครงการ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จำแนกตามกิจกรรมการฝึกเตรียมเข้าทำงาน การฝึกยกระดับฝีมือ และการฝึกอาชีพเสริม อย่างละไม่น้อยกว่าร้อยละ 40 ของผู้ผ่านการฝึก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2) สถานประกอบกิจการที่ส่งพนักงานเข้ารับการฝึกอบรมโดยไม่น้อยกว่าร้อยละ 100 </a:t>
                      </a:r>
                      <a:endParaRPr lang="th-TH" sz="900" b="0" baseline="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โดยใช้แบบติดตามและประเมินผลการพัฒนาฝีมือแรงงานของกรม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พัฒนาฝีมือแรงงาน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ได้ทั้งเอกสารและผ่าน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Application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และ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บันทึกข้อมูลตามแบบ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ผ่านระบบคลังข้อมูล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4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โดยจะไม่นับ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ติดตามและประเมินผลที่ตอบคำถามไม่ครบถ้วน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บันทึกแบบ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ติดตามและประเมินผลของผู้ผ่านการฝึก (เฉพาะรุ่นที่จบการฝึก ระหว่างวันที่ 1 ตุลาคม 2563 – 31 ธันวาคม 2563)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2)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</a:t>
                      </a:r>
                      <a:r>
                        <a:rPr lang="th-TH" sz="900" b="0" spc="-4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ติดตามและประเมินผลของสถานประกอบกิจการที่ส่งพนักงานเข้ารับการฝึกอบรมที่ผ่านการฝึก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(เฉพาะรุ่นที่จบการฝึก ระหว่างวันที่ 1 ตุลาคม 2563 – 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 ธันวาคม 2563)</a:t>
                      </a:r>
                      <a:endParaRPr lang="th-TH" sz="900" b="0" spc="-4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บันทึกแบบ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ติดตามและประเมินผลของผู้ผ่านการฝึก (เฉพาะรุ่นที่จบการฝึก ระหว่างวันที่ 1 มกราคม 2564 – 30 มิถุนายน 2564)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2)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</a:t>
                      </a:r>
                      <a:r>
                        <a:rPr lang="th-TH" sz="900" b="0" spc="-3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ติดตามและประเมินผลของสถานประกอบกิจการที่ส่งพนักงานเข้ารับการฝึกอบรมที่ผ่านการฝึก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(เฉพาะรุ่นที่จบการฝึก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ระหว่างวันที่ 1 มกราคม 2564 – </a:t>
                      </a:r>
                      <a:b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 มิถุนายน 2564)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en-US" sz="900" b="1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โครงการและ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กิจกรรมใดกิจกรรมหนึ่งไม่ผ่านถือว่าไม่ผ่าน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เป็นข้อมูลที่ได้จากผู้ผ่านการฝึกอบรมของกรมพัฒนาฝีมือแรงงานที่ตอบแบบติดตามและ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ประเมินผล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ภายหลังการฝึก 3 เดือน และ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ข้อมูลที่ได้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จากสถาน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ประกอบกิจการที่ส่งพนักงานเข้ารับการฝึกอบรมของกรมพัฒนาฝีมือแรงงานที่ตอบแบบ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และประเมินผล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ภายหลังการฝึก 3 เดือน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เท่านั้น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การบันทึก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แบบติดตามและประเมินผลการพัฒนาฝีมือแรงงาน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ผ่านระบบคลังข้อมูล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4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900" b="0" dirty="0">
                          <a:solidFill>
                            <a:srgbClr val="C0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2.แนบไฟล์หนังสือขออนุมัติเปิดฝึกอบรมทุกรุ่น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1 (เฉพาะรุ่นที่จบการศึกษาระหว่าง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ตุลาคม 2563 – 31 ธันวาคม 2563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)   รอบที่ 2 (เฉพาะรุ่นที่จบการศึกษาระหว่าง 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มกราคม 2564 – 30 มิถุนายน 2564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ในระบบ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 - </a:t>
                      </a:r>
                      <a:r>
                        <a:rPr lang="en-US" sz="900" b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sar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กองแผนงานและสารสนเทศ  ผู้รับผิดชอบ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kumimoji="0" lang="th-TH" sz="900" b="0" i="0" u="none" strike="noStrike" kern="1200" cap="none" spc="-2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ณัฐ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วลัย  น้ำทอง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/นางเรณุกาชลี  </a:t>
                      </a:r>
                      <a:r>
                        <a:rPr lang="th-TH" sz="900" b="0" spc="-4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มาวัฒน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พงศ์ / 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</a:t>
                      </a:r>
                      <a:r>
                        <a:rPr kumimoji="0" lang="th-TH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ชนิษฎา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kumimoji="0" lang="th-TH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โอ๊อิ้ว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2245 7065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ใช้แบบสอบถามแบบติดตามและประเมินผลการพัฒนาฝีมือแรงงาน ของกองแผนงานและสารสนเทศ</a:t>
                      </a:r>
                      <a:endParaRPr lang="th-TH" sz="900" b="0" spc="-4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04" marB="4220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5128" name="Group 4"/>
          <p:cNvGrpSpPr>
            <a:grpSpLocks/>
          </p:cNvGrpSpPr>
          <p:nvPr/>
        </p:nvGrpSpPr>
        <p:grpSpPr bwMode="auto">
          <a:xfrm>
            <a:off x="1354138" y="5562600"/>
            <a:ext cx="7332662" cy="320675"/>
            <a:chOff x="1153093" y="4031945"/>
            <a:chExt cx="7943402" cy="449583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225" cy="4473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738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738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738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738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0598" y="4281219"/>
              <a:ext cx="457446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231" y="4287896"/>
              <a:ext cx="366301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152" y="4034171"/>
              <a:ext cx="1336225" cy="4473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738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738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738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738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235" y="4281219"/>
              <a:ext cx="31092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196" y="4281219"/>
              <a:ext cx="3016395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/>
        </p:nvGraphicFramePr>
        <p:xfrm>
          <a:off x="228600" y="5905500"/>
          <a:ext cx="8721727" cy="915988"/>
        </p:xfrm>
        <a:graphic>
          <a:graphicData uri="http://schemas.openxmlformats.org/drawingml/2006/table">
            <a:tbl>
              <a:tblPr firstRow="1"/>
              <a:tblGrid>
                <a:gridCol w="11293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23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614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617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904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016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6665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8192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6503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1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81281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8128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15466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91294">
                <a:tc>
                  <a:txBody>
                    <a:bodyPr/>
                    <a:lstStyle/>
                    <a:p>
                      <a:pPr lvl="0" algn="thaiDist"/>
                      <a:endParaRPr lang="en-US" sz="7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7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7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7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7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7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7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46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7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7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marL="84407" marR="84407" marT="42249" marB="42249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7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7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ติดตามผลสัมฤทธิ์การพัฒนาฝีมือแรงงาน</a:t>
                      </a:r>
                      <a:r>
                        <a:rPr lang="th-TH" sz="7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ของผู้ผ่านการฝึก</a:t>
                      </a: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ร้อยละ 40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ติดตามผลสัมฤทธิ์การพัฒนาฝีมือแรงงาน</a:t>
                      </a:r>
                      <a:r>
                        <a:rPr lang="th-TH" sz="7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ของสถานประกอบกิจการที่ส่งพนักงาน</a:t>
                      </a:r>
                      <a:br>
                        <a:rPr lang="th-TH" sz="7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7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เข้ารับการฝึกอบรม ร้อยละ 100</a:t>
                      </a:r>
                      <a:endParaRPr lang="th-TH" sz="7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7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ติดตามผลสัมฤทธิ์การพัฒนาฝีมือแรงงาน</a:t>
                      </a:r>
                      <a:r>
                        <a:rPr lang="th-TH" sz="7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ของผู้ผ่านการฝึก </a:t>
                      </a: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40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7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ติดตามผลสัมฤทธิ์การพัฒนาฝีมือแรงงาน</a:t>
                      </a:r>
                      <a:r>
                        <a:rPr lang="th-TH" sz="7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ของสถานประกอบกิจการที่ส่งพนักงาน</a:t>
                      </a:r>
                      <a:br>
                        <a:rPr lang="th-TH" sz="7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7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เข้ารับการฝึกอบรมไม่น้อยกว่าร้อยละ 100</a:t>
                      </a:r>
                      <a:endParaRPr lang="en-US" sz="700" b="0" kern="1200" spc="-3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7" marR="84407" marT="42249" marB="42249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/>
        </p:nvGraphicFramePr>
        <p:xfrm>
          <a:off x="855663" y="4424363"/>
          <a:ext cx="8001000" cy="657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3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316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29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2861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ร้อยละของการ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ของผู้ผ่านการฝึก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50" marB="42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ผู้ผ่านการฝึกระหว่างวันที่ตามที่ได้กำหนดไว้ในทุก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โครงการ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จำแนกตามกิจกรรมการฝึกเตรียมเข้าทำงาน 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การฝึกยกระดับฝีมือ และการฝึกอาชีพเสริม ที่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ตอบแบบสอบ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50" marB="4225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50" marB="422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61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ผู้ผ่านการฝึกระหว่างวันที่ตามที่ได้กำหนดไว้ทุกคนในทุก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โครงการ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จำแนกตามกิจกรรมการฝึกเตรียมเข้าทำงาน 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การฝึกยกระดับฝีมือ และการฝึกอาชีพเสริม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marT="42250" marB="4225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019671"/>
              </p:ext>
            </p:extLst>
          </p:nvPr>
        </p:nvGraphicFramePr>
        <p:xfrm>
          <a:off x="842963" y="5133974"/>
          <a:ext cx="7996237" cy="657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50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286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25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2861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2) ร้อยละของการ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ของสถานประกอบกิจการที่ส่ง  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พนักงานเข้ารับการฝึกอบรม</a:t>
                      </a:r>
                      <a:endParaRPr lang="en-US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8" marR="84408" marT="42250" marB="42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สถานประกอบกิจการที่ส่งพนักงานเข้ารับการฝึกอบรมและผ่านการฝึกอบรมระหว่างวันที่ตามที่ได้กำหนดไว้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ตอบแบบสอบ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ติดตามและประเมินผล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8" marR="84408" marT="42250" marB="4225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8" marR="84408" marT="42250" marB="422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61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จำนวน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ุกแห่งที่ส่งพนักงานเข้ารับการฝึกอบรมและผ่านการฝึกอบรมระหว่างวันที่ตามที่ได้กำหนดไว้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8" marR="84408" marT="42250" marB="4225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32541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586" y="271455"/>
            <a:ext cx="8763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3"/>
          <p:cNvSpPr/>
          <p:nvPr/>
        </p:nvSpPr>
        <p:spPr bwMode="gray">
          <a:xfrm>
            <a:off x="114300" y="609600"/>
            <a:ext cx="7086600" cy="46513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ร้อยละประสิทธิภาพการผลิตของปัจจัยด้านแรงงาน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103188" y="1316038"/>
            <a:ext cx="43926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altLang="th-TH" sz="1200" b="1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4103" name="TextBox 14"/>
          <p:cNvSpPr txBox="1">
            <a:spLocks noChangeArrowheads="1"/>
          </p:cNvSpPr>
          <p:nvPr/>
        </p:nvSpPr>
        <p:spPr bwMode="auto">
          <a:xfrm>
            <a:off x="34925" y="4402138"/>
            <a:ext cx="84248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altLang="th-TH" sz="1000" b="1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4104" name="Group 4"/>
          <p:cNvGrpSpPr>
            <a:grpSpLocks/>
          </p:cNvGrpSpPr>
          <p:nvPr/>
        </p:nvGrpSpPr>
        <p:grpSpPr bwMode="auto">
          <a:xfrm>
            <a:off x="1057275" y="4838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496343"/>
              </p:ext>
            </p:extLst>
          </p:nvPr>
        </p:nvGraphicFramePr>
        <p:xfrm>
          <a:off x="60325" y="5257800"/>
          <a:ext cx="9007474" cy="1371600"/>
        </p:xfrm>
        <a:graphic>
          <a:graphicData uri="http://schemas.openxmlformats.org/drawingml/2006/table">
            <a:tbl>
              <a:tblPr firstRow="1"/>
              <a:tblGrid>
                <a:gridCol w="11608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9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8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4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5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71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7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91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6091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ประสิทธิภาพการผลิต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ปัจจัยด้านแรงงานเพิ่มขึ้น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ไม่น้อยกว่าร้อยละ 35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ประสิทธิภาพการผลิต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ปัจจัยด้านแรงงานเพิ่มขึ้น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ไม่น้อยกว่าร้อยละ 35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47" name="สี่เหลี่ยมผืนผ้า 2"/>
          <p:cNvSpPr>
            <a:spLocks noChangeArrowheads="1"/>
          </p:cNvSpPr>
          <p:nvPr/>
        </p:nvSpPr>
        <p:spPr bwMode="auto">
          <a:xfrm>
            <a:off x="1374775" y="3309938"/>
            <a:ext cx="6854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graphicFrame>
        <p:nvGraphicFramePr>
          <p:cNvPr id="27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603087"/>
              </p:ext>
            </p:extLst>
          </p:nvPr>
        </p:nvGraphicFramePr>
        <p:xfrm>
          <a:off x="119063" y="1584325"/>
          <a:ext cx="8882062" cy="2149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82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49475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ประสิทธิภาพการผลิตของปัจจัยด้านแรงงาน โดยค่าประสิทธิภาพการผลิตของปัจจัยด้านแรงงานที่เพิ่มขึ้นภายหลังการฝึกของผู้ผ่านการฝึกอบรม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ในด้านต่าง ๆ ได้แก่ 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การปฏิบัติงานอย่างถูกต้องตามขั้นตอน ลดการสูญเสียในการทำงาน เพิ่มประสิทธิภาพการทำงาน ความผิดพลาดในการทำงานลดลง ลดเวลาการผลิตสินค้า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บริการ คุณภาพของงาน</a:t>
                      </a:r>
                      <a:r>
                        <a:rPr lang="en-US" sz="9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สินค้าดีขึ้นกว่าเดิม เป็นต้น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ไม่ต่ำกว่าร้อยละ 35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ผู้ผ่านการฝึกอบรมของกรมพัฒนาฝีมือแรงงานทุกโครงการ ในปีงบประมาณ พ.ศ. 2564 จำแนกตามหลักสูตรเตรียมเข้าทำงาน 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การฝึกยกระดับฝีมือ และการฝึกอาชีพเสริม โดยใช้แบบติดตามและประเมินผลการดำเนินงานพัฒนาฝีมือแรงงานของกองแผนงานและสารสนเทศ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รอบที่ 1 ค่าประสิทธิภาพการผลิตของปัจจัยด้านแรงงานของผู้ผ่านการฝึกอบรม ระหว่างวันที่ 1 ตุลาคม 2563 – 31 ธันวาคม 2563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รอบที่ 2 ค่าประสิทธิภาพการผลิตของปัจจัยด้านแรงงานของผู้ผ่านการฝึกอบรม ระหว่างวันที่ 1 มกราคม 2564 – 30 มิถุนายน 2564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en-US" sz="900" b="1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ข้อมูลที่ได้จากผู้ผ่านการฝึกอบรมของกรมพัฒนาฝีมือแรงงานที่ตอบแบบติดตามและประเมินผล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ภายหลังการฝึก 3 เดือน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เท่านั้น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</a:t>
                      </a:r>
                      <a:endParaRPr lang="th-TH" sz="900" b="0" spc="-4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ค่าประสิทธิภาพการผลิตของปัจจัยด้านแรงงาน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ผ่านระบบคลังข้อมูล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กองแผนงานและสารสนเทศ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kumimoji="0" lang="th-TH" sz="900" b="0" i="0" u="none" strike="noStrike" kern="1200" cap="none" spc="-2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ณัฐ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วลัย  น้ำทอง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/นางเรณุกาชลี 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มาวัฒน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พงศ์ /นางสาว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ชนิษฎา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โอ๊อิ้ว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โทรศัพท์ : 0 2245 7065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8" marR="91448" marT="45713" marB="4571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" name="Group 28"/>
          <p:cNvGrpSpPr/>
          <p:nvPr/>
        </p:nvGrpSpPr>
        <p:grpSpPr>
          <a:xfrm>
            <a:off x="125881" y="4045714"/>
            <a:ext cx="8865720" cy="864096"/>
            <a:chOff x="113735" y="3159258"/>
            <a:chExt cx="4392405" cy="46894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2" name="Rectangle 31"/>
            <p:cNvSpPr/>
            <p:nvPr/>
          </p:nvSpPr>
          <p:spPr>
            <a:xfrm>
              <a:off x="113735" y="3159258"/>
              <a:ext cx="4392405" cy="4689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900"/>
            </a:p>
          </p:txBody>
        </p:sp>
        <p:grpSp>
          <p:nvGrpSpPr>
            <p:cNvPr id="5" name="Group 32"/>
            <p:cNvGrpSpPr/>
            <p:nvPr/>
          </p:nvGrpSpPr>
          <p:grpSpPr>
            <a:xfrm>
              <a:off x="190780" y="3200930"/>
              <a:ext cx="3553995" cy="389396"/>
              <a:chOff x="152520" y="4416452"/>
              <a:chExt cx="3553995" cy="389396"/>
            </a:xfrm>
            <a:grpFill/>
          </p:grpSpPr>
          <p:grpSp>
            <p:nvGrpSpPr>
              <p:cNvPr id="7" name="Group 33"/>
              <p:cNvGrpSpPr/>
              <p:nvPr/>
            </p:nvGrpSpPr>
            <p:grpSpPr>
              <a:xfrm>
                <a:off x="152520" y="4416452"/>
                <a:ext cx="3553995" cy="389396"/>
                <a:chOff x="112493" y="4413885"/>
                <a:chExt cx="3553995" cy="389396"/>
              </a:xfrm>
              <a:grpFill/>
            </p:grpSpPr>
            <p:sp>
              <p:nvSpPr>
                <p:cNvPr id="36" name="TextBox 35"/>
                <p:cNvSpPr txBox="1"/>
                <p:nvPr/>
              </p:nvSpPr>
              <p:spPr>
                <a:xfrm>
                  <a:off x="112493" y="4455012"/>
                  <a:ext cx="1014245" cy="20043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th-TH" sz="900" dirty="0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ร้อยละประสิทธิภาพการผลิตของปัจจัยด้านแรงงานที่เพิ่มขึ้น</a:t>
                  </a: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1124370" y="4535696"/>
                  <a:ext cx="240175" cy="1252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900" b="1" dirty="0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=</a:t>
                  </a:r>
                  <a:endParaRPr lang="th-TH" sz="9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2255878" y="4413885"/>
                  <a:ext cx="229562" cy="12527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th-TH" sz="900" dirty="0">
                      <a:solidFill>
                        <a:srgbClr val="000000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-</a:t>
                  </a:r>
                  <a:endParaRPr lang="th-TH" sz="9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2141806" y="4678010"/>
                  <a:ext cx="367075" cy="12527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th-TH" sz="900" dirty="0">
                      <a:solidFill>
                        <a:srgbClr val="000000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5</a:t>
                  </a:r>
                  <a:endParaRPr lang="en-US" sz="900" dirty="0">
                    <a:solidFill>
                      <a:srgbClr val="0000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3405616" y="4540005"/>
                  <a:ext cx="260872" cy="1252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900" dirty="0">
                      <a:solidFill>
                        <a:srgbClr val="000000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X  100</a:t>
                  </a:r>
                  <a:endParaRPr lang="th-TH" sz="900" dirty="0">
                    <a:solidFill>
                      <a:srgbClr val="0000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p:grpSp>
          <p:cxnSp>
            <p:nvCxnSpPr>
              <p:cNvPr id="35" name="Straight Connector 34"/>
              <p:cNvCxnSpPr/>
              <p:nvPr/>
            </p:nvCxnSpPr>
            <p:spPr>
              <a:xfrm>
                <a:off x="1412215" y="4643313"/>
                <a:ext cx="1983257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151" name="TextBox 40"/>
          <p:cNvSpPr txBox="1">
            <a:spLocks noChangeArrowheads="1"/>
          </p:cNvSpPr>
          <p:nvPr/>
        </p:nvSpPr>
        <p:spPr bwMode="auto">
          <a:xfrm>
            <a:off x="358775" y="3749675"/>
            <a:ext cx="48498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altLang="th-TH" sz="11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สูตรการคำนวณ (ถ้ามี)   </a:t>
            </a:r>
            <a:endParaRPr lang="en-US" altLang="th-TH" sz="1100" b="1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52" name="Group 9"/>
          <p:cNvGrpSpPr>
            <a:grpSpLocks/>
          </p:cNvGrpSpPr>
          <p:nvPr/>
        </p:nvGrpSpPr>
        <p:grpSpPr bwMode="auto">
          <a:xfrm>
            <a:off x="7564438" y="4173538"/>
            <a:ext cx="1038225" cy="612775"/>
            <a:chOff x="7564734" y="3421372"/>
            <a:chExt cx="1037929" cy="613646"/>
          </a:xfrm>
        </p:grpSpPr>
        <p:sp>
          <p:nvSpPr>
            <p:cNvPr id="8" name="Rounded Rectangle 7"/>
            <p:cNvSpPr/>
            <p:nvPr/>
          </p:nvSpPr>
          <p:spPr>
            <a:xfrm>
              <a:off x="7564734" y="3421372"/>
              <a:ext cx="1037929" cy="61364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000" dirty="0"/>
            </a:p>
          </p:txBody>
        </p:sp>
        <p:sp>
          <p:nvSpPr>
            <p:cNvPr id="4156" name="TextBox 8"/>
            <p:cNvSpPr txBox="1">
              <a:spLocks noChangeArrowheads="1"/>
            </p:cNvSpPr>
            <p:nvPr/>
          </p:nvSpPr>
          <p:spPr bwMode="auto">
            <a:xfrm>
              <a:off x="7713888" y="3489221"/>
              <a:ext cx="82637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9pPr>
            </a:lstStyle>
            <a:p>
              <a:r>
                <a:rPr lang="en-US" altLang="th-TH" sz="1600"/>
                <a:t>&gt;35%</a:t>
              </a:r>
              <a:endParaRPr lang="th-TH" altLang="th-TH" sz="1600"/>
            </a:p>
          </p:txBody>
        </p:sp>
      </p:grpSp>
      <p:sp>
        <p:nvSpPr>
          <p:cNvPr id="42" name="Rectangle 41"/>
          <p:cNvSpPr/>
          <p:nvPr/>
        </p:nvSpPr>
        <p:spPr>
          <a:xfrm>
            <a:off x="2667000" y="4125913"/>
            <a:ext cx="1828800" cy="369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90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ประสิทธิภาพการผลิตของปัจจัย</a:t>
            </a:r>
            <a:br>
              <a:rPr lang="th-TH" sz="9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900" dirty="0">
                <a:latin typeface="Tahoma" pitchFamily="34" charset="0"/>
                <a:ea typeface="Tahoma" pitchFamily="34" charset="0"/>
                <a:cs typeface="Tahoma" pitchFamily="34" charset="0"/>
              </a:rPr>
              <a:t>ด้านแรงงานภายหลังการฝึกอบรม 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810125" y="4125913"/>
            <a:ext cx="1895475" cy="369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90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ประสิทธิภาพการผลิตของปัจจัย</a:t>
            </a:r>
            <a:br>
              <a:rPr lang="th-TH" sz="9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900" dirty="0">
                <a:latin typeface="Tahoma" pitchFamily="34" charset="0"/>
                <a:ea typeface="Tahoma" pitchFamily="34" charset="0"/>
                <a:cs typeface="Tahoma" pitchFamily="34" charset="0"/>
              </a:rPr>
              <a:t>ด้านแรงงานก่อนการฝึกอบรม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97685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75" y="219075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113732" y="603949"/>
            <a:ext cx="8108950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1.10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13732" y="110513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638726"/>
              </p:ext>
            </p:extLst>
          </p:nvPr>
        </p:nvGraphicFramePr>
        <p:xfrm>
          <a:off x="175419" y="1358029"/>
          <a:ext cx="8892381" cy="3788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92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88648"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ความสําเร็จของการบรรลุเป้าหมาย 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จำนวนการตอบแบบสอบถามความ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พึงพอใจในการทดสอบมาตรฐานฝีมือแรงงานของผู้ประกอบอาชีพ  ไม่น้อยกว่า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70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2) การดําเนินการจัดทํามาตรฐานฝีมือแรงงานของผู้ประกอบอาชีพของสถาบันพัฒนาฝีมือแรงงาน และสำนักงานพัฒนาฝีมือแรงงาน จํานวน 1 สาขา หรือ 1 ตําแหน่ง นําเสนอผ่านการกลั่นกรองของคณะอนุกรรมการกําหนดมาตรฐานฝีมือแรงงานแห่งชาติที่!เกี่ยวข้องกับการรับรองมาตรฐานฝีมือแรงงาน มาตรา 26 ก่อนนําเสนอคณะกรรมการส่งเสริมฯ พิจารณาให้การรับรอง 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พิจารณาจากการดําเนินงานตามเป้าหมาย 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พิจารณาจากการดําเนินงานที่บรรลุเป้าหมาย จํานวน 1 สาขา หรือ 1 ตําแหน่ง </a:t>
                      </a:r>
                    </a:p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ผลการดําเนินการระหว่างวันที่ 1 ตุลาคม 256</a:t>
                      </a:r>
                      <a:r>
                        <a:rPr lang="en-AU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- 31 มีนาคม 256</a:t>
                      </a:r>
                      <a:r>
                        <a:rPr lang="en-AU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การจัดทําร่างมาตรฐานฝีมือแรงงานของผู้ประกอบอาชีพ ประกอบด้วย  1) หน้าปก 2) สารบัญ 3) รายชอผู้เชี่ยวชาญที่ร่วมจัดทํามาตรฐานฝีมือแรงงาน 4) คําจํากัดความของมาตรฐานฝีมือแรงงาน 5) คําจํากัดความของสาขาอาชีพทีกําหนดมาตรฐานฝีมือแรงงาน 6) การกําหนดขอบเขตของมาตรฐานฝีมือแรงงาน 7) คุณสมบัติของผู้ทดสอบมาตรฐานฝีมือแรงงาน 8) คุณสมบัติของผู้มีสิทธิเข้ารับการทดสอบมาตรฐานฝีมือแรงงาน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หลักเกณฑ์ที่จะได้รับหนังสือรับรองผู้ผ่านการทดสอบมาตรฐานฝีมือแรงงาน  10) ข้อกําหนดการทดสอบมาตรฐานฝีมือแรงงาน 11) ลักษณะการทดสอบมาตรฐานฝีมือแรงงาน 12) แบบทดสอบ มาตรฐานฝีมือแรงงาน ภาความรู้ พร้อมเฉลย 13) รายการอื่น ๆ (1) บัญชีวิเคราะห์งานหลัก งานย่อย และขั้นตอนการปฏิบัติงาน (2) ตารางแสดงน้าหนัก ข้อสอบ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(3)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การวิเคราะห์ความสอดคล้อง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IOC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ข้อสอบภาคความรู้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สําเนาหนังสือรับรองความเห็นชอบจากสถานประกอบการ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ผลการดําเนินการระหว่างวันที่ 1 เมษายน - 30 กันยายน 256</a:t>
                      </a:r>
                      <a:r>
                        <a:rPr lang="en-AU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4 1)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จัดทดลองทดสอบภาคความรู้และภาคความสามารถ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AU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จัดประชุมคณะอนุกรรมการฯเพื่อเห็นชอบคู่มือ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วิธีการทดสอบ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มาตรฐานฯ </a:t>
                      </a:r>
                      <a:r>
                        <a:rPr lang="en-AU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คู่มือวิธีการทดสอบมาตรฐานฝีมือแรงงานของผู้ประกอบอาชีพ ฉบับสมบูรณ์ และ 4) ผู้เข้ารับการทดสอบและผู้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ทดสอบประเมินความ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พึงพอใจในการทดสอบมาตรฐานฝีมือแรงงานของผู้ประกอบ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อาชีพแล้วส่งกลับ ไม่น้อยกว่า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70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เงื่อนไข (ถ้ามี) 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ใช้ประกอบการพิจารณาหลักเกณฑ์ผ่านหรือไม่ผ่านตัวชี้วัด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3.1 ร่างคู่มือวิธีการทดสอบมาตรฐานฝีมือแรงงานของผู้ประกอบอาชีพ ต้องถูกต้องตามรูปแบบที่กําหนดไว้ ตามข้อ 2 ข้อย่อย 1) – 13)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3.2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ผู้ประกอบอาชีพสถานประกอบกิจการนำ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มาตรฐานฝีมือแรงงานของผู้ประกอบอาชีพที่ดำเนินการเรียบร้อยแล้วในปีก่อนหน้านี้ไปใช้ในการทดสอบ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หลักฐาน (ถ้ามี) : 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ร่างมาตรฐานฝีมือแรงงานของผู้ประกอบอาชีพ ตามรายละเอียดรายการ ข้อ 1) – 13)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1) คู่มือวิธีทดสอบมาตรฐานฝีมือแรงงานของผู้ประกอบอาชีพ ตามมาตรา 26 จํานวน 2 เล่ม 2) รายงานการประชุมคณะอนุกรรมการ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กําหนด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มาตรฐานฝีมือแรงงานแห่งชาติในสาขาอาชีพที!เกี่ยวข้องกับการรับรองมาตรฐานฝีมือแรงงานตามมาตรา 26 3) หนังสือนําส่งสำนักพัฒนามาตรฐานฯ สําเนาคําขอรับรอง แบบ รมฐ. 1 พร้อมเอกสารแนบ และ แบบ รมฐ.2 ฉบับจริง</a:t>
                      </a:r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และ4) แบบสรุปผลการประเมินความพึงพอใจในการทดสอบมาตรฐานฝีมือแรงงานของผู้ประกอบ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อาชีพ และแบบสอบถามความพึงพอใจในการทดสอบมาตรฐานฝีมือแรงงานของผู้ประกอบอาชีพ  ไม่น้อยกว่า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70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เจ้าภาพ 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กลุ่มงานกําหนดมาตรฐานฝีมือแรงงาน ผู้รับผิดชอบ : นายสันติ พัชนะ นักวิชาการพัฒนาฝีมือแรงงานชํานาญการ และนายจิตติ ไชยวงค์ นักวิชาการพัฒนาฝีมือแรงงานชำนาญการ โทรศัพท์ : 0 2643 4987 และ 0 2245 1822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 อื่น ๆ (ถ้ามี) 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สามารถดาวน์โหลดแบบสอบถามความพึงพอใจได้ที่ </a:t>
                      </a:r>
                      <a:r>
                        <a:rPr lang="en-US" sz="900" b="0" baseline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shorturl.at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/rER45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สูตรการคํานวณ (ถ้ามี) </a:t>
                      </a:r>
                      <a:r>
                        <a:rPr lang="th-TH" sz="9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50117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9911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50333"/>
              </p:ext>
            </p:extLst>
          </p:nvPr>
        </p:nvGraphicFramePr>
        <p:xfrm>
          <a:off x="0" y="5334000"/>
          <a:ext cx="9006844" cy="14478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ร่างมาตรฐานฝีมือแรงงาน ของผู้ประกอบอาชีพ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ข้อสอบภาคความรู้ พร้อมเฉลย </a:t>
                      </a:r>
                      <a:endParaRPr lang="th-TH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คู่มือวิธีการทดสอบมาตรฐานฝีมือแรงงานของผู้ประกอบอาชีพ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จำนวนการตอบแบบสอบถาม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พึงพอใจในการทดสอบมาตรฐานฝีมือแรงงานของผู้ประกอบอาชีพ  ไม่น้อยกว่า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70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%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24870" y="691276"/>
            <a:ext cx="7037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ร้อยละ</a:t>
            </a:r>
            <a:r>
              <a:rPr lang="th-TH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ของจำนวนการตอบแบบสอบถามความ</a:t>
            </a:r>
            <a:r>
              <a:rPr lang="th-TH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พึงพอใจในการทดสอบมาตรฐานฝีมือแรงงานของผู้ประกอบอาชีพ และความสําเร็จของการจัดทํามาตรฐานฝีมือแรงงานของผู้ประกอบอาชีพของสถาบันพัฒนาฝีมือแรงงานและสํานักงานพัฒนาฝีมือแรงงาน</a:t>
            </a:r>
            <a:endParaRPr lang="en-AU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  <p:graphicFrame>
        <p:nvGraphicFramePr>
          <p:cNvPr id="25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048083"/>
              </p:ext>
            </p:extLst>
          </p:nvPr>
        </p:nvGraphicFramePr>
        <p:xfrm>
          <a:off x="-228600" y="4664655"/>
          <a:ext cx="7467600" cy="532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22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218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35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16734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จำนวนแบบสอบถามที่ผู้เข้ารับการทดสอบและผู้ทดสอบประเมินความพึงพอใจแล้วส่งกลับ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3427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จำนวนแบบสอบถามทั้งหมดที่ส่งให้ผู้เข้ารับการทดสอบและผู้ทดสอบประเมินความพึงพอใจ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235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66113" y="152400"/>
            <a:ext cx="7715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295275" y="631195"/>
            <a:ext cx="7818438" cy="588005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1.11 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ความสำเร็จของการจัดวางระบบมาตรฐานการควบคุมภายในและการจัดทำรายงาน</a:t>
            </a:r>
            <a:endParaRPr lang="en-US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การประเมินผลการควบคุมภายในระดับส่วนงานย่อย ประจำปีงบประมาณ พ.ศ. 2564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1" y="1219200"/>
            <a:ext cx="90487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970301"/>
              </p:ext>
            </p:extLst>
          </p:nvPr>
        </p:nvGraphicFramePr>
        <p:xfrm>
          <a:off x="152400" y="1447801"/>
          <a:ext cx="8885238" cy="5304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85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824591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มีการจัดวางระบบมาตรฐานการควบคุมภายในของหน่วยงาน โดย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กำหนดหรือออกแบบวิธีการควบคุมและนำมาใช้เพื่อให้เกิดความมั่นใจว่าการปฏิบัติงาน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เป็นไปอย่างมีระเบียบและประสิทธิภาพ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 มีการจัดทำรายงานการประเมินผลการควบคุมภายในระดับหน่วยงานย่อย ประจำปีงบประมาณ พ.ศ. 2564 รอบ 12 เดือน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(1 ตุลาคม 2563 – 30 กันยายน 2564) ตามหลักเกณฑ์กระทรวงการคลังว่าด้วยมาตรฐานและหลักเกณฑ์ปฏิบัติการควบคุมภายในสำหรับหน่วยงานของรัฐ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2561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กำหนดให้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หน่วยงานของรัฐจัดให้มีการควบคุมภายในเพื่อให้เกิดความเชื่อมั่นอย่างสมเหตุสมผลว่าจะบรรลุวัตถุประสงค์ด้านการดำเนินงา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ด้านการรายงาน และด้านการปฏิบัติตามกฎหมาย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ระเบียบและข้อบังคับ และ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จัดส่งรายงานการประเมินผลการควบคุมภายในให้ผู้กำกับดูแลและกระทรวงเจ้าสังกัด ภายใน 90 วัน นับแต่วันสิ้นปีงบประมาณหรือสิ้นปีปฏิทิน แล้วแต่กรณี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1 ผลการดำเนินการระหว่างวันที่ 1 ตุลาคม 2563 - 31 มีนาคม 2564 </a:t>
                      </a:r>
                      <a:r>
                        <a:rPr lang="th-TH" sz="8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ให้หน่วยงานย่อยจัดวางระบบมาตรฐานการควบคุมภายในของหน่วยงาน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ประกอบด้วย หมวดที่ 1 นิยามศัพท์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หมวดที่ 2 ข้อมูลทั่วไป ภารกิจ และ วัตถุประสงค์การดำเนินงาน หมวดที่ 3 การดำเนินกิจกรรมตามภารกิจหลักของหน่วยงาน หมวดที่ 4 การบริหารงานทั่วไป และจัดทำ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แนวปฏิบัติการควบคุมภายในของหน่วยงาน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2 ผลการดำเนินการระหว่างวันที่ 1 ตุลาคม 2563 - 30 กันยายน 2564 ให้หน่วยงานย่อยจัดทำรายงานการประเมินผลการควบคุมภายในระดับส่วนงานย่อย ประกอบด้วย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1) แบบ ปย.1 หรือรายงานการประเมินองค์ประกอบของการควบคุมภายใน เป็นแบบรายงานการประเมินองค์ประกอบของการควบคุมภายในสำหรับหน่วยงานย่อย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2) แบบ ปย.2 หรือรายงานการประเมินผลและการปรับปรุงการควบคุมภายใน เป็นแบบการประเมินผลการควบคุมภายในสำหรับหน่วยงานย่อย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3) แบบติดตาม ปย.2 หรือรายงานผลการติดตามการปฏิบัติตามแผนการประเมินผลการควบคุมภายในของงวดก่อน - ระดับส่วนงานย่อย เป็นแบบที่ใช้สำหรับ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บันทึกผลการดำเนินการตามแผนการประเมินผลการควบคุมภายในที่ได้รายงานไว้แล้วในแบบ ปย.2 ของงวดก่อนในระดับส่วนงานย่อย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4) แบบสอบถามด้านการคลัง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เงื่อนไข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ใช้ประกอบการพิจารณาหลักเกณฑ์ผ่านหรือไม่ผ่านตัวชี้วัด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รอบการประเมินที่ 1 หน่วยงานย่อยมีการ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จัดวางระบบมาตรฐานการควบคุมภายในของหน่วยงาน</a:t>
                      </a: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รอบการประเมินที่ 2 หน่วยงานย่อยจะต้องนำทุกขั้นตอนของแต่ละกิจกรรมในแนวปฏิบัติการควบคุมภายในของหน่วยงานที่ได้จัดวางระบบมาตรฐานการควบคุมภายในของหน่วยงาน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ในรอบการประเมินที่ 1 นำมา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จัดทำรายงานการประเมินผลการควบคุมภายในระดับส่วนงานย่อย</a:t>
                      </a: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หลักฐาน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รอบการประเมินที่ 1 รายงานการ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จัดวางระบบมาตรฐานการควบคุมภายในของหน่วยงานประกอบด้วย หมวดที่ 1 นิยามศัพท์  หมวดที่ 2 ข้อมูลทั่วไป ภารกิจ และ วัตถุประสงค์การดำเนินงาน </a:t>
                      </a:r>
                      <a:b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หมวดที่ 3 การดำเนินกิจกรรมตามภารกิจหลักของหน่วยงาน หมวดที่ 4 การบริหารงานทั่วไป และจัดทำแนวปฏิบัติการควบคุมภายในของหน่วยงาน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รอบการประเมินที่ 2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รายงานการประเมินผลการควบคุมภายในระดับส่วนงานย่อย ประกอบด้วย 1) แบบ ปย.1 2) แบบ ปย.2 3) แบบติดตาม ปย.2 และ 4) แบบสอบถามด้านการคลัง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เจ้าภาพ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นางสาว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กัญภัสสร์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กนกอิศ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ราทรัพย์/นางสาว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อรุณี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แสนแอ โทรศัพท์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2247 0303, 0 2245 1701 ต่อ 612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รอบการประเมินที่ 1 การจัดวาง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ระบบมาตรฐานการควบคุมภายในของหน่วยงาน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จะต้องจัดทำเป็นไฟล์ในรูปแบบ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PDF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รายงานในระบบ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e-SAR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ของกรมพัฒนาฝีมือแรงงาน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2) </a:t>
                      </a:r>
                      <a:r>
                        <a:rPr lang="th-TH" sz="8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รอบการประเมินที่ 2 การจัดทำรายงานการประเมินการควบคุมภายในระดับส่วนงานย่อย จะต้องจัดทำในรูปแบบไฟล์ </a:t>
                      </a:r>
                      <a:r>
                        <a:rPr lang="en-US" sz="8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PDF</a:t>
                      </a:r>
                      <a:r>
                        <a:rPr lang="th-TH" sz="8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รายงานในระบบ </a:t>
                      </a:r>
                      <a:r>
                        <a:rPr lang="en-US" sz="8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e-SAR</a:t>
                      </a:r>
                      <a:r>
                        <a:rPr lang="th-TH" sz="8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ของกรมพัฒนาฝีมือแรงงาน และจัดทำในรูปแบบไฟล์</a:t>
                      </a:r>
                      <a:r>
                        <a:rPr lang="en-US" sz="8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word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ส่งให้กลุ่มพัฒนาระบบบริหารทางจดหมายอิเล็กทรอนิกส์ ที่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osds.msdd@dsd.go.th </a:t>
                      </a: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3) แบบฟอร์ม (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.1 /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 /แบบติดตาม 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.2) แบบสอบถามด้านการคลัง และตัวอย่างการจัดวางระบบมาตรฐานการควบคุมภายในหน่วยงานของกลุ่มพัฒนาระบบริหาร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สามารถดาวน์โหลดได้ที่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ที่แนบมาพร้อมนี้ 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3208"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89174" y="5334000"/>
            <a:ext cx="215798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aphicFrame>
        <p:nvGraphicFramePr>
          <p:cNvPr id="17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073653"/>
              </p:ext>
            </p:extLst>
          </p:nvPr>
        </p:nvGraphicFramePr>
        <p:xfrm>
          <a:off x="177796" y="5715000"/>
          <a:ext cx="8859840" cy="995679"/>
        </p:xfrm>
        <a:graphic>
          <a:graphicData uri="http://schemas.openxmlformats.org/drawingml/2006/table">
            <a:tbl>
              <a:tblPr firstRow="1"/>
              <a:tblGrid>
                <a:gridCol w="8890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1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951036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62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รายงานการจัดวางระบบมาตรฐาน</a:t>
                      </a:r>
                      <a:b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การควบคุมภายในของหน่วยงาน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รายงานการประเมินผลการควบคุมภายในระดับส่วนงานย่อย ประกอบด้วย แบบ 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1 แบบ 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2 แบบติดตาม 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2 และแบบสอบถามด้านการคลัง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8" name="Group 4"/>
          <p:cNvGrpSpPr>
            <a:grpSpLocks/>
          </p:cNvGrpSpPr>
          <p:nvPr/>
        </p:nvGrpSpPr>
        <p:grpSpPr bwMode="auto">
          <a:xfrm>
            <a:off x="1057275" y="5372100"/>
            <a:ext cx="7629525" cy="342900"/>
            <a:chOff x="1153093" y="4031945"/>
            <a:chExt cx="7943402" cy="341526"/>
          </a:xfrm>
        </p:grpSpPr>
        <p:sp>
          <p:nvSpPr>
            <p:cNvPr id="19" name="TextBox 18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  <p:cxnSp>
          <p:nvCxnSpPr>
            <p:cNvPr id="20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</a:p>
          </p:txBody>
        </p:sp>
        <p:cxnSp>
          <p:nvCxnSpPr>
            <p:cNvPr id="23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รูปภาพ 24" descr="D:\Download\qr-cod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848225"/>
            <a:ext cx="762000" cy="71437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66736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192087"/>
            <a:ext cx="80803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156368" y="642938"/>
            <a:ext cx="7844633" cy="6524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1.12 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ความสำเร็จของการตรวจตามพระราชบัญญัติส่งเสริมการพัฒนาฝีมือแรงงาน พ.ศ. 2545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และที่แก้ไขเพิ่มเติม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(ฉบับที่ 2) พ.ศ. 2557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6368" y="1462086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021624"/>
              </p:ext>
            </p:extLst>
          </p:nvPr>
        </p:nvGraphicFramePr>
        <p:xfrm>
          <a:off x="152401" y="1676400"/>
          <a:ext cx="8610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90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พนักงานเจ้าหน้าที่ได้ออกตรวจตราและให้คำแนะนำตามพระราชบัญญัติส่งเสริมฯ ใน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สถานประกอบกิจการ ศูนย์ทดสอบฯ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ศูนย์ประเมินฯ                       และผู้ประกอบอาชีพ ครบถ้วนตามเป้าหมายที่กำหนด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พิจารณาจากจำนวนครั้งในการออกตรวจของพนักงานเจ้าหน้าที่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ตามพระราชบัญญัติส่งเสริมฯ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รอบที่ 1 ผลการดำเนินงาน ระหว่างวันที่ 1 ตุลาคม 2563 – 31 มีนาคม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รอบที่ 2 ผลการดำเนินงาน ระหว่างวันที่ 1 เมษายน 2564 – 30 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ไม่มี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ข้อมูลรายงานผลการออกตรวจตามพระราชบัญญัติส่งเสริมฯ ตามแบบ ตร.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โดยสามารถดาวน์โหลดแบบฟอร์มได้ที่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http://www.dsd.go.th/oloc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สำนักงานรับรองความรู้ความสามารถ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นางแสงรุ้ง แตงเจริญ , นางสาวสุดารัตน์ บรรดาศักดิ์ , 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นายทวัธ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ชัย ศรีโยธา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0 2245 1703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อื่นๆ (ถ้ามี)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กรณีหน่วยงานเปลี่ยนแปลงเป้าหมายกิจกรรมที่กำหนดไว้ ต้องได้รับความเห็นชอบจากกรมพัฒนาฝีมือแรงงาน (สำนักงานรับรองความรู้ความสามารถ)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4021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457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581948"/>
              </p:ext>
            </p:extLst>
          </p:nvPr>
        </p:nvGraphicFramePr>
        <p:xfrm>
          <a:off x="0" y="4876800"/>
          <a:ext cx="9006844" cy="147828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จำนวนครั้งใ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การออกตรวจของพนักงานเจ้าหน้าที่ตามพระราชบัญญัติส่งเสริมฯ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ในรอบ  6 เดือน ไม่น้อยกว่า 10 ครั้ง</a:t>
                      </a:r>
                      <a:endParaRPr lang="th-TH" sz="800" b="0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จำนวนครั้งใ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การออกตรวจของพนักงานเจ้าหน้าที่ตามพระราชบัญญัติส่งเสริมฯ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ในรอบ  12 เดือน ไม่น้อยกว่า 20 ครั้ง</a:t>
                      </a:r>
                      <a:endParaRPr lang="th-TH" sz="800" b="0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800" b="0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40522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228600"/>
            <a:ext cx="9239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295275" y="719137"/>
            <a:ext cx="7818438" cy="652463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1.13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: ความสำเร็จของผู้ผ่านการทดสอบมาตรฐานฝีมือแรงงานแห่งชาติที่ได้รับอัตราค่าจ้าง</a:t>
            </a:r>
          </a:p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ตามมาตรฐานฝีมือที่กำหนดตามกฎหมาย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716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605752"/>
              </p:ext>
            </p:extLst>
          </p:nvPr>
        </p:nvGraphicFramePr>
        <p:xfrm>
          <a:off x="152400" y="1600199"/>
          <a:ext cx="8762999" cy="3352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9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352801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 ผู้ที่ผ่านการทดสอบมาตรฐานฝีมือแห่งชาติ ตามมาตรฐานฝีมือที่กำหนดตามกฎหมาย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 83 สาขาอาชีพ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ภายใต้โครงการยกระดับแรงงานไทยให้ได้มาตรฐาน ฝีมือแรงงานเพื่อรองรับ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การแข่งขัน กิจกรรมพัฒนาศักยภาพแรงงานเพื่อรองรับการจ่ายค่าจ้างตามมาตรฐานฝีมือ ได้รับค่าจ่างตามมาตรฐานฝีมือที่กฎหมายกำหนด โดยผู้ที่เข้ารับการทดสอบมาตรฐานฝีมือ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แรงงานแห่งชาติ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ต้องเป็นแรงงานที่ทำงานอยู่ในสถานประกอบกิจการ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2) การทดสอบมาตรฐานฝีมือแรงงานแห่งชาติ หมายถึง การทดสอบฝีมือ ความรู้ ความสามารถ และทัศนคติในการทำงานของผู้ประกอบอาชีพในสาขาที่กำหนด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 พิจารณาจากการดำเนินงานตามเป้าหมาย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ใช้ข้อมูลจากวันที่เข้าทดสอบมาตรฐานฝีมือแรงงาน โดยพิจารณาจากในระบบ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Datacenter</a:t>
                      </a:r>
                      <a:endParaRPr lang="th-TH" sz="900" b="1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ผลการดำเนินการ ณ วันที่ 1 ตุลาคม 2563 – 31 มีนาคม 2564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2 ผลการดำเนินการ ณ วันที่ 1 ตุลาคม 2563 –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1)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ผู้เข้ารับการทดสอบมาตรฐานฝีมือแรงงานแห่งชาติ ต้องเป็นแรงงานที่ทำงานอยู่ในสถานประกอบกิจการ และผ่านการฝึกอบรม ภายใต้โครงการยกระดับแรงงานไทยให้ได้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มาตรฐานฝีมือแรงงานเพื่อรองรับการแข่งขัน กิจกรรมพัฒนาศักยภาพแรงงานเพื่อรองรับการจ่ายค่าจ้างตามมาตรฐานฝีมือ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2)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จัดทดสอบมาตรฐานฝีมือแรงงานแห่งชาติ เฉพาะใน 83 สาขาอาชีพ ที่ได้มีการประกาศอัตราค่าจ้างตามมาตรฐานฝีมือที่กำหนดตามกฎหมาย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สถาบันพัฒนาฝีมือแรงงาน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25 แห่ง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รับผิดชอบเป้าหมายร่วมกับสำนักงานพัฒนาฝีมือแรงงานที่อยู่ในพื้นที่ หมายถึง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หากสำนักงานพัฒนาฝีมือแรงงานไม่สามารถดำเนินการ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ทดสอบมาตรฐานฝีมือแรงงานได้ตามเป้าหมาย ทางสถาบันพัฒนาฝีมือแรงงานที่เป็นต้นสังกัด ต้องมีส่วน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ร่วม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ในการทดสอบมาตรฐานฝีมือแรงงาน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  หลักฐาน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การรายงานผลผ่านระบบคลังข้อมูล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http://datacenter.dsd.go.th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สำนักพัฒนามาตรฐานและทดสอบฝีมือแรงงาน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นายพิเชฐ สุริน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ทนนท์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รักษ์ และนางสาว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นันท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วัน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ปิต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ยานนท์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0 2245 4837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 จะนำผลคะแนนจากการสำรวจผู้ที่ได้รับอัตราค่าจ้างตามมาตรฐานฝีมือที่กำหนดตามกฎหมายของกรมสวัสดิการและคุ้มครองแรงงาน</a:t>
                      </a:r>
                      <a:endParaRPr lang="th-TH" sz="900" b="1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8768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98549" y="49149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820599"/>
              </p:ext>
            </p:extLst>
          </p:nvPr>
        </p:nvGraphicFramePr>
        <p:xfrm>
          <a:off x="60956" y="5227320"/>
          <a:ext cx="9006844" cy="1220047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9708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39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ผู้เข้ารับ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การทดสอบมาตรฐานฝีมือแรงงานแห่งชาติ เป็น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แรงงานที่ทำงาน</a:t>
                      </a:r>
                      <a:r>
                        <a:rPr lang="th-TH" sz="8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อยู่ในสถานประกอบกิจการ</a:t>
                      </a:r>
                      <a:r>
                        <a:rPr lang="th-TH" sz="800" b="0" spc="-3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ร้อยละ</a:t>
                      </a:r>
                      <a:r>
                        <a:rPr lang="th-TH" sz="8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ผู้ผ่านการทดสอบมาตรฐานฝีมือแรงงานแห่งชาติ ได้รับ</a:t>
                      </a:r>
                      <a:r>
                        <a:rPr lang="th-TH" sz="8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อัตราค่าจ้างตามมาตรฐานฝีมือที่กำหนดตามกฎหมาย </a:t>
                      </a:r>
                      <a:r>
                        <a:rPr lang="th-TH" sz="8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ไม่น้อยกว่าร้อยละ....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(รอผลการพิจารณาจากสำนักงาน </a:t>
                      </a:r>
                      <a:r>
                        <a:rPr lang="th-TH" sz="800" b="0" kern="1200" dirty="0" err="1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ก.พ.ร.</a:t>
                      </a:r>
                      <a:r>
                        <a:rPr lang="th-TH" sz="8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</a:t>
                      </a:r>
                      <a:endParaRPr lang="th-TH" sz="800" b="0" kern="1200" spc="-3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723699"/>
              </p:ext>
            </p:extLst>
          </p:nvPr>
        </p:nvGraphicFramePr>
        <p:xfrm>
          <a:off x="1539043" y="4267200"/>
          <a:ext cx="6735840" cy="83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473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48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229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ร้อยละของผู้เข้ารับการทดสอบมาตรฐานฝีมือแรงงานแห่งชาติ เป็นแรงงานที่ทำงานอยู่ในสถานประกอบกิจการ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จำนวนแรงงานที่ทำงานอยู่ในสถานประกอบกิจการ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ที่เข้ารับการทดสอบมาตรฐานฯ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5901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จำนวนเป้าหมาย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ผู้เข้ารับการทดสอบมาตรฐานฝีมือแรงงานแห่งชาติ 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70027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219075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76200" y="719137"/>
            <a:ext cx="8239125" cy="725487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1.14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การดำเนินงานโครงการเพิ่มประสิทธิภาพ/ผลิตภาพ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</a:p>
          <a:p>
            <a:pPr>
              <a:spcAft>
                <a:spcPts val="600"/>
              </a:spcAft>
              <a:defRPr/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(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โครงการเพิ่มผลิตภาพแรงงานสู่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SME 4.0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4478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030081"/>
              </p:ext>
            </p:extLst>
          </p:nvPr>
        </p:nvGraphicFramePr>
        <p:xfrm>
          <a:off x="34925" y="1676400"/>
          <a:ext cx="9074150" cy="5080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41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857804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strike="noStrike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</a:t>
                      </a:r>
                      <a:r>
                        <a:rPr lang="th-TH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ของการบรรลุเป้าหมาย </a:t>
                      </a:r>
                      <a:r>
                        <a:rPr lang="en-US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th-TH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เพื่อให้</a:t>
                      </a:r>
                      <a:r>
                        <a:rPr kumimoji="0" lang="th-TH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การดำเนินงานบรรลุวัตถุประสงค์ที่วางไว้ กรมจะนำข้อมูลไปใช้ในการวิเคราะห์และปรับปรุงการทำงานของกรมให้มีประสิทธิภาพมากยิ่งขึ้น</a:t>
                      </a:r>
                      <a:r>
                        <a:rPr kumimoji="0" lang="th-TH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เป็นการสร้างเครือข่ายในการทำงาน และผู้ประกอบกิจการ</a:t>
                      </a:r>
                      <a:r>
                        <a:rPr lang="th-TH" sz="900" b="0" strike="noStrike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สามารถนำหลักการของการเพิ่มผลิตภาพแรงงานไปขยายผลในการ</a:t>
                      </a:r>
                      <a:r>
                        <a:rPr lang="th-TH" sz="9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ทำงาน </a:t>
                      </a:r>
                      <a:r>
                        <a:rPr lang="th-TH" sz="9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หรือนำไป</a:t>
                      </a:r>
                      <a:r>
                        <a:rPr lang="th-TH" sz="900" b="0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ประยุกต์ใช้ประโยชน์ในการทำงานอื่น</a:t>
                      </a:r>
                      <a:br>
                        <a:rPr lang="th-TH" sz="900" b="0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endParaRPr lang="th-TH" sz="900" b="0" strike="noStrike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รอบที่ 1 ผลการดำเนินงาน ระหว่างวันที่ 1 ตุลาคม 2563 – 31 มีนาคม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รอบที่ 2 ผลการดำเนินงาน ระหว่างวันที่ 1 เมษายน 2564 – 30 กันยายน 2564</a:t>
                      </a:r>
                      <a:endParaRPr lang="th-TH" sz="900" b="0" strike="noStrike" kern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(ถ้ามี) </a:t>
                      </a:r>
                      <a:r>
                        <a:rPr lang="en-US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strike="no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1 (1) ดำเนินการ</a:t>
                      </a:r>
                      <a:r>
                        <a:rPr lang="th-TH" sz="900" b="0" strike="noStrik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คัดเลือกสถานประกอบกิจการ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SME/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กลุ่มวิสาหกิจชุมชน/กลุ่ม </a:t>
                      </a:r>
                      <a:r>
                        <a:rPr lang="en-US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OTOP/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กลุ่มสหกรณ์เข้าร่วม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โครงการฯ และ</a:t>
                      </a:r>
                      <a:r>
                        <a:rPr lang="th-TH" sz="900" b="0" strike="noStrik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ป้อนข้อมูลพื้นฐานของสถานประกอบกิจการ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SME</a:t>
                      </a:r>
                      <a:r>
                        <a:rPr lang="en-US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endParaRPr lang="th-TH" sz="900" b="0" strike="noStrike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17550" algn="l"/>
                        </a:tabLst>
                        <a:defRPr/>
                      </a:pP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</a:t>
                      </a:r>
                      <a:r>
                        <a:rPr lang="th-TH" sz="8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กลุ่มวิสาหกิจชุมชน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/กลุ่ม </a:t>
                      </a:r>
                      <a:r>
                        <a:rPr lang="en-US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OTOP/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กลุ่มสหกรณ์เข้าร่วมโครงการฯ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ประจำปีงบประมาณ พ.ศ. 2564 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ผ่าน</a:t>
                      </a:r>
                      <a:r>
                        <a:rPr lang="th-TH" sz="900" b="0" strike="noStrike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ระบบที่กรมฯ กำหนด </a:t>
                      </a:r>
                      <a:r>
                        <a:rPr lang="th-TH" sz="900" b="0" strike="noStrike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ให้แล้วเสร็จภายในเดือน ธ.ค.</a:t>
                      </a:r>
                      <a:r>
                        <a:rPr lang="th-TH" sz="900" b="0" strike="noStrike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63 </a:t>
                      </a:r>
                      <a:endParaRPr lang="th-TH" sz="900" b="0" strike="noStrike" kern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17550" algn="l"/>
                        </a:tabLst>
                        <a:defRPr/>
                      </a:pP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8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(2) ป้อนข้อมูลรายชื่อสถานประกอบกิจการที่เข้าร่วมโครงการตั้งแต่ปี 60 – 63</a:t>
                      </a:r>
                      <a:endParaRPr lang="th-TH" sz="900" b="0" strike="no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(1) </a:t>
                      </a:r>
                      <a:r>
                        <a:rPr lang="th-TH" sz="900" b="0" strike="noStrike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</a:t>
                      </a:r>
                      <a:r>
                        <a:rPr lang="th-TH" sz="900" b="0" strike="noStrike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ฝึกอบรมพัฒนาศักยภาพแรงงานตามเป้าหมาย </a:t>
                      </a:r>
                      <a:r>
                        <a:rPr lang="th-TH" sz="900" b="0" strike="noStrike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และป้อนข้อมูลเข้าสู่ระบบรายงานผลที่กรม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กำหนด</a:t>
                      </a:r>
                      <a:r>
                        <a:rPr lang="th-TH" sz="900" b="0" strike="noStrike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ให้</a:t>
                      </a:r>
                      <a:r>
                        <a:rPr lang="th-TH" sz="900" b="0" strike="noStrike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แล้วเสร็จภายในเดือน พ.ค.</a:t>
                      </a:r>
                      <a:r>
                        <a:rPr lang="th-TH" sz="900" b="0" strike="noStrike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64 </a:t>
                      </a:r>
                      <a:endParaRPr lang="th-TH" sz="900" b="0" strike="no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(2) 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ให้</a:t>
                      </a:r>
                      <a:r>
                        <a:rPr lang="th-TH" sz="900" b="0" strike="noStrike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คำปรึกษาเพื่อเพิ่มผลิตภาพแรงงานตามโครงการฯ ให้แล้วเสร็จภายใน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 ก.ค. 64 และป้อน</a:t>
                      </a:r>
                      <a:r>
                        <a:rPr lang="th-TH" sz="900" b="0" strike="noStrike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ข้อมูลเข้าสู่ระบบรายงานผลที่กรมกำหนด ให้แล้วเสร็จ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ภายในเดือน ก.ค. 64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</a:t>
                      </a:r>
                      <a:r>
                        <a:rPr lang="th-TH" sz="8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(3) </a:t>
                      </a:r>
                      <a:r>
                        <a:rPr lang="th-TH" sz="9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ติดตามผลการดำเนินงานโครงการเพิ่มประสิทธิภาพ/ผลิตภาพ</a:t>
                      </a:r>
                      <a:r>
                        <a:rPr lang="th-TH" sz="9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ประจำปีงบประมาณ 2560 – 2563 (โครงการเพิ่มผลิตภาพแรงงาน สู่ </a:t>
                      </a:r>
                      <a:r>
                        <a:rPr lang="en-US" sz="9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SME 4.</a:t>
                      </a:r>
                      <a:r>
                        <a:rPr lang="th-TH" sz="9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r>
                        <a:rPr lang="en-US" sz="9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ให้แล้วเสร็จ</a:t>
                      </a:r>
                      <a:r>
                        <a:rPr lang="th-TH" sz="900" b="0" strike="noStrike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ภายในเดือน ก.ค.</a:t>
                      </a:r>
                      <a:r>
                        <a:rPr lang="th-TH" sz="9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64</a:t>
                      </a:r>
                      <a:endParaRPr lang="th-TH" sz="900" b="0" strike="noStrike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lnSpc>
                          <a:spcPts val="1100"/>
                        </a:lnSpc>
                        <a:buAutoNum type="arabicPeriod" startAt="4"/>
                        <a:defRPr/>
                      </a:pPr>
                      <a:r>
                        <a:rPr lang="th-TH" sz="900" b="1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(ถ้ามี)  </a:t>
                      </a:r>
                      <a:r>
                        <a:rPr lang="en-US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ใบสมัครเข้าร่วม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โครงการหรือเอกสาร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หลักฐานที่เกี่ยวข้อง</a:t>
                      </a:r>
                      <a:endParaRPr lang="th-TH" sz="900" b="0" strike="noStrike" kern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lnSpc>
                          <a:spcPts val="1100"/>
                        </a:lnSpc>
                        <a:buNone/>
                        <a:defRPr/>
                      </a:pPr>
                      <a:r>
                        <a:rPr lang="th-TH" sz="900" b="0" strike="noStrike" kern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</a:t>
                      </a:r>
                      <a:r>
                        <a:rPr lang="th-TH" sz="900" b="0" strike="noStrike" kern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strike="noStrike" kern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strike="noStrike" kern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หลักฐานการเข้าร่วมกิจกรรมที่กรมกำหนด</a:t>
                      </a:r>
                    </a:p>
                    <a:p>
                      <a:pPr marL="0" indent="0">
                        <a:lnSpc>
                          <a:spcPts val="1100"/>
                        </a:lnSpc>
                        <a:buNone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8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รายงานสรุปผล</a:t>
                      </a:r>
                      <a:r>
                        <a:rPr lang="th-TH" sz="900" b="0" strike="noStrike" kern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การให้คำปรึกษาตาม</a:t>
                      </a:r>
                      <a:r>
                        <a:rPr lang="th-TH" sz="900" b="0" strike="noStrike" kern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โครงการฯ </a:t>
                      </a:r>
                      <a:r>
                        <a:rPr lang="th-TH" sz="900" b="0" strike="noStrike" kern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ประจำปีงบประมาณ พ.ศ. 2564 การรายงานผลในระบบรายงานผลที่กรมกำหนด</a:t>
                      </a:r>
                    </a:p>
                    <a:p>
                      <a:pPr marL="228600" indent="-228600">
                        <a:lnSpc>
                          <a:spcPts val="1100"/>
                        </a:lnSpc>
                        <a:buNone/>
                        <a:defRPr/>
                      </a:pPr>
                      <a:endParaRPr lang="en-US" sz="900" b="0" strike="noStrike" kern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lnSpc>
                          <a:spcPts val="1100"/>
                        </a:lnSpc>
                        <a:buAutoNum type="arabicPeriod" startAt="5"/>
                        <a:defRPr/>
                      </a:pPr>
                      <a:r>
                        <a:rPr lang="th-TH" sz="900" b="1" strike="noStrike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1" strike="noStrike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trike="noStrike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กองพัฒนาศักยภาพแรงงานและผู้ประกอบกิจการ</a:t>
                      </a:r>
                      <a:r>
                        <a:rPr lang="en-US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นายพิเชฐ เลี้ยงฤทัย / นายนที </a:t>
                      </a:r>
                      <a:r>
                        <a:rPr lang="th-TH" sz="900" b="0" strike="noStrike" spc="-3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จันทร</a:t>
                      </a:r>
                      <a:r>
                        <a:rPr lang="th-TH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เจิด</a:t>
                      </a:r>
                      <a:r>
                        <a:rPr lang="en-US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 นางสาวกฤษณา ปานสุข</a:t>
                      </a:r>
                      <a:r>
                        <a:rPr lang="en-US" sz="900" b="0" strike="noStrike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2245 4406 และ 0 22451707 ต่อ 610 </a:t>
                      </a:r>
                    </a:p>
                    <a:p>
                      <a:pPr marL="0" indent="0">
                        <a:lnSpc>
                          <a:spcPts val="1100"/>
                        </a:lnSpc>
                        <a:buNone/>
                        <a:defRPr/>
                      </a:pPr>
                      <a:endParaRPr lang="th-TH" sz="900" b="0" strike="no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  <a:defRPr/>
                      </a:pPr>
                      <a:r>
                        <a:rPr lang="th-TH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(ถ้ามี)</a:t>
                      </a:r>
                      <a:r>
                        <a:rPr lang="en-US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1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strike="no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strike="noStrike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</a:t>
                      </a:r>
                      <a:r>
                        <a:rPr lang="th-TH" sz="900" b="1" strike="noStrik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การคำนวณ (ถ้ามี)</a:t>
                      </a:r>
                      <a:r>
                        <a:rPr lang="en-US" sz="900" b="1" strike="noStrik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1" strike="noStrik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ไม่มี</a:t>
                      </a:r>
                      <a:endParaRPr lang="th-TH" sz="900" b="0" strike="noStrike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7582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419576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261937" y="4465959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580259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34807"/>
              </p:ext>
            </p:extLst>
          </p:nvPr>
        </p:nvGraphicFramePr>
        <p:xfrm>
          <a:off x="20953" y="4923159"/>
          <a:ext cx="9048119" cy="1858641"/>
        </p:xfrm>
        <a:graphic>
          <a:graphicData uri="http://schemas.openxmlformats.org/drawingml/2006/table">
            <a:tbl>
              <a:tblPr firstRow="1"/>
              <a:tblGrid>
                <a:gridCol w="10458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02509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434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36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368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36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368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7451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04161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2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th-TH" sz="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คัดเลือก</a:t>
                      </a:r>
                      <a:r>
                        <a:rPr lang="th-TH" sz="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</a:t>
                      </a:r>
                      <a:r>
                        <a:rPr lang="th-TH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SME/</a:t>
                      </a:r>
                      <a:r>
                        <a:rPr lang="th-TH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กลุ่มวิสาหกิจชุมชน/กลุ่ม </a:t>
                      </a:r>
                      <a:r>
                        <a:rPr lang="en-US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OTOP/</a:t>
                      </a:r>
                      <a:r>
                        <a:rPr lang="th-TH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กลุ่มสหกรณ์เข้าร่วมโครงการฯ และ</a:t>
                      </a:r>
                      <a:r>
                        <a:rPr lang="th-TH" sz="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ป้อนข้อมูลพื้นฐานของสถานประกอบกิจการ</a:t>
                      </a:r>
                      <a:r>
                        <a:rPr lang="th-TH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SME/</a:t>
                      </a:r>
                      <a:r>
                        <a:rPr lang="th-TH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กลุ่มวิสาหกิจชุมชน/กลุ่ม </a:t>
                      </a:r>
                      <a:r>
                        <a:rPr lang="en-US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OTOP/</a:t>
                      </a:r>
                      <a:r>
                        <a:rPr lang="th-TH" sz="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กลุ่มสหกรณ์เข้าร่วมโครงการฯ </a:t>
                      </a:r>
                      <a:r>
                        <a:rPr lang="th-TH" sz="8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ผ่านระบบที่กรมฯ </a:t>
                      </a: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กำหนด </a:t>
                      </a:r>
                      <a:r>
                        <a:rPr lang="th-TH" sz="800" b="0" strike="sngStrike" kern="0" baseline="0" dirty="0" smtClean="0">
                          <a:solidFill>
                            <a:srgbClr val="C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800" b="0" strike="sngStrike" kern="0" baseline="0" dirty="0">
                        <a:solidFill>
                          <a:srgbClr val="C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จัดส่ง</a:t>
                      </a:r>
                      <a:r>
                        <a:rPr lang="th-TH" sz="8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เจ้าหน้าที่ผู้รับผิดชอบเข้าร่วม</a:t>
                      </a:r>
                    </a:p>
                    <a:p>
                      <a:r>
                        <a:rPr lang="en-US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</a:t>
                      </a:r>
                      <a:r>
                        <a:rPr lang="th-TH" sz="8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ฝึกอบรม </a:t>
                      </a: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หรือเข้า</a:t>
                      </a:r>
                      <a:r>
                        <a:rPr lang="th-TH" sz="8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ร่วมประชุม</a:t>
                      </a: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ตามที่</a:t>
                      </a:r>
                      <a:r>
                        <a:rPr lang="en-US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</a:t>
                      </a:r>
                    </a:p>
                    <a:p>
                      <a:r>
                        <a:rPr lang="en-US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กรมกำหนด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th-TH" sz="800" b="0" strike="noStrike" kern="0" baseline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ป้อนข้อมูล</a:t>
                      </a:r>
                      <a:r>
                        <a:rPr lang="th-TH" sz="8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รายชื่อสถานประกอบกิจการ</a:t>
                      </a:r>
                    </a:p>
                    <a:p>
                      <a:r>
                        <a:rPr lang="en-US" sz="8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800" b="0" strike="noStrike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ที่เข้าร่วมโครงการตั้งแต่ปี 60 – 63</a:t>
                      </a:r>
                      <a:endParaRPr lang="th-TH" sz="800" b="0" kern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th-TH" sz="8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ติดตามผลโครงการฯ สถานประกอบกิจการที่เข้าร่วมโครงการตั้งแต่</a:t>
                      </a:r>
                      <a:endParaRPr lang="en-US" sz="800" b="0" kern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8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8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60 – 63</a:t>
                      </a:r>
                      <a:endParaRPr lang="th-TH" sz="800" b="0" kern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th-TH" sz="8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</a:t>
                      </a:r>
                      <a:r>
                        <a:rPr lang="th-TH" sz="8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ฝึกอบรมพัฒนาศักยภาพแรงงานตามเป้าหมาย </a:t>
                      </a:r>
                      <a:r>
                        <a:rPr lang="th-TH" sz="8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และป้อนข้อมูลเข้าสู่ระบบรายงานผลที่กรม</a:t>
                      </a: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กำหนด </a:t>
                      </a:r>
                      <a:endParaRPr lang="en-US" sz="800" b="0" kern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th-TH" sz="8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ให้</a:t>
                      </a:r>
                      <a:r>
                        <a:rPr lang="th-TH" sz="8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คำปรึกษาเพื่อเพิ่มผลิตภาพแรงงานตามโครงการฯ และป้อนข้อมูลเข้าสู่ระบบรายงานผลที่กรมกำหนด</a:t>
                      </a:r>
                      <a:endParaRPr lang="th-TH" sz="800" b="0" kern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89055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233338"/>
            <a:ext cx="842987" cy="8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ตาราง 9"/>
          <p:cNvGraphicFramePr>
            <a:graphicFrameLocks noGrp="1"/>
          </p:cNvGraphicFramePr>
          <p:nvPr/>
        </p:nvGraphicFramePr>
        <p:xfrm>
          <a:off x="152400" y="1428736"/>
          <a:ext cx="8610600" cy="4297680"/>
        </p:xfrm>
        <a:graphic>
          <a:graphicData uri="http://schemas.openxmlformats.org/drawingml/2006/table">
            <a:tbl>
              <a:tblPr/>
              <a:tblGrid>
                <a:gridCol w="8610600"/>
              </a:tblGrid>
              <a:tr h="354962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หน่วยงานจัดให้มีการส่งเสริมและสนับสนุนให้บุคลากรมีความรู้ ความสามารถ ทักษะ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ด้านดิจิทัล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และความรู้ด้านกฎหมาย รวมถึงระเบียบที่เกี่ยวข้องอย่างหลากหลาย เพื่อให้มีความชำนาญในงานที่ปฏิบัติ ตลอดจนสามารถปฏิบัติงานได้ก้าวทันเทคโนโลยีที่เปลี่ยนแปลง เกิดทัศนคติที่ดีต่อการทำงาน ต่อเพื่อนร่วมงาน นำไปสู่ผลลัพธ์ที่มีประสิทธิภาพและประสิทธิผลดียิ่งขึ้น ร่วมมือกันขับเคลื่อนองค์การไปสู่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รัฐบาลดิจิทัล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อย่างมี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ธรรมาภิ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บาล โดยเริ่มจากวิธีการเรียนรู้ด้วยตนเองตามความสนใจ ความต้องการและความถนัด มีเป้าหมายและแรงจูงใจ รู้จักแสวงหาแหล่งการเรียนรู้ เลือกวิธีการเรียนรู้ได้อย่างเหมาะสม โดยมุ่งเน้นให้สามารถนำความรู้ที่ได้รับไปใช้ประโยชน์ได้จริง ซึ่งเป็นการเพิ่มขีดความสามารถของบุคลากร ในการใช้เครื่องมือและวิธีการที่หลากหลาย เช่น 1) เรียนผ่านระบบออนไลน์ เช่น หลักสูตรของสำนักงาน ก.พ. หรือหน่วยงานอื่น 2) เข้ารับการฝึกอบรมหลักสูตรต่างๆ ของกรมพัฒนาฝีมือแรงงาน และหน่วยงานอื่น 3) มีส่วนร่วมในคณะทำงาน อนุกรรมการ กรรมการต่างๆ ในสถาบันการศึกษา หน่วยงานภาครัฐและเอกชน รวมถึงได้รับการถ่ายทอดความรู้โดยตรงจากผู้มีประสบการณ์ 4) การสอนงาน การให้คำปรึกษา หรือการ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coaching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5) วิธีการอื่น ๆ ที่เหมาะสม ทั้งนี้ ทุกหน่วยงานจะต้องวางแผนการพัฒนาบุคลากรให้สอดคล้องกับงบประมาณรายจ่ายประจำปีงบประมาณ พ.ศ. 2564 ของหน่วยงานที่ได้รับจัดสรร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รอบที่ 1 ผลการดำเนินการระหว่างวันที่ 1 ตุลาคม 2563 - 31 มีนาคม 2564   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รอบที่ 2 ผลการดำเนินการระหว่างวันที่ 1 เมษายน - 3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กันยายน 2564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เงื่อนไข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3.1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ผู้อำนวยการหน่วยงานทุกหน่วยงาน เป็นผู้รับผิดชอบการรายงานผลตามตัวชี้วัด โดยจัดทำข้อมูลผ่าน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QR Code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ตาม 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04 ภายในวันที่ 17 พฤศจิกายน 2563 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 บุคลากรรายงานผลการพัฒนารายบุคคล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โดยจัดทำข้อมูลผ่าน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QR Code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ตาม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05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3.3 กรอบการพัฒนาบุคลากร ได้แก่  1) ความรู้ที่จำเป็นด้าน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ทักษะดิจิทัล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                                              2) ความรู้ด้านกฎหมายและระเบียบที่เกี่ยวข้อง สำหรับการปฏิบัติงาน                                      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3.4 กลุ่มเป้าหมาย ประกอบด้วย ข้าราชการ ลูกจ้างประจำ และพนักงานราชการ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3.5 ผู้อำนวยการหน่วยงาน เป็นผู้ติดตาม และประเมินผลการพัฒนาบุคลากร ที่ได้รับการพัฒนา โดยจัดทำข้อมูลผ่าน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QR Code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ตาม 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06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หลักฐาน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หลักฐานเชิงประจักษ์ที่ชัดเจนและสามารถตรวจสอบได้ว่าบุคลากรได้รับการพัฒนา รายละเอียดปรากฏตาม 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05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เจ้าภาพผู้รับผิดชอบ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กองบริหารทรัพยากรบุคคล โทร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 22643 4984 :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นางกาญจนา อ่อนละมัย, นายเทพพิทักษ์ แก้ว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คำนวน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นางสาวศรัญญา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สุดเฉลียว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อื่นๆ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1. ในกรณีบุคลากรย้าย/ช่วยราชการ ก่อนได้รับการประเมินผลการพัฒนา ขอให้ผู้บังคับบัญชาหน่วยงานปัจจุบัน เป็นผู้ประเมินผลตาม 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06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2. วิธีการกรอกแบบ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04-06 สามารถดาวน์โหลดได้ที่ </a:t>
                      </a: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http://home.dsd.go.th/hr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สูตรการคำนวณ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        ร้อยละการพัฒนาบุคลากร      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=  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จำนวนบุคลากรตามกลุ่มเป้าหมายที่ได้รับการพัฒนา 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x  100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                                                                                     จำนวนบุคลากรตามกลุ่มเป้าหมายของหน่วยงาน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                 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16441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16441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16441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11" name="Rounded Rectangle 3"/>
          <p:cNvSpPr/>
          <p:nvPr/>
        </p:nvSpPr>
        <p:spPr bwMode="gray">
          <a:xfrm>
            <a:off x="228600" y="571496"/>
            <a:ext cx="7848600" cy="571504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Aft>
                <a:spcPts val="600"/>
              </a:spcAft>
              <a:defRPr/>
            </a:pP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 </a:t>
            </a: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2.1</a:t>
            </a: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ร้อยละความสำเร็จของการพัฒนาบุคลากรเพิ่มประสิทธิภาพการปฏิบัติราชการของหน่วยงานสู่รัฐบาลดิจิทัล</a:t>
            </a:r>
            <a:endParaRPr lang="th-TH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82" name="TextBox 11"/>
          <p:cNvSpPr txBox="1">
            <a:spLocks noChangeArrowheads="1"/>
          </p:cNvSpPr>
          <p:nvPr/>
        </p:nvSpPr>
        <p:spPr bwMode="auto">
          <a:xfrm>
            <a:off x="152400" y="1166799"/>
            <a:ext cx="439261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24" name="Table 51"/>
          <p:cNvGraphicFramePr>
            <a:graphicFrameLocks noGrp="1"/>
          </p:cNvGraphicFramePr>
          <p:nvPr/>
        </p:nvGraphicFramePr>
        <p:xfrm>
          <a:off x="60325" y="5516563"/>
          <a:ext cx="9007475" cy="1066800"/>
        </p:xfrm>
        <a:graphic>
          <a:graphicData uri="http://schemas.openxmlformats.org/drawingml/2006/table">
            <a:tbl>
              <a:tblPr/>
              <a:tblGrid>
                <a:gridCol w="1162050"/>
                <a:gridCol w="403225"/>
                <a:gridCol w="390525"/>
                <a:gridCol w="373063"/>
                <a:gridCol w="492125"/>
                <a:gridCol w="441325"/>
                <a:gridCol w="1919287"/>
                <a:gridCol w="392113"/>
                <a:gridCol w="392112"/>
                <a:gridCol w="392113"/>
                <a:gridCol w="392112"/>
                <a:gridCol w="392113"/>
                <a:gridCol w="1865312"/>
              </a:tblGrid>
              <a:tr h="414338">
                <a:tc>
                  <a:txBody>
                    <a:bodyPr/>
                    <a:lstStyle/>
                    <a:p>
                      <a:pPr marL="0" marR="0" lvl="0" indent="0" algn="thai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ต.ค.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ธ.ค.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ก.พ.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เม.ย.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มิ.ย.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</a:tr>
              <a:tr h="6524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anchor="ctr" horzOverflow="overflow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953735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th-TH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การพัฒนาบุคลากร ไม่น้อยกว่า      ร้อยละ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 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การพัฒนาบุคลากร ร้อยละ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100</a:t>
                      </a:r>
                      <a:endParaRPr kumimoji="0" lang="th-TH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  <p:cxnSp>
        <p:nvCxnSpPr>
          <p:cNvPr id="28" name="ตัวเชื่อมต่อตรง 22"/>
          <p:cNvCxnSpPr/>
          <p:nvPr/>
        </p:nvCxnSpPr>
        <p:spPr>
          <a:xfrm>
            <a:off x="3929058" y="485776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6" name="TextBox 14"/>
          <p:cNvSpPr txBox="1">
            <a:spLocks noChangeArrowheads="1"/>
          </p:cNvSpPr>
          <p:nvPr/>
        </p:nvSpPr>
        <p:spPr bwMode="auto">
          <a:xfrm>
            <a:off x="152400" y="5087938"/>
            <a:ext cx="84248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85850" y="5219700"/>
            <a:ext cx="7943850" cy="342900"/>
            <a:chOff x="1153093" y="4031944"/>
            <a:chExt cx="7943402" cy="341527"/>
          </a:xfrm>
        </p:grpSpPr>
        <p:sp>
          <p:nvSpPr>
            <p:cNvPr id="3128" name="TextBox 30"/>
            <p:cNvSpPr txBox="1">
              <a:spLocks noChangeArrowheads="1"/>
            </p:cNvSpPr>
            <p:nvPr/>
          </p:nvSpPr>
          <p:spPr bwMode="auto">
            <a:xfrm>
              <a:off x="1153093" y="4031944"/>
              <a:ext cx="1336600" cy="338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endParaRPr lang="th-TH" sz="800" b="1" dirty="0">
                <a:solidFill>
                  <a:srgbClr val="984807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1" hangingPunct="1"/>
              <a:r>
                <a:rPr lang="th-TH" sz="800" b="1" dirty="0">
                  <a:solidFill>
                    <a:srgbClr val="984807"/>
                  </a:solidFill>
                  <a:latin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rgbClr val="984807"/>
                  </a:solidFill>
                  <a:latin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rgbClr val="984807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2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1" name="TextBox 33"/>
            <p:cNvSpPr txBox="1">
              <a:spLocks noChangeArrowheads="1"/>
            </p:cNvSpPr>
            <p:nvPr/>
          </p:nvSpPr>
          <p:spPr bwMode="auto">
            <a:xfrm>
              <a:off x="5012088" y="4035107"/>
              <a:ext cx="1336600" cy="338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endParaRPr lang="th-TH" sz="800" b="1" dirty="0">
                <a:solidFill>
                  <a:srgbClr val="E46C0A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1" hangingPunct="1"/>
              <a:r>
                <a:rPr lang="th-TH" sz="800" b="1" dirty="0">
                  <a:solidFill>
                    <a:srgbClr val="E46C0A"/>
                  </a:solidFill>
                  <a:latin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rgbClr val="E46C0A"/>
                  </a:solidFill>
                  <a:latin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rgbClr val="E46C0A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5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5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  <a:endParaRPr lang="th-TH" sz="16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41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51" y="85728"/>
            <a:ext cx="855710" cy="855711"/>
          </a:xfrm>
          <a:prstGeom prst="rect">
            <a:avLst/>
          </a:prstGeom>
          <a:noFill/>
        </p:spPr>
      </p:pic>
      <p:sp>
        <p:nvSpPr>
          <p:cNvPr id="11" name="Rounded Rectangle 3"/>
          <p:cNvSpPr/>
          <p:nvPr/>
        </p:nvSpPr>
        <p:spPr bwMode="gray">
          <a:xfrm>
            <a:off x="295172" y="609600"/>
            <a:ext cx="6653093" cy="50008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ตัวชี้วัด 2.2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ความสำเร็จของการพัฒนานวัตกรรม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004" y="1143000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553661"/>
              </p:ext>
            </p:extLst>
          </p:nvPr>
        </p:nvGraphicFramePr>
        <p:xfrm>
          <a:off x="142844" y="1371601"/>
          <a:ext cx="8772556" cy="390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2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137919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การพัฒนาประสิทธิภาพในการบริหารจัดการและพัฒนานวัตกรรมในการบริหารจัดการระบบงาน งบประมาณ ทรัพยากรบุคคล และการให้บริการประชาชนหรือหน่วยงานของรัฐ เพื่อไปสู่ระบบราชการ 4.0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Innovation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base)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ประกอบด้วย 1) นวัตกรรมเชิงนโยบาย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(Policy Innovation)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เป็นการริเริ่มนโยบาย กฎหมายและกฎใหม่ ๆ ให้ทันสมัยเหมาะสมและทันต่อสถานการณ์ รวมทั้งให้มีความเชื่อมโยงกับยุทธศาสตร์ของประเทศ 2) นวัตกรรมให้บริการ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(Service Innovation)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เป็นนวัตกรรมที่นำมาใช้พัฒนาและสร้างคุณค่าในงานบริการภาครัฐ การปรับปรุงการบริการหรือสร้างบริการใหม่ เพื่อยกระดับประสิทธิภาพการให้บริการประชาชน เช่น หน่วยบริการเคลื่อนที่ การจัดทะเบียนออนไลน์ เป็นต้น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นวัตกรรมการบริหาร/องค์การ/หน่วยงาน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(Administrative Organization Innovation)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เป็นการสร้างหรือปรับปรุงกระบวนงานใหม่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New Process)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รวมทั้งการพัฒนาคุณภาพ          การบริหารงาน เพื่อเพิ่มประสิทธิภาพในการดำเนินงานของภาครัฐ หรือกระบวนการจัดโครงสร้างหน่วยงานรูปแบบใหม่ หรือการวางระบบใหม่ ซึ่งส่งผลต่อการปรับโครงสร้างความสัมพันธ์ระหว่างผู้มีส่วนได้ส่วนเสียฝ่ายต่าง ๆ เช่น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PMQA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4.0 เป็นต้น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พิจารณาจากการดำเนินงานที่ตามเป้าหมาย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พิจารณาจากการดำเนินการพัฒนานวัตกรรมในปีงบประมาณ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2563 จำนวนไม่น้อยกว่า 1 นวัตกรรม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ตามขั้นตอนที่กำหนด          คือ 1) เข้ารับการอบรม 2)ดำเนินการโดยใช้กระบวนการ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 Thinking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3) ดำเนินการจัดทำ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Prototype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4) ทดลองปฏิบัติตาม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Prototype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เพื่อปรับปรุงแก้ไขและพัฒนาเป็นนวัตกรรม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รายงานผลตามแบบฟอร์มที่กำหนด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 วันที่ 1 ตุลาคม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- 31 มีนาคม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- 30 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th-TH" sz="900" b="0" spc="-4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1) เป็นนวัตกรรมที่ไม่ซ้ำกับนวัตกรรมที่เคยนำเสนอในตัวชี้วัดครั้งที่ผ่านมา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2) เข้ารับการอบรมและดำเนินการตามที่กำหนด ตามขั้นตอนที่กำหนดในข้อ 2.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3) ใช้แบบฟอร์มการรายงานตัวชี้วัดระดับความสำเร็จของการพัฒนานวัตกรรม ตามที่กลุ่มพัฒนาระบบบริหารกำหนด โดยการรายงานต้องมีความครบถ้วน ชัดเจน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นำผลจากการทดลองมาปรับปรุง เพื่อมุ่งสู่ผลสัมฤทธิ์ของนวัตกรรม โดยต้องมีข้อมูลที่เป็นรูปธรรม น่าเชื่อถือ เช่น มีการเปรียบเทียบผลดำเนินการก่อน – หลัง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การติดตามผลการดำเนินการผลสำรวจความพึงพอใจ  เป็นต้น </a:t>
                      </a:r>
                      <a:endParaRPr lang="en-US" sz="900" b="0" spc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</a:t>
                      </a:r>
                      <a:r>
                        <a:rPr lang="th-TH" sz="900" b="1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en-US" sz="900" b="1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แบบฟอร์มการรายงานตัวชี้วัด ระดับความสำเร็จของการพัฒนานวัตกรรม โดยสามารถดาวน์โหลดแบบฟอร์มได้ที่เว็บไซต์กลุ่มพัฒนาระบบบริหาร </a:t>
                      </a:r>
                      <a:r>
                        <a:rPr lang="en-US" sz="900" b="0" spc="-5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http://www.dsd.go.th/msdu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นักวิชาการพัฒนาฝีมือแรงงานชำนาญการพิเศษ / นางสาวทิพย์ไพลิน ยินดี นักวิชาการพัฒนาฝีมือแรงงาน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ปฏิบัติการ/ และนางสาวนภารัตน์ ภาโนมัย นักวิชาการพัฒนาฝีมือแรงงาน โทรศัพท์ : 0 2247 0303 และ 0 2245 1707 ต่อ 613 </a:t>
                      </a:r>
                      <a:endParaRPr lang="en-US" sz="900" b="0" spc="-3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(ถ้ามี)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en-US" sz="900" b="0" spc="-3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endParaRPr lang="th-TH" sz="900" b="0" spc="-4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 </a:t>
                      </a:r>
                      <a:endParaRPr lang="th-TH" sz="900" b="1" spc="-4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968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spc="-4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79513" y="5410200"/>
            <a:ext cx="43924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57754" y="5449674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732350"/>
              </p:ext>
            </p:extLst>
          </p:nvPr>
        </p:nvGraphicFramePr>
        <p:xfrm>
          <a:off x="60956" y="5791200"/>
          <a:ext cx="9006844" cy="855699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32772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9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Prototype 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แล้วเสร็จ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ความสำเร็จของการพัฒนานวัตกรรมที่มีผลลัพธ์ที่เกิดขึ้นจริงอย่างเป็นรูปธรรม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ไม่น้อยกว่า 1 นวัตกรรม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5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  <a:endParaRPr lang="th-TH" sz="16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779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337" y="132899"/>
            <a:ext cx="705301" cy="70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3"/>
          <p:cNvSpPr/>
          <p:nvPr/>
        </p:nvSpPr>
        <p:spPr bwMode="gray">
          <a:xfrm>
            <a:off x="90488" y="609600"/>
            <a:ext cx="8086725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ความสำเร็จของการบรรลุเป้าหมายตามแผนปฏิบัติงาน ประจำปีงบประมาณ พ.ศ. 2564 ตามโครงการที่กำหนด และการเบิกจ่ายเงินงบประมาณภาพรวม ประจำปีงบประมาณ พ.ศ.2564  </a:t>
            </a:r>
          </a:p>
        </p:txBody>
      </p:sp>
      <p:sp>
        <p:nvSpPr>
          <p:cNvPr id="3077" name="TextBox 11"/>
          <p:cNvSpPr txBox="1">
            <a:spLocks noChangeArrowheads="1"/>
          </p:cNvSpPr>
          <p:nvPr/>
        </p:nvSpPr>
        <p:spPr bwMode="auto">
          <a:xfrm>
            <a:off x="101600" y="1143000"/>
            <a:ext cx="43926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altLang="th-TH" sz="1100" b="1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199783"/>
              </p:ext>
            </p:extLst>
          </p:nvPr>
        </p:nvGraphicFramePr>
        <p:xfrm>
          <a:off x="254000" y="1404938"/>
          <a:ext cx="8661400" cy="4005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1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05262"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:</a:t>
                      </a: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6" marR="9143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1143000" y="1743075"/>
            <a:ext cx="7002463" cy="1000125"/>
            <a:chOff x="1143000" y="3800475"/>
            <a:chExt cx="7002463" cy="1000125"/>
          </a:xfrm>
        </p:grpSpPr>
        <p:sp>
          <p:nvSpPr>
            <p:cNvPr id="8" name="TextBox 7"/>
            <p:cNvSpPr txBox="1"/>
            <p:nvPr/>
          </p:nvSpPr>
          <p:spPr>
            <a:xfrm>
              <a:off x="2989263" y="3800475"/>
              <a:ext cx="4624387" cy="10001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900" kern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จำนวนผู้เข้ารับการพัฒนาฝีมือแรงงานใน</a:t>
              </a:r>
              <a: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ทุกโครงการจำแนกตามรายโครงการและประเภทกิจกรรม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900" kern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(</a:t>
              </a:r>
              <a: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ฝึกอบรม ทดสอบมาตรฐานฝีมือแรงงาน ส่งเสริมการพัฒนาฝีมือแรงงานภายใต้ </a:t>
              </a:r>
              <a:b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พ.ร.บ.ส่งเสริมฯ พ.ศ. 2545</a:t>
              </a:r>
              <a:r>
                <a:rPr lang="th-TH" sz="900" dirty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การรับรองความรู้ความสามารถ</a:t>
              </a:r>
              <a: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) ที่ดำเนินการแล้วเสร็จ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เป้าหมายการดำเนินการที่ได้รับในทุกโครงการ โดยจำแนกตามรายโครงการและประเภทกิจกรรม </a:t>
              </a:r>
              <a:r>
                <a:rPr lang="th-TH" sz="900" kern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(</a:t>
              </a:r>
              <a: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ฝึกอบรม ทดสอบมาตรฐานฝีมือแรงงาน ส่งเสริมการพัฒนาฝีมือแรงงานภายใต้ </a:t>
              </a:r>
              <a:b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พ.ร.บ.ส่งเสริมฯ พ.ศ. </a:t>
              </a:r>
              <a:r>
                <a:rPr lang="th-TH" sz="9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2545 </a:t>
              </a:r>
              <a:r>
                <a:rPr lang="th-TH" sz="900" dirty="0" smtClean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การ</a:t>
              </a:r>
              <a:r>
                <a:rPr lang="th-TH" sz="900" dirty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รับรองความรู้ความสามารถ</a:t>
              </a:r>
              <a:r>
                <a:rPr lang="th-TH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)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43000" y="4064000"/>
              <a:ext cx="1600200" cy="508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9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ร้อยละของ</a:t>
              </a:r>
              <a:r>
                <a:rPr lang="th-TH" sz="900" kern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ของการบรรลุเป้าหมายตามแผนปฏิบัติงาน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900" dirty="0">
                <a:latin typeface="+mn-lt"/>
                <a:cs typeface="+mn-cs"/>
              </a:endParaRPr>
            </a:p>
          </p:txBody>
        </p:sp>
        <p:sp>
          <p:nvSpPr>
            <p:cNvPr id="3082" name="TextBox 9"/>
            <p:cNvSpPr txBox="1">
              <a:spLocks noChangeArrowheads="1"/>
            </p:cNvSpPr>
            <p:nvPr/>
          </p:nvSpPr>
          <p:spPr bwMode="auto">
            <a:xfrm>
              <a:off x="7612063" y="4113213"/>
              <a:ext cx="533400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9pPr>
            </a:lstStyle>
            <a:p>
              <a:r>
                <a:rPr lang="en-US" altLang="th-TH" sz="900">
                  <a:latin typeface="Tahoma" pitchFamily="34" charset="0"/>
                  <a:cs typeface="Tahoma" pitchFamily="34" charset="0"/>
                </a:rPr>
                <a:t>X 100</a:t>
              </a:r>
              <a:endParaRPr lang="th-TH" altLang="th-TH" sz="90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083" name="TextBox 13"/>
            <p:cNvSpPr txBox="1">
              <a:spLocks noChangeArrowheads="1"/>
            </p:cNvSpPr>
            <p:nvPr/>
          </p:nvSpPr>
          <p:spPr bwMode="auto">
            <a:xfrm>
              <a:off x="2608263" y="4113213"/>
              <a:ext cx="381000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9pPr>
            </a:lstStyle>
            <a:p>
              <a:r>
                <a:rPr lang="en-US" altLang="th-TH" sz="900">
                  <a:latin typeface="Tahoma" pitchFamily="34" charset="0"/>
                  <a:cs typeface="Tahoma" pitchFamily="34" charset="0"/>
                </a:rPr>
                <a:t>=</a:t>
              </a:r>
              <a:endParaRPr lang="th-TH" altLang="th-TH" sz="90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16" name="ตัวเชื่อมต่อตรง 15"/>
            <p:cNvCxnSpPr/>
            <p:nvPr/>
          </p:nvCxnSpPr>
          <p:spPr>
            <a:xfrm>
              <a:off x="3130550" y="4267200"/>
              <a:ext cx="4343400" cy="79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5" name="Group 4"/>
          <p:cNvGrpSpPr>
            <a:grpSpLocks/>
          </p:cNvGrpSpPr>
          <p:nvPr/>
        </p:nvGrpSpPr>
        <p:grpSpPr bwMode="auto">
          <a:xfrm>
            <a:off x="1004888" y="4800600"/>
            <a:ext cx="7681912" cy="461962"/>
            <a:chOff x="1153093" y="4035122"/>
            <a:chExt cx="7943402" cy="463311"/>
          </a:xfrm>
        </p:grpSpPr>
        <p:sp>
          <p:nvSpPr>
            <p:cNvPr id="23" name="TextBox 22"/>
            <p:cNvSpPr txBox="1"/>
            <p:nvPr/>
          </p:nvSpPr>
          <p:spPr>
            <a:xfrm>
              <a:off x="1153093" y="4159309"/>
              <a:ext cx="1336212" cy="3391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4" name="Straight Arrow Connector 34"/>
            <p:cNvCxnSpPr/>
            <p:nvPr/>
          </p:nvCxnSpPr>
          <p:spPr>
            <a:xfrm>
              <a:off x="1991918" y="4280311"/>
              <a:ext cx="456348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35"/>
            <p:cNvCxnSpPr/>
            <p:nvPr/>
          </p:nvCxnSpPr>
          <p:spPr>
            <a:xfrm rot="10800000">
              <a:off x="1287699" y="4288271"/>
              <a:ext cx="366062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5012348" y="4035122"/>
              <a:ext cx="1336212" cy="3391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7" name="Straight Arrow Connector 38"/>
            <p:cNvCxnSpPr/>
            <p:nvPr/>
          </p:nvCxnSpPr>
          <p:spPr>
            <a:xfrm>
              <a:off x="5987422" y="4280311"/>
              <a:ext cx="3109073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52"/>
            <p:cNvCxnSpPr/>
            <p:nvPr/>
          </p:nvCxnSpPr>
          <p:spPr>
            <a:xfrm flipH="1">
              <a:off x="2495871" y="4280311"/>
              <a:ext cx="301714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6" name="TextBox 14"/>
          <p:cNvSpPr txBox="1">
            <a:spLocks noChangeArrowheads="1"/>
          </p:cNvSpPr>
          <p:nvPr/>
        </p:nvSpPr>
        <p:spPr bwMode="auto">
          <a:xfrm>
            <a:off x="227013" y="4572000"/>
            <a:ext cx="8307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endParaRPr lang="th-TH" altLang="th-TH" sz="900" b="1" dirty="0">
              <a:latin typeface="Tahoma" pitchFamily="34" charset="0"/>
              <a:cs typeface="Tahoma" pitchFamily="34" charset="0"/>
            </a:endParaRPr>
          </a:p>
          <a:p>
            <a:r>
              <a:rPr lang="th-TH" altLang="th-TH" sz="9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aphicFrame>
        <p:nvGraphicFramePr>
          <p:cNvPr id="30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526796"/>
              </p:ext>
            </p:extLst>
          </p:nvPr>
        </p:nvGraphicFramePr>
        <p:xfrm>
          <a:off x="166688" y="5221288"/>
          <a:ext cx="8824911" cy="1524070"/>
        </p:xfrm>
        <a:graphic>
          <a:graphicData uri="http://schemas.openxmlformats.org/drawingml/2006/table">
            <a:tbl>
              <a:tblPr firstRow="1"/>
              <a:tblGrid>
                <a:gridCol w="8940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01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00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8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89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90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0217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326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0009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80116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09094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8011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600384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13422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98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marL="91433" marR="91433" marT="45724" marB="45724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จำนวนผู้เข้ารับการพัฒนาฝีมือแรงงานทุกโครงการจำแนก</a:t>
                      </a:r>
                      <a:b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รายโครงการและดำเนินการ</a:t>
                      </a:r>
                      <a:b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แล้วเสร็จ ร้อยละ 45 ตามเป้าหมายรอบ 12  เดือน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1 - 2  ไม่น้อยกว่า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ร้อยละ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จำนวนผู้เข้ารับการพัฒนาฝีมือแรงงานทุกโครงการจำแนก</a:t>
                      </a:r>
                      <a:b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รายโครงการและดำเนินการ</a:t>
                      </a:r>
                      <a:b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แล้วเสร็จ ร้อยละ 100 </a:t>
                      </a:r>
                      <a: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</a:t>
                      </a: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เป้าหมายรอบ 12  เดือน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1 - 4  ไม่น้อยกว่า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ร้อยละ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8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(ไตรมาส</a:t>
                      </a:r>
                      <a:r>
                        <a:rPr lang="th-TH" sz="800" b="0" kern="1200" baseline="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 และไตรมาส  4  ต้องเป็นไปตามเกณฑ์มติคณะรัฐมนตรี)</a:t>
                      </a:r>
                      <a:endParaRPr lang="en-US" sz="800" b="0" kern="1200" dirty="0"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4" marB="45724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2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780691"/>
              </p:ext>
            </p:extLst>
          </p:nvPr>
        </p:nvGraphicFramePr>
        <p:xfrm>
          <a:off x="1185099" y="3921993"/>
          <a:ext cx="6888085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91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631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858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186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1 - 4 (พิจารณาจากระบบ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วงเงินงบประมาณที่หน่วยงานได้รับจัดสรรในปีงบประมาณ พ.ศ. 2564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82664" y="2895600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1 มี.ค. (6 เดือน)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7625" y="3692106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2 ก.ย. (12 เดือน)</a:t>
            </a:r>
          </a:p>
        </p:txBody>
      </p:sp>
      <p:graphicFrame>
        <p:nvGraphicFramePr>
          <p:cNvPr id="32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192155"/>
              </p:ext>
            </p:extLst>
          </p:nvPr>
        </p:nvGraphicFramePr>
        <p:xfrm>
          <a:off x="1185099" y="3126432"/>
          <a:ext cx="6888085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91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631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858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186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1 - 2 (พิจารณาจากระบบ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วงเงินงบประมาณที่หน่วยงานได้รับจัดสรรในปีงบประมาณ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พ.ศ. 2564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7595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 Base </a:t>
            </a:r>
            <a:r>
              <a:rPr lang="th-TH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1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สถาบันพัฒนาฝีมือแรงงาน / สำนักงานพัฒนาฝีมือแรงงาน ทุกแห่ง) </a:t>
            </a:r>
            <a:endParaRPr lang="th-TH" sz="11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76200" y="609600"/>
            <a:ext cx="8077199" cy="4572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1.2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ความสำเร็จของการขับเคลื่อนการส่งเสริมคุณธรรมและความโปร่งใสของกรมพัฒนาฝีมือแรงงาน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0668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653482"/>
              </p:ext>
            </p:extLst>
          </p:nvPr>
        </p:nvGraphicFramePr>
        <p:xfrm>
          <a:off x="0" y="1356360"/>
          <a:ext cx="8991600" cy="6051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6324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แผนพัฒนาเศรษฐกิจและสังคมแห่งชาติ ฉบับที่ 12 (พ.ศ. 2560 - 2564) ยุทธศาสตร์ที่ 6 การบริหารจัดการภาครัฐ การป้องกันการทุจริตประพฤติมิชอบและ</a:t>
                      </a:r>
                      <a:r>
                        <a:rPr lang="th-TH" sz="900" b="0" kern="1200" baseline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ธรรมาภิ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บาลในภาครัฐ เพื่อลดปัญหาการทุจริตและประพฤติมิชอบของประเทศ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ยุทธศาสตร์ชาติว่าด้วยการป้องกันและปราบปรามการทุจริต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ระยะที่ 3 (พ.ศ.2561-2564)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ยุทธศาตร์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4 พัฒนาระบบป้องกันการทุจริตเชิงรุก ประกอบกับการประเมินคุณธรรมและความโปร่งใสในการดำเนินงานของหน่วยงานภาครัฐ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ITA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ได้ส่งเสริมให้หน่วยงานภาครัฐดำเนินการเปิดเผยข้อมูลแก่สาธารณะเพื่อเสริมสร้างความโปร่งใส เป็นธรรม และป้องกันการทุจริต ดังนั้น จึงได้กำหนดตัวชี้วัด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ระดับความสำเร็จของการขับเคลื่อนการส่งเสริมคุณธรรมและความโปร่งใสของกรมพัฒนา</a:t>
                      </a:r>
                    </a:p>
                    <a:p>
                      <a:pPr marL="228600" indent="-228600">
                        <a:buNone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ฝีมือแรงงาน เพื่อเป็นการขับเคลื่อนด้านการส่งเสริมคุณธรรม ความโปร่งใส และป้องกันการทุจริตตามภารกิจกรมพัฒนาฝีมือแรงงาน ซึ่งจะเป็นการเพิ่มประสิทธิภาพในการป้องกันการทุจริตและส่งเสริมคุณธรรมจริยธรรม ความโปร่งใสให้กับหน่วยงานในสังกัดของกรมพัฒนาฝีมือ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แรงงาน</a:t>
                      </a:r>
                      <a:endParaRPr lang="th-TH" sz="900" b="0" strike="sng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lain" startAt="2"/>
                        <a:tabLst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ผลการดำเนินงาน ระหว่างวันที่ 1 ตุลาคม 2563 – 31 มีนาคม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ผลการดำเนินงาน ระหว่างวันที่ 1 เมษายน 2564 – 30 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 </a:t>
                      </a:r>
                      <a:r>
                        <a:rPr lang="en-US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กรณีการประกาศเจตจำนงสุจริตของผู้ดำรงตำแหน่งผู้อำนวยการหน่วยงาน หากมีการย้ายหน่วยงานระหว่างปีงบประมาณให้ประกาศเจตจำนงสุจริตฯ ของหน่วยงานที่ไปดำรงตำแหน่งใหม่ด้วย เช่น รอบการประเมินที่ 1 (1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ตค.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63- 31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มีค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64) ดำรงตำแหน่งผู้อำนวยการหน่วยงาน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ได้ดำเนินการประกาศเจตจำนงสุจริตฯ เรียบร้อยแล้ว ต่อมารอบการประเมินที่ 2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(1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เมย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64 – 30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64) ได้มีคำสั่งย้ายไปปฏิบัติหน้าที่ ณ หน่วยงาน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จะต้องดำเนินการประกาศเจตจำนงสุจริตฯ ในฐานะผู้อำนวยการของหน่วยงาน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เป็นต้น รวมทั้งกรณีการย้าย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ในรอบการประเมินนั้น ๆ ด้วย</a:t>
                      </a:r>
                      <a:endParaRPr lang="en-US" sz="900" b="0" strike="no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3.1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ประกาศเจตจำนงสุจริตฯ ของผู้ดำรงตำแหน่งผู้อำนวยการหน่วยงาน และประกาศมาตรการเพื่อส่งเสริมความโปร่งใสและป้องกันการทุจริตประพฤติมิชอบของหน่วยงาน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โดยเผยแพร่ผ่านทางเว็บไซต์ของหน่วยงาน                                                                                                                                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3.2 แบบรายงานผลการขับเคลื่อนนโยบายป้องกันการรับสินบนและมาตรการป้องกันผลประโยชน์ทับซ้อน ทุก 3 เดือนใน 1 ปีงบประมาณ (แบบ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บค.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01)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3.3 แบบรายงานการเปิดเผยข้อมูลเพื่อขับเคลื่อนการส่งเสริมคุณธรรมและความโปร่งใส (แบบ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บค.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02) โดยให้หน่วยงานดำเนินการเปิดเผยข้อมูลผ่านเว็บไซต์หน่วยงาน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จำนวน 10 ประเด็น โดยผู้อำนวยการหน่วยงานเป็นผู้ลงนาม (หน่วยงานในสังกัดสามารถดูรายละเอียดเพิ่มเติมได้ที่เอกสารแนบ) ดังนี้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1) การปฏิบัติหน้าที่            2) การใช้งบประมาณ           3) การใช้อำนาจ                     4) การใช้ทรัพย์สินของราชการ    5) การแก้ไขปัญหาการทุจริต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6) คุณภาพการดำเนินงาน    7) ประสิทธิภาพการสื่อสาร    8) การปรับปรุงระบบการทำงาน   9) การเปิดเผยข้อมูล                10) การป้องกันการทุจริต                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3.4 รายงานการประชุมคณะกรรมการป้องกันและปราบปรามการทุจริตประจำหน่วยงานเพื่อขับเคลื่อนการส่งเสริมคุณธรรมและความโปร่งใสของกรมพัฒนาฝีมือแรง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โดยระบุขั้นตอน/วิธีการและข้อมูลที่จะดำเนินการเผยแพร่ผ่านทางเว็บไซต์หน่วยงาน ตามตัวชี้วัดที่กำหนดไว้ในแบบ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บค.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02ใน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รอบการประเมินนั้น ๆ ด้วย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กลุ่มงานวินัยและจริยธรรม  กองบริหารทรัพยากรบุคคล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นายสง่า แสนเดช , นายพรรษา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กุลว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ภรณ์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0 2245 3579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68249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7069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838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278437"/>
              </p:ext>
            </p:extLst>
          </p:nvPr>
        </p:nvGraphicFramePr>
        <p:xfrm>
          <a:off x="0" y="5257800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ดำเนินการได้ตาม ข้อ 3.1 – 3.4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ดำเนินการได้ตาม ข้อ 3.1 – 3.4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54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3088" y="152400"/>
            <a:ext cx="84455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11"/>
          <p:cNvSpPr txBox="1">
            <a:spLocks noChangeArrowheads="1"/>
          </p:cNvSpPr>
          <p:nvPr/>
        </p:nvSpPr>
        <p:spPr bwMode="auto">
          <a:xfrm>
            <a:off x="110809" y="14906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018445"/>
              </p:ext>
            </p:extLst>
          </p:nvPr>
        </p:nvGraphicFramePr>
        <p:xfrm>
          <a:off x="142875" y="1736806"/>
          <a:ext cx="8677628" cy="3368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76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5640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  ความสำเร็จของการบรรลุเป้าหมาย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การประเมินศักยภาพภายหลังการฝึกอบรม หมายถึง ศักยภาพแรงงานที่จะทำให้บุคคลทำงานได้ดีในแต่ละด้านที่สามารถวัดผลสัมฤทธิ์ได้ภายหลังจากการฝึกอบร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โดยแบ่งเป็น 5 ด้านการประเมิน ได้แก่ (1) ความรู้ (2) การปฏิบัติงาน (3) ทัศนคติ (4) การแก้ปัญหา (5) ความปลอดภัย ขึ้นอยู่กับวัตถุประสงค์ของการฝึกอบรมในการประเมินพนักงานว่ามีศักยภาพเพิ่มขึ้นหรือไม่นั้น จะพิจารณาจากการวัดประเมินผลสัมฤทธิ์การฝึกอบรมฝีมือแรงงานที่ผ่านการฝึกอบรมว่ามีอย่างน้อยหนึ่งด้านการประเมินที่เพิ่มขึ้นจะถือว่าเป็นแรงงานที่มีศักยภาพแรงงานเพิ่มขึ้นภายหลังจากการฝึกอบรม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1 ผลการดำเนินการ ระหว่างวันที่ 1 ตุลาคม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31 มีนาคม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2 ผลการดำเนินการ ระหว่างวันที่ 1 เมษายน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30 กันยายน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0" u="none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u="none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u="none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กรณีหน่วยงานเปลี่ยนแปลงเป้าหมายกิจกรรมที่กำหนดไว้ตามแผนพัฒนาฝีมือแรงงานประจำปีงบประมาณ พ.ศ.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2564 ต้องได้รับความเห็นชอบจากกรมฯ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(กองแผนงานและสารสนเทศ)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ในระบบรายงานผลการพัฒนาฝีมือแรงงาน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(http://datacenter.dsd.go.th)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กนกวรรณ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ศรีสุวรรณ ,นายจีระพันธุ์ ดากงแก้ว 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0 2246 1937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2186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19178075"/>
                  </a:ext>
                </a:extLst>
              </a:tr>
            </a:tbl>
          </a:graphicData>
        </a:graphic>
      </p:graphicFrame>
      <p:sp>
        <p:nvSpPr>
          <p:cNvPr id="3080" name="TextBox 14"/>
          <p:cNvSpPr txBox="1">
            <a:spLocks noChangeArrowheads="1"/>
          </p:cNvSpPr>
          <p:nvPr/>
        </p:nvSpPr>
        <p:spPr bwMode="auto">
          <a:xfrm>
            <a:off x="132074" y="5086350"/>
            <a:ext cx="439261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51054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kumimoji="0" 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3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8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kumimoji="0" 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3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3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/>
          </p:nvPr>
        </p:nvGraphicFramePr>
        <p:xfrm>
          <a:off x="0" y="5434171"/>
          <a:ext cx="9006844" cy="1195229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20174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7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จำนวนพนักงานที่ได้รับการฝึกอบรม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ฝีมือแรงงานจากสถานประกอบกิจการ ที่นายทะเบียนให้ความเห็นชอบ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หลักสูตร ตาม พ.ร.บ.ส่งเสริมฯ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พ.ศ. 2545 มีศักยภาพในการทำงานเพิ่มขึ้นไม่น้อยกว่าร้อยละ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GB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พนักงานที่ได้รับการฝึกอบรมฝีมือแรงงานจากสถานประกอบกิจการที่นายทะเบียนให้ความเห็นชอบหลักสูตร ตาม พ.ร.บ.ส่งเสริมฯ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พ.ศ. 2545 มีศักยภาพในการทำงานเพิ่มขึ้นไม่น้อยกว่าร้อยละ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70</a:t>
                      </a:r>
                      <a:endParaRPr lang="th-TH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820826"/>
              </p:ext>
            </p:extLst>
          </p:nvPr>
        </p:nvGraphicFramePr>
        <p:xfrm>
          <a:off x="381000" y="3886200"/>
          <a:ext cx="8391524" cy="86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073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933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6576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จำนวนผู้ผ่านการประเมินมีศักยภาพในการทำงานเพิ่มขึ้น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ประจำปีงบประมาณ พ.ศ.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2564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597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ผลการดำเนินการตามกิจกรรมส่งเสริมและสนับสนุนให้สถานประกอบกิจการดำเนินการฝึกอบรมฝีมือแรงงาน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ตาม พ.ร.บ.ส่งเสริมฯ พ.ศ. 2545 ประจำปีงบประมาณ พ.ศ. 2564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(คน)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74" name="TextBox 25"/>
          <p:cNvSpPr txBox="1">
            <a:spLocks noChangeArrowheads="1"/>
          </p:cNvSpPr>
          <p:nvPr/>
        </p:nvSpPr>
        <p:spPr bwMode="auto">
          <a:xfrm>
            <a:off x="381000" y="1219795"/>
            <a:ext cx="85344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ตัวชี้วัดย่อยที่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1.3.1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  ร้อยละของจำนวนพนักงานที่ได้รับการพัฒนาฝีมือแรงงานจากสถานประกอบกิจการ ตาม พ.ร.บ.ส่งเสริมการพัฒนาฝีมือแรงงาน พ.ศ. 2545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                          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มีศักยภาพในการทำงานเพิ่มขึ้น 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                           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23" name="Rounded Rectangle 3"/>
          <p:cNvSpPr/>
          <p:nvPr/>
        </p:nvSpPr>
        <p:spPr bwMode="gray">
          <a:xfrm>
            <a:off x="441575" y="67440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1.3</a:t>
            </a:r>
            <a:r>
              <a:rPr kumimoji="0" lang="th-TH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ความสำเร็จในการส่งเสริมและสนับสนุนให้สถานประกอบกิจการดำเนินการพัฒนาฝีมือแรงงาน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21079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182563"/>
            <a:ext cx="80803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11"/>
          <p:cNvSpPr txBox="1">
            <a:spLocks noChangeArrowheads="1"/>
          </p:cNvSpPr>
          <p:nvPr/>
        </p:nvSpPr>
        <p:spPr bwMode="auto">
          <a:xfrm>
            <a:off x="152401" y="1516285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924827"/>
              </p:ext>
            </p:extLst>
          </p:nvPr>
        </p:nvGraphicFramePr>
        <p:xfrm>
          <a:off x="276225" y="1828800"/>
          <a:ext cx="8715375" cy="5509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0030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trike="noStrik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จำนวนสถานประกอบกิจการที่ยื่นแบบแสดงการส่งเงินสมทบกองทุนพัฒนาฝีมือแรงงานตามพระราชบัญญัติส่งเสริมการพัฒนาฝีมือแรงงาน พ.ศ. 2545 ประจำปี พ.ศ. 2563 หมายถึง จำนวนสถานประกอบกิจการที่ยื่นแบบแสดงการส่งเงินสมทบกองทุนพัฒนาฝีมือแรงงาน (สท.2) ประจำปี พ.ศ. 2563 เทียบกับเป้าหมายจำนวนสถานประกอบกิจการที่อยู่ในข่ายบังคับเงินสมทบกองทุนพัฒนาฝีมือแรงงาน ประจำปี พ.ศ. 2563</a:t>
                      </a:r>
                      <a:endParaRPr lang="en-US" sz="900" b="0" u="sng" strike="noStrike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ผลการดำเนินการ ระหว่างวันที่ 1 ตุลาคม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31 มีนาคม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</a:t>
                      </a:r>
                      <a:r>
                        <a:rPr lang="th-TH" sz="900" b="0" strike="noStrike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</a:t>
                      </a:r>
                      <a:r>
                        <a:rPr lang="th-TH" sz="900" b="0" strike="noStrik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กิจการที่ยื่นแบบแสดงการส่งเงินสมทบกองทุนพัฒนาฝีมือแรงงานตามพระราชบัญญัติส่งเสริมการพัฒนาฝีมือแรงงาน พ.ศ. 2545 หมายถึง สถานประกอบกิจการที่อยู่ในข่ายบังคับเงินสมทบกองทุนพัฒนาฝีมือแรงงานตามพระราชบัญญัติส่งเสริมการพัฒนาฝีมือแรงงาน พ.ศ. 2545 ซึ่งยื่นแบบแสดงการส่งเงินสมทบกองทุนพัฒนาฝีมือแรงงาน (สท.2) ประจำปี พ.ศ. 2563  ระหว่างวันที่ 1 มกราคม 2564 – 30 กันยายน 2564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รอบที่ 2 ผลการดำเนินการ ระหว่างวันที่ 1 เมษายน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30 กันยายน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strike="sngStrike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AutoNum type="arabicPeriod" startAt="3"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พิจารณาจากสถานประกอบกิจการที่อยู่ในข่ายบังคับเงินสมทบกองทุนพัฒนาฝีมือแรงงาน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ประจำปี พ.ศ. 2563 หมายถึง ผู้ประกอบกิจการประเภทอุตสาหกรรม พาณิชยกรรม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หรือ</a:t>
                      </a:r>
                      <a:endParaRPr lang="en-US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l">
                        <a:buNone/>
                        <a:defRPr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ธุรกิจ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อย่างอื่นในทุก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ท้องที่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มีลูกจ้างตั้งแต่ 100 คนขึ้นไป โดยใช้ฐานข้อมูลสถานประกอบกิจการที่อยู่ในข่ายบังคับส่งเงินสมทบกองทุนพัฒนาฝีมือแรงงาน ตาม พ.ร.บ.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ส่งเสริม</a:t>
                      </a:r>
                      <a:endParaRPr lang="en-US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l">
                        <a:buNone/>
                        <a:defRPr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พัฒนาฝีมือแรงงาน พ.ศ. 2545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ณ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วันที่ 30 กันยายน 2563 </a:t>
                      </a:r>
                    </a:p>
                    <a:p>
                      <a:pPr marL="0" indent="0" algn="l">
                        <a:buNone/>
                        <a:defRPr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1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การเปลี่ยนแปลงเป้าหมายจำนวนสถานประกอบกิจการตามข้อ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  </a:t>
                      </a:r>
                      <a:r>
                        <a:rPr lang="th-TH" sz="900" b="0" baseline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กรณีหยุด เลิก ย้ายกิจการ) ต้องได้รับความเห็นชอบจากกรมฯ โดยมีหนังสือชี้แจงเหตุผลถึงกองส่งเสริม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การพัฒนาฝีมือแรงงาน และบันทึกข้อมูลในระบบรายงานผลการพัฒนาฝีมือแรงงาน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4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หัวข้อ ส่งเสริมการฝึก หัวข้อย่อย การแจ้งเปลี่ยนแปลง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ข้อมูลสถานประกอบกิจการ (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สท.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2) หน่วยงานที่มีสถานประกอบกิจการจำนวนตั้งแต่ 1 - 1,000 แห่ง ต้อง</a:t>
                      </a:r>
                      <a:r>
                        <a:rPr lang="th-TH" sz="900" b="0" kern="1200" spc="-2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ยื่นแบบแสดงการส่งเงินสมทบกองทุนพัฒนาฝีมือแรงงาน ตาม พ.ร.บ. ส่งเสริมฯ พ.ศ. 2545 ได้ร้อยละ 100</a:t>
                      </a:r>
                    </a:p>
                    <a:p>
                      <a:pPr marL="803275" marR="0" indent="-803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</a:t>
                      </a:r>
                      <a:r>
                        <a:rPr lang="th-TH" sz="900" b="0" kern="1200" spc="-2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3)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หน่วยงานที่มีสถานประกอบกิจการจำนวนตั้งแต่ 1,001 แห่งขึ้นไป ต้อง</a:t>
                      </a:r>
                      <a:r>
                        <a:rPr lang="th-TH" sz="900" b="0" kern="1200" spc="-2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ยื่นแบบแสดงการส่งเงินสมทบกองทุนพัฒนาฝีมือแรงงาน ตาม พ.ร.บ. ส่งเสริมฯ พ.ศ. 2545 ได้ร้อยละ </a:t>
                      </a:r>
                      <a:r>
                        <a:rPr lang="en-US" sz="900" b="0" kern="1200" spc="-2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85</a:t>
                      </a:r>
                      <a:endParaRPr lang="en-US" sz="900" b="0" spc="-2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 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กนกวรรณ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ศรีสุวรรณ ,นางสาว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รช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ธนิน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ภู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ริชญา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0 2246 1937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</a:t>
                      </a:r>
                    </a:p>
                    <a:p>
                      <a:pPr marL="228600" indent="-228600">
                        <a:buAutoNum type="arabicPeriod" startAt="7"/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00300">
                <a:tc>
                  <a:txBody>
                    <a:bodyPr/>
                    <a:lstStyle/>
                    <a:p>
                      <a:pPr marL="228600" indent="-228600">
                        <a:buNone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98" name="TextBox 25"/>
          <p:cNvSpPr txBox="1">
            <a:spLocks noChangeArrowheads="1"/>
          </p:cNvSpPr>
          <p:nvPr/>
        </p:nvSpPr>
        <p:spPr bwMode="auto">
          <a:xfrm>
            <a:off x="457200" y="1227111"/>
            <a:ext cx="838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ตัวชี้วัดย่อยที่ 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1.3.2 :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ร้อยละของจำนวนสถานประกอบกิจการที่ยื่นแบบแสดงการส่งเงินสมทบกองทุนพัฒนาฝีมือแรงงานตาม พ.ร.บ. ส่งเสริมการพัฒนาฝีมือแรงงาน พ.ศ. 2545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                  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         </a:t>
            </a:r>
            <a:r>
              <a: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ประจำปี พ.ศ. 2563</a:t>
            </a:r>
          </a:p>
        </p:txBody>
      </p:sp>
      <p:sp>
        <p:nvSpPr>
          <p:cNvPr id="25" name="Rounded Rectangle 3"/>
          <p:cNvSpPr/>
          <p:nvPr/>
        </p:nvSpPr>
        <p:spPr bwMode="gray">
          <a:xfrm>
            <a:off x="529355" y="67440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1.3</a:t>
            </a:r>
            <a:r>
              <a:rPr kumimoji="0" lang="th-TH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ความสำเร็จในการส่งเสริมและสนับสนุนให้สถานประกอบกิจการดำเนินการพัฒนาฝีมือแรงงาน</a:t>
            </a:r>
          </a:p>
        </p:txBody>
      </p:sp>
      <p:graphicFrame>
        <p:nvGraphicFramePr>
          <p:cNvPr id="10" name="Table 29"/>
          <p:cNvGraphicFramePr>
            <a:graphicFrameLocks noGrp="1"/>
          </p:cNvGraphicFramePr>
          <p:nvPr>
            <p:extLst/>
          </p:nvPr>
        </p:nvGraphicFramePr>
        <p:xfrm>
          <a:off x="1447799" y="4273490"/>
          <a:ext cx="7400927" cy="908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91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001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8729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จำนวนสถานประกอบกิจการที่ยื่นแบบแสดงการส่งเงินสมทบกองทุนพัฒนาฝีมือแรงงาน ตาม พ.ร.บ. ส่งเสริมฯ พ.ศ. 2545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ประจำปี พ.ศ. 2563 </a:t>
                      </a:r>
                      <a:endParaRPr lang="th-TH" sz="800" b="0" strike="sngStrike" dirty="0">
                        <a:solidFill>
                          <a:srgbClr val="C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091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จำนวนสถานประกอบกิจการที่อยู่ในข่ายบังคับเงินสมทบกองทุนพัฒนาฝีมือแรงงาน ประจำปี  พ.ศ. 2563 (แห่ง)</a:t>
                      </a:r>
                    </a:p>
                    <a:p>
                      <a:pPr algn="ctr"/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(ใช้ข้อมูลผู้ประกอบกิจการโดยอ้างอิงตามข้อ 3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229600" y="4572000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100</a:t>
            </a:r>
            <a:endParaRPr kumimoji="0" lang="th-TH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165F611-97F9-406C-A94F-89A8B772CB5C}"/>
              </a:ext>
            </a:extLst>
          </p:cNvPr>
          <p:cNvSpPr txBox="1"/>
          <p:nvPr/>
        </p:nvSpPr>
        <p:spPr>
          <a:xfrm>
            <a:off x="1666875" y="4305300"/>
            <a:ext cx="266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=</a:t>
            </a: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152400" y="48006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85800" y="5029195"/>
            <a:ext cx="7972425" cy="338563"/>
            <a:chOff x="1305489" y="4107834"/>
            <a:chExt cx="7971962" cy="337206"/>
          </a:xfrm>
        </p:grpSpPr>
        <p:sp>
          <p:nvSpPr>
            <p:cNvPr id="16" name="TextBox 15"/>
            <p:cNvSpPr txBox="1"/>
            <p:nvPr/>
          </p:nvSpPr>
          <p:spPr>
            <a:xfrm>
              <a:off x="1305489" y="4107843"/>
              <a:ext cx="1600107" cy="3371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                               ปี </a:t>
              </a:r>
              <a:r>
                <a:rPr kumimoji="0" 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7" name="Straight Arrow Connector 34"/>
            <p:cNvCxnSpPr/>
            <p:nvPr/>
          </p:nvCxnSpPr>
          <p:spPr>
            <a:xfrm>
              <a:off x="2753205" y="4335523"/>
              <a:ext cx="380978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35"/>
            <p:cNvCxnSpPr/>
            <p:nvPr/>
          </p:nvCxnSpPr>
          <p:spPr>
            <a:xfrm rot="10800000">
              <a:off x="1973788" y="434342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801027" y="4107834"/>
              <a:ext cx="761957" cy="3371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kumimoji="0" 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0" name="Straight Arrow Connector 38"/>
            <p:cNvCxnSpPr/>
            <p:nvPr/>
          </p:nvCxnSpPr>
          <p:spPr>
            <a:xfrm>
              <a:off x="6382019" y="4335519"/>
              <a:ext cx="2895432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52"/>
            <p:cNvCxnSpPr/>
            <p:nvPr/>
          </p:nvCxnSpPr>
          <p:spPr>
            <a:xfrm flipH="1">
              <a:off x="3191329" y="4335519"/>
              <a:ext cx="2819236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2" name="Table 51"/>
          <p:cNvGraphicFramePr>
            <a:graphicFrameLocks noGrp="1"/>
          </p:cNvGraphicFramePr>
          <p:nvPr/>
        </p:nvGraphicFramePr>
        <p:xfrm>
          <a:off x="304804" y="5410200"/>
          <a:ext cx="8686799" cy="1295400"/>
        </p:xfrm>
        <a:graphic>
          <a:graphicData uri="http://schemas.openxmlformats.org/drawingml/2006/table">
            <a:tbl>
              <a:tblPr firstRow="1"/>
              <a:tblGrid>
                <a:gridCol w="11195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9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79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85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48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641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5040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7859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7796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799655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64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     แบบแสดงการส่งเงินสมทบกองทุนพัฒนาฝีมือแรงงาน ตาม พ.ร.บ.         ส่งเสริมฯ พ.ศ. 2545 ได้ร้อยละ 60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จำนวนสถานประกอบกิจการที่ยื่น    แบบแสดงการส่งเงินสมทบกองทุนพัฒนาฝีมือแรงงาน ตาม พ.ร.บ.      ส่งเสริมฯ พ.ศ. 2545 ได้ร้อยละ 100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2006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5800" y="76200"/>
            <a:ext cx="760413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84137" y="685800"/>
            <a:ext cx="8450263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 fontAlgn="base">
              <a:lnSpc>
                <a:spcPts val="600"/>
              </a:lnSpc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1.4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ความสำเร็จของการจัดทำรายงานการเงินกองทุนพัฒนาฝีมือแรงงาน ประจำปีงบประมาณ พ.ศ. 2564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219200"/>
            <a:ext cx="4392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226366"/>
              </p:ext>
            </p:extLst>
          </p:nvPr>
        </p:nvGraphicFramePr>
        <p:xfrm>
          <a:off x="228600" y="1575435"/>
          <a:ext cx="8591551" cy="4505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15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782947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ของการบรรลุเป้าหมาย คือ การจัดทำรายงานการเงินกองทุนพัฒนาฝีมือแรงงานประจำเดือนของหน่วยงานจำนวน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12 เดือน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ได้อย่าง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ถูกต้อง            ตามหลักการบัญชี 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ไม่น้อยกว่า 10 เดือน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AutoNum type="arabicPeriod" startAt="2"/>
                        <a:defRPr/>
                      </a:pP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พิจารณาจากการดำเนินงานตามเป้าหมาย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รอบที่ 1 พิจารณาจากผลการดำเนินการระหว่างวันที่ 1 ตุลาคม 2563 - 31 มีนาคม 2564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                                 รอบที่ 2 พิจารณาจากผลการดำเนินการระหว่างวันที่ 1 เมษายน - 30 กันยายน 2564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โดย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จากการจัดทำรายงานการเงินกองทุนพัฒนาฝีมือแรงงานประจำเดือนของหน่วยงานได้อย่างถูกต้องตามหลักการบัญชี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หลักการบัญชี คือ แนวทางที่ให้นักบัญชียึดถือเป็นหลักปฏิบัติในการรวบรวม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จดบันทึก จำแนก สรุปผลและจัดทำรายงานการเงินอย่างมีหลักเกณฑ์ตามมาตรฐาน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โดยใช้หลักการบัญชีคู่ (เดบิต เครดิต) ในการบันทึกบัญชีตามขั้นตอน ประกอบด้วย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1) บันทึกรายการรับ จ่าย โอนเงิน และปรับปรุงบัญชีในใบสำคัญการลงบัญชี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2) ผ่านรายการในใบสำคัญการลงบัญชีไปยังบัญชีแยกประเภท</a:t>
                      </a: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3) สรุปยอดจากบัญชีแยกประเภทนำมาจัดทำรายงาน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การเงิน</a:t>
                      </a:r>
                      <a:endParaRPr lang="th-TH" sz="1000" b="0" strike="sngStrike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171450" indent="-171450">
                        <a:buNone/>
                        <a:defRPr/>
                      </a:pPr>
                      <a:r>
                        <a:rPr lang="th-TH" sz="1000" b="0" u="none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</a:t>
                      </a:r>
                      <a:r>
                        <a:rPr lang="th-TH" sz="1000" b="0" u="sng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ตัวอย่างการจัดทำรายงานการเงินไม่ถูกต้อง</a:t>
                      </a:r>
                    </a:p>
                    <a:p>
                      <a:pPr marL="174625" marR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1) จัดทำงบทดลองโดยนำตัวเลขจากรายรับ-รายจ่ายมาบันทึกในแบบฟอร์มงบทดลอง โดยไม่ได้จัดทำบัญชีตามหลักการบัญชี</a:t>
                      </a:r>
                      <a:b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2) ไม่บันทึกบัญชีหรือบันทึกบัญชีไม่ครบถ้วนตามรายการที่เกิดขึ้นจริง เช่น รับเงินค่าทดสอบมาตรฐานฝีมือแรงงานแห่งชาติ จำนวน 200 บาท แต่ไม่มีการบันทึกบัญชี หรือบันทึกบัญชีเพียง 100 บาท</a:t>
                      </a:r>
                      <a:b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</a:b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3) บันทึกบัญชีผิดประเภท เช่น โอนเงินรายได้กลับส่วนกลาง หน่วยงานบันทึกบัญชีด้วยชื่อบัญชีรายได้ซึ่งไม่ถูกต้อง ที่ถูกต้องคือชื่อบัญชีเงินโอน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>
                          <a:tab pos="457200" algn="l"/>
                        </a:tabLst>
                        <a:defRPr/>
                      </a:pPr>
                      <a:r>
                        <a:rPr lang="th-TH" sz="1000" b="0" i="0" u="none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เงื่อนไข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(ถ้ามี) ใช้ประกอบการพิจารณาหลักเกณฑ์ผ่านหรือไม่ผ่าน ตัวชี้วัด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	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3.1 </a:t>
                      </a:r>
                      <a:r>
                        <a:rPr lang="th-TH" sz="10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รายงานงบทดลองประจำเดือนในระบบ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รายงานผลการรับจ่ายเงินกองทุนพัฒนาฝีมือแรงงาน (</a:t>
                      </a:r>
                      <a:r>
                        <a:rPr lang="en-US" sz="1000" b="0" u="sng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  <a:hlinkClick r:id="rId4"/>
                        </a:rPr>
                        <a:t>http://eit.dsd.go.th/cat3</a:t>
                      </a:r>
                      <a:r>
                        <a:rPr lang="en-US" sz="1000" b="0" u="sng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)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พร้อมแนบไฟล์เอกสารรายละเอียดประกอบรายงานการเงินให้ครบถ้วน ภายในวันที่ 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ของเดือนถัดไป </a:t>
                      </a:r>
                    </a:p>
                    <a:p>
                      <a:pPr marL="0" indent="0"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3.2 </a:t>
                      </a:r>
                      <a:r>
                        <a:rPr lang="th-TH" sz="1000" b="0" spc="-2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ส่งหนังสือแจ้งรายละเอียดการโอนเงินกลับส่วนกลาง พร้อมหลักฐานประกอบการโอนเงินให้ครบถ้วน ให้กองส่งเสริมการพัฒนาฝีมือแรงงานผ่าน </a:t>
                      </a:r>
                    </a:p>
                    <a:p>
                      <a:pPr marL="0" indent="0"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th-TH" sz="1000" b="0" spc="-2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ระบบงานสารบรรณอิเล็กทรอนิกส์ (</a:t>
                      </a:r>
                      <a:r>
                        <a:rPr lang="en-US" sz="1000" b="0" spc="-2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e-</a:t>
                      </a:r>
                      <a:r>
                        <a:rPr lang="en-US" sz="1000" b="0" spc="-2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Sarabun</a:t>
                      </a:r>
                      <a:r>
                        <a:rPr lang="en-US" sz="1000" b="0" spc="-2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)</a:t>
                      </a:r>
                      <a:r>
                        <a:rPr lang="th-TH" sz="1000" b="0" spc="-2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spc="-2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ภายใน 2 วันทำการ นับแต่วันที่โอนเงิน</a:t>
                      </a:r>
                      <a:r>
                        <a:rPr lang="th-TH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	            </a:t>
                      </a:r>
                      <a:endParaRPr lang="th-TH" sz="1000" b="0" strike="sngStrike" baseline="0" dirty="0">
                        <a:solidFill>
                          <a:srgbClr val="C00000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4. หลักฐาน (ถ้ามี)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-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1000" b="0" spc="-5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5.  เจ้าภาพ </a:t>
                      </a:r>
                      <a:r>
                        <a:rPr lang="en-US" sz="10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10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10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8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นางกานต์รวี ปานดำ/นางสาวภัคธีมา มิ่งขวัญ/นางสาวพิมพร พ่วงนุ้ย</a:t>
                      </a:r>
                      <a:r>
                        <a:rPr lang="en-US" sz="8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โทรศัพท์ </a:t>
                      </a:r>
                      <a:r>
                        <a:rPr lang="en-US" sz="8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8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0 2245 3649, 0 2248 4782 – 87 ต่อ 217, 221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en-US" sz="10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10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0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สูตรการคำนวณ (ถ้ามี)</a:t>
                      </a:r>
                      <a:r>
                        <a:rPr lang="en-US" sz="10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-</a:t>
                      </a:r>
                      <a:endParaRPr lang="th-TH" sz="1000" b="0" spc="-3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8818"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endParaRPr lang="th-TH" sz="1000" b="1" spc="-3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228600" y="5163979"/>
            <a:ext cx="84248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246459"/>
              </p:ext>
            </p:extLst>
          </p:nvPr>
        </p:nvGraphicFramePr>
        <p:xfrm>
          <a:off x="84136" y="5562600"/>
          <a:ext cx="8922707" cy="1143000"/>
        </p:xfrm>
        <a:graphic>
          <a:graphicData uri="http://schemas.openxmlformats.org/drawingml/2006/table">
            <a:tbl>
              <a:tblPr firstRow="1"/>
              <a:tblGrid>
                <a:gridCol w="1149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95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82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683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77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799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0065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8887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822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8224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8822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88225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48528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51849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11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การจัดทำรายงานการเงินกองทุนพัฒนาฝีมือแรงงานประจำเดือนของหน่วยงานได้อย่างถูกต้อง ครบถ้วน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น้อยกว่า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5 เดือน</a:t>
                      </a:r>
                      <a:endParaRPr lang="th-TH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การจัดทำรายงานการเงินกองทุนพัฒนาฝีมือแรงงานประจำเดือนของหน่วยงานได้อย่างถูกต้อง ครบถ้วน ไม่น้อยกว่า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 เดือน</a:t>
                      </a:r>
                      <a:endParaRPr lang="th-TH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6" name="Group 4"/>
          <p:cNvGrpSpPr>
            <a:grpSpLocks/>
          </p:cNvGrpSpPr>
          <p:nvPr/>
        </p:nvGrpSpPr>
        <p:grpSpPr bwMode="auto">
          <a:xfrm>
            <a:off x="1007852" y="5181600"/>
            <a:ext cx="7943850" cy="403285"/>
            <a:chOff x="1153093" y="4031945"/>
            <a:chExt cx="7943402" cy="401669"/>
          </a:xfrm>
        </p:grpSpPr>
        <p:sp>
          <p:nvSpPr>
            <p:cNvPr id="23" name="TextBox 22"/>
            <p:cNvSpPr txBox="1"/>
            <p:nvPr/>
          </p:nvSpPr>
          <p:spPr>
            <a:xfrm>
              <a:off x="1153093" y="4031945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63</a:t>
              </a:r>
            </a:p>
          </p:txBody>
        </p:sp>
        <p:cxnSp>
          <p:nvCxnSpPr>
            <p:cNvPr id="25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5012088" y="4035107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</a:t>
              </a: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4</a:t>
              </a:r>
            </a:p>
          </p:txBody>
        </p:sp>
        <p:cxnSp>
          <p:nvCxnSpPr>
            <p:cNvPr id="28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53535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5800" y="268287"/>
            <a:ext cx="73183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76200" y="609600"/>
            <a:ext cx="7677944" cy="466089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fontAlgn="base">
              <a:lnSpc>
                <a:spcPts val="600"/>
              </a:lnSpc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base">
              <a:lnSpc>
                <a:spcPts val="600"/>
              </a:lnSpc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ตัวชี้วัด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1.5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spc="-1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ร้อยละของการเบิกจ่ายเงินกองทุนพัฒนาฝีมือแรงงาน ประจำปีงบประมาณ พ.ศ. 2564</a:t>
            </a:r>
          </a:p>
          <a:p>
            <a:pPr fontAlgn="base"/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base"/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base"/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33335" y="1042419"/>
            <a:ext cx="4392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060005"/>
              </p:ext>
            </p:extLst>
          </p:nvPr>
        </p:nvGraphicFramePr>
        <p:xfrm>
          <a:off x="188992" y="1377857"/>
          <a:ext cx="8762999" cy="4565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9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5657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1.  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ร้อยละของการเบิกจ่ายเงินกองทุนพัฒนาฝีมือแรงงานของหน่วยงาน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เทียบกับเงินกองทุนพัฒนาฝีมือแรงงานที่หน่วยงานได้รับทั้งปีงบประมาณ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เงินกองทุนพัฒนาฝีมือแรงงานที่หน่วยงานได้รับ หมายถึง </a:t>
                      </a:r>
                    </a:p>
                    <a:p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1.1 </a:t>
                      </a:r>
                      <a:r>
                        <a:rPr lang="th-TH" sz="900" b="0" u="sng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เงินที่ได้รับจัดสรรตั้งแต่ต้นปีงบประมาณ </a:t>
                      </a:r>
                    </a:p>
                    <a:p>
                      <a:r>
                        <a:rPr lang="th-TH" sz="900" b="0" u="non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- 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เงินกองทุนพัฒนาฝีมือแรงงานที่หน่วยงานได้รับจัดสรรรวมตั้งแต่ต้นปีงบประมาณทุกรายการ ทั้งนี้ หากมีการใช้จ่ายแล้วเหลือจ่ายส่งคืน ให้ส่งคืนเงินพร้อมหนังสือ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แจ้ง          รายละเอียด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การโอนเงินพร้อมเอกสาร</a:t>
                      </a:r>
                      <a:r>
                        <a:rPr lang="th-TH" sz="900" b="0" kern="1200" spc="-2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หลักฐานการโอนเงิน</a:t>
                      </a:r>
                      <a:r>
                        <a:rPr lang="th-TH" sz="900" b="0" kern="1200" spc="-2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spc="-20" baseline="0" dirty="0"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ภายในวันที่ 31 พฤษภาคม 2564 เท่านั้น โดยจะนำไปหักลดยอดเงินงบประมาณที่ได้รับ</a:t>
                      </a:r>
                      <a:r>
                        <a:rPr lang="th-TH" sz="900" b="0" spc="-20" baseline="0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ทั้งปีงบประมาณ </a:t>
                      </a:r>
                      <a:r>
                        <a:rPr lang="th-TH" sz="900" b="0" kern="1200" spc="-20" dirty="0"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ในการคำนวณร้อยละ</a:t>
                      </a:r>
                      <a:r>
                        <a:rPr lang="th-TH" sz="900" b="0" spc="-20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ของการเบิกจ่ายเงินกองทุนฯ ของหน่วยงาน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spc="-2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1.2 </a:t>
                      </a:r>
                      <a:r>
                        <a:rPr lang="th-TH" sz="900" b="0" u="sng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เงินที่รับจัดสรรเพิ่มเติมระหว่างปี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</a:p>
                    <a:p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- กรณีขอรับจัดสรรเพิ่มเติมตามคำขอ เช่น 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เงินกู้ยืม เงินช่วยเหลือหรืออุดหนุน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ค่าสืบทรัพย์และบังคับคดี ค่าใช้จ่ายในการดำเนินคดี เป็นต้น 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ต้องเบิกจ่ายภายใน 15 วันทำการ นับแต่วันที่ได้รับเงิน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baseline="0" dirty="0"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หากมีเงิน</a:t>
                      </a:r>
                      <a:r>
                        <a:rPr lang="th-TH" sz="900" b="0" kern="1200" dirty="0"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เหลือจ่ายส่งคืน ไม่สามารถนำจำนวนเงินที่ส่งคืนทั้งหมดมาหักลดยอดเงินที่หน่วยงานได้รับทั้งปีงบประมาณ ในการคำนวณร้อยละ</a:t>
                      </a:r>
                      <a:r>
                        <a:rPr lang="th-TH" sz="900" b="0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ของการเบิกจ่ายเงินกองทุนฯ ของหน่วยงาน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- กรณีกรมพัฒนาฝีมือแรงงานสั่งการให้จัดทำแผนการใช้จ่ายเงินกองทุนฯ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รายการเงินช่วยเหลือหรืออุดหนุน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 4 ข้อ 5 ข้อ 6 ข้อ 7 ข้อ 8 ข้อ 9 ข้อ 10 ข้อ 11 ตามประกาศ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คณะกรรมการส่งเสริมการพัฒนาฝีมือแรงงาน เรื่อง หลักเกณฑ์การใช้จ่ายเงินกองทุนพัฒนาฝีมือแรงงานเพื่อช่วยเหลือหรืออุดหนุนกิจการใด ๆ ที่เกี่ยวกับการส่งเสริมการพัฒนา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ฝีมือแรงงานฯ ลงวันที่ 9 มิถุนายน พ.ศ. 2560 </a:t>
                      </a:r>
                      <a:r>
                        <a:rPr lang="th-TH" sz="900" b="0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ตามที่มีผู้ยื่นคำขอและอยู่ระหว่างพิจารณาคำขอเพื่อเบิกจ่าย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ที่คงเหลืออยู่ในปีงบประมาณ พ.ศ. 2563 (ณ วันที่ 30 กันยายน 2563) 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โดยให้เบิกจ่ายให้เสร็จสิ้นภายในวันที่ 31 ธันวาคม 2563 ห</a:t>
                      </a: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ากหน่วยงานเบิกจ่ายไม่เป็นไปตามแผนโดยมีเงินเหลือจ่ายส่งคืน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ไม่สามารถนำจำนวนเงินที่ส่งคืนทั้งหมดมาหักลดยอดเงิน</a:t>
                      </a:r>
                    </a:p>
                    <a:p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ที่หน่วยงานที่ได้รับทั้งปีงบประมาณ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ในการคำนวณร้อยละ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ของการเบิกจ่ายเงินกองทุนฯ ของหน่วยงาน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  <a:endParaRPr lang="en-US" sz="9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. 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จากการดำเนินงานตามเป้าหมาย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2.1 รอบการประเมินที่ 1 ผลการดำเนินการระหว่างวันที่ 1 ตุลาคม 2563 - 31 มีนาคม 2564) </a:t>
                      </a:r>
                      <a:endParaRPr lang="th-TH" sz="900" b="0" strike="sngStrike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2.2 รอบการประเมินที่ 2 ผลการดำเนินการระหว่างวันที่ 1 เมษายน - 30 กันยายน 2564) </a:t>
                      </a:r>
                      <a:endParaRPr lang="th-TH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th-TH" sz="900" b="0" strike="noStrike" dirty="0">
                          <a:solidFill>
                            <a:srgbClr val="C0000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strike="noStrike" baseline="0" dirty="0" smtClean="0">
                          <a:solidFill>
                            <a:srgbClr val="C0000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</a:t>
                      </a:r>
                      <a:r>
                        <a:rPr lang="th-TH" sz="900" b="0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โดย</a:t>
                      </a:r>
                      <a:r>
                        <a:rPr lang="th-TH" sz="900" b="0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พิจารณาจาก </a:t>
                      </a:r>
                      <a:r>
                        <a:rPr lang="en-US" sz="900" b="0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endParaRPr lang="th-TH" sz="900" b="0" strike="noStrike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- ข้อมูล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การจ่ายเงินที่บันทึกในระบบ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รายงานผลการรับจ่ายเงินกองทุนพัฒนาฝีมือแรงงาน (</a:t>
                      </a:r>
                      <a:r>
                        <a:rPr lang="en-US" sz="900" b="0" u="sng" dirty="0">
                          <a:solidFill>
                            <a:srgbClr val="0070C0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  <a:hlinkClick r:id="rId4"/>
                        </a:rPr>
                        <a:t>http://eit.dsd.go.th/cat3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)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-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ข้อมูลการส่งคืนเงินตามข้อ 1.1 เงินที่ได้รับจัดสรรตั้งแต่ต้นปีงบประมาณ (สำหรับข้อมูลการส่งคืนเงินตามข้อ 1.2 ทั้ง 2 กรณี ไม่นำมาพิจารณาปรับลดยอดเงินที่หน่วยงานได้รับทั้งปีงบประมาณ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ในการคำนวณร้อยละ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ของการเบิกจ่ายเงินกองทุนฯ ของหน่วยงาน)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- หลักฐานการเบิกจ่ายที่แสดงว่าหน่วยงานเบิกจ่ายได้ภายในเวลาที่กำหนดตามข้อ 1.2 กรณีขอรับจัดสรรเพิ่มเติมตามคำขอ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3</a:t>
                      </a:r>
                      <a:r>
                        <a:rPr lang="th-TH" sz="900" b="0" u="none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.  </a:t>
                      </a: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เงื่อนไข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หากหน่วยงานไม่ดำเนินการตามข้อ 1 (1.1 และ 1.2) ถือว่าไม่ผ่านตัวชี้วัด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4.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หลักฐาน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หลักฐานการโอนเงินคืนตามข้อ 1.1, หลักฐานการจ่ายเงินตามข้อ 1.2 กรณีขอรับจัดสรรเพิ่มเติมตามคำขอ เป็นต้น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ทาง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e-mail : Sdf.dsd2017@gmail.com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anose="020B0604030504040204" pitchFamily="34" charset="0"/>
                        <a:cs typeface="Tahoma" pitchFamily="34" charset="0"/>
                      </a:endParaRPr>
                    </a:p>
                    <a:p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5.</a:t>
                      </a:r>
                      <a:r>
                        <a:rPr lang="th-TH" sz="900" b="0" spc="-5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spc="-5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เจ้าภาพ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กองส่งเสริมการพัฒนาฝีมือแรงงาน ผู้รับผิดชอบ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นางกานต์รวี ปานดำ/นางสาวจิรัปภา ปิยะไพร/นางสาวปรียาภัทร์ นวลสว่าง/นางสาวรัชนี พิลาวงษ์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โทรศัพท์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0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2245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3217,   </a:t>
                      </a: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</a:t>
                      </a:r>
                    </a:p>
                    <a:p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</a:t>
                      </a: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0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2248 4782 - 87 ต่อ 205, 226</a:t>
                      </a:r>
                    </a:p>
                    <a:p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6. อื่น ๆ (ถ้ามี) </a:t>
                      </a:r>
                      <a:r>
                        <a:rPr lang="en-US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ร้อยละการเบิกจ่ายเงินกองทุนฯ จะปรับตาม มติ ครม. ปีงบประมาณ พ.ศ. 2564 (หากมีมติครม.กำหนด กรณีครม.ไม่มีมติดังกล่าวการเบิกจ่ายเงินกองทุนฯ </a:t>
                      </a:r>
                    </a:p>
                    <a:p>
                      <a:r>
                        <a:rPr lang="th-TH" sz="900" b="0" spc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เท่ากับร้อยละ 100)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สูตรการคำนวณ (ถ้ามี)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52400" y="5638800"/>
            <a:ext cx="84248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เป้าหมายตามรอบประเมิน</a:t>
            </a:r>
          </a:p>
        </p:txBody>
      </p: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412388"/>
              </p:ext>
            </p:extLst>
          </p:nvPr>
        </p:nvGraphicFramePr>
        <p:xfrm>
          <a:off x="63018" y="5985740"/>
          <a:ext cx="9001124" cy="720800"/>
        </p:xfrm>
        <a:graphic>
          <a:graphicData uri="http://schemas.openxmlformats.org/drawingml/2006/table">
            <a:tbl>
              <a:tblPr firstRow="1"/>
              <a:tblGrid>
                <a:gridCol w="11600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0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6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5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05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184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735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29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63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636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637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637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4774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8271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55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64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เบิกจ่ายเงินกองทุนฯไม่น้อยกว่า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 50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เบิกจ่ายเงินกองทุนฯภาพรวม          ไม่น้อยกว่า ร้อยละ 100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924085"/>
              </p:ext>
            </p:extLst>
          </p:nvPr>
        </p:nvGraphicFramePr>
        <p:xfrm>
          <a:off x="2283433" y="5149023"/>
          <a:ext cx="5830280" cy="733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5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727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09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6136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6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เงินกองทุนพัฒนาฝีมือแรงงานที่หน่วยงานเบิกจ่าย (พิจารณาจาก </a:t>
                      </a: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cat3</a:t>
                      </a:r>
                      <a:r>
                        <a:rPr lang="th-TH" sz="10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10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10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7377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10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เงินกองทุนพัฒนาฝีมือแรงงานที่หน่วยงานได้รับ</a:t>
                      </a:r>
                      <a:endParaRPr lang="en-US" sz="1000" b="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5" name="Group 4"/>
          <p:cNvGrpSpPr>
            <a:grpSpLocks/>
          </p:cNvGrpSpPr>
          <p:nvPr/>
        </p:nvGrpSpPr>
        <p:grpSpPr bwMode="auto">
          <a:xfrm>
            <a:off x="1093788" y="5660017"/>
            <a:ext cx="7943850" cy="403285"/>
            <a:chOff x="1153093" y="4031945"/>
            <a:chExt cx="7943402" cy="401669"/>
          </a:xfrm>
        </p:grpSpPr>
        <p:sp>
          <p:nvSpPr>
            <p:cNvPr id="26" name="TextBox 25"/>
            <p:cNvSpPr txBox="1"/>
            <p:nvPr/>
          </p:nvSpPr>
          <p:spPr>
            <a:xfrm>
              <a:off x="1153093" y="4031945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</a:t>
              </a:r>
              <a:r>
                <a:rPr lang="en-US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lang="th-TH" sz="12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3</a:t>
              </a:r>
            </a:p>
          </p:txBody>
        </p:sp>
        <p:cxnSp>
          <p:nvCxnSpPr>
            <p:cNvPr id="27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5012088" y="4035107"/>
              <a:ext cx="1336600" cy="398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ปี </a:t>
              </a:r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6</a:t>
              </a:r>
              <a:r>
                <a:rPr lang="th-TH" sz="1200" b="1" dirty="0">
                  <a:solidFill>
                    <a:schemeClr val="accent6">
                      <a:lumMod val="75000"/>
                    </a:schemeClr>
                  </a:solidFill>
                  <a:latin typeface="TH SarabunPSK" panose="020B0500040200020003" pitchFamily="34" charset="-34"/>
                  <a:ea typeface="Tahoma" pitchFamily="34" charset="0"/>
                  <a:cs typeface="TH SarabunPSK" panose="020B0500040200020003" pitchFamily="34" charset="-34"/>
                </a:rPr>
                <a:t>4</a:t>
              </a:r>
            </a:p>
          </p:txBody>
        </p:sp>
        <p:cxnSp>
          <p:nvCxnSpPr>
            <p:cNvPr id="30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42935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89913" y="152400"/>
            <a:ext cx="8477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295275" y="685800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ความสำเร็จของการสร้างความรับรู้ความเข้าใจแก่ประชาชน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050434"/>
              </p:ext>
            </p:extLst>
          </p:nvPr>
        </p:nvGraphicFramePr>
        <p:xfrm>
          <a:off x="152400" y="1676398"/>
          <a:ext cx="8848725" cy="4366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87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43101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หน่วยงานสามารถดำเนินการสร้างการรับรู้ความเข้าใจผ่านสื่อช่องทางต่างๆ โดยประเมินจากปริมาณและประสิทธิภาพของการชี้แจง โดยผลการดำเนินการสร้างความรับรู้ความเข้าใจให้มุ่งเน้นการชี้แจงผลการดำเนินการที่ทำมาแล้ว โดยเฉพาะเรื่องที่อยู่ในความสนใจหรือเป็นการแก้ปัญหาความเดือดร้อน ตลอดจนการชี้แจง แก้ข่าว แจ้งข่าวเพื่อให้ประชาชนทราบว่าหน่วยงาน ส่วนราชการ หรือรัฐบาลจะดำเนินการเรื่องใด อย่างไร มีจุดมุ่งหมายอย่างไร จะเป็นประโยชน์ต่อประเทศชาติหรือประชาชนอย่างไร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พิจารณาจากผลการดำเนินการตามแผนสร้างความรับรู้ความเข้าใจแก่ประชาชน โดยกำหนดให้หน่วยงานจัดทำแผน-ผลการดำเนินงานผ่านสื่อช่องทางต่างๆ อาทิ โทรทัศน์ วิทยุ หนังสือพิมพ์ สื่อออนไลน์ของหนังสือพิมพ์ วิทยุ หรือโทรทัศน์ ทั้งสื่อส่วนกลางและสื่อท้องถิ่น รวมถึงประชาสัมพันธ์จังหวัด โดยต้องมีประเด็นข่าวที่เกี่ยวข้องกับภารกิจสำคัญของกรมประกอบด้วย งานพรบ.ส่งเสริมการพัฒนาฝีมือแรงงาน งานมาตรฐานฝีมือแรงงาน งานรับรองความรู้ความสามารถ การฝึกอบรมฝีมือแรงงานที่ใช้ทักษะหรือเทคโนโลยีชั้นสูงและการแข่งขันฝีมือแรงงานเป็นหลัก และภารกิจ/กิจกรรมตามปกติของหน่วยงานที่สะท้อนถึงการใช้จ่ายงบประมาณอย่างมีประสิทธิภาพ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ดำเนินการระหว่างวันที่ 1 ตุลาคม 2563 – 31 มีนาคม 2564 โดยมีประเด็นที่เป็นภารกิจสำคัญ ไม่น้อยกว่า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ข่าว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ดำเนินการระหว่างวันที่ 1 เมษายน 2564 – 30 กันยายน 2564 โดยมีประเด็นที่เป็นภารกิจสำคัญ ไม่น้อยกว่า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ข่าว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ผลการดำเนินในรอบ 6 เดือนแรก และ 6 เดือนหลัง ไม่สะสมยอด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การดำเนินงานผ่านสื่อช่องทางต่างๆ และหลักฐานเชิงประจักษ์ที่สามารถตรวจสอบได้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เจ้าภาพ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กองสื่อสารองค์กร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นายกอบชัย หิรัญอุดมเกียรติ นักประชาสัมพันธ์ชำนาญการ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ปิ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ยะรส ผลทรัพย์  นักประชาสัมพันธ์ 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2245 4035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สูตรการคำนวณ (ถ้ามี)</a:t>
                      </a: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43101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8593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935547"/>
            <a:ext cx="7943850" cy="374647"/>
            <a:chOff x="1153093" y="4186897"/>
            <a:chExt cx="7943402" cy="373145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221678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431971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438295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18689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431970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431976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915523"/>
              </p:ext>
            </p:extLst>
          </p:nvPr>
        </p:nvGraphicFramePr>
        <p:xfrm>
          <a:off x="41591" y="5334000"/>
          <a:ext cx="9006844" cy="147828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รายงานผลการดำเนินการสร้างความ</a:t>
                      </a:r>
                      <a:b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รับรู้ความเข้าใจแก่ประชาชน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ในรอบ </a:t>
                      </a:r>
                      <a:b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เดือนแรก ไม่น้อยกว่า 12 ข่าว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โดยมีประเด็นที่เป็นภารกิจสำคัญ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ไม่น้อยกว่า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ข่าว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รายงานผลการดำเนินการสร้างความรับรู้ความเข้าใจแก่ประชาชน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ในรอบ </a:t>
                      </a:r>
                      <a:b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เดือนหลัง ไม่น้อยกว่า 12 ข่าว</a:t>
                      </a:r>
                      <a:b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โดยมีประเด็นที่เป็นภารกิจสำคัญ</a:t>
                      </a:r>
                      <a:b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ข่าว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290103"/>
              </p:ext>
            </p:extLst>
          </p:nvPr>
        </p:nvGraphicFramePr>
        <p:xfrm>
          <a:off x="858005" y="3813333"/>
          <a:ext cx="8116965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0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601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57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0960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ร้อยละของผลการดำเนินการตามแผนสร้างการรับรู้ความเข้าใจแก่ประชาชน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ผลการดำเนินการสร้างความรับรู้ความเข้าใจผ่านสื่อช่องทางต่างๆ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900" b="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เป้าหมายการดำเนินการสร้างการรับรู้ความเข้าใจแก่ประชาชน (รอบที่ประเมิน) ประจำปี พ.ศ. 2564</a:t>
                      </a:r>
                      <a:endParaRPr lang="en-US" sz="900" b="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US" sz="900" b="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77770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5800" y="179437"/>
            <a:ext cx="762000" cy="76200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56776" y="1043471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718518"/>
              </p:ext>
            </p:extLst>
          </p:nvPr>
        </p:nvGraphicFramePr>
        <p:xfrm>
          <a:off x="152400" y="1262615"/>
          <a:ext cx="8834824" cy="4071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48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71385">
                <a:tc>
                  <a:txBody>
                    <a:bodyPr/>
                    <a:lstStyle/>
                    <a:p>
                      <a:pPr marL="180975" indent="-180975">
                        <a:buAutoNum type="arabicPeriod"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การติดตามผลความพึงพอใจด้านการฝึกอบรม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และด้านการทดสอบมาตรฐานฝีมือแรงงานแห่งชาติ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เพื่อวิเคราะห์และ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ปรับปรุงกระบวนการทำงานในด้านการให้บริการของหน่วยงานให้มีประสิทธิภาพมากยิ่งขึ้น 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indent="-180975">
                        <a:buAutoNum type="arabicPeriod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1)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ความพึงพอใจด้านการฝึกอบรม พิจารณา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จากผู้ตอบแบบสอบถามความพึงพอใจที่เข้ารับ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ฝึกอบรมของกรมพัฒนาฝีมือแรงงานทุกโครงการในปีงบประมาณ พ.ศ.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ในหลักสูตร เตรียมเข้าทำงาน การฝึกยกระดับ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ฝีมือ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และการฝึกอาชีพเสริม โดยใช้แบบติดตาม (ระบบประกันคุณภาพ) </a:t>
                      </a: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2) ความพึงพอใจด้านการทดสอบมาตรฐานฝีมือแรงงานแห่งชาติ พิจารณา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จากผู้ตอบแบบสอบถามความพึงพอใจที่เข้ารับการทดสอบมาตรฐาน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ฯ ที่ตอบแบบสอบถามความพึงพอใจด้านการทดสอบมาตรฐานฝีมือแรงงานแห่งชาติ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ดำเนินการระหว่างวันที่ 1 ตุลาคม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- 31 มีนาคม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ดำเนินการระหว่างวันที่ 1 เมษายน - 30 กันยายน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การนับแบบสอบถามความพึงพอใจของกรมผ่าน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Application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โดยจะไม่นับแบบสอบถามที่ตอบคำถามไม่ครบถ้วน จนไม่สามารถประมวลผลได้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การรายงานผลผ่านระบบคลังข้อมูล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การประเมินความพึงพอใจด้านการฝึกอบรม สำนักพัฒนาผู้ฝึกและเทคโนโลยีการฝึก  ผู้รับผิดชอบ นางสาวนพรัตน์ บุญสุภาพ  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นักวิชาการพัฒนาฝีมือแรงงานชำนาญการพิเศษ นายศิริ วัฒนศิลป์ นักวิชาการพัฒนาฝีมือแรงงานชำนาญการ และนางสาวนุชจรินท์ สายรัดทอง นักวิชาการพัฒนา   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ฝีมือแรงงานชำนาญการ 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0 2245 4360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ความพึงพอใจด้านการทดสอบมาตรฐานฯ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สำนักพัฒนามาตรฐานและทดสอบฝีมือแรงงาน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นางสุดารัตน์ หมัดป้องตัว และนายกิตติศักดิ์  แซ่หลี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โ</a:t>
                      </a:r>
                      <a:r>
                        <a:rPr lang="th-TH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2354 2081</a:t>
                      </a:r>
                      <a:endParaRPr lang="th-TH" sz="900" b="0" strike="noStrike" spc="-4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อื่น ๆ </a:t>
                      </a:r>
                      <a:r>
                        <a:rPr lang="th-TH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การตอบแบบสอบถามความพึงพอใจ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ดำเนินการผ่าน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Application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ทางเว็บไซต์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4"/>
                        </a:rPr>
                        <a:t>http://gcloud.dsd.go.th/~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4"/>
                        </a:rPr>
                        <a:t>q7/index.php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หรือผ่าน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</a:t>
                      </a:r>
                      <a:endParaRPr lang="th-TH" sz="900" b="0" baseline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</a:t>
                      </a:r>
                      <a:r>
                        <a:rPr lang="th-TH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0112" y="5163979"/>
            <a:ext cx="16215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99928" y="5181600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:a16="http://schemas.microsoft.com/office/drawing/2014/main" xmlns="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917910"/>
              </p:ext>
            </p:extLst>
          </p:nvPr>
        </p:nvGraphicFramePr>
        <p:xfrm>
          <a:off x="68503" y="5562600"/>
          <a:ext cx="9006844" cy="79248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9935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20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                ด้านการฝึกอบรม ร้อยละ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                ด้านการทดสอบมาตรฐาน ร้อยละ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              ด้านการฝึกอบรม ร้อยละ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 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              ด้านการทดสอบมาตรฐาน ร้อยละ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263498"/>
              </p:ext>
            </p:extLst>
          </p:nvPr>
        </p:nvGraphicFramePr>
        <p:xfrm>
          <a:off x="2133600" y="3962400"/>
          <a:ext cx="6781800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29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067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72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5615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ร้อยละของผู้ตอบแบบสอบถาม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ความพึงพอใจด้านการฝึกอบรม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ผู้ตอบ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แบบสอบถามความพึง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พอใจที่เข้ารับการฝึกอบรม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018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ผู้เข้ารับการ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ฝึกอบรมทั้งหมด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0" y="-7088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1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(สถาบันพัฒนาฝีมือแรงงาน / สำนักงานพัฒนาฝีมือแรงงาน ทุกแห่ง)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  <p:sp>
        <p:nvSpPr>
          <p:cNvPr id="27" name="Rounded Rectangle 3"/>
          <p:cNvSpPr/>
          <p:nvPr/>
        </p:nvSpPr>
        <p:spPr bwMode="gray">
          <a:xfrm>
            <a:off x="371475" y="566738"/>
            <a:ext cx="7324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ตัวชี้วัด 1.7  : ความสำเร็จของการติดตามผลความพึงพอใจ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8" name="Table 29">
            <a:extLst>
              <a:ext uri="{FF2B5EF4-FFF2-40B4-BE49-F238E27FC236}">
                <a16:creationId xmlns:a16="http://schemas.microsoft.com/office/drawing/2014/main" xmlns="" id="{3564FF0D-1E39-4F28-97CE-309F129940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342071"/>
              </p:ext>
            </p:extLst>
          </p:nvPr>
        </p:nvGraphicFramePr>
        <p:xfrm>
          <a:off x="1905000" y="4753939"/>
          <a:ext cx="6714315" cy="503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8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1199">
                  <a:extLst>
                    <a:ext uri="{9D8B030D-6E8A-4147-A177-3AD203B41FA5}">
                      <a16:colId xmlns:a16="http://schemas.microsoft.com/office/drawing/2014/main" xmlns="" val="4194204192"/>
                    </a:ext>
                  </a:extLst>
                </a:gridCol>
                <a:gridCol w="4133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02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788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ร้อยละของการติดตามผลความพึงพอใจด้านการทดสอบมาตรฐาน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ผู้ตอบ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แบบสอบถามความพึง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พอใจที่เข้ารับการทดสอบมาตรฐานฯ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597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จำนวน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ผู้เข้ารับการ</a:t>
                      </a:r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ทดสอบมาตรฐานฯ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ระหว่างวันที่ 1 พ.ย. 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- 30 ก.ย. 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35EE98A3-FBC3-4E47-AA42-BCBEBEF88C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4014896"/>
            <a:ext cx="1090504" cy="109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03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3298</TotalTime>
  <Words>8491</Words>
  <Application>Microsoft Office PowerPoint</Application>
  <PresentationFormat>On-screen Show (4:3)</PresentationFormat>
  <Paragraphs>878</Paragraphs>
  <Slides>18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prue</dc:creator>
  <cp:lastModifiedBy>prue</cp:lastModifiedBy>
  <cp:revision>392</cp:revision>
  <cp:lastPrinted>2020-11-04T07:37:45Z</cp:lastPrinted>
  <dcterms:created xsi:type="dcterms:W3CDTF">2020-08-25T06:31:29Z</dcterms:created>
  <dcterms:modified xsi:type="dcterms:W3CDTF">2020-11-13T07:18:02Z</dcterms:modified>
</cp:coreProperties>
</file>