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charts/chart6.xml" ContentType="application/vnd.openxmlformats-officedocument.drawingml.chart+xml"/>
  <Override PartName="/ppt/theme/themeOverride5.xml" ContentType="application/vnd.openxmlformats-officedocument.themeOverride+xml"/>
  <Override PartName="/ppt/charts/chart7.xml" ContentType="application/vnd.openxmlformats-officedocument.drawingml.chart+xml"/>
  <Override PartName="/ppt/theme/themeOverride6.xml" ContentType="application/vnd.openxmlformats-officedocument.themeOverride+xml"/>
  <Override PartName="/ppt/charts/chart8.xml" ContentType="application/vnd.openxmlformats-officedocument.drawingml.chart+xml"/>
  <Override PartName="/ppt/theme/themeOverride7.xml" ContentType="application/vnd.openxmlformats-officedocument.themeOverride+xml"/>
  <Override PartName="/ppt/charts/chart9.xml" ContentType="application/vnd.openxmlformats-officedocument.drawingml.chart+xml"/>
  <Override PartName="/ppt/theme/themeOverride8.xml" ContentType="application/vnd.openxmlformats-officedocument.themeOverride+xml"/>
  <Override PartName="/ppt/notesSlides/notesSlide3.xml" ContentType="application/vnd.openxmlformats-officedocument.presentationml.notesSlide+xml"/>
  <Override PartName="/ppt/charts/chart10.xml" ContentType="application/vnd.openxmlformats-officedocument.drawingml.chart+xml"/>
  <Override PartName="/ppt/theme/themeOverride9.xml" ContentType="application/vnd.openxmlformats-officedocument.themeOverride+xml"/>
  <Override PartName="/ppt/notesSlides/notesSlide4.xml" ContentType="application/vnd.openxmlformats-officedocument.presentationml.notesSlide+xml"/>
  <Override PartName="/ppt/charts/chart11.xml" ContentType="application/vnd.openxmlformats-officedocument.drawingml.chart+xml"/>
  <Override PartName="/ppt/theme/themeOverride10.xml" ContentType="application/vnd.openxmlformats-officedocument.themeOverride+xml"/>
  <Override PartName="/ppt/notesSlides/notesSlide5.xml" ContentType="application/vnd.openxmlformats-officedocument.presentationml.notesSlide+xml"/>
  <Override PartName="/ppt/charts/chart12.xml" ContentType="application/vnd.openxmlformats-officedocument.drawingml.chart+xml"/>
  <Override PartName="/ppt/theme/themeOverride11.xml" ContentType="application/vnd.openxmlformats-officedocument.themeOverride+xml"/>
  <Override PartName="/ppt/notesSlides/notesSlide6.xml" ContentType="application/vnd.openxmlformats-officedocument.presentationml.notesSlide+xml"/>
  <Override PartName="/ppt/charts/chart13.xml" ContentType="application/vnd.openxmlformats-officedocument.drawingml.chart+xml"/>
  <Override PartName="/ppt/theme/themeOverride12.xml" ContentType="application/vnd.openxmlformats-officedocument.themeOverride+xml"/>
  <Override PartName="/ppt/notesSlides/notesSlide7.xml" ContentType="application/vnd.openxmlformats-officedocument.presentationml.notesSlide+xml"/>
  <Override PartName="/ppt/charts/chart14.xml" ContentType="application/vnd.openxmlformats-officedocument.drawingml.chart+xml"/>
  <Override PartName="/ppt/theme/themeOverride13.xml" ContentType="application/vnd.openxmlformats-officedocument.themeOverride+xml"/>
  <Override PartName="/ppt/notesSlides/notesSlide8.xml" ContentType="application/vnd.openxmlformats-officedocument.presentationml.notesSlide+xml"/>
  <Override PartName="/ppt/charts/chart15.xml" ContentType="application/vnd.openxmlformats-officedocument.drawingml.chart+xml"/>
  <Override PartName="/ppt/theme/themeOverride14.xml" ContentType="application/vnd.openxmlformats-officedocument.themeOverride+xml"/>
  <Override PartName="/ppt/notesSlides/notesSlide9.xml" ContentType="application/vnd.openxmlformats-officedocument.presentationml.notesSlide+xml"/>
  <Override PartName="/ppt/charts/chart16.xml" ContentType="application/vnd.openxmlformats-officedocument.drawingml.chart+xml"/>
  <Override PartName="/ppt/theme/themeOverride15.xml" ContentType="application/vnd.openxmlformats-officedocument.themeOverride+xml"/>
  <Override PartName="/ppt/notesSlides/notesSlide10.xml" ContentType="application/vnd.openxmlformats-officedocument.presentationml.notesSlide+xml"/>
  <Override PartName="/ppt/charts/chart17.xml" ContentType="application/vnd.openxmlformats-officedocument.drawingml.chart+xml"/>
  <Override PartName="/ppt/theme/themeOverride1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98" r:id="rId2"/>
    <p:sldId id="279" r:id="rId3"/>
    <p:sldId id="281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3" r:id="rId15"/>
    <p:sldId id="294" r:id="rId16"/>
    <p:sldId id="295" r:id="rId17"/>
    <p:sldId id="296" r:id="rId18"/>
    <p:sldId id="29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68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89876" autoAdjust="0"/>
  </p:normalViewPr>
  <p:slideViewPr>
    <p:cSldViewPr>
      <p:cViewPr>
        <p:scale>
          <a:sx n="70" d="100"/>
          <a:sy n="70" d="100"/>
        </p:scale>
        <p:origin x="-43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8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9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10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11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12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13.xm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5.xlsx"/><Relationship Id="rId1" Type="http://schemas.openxmlformats.org/officeDocument/2006/relationships/themeOverride" Target="../theme/themeOverride14.xm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6.xlsx"/><Relationship Id="rId1" Type="http://schemas.openxmlformats.org/officeDocument/2006/relationships/themeOverride" Target="../theme/themeOverride15.xm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7.xlsx"/><Relationship Id="rId1" Type="http://schemas.openxmlformats.org/officeDocument/2006/relationships/themeOverride" Target="../theme/themeOverrid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80</c:v>
                </c:pt>
                <c:pt idx="1">
                  <c:v>80</c:v>
                </c:pt>
                <c:pt idx="2">
                  <c:v>80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589952"/>
        <c:axId val="36591488"/>
      </c:barChart>
      <c:catAx>
        <c:axId val="365899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6591488"/>
        <c:crosses val="autoZero"/>
        <c:auto val="1"/>
        <c:lblAlgn val="ctr"/>
        <c:lblOffset val="100"/>
        <c:noMultiLvlLbl val="0"/>
      </c:catAx>
      <c:valAx>
        <c:axId val="3659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658995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55</c:v>
                </c:pt>
                <c:pt idx="1">
                  <c:v>70</c:v>
                </c:pt>
                <c:pt idx="2">
                  <c:v>66</c:v>
                </c:pt>
                <c:pt idx="3">
                  <c:v>63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25</c:v>
                </c:pt>
                <c:pt idx="1">
                  <c:v>10</c:v>
                </c:pt>
                <c:pt idx="2">
                  <c:v>14</c:v>
                </c:pt>
                <c:pt idx="3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298240"/>
        <c:axId val="90299776"/>
      </c:barChart>
      <c:catAx>
        <c:axId val="90298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299776"/>
        <c:crosses val="autoZero"/>
        <c:auto val="1"/>
        <c:lblAlgn val="ctr"/>
        <c:lblOffset val="100"/>
        <c:noMultiLvlLbl val="0"/>
      </c:catAx>
      <c:valAx>
        <c:axId val="90299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298240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80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553472"/>
        <c:axId val="36555008"/>
      </c:barChart>
      <c:catAx>
        <c:axId val="36553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6555008"/>
        <c:crosses val="autoZero"/>
        <c:auto val="1"/>
        <c:lblAlgn val="ctr"/>
        <c:lblOffset val="100"/>
        <c:noMultiLvlLbl val="0"/>
      </c:catAx>
      <c:valAx>
        <c:axId val="36555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655347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77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126592"/>
        <c:axId val="90128384"/>
      </c:barChart>
      <c:catAx>
        <c:axId val="90126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128384"/>
        <c:crosses val="autoZero"/>
        <c:auto val="1"/>
        <c:lblAlgn val="ctr"/>
        <c:lblOffset val="100"/>
        <c:noMultiLvlLbl val="0"/>
      </c:catAx>
      <c:valAx>
        <c:axId val="90128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12659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76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198784"/>
        <c:axId val="90200320"/>
      </c:barChart>
      <c:catAx>
        <c:axId val="90198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200320"/>
        <c:crosses val="autoZero"/>
        <c:auto val="1"/>
        <c:lblAlgn val="ctr"/>
        <c:lblOffset val="100"/>
        <c:noMultiLvlLbl val="0"/>
      </c:catAx>
      <c:valAx>
        <c:axId val="902003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198784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361856"/>
        <c:axId val="90363392"/>
      </c:barChart>
      <c:catAx>
        <c:axId val="9036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363392"/>
        <c:crosses val="autoZero"/>
        <c:auto val="1"/>
        <c:lblAlgn val="ctr"/>
        <c:lblOffset val="100"/>
        <c:noMultiLvlLbl val="0"/>
      </c:catAx>
      <c:valAx>
        <c:axId val="90363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361856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77</c:v>
                </c:pt>
                <c:pt idx="1">
                  <c:v>77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703744"/>
        <c:axId val="90705280"/>
      </c:barChart>
      <c:catAx>
        <c:axId val="90703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705280"/>
        <c:crosses val="autoZero"/>
        <c:auto val="1"/>
        <c:lblAlgn val="ctr"/>
        <c:lblOffset val="100"/>
        <c:noMultiLvlLbl val="0"/>
      </c:catAx>
      <c:valAx>
        <c:axId val="90705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703744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80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0791936"/>
        <c:axId val="90793472"/>
      </c:barChart>
      <c:catAx>
        <c:axId val="90791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793472"/>
        <c:crosses val="autoZero"/>
        <c:auto val="1"/>
        <c:lblAlgn val="ctr"/>
        <c:lblOffset val="100"/>
        <c:noMultiLvlLbl val="0"/>
      </c:catAx>
      <c:valAx>
        <c:axId val="90793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0791936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80</c:v>
                </c:pt>
                <c:pt idx="1">
                  <c:v>80</c:v>
                </c:pt>
                <c:pt idx="2">
                  <c:v>80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087232"/>
        <c:axId val="93088768"/>
      </c:barChart>
      <c:catAx>
        <c:axId val="93087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3088768"/>
        <c:crosses val="autoZero"/>
        <c:auto val="1"/>
        <c:lblAlgn val="ctr"/>
        <c:lblOffset val="100"/>
        <c:noMultiLvlLbl val="0"/>
      </c:catAx>
      <c:valAx>
        <c:axId val="93088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308723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66</c:v>
                </c:pt>
                <c:pt idx="2">
                  <c:v>80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14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309440"/>
        <c:axId val="101315328"/>
      </c:barChart>
      <c:catAx>
        <c:axId val="101309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315328"/>
        <c:crosses val="autoZero"/>
        <c:auto val="1"/>
        <c:lblAlgn val="ctr"/>
        <c:lblOffset val="100"/>
        <c:noMultiLvlLbl val="0"/>
      </c:catAx>
      <c:valAx>
        <c:axId val="101315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309440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3038464"/>
        <c:axId val="93040000"/>
      </c:barChart>
      <c:catAx>
        <c:axId val="93038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3040000"/>
        <c:crosses val="autoZero"/>
        <c:auto val="1"/>
        <c:lblAlgn val="ctr"/>
        <c:lblOffset val="100"/>
        <c:noMultiLvlLbl val="0"/>
      </c:catAx>
      <c:valAx>
        <c:axId val="93040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93038464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81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675776"/>
        <c:axId val="101677312"/>
      </c:barChart>
      <c:catAx>
        <c:axId val="101675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677312"/>
        <c:crosses val="autoZero"/>
        <c:auto val="1"/>
        <c:lblAlgn val="ctr"/>
        <c:lblOffset val="100"/>
        <c:noMultiLvlLbl val="0"/>
      </c:catAx>
      <c:valAx>
        <c:axId val="10167731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675776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74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002048"/>
        <c:axId val="102003840"/>
      </c:barChart>
      <c:catAx>
        <c:axId val="10200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003840"/>
        <c:crosses val="autoZero"/>
        <c:auto val="1"/>
        <c:lblAlgn val="ctr"/>
        <c:lblOffset val="100"/>
        <c:noMultiLvlLbl val="0"/>
      </c:catAx>
      <c:valAx>
        <c:axId val="102003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002048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68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9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234368"/>
        <c:axId val="102109184"/>
      </c:barChart>
      <c:catAx>
        <c:axId val="102234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109184"/>
        <c:crosses val="autoZero"/>
        <c:auto val="1"/>
        <c:lblAlgn val="ctr"/>
        <c:lblOffset val="100"/>
        <c:noMultiLvlLbl val="0"/>
      </c:catAx>
      <c:valAx>
        <c:axId val="1021091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234368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77</c:v>
                </c:pt>
                <c:pt idx="3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2159488"/>
        <c:axId val="102161024"/>
      </c:barChart>
      <c:catAx>
        <c:axId val="102159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161024"/>
        <c:crosses val="autoZero"/>
        <c:auto val="1"/>
        <c:lblAlgn val="ctr"/>
        <c:lblOffset val="100"/>
        <c:noMultiLvlLbl val="0"/>
      </c:catAx>
      <c:valAx>
        <c:axId val="102161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2159488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876480"/>
        <c:axId val="101878016"/>
      </c:barChart>
      <c:catAx>
        <c:axId val="101876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878016"/>
        <c:crosses val="autoZero"/>
        <c:auto val="1"/>
        <c:lblAlgn val="ctr"/>
        <c:lblOffset val="100"/>
        <c:noMultiLvlLbl val="0"/>
      </c:catAx>
      <c:valAx>
        <c:axId val="1018780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876480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r>
              <a:rPr lang="th-TH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จำนวนหน่วยงานที่ผ่านและไม่ผ่านตัวชี้วัด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หน่วยงานที่ผ่าน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Sheet1!$B$3:$B$6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77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731-479F-9600-9DDCEF083A21}"/>
            </c:ext>
          </c:extLst>
        </c:ser>
        <c:ser>
          <c:idx val="1"/>
          <c:order val="1"/>
          <c:tx>
            <c:strRef>
              <c:f>Sheet1!$C$2</c:f>
              <c:strCache>
                <c:ptCount val="1"/>
                <c:pt idx="0">
                  <c:v>หน่วยงานที่ไม่ผ่าน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Sheet1!$A$3:$A$6</c:f>
              <c:strCache>
                <c:ptCount val="4"/>
                <c:pt idx="0">
                  <c:v>ปี พ.ศ. 2561 รอบการประเมินที่ 1</c:v>
                </c:pt>
                <c:pt idx="1">
                  <c:v>ปี พ.ศ. 2561 รอบการประเมินที่ 2</c:v>
                </c:pt>
                <c:pt idx="2">
                  <c:v>ปี พ.ศ. 2562 รอบการประเมินที่ 2</c:v>
                </c:pt>
                <c:pt idx="3">
                  <c:v>ปี พ.ศ. 2563 รอบการประเมินที่ 1</c:v>
                </c:pt>
              </c:strCache>
            </c:strRef>
          </c:cat>
          <c:val>
            <c:numRef>
              <c:f>Sheet1!$C$3:$C$6</c:f>
              <c:numCache>
                <c:formatCode>General</c:formatCode>
                <c:ptCount val="4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731-479F-9600-9DDCEF083A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1962112"/>
        <c:axId val="101963648"/>
      </c:barChart>
      <c:catAx>
        <c:axId val="101962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963648"/>
        <c:crosses val="autoZero"/>
        <c:auto val="1"/>
        <c:lblAlgn val="ctr"/>
        <c:lblOffset val="100"/>
        <c:noMultiLvlLbl val="0"/>
      </c:catAx>
      <c:valAx>
        <c:axId val="101963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01962112"/>
        <c:crosses val="autoZero"/>
        <c:crossBetween val="between"/>
      </c:valAx>
      <c:dTable>
        <c:showHorzBorder val="1"/>
        <c:showVertBorder val="1"/>
        <c:showOutline val="1"/>
        <c:showKeys val="1"/>
      </c:dTable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bg1">
        <a:lumMod val="95000"/>
      </a:schemeClr>
    </a:solidFill>
    <a:ln>
      <a:noFill/>
    </a:ln>
    <a:effectLst/>
  </c:spPr>
  <c:txPr>
    <a:bodyPr/>
    <a:lstStyle/>
    <a:p>
      <a:pPr>
        <a:defRPr sz="1400">
          <a:latin typeface="Tahoma" pitchFamily="34" charset="0"/>
          <a:ea typeface="Tahoma" pitchFamily="34" charset="0"/>
          <a:cs typeface="Tahoma" pitchFamily="34" charset="0"/>
        </a:defRPr>
      </a:pPr>
      <a:endParaRPr lang="en-US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F3510-11BC-428E-8FAC-DDF100121BF1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558813-8EF9-4EA2-8636-943AE0F75AF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7130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>
                <a:solidFill>
                  <a:srgbClr val="002060"/>
                </a:solidFill>
              </a:rPr>
              <a:t>****</a:t>
            </a:r>
            <a:r>
              <a:rPr lang="th-TH" baseline="0" dirty="0" smtClean="0">
                <a:solidFill>
                  <a:srgbClr val="002060"/>
                </a:solidFill>
              </a:rPr>
              <a:t> </a:t>
            </a:r>
            <a:r>
              <a:rPr lang="th-TH" dirty="0" smtClean="0">
                <a:solidFill>
                  <a:srgbClr val="002060"/>
                </a:solidFill>
              </a:rPr>
              <a:t>ปี พ.ศ. 2561 </a:t>
            </a:r>
            <a:r>
              <a:rPr lang="th-TH" dirty="0" smtClean="0"/>
              <a:t>รอบการประเมินที่</a:t>
            </a:r>
            <a:r>
              <a:rPr lang="th-TH" baseline="0" dirty="0" smtClean="0"/>
              <a:t> 1 </a:t>
            </a:r>
            <a:r>
              <a:rPr lang="th-TH" baseline="0" dirty="0" smtClean="0">
                <a:solidFill>
                  <a:schemeClr val="tx1"/>
                </a:solidFill>
              </a:rPr>
              <a:t>จำนวน</a:t>
            </a:r>
            <a:r>
              <a:rPr lang="th-TH" baseline="0" dirty="0" smtClean="0"/>
              <a:t> 25 หน่วยงาน ได้แก่ ศูนย์ข้อมูลเทคโนโลยีสารสนเทศและการสื่อสาร /สถาบันพัฒนาฝีมือแรงงาน 1 สมุทรปราการ/ สถาบันพัฒนาฝีมือแรงงาน 25 นราธิวาส /สถาบันพัฒนาฝีมือแรงงานนานาชาติ /สถาบันพัฒนาฝีมือแรงงาน 14 ปทุมธานี /สำนักงานพัฒนาฝีมือแรงงานสระบุรี /กองพัฒนาศักยภาพแรงงานและผู้ประกอบกิจการ / สถาบันพัฒนาฝีมือแรงงาน 6 ขอนแก่น / สำนักงานรับรองความรู้ความสามารถ / สถาบันพัฒนาทรัพยากรมนุษย์สำหรับอุตสาหกรรมบริการสุขภาพ / สำนักงานพัฒนาฝีมือแรงงานลพบุรี / สำนักงานพัฒนาฝีมือแรงงานพังงา / สำนักงานพัฒนาฝีมือแรงงานแม่ฮ่องสอน / สำนักงานพัฒนาฝีมือแรงงานสระแก้ว / กองแผนงานและสารสนเทศ / สำนักงานพัฒนาฝีมือแรงงานฉะเชิงเทรา / สำนักงานพัฒนาฝีมือแรงงานสมุทรสาคร / สถาบันพัฒนาฝีมือแรงงาน 2 สุพรรณบุรี / สำนักพัฒนามาตรฐานและทดสอบฝีมือแรงงาน / สำนักงานพัฒนาฝีมือแรงงานนนทบุรี / สำนักงานพัฒนาฝีมือแรงงานสิงห์บุรี / สำนักพัฒนาผู้ฝึกและเทคโนโลยีการฝึก / สถาบันพัฒนาฝีมือแรงงาน 4 ราชบุรี /  สำนักงานพัฒนาฝีมือแรงงานจันทบุรี / สถาบันพัฒนาฝีมือแรงงาน 17 ระยอง</a:t>
            </a:r>
          </a:p>
          <a:p>
            <a:endParaRPr lang="th-TH" baseline="0" dirty="0" smtClean="0"/>
          </a:p>
          <a:p>
            <a:r>
              <a:rPr lang="th-TH" dirty="0" smtClean="0">
                <a:solidFill>
                  <a:srgbClr val="002060"/>
                </a:solidFill>
              </a:rPr>
              <a:t>**** ปี พ.ศ. 2561 </a:t>
            </a:r>
            <a:r>
              <a:rPr lang="th-TH" dirty="0" smtClean="0"/>
              <a:t>รอบการประเมินที่</a:t>
            </a:r>
            <a:r>
              <a:rPr lang="th-TH" baseline="0" dirty="0" smtClean="0"/>
              <a:t> 2 </a:t>
            </a:r>
            <a:r>
              <a:rPr lang="th-TH" baseline="0" dirty="0" smtClean="0">
                <a:solidFill>
                  <a:schemeClr val="tx1"/>
                </a:solidFill>
              </a:rPr>
              <a:t>จำนวน</a:t>
            </a:r>
            <a:r>
              <a:rPr lang="th-TH" baseline="0" dirty="0" smtClean="0"/>
              <a:t> 10 หน่วยงาน ได้แก่ สถาบันพัฒนาฝีมือแรงงาน 20 เชียงราย / สำนักงานพัฒนาฝีมือแรงงานน่าน/  สำนักงานพัฒนาฝีมือแรงงานอ่างทอง / สถาบันพัฒนาฝีมือแรงงาน 3 ชลบุรี / สถาบันพัฒนาทรัพยากรมนุษย์สำหรับอุตสาหกรรมบริการสุขภาพ / สถาบันพัฒนาฝีมือแรงงาน 5 นครราชสีมา / สำนักงานพัฒนาฝีมือแรงงานจันทบุรี / สำนักงานพัฒนาฝีมือแรงงานลพบุรี / สำนักงานพัฒนาฝีมือแรงงานชัยนาท / สำนักงานพัฒนาฝีมือแรงงานสระแก้ว</a:t>
            </a:r>
          </a:p>
          <a:p>
            <a:endParaRPr lang="th-TH" dirty="0" smtClean="0"/>
          </a:p>
          <a:p>
            <a:r>
              <a:rPr lang="th-TH" dirty="0" smtClean="0">
                <a:solidFill>
                  <a:srgbClr val="002060"/>
                </a:solidFill>
              </a:rPr>
              <a:t>**** ปี พ.ศ. 2562 </a:t>
            </a:r>
            <a:r>
              <a:rPr lang="th-TH" dirty="0" smtClean="0"/>
              <a:t>รอบการประเมินที่</a:t>
            </a:r>
            <a:r>
              <a:rPr lang="th-TH" baseline="0" dirty="0" smtClean="0"/>
              <a:t> 2 </a:t>
            </a:r>
            <a:r>
              <a:rPr lang="th-TH" baseline="0" dirty="0" smtClean="0">
                <a:solidFill>
                  <a:schemeClr val="tx1"/>
                </a:solidFill>
              </a:rPr>
              <a:t>จำนวน</a:t>
            </a:r>
            <a:r>
              <a:rPr lang="th-TH" baseline="0" dirty="0" smtClean="0"/>
              <a:t> 14 หน่วยงาน ได้แก่ สถาบันพัฒนาฝีมือแรงงาน 20 เชียงราย / สำนักพัฒนามาตรฐานและทดสอบฝีมือแรงงาน /  สำนักงานพัฒนาฝีมือแรงงานลพบุรี / สถาบันพัฒนาฝีมือแรงงาน 25 นราธิวาส / สถาบันพัฒนาฝีมือแรงงาน 19 เชียงใหม่ / กองส่งเสริมการพัฒนาฝีมือแรงงาน / กองบริหารทรัพยากรบุคคล / กองวิเทศสัมพันธ์ / สำนักงานพัฒนาฝีมือแรงงานสมุทรสาคร / สำนักงานเลขานุการกรม / สำนักพัฒนาผู้ฝึกและเทคโนโลยีการฝึก / กองพัฒนาศักยภาพแรงงานและผู้ประกอบกิจการ / สำนักงานพัฒนาฝีมือแรงงานฉะเชิงเทรา / สถาบันพัฒนาฝีมือแรงงาน 2 สุพรรณบุรี</a:t>
            </a:r>
          </a:p>
          <a:p>
            <a:endParaRPr lang="th-TH" baseline="0" dirty="0" smtClean="0"/>
          </a:p>
          <a:p>
            <a:r>
              <a:rPr lang="th-TH" dirty="0" smtClean="0">
                <a:solidFill>
                  <a:srgbClr val="002060"/>
                </a:solidFill>
              </a:rPr>
              <a:t>**** ปี พ.ศ. 2563 </a:t>
            </a:r>
            <a:r>
              <a:rPr lang="th-TH" dirty="0" smtClean="0"/>
              <a:t>รอบการประเมินที่</a:t>
            </a:r>
            <a:r>
              <a:rPr lang="th-TH" baseline="0" dirty="0" smtClean="0"/>
              <a:t> 1 </a:t>
            </a:r>
            <a:r>
              <a:rPr lang="th-TH" baseline="0" dirty="0" smtClean="0">
                <a:solidFill>
                  <a:schemeClr val="tx1"/>
                </a:solidFill>
              </a:rPr>
              <a:t>จำนวน</a:t>
            </a:r>
            <a:r>
              <a:rPr lang="th-TH" baseline="0" dirty="0" smtClean="0"/>
              <a:t> 18 หน่วยงาน ได้แก่ สถาบันพัฒนาทรัพยากรมนุษย์สำหรับอุตสาหกรรมบริการสุขภาพ / สำนักงานพัฒนาฝีมือแรงงานสิงห์บุรี / สำนักงานพัฒนาฝีมือแรงงานชัยนาท / สำนักงานพัฒนาฝีมือแรงงานปราจีนบุรี / สำนักงานพัฒนาฝีมือแรงงานสุรินทร์ / สำนักงานพัฒนาฝีมือแรงงานชัยภูมิ / สำนักงานพัฒนาฝีมือแรงงานเพชรบูรณ์  / สำนักงานพัฒนาฝีมือแรงงานชุมพร / สำนักงานพัฒนาฝีมือแรงงานนนทบุรี / สำนักงานพัฒนาฝีมือแรงงานสระบุรี / สำนักงานพัฒนาฝีมือแรงงานจันทบุรี / สำนักงานพัฒนาฝีมือแรงงานสกลนคร / สำนักงานพัฒนาฝีมือแรงงานนครพนม / สำนักงานพัฒนาฝีมือแรงงานน่าน / สถาบันพัฒนาฝีมือแรงงาน 21 ภูเก็ต / สำนักงานพัฒนาฝีมือแรงงานพังงา / สำนักงานพัฒนาฝีมือแรงงานตรัง / สำนักงานพัฒนาฝีมือแรงงานพัทลุง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9439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 </a:t>
            </a:r>
          </a:p>
          <a:p>
            <a:r>
              <a:rPr lang="th-TH" dirty="0" smtClean="0"/>
              <a:t>ปี พ.ศ. 2562 รอบการประเมินที่ 2 ได้แก่ สพร. 13 กรุงเทพมหานคร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703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/>
              <a:t>ปี พ.ศ. 2561 รอบการประเมินที่ 2 จำนวน 14 หน่วยงาน ได้แก่ สำนักงานพัฒนาฝีมือแรงงานสุรินทร์</a:t>
            </a:r>
          </a:p>
          <a:p>
            <a:r>
              <a:rPr lang="th-TH" dirty="0" smtClean="0"/>
              <a:t>สำนักงานพัฒนาฝีมือแรงงานนครนายก</a:t>
            </a:r>
          </a:p>
          <a:p>
            <a:r>
              <a:rPr lang="th-TH" dirty="0" smtClean="0"/>
              <a:t>สถาบันพัฒนาฝีมือแรงงาน 6 ขอนแก่น</a:t>
            </a:r>
          </a:p>
          <a:p>
            <a:r>
              <a:rPr lang="th-TH" dirty="0" smtClean="0"/>
              <a:t>สำนักงานพัฒนาฝีมือแรงงานฉะเชิงเทรา</a:t>
            </a:r>
          </a:p>
          <a:p>
            <a:r>
              <a:rPr lang="th-TH" dirty="0" smtClean="0"/>
              <a:t>สถาบันพัฒนาทรัพยากรมนุษย์สำหรับอุตสาหกรรมบริการสุขภาพ</a:t>
            </a:r>
          </a:p>
          <a:p>
            <a:r>
              <a:rPr lang="th-TH" dirty="0" smtClean="0"/>
              <a:t>สถาบันพัฒนาฝีมือแรงงาน 1 สมุทรปราการ</a:t>
            </a:r>
          </a:p>
          <a:p>
            <a:r>
              <a:rPr lang="th-TH" dirty="0" smtClean="0"/>
              <a:t>สำนักงานพัฒนาฝีมือแรงงานกาญจนบุรี</a:t>
            </a:r>
          </a:p>
          <a:p>
            <a:r>
              <a:rPr lang="th-TH" dirty="0" smtClean="0"/>
              <a:t>สำนักงานพัฒนาฝีมือแรงงานพะเยา</a:t>
            </a:r>
          </a:p>
          <a:p>
            <a:r>
              <a:rPr lang="th-TH" dirty="0" smtClean="0"/>
              <a:t>สถาบันพัฒนาฝีมือแรงงาน 10 ลำปาง</a:t>
            </a:r>
          </a:p>
          <a:p>
            <a:r>
              <a:rPr lang="th-TH" dirty="0" smtClean="0"/>
              <a:t>สถาบันพัฒนาฝีมือแรงงาน 17 ระยอง</a:t>
            </a:r>
          </a:p>
          <a:p>
            <a:r>
              <a:rPr lang="th-TH" dirty="0" smtClean="0"/>
              <a:t>สำนักงานพัฒนาฝีมือแรงงานยโสธร</a:t>
            </a:r>
          </a:p>
          <a:p>
            <a:r>
              <a:rPr lang="th-TH" dirty="0" smtClean="0"/>
              <a:t>สำนักงานพัฒนาฝีมือแรงงานลพบุรี</a:t>
            </a:r>
          </a:p>
          <a:p>
            <a:r>
              <a:rPr lang="th-TH" dirty="0" smtClean="0"/>
              <a:t>สำนักงานพัฒนาฝีมือแรงงานปราจีนบุรี</a:t>
            </a:r>
          </a:p>
          <a:p>
            <a:r>
              <a:rPr lang="th-TH" dirty="0" smtClean="0"/>
              <a:t>สำนักงานพัฒนาฝีมือแรงงานสระแก้ว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/>
              <a:t>**** ปี พ.ศ. 2562 รอบการประเมินที่ 2 จำนวน 3 หน่วยงาน ได้แก่</a:t>
            </a:r>
            <a:r>
              <a:rPr lang="th-TH" baseline="0" dirty="0" smtClean="0"/>
              <a:t> </a:t>
            </a:r>
            <a:r>
              <a:rPr lang="th-TH" dirty="0" smtClean="0"/>
              <a:t>สำนักงานพัฒนาฝีมือแรงงานสระบุรี สำนักงานพัฒนาฝีมือแรงงานสระแก้ว สถาบันพัฒนาฝีมือแรงงาน 1 สมุทรปราการ</a:t>
            </a:r>
          </a:p>
          <a:p>
            <a:endParaRPr lang="th-TH" dirty="0" smtClean="0"/>
          </a:p>
          <a:p>
            <a:r>
              <a:rPr lang="th-TH" dirty="0" smtClean="0"/>
              <a:t>**** ปี พ.ศ. 2563 รอบการประเมินที่ 1 จำนวน 2 หน่วยงาน ได้แก่ สำนักงานพัฒนาฝีมือแรงงานสระบุรี สำนักงานพัฒนาฝีมือแรงงานอุตรดิตถ์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/>
              <a:t>**** ปี พ.ศ. 2562 รอบการประเมินที่ 2 จำนวน 9 หน่วยงาน ได้แก่</a:t>
            </a:r>
            <a:r>
              <a:rPr lang="th-TH" baseline="0" dirty="0" smtClean="0"/>
              <a:t> </a:t>
            </a:r>
          </a:p>
          <a:p>
            <a:r>
              <a:rPr lang="th-TH" baseline="0" dirty="0" smtClean="0"/>
              <a:t>สำนักงานพัฒนาฝีมือแรงงานอุทัยธานี</a:t>
            </a:r>
          </a:p>
          <a:p>
            <a:r>
              <a:rPr lang="th-TH" baseline="0" dirty="0" smtClean="0"/>
              <a:t>สำนักงานพัฒนาฝีมือแรงงานแพร่</a:t>
            </a:r>
          </a:p>
          <a:p>
            <a:r>
              <a:rPr lang="th-TH" baseline="0" dirty="0" smtClean="0"/>
              <a:t>สำนักงานพัฒนาฝีมือแรงงานลพบุรี</a:t>
            </a:r>
          </a:p>
          <a:p>
            <a:r>
              <a:rPr lang="th-TH" baseline="0" dirty="0" smtClean="0"/>
              <a:t>สำนักงานพัฒนาฝีมือแรงงานมุกดาหาร</a:t>
            </a:r>
          </a:p>
          <a:p>
            <a:r>
              <a:rPr lang="th-TH" baseline="0" dirty="0" smtClean="0"/>
              <a:t>สำนักงานพัฒนาฝีมือแรงงานชัยนาท</a:t>
            </a:r>
          </a:p>
          <a:p>
            <a:r>
              <a:rPr lang="th-TH" baseline="0" dirty="0" smtClean="0"/>
              <a:t>สำนักงานพัฒนาฝีมือแรงงานสตูล</a:t>
            </a:r>
          </a:p>
          <a:p>
            <a:r>
              <a:rPr lang="th-TH" baseline="0" dirty="0" smtClean="0"/>
              <a:t>สถาบันพัฒนาฝีมือแรงงาน 9 พิษณุโลก</a:t>
            </a:r>
          </a:p>
          <a:p>
            <a:r>
              <a:rPr lang="th-TH" baseline="0" dirty="0" smtClean="0"/>
              <a:t>สำนักงานพัฒนาฝีมือแรงงานสมุทรสาคร</a:t>
            </a:r>
          </a:p>
          <a:p>
            <a:r>
              <a:rPr lang="th-TH" baseline="0" dirty="0" smtClean="0"/>
              <a:t>สำนักงานพัฒนาฝีมือแรงงานนนทบุรี</a:t>
            </a:r>
          </a:p>
          <a:p>
            <a:endParaRPr lang="th-TH" dirty="0" smtClean="0"/>
          </a:p>
          <a:p>
            <a:r>
              <a:rPr lang="th-TH" dirty="0" smtClean="0"/>
              <a:t>**** ปี พ.ศ. 2563 รอบการประเมินที่ 1 จำนวน 2 หน่วยงาน ได้แก่ สำนักงานพัฒนาฝีมือแรงงานสิงห์บุรี สำนักงานพัฒนาฝีมือแรงงานปราจีนบุรี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/>
              <a:t>**** ปี พ.ศ. 2563 รอบการประเมินที่ 1 จำนวน 3 หน่วยงาน ได้แก่ สำนักงานพัฒนาฝีมือแรงงานชัยนาท สำนักงานพัฒนาฝีมือแรงงานสุโขทัย สำนักงานพัฒนาฝีมือแรงงานอุตรดิตถ์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dirty="0" smtClean="0"/>
              <a:t>หน่วยงานที่ไม่ผ่าน</a:t>
            </a:r>
          </a:p>
          <a:p>
            <a:r>
              <a:rPr lang="th-TH" dirty="0" smtClean="0"/>
              <a:t>**** ปี พ.ศ. 2563 รอบการประเมินที่ 1 จำนวน 3 หน่วยงาน </a:t>
            </a:r>
            <a:r>
              <a:rPr lang="th-TH" smtClean="0"/>
              <a:t>ได้แก่ สำนักงาน</a:t>
            </a:r>
            <a:r>
              <a:rPr lang="th-TH" dirty="0" smtClean="0"/>
              <a:t>พัฒนาฝีมือแรงงานชัยนาท สำนักงานพัฒนาฝีมือแรงงานสุโขทัย สำนักงานพัฒนาฝีมือแรงงานอุตรดิตถ์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558813-8EF9-4EA2-8636-943AE0F75AF5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37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4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713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927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2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183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092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4534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253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43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05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023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980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7720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7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9EAD0-D567-4386-9355-362729BD1E7A}" type="datetimeFigureOut">
              <a:rPr lang="en-US" smtClean="0"/>
              <a:t>25-Aug-20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7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7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3869-9A6D-4BE0-9D05-27D8762794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272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590800"/>
            <a:ext cx="9144000" cy="1470025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th-TH" dirty="0" smtClean="0">
                <a:solidFill>
                  <a:srgbClr val="0070C0"/>
                </a:solidFill>
              </a:rPr>
              <a:t>ฐานข้อมูลตัวชี้วัดกรมพัฒนาฝีมือแรงงงาน</a:t>
            </a:r>
            <a:br>
              <a:rPr lang="th-TH" dirty="0" smtClean="0">
                <a:solidFill>
                  <a:srgbClr val="0070C0"/>
                </a:solidFill>
              </a:rPr>
            </a:br>
            <a:r>
              <a:rPr lang="th-TH" dirty="0" smtClean="0">
                <a:solidFill>
                  <a:srgbClr val="0070C0"/>
                </a:solidFill>
              </a:rPr>
              <a:t>ประจำปีงบประมาณ พ.ศ. 2561 - 2563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281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6801787"/>
              </p:ext>
            </p:extLst>
          </p:nvPr>
        </p:nvGraphicFramePr>
        <p:xfrm>
          <a:off x="441563" y="10668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486411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ตัวชี้วัดความสำเร็จการบรรลุเป้าหมายตามแผนปฏิบัติงาน</a:t>
            </a:r>
            <a:r>
              <a:rPr kumimoji="0" lang="en-US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th-TH" sz="1800" b="1" i="0" u="none" strike="noStrike" kern="1200" cap="all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ตามโครงการที่กำหนด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983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7824361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457200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ตัวชี้วัดความสำเร็จการเบิกจ่ายเงินงบประมาณภาพรวม 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21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5327847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457200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ตัวชี้วัดความสำเร็จของการเสริมสร้างวัฒนธรรมองค์กรเพื่อสร้าง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ทัศนคติ</a:t>
            </a:r>
            <a:endParaRPr lang="en-US" sz="18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และ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จิตสำนึกด้านการป้องกันและต่อต้านการทุจริตประพฤติมิชอบ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41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2903967"/>
              </p:ext>
            </p:extLst>
          </p:nvPr>
        </p:nvGraphicFramePr>
        <p:xfrm>
          <a:off x="441563" y="1371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242703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ตัวชี้วัดความสำเร็จในการส่งเสริมและสนับสนุนให้สถานประกอบ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กิจการ</a:t>
            </a:r>
            <a:endParaRPr lang="en-US" sz="18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754949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ละของจำนวนพนักงานที่ได้รับการพัฒนาฝีมือแรงงานจากสถานประกอบกิจการตาม พ.ร.บ. ส่งเสริมการพัฒนาฝีมือแรงงาน พ.ศ. 2545 มีศักยภาพในการทำงานเพิ่มขึ้น</a:t>
            </a:r>
            <a:endParaRPr lang="en-US" sz="1400" cap="all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215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5071873"/>
              </p:ext>
            </p:extLst>
          </p:nvPr>
        </p:nvGraphicFramePr>
        <p:xfrm>
          <a:off x="441563" y="1371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242703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ตัวชี้วัดความสำเร็จในการส่งเสริมและสนับสนุนให้สถานประกอบ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กิจการ</a:t>
            </a:r>
            <a:endParaRPr lang="en-US" sz="18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754949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ละของจำนวนสถานประกอบกิจการที่ยื่นแบบ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แสดงการ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ส่งเงินสมทบกองทุนฝีมือแรงงานตาม พ.ร.บ. ส่งเสริมการพัฒนาฝีมือแรงงาน พ.ศ. 2545 </a:t>
            </a:r>
            <a:endParaRPr lang="en-US" sz="1400" cap="all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9573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03036656"/>
              </p:ext>
            </p:extLst>
          </p:nvPr>
        </p:nvGraphicFramePr>
        <p:xfrm>
          <a:off x="441563" y="1371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242703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ตัวชี้วัดความสำเร็จในการส่งเสริมและสนับสนุนให้สถานประกอบ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กิจการ</a:t>
            </a:r>
            <a:endParaRPr lang="en-US" sz="18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754949"/>
            <a:ext cx="87630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ร้อย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ละของจำนวนสถานประกอบกิจการที่ยื่นแบบ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แสดงการ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ส่งเงินสมทบกองทุนฝีมือแรงงานตาม พ.ร.บ. ส่งเสริมการพัฒนาฝีมือแรงงาน พ.ศ. 2545 (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ติดตามสถานประกอบกิจการที่อยู่ในข่ายบังคับตามกฎหมาย ผ่านเกณฑ์การ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ประเมินผล)</a:t>
            </a:r>
            <a:endParaRPr lang="en-US" sz="1400" cap="all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95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7876932"/>
              </p:ext>
            </p:extLst>
          </p:nvPr>
        </p:nvGraphicFramePr>
        <p:xfrm>
          <a:off x="441563" y="1371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28600" y="242703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ตัวชี้วัดความสำเร็จในการส่งเสริมและสนับสนุนให้สถานประกอบ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กิจการ</a:t>
            </a:r>
            <a:endParaRPr lang="en-US" sz="18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ดำเนินการ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พัฒนาฝีมือ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754949"/>
            <a:ext cx="8763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th-TH" sz="14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จำนวนแรงงานที่ได้รับการฝึกอบรมฝีมือแรงงานจากสถานประกอบกิจการ ซึ่งนายทะเบียนให้ความเห็นชอบหลักสูตรฯ ตาม พ.ร.บ.ส่งเสริมฯ พ.ศ.</a:t>
            </a:r>
            <a:r>
              <a:rPr lang="th-TH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2545</a:t>
            </a:r>
            <a:endParaRPr lang="en-US" sz="1400" cap="all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07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1369748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ตัวชี้วัดความสำเร็จของการสร้างความรับรู้ความเข้าใจแก่ประชาชน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024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983817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ตัวชี้วัดความสำเร็จของการพัฒนานวัตกรรม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4356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8022426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ตัวชี้วัดความสำเร็จของการติดตามผลความพึงพอใจด้านการฝึกอบรม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62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2540929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5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ตัวชี้วัดความสำเร็จของการติดตามผลสัมฤทธิ์การพัฒนาฝีมือ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แรงงาน</a:t>
            </a: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สถานประกอบกิจการ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00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0445405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ตัวชี้วัดความสำเร็จของการพัฒนาบุคลากร มุ่งสู่ความสำเร็จขององค์กร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4924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392986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ตัวชี้วัดความสำเร็จของการจัดทำรายงานการเงินกองทุนพัฒนาฝีมือแรงงาน 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67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8108307"/>
              </p:ext>
            </p:extLst>
          </p:nvPr>
        </p:nvGraphicFramePr>
        <p:xfrm>
          <a:off x="441563" y="9906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7"/>
            <a:ext cx="8610600" cy="249299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ตัวชี้วัดความสำเร็จของการเบิกจ่ายเงินกองทุนพัฒนาฝีมือแรงงาน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050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7679892"/>
              </p:ext>
            </p:extLst>
          </p:nvPr>
        </p:nvGraphicFramePr>
        <p:xfrm>
          <a:off x="449523" y="14478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5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ตัวชี้วัดความสำเร็จของการจัดทำมาตรฐานฝีมือแรงงานของผู้ประกอบ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อาชีพ</a:t>
            </a: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สถาบันพัฒนาฝีมือแรงงาน และสำนักงานพัฒนาฝีมือแรงงาน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870955"/>
            <a:ext cx="7772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วัดย่อย ร่าง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มาตรฐานฝีมือแรงงานของผู้ประกอบอาชีพ 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และคู่มือ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วิธีการทดสอบมาตรฐานฝีมือแรงงานของผู้ประกอบอาชีพ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52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3824846"/>
              </p:ext>
            </p:extLst>
          </p:nvPr>
        </p:nvGraphicFramePr>
        <p:xfrm>
          <a:off x="349725" y="12954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5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ตัวชี้วัดความสำเร็จของการจัดทำมาตรฐานฝีมือแรงงานของผู้ประกอบ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อาชีพ</a:t>
            </a: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ของ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สถาบันพัฒนาฝีมือแรงงาน และสำนักงานพัฒนาฝีมือแรงงาน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0" y="870954"/>
            <a:ext cx="77724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</a:t>
            </a:r>
            <a:r>
              <a:rPr lang="th-TH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วัด</a:t>
            </a:r>
            <a:r>
              <a:rPr lang="th-TH" sz="1600" dirty="0">
                <a:latin typeface="Tahoma" pitchFamily="34" charset="0"/>
                <a:ea typeface="Tahoma" pitchFamily="34" charset="0"/>
                <a:cs typeface="Tahoma" pitchFamily="34" charset="0"/>
              </a:rPr>
              <a:t>ย่อย  ข้อสอบภาคความรู้ พร้อมเฉลย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11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>
            <a:extLst>
              <a:ext uri="{FF2B5EF4-FFF2-40B4-BE49-F238E27FC236}">
                <a16:creationId xmlns="" xmlns:a16="http://schemas.microsoft.com/office/drawing/2014/main" id="{D844A7AC-F430-480B-877A-5745AB39A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5753654"/>
              </p:ext>
            </p:extLst>
          </p:nvPr>
        </p:nvGraphicFramePr>
        <p:xfrm>
          <a:off x="449523" y="1066800"/>
          <a:ext cx="8184676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itle 139">
            <a:extLst>
              <a:ext uri="{FF2B5EF4-FFF2-40B4-BE49-F238E27FC236}">
                <a16:creationId xmlns="" xmlns:a16="http://schemas.microsoft.com/office/drawing/2014/main" id="{37078B24-D0B3-4BFE-AAA4-7E72FB6EAB2E}"/>
              </a:ext>
            </a:extLst>
          </p:cNvPr>
          <p:cNvSpPr txBox="1">
            <a:spLocks/>
          </p:cNvSpPr>
          <p:nvPr/>
        </p:nvSpPr>
        <p:spPr>
          <a:xfrm>
            <a:off x="236561" y="364395"/>
            <a:ext cx="8610600" cy="4985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ตัวชี้วัดความสำเร็จของการดำเนินงานตามระบบประกัน</a:t>
            </a:r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คุณภาพ</a:t>
            </a:r>
          </a:p>
          <a:p>
            <a:pPr lvl="0"/>
            <a:r>
              <a:rPr lang="th-TH" sz="18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การ</a:t>
            </a:r>
            <a:r>
              <a:rPr lang="th-TH" sz="18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ทดสอบมาตรฐานฝีมือแรงงานแห่งชาติ</a:t>
            </a:r>
            <a:endParaRPr kumimoji="0" lang="en-US" sz="1800" b="0" i="0" u="none" strike="noStrike" kern="1200" cap="all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506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1355</Words>
  <Application>Microsoft Office PowerPoint</Application>
  <PresentationFormat>On-screen Show (4:3)</PresentationFormat>
  <Paragraphs>106</Paragraphs>
  <Slides>18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ฐานข้อมูลตัวชี้วัดกรมพัฒนาฝีมือแรงงงาน ประจำปีงบประมาณ พ.ศ. 2561 - 2563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prue</dc:creator>
  <cp:lastModifiedBy>prue</cp:lastModifiedBy>
  <cp:revision>25</cp:revision>
  <dcterms:created xsi:type="dcterms:W3CDTF">2020-04-24T03:01:27Z</dcterms:created>
  <dcterms:modified xsi:type="dcterms:W3CDTF">2020-08-25T02:14:05Z</dcterms:modified>
</cp:coreProperties>
</file>