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97" r:id="rId2"/>
    <p:sldId id="301" r:id="rId3"/>
    <p:sldId id="403" r:id="rId4"/>
    <p:sldId id="404" r:id="rId5"/>
    <p:sldId id="398" r:id="rId6"/>
    <p:sldId id="377" r:id="rId7"/>
    <p:sldId id="379" r:id="rId8"/>
    <p:sldId id="380" r:id="rId9"/>
    <p:sldId id="381" r:id="rId10"/>
    <p:sldId id="306" r:id="rId11"/>
    <p:sldId id="387" r:id="rId12"/>
    <p:sldId id="384" r:id="rId13"/>
    <p:sldId id="366" r:id="rId14"/>
    <p:sldId id="409" r:id="rId15"/>
    <p:sldId id="351" r:id="rId16"/>
    <p:sldId id="353" r:id="rId17"/>
    <p:sldId id="365" r:id="rId18"/>
    <p:sldId id="327" r:id="rId19"/>
    <p:sldId id="328" r:id="rId20"/>
    <p:sldId id="360" r:id="rId21"/>
    <p:sldId id="368" r:id="rId22"/>
    <p:sldId id="358" r:id="rId23"/>
    <p:sldId id="313" r:id="rId24"/>
    <p:sldId id="356" r:id="rId25"/>
    <p:sldId id="300" r:id="rId26"/>
    <p:sldId id="405" r:id="rId27"/>
    <p:sldId id="406" r:id="rId28"/>
    <p:sldId id="407" r:id="rId29"/>
    <p:sldId id="385" r:id="rId30"/>
    <p:sldId id="392" r:id="rId31"/>
    <p:sldId id="317" r:id="rId32"/>
    <p:sldId id="393" r:id="rId33"/>
    <p:sldId id="319" r:id="rId34"/>
    <p:sldId id="399" r:id="rId35"/>
    <p:sldId id="339" r:id="rId36"/>
    <p:sldId id="389" r:id="rId37"/>
    <p:sldId id="342" r:id="rId38"/>
    <p:sldId id="400" r:id="rId39"/>
    <p:sldId id="408" r:id="rId40"/>
    <p:sldId id="410" r:id="rId41"/>
    <p:sldId id="320" r:id="rId42"/>
    <p:sldId id="397" r:id="rId43"/>
    <p:sldId id="401" r:id="rId44"/>
    <p:sldId id="402" r:id="rId45"/>
  </p:sldIdLst>
  <p:sldSz cx="9144000" cy="6858000" type="screen4x3"/>
  <p:notesSz cx="6808788" cy="99298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ลักษณะ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089" autoAdjust="0"/>
  </p:normalViewPr>
  <p:slideViewPr>
    <p:cSldViewPr>
      <p:cViewPr>
        <p:scale>
          <a:sx n="90" d="100"/>
          <a:sy n="90" d="100"/>
        </p:scale>
        <p:origin x="78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50475" cy="496491"/>
          </a:xfrm>
          <a:prstGeom prst="rect">
            <a:avLst/>
          </a:prstGeom>
        </p:spPr>
        <p:txBody>
          <a:bodyPr vert="horz" lIns="91486" tIns="45742" rIns="91486" bIns="4574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56740" y="2"/>
            <a:ext cx="2950475" cy="496491"/>
          </a:xfrm>
          <a:prstGeom prst="rect">
            <a:avLst/>
          </a:prstGeom>
        </p:spPr>
        <p:txBody>
          <a:bodyPr vert="horz" lIns="91486" tIns="45742" rIns="91486" bIns="45742" rtlCol="0"/>
          <a:lstStyle>
            <a:lvl1pPr algn="r">
              <a:defRPr sz="1200"/>
            </a:lvl1pPr>
          </a:lstStyle>
          <a:p>
            <a:fld id="{AD1449BE-342F-4568-9233-221822C6D108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4538"/>
            <a:ext cx="4967288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2" rIns="91486" bIns="45742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0880" y="4716664"/>
            <a:ext cx="5447030" cy="4468416"/>
          </a:xfrm>
          <a:prstGeom prst="rect">
            <a:avLst/>
          </a:prstGeom>
        </p:spPr>
        <p:txBody>
          <a:bodyPr vert="horz" lIns="91486" tIns="45742" rIns="91486" bIns="45742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3" y="9431602"/>
            <a:ext cx="2950475" cy="496491"/>
          </a:xfrm>
          <a:prstGeom prst="rect">
            <a:avLst/>
          </a:prstGeom>
        </p:spPr>
        <p:txBody>
          <a:bodyPr vert="horz" lIns="91486" tIns="45742" rIns="91486" bIns="4574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6740" y="9431602"/>
            <a:ext cx="2950475" cy="496491"/>
          </a:xfrm>
          <a:prstGeom prst="rect">
            <a:avLst/>
          </a:prstGeom>
        </p:spPr>
        <p:txBody>
          <a:bodyPr vert="horz" lIns="91486" tIns="45742" rIns="91486" bIns="45742" rtlCol="0" anchor="b"/>
          <a:lstStyle>
            <a:lvl1pPr algn="r">
              <a:defRPr sz="1200"/>
            </a:lvl1pPr>
          </a:lstStyle>
          <a:p>
            <a:fld id="{BA856317-C64D-4C36-A668-CD62982F90B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5432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AFA8B-DEF8-4CA2-888B-EB050F911CC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6583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AFA8B-DEF8-4CA2-888B-EB050F911CC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658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30</a:t>
            </a:fld>
            <a:endParaRPr lang="th-TH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CAFA8B-DEF8-4CA2-888B-EB050F911CC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258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A1B8DD-1765-4D3D-B7D8-C3E669E421E0}" type="slidenum">
              <a:rPr lang="th-TH" smtClean="0"/>
              <a:pPr/>
              <a:t>39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856867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40</a:t>
            </a:fld>
            <a:endParaRPr lang="th-TH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41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81534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42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976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0" y="744538"/>
            <a:ext cx="4967288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945">
              <a:defRPr/>
            </a:pPr>
            <a:fld id="{8B78286B-B4EA-4531-BA06-11448942290A}" type="slidenum">
              <a:rPr lang="th-TH" smtClean="0">
                <a:solidFill>
                  <a:prstClr val="black"/>
                </a:solidFill>
                <a:latin typeface="Calibri"/>
                <a:cs typeface="Cordia New" panose="020B0304020202020204" pitchFamily="34" charset="-34"/>
              </a:rPr>
              <a:pPr defTabSz="914945">
                <a:defRPr/>
              </a:pPr>
              <a:t>44</a:t>
            </a:fld>
            <a:endParaRPr lang="th-TH" dirty="0">
              <a:solidFill>
                <a:prstClr val="black"/>
              </a:solidFill>
              <a:latin typeface="Calibri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11127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AFA8B-DEF8-4CA2-888B-EB050F911CC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658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10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13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14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976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20750" y="742950"/>
            <a:ext cx="4967288" cy="3724275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8501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22</a:t>
            </a:fld>
            <a:endParaRPr lang="th-T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AFA8B-DEF8-4CA2-888B-EB050F911CC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700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3CDF9-0BB0-4A62-A7DE-D1A1D9BB2724}" type="datetimeFigureOut">
              <a:rPr lang="th-TH" smtClean="0"/>
              <a:pPr/>
              <a:t>28/11/62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datacenter.dsd.go.th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datacenter.dsd.go.th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datacenter.dsd.go.th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datacenter.dsd.go.th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datacenter.dsd.go.th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hyperlink" Target="http://dev.dsd.go.th/~q7/index1.php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datacenter.dsd.go.th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it.dsd.go.th/cat3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it.dsd.go.th/cat3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319" y="609600"/>
            <a:ext cx="1757363" cy="17526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-6927" y="2743200"/>
            <a:ext cx="9144000" cy="2667000"/>
            <a:chOff x="-6927" y="2743200"/>
            <a:chExt cx="9144000" cy="1905000"/>
          </a:xfrm>
        </p:grpSpPr>
        <p:sp>
          <p:nvSpPr>
            <p:cNvPr id="5" name="Rectangle 4"/>
            <p:cNvSpPr/>
            <p:nvPr/>
          </p:nvSpPr>
          <p:spPr>
            <a:xfrm>
              <a:off x="-6927" y="2743200"/>
              <a:ext cx="9144000" cy="76200"/>
            </a:xfrm>
            <a:prstGeom prst="rect">
              <a:avLst/>
            </a:prstGeom>
            <a:solidFill>
              <a:srgbClr val="8F77AD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-6927" y="4572000"/>
              <a:ext cx="9144000" cy="76200"/>
            </a:xfrm>
            <a:prstGeom prst="rect">
              <a:avLst/>
            </a:prstGeom>
            <a:solidFill>
              <a:srgbClr val="8F77AD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-6927" y="2895600"/>
              <a:ext cx="9144000" cy="1600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685800" y="33305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ตัวชี้วัดการ</a:t>
            </a:r>
            <a:r>
              <a:rPr lang="th-TH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ประเมินผลการปฏิบัติ</a:t>
            </a: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ราชการ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ของส่วน</a:t>
            </a:r>
            <a:r>
              <a:rPr lang="th-TH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ราชการระดับหน่วยงานภายใน </a:t>
            </a:r>
            <a:br>
              <a:rPr lang="th-TH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07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 2 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Agenda Base 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(ส่วนกลาง</a:t>
            </a:r>
            <a:r>
              <a:rPr lang="th-TH" sz="1400" b="1" dirty="0">
                <a:latin typeface="Tahoma" pitchFamily="34" charset="0"/>
                <a:cs typeface="Tahoma" pitchFamily="34" charset="0"/>
              </a:rPr>
              <a:t>ทุกหน่วยงาน)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304800" y="609600"/>
            <a:ext cx="7324725" cy="5334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2.1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ความสำเร็จของการเสริมสร้างวัฒนธรรมองค์กรเพื่อสร้างทัศนคติและจิตสำนึกด้านการป้องกัน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และต่อต้านการทุจริตประพฤติมิชอบ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255587" y="11430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68727"/>
              </p:ext>
            </p:extLst>
          </p:nvPr>
        </p:nvGraphicFramePr>
        <p:xfrm>
          <a:off x="304800" y="1371600"/>
          <a:ext cx="86106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/>
                  </a:extLst>
                </a:gridCol>
              </a:tblGrid>
              <a:tr h="36576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ในการเสริมสร้างวัฒนธรรมองค์กรเพื่อสร้างทัศนคติและจิตสำนึกด้านการป้องกันและต่อต้านการทุจริตประพฤติมิชอบ โดยมีการประกาศเจตจำนงสุจริตของผู้อำนวยการหน่วยงานที่จะปฏิบัติหน้าที่และบริหารหน่วยงานอย่างซื่อสัตย์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สุจริต โปร่งใสและเป็นไปตามหลัก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ธรรมาภิ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บาล และคณะกรรมการป้องกันและปราบปรามการทุจริตของหน่วยงานกำหนดการขับเคลื่อนนโยบายที่เกี่ยวข้องกับการป้องกันและปราบปรามการทุจริตของหน่วยงาน รวมทั้งมีการกำหนดและจัดทำมาตรการเพื่อเสริมสร้างค่านิยมและจิตสำนึกในการต่อต้านการทุจริตประพฤติมิชอบของหน่วยงาน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th-TH" sz="900" b="1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2562 - 31 มีนาคม 2563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ผลการดำเนินการระหว่างวันที่ 1 เมษายน - 30 กันยายน 2563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 เงื่อนไข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หลักฐาน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รายงานสรุปผลการดำเนินการ พร้อมเอกสารหลักฐานประกอบการดำเนินการ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ประกาศเจตจำนงสุจริตฯ ของผู้ดำรงตำแหน่งผู้อำนวยการหน่วยงาน โดยเผยแพร่ผ่านทางเว็บไซต์ของหน่วยงาน                                                                                                                      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2) รายงานการประชุมคณะกรรมการป้องกันและปราบปรามการทุจริตประจำหน่วยงานเพื่อขับเคลื่อนนโยบายการป้องกันและปราบปรามการทุจริตคอร์รัปชั่น รวมทั้ง       การเสริมสร้างคุณธรรมและจริยธรรม โดยจะต้องระบุมาตรการเพื่อเสริมสร้างค่านิยมและจิตสำนึกในการต่อต้านการทุจริตประพฤติมิชอบที่จะดำเนินการ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3) แบบรายงานผลการขับเคลื่อนนโยบายป้องกันการรับสินบนและมาตรการป้องกันผลประโยชน์ทับซ้อน ทุก 3 เดือนใน 1 ปีงบประมาณ (แบบ บค.01)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</a:t>
                      </a:r>
                      <a:r>
                        <a:rPr lang="th-TH" sz="900" b="0" spc="-6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4) แบบรายงานการจัดทำมาตรการเพื่อเสริมสร้างค่านิยมและจิตสำนึกในการต่อต้านการทุจริตประพฤติมิชอบ (แบบ บค.02)  โดยให้หน่วยงานดำเนินการ ไม่น้อยกว่า 1 มาตรการ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ต่อ 1 รอบการประเมิน รวมทั้งสิ้น ไม่น้อยกว่า 2 มาตรการใน 1 ปีงบประมาณ โดยมีรายละเอียดมาตรการตามหัวข้อ ดังนี้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(1) มาตรการกำกับเรื่องการเงิน                                      (</a:t>
                      </a:r>
                      <a:r>
                        <a:rPr lang="th-TH" sz="2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4) มาตรการการขออนุมัติการฝึก/การทดสอบ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(2) มาตรการกำกับเรื่องการใช้รถยนต์ราชการ                     (5) มาตรการควบคุมความประพฤติและเสริมสร้างวินัย จริยธรรม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(3) มาตรการการจัดหาพัสดุ                                          (6) มาตรการอื่น ๆ ที่หน่วยงานเป็นผู้กำหนด (โปรดระบุ)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5) แบบรายงานสรุปผลการดำเนินการพร้อมเอกสารหลักฐาน (แบบ บค.03) โดยผู้อำนวยการหน่วยงานเป็นผู้ลงนามเท่านั้น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กองบริหารทรัพยากรบุคคล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นายสง่า แสนเดช , นายพรรษา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กุลว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ภรณ์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โทรศัพท์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0 2245 3579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กรณีการประกาศเจตจำนงสุจริตของผู้ดำรงตำแหน่งผู้อำนวยการหน่วยงาน หากมีการย้ายหน่วยงานระหว่างปีงบประมาณในระดับผู้อำนวยการให้ดำเนินการประกาศเจตจำนงสุจริตฯ ของหน่วยงานที่ไปดำรงตำแหน่งใหม่ด้วย เช่น รอบการประเมินที่ 1 (1 ตค. 62- 31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มีค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63) ดำรงตำแหน่งผู้อำนวยการหน่วยงาน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ได้ดำเนินการประกาศเจตจำนงสุจริตฯ เรียบร้อยแล้ว ต่อมารอบการประเมินที่ 2 (1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เมย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30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63) ได้มีคำสั่งย้ายไปปฏิบัติหน้าที่ ณ หน่วยงาน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จะต้องดำเนินการประกาศเจตจำนงสุจริตฯ ในฐานะผู้อำนวยการ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ของหน่วยงาน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เป็นต้น รวมทั้งกรณีการย้ายในรอบการประเมินนั้น ๆ ด้วย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- แบบ บค.01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บค.02 และ บค.03 สามารถดูรายละเอียดตามภาคผนวก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สูตรการคำนวณ (ถ้ามี)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9530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9911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849371"/>
              </p:ext>
            </p:extLst>
          </p:nvPr>
        </p:nvGraphicFramePr>
        <p:xfrm>
          <a:off x="60956" y="5334000"/>
          <a:ext cx="9006844" cy="9144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/>
                  </a:extLst>
                </a:gridCol>
                <a:gridCol w="403270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71789">
                  <a:extLst>
                    <a:ext uri="{9D8B030D-6E8A-4147-A177-3AD203B41FA5}"/>
                  </a:extLst>
                </a:gridCol>
                <a:gridCol w="492370">
                  <a:extLst>
                    <a:ext uri="{9D8B030D-6E8A-4147-A177-3AD203B41FA5}"/>
                  </a:extLst>
                </a:gridCol>
                <a:gridCol w="442127">
                  <a:extLst>
                    <a:ext uri="{9D8B030D-6E8A-4147-A177-3AD203B41FA5}"/>
                  </a:extLst>
                </a:gridCol>
                <a:gridCol w="1918576">
                  <a:extLst>
                    <a:ext uri="{9D8B030D-6E8A-4147-A177-3AD203B41FA5}"/>
                  </a:extLst>
                </a:gridCol>
                <a:gridCol w="39254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1865959">
                  <a:extLst>
                    <a:ext uri="{9D8B030D-6E8A-4147-A177-3AD203B41FA5}"/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58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เอกสารหลักฐาน ตามข้อ 4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ข้อย่อย 1)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 5)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เอกสารหลักฐาน ตามข้อ 4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ข้อย่อย 1) – 5)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7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295275" y="609601"/>
            <a:ext cx="7818438" cy="5334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2.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ความสำเร็จของการจัด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วางระบบมาตรฐานการควบคุม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ภายในและการ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จัดทำรายงานการ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ประเมินผล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</a:t>
            </a:r>
          </a:p>
          <a:p>
            <a:pPr>
              <a:spcBef>
                <a:spcPts val="0"/>
              </a:spcBef>
              <a:defRPr/>
            </a:pP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ควบคุม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ภายในระดับส่วน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งานย่อย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 2563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1096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661857"/>
              </p:ext>
            </p:extLst>
          </p:nvPr>
        </p:nvGraphicFramePr>
        <p:xfrm>
          <a:off x="152400" y="1364396"/>
          <a:ext cx="8610600" cy="4960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/>
                  </a:extLst>
                </a:gridCol>
              </a:tblGrid>
              <a:tr h="4960204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มีการจัดวางระบบมาตรฐานการควบคุมภายในของหน่วยงาน โดย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กำหนดหรือออกแบบวิธีการควบคุมและนำมาใช้เพื่อให้เกิดความมั่นใจว่า   การปฏิบัติงานเป็นไปอย่างมีระเบียบและประสิทธิภาพ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 มี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การจัดทำรายงานการประเมินผลการควบคุมภายในระดับหน่วยงานย่อย ประจำปีงบประมาณ พ.ศ. 2563 ตามหลักเกณฑ์กระทรวงการคลัง  ว่าด้วยมาตรฐานและหลักเกณฑ์ปฏิบัติการควบคุมภายในสำหรับหน่วยงานของรัฐ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2561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ำหนดให้หน่วยงานของรัฐจัดให้มีการควบคุมภายในเพื่อให้เกิดความเชื่อมั่นอย่างสมเหตุสมผลว่าจะบรรลุวัตถุประสงค์ด้านการดำเนินง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ด้านการรายงาน และด้านการปฏิบัติตามกฎหมาย ระเบียบและข้อบังคับ และ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จัดส่งรายงานการประเมินผลการควบคุมภายใน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ให้ผู้กำกับดูแลและกระทรวงเจ้าสังกัด ภายใน 90 วัน นับแต่วันสิ้นปีงบประมาณหรือสิ้นปีปฏิทิน แล้วแต่กรณี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 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2562 - 31 มีนาคม 2563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ให้หน่วยงานย่อยจัดวางระบบมาตรฐานการควบคุมภายในของหน่วยงาน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ประกอบด้วย หมวดที่ 1 นิยามศัพท์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หมวดที่ 2 ข้อมูลทั่วไป ภารกิจ และ วัตถุประสงค์การดำเนินงาน หมวดที่ 3 การดำเนินกิจกรรมตามภารกิจหลักของหน่วยงาน หมวดที่ 4 การบริหารงานทั่วไป และจัดทำ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แนวปฏิบัติการควบคุมภายในของหน่วยงาน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ผลการดำเนินการระหว่างวันที่ 1 ตุลาคม 2562 - 30 กันยายน 2563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ให้หน่วยงานย่อยจัดทำรายงานการประเมินผลการควบคุมภายในระดับส่วนงานย่อย ประกอบด้วย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1) แบบ </a:t>
                      </a:r>
                      <a:r>
                        <a:rPr lang="th-TH" sz="900" b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หรือรายงานการประเมินองค์ประกอบของการควบคุมภายใน เป็นแบบรายงานการประเมินองค์ประกอบของการควบคุมภายในสำหรับหน่วยงานย่อย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2) แบบ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หรือรายงานการประเมินผลและการปรับปรุงการควบคุมภายใน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เป็นแบบการประเมินผลการควบคุมภายในสำหรับหน่วยงานย่อย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3) แบบติดตาม </a:t>
                      </a:r>
                      <a:r>
                        <a:rPr lang="th-TH" sz="900" b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หรือรายงานผลการติดตามการปฏิบัติตามแผนการประเมินผลการควบคุมภายในของงวดก่อน - ระดับส่วนงานย่อย เป็นแบบที่ใช้สำหรับบันทึกผลการ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ดำเนินการตามแผนการประเมินผลการควบคุมภายในที่ได้รายงานไว้แล้วในแบบ </a:t>
                      </a:r>
                      <a:r>
                        <a:rPr lang="th-TH" sz="900" b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ของงวดก่อนในระดับส่วนงานย่อย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เงื่อนไข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รอบการประเมินที่ 2 หน่วยงานย่อยจะต้องนำแนวปฏิบัติการควบคุมภายในของหน่วยงาน (ในข้อ 2) ที่ได้วางระบบมาตรฐานการควบคุมภายในในรอบการประเมินที่ 1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นำมา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จัดทำรายงานการประเมินผลการควบคุมภายในระดับส่วนงานย่อย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รอบการประเมินที่ 1 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รายงาน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การจัดวางระบบมาตรฐานการควบคุมภายในของหน่วยงาน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ประกอบด้วย หมวดที่ 1 นิยามศัพท์  หมวดที่ 2 ข้อมูลทั่วไป ภารกิจ และ  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วัตถุประสงค์การดำเนินงาน หมวดที่ 3 การดำเนินกิจกรรมตามภารกิจหลักของหน่วยงาน หมวดที่ 4 การบริหารงานทั่วไป และจัดทำแนวปฏิบัติการควบคุม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ภายในของหน่วยงาน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รอบการประเมินที่ 2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รายงานการประเมินผลการควบคุมภายในระดับส่วนงานย่อย ประกอบด้วย 1) แบบ ปย. 1 2) แบบ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2 และ 3) แบบติดตาม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2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นางสาววันวิ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สาข์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เนาวรังษี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/นางสาว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ณัฐธยาน์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จันทร์หอม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0 2247 0303, .0 2245 1707 ต่อ 612</a:t>
                      </a:r>
                    </a:p>
                    <a:p>
                      <a:pPr marL="228600" indent="-228600">
                        <a:buAutoNum type="arabicPeriod" startAt="6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สำหรับรอบการประเมินที่ 2 การจัดทำรายงานการประเมินการควบคุมภายในระดับส่วนงานย่อย จะต้องจัดทำเป็นไฟล์ในรูปแบบ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PDF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รายงานในระบบ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e-SAR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ของกรมพัฒนาฝีมือแรงงาน และจัดทำในรูปแบบ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file word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ส่งให้กลุ่มพัฒนาระบบบริหารทางจดหมายอิเล็กทรอนิกส์ ที่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 –mail : osds.msdd@dsd.go.th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2) กลุ่มพัฒนาระบบบริหาร ได้มีการจัดทำตัวอย่างระบบมาตรฐานการควบคุมภายในหน่วยงาน และแบบฟอร์ม (ปย.1 /ปย.2 /แบบติดตาม ปย.2) 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ซึ่งสามารถดาวน์โหลดได้ที่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ที่แนบมาพร้อมนี้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-3175"/>
            <a:ext cx="86026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2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Agenda Based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   (ส่วนกลางทุกหน่วยงาน)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9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296743"/>
              </p:ext>
            </p:extLst>
          </p:nvPr>
        </p:nvGraphicFramePr>
        <p:xfrm>
          <a:off x="152400" y="5562600"/>
          <a:ext cx="8610601" cy="795830"/>
        </p:xfrm>
        <a:graphic>
          <a:graphicData uri="http://schemas.openxmlformats.org/drawingml/2006/table">
            <a:tbl>
              <a:tblPr firstRow="1"/>
              <a:tblGrid>
                <a:gridCol w="1038071">
                  <a:extLst>
                    <a:ext uri="{9D8B030D-6E8A-4147-A177-3AD203B41FA5}"/>
                  </a:extLst>
                </a:gridCol>
                <a:gridCol w="389211">
                  <a:extLst>
                    <a:ext uri="{9D8B030D-6E8A-4147-A177-3AD203B41FA5}"/>
                  </a:extLst>
                </a:gridCol>
                <a:gridCol w="378223">
                  <a:extLst>
                    <a:ext uri="{9D8B030D-6E8A-4147-A177-3AD203B41FA5}"/>
                  </a:extLst>
                </a:gridCol>
                <a:gridCol w="358827">
                  <a:extLst>
                    <a:ext uri="{9D8B030D-6E8A-4147-A177-3AD203B41FA5}"/>
                  </a:extLst>
                </a:gridCol>
                <a:gridCol w="475205">
                  <a:extLst>
                    <a:ext uri="{9D8B030D-6E8A-4147-A177-3AD203B41FA5}"/>
                  </a:extLst>
                </a:gridCol>
                <a:gridCol w="426713">
                  <a:extLst>
                    <a:ext uri="{9D8B030D-6E8A-4147-A177-3AD203B41FA5}"/>
                  </a:extLst>
                </a:gridCol>
                <a:gridCol w="1851689">
                  <a:extLst>
                    <a:ext uri="{9D8B030D-6E8A-4147-A177-3AD203B41FA5}"/>
                  </a:extLst>
                </a:gridCol>
                <a:gridCol w="378860">
                  <a:extLst>
                    <a:ext uri="{9D8B030D-6E8A-4147-A177-3AD203B41FA5}"/>
                  </a:extLst>
                </a:gridCol>
                <a:gridCol w="378224">
                  <a:extLst>
                    <a:ext uri="{9D8B030D-6E8A-4147-A177-3AD203B41FA5}"/>
                  </a:extLst>
                </a:gridCol>
                <a:gridCol w="378223">
                  <a:extLst>
                    <a:ext uri="{9D8B030D-6E8A-4147-A177-3AD203B41FA5}"/>
                  </a:extLst>
                </a:gridCol>
                <a:gridCol w="378224">
                  <a:extLst>
                    <a:ext uri="{9D8B030D-6E8A-4147-A177-3AD203B41FA5}"/>
                  </a:extLst>
                </a:gridCol>
                <a:gridCol w="378224">
                  <a:extLst>
                    <a:ext uri="{9D8B030D-6E8A-4147-A177-3AD203B41FA5}"/>
                  </a:extLst>
                </a:gridCol>
                <a:gridCol w="1800907">
                  <a:extLst>
                    <a:ext uri="{9D8B030D-6E8A-4147-A177-3AD203B41FA5}"/>
                  </a:extLst>
                </a:gridCol>
              </a:tblGrid>
              <a:tr h="30145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605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การจัดวางระบบมาตรฐานการควบคุมภายในของหน่วยงาน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การประเมินผลการควบคุมภายในระดับส่วนงานย่อย ประกอบด้วย แบบ </a:t>
                      </a:r>
                      <a:r>
                        <a:rPr lang="th-TH" sz="800" b="0" kern="1200" spc="-30" baseline="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ปย.</a:t>
                      </a:r>
                      <a:r>
                        <a:rPr lang="th-TH" sz="800" b="0" kern="1200" spc="-3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แบบ </a:t>
                      </a:r>
                      <a:r>
                        <a:rPr lang="th-TH" sz="800" b="0" kern="1200" spc="-30" baseline="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ปย</a:t>
                      </a:r>
                      <a:r>
                        <a:rPr lang="th-TH" sz="800" b="0" kern="1200" spc="-3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2 และ แบบติดตาม </a:t>
                      </a:r>
                      <a:r>
                        <a:rPr lang="th-TH" sz="800" b="0" kern="1200" spc="-30" baseline="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ปย</a:t>
                      </a:r>
                      <a:r>
                        <a:rPr lang="th-TH" sz="800" b="0" kern="1200" spc="-3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2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109537" y="52403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5257800"/>
            <a:ext cx="7629525" cy="342901"/>
            <a:chOff x="1153093" y="4031945"/>
            <a:chExt cx="7943402" cy="341527"/>
          </a:xfrm>
        </p:grpSpPr>
        <p:sp>
          <p:nvSpPr>
            <p:cNvPr id="14" name="TextBox 13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5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012088" y="4035108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รูปภาพ 20" descr="D:\Download\qr-code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281" y="4844902"/>
            <a:ext cx="628719" cy="609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185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ที่ 2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Agenda Based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 (กลุ่มพัฒนาระบบบริหาร)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275" y="719138"/>
            <a:ext cx="7324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2.3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ความสำเร็จของการจัดทำโครงสร้างของกรมพัฒนาฝีมือแรงงาน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2954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847508"/>
              </p:ext>
            </p:extLst>
          </p:nvPr>
        </p:nvGraphicFramePr>
        <p:xfrm>
          <a:off x="152400" y="1600200"/>
          <a:ext cx="861060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/>
                  </a:extLst>
                </a:gridCol>
              </a:tblGrid>
              <a:tr h="28194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การดำเนินงานด้านโครงสร้างการแบ่งส่วนราชการของกรมพัฒนาฝีมือแรงงาน รวมถึงการปรับปรุงการกำหนดตำแหน่งของหน่วยงานภายในกรมพัฒนาฝีมือแรงงานทั้งราชการส่วนกลางและราชการส่วนภูมิภาคให้สอดคล้องกับบทบาทภารกิจการดำเนินงานในระบบราชการ 4.0 ที่มุ่งเน้นให้ภาครัฐยึดประชาชนเป็นศูนย์กลางและ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บูรณา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การการทำงานร่วมกับภาคส่วนอื่น รองรับการปรับเปลี่ยนบทบาทโครงสร้างส่วนราชการและอัตรากำลังที่เอื้อต่อการเปลี่ยนแปลงในด้านต่างๆ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รอบที่ 1 ผลการดำเนินการระหว่างวันที่ 1 ตุลาคม 2562 - 31 มีนาคม 2563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รอบที่ 2 ผลการดำเนินการระหว่างวันที่ 1 เมษายน - 30 กันยายน 2563 โดยรายงานผลการจัดทำโครงสร้างของกรมพัฒนาฝีมือแรงงาน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โดยมีสาระสำคัญ ดังนี้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1) ข้อมูลการวิเคราะห์บทบาท ภารกิจ และอำนาจหน้าที่ของกรมพัฒนาฝีมือแรงงาน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2) ข้อมูลการวิเคราะห์กระบวนงานพัฒนาฝีมือแรงงาน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3) ข้อมูลการวิเคราะห์ความต้องการของตลาดแรงงาน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4) รูปแบบกระบวนงานและวิธีการดำเนินงานสมัยใหม่ในการพัฒนาฝีมือแรงงาน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 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รอบการประเมินที่ 1 รายงานความคืบหน้าผลการศึกษาการจัดทำโครงสร้างของกรมพัฒนาฝีมือแรงงาน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รอบการประเมินที่ 2 1) รายงานผลการจัดทำโครงสร้างของกรมพัฒนาฝีมือแรงงาน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2) แผนปฏิบัติการ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        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</a:t>
                      </a: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สูตรการคำนวณ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4021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457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921"/>
              </p:ext>
            </p:extLst>
          </p:nvPr>
        </p:nvGraphicFramePr>
        <p:xfrm>
          <a:off x="0" y="4876800"/>
          <a:ext cx="9006844" cy="11430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/>
                  </a:extLst>
                </a:gridCol>
                <a:gridCol w="403270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71789">
                  <a:extLst>
                    <a:ext uri="{9D8B030D-6E8A-4147-A177-3AD203B41FA5}"/>
                  </a:extLst>
                </a:gridCol>
                <a:gridCol w="492370">
                  <a:extLst>
                    <a:ext uri="{9D8B030D-6E8A-4147-A177-3AD203B41FA5}"/>
                  </a:extLst>
                </a:gridCol>
                <a:gridCol w="442127">
                  <a:extLst>
                    <a:ext uri="{9D8B030D-6E8A-4147-A177-3AD203B41FA5}"/>
                  </a:extLst>
                </a:gridCol>
                <a:gridCol w="1918576">
                  <a:extLst>
                    <a:ext uri="{9D8B030D-6E8A-4147-A177-3AD203B41FA5}"/>
                  </a:extLst>
                </a:gridCol>
                <a:gridCol w="39254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1865959">
                  <a:extLst>
                    <a:ext uri="{9D8B030D-6E8A-4147-A177-3AD203B41FA5}"/>
                  </a:extLst>
                </a:gridCol>
              </a:tblGrid>
              <a:tr h="4445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985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รายงานความคืบหน้าผลการศึกษา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การจัดทำโครงสร้างของกรมพัฒนาฝีมือ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แรงงาน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รายงานผลการจัดทำโครงสร้างของกรมพัฒนาฝีมือแรงงาน /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จัดทำแผนปฏิบัติการ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638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3" y="2286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76200"/>
            <a:ext cx="830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th-TH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2 </a:t>
            </a:r>
            <a:r>
              <a:rPr lang="en-US" sz="14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Agenda Based</a:t>
            </a:r>
            <a:r>
              <a:rPr lang="th-TH" sz="14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(กองวิเทศสัมพันธ์)</a:t>
            </a:r>
            <a:endParaRPr lang="th-TH" sz="1400" b="1" dirty="0" smtClean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313824" y="762000"/>
            <a:ext cx="7633816" cy="589178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defRPr/>
            </a:pPr>
            <a:endParaRPr lang="th-TH" sz="1800" kern="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2.4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ความสำเร็จของการดำเนินโครงการเพิ่มประสิทธิภาพการใช้พลังงานและการลดก๊าซเรือนกระจก</a:t>
            </a:r>
          </a:p>
          <a:p>
            <a:pPr>
              <a:spcBef>
                <a:spcPts val="0"/>
              </a:spcBef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ที่เหมาะสมของประเทศในอุตสาหกรรมและ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เครื่องทำความเย็น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RAC NAMA </a:t>
            </a:r>
            <a:endParaRPr lang="th-TH" sz="1100" b="1" kern="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8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</a:t>
            </a:r>
            <a:endParaRPr lang="th-TH" sz="18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313824" y="13716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76284"/>
              </p:ext>
            </p:extLst>
          </p:nvPr>
        </p:nvGraphicFramePr>
        <p:xfrm>
          <a:off x="323528" y="1676401"/>
          <a:ext cx="8610600" cy="254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30342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8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ความสำเร็จของการบรรลุเป้าหมาย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ยกระดับความสามารถของช่างในประเทศไทยให้สามารถปฏิบัติงานกับสารทำความเย็นธรรมชาติที่สามารถติดไฟได้ตามมาตรฐาน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ความปลอดภัยสากลและมาตรฐานทักษะทางวิชาชีพของช่างเครื่องปรับอากาศและเครื่องทำความเย็น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รอบที่ 1 ผลการดำเนินการระหว่างวันที่ 1 ตุลาคม 2562 - 31 มีนาคม 2563 โดยดำเนินการ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1) ครูฝึกช่างเครื่องปรับอากาศของกรมผ่านการอบรมหลักสูตร “การจัดการใช้สารทำความเย็นที่ติดไฟได้อย่างปลอดภัย “ ไม่น้อยกว่า ร้อยละ 80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2) สถาบันพัฒนาฝีมือแรงงานสุพรรณบุรีได้รับการจัดตั้งเป็นศูนย์ฝึกอบรมภายใต้โครงการ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RAC NAMA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3) สถาบันพัฒนาฝีมือแรงงานลำปางได้รับการจัดตั้งเป็นศูนย์ฝึกอบรมภายใต้โครงการ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RAC NAMA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2 ผลการดำเนินการระหว่างวันที่ 1 เมษายน - 30 กันยายน 2563 โดยดำเนินการ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4) สถาบันพัฒนาฝีมือแรงงานระยองได้รับการจัดตั้งเป็นศูนย์ฝึกอบรมภายใต้โครงการ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RAC NAMA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5) ศูนย์ฝึกอบรมที่ได้รับการจัดตั้งเป็นศูนย์ฝึกอบรมภายใต้โครงการ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RAC NAMA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ดำเนินการฝึกอบรมขยายผลอย่างน้อย 1 ครั้ง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เงื่อนไข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ไม่มี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หลักฐาน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รายงานผลการดำเนินงานตามค่าเป้าหมายที่กำหนด / ภาพประกอบกิจกรรม /เอกสารที่เกี่ยวข้อง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indent="-228600">
                        <a:buNone/>
                        <a:defRPr/>
                      </a:pP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kumimoji="0" lang="th-TH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สูตรการคำนวณ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ไม่มี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66814" y="43259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ที่.........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02482" y="4495800"/>
            <a:ext cx="7808912" cy="342900"/>
            <a:chOff x="1288024" y="4031945"/>
            <a:chExt cx="7808471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406260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2209489" y="4270559"/>
              <a:ext cx="106674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flipH="1">
              <a:off x="1288024" y="4280184"/>
              <a:ext cx="616683" cy="6325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3276229" y="4280184"/>
              <a:ext cx="2237482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773678"/>
              </p:ext>
            </p:extLst>
          </p:nvPr>
        </p:nvGraphicFramePr>
        <p:xfrm>
          <a:off x="304800" y="4876800"/>
          <a:ext cx="8640959" cy="1276492"/>
        </p:xfrm>
        <a:graphic>
          <a:graphicData uri="http://schemas.openxmlformats.org/drawingml/2006/table">
            <a:tbl>
              <a:tblPr firstRow="1"/>
              <a:tblGrid>
                <a:gridCol w="9805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99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7596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566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236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416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68106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1784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1784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1784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17843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17843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74098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453532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41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ความสำเร็จของการดำเนินโครงการฯ ได้ตามเป้าหมาย       ในแต่ละกิจกรรม ตามข้อ 2        ข้อย่อย 1) – 3)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baseline="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800" b="0" kern="1200" baseline="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ความสำเร็จของการดำเนินโครงการฯ ได้ตามเป้าหมาย        ในแต่ละกิจกรรม 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ตามข้อ 2        ข้อย่อย 4) – 5)</a:t>
                      </a: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660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4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Innovation Base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(ส่วนกลางทุกหน่วยงาน)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304800" y="609600"/>
            <a:ext cx="7324725" cy="3810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1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4.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ความสำเร็จของการพัฒนาบุคลากร มุ่งสู่ความสำเร็จขององค์กร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9906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719250"/>
              </p:ext>
            </p:extLst>
          </p:nvPr>
        </p:nvGraphicFramePr>
        <p:xfrm>
          <a:off x="304800" y="1219200"/>
          <a:ext cx="86106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6004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หน่วยงานจัดให้มีกิจกรรมในการส่งเสริมให้บุคลากรมีความรู้ ความสามารถ และมีทักษะที่หลากหลาย เพื่อให้มีความชำนาญในงานที่ทำ รวมทั้ง สามารถปฏิบัติงานได้รอบด้าน เกิดทัศนคติที่ดีต่อการทำงาน ต่อเพื่อนร่วมงาน นำไปสู่ผลลัพธ์ที่มีประสิทธิภาพและประสิทธิผลดียิ่งขึ้น ร่วมมือกันขับเคลื่อนองค์การ โดยเริ่มจากวิธีการเรียนรู้ด้วยตนเอง ตามความสนใจ ความต้องการและความถนัด มีเป้าหมายและแรงจูงใจ รู้จักแสวงหาแหล่งทรัพยากรของการเรียนรู้ เลือกวิธีการเรียนรู้ได้อย่างเหมาะสม โดยมุ่งเน้นให้สามารถนำความรู้ที่ได้รับไปใช้ประโยชน์ได้จริง ซึ่งเป็นการเพิ่มขีดความสามารถของบุคลากร โดยใช้เครื่องมือและวิธีการที่หลากหลาย เช่น</a:t>
                      </a:r>
                      <a:b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เรียนผ่านระบบออนไลน์ เช่น หลักสูตรของสำนักงาน ก.พ. หรือหน่วยงานอื่น   2) เข้ารับการฝึกอบรมหลักสูตรต่างๆ ของกรมพัฒนาฝีมือแรงงาน และหน่วยงานอื่น</a:t>
                      </a:r>
                      <a:b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3) มีส่วนร่วมในคณะทำงาน อนุกรรมการ กรรมการต่างๆ ในสถาบันการศึกษา หน่วยงานภาครัฐและเอกชน รวมถึงได้รับการถ่ายทอดความรู้โดยตรงจากผู้มีประสบการณ์</a:t>
                      </a:r>
                      <a:b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4) การสอนงาน การให้คำปรึกษา การ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coaching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เป็นต้น  5) วิธีการอื่น ๆ ที่เหมาะสม ทั้งนี้ ทุกหน่วยงานจะต้องวางแผนการพัฒนาบุคลากรให้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สอดคล้องกับงบประมาณรายจ่ายประจำปีงบประมาณ พ.ศ. 2563 ของหน่วยงานที่ได้รับจัดสรร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3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1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2562 - 31 มีนาคม 2563  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ผลการดำเนินการระหว่างวันที่ 1 เมษายน - 3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กันยายน 2563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3.1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ทุกหน่วยงานแจ้งรายชื่อผู้ที่ได้รับมอบหมายการรายงานผลตามตัวชี้วัด ภายในวันที่ 13 พฤศจิกายน 2562 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โดยจัดทำข้อมูลผ่าน </a:t>
                      </a:r>
                      <a:r>
                        <a:rPr lang="en-US" sz="900" b="0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ตาม แบบ บค.04</a:t>
                      </a:r>
                      <a:endParaRPr lang="en-US" sz="105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	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3.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บุคลากรรายงานผลการพัฒนารายบุคคล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โดยจัดทำข้อมูลผ่าน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ตาม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 บค.05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3.3 กรอบการพัฒนาบุคลากร ได้แก่  1) ความรู้ที่จำเป็นสำหรับการปฏิบัติงาน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2) ความรู้ด้านกฎหมายและระเบียบที่เกี่ยวข้อง สำหรับการปฏิบัติงาน                           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3)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อื่นๆ ที่เกี่ยวข้อง และเป็นประโยชน์ต่อการเพิ่มทักษะในการปฏิบัติงาน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3.4 กลุ่มเป้าหมาย ประกอบด้วย ข้าราชการ ลูกจ้างประจำ พนักงานราชการ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3.5 ผู้อำนวยการหน่วยงาน เป็นผู้ติดตาม และประเมินผลการพัฒนาบุคลากร ที่ได้รับการพัฒนาฯ โดยจัดทำข้อมูลผ่าน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ตาม แบบ บค.06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หลักฐานเชิงประจักษ์ที่ชัดเจนและสามารถตรวจสอบได้ว่าบุคลากรได้รับการพัฒนา รายละเอียดปรากฏตาม แบบ บค.05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กองบริหารทรัพยากรบุคคล โทร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 22643 4984 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นางกาญจนา  อ่อนละมัย, </a:t>
                      </a:r>
                      <a:r>
                        <a:rPr lang="th-TH" sz="9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นางสาวฉันทิตา</a:t>
                      </a:r>
                      <a:r>
                        <a:rPr lang="th-TH" sz="9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คำจุ้ย</a:t>
                      </a:r>
                      <a:r>
                        <a:rPr lang="th-TH" sz="9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9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นางสาวศรัญญา  สุดเฉลียว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อื่นๆ</a:t>
                      </a:r>
                      <a:r>
                        <a:rPr lang="th-TH" sz="9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ในกรณีบุคลากรย้าย/ช่วยราชการ ก่อนได้รับการประเมินผลการพัฒนาฯ ขอให้ผู้บังคับบัญชาหน่วยงานปัจจุบัน เป็นผู้ประเมินผล ตาม แบบ บค.06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2.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 บค.04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แบบ บค.05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และแบบ บค.06 อยู่ในภาคผนวกท้ายเล่มนี้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3. วิธีการกรอกแบบ บค. 04-06 สามารถดาวน์โหลดได้ที่ 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http://home.dsd.go.th/hr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ร้อยละการพัฒนาบุคลากร     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=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จำนวนบุคลากรตามกลุ่มเป้าหมายที่ได้รับการพัฒนา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  100</a:t>
                      </a: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                                      จำนวนบุคลากรตามกลุ่มเป้าหมายของหน่วยงาน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81000" y="51816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5236952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240257"/>
              </p:ext>
            </p:extLst>
          </p:nvPr>
        </p:nvGraphicFramePr>
        <p:xfrm>
          <a:off x="60956" y="5562600"/>
          <a:ext cx="9006844" cy="6858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266701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</a:t>
                      </a:r>
                      <a:r>
                        <a:rPr lang="th-TH" sz="800" b="1" baseline="0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 </a:t>
                      </a: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9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การพัฒนาบุคลากร ไม่น้อยกว่า      ร้อยละ 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การพัฒนาบุคลากร ร้อยละ 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cxnSp>
        <p:nvCxnSpPr>
          <p:cNvPr id="23" name="ตัวเชื่อมต่อตรง 22"/>
          <p:cNvCxnSpPr/>
          <p:nvPr/>
        </p:nvCxnSpPr>
        <p:spPr>
          <a:xfrm>
            <a:off x="4038600" y="4953000"/>
            <a:ext cx="27432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28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4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Innovation Base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 (กองส่งเสริมการพัฒนาฝีมือแรงงาน)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2563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383268"/>
            <a:ext cx="439261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105816"/>
              </p:ext>
            </p:extLst>
          </p:nvPr>
        </p:nvGraphicFramePr>
        <p:xfrm>
          <a:off x="160351" y="1752600"/>
          <a:ext cx="8762999" cy="2788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29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78825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1. ความสำเร็จของการบรรลุเป้าหมาย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</a:t>
                      </a:r>
                      <a:r>
                        <a:rPr lang="th-TH" sz="9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พัฒนาฐานข้อมูลสถานประกอบกิจการที่อยู่ในข่ายบังคับ </a:t>
                      </a:r>
                      <a:r>
                        <a:rPr lang="th-TH" sz="9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ที่มีลูกจ้างตั้งแต่ 100 คนขึ้นไป ซึ่งยื่นแบบแสดงการส่งเงินสมทบกองทุนพัฒนาฝีมือ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แรงงาน (</a:t>
                      </a:r>
                      <a:r>
                        <a:rPr lang="th-TH" sz="900" b="0" dirty="0" err="1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สท.</a:t>
                      </a:r>
                      <a:r>
                        <a:rPr lang="th-TH" sz="9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2) ประจำปี พ.ศ. 2562 ระหว่างวันที่ 1 มกราคม 2563 – 30 กันยายน 2563 และสามารถดำเนินการได้ตามเป้าหมายที่กำหนด</a:t>
                      </a:r>
                      <a:endParaRPr lang="th-TH" sz="900" b="0" dirty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1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th-TH" sz="900" b="0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รอบที่ 1 ผลการดำเนินการระหว่างวันที่ 1 ตุลาคม 2562 - 31 มีนาคม 2563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รอบที่ 2 ผลการดำเนินการะหว่างวันที่ 1 เมษายน 2563 – 30 กันยายน 2563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u="none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3.  เงื่อนไข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ไม่มี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4.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หลักฐาน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จาก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ในระบบ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Data Center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กรมพัฒนาฝีมือแรงงาน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spc="-5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5</a:t>
                      </a:r>
                      <a:r>
                        <a:rPr lang="th-TH" sz="900" b="1" spc="-5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900" b="1" spc="-5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เจ้าภาพ </a:t>
                      </a:r>
                      <a:r>
                        <a:rPr lang="en-US" sz="900" b="0" spc="-2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</a:t>
                      </a: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indent="-228600">
                        <a:buNone/>
                        <a:defRPr/>
                      </a:pPr>
                      <a:endParaRPr lang="th-TH" sz="900" b="0" spc="-3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marR="0" lvl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สูตรการคำนวณ </a:t>
                      </a:r>
                      <a:r>
                        <a:rPr lang="en-US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en-US" sz="900" b="1" spc="-3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88899" y="4478179"/>
            <a:ext cx="842486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16889" y="4495800"/>
            <a:ext cx="7943850" cy="403285"/>
            <a:chOff x="1153093" y="4031945"/>
            <a:chExt cx="7943402" cy="401669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985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2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ปี </a:t>
              </a:r>
              <a:r>
                <a:rPr lang="en-US" sz="12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6</a:t>
              </a:r>
              <a:r>
                <a:rPr lang="th-TH" sz="12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2</a:t>
              </a: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793572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985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th-TH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ปี </a:t>
              </a: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6</a:t>
              </a:r>
              <a:r>
                <a:rPr lang="th-TH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3</a:t>
              </a: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784818" y="4280184"/>
              <a:ext cx="2728892" cy="6325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986843"/>
              </p:ext>
            </p:extLst>
          </p:nvPr>
        </p:nvGraphicFramePr>
        <p:xfrm>
          <a:off x="68445" y="4881991"/>
          <a:ext cx="8969194" cy="1290209"/>
        </p:xfrm>
        <a:graphic>
          <a:graphicData uri="http://schemas.openxmlformats.org/drawingml/2006/table">
            <a:tbl>
              <a:tblPr firstRow="1"/>
              <a:tblGrid>
                <a:gridCol w="11559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15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02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023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031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027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055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090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0248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0247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0248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0248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581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467249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96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เป้าหมาย ปี 63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                        ไม่มี</a:t>
                      </a:r>
                      <a:endParaRPr lang="th-TH" sz="12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2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สถานประกอบกิจการที่อยู่ในข่ายบังคับตามพระราชบัญญัติ</a:t>
                      </a:r>
                      <a:r>
                        <a:rPr lang="th-TH" sz="12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ส่งเสริม การ</a:t>
                      </a:r>
                      <a:r>
                        <a:rPr lang="th-TH" sz="12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พัฒนาฝีมือแรงงาน</a:t>
                      </a:r>
                      <a:r>
                        <a:rPr lang="th-TH" sz="1200" b="1" kern="120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พ.ศ. 2545</a:t>
                      </a:r>
                    </a:p>
                    <a:p>
                      <a:pPr marL="111125" marR="0" lvl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  ยื่น</a:t>
                      </a:r>
                      <a:r>
                        <a:rPr lang="th-TH" sz="1200" b="1" kern="120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เงิน</a:t>
                      </a:r>
                      <a:r>
                        <a:rPr lang="th-TH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สมทบ ร้อย</a:t>
                      </a:r>
                      <a:r>
                        <a:rPr lang="th-TH" sz="1200" b="1" kern="1200" baseline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ละ </a:t>
                      </a: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81</a:t>
                      </a:r>
                      <a:endParaRPr lang="th-TH" sz="1200" b="1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606992"/>
              </p:ext>
            </p:extLst>
          </p:nvPr>
        </p:nvGraphicFramePr>
        <p:xfrm>
          <a:off x="914400" y="3549599"/>
          <a:ext cx="6820880" cy="870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835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657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69458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ร้อยละของสถานประกอบกิจกรมที่อยู่ในข่ายบังคับ ตาม </a:t>
                      </a:r>
                      <a:r>
                        <a:rPr lang="th-TH" sz="9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พรบ.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ส่งเสริมการพัฒนาฝีมือแรงงาน พ.ศ. 2545 ยื่นเงินสมทบ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จำนวนสถานประกอบกิจการที่ปฏิบัติตาม</a:t>
                      </a:r>
                      <a:r>
                        <a:rPr lang="th-TH" sz="900" b="0" baseline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พ.ร.บ.ส่งเสริมการพัฒนาฝีมือแรงงาน พ.ศ.</a:t>
                      </a:r>
                      <a:r>
                        <a:rPr lang="en-US" sz="900" b="0" baseline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2545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0543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baseline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จำนวนสถานประกอบกิจการที่มีลูกจ้างตั้งแต่ </a:t>
                      </a:r>
                      <a:r>
                        <a:rPr lang="en-US" sz="900" b="0" baseline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 </a:t>
                      </a:r>
                      <a:r>
                        <a:rPr lang="th-TH" sz="900" b="0" baseline="0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 ขึ้นไป</a:t>
                      </a:r>
                      <a:r>
                        <a:rPr lang="th-TH" sz="900" b="1" dirty="0"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</a:t>
                      </a:r>
                      <a:r>
                        <a:rPr lang="th-TH" sz="900" b="1" baseline="0" dirty="0"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endParaRPr lang="en-US" sz="900" b="1" baseline="0" dirty="0"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Rounded Rectangle 3"/>
          <p:cNvSpPr/>
          <p:nvPr/>
        </p:nvSpPr>
        <p:spPr bwMode="gray">
          <a:xfrm>
            <a:off x="304800" y="657225"/>
            <a:ext cx="7324725" cy="6858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defRPr/>
            </a:pP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4.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ของการพัฒนาฐานข้อมูลที่อยู่ในข่ายบังคับและปฏิบัติตาม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พระราชบัญญัติ</a:t>
            </a:r>
          </a:p>
          <a:p>
            <a:pPr>
              <a:spcBef>
                <a:spcPts val="0"/>
              </a:spcBef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ส่งเสริมการ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พัฒนา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ฝีมือแรงงาน พ.ศ. 2545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endParaRPr lang="th-TH" sz="1100" b="1" kern="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65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4" y="76202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295276" y="642938"/>
            <a:ext cx="7400925" cy="8048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Aft>
                <a:spcPts val="600"/>
              </a:spcAft>
              <a:defRPr/>
            </a:pP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endParaRPr lang="th-TH" sz="1100" b="1" kern="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719138" indent="-719138"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4.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ความสำเร็จของการพัฒนาระบบ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 – Service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ปรับปรุงระบบการยื่นรับรองหลักสูตร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 </a:t>
            </a:r>
          </a:p>
          <a:p>
            <a:pPr marL="719138" indent="-719138">
              <a:defRPr/>
            </a:pP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ค่าใช้จ่าย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ในการฝึกอบรม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ตามพระราชบัญญัติ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ส่งเสริมการพัฒนาฝีมือแรงงาน 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พ.ศ. 2545                              </a:t>
            </a:r>
          </a:p>
          <a:p>
            <a:pPr marL="719138" indent="-719138">
              <a:defRPr/>
            </a:pP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ทาง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อิเล็กทรอนิกส์ (</a:t>
            </a:r>
            <a:r>
              <a:rPr lang="en-US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e-Service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เพื่อ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ออกหนังสือ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รับรองในรูปแบบ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อิเล็กทรอนิกส์)</a:t>
            </a:r>
            <a:endParaRPr lang="th-TH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1" y="16002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57930"/>
              </p:ext>
            </p:extLst>
          </p:nvPr>
        </p:nvGraphicFramePr>
        <p:xfrm>
          <a:off x="152400" y="1912270"/>
          <a:ext cx="8839200" cy="1881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9200">
                  <a:extLst>
                    <a:ext uri="{9D8B030D-6E8A-4147-A177-3AD203B41FA5}"/>
                  </a:extLst>
                </a:gridCol>
              </a:tblGrid>
              <a:tr h="1881790">
                <a:tc>
                  <a:txBody>
                    <a:bodyPr/>
                    <a:lstStyle/>
                    <a:p>
                      <a:pPr marL="228600" marR="0" indent="-2286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ารปรับปรุงระบบการยื่นรับรองหลักสูตรและค่าใช้จ่ายในการฝึกอบรมตามพระราชบัญญัติส่งเสริมการพัฒนาฝีมือแรงงาน พ.ศ.2545 ทางอิเล็กทรอนิกส์ (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e-Service)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เพื่อออกหนังสือรับรองในรูปแบบอิเล็กทรอนิกส์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ทำให้สถานประกอบกิจการ</a:t>
                      </a:r>
                      <a:r>
                        <a:rPr lang="th-TH" sz="900" b="0" kern="1200" spc="-2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ล</a:t>
                      </a:r>
                      <a:r>
                        <a:rPr lang="th-TH" sz="900" b="0" kern="1200" spc="-2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ดระยะเวลาและค่าใช้จ่ายในการเดินทางเข้ามารับหนังสือรับรองที่สถาบัน/สำนักงานพัฒนาฝีมือแรงงาน </a:t>
                      </a:r>
                      <a:r>
                        <a:rPr lang="th-TH" sz="900" b="0" kern="1200" spc="-2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และหนังสือรับรองมีมาตรฐานสามารถตรวจสอบได้</a:t>
                      </a:r>
                      <a:endParaRPr lang="th-TH" sz="900" b="0" kern="1200" spc="-20" dirty="0" smtClean="0">
                        <a:solidFill>
                          <a:schemeClr val="tx1"/>
                        </a:solidFill>
                        <a:effectLst/>
                        <a:uFillTx/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th-TH" sz="900" b="0" kern="1200" baseline="0" dirty="0" smtClean="0">
                        <a:solidFill>
                          <a:schemeClr val="tx1"/>
                        </a:solidFill>
                        <a:effectLst/>
                        <a:uFillTx/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รอบที่ 2 ผลการดำเนินการ ระหว่างวันที่ 1 ตุลาคม 2562 – 30 กันยายน 2563</a:t>
                      </a:r>
                    </a:p>
                    <a:p>
                      <a:pPr marL="1163638" marR="0" indent="-11636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  <a:tab pos="1163638" algn="l"/>
                        </a:tabLst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3.    เงื่อนไข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ไม่มี</a:t>
                      </a:r>
                    </a:p>
                    <a:p>
                      <a:pPr marL="1163638" marR="0" indent="-11636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  <a:tab pos="1163638" algn="l"/>
                        </a:tabLst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4.    หลักฐาน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หลักฐานเชิงประจักษ์ที่สามารถตรวจสอบได้ในการออก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หนังสือรับรองในรูปแบบอิเล็กทรอนิกส์ ภายใต้ระบบการยื่นรับรองหลักสูตรและค่าใช้จ่ายในการฝึกอบรมตาม</a:t>
                      </a:r>
                    </a:p>
                    <a:p>
                      <a:pPr marL="1163638" marR="0" indent="-11636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  <a:tab pos="1163638" algn="l"/>
                        </a:tabLst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พระราชบัญญัติส่งเสริมการพัฒนาฝีมือแรงงาน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พ.ศ. 2545  ทางอิเล็กทรอนิกส์ 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(e</a:t>
                      </a:r>
                      <a:r>
                        <a:rPr lang="en-US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 Service)</a:t>
                      </a:r>
                      <a:r>
                        <a:rPr lang="th-TH" sz="900" b="0" kern="1200" spc="-3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</a:t>
                      </a:r>
                      <a:endParaRPr lang="th-TH" sz="900" b="0" kern="1200" baseline="0" dirty="0" smtClean="0">
                        <a:solidFill>
                          <a:schemeClr val="tx1"/>
                        </a:solidFill>
                        <a:effectLst/>
                        <a:uFillTx/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5.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1" kern="1200" dirty="0" smtClean="0">
                        <a:solidFill>
                          <a:schemeClr val="tx1"/>
                        </a:solidFill>
                        <a:effectLst/>
                        <a:uFillTx/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ea typeface="Tahoma" panose="020B0604030504040204" pitchFamily="34" charset="0"/>
                        <a:cs typeface="TH SarabunPSK" pitchFamily="34" charset="-34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50813" y="3810000"/>
            <a:ext cx="84248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เป้าหมายตามรอบประเมิน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ที่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805313"/>
              </p:ext>
            </p:extLst>
          </p:nvPr>
        </p:nvGraphicFramePr>
        <p:xfrm>
          <a:off x="228600" y="4399124"/>
          <a:ext cx="8543925" cy="1544476"/>
        </p:xfrm>
        <a:graphic>
          <a:graphicData uri="http://schemas.openxmlformats.org/drawingml/2006/table">
            <a:tbl>
              <a:tblPr firstRow="1"/>
              <a:tblGrid>
                <a:gridCol w="855980">
                  <a:extLst>
                    <a:ext uri="{9D8B030D-6E8A-4147-A177-3AD203B41FA5}"/>
                  </a:extLst>
                </a:gridCol>
                <a:gridCol w="403270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71789">
                  <a:extLst>
                    <a:ext uri="{9D8B030D-6E8A-4147-A177-3AD203B41FA5}"/>
                  </a:extLst>
                </a:gridCol>
                <a:gridCol w="492370">
                  <a:extLst>
                    <a:ext uri="{9D8B030D-6E8A-4147-A177-3AD203B41FA5}"/>
                  </a:extLst>
                </a:gridCol>
                <a:gridCol w="442127">
                  <a:extLst>
                    <a:ext uri="{9D8B030D-6E8A-4147-A177-3AD203B41FA5}"/>
                  </a:extLst>
                </a:gridCol>
                <a:gridCol w="1918576">
                  <a:extLst>
                    <a:ext uri="{9D8B030D-6E8A-4147-A177-3AD203B41FA5}"/>
                  </a:extLst>
                </a:gridCol>
                <a:gridCol w="39254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1707840">
                  <a:extLst>
                    <a:ext uri="{9D8B030D-6E8A-4147-A177-3AD203B41FA5}"/>
                  </a:extLst>
                </a:gridCol>
              </a:tblGrid>
              <a:tr h="497684">
                <a:tc>
                  <a:txBody>
                    <a:bodyPr/>
                    <a:lstStyle/>
                    <a:p>
                      <a:pPr lvl="0" algn="thaiDist"/>
                      <a:endParaRPr lang="en-US" sz="1400" b="1" dirty="0">
                        <a:solidFill>
                          <a:schemeClr val="tx1"/>
                        </a:solidFill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ต.ค.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spc="-40" baseline="0" dirty="0"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พ.ย.</a:t>
                      </a:r>
                      <a:endParaRPr lang="en-US" sz="1400" b="1" spc="-40" baseline="0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spc="-40" baseline="0" dirty="0"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ธ.ค.</a:t>
                      </a:r>
                      <a:endParaRPr lang="en-US" sz="1400" b="1" spc="-40" baseline="0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ม.ค.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ก.พ.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รอบที่ 1 มี.ค. (6 เดือน)</a:t>
                      </a:r>
                      <a:endParaRPr lang="en-US" sz="1400" b="1" dirty="0" smtClean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spc="-40" baseline="0" dirty="0"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เม.ย.</a:t>
                      </a:r>
                      <a:endParaRPr lang="en-US" sz="1400" b="1" spc="-40" baseline="0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spc="-40" baseline="0" dirty="0"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พ.ค.</a:t>
                      </a:r>
                      <a:endParaRPr lang="en-US" sz="1400" b="1" spc="-40" baseline="0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มิ.ย.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ก.ค.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ส.ค.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รอบที่ 2 ก.ย. (12 เดือน)</a:t>
                      </a:r>
                      <a:endParaRPr lang="en-US" sz="1400" b="1" dirty="0" smtClean="0"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10263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เป้าหมาย </a:t>
                      </a:r>
                      <a:r>
                        <a:rPr lang="th-TH" sz="1200" b="1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ปี 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63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1400" dirty="0">
                        <a:solidFill>
                          <a:schemeClr val="tx1"/>
                        </a:solidFill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1400" dirty="0">
                        <a:solidFill>
                          <a:schemeClr val="tx1"/>
                        </a:solidFill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u="none" strike="noStrike" dirty="0">
                        <a:effectLst/>
                        <a:latin typeface="TH SarabunPSK" pitchFamily="34" charset="-34"/>
                        <a:ea typeface="Tahoma" panose="020B0604030504040204" pitchFamily="34" charset="0"/>
                        <a:cs typeface="TH SarabunPSK" pitchFamily="34" charset="-34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Tahoma" panose="020B0604030504040204" pitchFamily="34" charset="0"/>
                        <a:cs typeface="TH SarabunPSK" pitchFamily="34" charset="-34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ไม่มี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1400" b="0" spc="-30" dirty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1400" b="0" spc="-30" dirty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400" b="0" spc="-30" dirty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400" b="0" spc="-30" dirty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400" b="0" spc="-30" dirty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● หนังสือรับรองในรูปแบบอิเล็กทรอนิกส์ ภายใต้ระบบการยื่นรับรองหลักสูตรและค่าใช้จ่ายในการฝึกอบรมตามพระราชบัญญัติส่งเสริมการพัฒนาฝีมือแรงงาน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พ.ศ. 25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45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ทางอิเล็กทรอนิกส์ 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(e</a:t>
                      </a:r>
                      <a:r>
                        <a:rPr lang="en-US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 Service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14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pSp>
        <p:nvGrpSpPr>
          <p:cNvPr id="23" name="Group 4"/>
          <p:cNvGrpSpPr>
            <a:grpSpLocks/>
          </p:cNvGrpSpPr>
          <p:nvPr/>
        </p:nvGrpSpPr>
        <p:grpSpPr bwMode="auto">
          <a:xfrm>
            <a:off x="1018501" y="4000499"/>
            <a:ext cx="7844146" cy="342901"/>
            <a:chOff x="1153093" y="4031944"/>
            <a:chExt cx="7843703" cy="341527"/>
          </a:xfrm>
        </p:grpSpPr>
        <p:sp>
          <p:nvSpPr>
            <p:cNvPr id="25" name="TextBox 24"/>
            <p:cNvSpPr txBox="1"/>
            <p:nvPr/>
          </p:nvSpPr>
          <p:spPr>
            <a:xfrm>
              <a:off x="1153093" y="4031944"/>
              <a:ext cx="1336600" cy="3383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6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9" name="Straight Arrow Connector 38"/>
            <p:cNvCxnSpPr/>
            <p:nvPr/>
          </p:nvCxnSpPr>
          <p:spPr>
            <a:xfrm>
              <a:off x="5986758" y="4280184"/>
              <a:ext cx="301003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0" y="-3175"/>
            <a:ext cx="86026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4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Innovation Base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 (ศูนย์ข้อมูลเทคโนโลยีสารสนเทศและการสื่อสาร)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2563</a:t>
            </a:r>
          </a:p>
        </p:txBody>
      </p:sp>
    </p:spTree>
    <p:extLst>
      <p:ext uri="{BB962C8B-B14F-4D97-AF65-F5344CB8AC3E}">
        <p14:creationId xmlns:p14="http://schemas.microsoft.com/office/powerpoint/2010/main" val="190006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5492" y="85728"/>
            <a:ext cx="789886" cy="85571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1694" y="2"/>
            <a:ext cx="794046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ตัวชี้วัด องค์ประกอบ</a:t>
            </a:r>
            <a:r>
              <a:rPr lang="th-TH" sz="18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ที่ 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4 </a:t>
            </a:r>
            <a:r>
              <a:rPr lang="en-US" sz="14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Innovation Base</a:t>
            </a:r>
            <a:r>
              <a:rPr lang="th-TH" sz="14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2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(สำนักงานเลขานุการกรม)</a:t>
            </a:r>
            <a:endParaRPr lang="th-TH" sz="1200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2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6410" y="1033790"/>
            <a:ext cx="40545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326365"/>
              </p:ext>
            </p:extLst>
          </p:nvPr>
        </p:nvGraphicFramePr>
        <p:xfrm>
          <a:off x="385814" y="1261265"/>
          <a:ext cx="8377185" cy="3463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771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87016">
                <a:tc>
                  <a:txBody>
                    <a:bodyPr/>
                    <a:lstStyle/>
                    <a:p>
                      <a:pPr marL="180975" indent="-180975">
                        <a:buAutoNum type="arabicPeriod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บุคลากรของกรมพัฒนาฝีมือแรงงานมีความพึงพอใจในการให้บริการของสำนักงานเลขานุการกรมทางด้าน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กระบวนการ </a:t>
                      </a:r>
                    </a:p>
                    <a:p>
                      <a:pPr marL="180975" indent="-180975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ปฏิบัติงาน 2) เจ้าหน้าที่และจริยธรรมในการให้บริการ 3) สิ่งอำนวยความสะดวก และ 4) คุณภาพการให้บริการ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พิจารณาจากการตอบ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แบบสอบถามความพึงพอใจของบุคลากรจากหน่วยงานส่วนกลางกรมพัฒนาฝีมือแรงงาน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เพื่อนำผลมา </a:t>
                      </a: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วิเคราะห์ ปรับปรุงกระบวนการทำงานด้านการให้บริการและการอำนวยความสะดวกในด้านต่าง ๆ ให้มีประสิทธิภาพมากยิ่งขึ้น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รอบที่ 1 ผลการดำเนินการระหว่างวันที่ 1 ตุลาคม 2562 - 31 มีนาคม 2563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รอบที่ 2 ผลการดำเนินการระหว่างวันที่ 1 เมษายน 2563 – 30 กันยายน 2563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kern="120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3.   เงื่อนไข 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kern="120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ผู้ที่ตอบแบบสอบถามไม่น้อยกว่า 100 คน</a:t>
                      </a: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หลักฐาน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เอกสารการรายงานผล หรือหลักฐานเชิงประจักษ์ที่สามารถตรวจสอบได้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</a:t>
                      </a: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(ถ้ามี)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88615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                                                                                                                                   แบบสอบถามความพึงพอใจ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85815" y="4630579"/>
            <a:ext cx="21378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367011" y="4687674"/>
            <a:ext cx="7318367" cy="341526"/>
            <a:chOff x="1153093" y="4031945"/>
            <a:chExt cx="7928231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rgbClr val="F79646">
                    <a:lumMod val="50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rgbClr val="F79646">
                      <a:lumMod val="50000"/>
                    </a:srgb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rgbClr val="F79646">
                      <a:lumMod val="50000"/>
                    </a:srgb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rgbClr val="F79646">
                    <a:lumMod val="50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rgbClr val="F79646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rgbClr val="F79646">
                      <a:lumMod val="75000"/>
                    </a:srgb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rgbClr val="F79646">
                      <a:lumMod val="75000"/>
                    </a:srgb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rgbClr val="F79646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093789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:a16="http://schemas.microsoft.com/office/drawing/2014/main" xmlns="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585302"/>
              </p:ext>
            </p:extLst>
          </p:nvPr>
        </p:nvGraphicFramePr>
        <p:xfrm>
          <a:off x="414926" y="5059680"/>
          <a:ext cx="8314009" cy="1036320"/>
        </p:xfrm>
        <a:graphic>
          <a:graphicData uri="http://schemas.openxmlformats.org/drawingml/2006/table">
            <a:tbl>
              <a:tblPr firstRow="1"/>
              <a:tblGrid>
                <a:gridCol w="10714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2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617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431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544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081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77099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6234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6174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6174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6174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6174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722424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91185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11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ผลความพึง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พอใจของผู้รับบริการ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ไม่น้อยกว่าร้อยละ 60 /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รายงานผลและแผนการปรับปรุง</a:t>
                      </a:r>
                      <a:endParaRPr lang="en-US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</a:t>
                      </a:r>
                      <a:endParaRPr lang="en-US" sz="800" b="0" kern="1200" dirty="0" smtClean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ผลความพึง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พอใจของผู้รับบริการไม่น้อยกว่าร้อย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ละ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65 / รายงานผลและแผนการปรับปรุง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>
            <a:extLst>
              <a:ext uri="{FF2B5EF4-FFF2-40B4-BE49-F238E27FC236}">
                <a16:creationId xmlns:a16="http://schemas.microsoft.com/office/drawing/2014/main" xmlns="" id="{3564FF0D-1E39-4F28-97CE-309F129940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715726"/>
              </p:ext>
            </p:extLst>
          </p:nvPr>
        </p:nvGraphicFramePr>
        <p:xfrm>
          <a:off x="1367011" y="3048000"/>
          <a:ext cx="6631832" cy="62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10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9151">
                  <a:extLst>
                    <a:ext uri="{9D8B030D-6E8A-4147-A177-3AD203B41FA5}">
                      <a16:colId xmlns:a16="http://schemas.microsoft.com/office/drawing/2014/main" xmlns="" val="4194204192"/>
                    </a:ext>
                  </a:extLst>
                </a:gridCol>
                <a:gridCol w="25040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1761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39985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ของผู้ตอบแบบสอบถามความพึงพอใจของผู้รับบริการภายในหน่วยงาน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ผลรวมของคะแนนระดับความพึงพอใจ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3975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คะแนนเต็มรวมของระดับความพึงพอใจ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026" name="Picture 2" descr="C:\Users\DSD_18447\Desktop\แบบสอบถาม QR Cod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3124200"/>
            <a:ext cx="975946" cy="1057275"/>
          </a:xfrm>
          <a:prstGeom prst="rect">
            <a:avLst/>
          </a:prstGeom>
          <a:noFill/>
        </p:spPr>
      </p:pic>
      <p:sp>
        <p:nvSpPr>
          <p:cNvPr id="25" name="Rounded Rectangle 3"/>
          <p:cNvSpPr/>
          <p:nvPr/>
        </p:nvSpPr>
        <p:spPr bwMode="gray">
          <a:xfrm>
            <a:off x="494567" y="616737"/>
            <a:ext cx="7277833" cy="450063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Aft>
                <a:spcPts val="600"/>
              </a:spcAft>
              <a:defRPr/>
            </a:pP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endParaRPr lang="th-TH" sz="1100" b="1" kern="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719138" indent="-719138">
              <a:spcAft>
                <a:spcPts val="600"/>
              </a:spcAft>
              <a:defRPr/>
            </a:pP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4.4 : ร้อยละของความพึงพอใจของผู้รับบริการภายใน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หน่วยงานส่วนกลางกรมพัฒนาฝีมือแรงงาน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88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4" y="76202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5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Potential Based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1200" b="1" dirty="0" smtClean="0">
                <a:latin typeface="Tahoma" pitchFamily="34" charset="0"/>
                <a:cs typeface="Tahoma" pitchFamily="34" charset="0"/>
              </a:rPr>
              <a:t>(ทุกหน่วยงานส่วนกลาง)</a:t>
            </a:r>
            <a:endParaRPr lang="th-TH" sz="12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276" y="719138"/>
            <a:ext cx="7705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5.1 : ความสำเร็จของการขับเคลื่อนการปฏิบัติงานของกรมพัฒนาฝีมือ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แรงงาน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สู่ระบบราชการ 4.0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1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034036"/>
              </p:ext>
            </p:extLst>
          </p:nvPr>
        </p:nvGraphicFramePr>
        <p:xfrm>
          <a:off x="152400" y="1600200"/>
          <a:ext cx="8762999" cy="297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2999">
                  <a:extLst>
                    <a:ext uri="{9D8B030D-6E8A-4147-A177-3AD203B41FA5}"/>
                  </a:extLst>
                </a:gridCol>
              </a:tblGrid>
              <a:tr h="29718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การดำเนินงานโดยยึดหลักธรรมาภิบาลเพื่อประโยชน์สุขของประชาชน เพื่อรองรับต่อยุทธศาสตร์ประเทศไทย 4.0 โดยระบบราชการต้องปรับเปลี่ยนแนวคิดและวิธีการทำงานใหม่ เพื่อพลิกโฉม (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Transform)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ให้สามารถเป็นที่เชื่อถือไว้วางใจ และเป็นที่พึ่งของประชาชนได้อย่างแท้จริง (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Credible and Trusted Government)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โดยคะแนนการประเมิน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PMQA 4.0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ในทุกหมวดได้คะแนนสูงกว่า ปี พ.ศ. 2562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เข้าร่วมกิจกรรมของกลุ่มพัฒนาระบบบริหารที่เกี่ยวข้องกับการขับเคลื่อนการปฏิบัติงานของกรมพัฒนาฝีมือแรงงานสู่ระบบราชการ 4.0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ประกอบด้วย การศึกษาดูงาน การจัดประชุมเชิงปฏิบัติการ </a:t>
                      </a:r>
                      <a:endParaRPr lang="th-TH" sz="900" b="0" kern="1200" baseline="0" dirty="0" smtClean="0">
                        <a:solidFill>
                          <a:schemeClr val="tx1"/>
                        </a:solidFill>
                        <a:effectLst/>
                        <a:uFillTx/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– 30 กันยายน 2563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 ระหว่างวันที่ 1 ตุลาคม 2562 – 30 กันยายน 2563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1) เจ้าหน้าที่ที่เข้าร่วมกิจกรรมต้องมีตำแหน่งนักวิชาการฯ ระดับชำนาญการ ขึ้นไปอย่างน้อย 1 คน ในทุกกิจกรรม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2) กรมพัฒนาฝีมือแรงงานได้รับคะแนนประเมิน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PMQA 4.0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สูงกว่าปี พ.ศ. 2562</a:t>
                      </a: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1) พิจารณาจากหลักฐานการลงลายมือในการเข้าร่วมกิจกรรม/ประชุมเชิงปฏิบัติการ/สัมมนา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2) การรายงานผลตามแบบฟอร์ม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  ผู้รับผิดชอบ : นางศรีวรรณ ประเสริฐทอง นักวิชาการพัฒนาฝีมือแรงงานชำนาญการ และนางสาวนภารัตน์ ภาโนมัย นักวิชาการพัฒนาฝีมือแรงงาน                     โทรศัพท์ : 0 2247 0303 และ 0 2245 1707 ต่อ 613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09537" y="45720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610100"/>
            <a:ext cx="7858124" cy="342900"/>
            <a:chOff x="1153093" y="4031945"/>
            <a:chExt cx="7857681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024016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277368"/>
              </p:ext>
            </p:extLst>
          </p:nvPr>
        </p:nvGraphicFramePr>
        <p:xfrm>
          <a:off x="109536" y="4953000"/>
          <a:ext cx="8805862" cy="1219200"/>
        </p:xfrm>
        <a:graphic>
          <a:graphicData uri="http://schemas.openxmlformats.org/drawingml/2006/table">
            <a:tbl>
              <a:tblPr firstRow="1"/>
              <a:tblGrid>
                <a:gridCol w="1134878">
                  <a:extLst>
                    <a:ext uri="{9D8B030D-6E8A-4147-A177-3AD203B41FA5}"/>
                  </a:extLst>
                </a:gridCol>
                <a:gridCol w="394272">
                  <a:extLst>
                    <a:ext uri="{9D8B030D-6E8A-4147-A177-3AD203B41FA5}"/>
                  </a:extLst>
                </a:gridCol>
                <a:gridCol w="383140">
                  <a:extLst>
                    <a:ext uri="{9D8B030D-6E8A-4147-A177-3AD203B41FA5}"/>
                  </a:extLst>
                </a:gridCol>
                <a:gridCol w="363492">
                  <a:extLst>
                    <a:ext uri="{9D8B030D-6E8A-4147-A177-3AD203B41FA5}"/>
                  </a:extLst>
                </a:gridCol>
                <a:gridCol w="481383">
                  <a:extLst>
                    <a:ext uri="{9D8B030D-6E8A-4147-A177-3AD203B41FA5}"/>
                  </a:extLst>
                </a:gridCol>
                <a:gridCol w="432261">
                  <a:extLst>
                    <a:ext uri="{9D8B030D-6E8A-4147-A177-3AD203B41FA5}"/>
                  </a:extLst>
                </a:gridCol>
                <a:gridCol w="1875765">
                  <a:extLst>
                    <a:ext uri="{9D8B030D-6E8A-4147-A177-3AD203B41FA5}"/>
                  </a:extLst>
                </a:gridCol>
                <a:gridCol w="383786">
                  <a:extLst>
                    <a:ext uri="{9D8B030D-6E8A-4147-A177-3AD203B41FA5}"/>
                  </a:extLst>
                </a:gridCol>
                <a:gridCol w="383141">
                  <a:extLst>
                    <a:ext uri="{9D8B030D-6E8A-4147-A177-3AD203B41FA5}"/>
                  </a:extLst>
                </a:gridCol>
                <a:gridCol w="383140">
                  <a:extLst>
                    <a:ext uri="{9D8B030D-6E8A-4147-A177-3AD203B41FA5}"/>
                  </a:extLst>
                </a:gridCol>
                <a:gridCol w="383141">
                  <a:extLst>
                    <a:ext uri="{9D8B030D-6E8A-4147-A177-3AD203B41FA5}"/>
                  </a:extLst>
                </a:gridCol>
                <a:gridCol w="383141">
                  <a:extLst>
                    <a:ext uri="{9D8B030D-6E8A-4147-A177-3AD203B41FA5}"/>
                  </a:extLst>
                </a:gridCol>
                <a:gridCol w="1824322">
                  <a:extLst>
                    <a:ext uri="{9D8B030D-6E8A-4147-A177-3AD203B41FA5}"/>
                  </a:extLst>
                </a:gridCol>
              </a:tblGrid>
              <a:tr h="474133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7450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การมีส่วนร่วมในการทำกิจกรรมประเมินองค์การสู่ราชการ 4.0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ประจำปีงบประมาณ พ.ศ. 2563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การรายงานผลดำเนินการได้ตามแผนการขับเคลื่อนการปฏิบัติงาน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ของกรมพัฒนาฝีมือแรงงาน สู่ระบบราชการ 4.0 ไม่น้อยกว่าร้อยละ 90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25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453511"/>
              </p:ext>
            </p:extLst>
          </p:nvPr>
        </p:nvGraphicFramePr>
        <p:xfrm>
          <a:off x="1905001" y="3657600"/>
          <a:ext cx="7467599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91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7639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ร้อยละของการดำเนินกิจกรรม/โครงการ ตามแผนการ       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ขับเคลื่อนการปฏิบัติงานของกรมพัฒนาฝีมือแรงงาน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สู่ระบบราชการ 4.0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</a:t>
                      </a:r>
                      <a:endParaRPr lang="en-US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จำนวนกิจกรรม/โครงการที่สามารถดำเนินการได้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 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</a:t>
                      </a:r>
                      <a:endParaRPr lang="th-TH" sz="9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</a:t>
                      </a:r>
                      <a:r>
                        <a:rPr lang="th-TH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จำนวนกิจกรรม/โครงการ </a:t>
                      </a:r>
                      <a:r>
                        <a:rPr lang="th-TH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ของแต่ละหน่วยงาน</a:t>
                      </a: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ตามแผนการขับเคลื่อน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การปฏิบัติงานของกรมพัฒนาฝีมือแรงงาน</a:t>
                      </a:r>
                      <a:r>
                        <a:rPr lang="th-TH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สู่ระบบราชการ 4.0</a:t>
                      </a:r>
                      <a:endParaRPr lang="th-TH" sz="9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</a:t>
                      </a:r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2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4" y="76202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5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Potential Based </a:t>
            </a:r>
            <a:r>
              <a:rPr lang="th-TH" sz="1200" b="1" dirty="0" smtClean="0">
                <a:latin typeface="Tahoma" pitchFamily="34" charset="0"/>
                <a:cs typeface="Tahoma" pitchFamily="34" charset="0"/>
              </a:rPr>
              <a:t>(ส่วนกลางทุกหน่วยงาน)</a:t>
            </a:r>
            <a:endParaRPr lang="th-TH" sz="12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276" y="719138"/>
            <a:ext cx="7324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5.2 : ความสำเร็จของการประกวดรางวัลเลิศรัฐ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1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070246"/>
              </p:ext>
            </p:extLst>
          </p:nvPr>
        </p:nvGraphicFramePr>
        <p:xfrm>
          <a:off x="152401" y="1676400"/>
          <a:ext cx="8610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/>
                  </a:extLst>
                </a:gridCol>
              </a:tblGrid>
              <a:tr h="25908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การประกวดรางวัลเลิศรัฐ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Public Sector Excellence Awards : PSEA)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เป็นกิจกรรมที่ส่งเสริมและสนับสนุนให้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ภาครัฐมีการปรับตัว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ให้ทันต่อการเปลี่ยนแปลงในสถานการณ์ปัจจุบัน ทั้งการปรับเปลี่ยนแนวคิดและวิธีการทำงานใหม่ การนำนวัตกรรมเข้ามาช่วยพัฒนางานบริการภาครัฐ หรือการทำงานโดยยึดหลักธรรมาภิบาลของการบริหารกิจการบ้านเมืองที่ดี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เพื่อให้ภาครัฐสามารถพลิกโฉมการทำงานให้มีประสิทธิภาพมากยิ่งขึ้น จนสามารถเป็นที่เชื่อถือและไว้วางใจรวมทั้งเป็นที่พึ่งของประชาชน ซึ่งเป็น     กลยุทธ์ที่ให้หน่วยงานภาครัฐเกิดการพัฒนาองค์กรและการบริการภาครัฐแก่ประชาชน โดยมอบรางวัลให้แก่หน่วยงานภาครัฐที่มุ่งมั่นพัฒนาการปฏิบัติราชการมาอย่างต่อเนื่อง ซึ่งรางวัลจะเป็นกลไกสำคัญอย่างหนึ่งที่จะช่วยขับเคลื่อน และผลักดันให้เกิดการพัฒนาระบบราชการและการบริหารงานภาครัฐให้ดียิ่งขึ้น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หน่วยงานได้รับรางวัลเลิศรัฐ สาขาใด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สาขาหนึ่ง โดยแบ่งเป็น 3 สาขา ประกอบด้วย 1) สาขาบริการภาครัฐ 2) สาขาคุณภาพการบริหารจัดการภาครัฐ และ 3) สาขาการบริหารราชการแบบมีส่วนร่วม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– 30 กันยายน 2563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 ระหว่างวันที่ 1 ตุลาคม 2562 – 30 กันยายน 2563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เจ้าหน้าที่ที่เข้าร่วมต้องมีตำแหน่งนักวิชาการฯ ระดับชำนาญการ ขึ้นไปอย่างน้อย 1 คน ในทุกกิจกรรมที่เข้าร่วม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หลักฐาน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ผลประกาศรางวัลเลิศรัฐจากสำนักงาน ก.พ.ร.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สูตรการคำนวณ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6" y="4402139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457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152234"/>
              </p:ext>
            </p:extLst>
          </p:nvPr>
        </p:nvGraphicFramePr>
        <p:xfrm>
          <a:off x="0" y="4876800"/>
          <a:ext cx="9006844" cy="10668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/>
                  </a:extLst>
                </a:gridCol>
                <a:gridCol w="403270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71789">
                  <a:extLst>
                    <a:ext uri="{9D8B030D-6E8A-4147-A177-3AD203B41FA5}"/>
                  </a:extLst>
                </a:gridCol>
                <a:gridCol w="492370">
                  <a:extLst>
                    <a:ext uri="{9D8B030D-6E8A-4147-A177-3AD203B41FA5}"/>
                  </a:extLst>
                </a:gridCol>
                <a:gridCol w="442127">
                  <a:extLst>
                    <a:ext uri="{9D8B030D-6E8A-4147-A177-3AD203B41FA5}"/>
                  </a:extLst>
                </a:gridCol>
                <a:gridCol w="1918576">
                  <a:extLst>
                    <a:ext uri="{9D8B030D-6E8A-4147-A177-3AD203B41FA5}"/>
                  </a:extLst>
                </a:gridCol>
                <a:gridCol w="39254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1865959">
                  <a:extLst>
                    <a:ext uri="{9D8B030D-6E8A-4147-A177-3AD203B41FA5}"/>
                  </a:extLst>
                </a:gridCol>
              </a:tblGrid>
              <a:tr h="414867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519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การมีส่วนร่วมในการทำกิจกรรมเตรียมการประกวดรางวัลเลิศรัฐ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● ได้รับรางวัลเลิศรัฐ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0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-6927" y="2743200"/>
            <a:ext cx="9144000" cy="1905000"/>
            <a:chOff x="-6927" y="2743200"/>
            <a:chExt cx="9144000" cy="1905000"/>
          </a:xfrm>
        </p:grpSpPr>
        <p:sp>
          <p:nvSpPr>
            <p:cNvPr id="5" name="Rectangle 4"/>
            <p:cNvSpPr/>
            <p:nvPr/>
          </p:nvSpPr>
          <p:spPr>
            <a:xfrm>
              <a:off x="-6927" y="2743200"/>
              <a:ext cx="9144000" cy="76200"/>
            </a:xfrm>
            <a:prstGeom prst="rect">
              <a:avLst/>
            </a:prstGeom>
            <a:solidFill>
              <a:srgbClr val="8F77AD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-6927" y="4572000"/>
              <a:ext cx="9144000" cy="76200"/>
            </a:xfrm>
            <a:prstGeom prst="rect">
              <a:avLst/>
            </a:prstGeom>
            <a:solidFill>
              <a:srgbClr val="8F77AD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-6927" y="2895600"/>
              <a:ext cx="9144000" cy="1600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685800" y="2921869"/>
            <a:ext cx="7772400" cy="1470025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b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หน่วยงานส่วนกลาง</a:t>
            </a:r>
            <a:endParaRPr lang="th-TH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07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8002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ที่ 5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Potential Based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 (กองแผนงานและสารสนเทศ)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                      </a:t>
            </a:r>
            <a:r>
              <a:rPr lang="th-TH" sz="1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10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สถาบันพัฒนาฝีมือแรงงาน / สำนักงานพัฒนาฝีมือ</a:t>
            </a:r>
            <a:r>
              <a:rPr lang="th-TH" sz="1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แรงงาน)</a:t>
            </a:r>
            <a:endParaRPr lang="th-TH" sz="1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28600" y="838200"/>
            <a:ext cx="7818438" cy="5334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ในการทบทวนวิสัยทัศน์และแผนปฏิบัติ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ราชการกรมพัฒนาฝีมือแรงงาน 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พ.ศ. 2563 -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2565 </a:t>
            </a:r>
            <a:endParaRPr lang="en-US" sz="11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2563</a:t>
            </a:r>
            <a:endParaRPr lang="en-US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03187" y="13716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799877"/>
              </p:ext>
            </p:extLst>
          </p:nvPr>
        </p:nvGraphicFramePr>
        <p:xfrm>
          <a:off x="152401" y="1676401"/>
          <a:ext cx="8686799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799">
                  <a:extLst>
                    <a:ext uri="{9D8B030D-6E8A-4147-A177-3AD203B41FA5}"/>
                  </a:extLst>
                </a:gridCol>
              </a:tblGrid>
              <a:tr h="2667000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การบรรลุผลของการ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ทบทวนวิสัยทัศน์และแผนปฏิบัติราชการกรมพัฒนาฝีมือแรงงาน พ.ศ. 2563 -2565 ประจำปีงบประมาณ พ.ศ. 2563 เพื่อตอบสนองต่อความต้องการของผู้รับบริการและผู้มีส่วนได้ส่วนเสีย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โดยสอดคล้องกับยุทธศาสตร์ชาติ 20 ปี และแผนอื่น ๆ          ที่เกี่ยวข้อง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– 30 กันยายน 2563 ประกอบด้วย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แต่งตั้งคณะทำงานและจัดประชุมทบทวนวิสัยทัศน์และแผนปฏิบัติราชการกรมฯ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2) จัดประชุมสัมมนาเชิงปฏิบัติการเพื่อรับฟังความคิดเห็นของผู้รับบริการและผู้มีส่วนได้ส่วนเสีย เพื่อทบทวนวิสัยทัศน์และแผนปฏิบัติราชการกรมฯ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3)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ทบทวนวิสัยทัศน์และแผนปฏิบัติราชการกรมฯ โดยเชื่อมโยงยุทธศาสตร์ชาติ 20 ปี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แผนแม่บทภายใต้ยุทธศาสตร์ชาติ และแผนอื่นที่เกี่ยวข้อง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กำหนดเป้าหมายแผนปฏิบัติราชการกรมฯ และตัวชี้วัดทั้งระยะสั้นและระยะยาว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 ระหว่างวันที่ 1 ตุลาคม 2562 – 30 กันยายน 2563 ประกอบด้วย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4) ประชาพิจารณ์แผนปฏิบัติราชการกรมฯ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/วิสัยทัศน์ และ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นำเสนอร่างแผนปฏิบัติราชการกรมต่อผู้บริหารองค์การ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5)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เผยแพร่วิสัยทัศน์และแผนปฏิบัติราชการกรมฯ ให้แก่ผู้เกี่ยวข้อง ผู้รับบริการและผู้มีส่วนได้ส่วนเสีย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3"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เงื่อนไข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หลักฐานเชิงประจักษ์ที่ชัดเจนและสามารถตรวจสอบได้ / ภาพกิจกรรม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09537" y="43434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14400" y="4419600"/>
            <a:ext cx="8020050" cy="342895"/>
            <a:chOff x="1076897" y="4031945"/>
            <a:chExt cx="8019598" cy="341521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533369" cy="6325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flipH="1">
              <a:off x="1076897" y="4286509"/>
              <a:ext cx="576232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3"/>
              <a:ext cx="1336600" cy="3383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524615" y="4280184"/>
              <a:ext cx="2989095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20783"/>
              </p:ext>
            </p:extLst>
          </p:nvPr>
        </p:nvGraphicFramePr>
        <p:xfrm>
          <a:off x="41591" y="4876800"/>
          <a:ext cx="9006844" cy="868680"/>
        </p:xfrm>
        <a:graphic>
          <a:graphicData uri="http://schemas.openxmlformats.org/drawingml/2006/table">
            <a:tbl>
              <a:tblPr firstRow="1"/>
              <a:tblGrid>
                <a:gridCol w="1025209">
                  <a:extLst>
                    <a:ext uri="{9D8B030D-6E8A-4147-A177-3AD203B41FA5}"/>
                  </a:extLst>
                </a:gridCol>
                <a:gridCol w="457200">
                  <a:extLst>
                    <a:ext uri="{9D8B030D-6E8A-4147-A177-3AD203B41FA5}"/>
                  </a:extLst>
                </a:gridCol>
                <a:gridCol w="473526">
                  <a:extLst>
                    <a:ext uri="{9D8B030D-6E8A-4147-A177-3AD203B41FA5}"/>
                  </a:extLst>
                </a:gridCol>
                <a:gridCol w="517074">
                  <a:extLst>
                    <a:ext uri="{9D8B030D-6E8A-4147-A177-3AD203B41FA5}"/>
                  </a:extLst>
                </a:gridCol>
                <a:gridCol w="422591">
                  <a:extLst>
                    <a:ext uri="{9D8B030D-6E8A-4147-A177-3AD203B41FA5}"/>
                  </a:extLst>
                </a:gridCol>
                <a:gridCol w="491809">
                  <a:extLst>
                    <a:ext uri="{9D8B030D-6E8A-4147-A177-3AD203B41FA5}"/>
                  </a:extLst>
                </a:gridCol>
                <a:gridCol w="1219200">
                  <a:extLst>
                    <a:ext uri="{9D8B030D-6E8A-4147-A177-3AD203B41FA5}"/>
                  </a:extLst>
                </a:gridCol>
                <a:gridCol w="457200">
                  <a:extLst>
                    <a:ext uri="{9D8B030D-6E8A-4147-A177-3AD203B41FA5}"/>
                  </a:extLst>
                </a:gridCol>
                <a:gridCol w="533400">
                  <a:extLst>
                    <a:ext uri="{9D8B030D-6E8A-4147-A177-3AD203B41FA5}"/>
                  </a:extLst>
                </a:gridCol>
                <a:gridCol w="609600">
                  <a:extLst>
                    <a:ext uri="{9D8B030D-6E8A-4147-A177-3AD203B41FA5}"/>
                  </a:extLst>
                </a:gridCol>
                <a:gridCol w="609600">
                  <a:extLst>
                    <a:ext uri="{9D8B030D-6E8A-4147-A177-3AD203B41FA5}"/>
                  </a:extLst>
                </a:gridCol>
                <a:gridCol w="762000">
                  <a:extLst>
                    <a:ext uri="{9D8B030D-6E8A-4147-A177-3AD203B41FA5}"/>
                  </a:extLst>
                </a:gridCol>
                <a:gridCol w="1428435">
                  <a:extLst>
                    <a:ext uri="{9D8B030D-6E8A-4147-A177-3AD203B41FA5}"/>
                  </a:extLst>
                </a:gridCol>
              </a:tblGrid>
              <a:tr h="350520">
                <a:tc>
                  <a:txBody>
                    <a:bodyPr/>
                    <a:lstStyle/>
                    <a:p>
                      <a:pPr lvl="0" algn="thaiDist"/>
                      <a:endParaRPr lang="en-US" sz="9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9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9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(6 เดือน)</a:t>
                      </a:r>
                      <a:endParaRPr lang="en-US" sz="9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9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9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(12 เดือน)</a:t>
                      </a:r>
                      <a:endParaRPr lang="en-US" sz="9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0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9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9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ดำเนินการได้ตามข้อ 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ขั้นตอน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1) - 3)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9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900" b="0" spc="-3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900" b="0" spc="-3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900" b="0" spc="-3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900" b="0" spc="-3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ดำเนินการได้ตามข้อ 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ขั้นตอน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4 และ 5) </a:t>
                      </a:r>
                      <a:endParaRPr lang="th-TH" sz="9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1066800" y="3352800"/>
            <a:ext cx="6854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6732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80" y="66677"/>
            <a:ext cx="923905" cy="92390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-36731"/>
            <a:ext cx="860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5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Potential Based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(สำนักพัฒนาผู้ฝึกและเทคโนโลยีการฝึก)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1109990"/>
            <a:ext cx="9143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144018"/>
              </p:ext>
            </p:extLst>
          </p:nvPr>
        </p:nvGraphicFramePr>
        <p:xfrm>
          <a:off x="228600" y="1295401"/>
          <a:ext cx="8686800" cy="297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83657">
                <a:tc>
                  <a:txBody>
                    <a:bodyPr/>
                    <a:lstStyle/>
                    <a:p>
                      <a:pPr marL="182563" marR="0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ทำเกณฑ์ประกันคุณภาพตามกระบวนการปฏิบัติงานการให้บริการที่สำคัญในภารกิจและหน้าที่ของสำนักพัฒนาผู้ฝึกและเทคโนโลยีการฝึก</a:t>
                      </a:r>
                    </a:p>
                    <a:p>
                      <a:endParaRPr lang="en-US" sz="900" b="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รอบที่ 1 ผลการดำเนินการระหว่างวันที่ 1 ตุลาคม 2562 – 31 มีนาคม 2563 โดยดำเนินการ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itchFamily="34" charset="0"/>
                          <a:cs typeface="Tahoma" panose="020B0604030504040204" pitchFamily="34" charset="0"/>
                        </a:rPr>
                        <a:t>               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1)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ุกกลุ่มงานมีการหารือร่วมกันหรือประชุมเพื่อวิเคราะห์กระบวนการปฏิบัติงานการให้บริการที่สำคัญตามภารกิจและหน้าที่ของสำนักพัฒนาผู้ฝึกและเทคโนโลยีการฝึก</a:t>
                      </a:r>
                    </a:p>
                    <a:p>
                      <a:pPr marL="0" marR="0" indent="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2)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ทำรายงานสรุปผลการวิเคราะห์กระบวนการปฏิบัติงานตามภารกิจและหน้าที่ของสำนักพัฒนาผู้ฝึกและเทคโนโลยีการฝึก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รอบที่ 2 ผลการดำเนินการ ระหว่างวันที่ 1 เมษายน 2562 – 30 กันยายน 2563 โดยดำเนินการ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3)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นำผลการวิเคราะห์กระบวนการปฏิบัติงานฯ สอบถามผู้บริหารระดับสูงของกรมที่เกี่ยวข้อง เช่น รองอธิบดี 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ผู้ตรวจราชการกรม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ผู้อำนวยการระดับสำนัก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กอง ในส่วนกลาง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พร้อมทั้งจัดทำสรุปผลการสอบถาม</a:t>
                      </a:r>
                    </a:p>
                    <a:p>
                      <a:pPr marL="0" marR="0" indent="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</a:t>
                      </a:r>
                      <a:r>
                        <a:rPr lang="en-US" sz="900" b="0" kern="1200" baseline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4) </a:t>
                      </a:r>
                      <a:r>
                        <a:rPr lang="th-TH" sz="900" b="0" kern="1200" baseline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สอบถามความคิดเห็น </a:t>
                      </a:r>
                      <a:r>
                        <a:rPr lang="th-TH" sz="900" b="0" i="0" kern="120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เปิด</a:t>
                      </a:r>
                      <a:r>
                        <a:rPr lang="th-TH" sz="900" b="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โอกาสให้เจ้าหน้าที่กรมพัฒนาฝีมือแรงงานผู้มีส่วนได้ส่วนเสียได้ร่วมแสดงความคิดเห็น และมีโอกาสรับทราบข้อมูลโดยละเอียด รวมทั้งมีส่วนร่วม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ในการให้ข้อมูลที่เกี่ยวข้องกับเกณฑ์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การประกันคุณภาพสำนักพัฒนาผู้ฝึกและเทคโนโลยีการฝึก</a:t>
                      </a:r>
                    </a:p>
                    <a:p>
                      <a:pPr marL="0" marR="0" indent="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</a:t>
                      </a:r>
                      <a:r>
                        <a:rPr lang="en-US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5) 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ยกร่าง</a:t>
                      </a:r>
                      <a:r>
                        <a:rPr lang="th-TH" sz="900" b="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เกณฑ์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การประกันคุณภาพสำนักพัฒนาผู้ฝึกและเทคโนโลยีการฝึกเพื่อเตรียมพร้อมสำหรับการทดลองประเมิน (</a:t>
                      </a:r>
                      <a:r>
                        <a:rPr lang="en-US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SDQA</a:t>
                      </a:r>
                      <a:r>
                        <a:rPr lang="en-US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2020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r>
                        <a:rPr lang="th-TH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เงื่อนไข </a:t>
                      </a:r>
                      <a:r>
                        <a:rPr lang="th-TH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ไม่มี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เอกสารเชิงประจักษ์ที่ชัดเจนและสามารถตรวจสอบได้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1) รายงานสรุปผลการวิเคราะห์กระบวนการปฏิบัติงานตามภารกิจและหน้าที่ของสำนักพัฒนาผู้ฝึกและเทคโนโลยีการฝึ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2) 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ร่าง</a:t>
                      </a:r>
                      <a:r>
                        <a:rPr lang="th-TH" sz="900" b="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เกณฑ์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การประกันคุณภาพสำนักพัฒนาผู้ฝึกและเทคโนโลยีการฝึก</a:t>
                      </a:r>
                      <a:endParaRPr lang="th-TH" sz="900" b="0" kern="120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สูตรการคำนวณ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en-US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04800" y="4267200"/>
            <a:ext cx="1600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</a:t>
            </a:r>
            <a:r>
              <a:rPr lang="th-TH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ตามรอบ</a:t>
            </a:r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ประเมิน</a:t>
            </a:r>
            <a:endParaRPr lang="th-TH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295400" y="4343400"/>
            <a:ext cx="7086600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:a16="http://schemas.microsoft.com/office/drawing/2014/main" xmlns="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592303"/>
              </p:ext>
            </p:extLst>
          </p:nvPr>
        </p:nvGraphicFramePr>
        <p:xfrm>
          <a:off x="228599" y="4724400"/>
          <a:ext cx="8686800" cy="1039718"/>
        </p:xfrm>
        <a:graphic>
          <a:graphicData uri="http://schemas.openxmlformats.org/drawingml/2006/table">
            <a:tbl>
              <a:tblPr firstRow="1"/>
              <a:tblGrid>
                <a:gridCol w="9840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63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85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6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748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2641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85040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1721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8859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66306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9732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6630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55435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85715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82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รายงานสรุปผลการวิเคราะห์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กระบวนการปฏิบัติงานตามภารกิจ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และหน้าที่ของสำนักพัฒนาผู้ฝึก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และเทคโนโลยีการฝึก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ร่าง</a:t>
                      </a:r>
                      <a:r>
                        <a:rPr lang="th-TH" sz="900" b="0" i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เกณฑ์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การประกัน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คุณภาพสำนักพัฒนาผู้ฝึก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และเทคโนโลยีการฝึก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9592" marR="79592" marT="39796" marB="3979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Rounded Rectangle 3"/>
          <p:cNvSpPr/>
          <p:nvPr/>
        </p:nvSpPr>
        <p:spPr bwMode="gray">
          <a:xfrm>
            <a:off x="152400" y="609599"/>
            <a:ext cx="7848599" cy="511805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5.4 :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การประกันคุณภาพสำนักพัฒนาผู้ฝึกและเทคโนโลยีการฝึก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4137" y="268287"/>
            <a:ext cx="86026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ที่ 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5</a:t>
            </a:r>
            <a:r>
              <a:rPr lang="th-TH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Potential Based </a:t>
            </a:r>
            <a:r>
              <a:rPr lang="th-TH" sz="1200" b="1" dirty="0" smtClean="0">
                <a:latin typeface="Tahoma" pitchFamily="34" charset="0"/>
                <a:cs typeface="Tahoma" pitchFamily="34" charset="0"/>
              </a:rPr>
              <a:t>(กองบริหารทรัพยากรบุคคล)</a:t>
            </a:r>
            <a:endParaRPr lang="th-TH" sz="12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28600" y="990600"/>
            <a:ext cx="8458200" cy="5334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marL="990600" indent="-990600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</a:t>
            </a:r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การบรรลุเป้าหมาย การจัดทำแผนอัตรากำลังบุคลากรกรมพัฒนาฝีมือแรงงาน พ.ศ. </a:t>
            </a:r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2563 – 2565</a:t>
            </a:r>
            <a:endParaRPr lang="th-TH" sz="1100" b="1" kern="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5240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857692"/>
              </p:ext>
            </p:extLst>
          </p:nvPr>
        </p:nvGraphicFramePr>
        <p:xfrm>
          <a:off x="304800" y="1905000"/>
          <a:ext cx="8610600" cy="242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/>
                  </a:extLst>
                </a:gridCol>
              </a:tblGrid>
              <a:tr h="23622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การกำหนดกรอบอัตรากำลัง การจัดการทรัพยากรมนุษย์ ให้ตอบสนองสอดคล้องกับแผนยุทธศาสตร์ขององค์กร        เพื่อให้บุคลากรมีเพียงพอที่จะปฏิบัติภารกิจให้บรรลุ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ผบ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 ดังนั้น องค์กรที่ประสบความสำเร็จ จำเป็นต้องจัดหาบุคลากรที่มีความรู้ ความสามารถ และสมรรถนะที่สอดคล้องกับการทำงานในภารกิจของตน รวมถึง การวิเคราะห์กรอบอัตรากำลังให้เป็นระบบ ทั้งด้าน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อุปทาน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กำลังคน การวางแผนการใช้และพัฒนาคน เป็นต้น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– 31 มีนาคม 2563 โดยดำเนินการ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1) ตั้งคณะทำงาน เพื่อจัดทำแผนอัตรากำลัง กรมพัฒนาฝีมือแรงงาน พ.ศ.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2563-2565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                                    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2) ประชุมเพื่อกำหนดแนวทาง และวางแผนการดำเนินงาน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3) ศึกษา รวบรวม วิเคราะห์ข้อมูลเบื้องต้น เพื่อการจัดทำแผนฯ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รอบที่ 2  ผลการดำเนินการ ระหว่างวันที่ 1 เมษายน 2562 – 30 กันยายน 2563 โดยดำเนินการ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4) จัดทำแผนอัตรากำลัง กรมพัฒนาฝีมือแรงงาน พ.ศ.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2563-2565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indent="-228600" algn="l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5) เสนอผู้บริหารให้ความเห็นชอบ และประกาศใช้ต่อไป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หลักฐานเชิงประจักษ์ที่ชัดเจนและสามารถตรวจสอบได้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5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กองบริหารทรัพยากรบุคคล กลุ่มงานพัฒนาระบบงานและวางแผนอัตรากำลัง โทร.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407 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นายประพันธ์  หนูสันทัด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 ๆ (ถ้ามี)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228600" y="4267200"/>
            <a:ext cx="8424863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5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  <a:r>
              <a:rPr lang="th-TH" sz="1050" b="1" dirty="0" smtClean="0">
                <a:latin typeface="Tahoma" pitchFamily="34" charset="0"/>
                <a:cs typeface="Tahoma" pitchFamily="34" charset="0"/>
              </a:rPr>
              <a:t>ที่</a:t>
            </a:r>
            <a:endParaRPr lang="th-TH" sz="105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381500"/>
            <a:ext cx="7781925" cy="342900"/>
            <a:chOff x="1153093" y="4031945"/>
            <a:chExt cx="7781485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824841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952064"/>
              </p:ext>
            </p:extLst>
          </p:nvPr>
        </p:nvGraphicFramePr>
        <p:xfrm>
          <a:off x="304804" y="4800600"/>
          <a:ext cx="8610595" cy="1066800"/>
        </p:xfrm>
        <a:graphic>
          <a:graphicData uri="http://schemas.openxmlformats.org/drawingml/2006/table">
            <a:tbl>
              <a:tblPr firstRow="1"/>
              <a:tblGrid>
                <a:gridCol w="1066796">
                  <a:extLst>
                    <a:ext uri="{9D8B030D-6E8A-4147-A177-3AD203B41FA5}"/>
                  </a:extLst>
                </a:gridCol>
                <a:gridCol w="428445">
                  <a:extLst>
                    <a:ext uri="{9D8B030D-6E8A-4147-A177-3AD203B41FA5}"/>
                  </a:extLst>
                </a:gridCol>
                <a:gridCol w="409755">
                  <a:extLst>
                    <a:ext uri="{9D8B030D-6E8A-4147-A177-3AD203B41FA5}"/>
                  </a:extLst>
                </a:gridCol>
                <a:gridCol w="381000">
                  <a:extLst>
                    <a:ext uri="{9D8B030D-6E8A-4147-A177-3AD203B41FA5}"/>
                  </a:extLst>
                </a:gridCol>
                <a:gridCol w="457200">
                  <a:extLst>
                    <a:ext uri="{9D8B030D-6E8A-4147-A177-3AD203B41FA5}"/>
                  </a:extLst>
                </a:gridCol>
                <a:gridCol w="533400">
                  <a:extLst>
                    <a:ext uri="{9D8B030D-6E8A-4147-A177-3AD203B41FA5}"/>
                  </a:extLst>
                </a:gridCol>
                <a:gridCol w="1676276">
                  <a:extLst>
                    <a:ext uri="{9D8B030D-6E8A-4147-A177-3AD203B41FA5}"/>
                  </a:extLst>
                </a:gridCol>
                <a:gridCol w="375276">
                  <a:extLst>
                    <a:ext uri="{9D8B030D-6E8A-4147-A177-3AD203B41FA5}"/>
                  </a:extLst>
                </a:gridCol>
                <a:gridCol w="374645">
                  <a:extLst>
                    <a:ext uri="{9D8B030D-6E8A-4147-A177-3AD203B41FA5}"/>
                  </a:extLst>
                </a:gridCol>
                <a:gridCol w="374644">
                  <a:extLst>
                    <a:ext uri="{9D8B030D-6E8A-4147-A177-3AD203B41FA5}"/>
                  </a:extLst>
                </a:gridCol>
                <a:gridCol w="374645">
                  <a:extLst>
                    <a:ext uri="{9D8B030D-6E8A-4147-A177-3AD203B41FA5}"/>
                  </a:extLst>
                </a:gridCol>
                <a:gridCol w="558315">
                  <a:extLst>
                    <a:ext uri="{9D8B030D-6E8A-4147-A177-3AD203B41FA5}"/>
                  </a:extLst>
                </a:gridCol>
                <a:gridCol w="1600198">
                  <a:extLst>
                    <a:ext uri="{9D8B030D-6E8A-4147-A177-3AD203B41FA5}"/>
                  </a:extLst>
                </a:gridCol>
              </a:tblGrid>
              <a:tr h="414867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519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ดำเนินการได้ตามข้อ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ขั้นตอน ที่ 1) – 3)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ดำเนินการได้ตามข้อ 2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ขั้นตอน 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 4) – 5)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618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9401" y="66677"/>
            <a:ext cx="923905" cy="92390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7561" y="205464"/>
            <a:ext cx="860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5 Potential Based </a:t>
            </a:r>
            <a:r>
              <a:rPr lang="th-TH" sz="1200" b="1" dirty="0" smtClean="0">
                <a:latin typeface="Tahoma" pitchFamily="34" charset="0"/>
                <a:cs typeface="Tahoma" pitchFamily="34" charset="0"/>
              </a:rPr>
              <a:t>(กองบริหารการคลัง)</a:t>
            </a:r>
            <a:endParaRPr lang="th-TH" sz="1200" b="1" dirty="0">
              <a:latin typeface="Tahoma" pitchFamily="34" charset="0"/>
              <a:cs typeface="Tahoma" pitchFamily="34" charset="0"/>
            </a:endParaRP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02003" y="990583"/>
            <a:ext cx="8086829" cy="627473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/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ความสำเร็จในการดำเนินการส่งเงินจัดสรรงบประมาณ ประจำปีงบประมาณ พ.ศ. 2563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001678"/>
              </p:ext>
            </p:extLst>
          </p:nvPr>
        </p:nvGraphicFramePr>
        <p:xfrm>
          <a:off x="224631" y="1861065"/>
          <a:ext cx="8511157" cy="1872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111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2735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การส่งเงินจัดสรรงบประมาณประจำปีงบประมาณ พ.ศ. 2563 ได้ภายในระยะเวลาที่กำหนด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การส่งเงินจัดสรรงบประมาณตามที่ได้รับจัดสรร ภายในสิบวัน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นับแต่วันที่ได้รับอนุมัติเงินจัดสรรจากสำนักงบประมาณ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– 31 มีนาคม 2563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 ระหว่างวันที่ 1 เมษายน – 30 กันยายน 2563 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หนังสือการจัดสรรเงินงบประมาณจากสำนักงบประมาณ และเอกสารการดำเนินการส่งเงินจัดสรรงบประมาณประจำปีงบประมาณ พ.ศ. 2563 ให้แต่ละหน่วยงาน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</a:t>
                      </a: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32663" y="3593068"/>
            <a:ext cx="830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9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</a:t>
            </a:r>
            <a:r>
              <a:rPr lang="th-TH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ตามรอบ</a:t>
            </a:r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ประเมิน</a:t>
            </a:r>
            <a:endParaRPr lang="th-TH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115616" y="3810000"/>
            <a:ext cx="7342584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786758" cy="7185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flipH="1">
              <a:off x="1153093" y="4287080"/>
              <a:ext cx="500641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777880" y="4279895"/>
              <a:ext cx="2735038" cy="7185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688194"/>
              </p:ext>
            </p:extLst>
          </p:nvPr>
        </p:nvGraphicFramePr>
        <p:xfrm>
          <a:off x="232663" y="4191000"/>
          <a:ext cx="8503128" cy="1158240"/>
        </p:xfrm>
        <a:graphic>
          <a:graphicData uri="http://schemas.openxmlformats.org/drawingml/2006/table">
            <a:tbl>
              <a:tblPr firstRow="1"/>
              <a:tblGrid>
                <a:gridCol w="9103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36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550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028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110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303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63582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9042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2036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20367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20367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20367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68885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68958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6714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ดำเนินการส่งเงินจัดสรรงบประมาณรายจ่ายประจำปีงบประมาณ พ.ศ. 2562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ไปพลางก่อน ให้หน่วยงาน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ในสังกัด ไตรมาส 1-2 ภายใน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สิบวัน นับแต่วันที่ได้รับอนุมัติ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เงินจัดสรรจากสำนักงบประมาณ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ดำเนินการส่งเงินจัดสรรงบประมาณรายจ่ายประจำปีงบประมาณ พ.ศ. 2563 ให้หน่วยงานในสังกัด ไตรมาส 3-4 ภายในสิบวัน นับแต่วันที่ได้รับอนุมัติเงินจัดสรรจาก              สำนักงบประมาณ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156368" y="16430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</p:spTree>
    <p:extLst>
      <p:ext uri="{BB962C8B-B14F-4D97-AF65-F5344CB8AC3E}">
        <p14:creationId xmlns:p14="http://schemas.microsoft.com/office/powerpoint/2010/main" val="412246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5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Potential Based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(สำนักงานรับรองความรู้ความสามารถ)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275" y="642938"/>
            <a:ext cx="7705726" cy="819148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5.7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ระดับความสำเร็จ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การจำแนกและกำหนดระดับความรู้ความสามารถ และกำหนดช่วงอัตราค่าจ้าง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ที่เหมาะสมกับระดับความรู้ความสามารถของผู้ประกอบอาชีพ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6368" y="1462086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614711"/>
              </p:ext>
            </p:extLst>
          </p:nvPr>
        </p:nvGraphicFramePr>
        <p:xfrm>
          <a:off x="152401" y="1676400"/>
          <a:ext cx="8848724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8724">
                  <a:extLst>
                    <a:ext uri="{9D8B030D-6E8A-4147-A177-3AD203B41FA5}"/>
                  </a:extLst>
                </a:gridCol>
              </a:tblGrid>
              <a:tr h="2555875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การที่หน่วยงานได้ดำเนินการจำแนกและกำหนดระดับความรู้ความสามารถ และกำหนดช่วงอัตราค่าจ้างที่เหมาะสมกับระดับความรู้ความสามารถของผู้ประกอบอาชีพแต่ละสาขา จำนวน 2 สาขา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พิจารณาจากจำนวนสาขาที่คณะกรรมการส่งเสริมการพัฒนาฝีมือแรงงานให้ความเห็นชอบ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ผลการดำเนินงานระหว่างวันที่ 1 ตุลาคม 2562 – 31 มีนาคม 2563  สามารถดำเนินการ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1) จัดประชุมคณะอนุกรรมการฯ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2) สำรวจช่วงอัตราค่าจ้างที่เหมาะสมกับระดับความรู้ความสามารถ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ผลการดำเนินงานระหว่างวันที่ 1 เมษายน 2563 – 30 กันยายน 256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สามารถดำเนินการ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3) จัดประชุมประชาพิจารณ์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4) เสนอเข้าวาระการประชุมคณะกรรมการส่งเสริมการพัฒนาฝีมือแรงงาน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5) คณะกรรมการส่งเสริมการพัฒนาฝีมือแรงงานให้ความเห็นชอบ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ใช้ประกอบการพิจารณาหลักเกณฑ์ผ่านหรือไม่ผ่านตัวชี้วัด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ต้องจำแนกและกำหนดระดับความรู้ความสามารถ และกำหนดช่วยอัตราค่าจ้าง ได้ไม่น้อยกว่า 2 สาขา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หลักฐาน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รายงานการประชุมคณะอนุกรรมฯ ผลการสำรวจอัตราค่าจ้างฯ  รายงานการประชุมที่คณะกรรมการส่งเสริมการพัฒนาฝีมือแรงงานให้ความเห็นชอบ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(ถ้ามี)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09537" y="41735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2291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108019"/>
              </p:ext>
            </p:extLst>
          </p:nvPr>
        </p:nvGraphicFramePr>
        <p:xfrm>
          <a:off x="156370" y="4572000"/>
          <a:ext cx="8850474" cy="914400"/>
        </p:xfrm>
        <a:graphic>
          <a:graphicData uri="http://schemas.openxmlformats.org/drawingml/2006/table">
            <a:tbl>
              <a:tblPr firstRow="1"/>
              <a:tblGrid>
                <a:gridCol w="1140628">
                  <a:extLst>
                    <a:ext uri="{9D8B030D-6E8A-4147-A177-3AD203B41FA5}"/>
                  </a:extLst>
                </a:gridCol>
                <a:gridCol w="396269">
                  <a:extLst>
                    <a:ext uri="{9D8B030D-6E8A-4147-A177-3AD203B41FA5}"/>
                  </a:extLst>
                </a:gridCol>
                <a:gridCol w="385081">
                  <a:extLst>
                    <a:ext uri="{9D8B030D-6E8A-4147-A177-3AD203B41FA5}"/>
                  </a:extLst>
                </a:gridCol>
                <a:gridCol w="365334">
                  <a:extLst>
                    <a:ext uri="{9D8B030D-6E8A-4147-A177-3AD203B41FA5}"/>
                  </a:extLst>
                </a:gridCol>
                <a:gridCol w="483822">
                  <a:extLst>
                    <a:ext uri="{9D8B030D-6E8A-4147-A177-3AD203B41FA5}"/>
                  </a:extLst>
                </a:gridCol>
                <a:gridCol w="434451">
                  <a:extLst>
                    <a:ext uri="{9D8B030D-6E8A-4147-A177-3AD203B41FA5}"/>
                  </a:extLst>
                </a:gridCol>
                <a:gridCol w="1885268">
                  <a:extLst>
                    <a:ext uri="{9D8B030D-6E8A-4147-A177-3AD203B41FA5}"/>
                  </a:extLst>
                </a:gridCol>
                <a:gridCol w="385730">
                  <a:extLst>
                    <a:ext uri="{9D8B030D-6E8A-4147-A177-3AD203B41FA5}"/>
                  </a:extLst>
                </a:gridCol>
                <a:gridCol w="385082">
                  <a:extLst>
                    <a:ext uri="{9D8B030D-6E8A-4147-A177-3AD203B41FA5}"/>
                  </a:extLst>
                </a:gridCol>
                <a:gridCol w="385081">
                  <a:extLst>
                    <a:ext uri="{9D8B030D-6E8A-4147-A177-3AD203B41FA5}"/>
                  </a:extLst>
                </a:gridCol>
                <a:gridCol w="385082">
                  <a:extLst>
                    <a:ext uri="{9D8B030D-6E8A-4147-A177-3AD203B41FA5}"/>
                  </a:extLst>
                </a:gridCol>
                <a:gridCol w="385082">
                  <a:extLst>
                    <a:ext uri="{9D8B030D-6E8A-4147-A177-3AD203B41FA5}"/>
                  </a:extLst>
                </a:gridCol>
                <a:gridCol w="1833564">
                  <a:extLst>
                    <a:ext uri="{9D8B030D-6E8A-4147-A177-3AD203B41FA5}"/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58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สามารถดำเนินการได้ตามข้อ 2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ขั้นตอนที่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1) และ ขั้นตอนที่ 2)</a:t>
                      </a:r>
                      <a:endParaRPr lang="th-TH" sz="800" b="0" kern="1200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สามารถดำเนินการได้ตามข้อ 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ขั้นตอนที่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3) – ขั้นตอนที่ 5)</a:t>
                      </a:r>
                      <a:endParaRPr lang="th-TH" sz="800" b="0" kern="1200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00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-6927" y="2743200"/>
            <a:ext cx="9144000" cy="1905000"/>
            <a:chOff x="-6927" y="2743200"/>
            <a:chExt cx="9144000" cy="1905000"/>
          </a:xfrm>
        </p:grpSpPr>
        <p:sp>
          <p:nvSpPr>
            <p:cNvPr id="5" name="Rectangle 4"/>
            <p:cNvSpPr/>
            <p:nvPr/>
          </p:nvSpPr>
          <p:spPr>
            <a:xfrm>
              <a:off x="-6927" y="2743200"/>
              <a:ext cx="9144000" cy="76200"/>
            </a:xfrm>
            <a:prstGeom prst="rect">
              <a:avLst/>
            </a:prstGeom>
            <a:solidFill>
              <a:srgbClr val="8F77AD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-6927" y="4572000"/>
              <a:ext cx="9144000" cy="76200"/>
            </a:xfrm>
            <a:prstGeom prst="rect">
              <a:avLst/>
            </a:prstGeom>
            <a:solidFill>
              <a:srgbClr val="8F77AD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-6927" y="2895600"/>
              <a:ext cx="9144000" cy="1600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685800" y="2921869"/>
            <a:ext cx="7772400" cy="1470025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b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หน่วยงานส่วนกลางที่ตั้งอยู่ในส่วนภูมิภาค</a:t>
            </a:r>
            <a:endParaRPr lang="th-TH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07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80" y="66677"/>
            <a:ext cx="923905" cy="92390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-36731"/>
            <a:ext cx="860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200" b="1" dirty="0">
                <a:latin typeface="Tahoma" pitchFamily="34" charset="0"/>
                <a:cs typeface="Tahoma" pitchFamily="34" charset="0"/>
              </a:rPr>
              <a:t>Function Base 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แรงงาน)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90948" y="609600"/>
            <a:ext cx="8086829" cy="5334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1.1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ความสำเร็จของการบรรลุเป้าหมายตามแผนปฏิบัติงาน ประจำปี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งบประมาณ พ.ศ. 2563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ตามโครงการที่กำหนด    </a:t>
            </a:r>
          </a:p>
          <a:p>
            <a:pPr fontAlgn="base">
              <a:spcAft>
                <a:spcPts val="600"/>
              </a:spcAft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และ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การเบิกจ่ายเงินงบประมาณ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ภาพรวม ประจำปีงบประมาณ พ.ศ.2563                          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003" y="1143000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463305"/>
              </p:ext>
            </p:extLst>
          </p:nvPr>
        </p:nvGraphicFramePr>
        <p:xfrm>
          <a:off x="264751" y="1404610"/>
          <a:ext cx="8498249" cy="438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82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386590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ดำเนินการได้ตาม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แผนปฏิบัติ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ประจำปีงบประมาณ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256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ตาม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โครงการที่กำหนด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และการเบิกจ่ายเงิน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งบประมาณภาพรวม ประจำปีงบประมาณ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2563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เป็นการประเมินประสิทธิภาพในการดำเนินงานตาม หลักภารกิจพื้นฐาน งานประจำตามหน้าที่ปกติ ที่ได้รับมอบหมายในทุกผลผลิต โครงการและกิจกรรม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</a:t>
                      </a: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การฝึกอบรม </a:t>
                      </a:r>
                      <a:r>
                        <a:rPr lang="th-TH" sz="900" b="0" u="non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ทดสอบ</a:t>
                      </a: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มาตรฐานฝีมือแรงงาน </a:t>
                      </a:r>
                      <a:r>
                        <a:rPr lang="th-TH" sz="900" b="0" u="non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และการส่งเสริมการพัฒนาฝีมือแรงงานภายใต้ พ.ร.บ.ส่งเสริมการพัฒนาฝีมือแรงงาน พ.ศ. 2545 (เป้าหมาย 3,700,000 คน)</a:t>
                      </a:r>
                      <a:endParaRPr lang="en-US" sz="900" b="0" u="sng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ดำเนินงานที่บรรลุ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เป้าหมายในแต่ละกิจกรรมตามข้อ 1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ที่บันทึกข้อมูลผลการพัฒนาฝีมือแรงงานลงในระบบรายงานผลการพัฒนาฝีมือแรงงาน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"/>
                        </a:rPr>
                        <a:t>http://datacenter.dsd.go.th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โดยค่าเป้าหมายในแต่ละกิจกรรมต้องไม่น้อยกว่าค่าเป้าหมายที่แต่ละหน่วยงานได้รับการจัดสรร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รวมทั้งการเบิกจ่ายเงินงบประมาณตามที่ได้รับจัดสรร (พิจารณาจากระบบ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ของกรมบัญชีกลาง)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รอบ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 1 ผลการดำเนินการระหว่างวันที่ 1 ตุลาคม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256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- 31 มีนาคม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2563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รอบ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 2 ผลการดำเนินการระหว่าง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วันที่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เมษายน 2563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- 30 กันยายน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256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หาก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หน่วยมีการเปลี่ยนแปลงจำนวนเป้าหมายที่จะมีผลต่อการประเมินตัวชี้วัด หน่วยงานจะต้องมีหนังสือชี้แจงเหตุผลมาที่กองแผนงานและสารสนเทศ เพื่อที่กองแผนงานและสารสนเทศจะได้พิจารณา และแจ้งศูนย์เทคโนโลยีสารสนเทศปรับจำนวนเป้าหมายในระบบ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KPI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ต่อไป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 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รอบที่ 1 งบลงทุน และงบรายจ่ายอื่น ในลักษณะค่าจ้างที่ปรึกษา ที่ไม่สามารถเบิกจ่ายได้ภายใน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ไตรมาส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 1 - 2  ให้ชี้แจงเหตุผล และกระบวนการดำเนินงาน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ที่ดำเนินการแล้วไม่สามารถเบิกจ่ายได้ ส่งกองบริหารการคลัง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รอบที่ 2 1) ค่าจ้างเหมาบริการ ที่ไม่สามารถเบิกจ่ายได้ภายในวันที่ 30 กันยายน 2563 เนื่องจากต้องดำเนินการตามสัญญา ให้ชี้แจงเหตุผล และส่งข้อมูล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ให้กองบริการการคลัง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2) งบลงทุน/งบรายจ่ายอื่น ที่โอนเปลี่ยนแปลงงบประมาณในทุกแผนงาน และได้ดำเนินการก่อหนี้ผูกพันสัญญาไว้แล้ว รวมทั้ง งบประมาณที่ได้รับจัดสรร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เพิ่มเติมเดือนสิงหาคม – กันยายน 2562 (ไม่นำมานับรวม)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 หลักฐาน </a:t>
                      </a: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1</a:t>
                      </a: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การรายงานผลการพัฒนาฝีมือแรงงานผ่านระบบคลังข้อมูล (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http://datacenter.dsd.go.th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2)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ข้อมูลเบิกจ่ายจากระบบ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ของกรมบัญชีกลาง</a:t>
                      </a:r>
                      <a:endParaRPr lang="en-US" sz="900" b="0" spc="-5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  เจ้าภาพ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กองแผนงานและสารสนเทศ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ผู้รับผิดชอบ </a:t>
                      </a:r>
                      <a:r>
                        <a:rPr lang="en-US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นางสาวนราภรณ์ สุวรรณประเสริฐ / นาย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ศิร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ยศ  มหาขันธ์ / 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พัทธนันท์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ตีเมืองสอง / นางสาว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พงศิ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  อ่ำ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นาคิล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    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2 245 7065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กอง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บริหารการคลัง           ผู้รับผิดชอบ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นางสาวยุวดี เก้าเอี้ยน/นางสาวอรพิน อินตา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วิน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0 2245 6166 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6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</a:p>
                    <a:p>
                      <a:pPr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คำนวณ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: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014672"/>
              </p:ext>
            </p:extLst>
          </p:nvPr>
        </p:nvGraphicFramePr>
        <p:xfrm>
          <a:off x="1948884" y="4628805"/>
          <a:ext cx="6661716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9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491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276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954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ละ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การบรรลุเป้าหมาย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ตามแผนการปฏิบัติงาน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จำนวนผู้เข้ารับการพัฒนาฝีมือแรงงานทุกโครงการ (ฝึกอบรม ทดสอบมาตรฐานฝีมือแรงงาน </a:t>
                      </a:r>
                      <a:b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ส่งเสริมการพัฒนาฝีมือแรงงานภายใต้ พ.ร.บ.ส่งเสริมฯ พ.ศ. 2545) ที่ดำเนินการแล้วเสร็จ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3699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เป้าหมายการดำเนินการที่ได้รับในทุกโครงการ </a:t>
                      </a:r>
                      <a:r>
                        <a:rPr lang="th-TH" sz="90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9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ฝึกอบรม ทดสอบมาตรฐานฝีมือแรงงาน </a:t>
                      </a:r>
                      <a:br>
                        <a:rPr lang="th-TH" sz="9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ส่งเสริมการพัฒนาฝีมือแรงงานภายใต้ พ.ร.บ.ส่งเสริมฯ พ.ศ. 2545) </a:t>
                      </a:r>
                      <a:endParaRPr lang="th-TH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587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9401" y="66677"/>
            <a:ext cx="923905" cy="923906"/>
          </a:xfrm>
          <a:prstGeom prst="rect">
            <a:avLst/>
          </a:prstGeom>
          <a:noFill/>
        </p:spPr>
      </p:pic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293580"/>
              </p:ext>
            </p:extLst>
          </p:nvPr>
        </p:nvGraphicFramePr>
        <p:xfrm>
          <a:off x="264751" y="1905000"/>
          <a:ext cx="8498249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82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57400">
                <a:tc>
                  <a:txBody>
                    <a:bodyPr/>
                    <a:lstStyle/>
                    <a:p>
                      <a:pPr marL="0" indent="0">
                        <a:buNone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สูตรการคำนวณ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06316" y="3821668"/>
            <a:ext cx="830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9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</a:t>
            </a:r>
            <a:r>
              <a:rPr lang="th-TH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ตามรอบ</a:t>
            </a:r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ประเมิน</a:t>
            </a:r>
            <a:endParaRPr lang="th-TH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054672" y="3962400"/>
            <a:ext cx="7681116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513458"/>
              </p:ext>
            </p:extLst>
          </p:nvPr>
        </p:nvGraphicFramePr>
        <p:xfrm>
          <a:off x="106316" y="4343400"/>
          <a:ext cx="8825592" cy="1219200"/>
        </p:xfrm>
        <a:graphic>
          <a:graphicData uri="http://schemas.openxmlformats.org/drawingml/2006/table">
            <a:tbl>
              <a:tblPr firstRow="1"/>
              <a:tblGrid>
                <a:gridCol w="8940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01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01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1815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897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908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0231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326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00128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8015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0912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80153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600507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220055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991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จำนวนผู้เข้ารับการพัฒนาฝีมือแรงงาน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ตาม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โครงการที่กำหนด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และดำเนินการแล้วเสร็จ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4</a:t>
                      </a:r>
                      <a:r>
                        <a:rPr lang="en-US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เบิกจ่ายเงินงบประมาณภาพรวม                    ไตรมาส 1 - 2  ไม่น้อยกว่า  </a:t>
                      </a:r>
                      <a:r>
                        <a:rPr lang="en-US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52 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จำนวนผู้เข้ารับการพัฒนาฝีมือแรงงานตามโครงการที่กำหนด </a:t>
                      </a:r>
                      <a:r>
                        <a:rPr lang="th-TH" sz="800" b="0" kern="1200" spc="-6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และดำเ</a:t>
                      </a:r>
                      <a:r>
                        <a:rPr lang="th-TH" sz="800" b="0" kern="1200" spc="-6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นินการแล้วเสร็จ </a:t>
                      </a:r>
                      <a:r>
                        <a:rPr lang="th-TH" sz="800" b="0" kern="1200" spc="-6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</a:t>
                      </a:r>
                      <a:r>
                        <a:rPr lang="th-TH" sz="800" b="0" kern="1200" spc="-6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800" b="0" kern="1200" spc="-6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800" b="0" kern="1200" spc="-60" baseline="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เบิกจ่ายเงินงบประมาณภาพรวม                    ไตรมาส 1 - 4  ไม่น้อยกว่า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ร้อยละ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9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6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763717"/>
              </p:ext>
            </p:extLst>
          </p:nvPr>
        </p:nvGraphicFramePr>
        <p:xfrm>
          <a:off x="1117633" y="2433662"/>
          <a:ext cx="6661716" cy="552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65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274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276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954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ร้อยละการเบิกจ่ายงบประมาณ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ของหน่วยงาน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งบประมาณที่หน่วยงานเบิกจ่ายภาพรวม </a:t>
                      </a:r>
                      <a:r>
                        <a:rPr lang="th-TH" sz="9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1 - 2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พิจารณาจากระบบ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GFMIS)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3699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</a:t>
                      </a: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วงเงินงบประมาณที่หน่วยงานได้รับจัดสรรในปีงบประมาณ</a:t>
                      </a:r>
                      <a:r>
                        <a:rPr lang="th-TH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พ.ศ. 2563</a:t>
                      </a:r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5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409323"/>
              </p:ext>
            </p:extLst>
          </p:nvPr>
        </p:nvGraphicFramePr>
        <p:xfrm>
          <a:off x="1185099" y="3276600"/>
          <a:ext cx="6888085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91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631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858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186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ร้อยละการเบิกจ่ายงบประมาณ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ของหน่วยงาน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งบประมาณที่หน่วยงานเบิกจ่ายภาพรวม </a:t>
                      </a:r>
                      <a:r>
                        <a:rPr lang="th-TH" sz="9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1 - 4 (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พิจารณาจากระบบ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GFMIS)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วงเงินงบประมาณที่หน่วยงานได้รับจัดสรรในปีงบประมาณ พ.ศ. 2563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82664" y="2250207"/>
            <a:ext cx="14540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รอบที่ 1 มี.ค. (6 เดือน)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7625" y="3046713"/>
            <a:ext cx="14540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รอบที่ 2 ก.ย. (12 เดือน)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087" y="76200"/>
            <a:ext cx="860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1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Function Based 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แรงงาน)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Rounded Rectangle 3"/>
          <p:cNvSpPr/>
          <p:nvPr/>
        </p:nvSpPr>
        <p:spPr bwMode="gray">
          <a:xfrm>
            <a:off x="56086" y="990600"/>
            <a:ext cx="8679702" cy="65279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1.1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ความสำเร็จของการบรรลุเป้าหมายตามแผนปฏิบัติงาน ประจำปีงบประมาณ พ.ศ. 2563 ตามโครงการที่กำหนด </a:t>
            </a:r>
          </a:p>
          <a:p>
            <a:pPr fontAlgn="base">
              <a:spcAft>
                <a:spcPts val="600"/>
              </a:spcAft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และการเบิกจ่ายเงินงบประมาณภาพรวม ประจำปีงบประมาณ พ.ศ. 2563  </a:t>
            </a:r>
            <a:endParaRPr lang="th-TH" sz="12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62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76200"/>
            <a:ext cx="9144000" cy="6171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1316" y="723716"/>
            <a:ext cx="876484" cy="87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47258"/>
            <a:ext cx="91440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ที่ 1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Function Based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th-TH" sz="1400" b="1" dirty="0">
                <a:latin typeface="Tahoma" pitchFamily="34" charset="0"/>
                <a:cs typeface="Tahoma" pitchFamily="34" charset="0"/>
              </a:rPr>
              <a:t>สถาบันพัฒนาฝีมือ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แรงงาน/สำนักงาน</a:t>
            </a:r>
            <a:r>
              <a:rPr lang="th-TH" sz="1400" b="1" dirty="0">
                <a:latin typeface="Tahoma" pitchFamily="34" charset="0"/>
                <a:cs typeface="Tahoma" pitchFamily="34" charset="0"/>
              </a:rPr>
              <a:t>พัฒนาฝีมือ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แรงงาน)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ประจำปีงบประมาณ พ.ศ. 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13850" y="797445"/>
            <a:ext cx="7086600" cy="4645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1.2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ร้อย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ละประสิทธิภาพ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ผลิตของปัจจัย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ด้านแรงงาน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03415" y="1316728"/>
            <a:ext cx="439261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2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7831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838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345869"/>
              </p:ext>
            </p:extLst>
          </p:nvPr>
        </p:nvGraphicFramePr>
        <p:xfrm>
          <a:off x="60956" y="5257800"/>
          <a:ext cx="9006844" cy="13716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ประสิทธิภาพการผลิต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ปัจจัย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ด้านแรงงานเพิ่มขึ้น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ไม่น้อยกว่า            ร้อยละ 5</a:t>
                      </a: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ประสิทธิภาพการผลิต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ปัจจัย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ด้านแรงงานเพิ่มขึ้น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ไม่น้อยกว่า          ร้อยละ 5</a:t>
                      </a: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1374774" y="3309610"/>
            <a:ext cx="6854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dirty="0"/>
          </a:p>
        </p:txBody>
      </p:sp>
      <p:graphicFrame>
        <p:nvGraphicFramePr>
          <p:cNvPr id="27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296506"/>
              </p:ext>
            </p:extLst>
          </p:nvPr>
        </p:nvGraphicFramePr>
        <p:xfrm>
          <a:off x="119855" y="1583973"/>
          <a:ext cx="8881269" cy="31991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812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199163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ประสิทธิภาพการผลิตของปัจจัยด้านแรงงาน โดยค่าประสิทธิภาพการผลิตของปัจจัยด้านแรงงานที่เพิ่มขึ้นภายหลังการฝึกของผู้ผ่านการฝึกอบรม</a:t>
                      </a:r>
                      <a:b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ในด้านต่าง ๆ ได้แก่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การปฏิบัติงานอย่างถูกต้องตามขั้นตอน ลดการสูญเสียในการทำงาน เพิ่มประสิทธิภาพการทำงาน ความผิดพลาดในการทำงานลดลง ลดเวลาการผลิตสินค้า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บริการ คุณภาพของงาน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สินค้าดีขึ้นกว่าเดิม เป็นต้น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ไม่ต่ำกว่าร้อยละ 5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ผู้ผ่านการฝึกอบรมของกรมพัฒนาฝีมือแรงงานทุกโครงการ ในปีงบประมาณ พ.ศ. 2563 จำแนกตามหลักสูตรเตรียมเข้าทำงาน </a:t>
                      </a:r>
                      <a:b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การฝึกยกระดับฝีมือ และการฝึกอาชีพเสริม โดยใช้แบบติดตามและประเมินผลการดำเนินงานพัฒนาฝีมือแรงงานของกองแผนงานและสารสนเทศ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รอบที่ 1 ค่าประสิทธิภาพการผลิตของปัจจัยด้านแรงงานของผู้ผ่านการฝึกอบรม ระหว่างวันที่ 1 ตุลาคม 2562 – 31 ธันวาคม 2562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รอบที่ 2 ค่าประสิทธิภาพการผลิตของปัจจัยด้านแรงงานของผู้ผ่านการฝึกอบรม ระหว่างวันที่ 1 มกราคม 2563 – 30 มิถุนายน 2563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en-US" sz="900" b="1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1) เป็นข้อมูลที่ได้จากผู้ผ่านการฝึกอบรมของกรมพัฒนาฝีมือแรงงานที่ตอบแบบติดตามและประเมินผลการพัฒนาฝีมือแรงงาน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ภายหลังการฝึก 3 เดือน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เท่านั้น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2) </a:t>
                      </a:r>
                      <a:r>
                        <a:rPr lang="th-TH" sz="900" b="0" spc="-4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ไม่นับรวมโครงการพัฒนาฝีมือแรงงานนานาชาติเพื่อการพัฒนาความร่วมมือทางเศรษฐกิจ</a:t>
                      </a:r>
                    </a:p>
                    <a:p>
                      <a:pPr marL="228600" indent="-228600">
                        <a:buNone/>
                        <a:defRPr/>
                      </a:pP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ค่าประสิทธิภาพการผลิตของปัจจัยด้านแรงงาน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ผ่านระบบคลังข้อมูล (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http://datacenter.dsd.go.th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กองแผนงานและสารสนเทศ 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นางสาวนราภรณ์ สุวรรณประเสริฐ /นางเรณุกาชลี 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มาวัฒน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พงศ์ /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นางสาวพ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เยาว์ อินทอง  โทรศัพท์ : 0 2245 7065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304800" y="3505200"/>
            <a:ext cx="48512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th-TH" sz="9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สูตรการคำนวณ (ถ้ามี)   </a:t>
            </a:r>
            <a:endParaRPr lang="en-US" sz="9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81390" y="3778278"/>
            <a:ext cx="8321273" cy="717522"/>
            <a:chOff x="281390" y="3657600"/>
            <a:chExt cx="8321273" cy="717522"/>
          </a:xfrm>
        </p:grpSpPr>
        <p:sp>
          <p:nvSpPr>
            <p:cNvPr id="42" name="Rectangle 41"/>
            <p:cNvSpPr/>
            <p:nvPr/>
          </p:nvSpPr>
          <p:spPr>
            <a:xfrm>
              <a:off x="2895600" y="3657600"/>
              <a:ext cx="1828800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th-TH" sz="9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ประสิทธิภาพการ</a:t>
              </a:r>
              <a:r>
                <a:rPr lang="th-TH" sz="9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ผลิตของปัจจัย</a:t>
              </a:r>
              <a:br>
                <a:rPr lang="th-TH" sz="9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</a:br>
              <a:r>
                <a:rPr lang="th-TH" sz="9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ด้านแรงงานภายหลังการฝึกอบรม </a:t>
              </a:r>
              <a:endParaRPr lang="th-TH" sz="9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281390" y="3657600"/>
              <a:ext cx="8321273" cy="717522"/>
              <a:chOff x="281390" y="4122500"/>
              <a:chExt cx="8321273" cy="717522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281390" y="4122500"/>
                <a:ext cx="7173456" cy="717522"/>
                <a:chOff x="152520" y="4416452"/>
                <a:chExt cx="3553995" cy="389396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grpSp>
              <p:nvGrpSpPr>
                <p:cNvPr id="34" name="Group 33"/>
                <p:cNvGrpSpPr/>
                <p:nvPr/>
              </p:nvGrpSpPr>
              <p:grpSpPr>
                <a:xfrm>
                  <a:off x="152520" y="4416452"/>
                  <a:ext cx="3553995" cy="389396"/>
                  <a:chOff x="112493" y="4413885"/>
                  <a:chExt cx="3553995" cy="389396"/>
                </a:xfrm>
                <a:grpFill/>
              </p:grpSpPr>
              <p:sp>
                <p:nvSpPr>
                  <p:cNvPr id="36" name="TextBox 35"/>
                  <p:cNvSpPr txBox="1"/>
                  <p:nvPr/>
                </p:nvSpPr>
                <p:spPr>
                  <a:xfrm>
                    <a:off x="112493" y="4455012"/>
                    <a:ext cx="1014245" cy="200435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th-TH" sz="9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ร้อย</a:t>
                    </a:r>
                    <a:r>
                      <a:rPr lang="th-TH" sz="9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ละประสิทธิภาพ</a:t>
                    </a:r>
                    <a:r>
                      <a:rPr lang="th-TH" sz="9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การ</a:t>
                    </a:r>
                    <a:r>
                      <a:rPr lang="th-TH" sz="9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ผลิตของปัจจัยด้านแรงงานที่เพิ่มขึ้น</a:t>
                    </a:r>
                    <a:endParaRPr lang="th-TH" sz="900" dirty="0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endParaRPr>
                  </a:p>
                </p:txBody>
              </p:sp>
              <p:sp>
                <p:nvSpPr>
                  <p:cNvPr id="37" name="TextBox 36"/>
                  <p:cNvSpPr txBox="1"/>
                  <p:nvPr/>
                </p:nvSpPr>
                <p:spPr>
                  <a:xfrm>
                    <a:off x="1124370" y="4535696"/>
                    <a:ext cx="240175" cy="12527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9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=</a:t>
                    </a:r>
                    <a:endParaRPr lang="th-TH" sz="900" b="1" dirty="0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endParaRPr>
                  </a:p>
                </p:txBody>
              </p:sp>
              <p:sp>
                <p:nvSpPr>
                  <p:cNvPr id="38" name="Rectangle 37"/>
                  <p:cNvSpPr/>
                  <p:nvPr/>
                </p:nvSpPr>
                <p:spPr>
                  <a:xfrm>
                    <a:off x="2255878" y="4413885"/>
                    <a:ext cx="229562" cy="125271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th-TH" sz="900" dirty="0" smtClean="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-</a:t>
                    </a:r>
                    <a:endParaRPr lang="th-TH" sz="900" dirty="0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endParaRPr>
                  </a:p>
                </p:txBody>
              </p:sp>
              <p:sp>
                <p:nvSpPr>
                  <p:cNvPr id="39" name="Rectangle 38"/>
                  <p:cNvSpPr/>
                  <p:nvPr/>
                </p:nvSpPr>
                <p:spPr>
                  <a:xfrm>
                    <a:off x="2141806" y="4678010"/>
                    <a:ext cx="367075" cy="125271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th-TH" sz="900" dirty="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5</a:t>
                    </a:r>
                    <a:endParaRPr lang="en-US" sz="900" dirty="0">
                      <a:solidFill>
                        <a:srgbClr val="000000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endParaRPr>
                  </a:p>
                </p:txBody>
              </p:sp>
              <p:sp>
                <p:nvSpPr>
                  <p:cNvPr id="40" name="Rectangle 39"/>
                  <p:cNvSpPr/>
                  <p:nvPr/>
                </p:nvSpPr>
                <p:spPr>
                  <a:xfrm>
                    <a:off x="3405616" y="4540005"/>
                    <a:ext cx="260872" cy="12527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900" dirty="0" smtClean="0">
                        <a:solidFill>
                          <a:srgbClr val="0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X  100</a:t>
                    </a:r>
                    <a:endParaRPr lang="th-TH" sz="900" dirty="0">
                      <a:solidFill>
                        <a:srgbClr val="000000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endParaRPr>
                  </a:p>
                </p:txBody>
              </p:sp>
            </p:grp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1412215" y="4643313"/>
                  <a:ext cx="1983257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Group 9"/>
              <p:cNvGrpSpPr/>
              <p:nvPr/>
            </p:nvGrpSpPr>
            <p:grpSpPr>
              <a:xfrm>
                <a:off x="7564734" y="4173100"/>
                <a:ext cx="1037929" cy="613646"/>
                <a:chOff x="7564734" y="3421372"/>
                <a:chExt cx="1037929" cy="613646"/>
              </a:xfrm>
            </p:grpSpPr>
            <p:sp>
              <p:nvSpPr>
                <p:cNvPr id="8" name="Rounded Rectangle 7"/>
                <p:cNvSpPr/>
                <p:nvPr/>
              </p:nvSpPr>
              <p:spPr>
                <a:xfrm>
                  <a:off x="7564734" y="3421372"/>
                  <a:ext cx="1037929" cy="613646"/>
                </a:xfrm>
                <a:prstGeom prst="round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2000" dirty="0"/>
                </a:p>
              </p:txBody>
            </p:sp>
            <p:sp>
              <p:nvSpPr>
                <p:cNvPr id="9" name="TextBox 8"/>
                <p:cNvSpPr txBox="1"/>
                <p:nvPr/>
              </p:nvSpPr>
              <p:spPr>
                <a:xfrm>
                  <a:off x="7713888" y="3489221"/>
                  <a:ext cx="82637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 smtClean="0"/>
                    <a:t>&gt; 5%</a:t>
                  </a:r>
                  <a:endParaRPr lang="th-TH" sz="1600" dirty="0"/>
                </a:p>
              </p:txBody>
            </p:sp>
          </p:grpSp>
          <p:sp>
            <p:nvSpPr>
              <p:cNvPr id="43" name="Rectangle 42"/>
              <p:cNvSpPr/>
              <p:nvPr/>
            </p:nvSpPr>
            <p:spPr>
              <a:xfrm>
                <a:off x="4809786" y="4126239"/>
                <a:ext cx="1895814" cy="36933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th-TH" sz="900" dirty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ประสิทธิภาพการ</a:t>
                </a:r>
                <a:r>
                  <a:rPr lang="th-TH" sz="9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ผลิตของปัจจัย</a:t>
                </a:r>
                <a:br>
                  <a:rPr lang="th-TH" sz="9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</a:br>
                <a:r>
                  <a:rPr lang="th-TH" sz="9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ด้านแรงงานก่อนการฝึกอบรม </a:t>
                </a:r>
                <a:endParaRPr lang="th-TH" sz="9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648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3713" y="3810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ที่ 1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Function Based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 (</a:t>
            </a:r>
            <a:r>
              <a:rPr lang="th-TH" sz="1400" b="1" dirty="0">
                <a:latin typeface="Tahoma" pitchFamily="34" charset="0"/>
                <a:cs typeface="Tahoma" pitchFamily="34" charset="0"/>
              </a:rPr>
              <a:t>สถาบันพัฒนาฝีมือแรงงาน / สำนักงานพัฒนาฝีมือ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แรงงาน)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275" y="719138"/>
            <a:ext cx="7705726" cy="5762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1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1.3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ของผู้เข้ารับการรับรองความรู้ความสามารถ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6368" y="1462086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307738"/>
              </p:ext>
            </p:extLst>
          </p:nvPr>
        </p:nvGraphicFramePr>
        <p:xfrm>
          <a:off x="152401" y="1676400"/>
          <a:ext cx="8610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/>
                  </a:extLst>
                </a:gridCol>
              </a:tblGrid>
              <a:tr h="25908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ผู้ปฏิบัติงานในสาขาอาชีพที่ผ่านการจำแนกและกำหนดระดับความรู้ความสามารถ และกำหนดช่วงอัตราค่าจ้างที่เหมาะสมกับระดับความรู้ความสามารถของผู้ประกอบอาชีพ เข้ารับการรับรองความรู้ความสามารถ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พิจารณาจากจำนวนผู้ปฏิบัติงานสาขาช่างไฟฟ้าภายในอาคาร สาขาช่างเครื่องปรับอากาศในบ้านและการพาณิชย์ขนาดเล็ก                    สาขาช่างเชื่อมอาร์กโลหะด้วยมือ สาขาช่างเชื่อมทิก และสาขาช่างเชื่อมแม็ก ได้เข้ารับการรับรองความรู้ความสามารถ ระหว่างวันที่ 1 ตุลาคม 2562 – 30 กันยายน 2563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 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หลักฐาน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ข้อมูลผลการรับรองความรู้ความสามารถลงในระบบสารสนเทศ กรมพัฒนาฝีมือแรงงาน (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http://www.e-license.dsd.go.th)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สำนักงานรับรองความรู้ความสามารถ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นายสมบูรณ์  รักษ์วงษ์, นายปฏิภาณ  สวนสวัสดิ์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0 2245 1703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กรณีหน่วยงานเปลี่ยนแปลงเป้าหมายกิจกรรมที่กำหนดไว้ ต้องได้รับความเห็นชอบจากกรมพัฒนาฝีมือแรงงาน (สำนักงานรับรองความรู้ความสามารถ)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4021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457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988494"/>
              </p:ext>
            </p:extLst>
          </p:nvPr>
        </p:nvGraphicFramePr>
        <p:xfrm>
          <a:off x="60956" y="4876800"/>
          <a:ext cx="9006844" cy="13716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/>
                  </a:extLst>
                </a:gridCol>
                <a:gridCol w="403270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71789">
                  <a:extLst>
                    <a:ext uri="{9D8B030D-6E8A-4147-A177-3AD203B41FA5}"/>
                  </a:extLst>
                </a:gridCol>
                <a:gridCol w="492370">
                  <a:extLst>
                    <a:ext uri="{9D8B030D-6E8A-4147-A177-3AD203B41FA5}"/>
                  </a:extLst>
                </a:gridCol>
                <a:gridCol w="442127">
                  <a:extLst>
                    <a:ext uri="{9D8B030D-6E8A-4147-A177-3AD203B41FA5}"/>
                  </a:extLst>
                </a:gridCol>
                <a:gridCol w="1918576">
                  <a:extLst>
                    <a:ext uri="{9D8B030D-6E8A-4147-A177-3AD203B41FA5}"/>
                  </a:extLst>
                </a:gridCol>
                <a:gridCol w="39254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1865959">
                  <a:extLst>
                    <a:ext uri="{9D8B030D-6E8A-4147-A177-3AD203B41FA5}"/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ไม่มี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จำนวนผู้เข้ารับการรับรองความรู้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ความสามารถ ร้อยละ 100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617998"/>
              </p:ext>
            </p:extLst>
          </p:nvPr>
        </p:nvGraphicFramePr>
        <p:xfrm>
          <a:off x="1493838" y="2971800"/>
          <a:ext cx="6735840" cy="1571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>
                  <a:extLst>
                    <a:ext uri="{9D8B030D-6E8A-4147-A177-3AD203B41FA5}"/>
                  </a:extLst>
                </a:gridCol>
                <a:gridCol w="3867192">
                  <a:extLst>
                    <a:ext uri="{9D8B030D-6E8A-4147-A177-3AD203B41FA5}"/>
                  </a:extLst>
                </a:gridCol>
                <a:gridCol w="735048">
                  <a:extLst>
                    <a:ext uri="{9D8B030D-6E8A-4147-A177-3AD203B41FA5}"/>
                  </a:extLst>
                </a:gridCol>
              </a:tblGrid>
              <a:tr h="79470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จำนวนผู้เข้าการรับรองความรู้ความสามารถ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ระหว่างวันที่ 1 ตุลาคม 2562 – 30 กันยายน 2563 (คน)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เป้าหมายการรับรองความรู้ความสามารถ</a:t>
                      </a:r>
                    </a:p>
                    <a:p>
                      <a:pPr algn="ctr"/>
                      <a:r>
                        <a:rPr lang="th-TH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ประจำปีงบประมาณ พ.ศ.2563 (คน)</a:t>
                      </a:r>
                    </a:p>
                    <a:p>
                      <a:pPr algn="ctr"/>
                      <a:endParaRPr lang="en-US" sz="900" b="0" baseline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US" sz="900" b="0" baseline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</a:t>
                      </a:r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38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65828" y="277421"/>
            <a:ext cx="923905" cy="92390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47799" y="1218697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611777"/>
              </p:ext>
            </p:extLst>
          </p:nvPr>
        </p:nvGraphicFramePr>
        <p:xfrm>
          <a:off x="247799" y="1480307"/>
          <a:ext cx="8670059" cy="49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700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966679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เป็นการประเมินประสิทธิภาพในการดำเนินงานตามกลยุทธ์หลัก ภารกิจพื้นฐาน งานประจำตามหน้าที่ปกติ ที่ได้รับมอบหมายในทุก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แผนงาน/โครงการ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ที่อยู่ภายใต้แผนปฏิบัติราชการกรมพัฒนาฝีมือแรงงาน พ.ศ.2563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โดยสามารถเบิกจ่ายเงินงบประมาณภาพรวม ประจำปีงบประมาณ พ.ศ. 2563 ได้ตามเป้าหมายที่สำนักงบประมาณกำหนด</a:t>
                      </a:r>
                      <a:endParaRPr lang="en-US" sz="900" b="0" u="sng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สามารถ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ดำเนินงานที่บรรลุเป้าหมายในแต่ละแผนงาน/โครงการภายใต้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แผนปฏิบัติราชการกรมพัฒนาฝีมือแรงงาน พ.ศ.2563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พร้อมทั้งบันทึกผลการดำเนินงานตามแผนงาน/โครงการ ในระบบติดตามและประเมินผลแห่งชาติ </a:t>
                      </a:r>
                      <a:r>
                        <a:rPr lang="en-US" sz="9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eMENSCR</a:t>
                      </a:r>
                      <a:r>
                        <a:rPr lang="en-US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9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รอบที่ 1</a:t>
                      </a:r>
                      <a:r>
                        <a:rPr lang="th-TH" sz="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</a:t>
                      </a:r>
                      <a:r>
                        <a:rPr lang="th-TH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</a:t>
                      </a:r>
                      <a:r>
                        <a:rPr lang="th-TH" sz="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บันทึกผล</a:t>
                      </a:r>
                      <a:r>
                        <a:rPr lang="th-TH" sz="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ภายในวันที่ 10 มกราคม 2563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รอบที่ 2 ไตรมาสที่ 2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บันทึกผล</a:t>
                      </a:r>
                      <a:r>
                        <a:rPr lang="th-TH" sz="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ภายในวันที่ 10 เมษายน 2563  และไตรมาสที่ 3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บันทึกผล</a:t>
                      </a:r>
                      <a:r>
                        <a:rPr lang="th-TH" sz="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ภายในวันที่ 10 กรกฎาคม 2563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และ/หรือการปฏิบัติงานตามภารกิจปกติ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โดยค่าเป้าหมายในแต่ละกิจกรรมต้องไม่น้อยกว่าค่าเป้าหมายที่กำหนดไว้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รวมทั้งการเบิกจ่ายเงินงบประมาณตามที่ได้รับจัดสรร (พิจารณาจากระบบ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ของกรมบัญชีกลาง)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รอบที่ 1 ผลการดำเนินการระหว่างวันที่ 1 ตุลาคม 2562 - 31 มีนาคม 2563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รอบที่ 2 ผลการดำเนินการระหว่างวันที่ 1 เมษายน - 30 กันยายน 2563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รอบที่ 1 งบลงทุน และงบรายจ่ายอื่น ในลักษณะค่าจ้างที่ปรึกษา ที่ไม่สามารถเบิกจ่ายได้ภายใน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ไตรมาส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 1 - 2  ให้ชี้แจงเหตุผล และกระบวนการดำเนินงาน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ที่ดำเนินการแล้วไม่สามารถเบิกจ่ายได้ ส่งกองบริหารการคลัง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รอบที่ 2 1) ค่าจ้างเหมาบริการ ที่ไม่สามารถเบิกจ่ายได้ภายในวันที่ 30 กันยายน 2563 เนื่องจากต้องดำเนินการตามสัญญา ให้ชี้แจงเหตุผล และส่งข้อมูล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ให้กองบริการการคลัง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2) งบลงทุน/งบรายจ่ายอื่น ที่โอนเปลี่ยนแปลงงบประมาณในทุกแผนงาน และได้ดำเนินการก่อหนี้ผูกพันสัญญาไว้แล้ว รวมทั้ง งบประมาณที่ได้รับจัดสรร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เพิ่มเติมเดือนสิงหาคม – กันยายน 2562 (ไม่นำมานับรวม)</a:t>
                      </a: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900" b="1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(ถ้ามี) </a:t>
                      </a:r>
                      <a:r>
                        <a:rPr lang="en-US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spc="-5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รอบที่ 1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1</a:t>
                      </a:r>
                      <a:r>
                        <a:rPr lang="th-TH" sz="900" b="0" spc="-8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ไฟล์</a:t>
                      </a:r>
                      <a:r>
                        <a:rPr lang="th-TH" sz="900" b="0" spc="-6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</a:t>
                      </a:r>
                      <a:r>
                        <a:rPr lang="en-US" sz="900" b="0" spc="-6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PDF </a:t>
                      </a:r>
                      <a:r>
                        <a:rPr lang="th-TH" sz="900" b="0" spc="-6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ที่บันทึกผลในระบบติดตามและประเมินผลแห่งชาติ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</a:t>
                      </a:r>
                      <a:r>
                        <a:rPr lang="en-US" sz="9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MENSCR</a:t>
                      </a:r>
                      <a:r>
                        <a:rPr lang="en-US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</a:t>
                      </a:r>
                      <a:endParaRPr lang="th-TH" sz="900" b="0" spc="-5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2) แบบฟอร์มแผนปฏิบัติงาน/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ข้อมูลเบิกจ่ายจากระบบ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ของกรมบัญชีกลาง</a:t>
                      </a:r>
                      <a:endParaRPr lang="th-TH" sz="900" b="0" spc="-5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รอบที่ 2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</a:t>
                      </a: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ไฟล์ข้อมูล </a:t>
                      </a:r>
                      <a:r>
                        <a:rPr lang="en-US" sz="900" b="0" spc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PDF </a:t>
                      </a: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ที่ได้รายงานความก้าวหน้า ในระบบติดตามและประเมินผลแห่งชาติ </a:t>
                      </a:r>
                      <a:r>
                        <a:rPr lang="en-US" sz="900" b="0" i="0" u="none" strike="noStrike" kern="1200" spc="0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eMENSCR</a:t>
                      </a:r>
                      <a:r>
                        <a:rPr lang="en-US" sz="900" b="0" i="0" u="none" strike="noStrike" kern="1200" spc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i="0" u="none" strike="noStrike" kern="1200" spc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ไตรมาสที่ 2 และ ไตรมาสที่ 3 ปีงบประมาณ</a:t>
                      </a:r>
                      <a:r>
                        <a:rPr lang="th-TH" sz="900" b="0" i="0" u="none" strike="noStrike" kern="1200" spc="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พ.ศ. 2563</a:t>
                      </a:r>
                      <a:endParaRPr lang="th-TH" sz="900" b="0" spc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2) เอกสารที่แสดงว่าได้ดำเนินการตามแผนปฏิบัติการเสร็จเรียบร้อยแล้ว /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ข้อมูลเบิกจ่ายจากระบบ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ของกรมบัญชีกลาง</a:t>
                      </a:r>
                      <a:endParaRPr lang="th-TH" sz="900" b="0" spc="-5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 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2247 0303 </a:t>
                      </a:r>
                      <a:endParaRPr lang="th-TH" sz="900" b="0" spc="-3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en-US" sz="900" b="0" spc="-3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กอง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บริหารการคลัง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นางสาวยุวดี เก้า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เอี้ยน / นางสาวอรพิน  อินตาวิน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2245 6166                      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6"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หากหน่วยงานไม่มีแผนงาน/โครงการภายใต้แผนปฏิบัติราชการกรมพัฒนาฝีมือแรงงาน พ.ศ.2563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ขอให้จัดทำและดำเนินการตามแผนปฏิบัติงานตามภารกิจปกติ </a:t>
                      </a:r>
                    </a:p>
                    <a:p>
                      <a:pPr marL="228600" indent="-228600">
                        <a:buNone/>
                        <a:defRPr/>
                      </a:pPr>
                      <a:endParaRPr lang="th-TH" sz="2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</a:p>
                    <a:p>
                      <a:pPr>
                        <a:defRPr/>
                      </a:pP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753711"/>
              </p:ext>
            </p:extLst>
          </p:nvPr>
        </p:nvGraphicFramePr>
        <p:xfrm>
          <a:off x="990600" y="5867400"/>
          <a:ext cx="7315200" cy="503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71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446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33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81817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ร้อยละของการบรรลุเป้าหมาย             </a:t>
                      </a: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ตาม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แผนการ</a:t>
                      </a: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ปฏิบัติงาน       </a:t>
                      </a:r>
                      <a:r>
                        <a:rPr lang="en-US" sz="900" b="0" spc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spc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endParaRPr lang="th-TH" sz="900" b="0" spc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spc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pc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จำนวนแผนงาน/โครงการ</a:t>
                      </a:r>
                      <a:r>
                        <a:rPr lang="th-TH" sz="900" b="0" u="non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ที่ดำเนินการแล้วเสร็จ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spc="-4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spc="-4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538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900" b="0" spc="-4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</a:t>
                      </a:r>
                      <a:r>
                        <a:rPr lang="th-TH" sz="900" b="0" spc="-4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spc="-4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</a:t>
                      </a:r>
                      <a:r>
                        <a:rPr lang="th-TH" sz="900" b="0" spc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จำนวนแผนงาน/โครงการ ตามแผนปฏิบัติงาน ประจำปีงบประมาณ</a:t>
                      </a:r>
                      <a:r>
                        <a:rPr lang="th-TH" sz="900" b="0" spc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พ.ศ. 2563</a:t>
                      </a:r>
                      <a:endParaRPr lang="th-TH" sz="900" b="0" spc="-4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5919" y="4553"/>
            <a:ext cx="860217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1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Function </a:t>
            </a:r>
            <a:r>
              <a:rPr lang="en-US" sz="1400" b="1" dirty="0">
                <a:latin typeface="Tahoma" pitchFamily="34" charset="0"/>
                <a:cs typeface="Tahoma" pitchFamily="34" charset="0"/>
              </a:rPr>
              <a:t>Base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(ส่วนกลางทุกหน่วยงาน)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r>
              <a:rPr lang="th-TH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Rounded Rectangle 3"/>
          <p:cNvSpPr/>
          <p:nvPr/>
        </p:nvSpPr>
        <p:spPr bwMode="gray">
          <a:xfrm>
            <a:off x="56087" y="631893"/>
            <a:ext cx="8109741" cy="586804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1.1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ความสำเร็จของการบรรลุเป้าหมายตามแผนปฏิบัติ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งาน ประจำปีงบประมาณ พ.ศ.2563 ภายใต้แผนปฏิบัติราชการ</a:t>
            </a:r>
          </a:p>
          <a:p>
            <a:pPr fontAlgn="base">
              <a:spcAft>
                <a:spcPts val="600"/>
              </a:spcAft>
            </a:pP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กรมพัฒนาฝีมือแรงงาน  และการเบิกจ่ายเงินงบประมาณภาพรวม ประจำปีงบประมาณ พ.ศ.2563</a:t>
            </a:r>
          </a:p>
          <a:p>
            <a:pPr fontAlgn="base">
              <a:spcAft>
                <a:spcPts val="600"/>
              </a:spcAft>
            </a:pPr>
            <a:r>
              <a:rPr lang="th-TH" sz="12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52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3" y="447675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991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ที่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 1 </a:t>
            </a:r>
            <a:r>
              <a:rPr lang="en-US" sz="1400" b="1" dirty="0">
                <a:latin typeface="Tahoma" pitchFamily="34" charset="0"/>
                <a:cs typeface="Tahoma" pitchFamily="34" charset="0"/>
              </a:rPr>
              <a:t>Function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Based 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(สถาบันพัฒนาฝีมือแรงงาน/สำนักงานพัฒนาฝีมือแรงงาน)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304800" y="609600"/>
            <a:ext cx="7324725" cy="7620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1.4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ความสำเร็จของการเสริมสร้างวัฒนธรรมองค์กรเพื่อสร้างทัศนคติและจิตสำนึกด้านการป้องกัน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และต่อต้านการทุจริตประพฤติมิชอบ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200100"/>
              </p:ext>
            </p:extLst>
          </p:nvPr>
        </p:nvGraphicFramePr>
        <p:xfrm>
          <a:off x="304800" y="1600200"/>
          <a:ext cx="8610600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/>
                  </a:extLst>
                </a:gridCol>
              </a:tblGrid>
              <a:tr h="37338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ในการเสริมสร้างวัฒนธรรมองค์กรเพื่อสร้างทัศนคติและจิตสำนึกด้านการป้องกันและต่อต้านการทุจริตประพฤติมิชอบ โดยมีการประกาศเจตจำนงสุจริตของผู้อำนวยการหน่วยงานที่จะปฏิบัติหน้าที่และบริหารหน่วยงานอย่างซื่อสัตย์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สุจริต โปร่งใสและเป็นไปตามหลัก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ธรรมาภิ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บาล และคณะกรรมการป้องกันและปราบปรามการทุจริตของหน่วยงานกำหนดการขับเคลื่อนนโยบายที่เกี่ยวข้องกับการป้องกันและปราบปรามการทุจริตของหน่วยงาน รวมทั้งมีการกำหนดและจัดทำมาตรการเพื่อเสริมสร้างค่านิยมและจิตสำนึกในการต่อต้านการทุจริตประพฤติมิชอบของหน่วยงาน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2562 - 31 มีนาคม 2563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ผลการดำเนินการระหว่างวันที่ 1 เมษายน - 30 กันยายน 2563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 เงื่อนไข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หลักฐาน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รายงานสรุปผลการดำเนินการ พร้อมเอกสารหลักฐานประกอบการดำเนินการ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ประกาศเจตจำนงสุจริตฯ ของผู้ดำรงตำแหน่งผู้อำนวยการหน่วยงาน โดยเผยแพร่ผ่านทางเว็บไซต์ของหน่วยงาน                                                                                                                      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2) รายงานการประชุมคณะกรรมการป้องกันและปราบปรามการทุจริตประจำหน่วยงานเพื่อขับเคลื่อนนโยบายการป้องกันและปราบปรามการทุจริตคอร์รัปชั่น รวมทั้ง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การเสริมสร้างคุณธรรมและจริยธรรม โดยจะต้องระบุมาตรการเพื่อเสริมสร้างค่านิยมและจิตสำนึกในการต่อต้านการทุจริตประพฤติมิชอบที่จะดำเนินการ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3) แบบรายงานผลการขับเคลื่อนนโยบายป้องกันการรับสินบนและมาตรการป้องกันผลประโยชน์ทับซ้อน ทุก 3 เดือนใน 1 ปีงบประมาณ (แบบ บค.01)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4) แบบรายงานการจัดทำมาตรการเพื่อเสริมสร้างค่านิยมและจิตสำนึกในการต่อต้านการทุจริตประพฤติมิชอบ (แบบ บค.02) โดยให้หน่วยงานดำเนินการ ไม่น้อยกว่า 1 มาตรการ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ต่อ 1 รอบการประเมิน รวมทั้งสิ้น ไม่น้อยกว่า 2 มาตรการใน 1 ปีงบประมาณ โดยมีรายละเอียดมาตรการตามหัวข้อ ดังนี้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(1) มาตรการกำกับเรื่องการเงิน                                      (</a:t>
                      </a:r>
                      <a:r>
                        <a:rPr lang="th-TH" sz="2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4) มาตรการการขออนุมัติการฝึก/การทดสอบ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(2) มาตรการกำกับเรื่องการใช้รถยนต์ราชการ                     (5) มาตรการควบคุมความประพฤติและเสริมสร้างวินัย จริยธรรม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(3) มาตรการการจัดหาพัสดุ                                          (</a:t>
                      </a:r>
                      <a:r>
                        <a:rPr lang="th-TH" sz="4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6) มาตรการอื่น ๆ ที่หน่วยงานเป็นผู้กำหนด (โปรดระบุ)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5) แบบรายงานสรุปผลการดำเนินการพร้อมเอกสารหลักฐาน (แบบ บค.03) โดยผู้อำนวยการหน่วยงานเป็นผู้ลงนามเท่านั้น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กองบริหารทรัพยากรบุคคล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นายสง่า แสนเดช , นายพรรษา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กุลว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ภรณ์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โทรศัพท์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0 2245 3579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กรณีการประกาศเจตจำนงสุจริตของผู้ดำรงตำแหน่งผู้อำนวยการหน่วยงาน หากมีการย้ายหน่วยงานระหว่างปีงบประมาณในระดับผู้อำนวยการให้ดำเนินการประกาศเจตจำนงสุจริตฯ ของหน่วยงานที่ไปดำรงตำแหน่งใหม่ด้วย เช่น รอบการประเมินที่ 1 (1 ตค. 62- 31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มีค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63) ดำรงตำแหน่งผู้อำนวยการหน่วยงาน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ได้ดำเนินการประกาศเจตจำนงสุจริตฯ เรียบร้อยแล้ว ต่อมารอบการประเมินที่ 2 (1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เมย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30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63) ได้มีคำสั่งย้ายไปปฏิบัติหน้าที่ ณ หน่วยงาน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จะต้องดำเนินการประกาศเจตจำนงสุจริตฯ ในฐานะผู้อำนวยการ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ของหน่วยงาน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เป็นต้น รวมทั้งกรณีการย้ายในรอบการประเมินนั้น ๆ ด้วย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-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แบบ บค.01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บค.02 และ บค.03 สามารถดูรายละเอียดตามภาคผนวก</a:t>
                      </a: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52578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52959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986534"/>
              </p:ext>
            </p:extLst>
          </p:nvPr>
        </p:nvGraphicFramePr>
        <p:xfrm>
          <a:off x="60956" y="5715000"/>
          <a:ext cx="9006844" cy="10668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/>
                  </a:extLst>
                </a:gridCol>
                <a:gridCol w="403270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71789">
                  <a:extLst>
                    <a:ext uri="{9D8B030D-6E8A-4147-A177-3AD203B41FA5}"/>
                  </a:extLst>
                </a:gridCol>
                <a:gridCol w="492370">
                  <a:extLst>
                    <a:ext uri="{9D8B030D-6E8A-4147-A177-3AD203B41FA5}"/>
                  </a:extLst>
                </a:gridCol>
                <a:gridCol w="442127">
                  <a:extLst>
                    <a:ext uri="{9D8B030D-6E8A-4147-A177-3AD203B41FA5}"/>
                  </a:extLst>
                </a:gridCol>
                <a:gridCol w="1918576">
                  <a:extLst>
                    <a:ext uri="{9D8B030D-6E8A-4147-A177-3AD203B41FA5}"/>
                  </a:extLst>
                </a:gridCol>
                <a:gridCol w="39254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1865959">
                  <a:extLst>
                    <a:ext uri="{9D8B030D-6E8A-4147-A177-3AD203B41FA5}"/>
                  </a:extLst>
                </a:gridCol>
              </a:tblGrid>
              <a:tr h="414867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519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เอกสารหลักฐาน ตามข้อ 4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ข้อย่อย 1) – 5)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เอกสารหลักฐาน ตามข้อ 4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ข้อย่อย 1) – 5)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None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7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6413" y="85725"/>
            <a:ext cx="911225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 องค์ประกอบที่ 1 </a:t>
            </a:r>
            <a:r>
              <a:rPr lang="en-US" sz="1200" b="1" dirty="0">
                <a:latin typeface="Tahoma" pitchFamily="34" charset="0"/>
                <a:cs typeface="Tahoma" pitchFamily="34" charset="0"/>
              </a:rPr>
              <a:t>Function Base 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แรงงาน)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7" name="TextBox 11"/>
          <p:cNvSpPr txBox="1">
            <a:spLocks noChangeArrowheads="1"/>
          </p:cNvSpPr>
          <p:nvPr/>
        </p:nvSpPr>
        <p:spPr bwMode="auto">
          <a:xfrm>
            <a:off x="110809" y="14906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285836"/>
              </p:ext>
            </p:extLst>
          </p:nvPr>
        </p:nvGraphicFramePr>
        <p:xfrm>
          <a:off x="142875" y="1736807"/>
          <a:ext cx="8677628" cy="297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77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850952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ประเมินศักยภาพภายหลังการฝึกอบรม หมายถึง ศักยภาพแรงงานที่จะทำให้บุคคลทำงานได้ดีในแต่ละด้านที่สามารถวัดผลสัมฤทธิ์ได้ภายหลังจากการฝึกอบร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โดยแบ่งเป็น 5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 การประเมิน ได้แก่ (1) ความรู้ (2) การปฏิบัติงาน (3) ทัศนคติ (4) การแก้ปัญหา (5) ความปลอดภัย ขึ้นอยู่กับวัตถุประสงค์ของการฝึกอบรมในการประเมินพนักงานว่ามีศักยภาพเพิ่มขึ้นหรือไม่นั้น จะพิจารณาจากการวัดประเมินผลสัมฤทธิ์การฝึกอบรมฝีมือแรงงานที่ผ่านการฝึกอบรมว่ามีอย่างน้อยหนึ่งด้านการประเมินที่เพิ่มขึ้นจะถือว่าเป็นแรงงานที่มีศักยภาพแรงงานเพิ่มขึ้นภายหลังจากการฝึกอบรม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จำนวนพนักงานที่ได้รับการฝึกอบรมฝีมือแรงงานจากสถานประกอบกิจการ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ที่นายทะเบียนให้ความเห็นชอบหลักสูตร                            รายละเอียดที่เกี่ยวข้อง และค่าใช้จ่ายในการฝึกอบรมฝีมือแรงงาน ประจำปีงบประมาณ พ.ศ. 256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2562 - 31 มีนาคม 2563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ผลการดำเนินการระหว่างวันที่ 1 เมษายน - 30 กันยายน 2563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ข้อมูลผลการประเมินศักยภาพลงในระบบ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รายงานผล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การพัฒนาฝีมือแรงงาน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http://datacenter.dsd.go.th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กองส่งเสริมการพัฒนาฝีมือแรงงาน 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นางสุรัชตา พ่อธานี ,นางสาวจัน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ทกานต์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ช่วยรอด โทรศัพท์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0 2246 1937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กรณี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หน่วยงานเปลี่ยนแปลงเป้าหมายกิจกรรมที่กำหนดไว้ตามแผนพัฒนาฝีมือแรงงานประจำปีงบประมาณ พ.ศ.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2563 ต้องได้รับความเห็นชอบจากกรมฯ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(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กองแผนงานและสารสนเทศ)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คำนวณ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80" name="TextBox 14"/>
          <p:cNvSpPr txBox="1">
            <a:spLocks noChangeArrowheads="1"/>
          </p:cNvSpPr>
          <p:nvPr/>
        </p:nvSpPr>
        <p:spPr bwMode="auto">
          <a:xfrm>
            <a:off x="132074" y="4648200"/>
            <a:ext cx="4392612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6482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3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8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3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3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710071"/>
              </p:ext>
            </p:extLst>
          </p:nvPr>
        </p:nvGraphicFramePr>
        <p:xfrm>
          <a:off x="0" y="5029200"/>
          <a:ext cx="9006844" cy="1195229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220174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5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จำนวนพนักงานที่ได้รับการฝึกอบรม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ฝีมือแรงงานจากสถานประกอบกิจการ ที่นายทะเบียนให้ความเห็นชอบ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หลักสูตร ตาม พ.ร.บ.ส่งเสริมฯ 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พ.ศ. 2545 มีศักยภาพในการทำงานเพิ่มขึ้นไม่น้อยกว่าร้อยละ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พนักงานที่ได้รับการฝึกอบรมฝีมือแรงงานจากสถานประกอบกิจการที่นายทะเบียนให้ความเห็นชอบหลักสูตร ตาม พ.ร.บ.ส่งเสริมฯ 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พ.ศ. 2545 มีศักยภาพในการทำงานเพิ่มขึ้นไม่น้อยกว่าร้อยละ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6</a:t>
                      </a:r>
                      <a:r>
                        <a:rPr lang="en-GB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th-TH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36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827741"/>
              </p:ext>
            </p:extLst>
          </p:nvPr>
        </p:nvGraphicFramePr>
        <p:xfrm>
          <a:off x="1043608" y="3810000"/>
          <a:ext cx="7705724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37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37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48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576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จำนวนผู้ผ่านการประเมินมีศักยภาพในการทำงานเพิ่มขึ้น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ประจำปีงบประมาณ พ.ศ. 256</a:t>
                      </a:r>
                      <a:r>
                        <a:rPr lang="en-GB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ระหว่างวันที่ 1 ตุลาคม 256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 30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กันยายน 256</a:t>
                      </a:r>
                      <a:r>
                        <a:rPr lang="en-GB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(คน)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5975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ผลการดำเนินการตามกิจกรรมส่งเสริมและสนับสนุนให้สถานประกอบกิจการดำเนินการฝึกอบรมฝีมือแรงงาน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ตาม พ.ร.บ.ส่งเสริมฯ พ.ศ. 2545 ประจำปีงบประมาณ พ.ศ. 2563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(คน)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74" name="TextBox 25"/>
          <p:cNvSpPr txBox="1">
            <a:spLocks noChangeArrowheads="1"/>
          </p:cNvSpPr>
          <p:nvPr/>
        </p:nvSpPr>
        <p:spPr bwMode="auto">
          <a:xfrm>
            <a:off x="381000" y="1219795"/>
            <a:ext cx="853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900" dirty="0">
                <a:latin typeface="Tahoma" pitchFamily="34" charset="0"/>
                <a:cs typeface="Tahoma" pitchFamily="34" charset="0"/>
              </a:rPr>
              <a:t>ตัวชี้วัดย่อยที่ </a:t>
            </a:r>
            <a:r>
              <a:rPr lang="th-TH" sz="900" dirty="0" smtClean="0">
                <a:latin typeface="Tahoma" pitchFamily="34" charset="0"/>
                <a:cs typeface="Tahoma" pitchFamily="34" charset="0"/>
              </a:rPr>
              <a:t>1.5.1   </a:t>
            </a:r>
            <a:r>
              <a:rPr lang="th-TH" sz="900" dirty="0">
                <a:latin typeface="Tahoma" pitchFamily="34" charset="0"/>
                <a:cs typeface="Tahoma" pitchFamily="34" charset="0"/>
              </a:rPr>
              <a:t>ร้อยละของจำนวนพนักงานที่ได้รับการพัฒนาฝีมือแรงงานจากสถานประกอบกิจการ ตาม พ.ร.บ.ส่งเสริมการพัฒนาฝีมือแรงงาน พ.ศ. 2545  </a:t>
            </a:r>
            <a:endParaRPr lang="en-US" sz="900" dirty="0">
              <a:latin typeface="Tahoma" pitchFamily="34" charset="0"/>
              <a:cs typeface="Tahoma" pitchFamily="34" charset="0"/>
            </a:endParaRPr>
          </a:p>
          <a:p>
            <a:r>
              <a:rPr lang="en-US" sz="900" dirty="0">
                <a:latin typeface="Tahoma" pitchFamily="34" charset="0"/>
                <a:cs typeface="Tahoma" pitchFamily="34" charset="0"/>
              </a:rPr>
              <a:t>                            </a:t>
            </a:r>
            <a:r>
              <a:rPr lang="th-TH" sz="900" dirty="0">
                <a:latin typeface="Tahoma" pitchFamily="34" charset="0"/>
                <a:cs typeface="Tahoma" pitchFamily="34" charset="0"/>
              </a:rPr>
              <a:t>มีศักยภาพในการทำงานเพิ่มขึ้น</a:t>
            </a:r>
          </a:p>
        </p:txBody>
      </p:sp>
      <p:sp>
        <p:nvSpPr>
          <p:cNvPr id="23" name="Rounded Rectangle 3"/>
          <p:cNvSpPr/>
          <p:nvPr/>
        </p:nvSpPr>
        <p:spPr bwMode="gray">
          <a:xfrm>
            <a:off x="441575" y="674408"/>
            <a:ext cx="7324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1.5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ความสำเร็จในการส่งเสริมและสนับสนุนให้สถานประกอบกิจการดำเนินการพัฒนาฝีมือแรงงาน</a:t>
            </a:r>
          </a:p>
        </p:txBody>
      </p:sp>
    </p:spTree>
    <p:extLst>
      <p:ext uri="{BB962C8B-B14F-4D97-AF65-F5344CB8AC3E}">
        <p14:creationId xmlns:p14="http://schemas.microsoft.com/office/powerpoint/2010/main" val="427886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3238" y="76201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200" b="1" dirty="0">
                <a:latin typeface="Tahoma" pitchFamily="34" charset="0"/>
                <a:cs typeface="Tahoma" pitchFamily="34" charset="0"/>
              </a:rPr>
              <a:t>Function Base 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แรงงาน)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01" name="TextBox 11"/>
          <p:cNvSpPr txBox="1">
            <a:spLocks noChangeArrowheads="1"/>
          </p:cNvSpPr>
          <p:nvPr/>
        </p:nvSpPr>
        <p:spPr bwMode="auto">
          <a:xfrm>
            <a:off x="152400" y="167821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785974"/>
              </p:ext>
            </p:extLst>
          </p:nvPr>
        </p:nvGraphicFramePr>
        <p:xfrm>
          <a:off x="152400" y="2013949"/>
          <a:ext cx="8602663" cy="4767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26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767849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1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ะของจำนวนสถานประกอบกิจการที่ยื่นแบบแสดงการส่งเงินสมทบกองทุนพัฒนาฝีมือแรงงานตามพระราชบัญญัติส่งเสริมการพัฒนาฝีมือแรงงาน พ.ศ. 2545 ประจำปี พ.ศ. 2562 หมายถึง จำนวนสถานประกอบกิจการที่ยื่นแบบแสดงการส่งเงินสมทบกองทุนพัฒนาฝีมือแรงงาน (สท.2) ประจำปี พ.ศ. 2562 เทียบกับเป้าหมายจำนวนสถานประกอบกิจการที่อยู่ในข่ายบังคับเงินสมทบกองทุนพัฒนาฝีมือแรงงาน ประจำปี พ.ศ. 2562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และการติดตามสถานประกอบกิจการที่อยู่ในข่ายบังคับตามกฎหมาย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ประจำปีบัญชี 2563 ได้ครบตามแผนปฏิบัติการประจำปี</a:t>
                      </a:r>
                      <a:endParaRPr lang="en-US" sz="900" b="0" u="sng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2)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กิจการที่ยื่นแบบแสดงการส่งเงินสมทบกองทุนพัฒนาฝีมือแรงงานตามพระราชบัญญัติส่งเสริมการพัฒนาฝีมือแรงงาน พ.ศ. 2545 หมายถึง สถานประกอบกิจการที่อยู่ในข่ายบังคับเงินสมทบกองทุนพัฒนาฝีมือแรงงานตามพระราชบัญญัติส่งเสริมการพัฒนาฝีมือแรงงาน พ.ศ. 2545 ซึ่งยื่นแบบแสดงการส่งเงินสมทบกองทุนพัฒนาฝีมือแรงงาน (สท.2) ประจำปี พ.ศ. 2562 ระหว่างวันที่ 1 มกราคม 2563 – 30 กันยายน 2563 และการติดตามสถานประกอบกิจการที่อยู่ในข่ายบังคับตามกฎหมาย (</a:t>
                      </a:r>
                      <a:r>
                        <a:rPr lang="th-TH" sz="900" b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สท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1)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ประจำปีบัญชี 2563 ได้ครบตามแผนปฏิบัติการประจำปี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AutoNum type="arabicPeriod" startAt="2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จากสถานประกอบกิจการที่อยู่ในข่ายบังคับเงินสมทบกองทุนพัฒนาฝีมือแรงงาน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ประจำปี พ.ศ. 2562 หมายถึง ผู้ประกอบกิจการประเภทอุตสาหกรรม พาณิชยกรรม หรือธุรกิจอย่างอื่นในทุกท้องที่ที่มีลูกจ้างตั้งแต่ 100 คนขึ้นไป โดยใช้ฐานข้อมูลสถานประกอบกิจการที่อยู่ในข่ายบังคับส่งเงินสมทบกองทุนพัฒนาฝีมือแรงงาน ตาม พ.ร.บ.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ส่งเสริมการ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พัฒนาฝีมือแรงงาน พ.ศ. 2545 กรมพัฒนาฝีมือแรงงาน ณ วันที่ 30 กันยายน 2562 ระบบตรวจสอบข้อมูลการพิจารณายื่นรับรองหลักสูตรและค่าใช้จ่าย (สำหรับเจ้าหน้าที่)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http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//dev.dsd.go.th/</a:t>
                      </a:r>
                      <a:r>
                        <a:rPr lang="en-US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dms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ซึ่งหน่วยงานได้ตรวจสอบคัดกรองจากระบบฐานข้อมูล จัดทำแผนการติดตามสถานประกอบกิจการประจำปี และออกตรวจติดตาม พร้อมส่งแผนประจำปีและรายงานผลให้กรมทราบทุกสิ้นไตรมาส และปฏิบัติได้ครบถ้วนตามเกณฑ์การ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ประเมินผล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ผลการดำเนินการระหว่างวันที่ 1 ตุลาคม 2562 - 31 มีนาคม 2563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ผลการดำเนินการระหว่างวันที่ 1 เมษายน - 30 กันยายน 2563</a:t>
                      </a:r>
                    </a:p>
                    <a:p>
                      <a:pPr marL="228600" indent="-228600" algn="l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เกณฑ์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การประเมินผล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AutoNum type="arabicPeriod" startAt="4"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AutoNum type="arabicPeriod" startAt="4"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 algn="l">
                        <a:buNone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4198" name="TextBox 25"/>
          <p:cNvSpPr txBox="1">
            <a:spLocks noChangeArrowheads="1"/>
          </p:cNvSpPr>
          <p:nvPr/>
        </p:nvSpPr>
        <p:spPr bwMode="auto">
          <a:xfrm>
            <a:off x="457200" y="1227110"/>
            <a:ext cx="742156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900" dirty="0">
                <a:latin typeface="Tahoma" pitchFamily="34" charset="0"/>
                <a:cs typeface="Tahoma" pitchFamily="34" charset="0"/>
              </a:rPr>
              <a:t> ตัวชี้วัดย่อยที่ </a:t>
            </a:r>
            <a:r>
              <a:rPr lang="th-TH" sz="900" dirty="0" smtClean="0">
                <a:latin typeface="Tahoma" pitchFamily="34" charset="0"/>
                <a:cs typeface="Tahoma" pitchFamily="34" charset="0"/>
              </a:rPr>
              <a:t>1.</a:t>
            </a:r>
            <a:r>
              <a:rPr lang="en-US" sz="900" smtClean="0">
                <a:latin typeface="Tahoma" pitchFamily="34" charset="0"/>
                <a:cs typeface="Tahoma" pitchFamily="34" charset="0"/>
              </a:rPr>
              <a:t>5</a:t>
            </a:r>
            <a:r>
              <a:rPr lang="th-TH" sz="900" smtClean="0">
                <a:latin typeface="Tahoma" pitchFamily="34" charset="0"/>
                <a:cs typeface="Tahoma" pitchFamily="34" charset="0"/>
              </a:rPr>
              <a:t>.2 </a:t>
            </a:r>
            <a:r>
              <a:rPr lang="th-TH" sz="900" dirty="0">
                <a:latin typeface="Tahoma" pitchFamily="34" charset="0"/>
                <a:cs typeface="Tahoma" pitchFamily="34" charset="0"/>
              </a:rPr>
              <a:t>ร้อยละของจำนวนสถานประกอบกิจการที่ยื่นแบบแสดงการส่งเงินสมทบกองทุนพัฒนาฝีมือแรงงานตาม พ.ร.บ. ส่งเสริมการพัฒนา  </a:t>
            </a:r>
          </a:p>
          <a:p>
            <a:r>
              <a:rPr lang="th-TH" sz="900" dirty="0">
                <a:latin typeface="Tahoma" pitchFamily="34" charset="0"/>
                <a:cs typeface="Tahoma" pitchFamily="34" charset="0"/>
              </a:rPr>
              <a:t>                           ฝีมือแรงงาน พ.ศ. 2545 ประจำปี พ.ศ. 2562</a:t>
            </a:r>
          </a:p>
          <a:p>
            <a:r>
              <a:rPr lang="th-TH" sz="9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900" dirty="0"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25" name="Rounded Rectangle 3"/>
          <p:cNvSpPr/>
          <p:nvPr/>
        </p:nvSpPr>
        <p:spPr bwMode="gray">
          <a:xfrm>
            <a:off x="529355" y="674408"/>
            <a:ext cx="7324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</a:t>
            </a:r>
            <a:r>
              <a:rPr lang="en-US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2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ความสำเร็จในการส่งเสริมและสนับสนุนให้สถานประกอบกิจการดำเนินการพัฒนาฝีมือแรงงาน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xmlns="" id="{A1172896-C8CE-46E8-828B-18C14BF477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475069"/>
              </p:ext>
            </p:extLst>
          </p:nvPr>
        </p:nvGraphicFramePr>
        <p:xfrm>
          <a:off x="990600" y="4406998"/>
          <a:ext cx="7132638" cy="2298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8917">
                  <a:extLst>
                    <a:ext uri="{9D8B030D-6E8A-4147-A177-3AD203B41FA5}">
                      <a16:colId xmlns:a16="http://schemas.microsoft.com/office/drawing/2014/main" xmlns="" val="3998752804"/>
                    </a:ext>
                  </a:extLst>
                </a:gridCol>
                <a:gridCol w="6163721">
                  <a:extLst>
                    <a:ext uri="{9D8B030D-6E8A-4147-A177-3AD203B41FA5}">
                      <a16:colId xmlns:a16="http://schemas.microsoft.com/office/drawing/2014/main" xmlns="" val="1386688658"/>
                    </a:ext>
                  </a:extLst>
                </a:gridCol>
              </a:tblGrid>
              <a:tr h="4320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ตรวจสอบคัดกรองรายชื่อสถานประกอบกิจการที่อยู่ในข่ายบังคับตามกฎหมาย จากระบบตรวจสอบข้อมูลการพิจารณายื่นรับรองหลักสูตรและค่าใช้จ่าย (สำหรับเจ้าหน้าที่)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http 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//dev.dsd.go.th/</a:t>
                      </a:r>
                      <a:r>
                        <a:rPr lang="en-US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dms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82598260"/>
                  </a:ext>
                </a:extLst>
              </a:tr>
              <a:tr h="28803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จัดทำแผนการติดตามสถานประกอบกิจการที่อยู่ในข่ายบังคับตามกฎหมาย และแจ้งกองส่งเสริมการพัฒนาฝีมือแรงงาน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26200178"/>
                  </a:ext>
                </a:extLst>
              </a:tr>
              <a:tr h="5480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ติดตามโดยมีหนังสือแจ้งสถานประกอบกิจการที่อยู่ในข่ายบังคับตามกฎหมาย และเข้าติดตามสถานประกอบกิจการตามแนวปฏิบัติ</a:t>
                      </a:r>
                      <a:br>
                        <a:rPr lang="th-TH" sz="900" b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การตรวจติดตามสถานประกอบกิจการที่อยู่ในข่ายบังคับตาม พ.ร.บ. ส่งเสริมฯ พ.ศ. 2545 และรายงานผลไตรมาสที่ 1 – 2 </a:t>
                      </a:r>
                      <a:br>
                        <a:rPr lang="th-TH" sz="900" b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ให้กรมทราบ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74539868"/>
                  </a:ext>
                </a:extLst>
              </a:tr>
              <a:tr h="5530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เข้าตรวจติดตามสถานประกอบกิจการที่อยู่ในข่ายบังคับตามกฎหมาย โดยจัดลำดับความสำคัญเข้าตรวจสถานประกอบกิจการที่มีลูกจ้างตั้งแต่ 501 คน ขึ้นไป และสถานประกอบกิจการที่มีลูกจ้างตั้งแต่</a:t>
                      </a:r>
                      <a:r>
                        <a:rPr lang="th-TH" sz="900" b="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100 – 500 คน ให้เสร็จสิ้นตามลำดับ และบันทึกข้อมูล </a:t>
                      </a:r>
                      <a:br>
                        <a:rPr lang="th-TH" sz="900" b="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สท</a:t>
                      </a:r>
                      <a:r>
                        <a:rPr lang="th-TH" sz="900" b="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1 ของสถานประกอบกิจการในระบบ</a:t>
                      </a:r>
                      <a:endParaRPr lang="en-US" sz="9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64801492"/>
                  </a:ext>
                </a:extLst>
              </a:tr>
              <a:tr h="477408"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สรุปรายงานผลการตรวจติดตามสถานประกอบกิจการที่อยู่ในข่ายบังคับ ตาม พ.ร.บ. ส่งเสริมฯ พ.ศ. 2545 ที่เพิกเฉยไม่ดำเนินการตามกฎหมายให้ผู้อำนวยการ สพร./สนพ. ทราบ และรายงานกรมภายในวันที่ 20 กันยายน 2563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468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3238" y="76201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200" b="1" dirty="0">
                <a:latin typeface="Tahoma" pitchFamily="34" charset="0"/>
                <a:cs typeface="Tahoma" pitchFamily="34" charset="0"/>
              </a:rPr>
              <a:t>Function Base 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แรงงาน)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01" name="TextBox 11"/>
          <p:cNvSpPr txBox="1">
            <a:spLocks noChangeArrowheads="1"/>
          </p:cNvSpPr>
          <p:nvPr/>
        </p:nvSpPr>
        <p:spPr bwMode="auto">
          <a:xfrm>
            <a:off x="152400" y="167821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85302"/>
              </p:ext>
            </p:extLst>
          </p:nvPr>
        </p:nvGraphicFramePr>
        <p:xfrm>
          <a:off x="152400" y="1981200"/>
          <a:ext cx="8686800" cy="2481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81846">
                <a:tc>
                  <a:txBody>
                    <a:bodyPr/>
                    <a:lstStyle/>
                    <a:p>
                      <a:pPr marL="0" indent="0" algn="l">
                        <a:buNone/>
                        <a:defRPr/>
                      </a:pPr>
                      <a:endParaRPr lang="en-US" sz="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เงื่อนไข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การ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เปลี่ยนแปลงเป้าหมายจำนวนสถานประกอบกิจการตามข้อ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(กรณีหยุด เลิก ย้ายกิจการ) ต้องได้รับความเห็นชอบจากกรมฯ โดยมีหนังสือชี้แจงเหตุผล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ถึง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กอง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ส่งเสริมการ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พัฒนาฝีมือ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แรงงาน และบันทึกข้อมูลในระบบรายงานผลการพัฒนาฝีมือแรงงาน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http://datacenter.dsd.go.th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หัวข้อ ส่งเสริมการฝึก หัวข้อย่อย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การแจ้ง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เปลี่ยนแปลงข้อมูลสถาน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ประกอบกิจการ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สท.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8)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900" b="1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การติด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ตามสถานประกอบกิจการที่อยู่ในข่ายบังคับตามกฎหมาย ให้บันทึกข้อมูล สท. 1 ของสถานประกอบกิจการในระบบรายงานผลการพัฒนาฝีมือแรงงาน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http://datacenter.dsd.go.th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หัวข้อ ข้อมูลทะเบียนสถานประกอบ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กิจการ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2) แบบรายงานการตรวจ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ตาม พ.ร.บ. ส่งเสริมการพัฒนาฝีมือแรงงาน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พ.ศ. 2545 และที่แก้ไขเพิ่มเติม (แบบ ตร 1)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กองส่งเสริมการพัฒนาฝีมือแรงงาน 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นางสุรัชตา  พ่อธานี,นางสาว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รช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ธนิน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ภู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ริชญา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0 2246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1937</a:t>
                      </a:r>
                    </a:p>
                    <a:p>
                      <a:pPr marL="228600" indent="-228600">
                        <a:buAutoNum type="arabicPeriod" startAt="6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คำนวณ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endParaRPr lang="en-US" sz="8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</a:t>
                      </a:r>
                      <a:endParaRPr lang="th-TH" sz="8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4104" name="TextBox 14"/>
          <p:cNvSpPr txBox="1">
            <a:spLocks noChangeArrowheads="1"/>
          </p:cNvSpPr>
          <p:nvPr/>
        </p:nvSpPr>
        <p:spPr bwMode="auto">
          <a:xfrm>
            <a:off x="34925" y="44958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90600" y="44958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399277"/>
              </p:ext>
            </p:extLst>
          </p:nvPr>
        </p:nvGraphicFramePr>
        <p:xfrm>
          <a:off x="0" y="4876800"/>
          <a:ext cx="9006844" cy="128016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91185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11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จำนวนสถานประกอบกิจการที่ยื่นแบบแสดงการส่งเงินสมทบกองทุนพัฒนาฝีมือแรงงาน ตาม พ.ร.บ. ส่งเสริมฯ         พ.ศ. 2545 ได้ร้อยละ 60</a:t>
                      </a:r>
                      <a:endParaRPr lang="en-US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การติดตามสถานประกอบกิจการที่อยู่ในข่ายบังคับตามกฎหมาย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ผ่านเกณฑ์การประเมินผล ระดับ 3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จำนวนสถานประกอบกิจการที่ยื่นแบบแสดงการส่งเงินสมทบกองทุนพัฒนาฝีมือแรงงาน ตาม พ.ร.บ. ส่งเสริมฯ       พ.ศ. 2545 ได้ร้อยละ 100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การติดตามสถานประกอบกิจการที่อยู่ในข่ายบังคับตามกฎหมาย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ผ่านเกณฑ์การประเมินผล ระดับ 5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246843"/>
              </p:ext>
            </p:extLst>
          </p:nvPr>
        </p:nvGraphicFramePr>
        <p:xfrm>
          <a:off x="677862" y="3302977"/>
          <a:ext cx="7781926" cy="1192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3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610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25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340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จำนวนสถานประกอบกิจการที่ยื่นแบบแสดงการส่งเงินสมทบกองทุนพัฒนาฝีมือแรงงาน ตาม พ.ร.บ. ส่งเสริมฯ      พ.ศ. 2545 ประจำปี พ.ศ. 2562 ระหว่างวันที่ 1  มกราคม 2563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 30 กันยายน 2563 (แห่ง)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9423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จำนวนสถานประกอบกิจการที่อยู่ในข่ายบังคับเงินสมทบกองทุนพัฒนาฝีมือแรงงาน ประจำปี  พ.ศ. 2562 (แห่ง)</a:t>
                      </a:r>
                    </a:p>
                    <a:p>
                      <a:pPr algn="ctr"/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(ใช้ข้อมูลผู้ประกอบกิจการโดยอ้างอิงตามข้อ 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198" name="TextBox 25"/>
          <p:cNvSpPr txBox="1">
            <a:spLocks noChangeArrowheads="1"/>
          </p:cNvSpPr>
          <p:nvPr/>
        </p:nvSpPr>
        <p:spPr bwMode="auto">
          <a:xfrm>
            <a:off x="457200" y="1227110"/>
            <a:ext cx="742156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900" dirty="0">
                <a:latin typeface="Tahoma" pitchFamily="34" charset="0"/>
                <a:cs typeface="Tahoma" pitchFamily="34" charset="0"/>
              </a:rPr>
              <a:t> ตัวชี้วัดย่อยที่ </a:t>
            </a:r>
            <a:r>
              <a:rPr lang="th-TH" sz="900" dirty="0" smtClean="0">
                <a:latin typeface="Tahoma" pitchFamily="34" charset="0"/>
                <a:cs typeface="Tahoma" pitchFamily="34" charset="0"/>
              </a:rPr>
              <a:t>1.5.2 </a:t>
            </a:r>
            <a:r>
              <a:rPr lang="th-TH" sz="900" dirty="0">
                <a:latin typeface="Tahoma" pitchFamily="34" charset="0"/>
                <a:cs typeface="Tahoma" pitchFamily="34" charset="0"/>
              </a:rPr>
              <a:t>ร้อยละของจำนวนสถานประกอบกิจการที่ยื่นแบบแสดงการส่งเงินสมทบกองทุนพัฒนาฝีมือแรงงานตาม พ.ร.บ. ส่งเสริมการพัฒนา  </a:t>
            </a:r>
          </a:p>
          <a:p>
            <a:r>
              <a:rPr lang="th-TH" sz="900" dirty="0">
                <a:latin typeface="Tahoma" pitchFamily="34" charset="0"/>
                <a:cs typeface="Tahoma" pitchFamily="34" charset="0"/>
              </a:rPr>
              <a:t>                           ฝีมือแรงงาน พ.ศ. 2545 ประจำปี พ.ศ. 2562</a:t>
            </a:r>
          </a:p>
          <a:p>
            <a:r>
              <a:rPr lang="th-TH" sz="9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900" dirty="0"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25" name="Rounded Rectangle 3"/>
          <p:cNvSpPr/>
          <p:nvPr/>
        </p:nvSpPr>
        <p:spPr bwMode="gray">
          <a:xfrm>
            <a:off x="529355" y="674408"/>
            <a:ext cx="7324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1.5 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ความสำเร็จในการส่งเสริมและสนับสนุนให้สถานประกอบกิจการดำเนินการพัฒนาฝีมือแรงงาน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780338" y="3731568"/>
            <a:ext cx="685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900" dirty="0">
                <a:latin typeface="Tahoma" pitchFamily="34" charset="0"/>
                <a:ea typeface="Tahoma" pitchFamily="34" charset="0"/>
                <a:cs typeface="Tahoma" pitchFamily="34" charset="0"/>
              </a:rPr>
              <a:t>X </a:t>
            </a:r>
            <a:r>
              <a:rPr lang="th-TH" sz="9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900" dirty="0">
                <a:latin typeface="Tahoma" pitchFamily="34" charset="0"/>
                <a:ea typeface="Tahoma" pitchFamily="34" charset="0"/>
                <a:cs typeface="Tahoma" pitchFamily="34" charset="0"/>
              </a:rPr>
              <a:t>100</a:t>
            </a:r>
            <a:endParaRPr lang="th-TH" sz="9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0165F611-97F9-406C-A94F-89A8B772CB5C}"/>
              </a:ext>
            </a:extLst>
          </p:cNvPr>
          <p:cNvSpPr txBox="1"/>
          <p:nvPr/>
        </p:nvSpPr>
        <p:spPr>
          <a:xfrm>
            <a:off x="2095500" y="3731568"/>
            <a:ext cx="266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900" dirty="0">
                <a:latin typeface="Tahoma" pitchFamily="34" charset="0"/>
                <a:ea typeface="Tahoma" pitchFamily="34" charset="0"/>
                <a:cs typeface="Tahoma" pitchFamily="34" charset="0"/>
              </a:rPr>
              <a:t>=</a:t>
            </a:r>
            <a:endParaRPr lang="th-TH" sz="9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67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/>
              <a:t>2 </a:t>
            </a:r>
            <a:r>
              <a:rPr lang="en-US" sz="2000" b="1" dirty="0"/>
              <a:t>Agenda Base 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(สถาบัน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พัฒนาฝีมือแรงงาน / สำนักงานพัฒนาฝีมือ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แรงงาน)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275" y="719137"/>
            <a:ext cx="7818438" cy="652463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2.1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ผู้ผ่านการทดสอบมาตรฐานฝีมือแรงงานแห่งชาติ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ที่ได้รับอัตราค่าจ้างตามมาตรฐานฝีมือ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ที่กำหนดตามกฎหมาย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3716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143248"/>
              </p:ext>
            </p:extLst>
          </p:nvPr>
        </p:nvGraphicFramePr>
        <p:xfrm>
          <a:off x="152400" y="1600199"/>
          <a:ext cx="8762999" cy="3352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29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352801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1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 ผู้ที่ผ่านการทดสอบมาตรฐานฝีมือแห่งชาติ ตามมาตรฐานฝีมือที่กำหนดตามกฎหมาย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 83 สาขาอาชีพ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ภายใต้โครงการยกระดับแรงงานไทยให้ได้มาตรฐาน ฝีมือแรงงานเพื่อรองรับ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การแข่งขัน กิจกรรมพัฒนาศักยภาพแรงงานเพื่อรองรับการจ่ายค่าจ้างตามมาตรฐานฝีมือ ได้รับค่าจ่างตามมาตรฐานฝีมือที่กฎหมายกำหนด โดยผู้ที่เข้ารับการทดสอบมาตรฐานฝีมือ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แรงงานแห่งชาติ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ต้องเป็นแรงงานที่ทำงานอยู่ในสถานประกอบกิจการ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2) การทดสอบมาตรฐานฝีมือแรงงานแห่งชาติ หมายถึง การทดสอบฝีมือ ความรู้ ความสามารถ และทัศนคติในการทำงานของผู้ประกอบอาชีพในสาขาที่กำหนด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  พิจารณาจากการดำเนินงานตามเป้าหมาย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ใช้ข้อมูลจากวันที่เข้าทดสอบมาตรฐานฝีมือแรงงาน โดยพิจารณาจากในระบบ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Datacenter</a:t>
                      </a:r>
                      <a:endParaRPr lang="th-TH" sz="900" b="1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ไม่มีการวัดผลการดำเนินการ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รอบที่ 2 ผลการดำเนินการ ณ วันที่ 1 ธันวาคม 2562 – 31 พฤษภาคม 2563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ผู้เข้ารับการทดสอบมาตรฐานฝีมือแรงงานแห่งชาติ ต้องเป็นแรงงานที่ทำงานอยู่ในสถานประกอบกิจการ และผ่านการฝึกอบรม ภายใต้โครงการยกระดับแรงงานไทยให้ได้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มาตรฐานฝีมือแรงงานเพื่อรองรับการแข่งขัน กิจกรรมพัฒนาศักยภาพแรงงานเพื่อรองรับการจ่ายค่าจ้างตามมาตรฐานฝีมือ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2)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จัดทดสอบมาตรฐานฝีมือแรงงานแห่งชาติ เฉพาะใน 83 สาขาอาชีพ ที่ได้มีการประกาศอัตราค่าจ้างตามมาตรฐานฝีมือที่กำหนดตามกฎหมาย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3) ผู้เข้ารับ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การทดสอบมาตรฐานฝีมือแรงงานแห่งชาติ เป็น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แรงงานที่ทำงาน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อยู่ในสถานประกอบกิจการ</a:t>
                      </a:r>
                      <a:r>
                        <a:rPr lang="th-TH" sz="900" b="0" spc="-3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ร้อยละ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 โดยพิจารณาจากข้อมูล ณ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วันที่ 1 ธันวาคม 2562 – 31 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พฤษภาคม 2563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สถาบันพัฒนาฝีมือแรงงาน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25 แห่ง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รับผิดชอบเป้าหมายร่วมกับสำนักงานพัฒนาฝีมือแรงงานที่อยู่ในพื้นที่ หมายถึง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หากสำนักงานพัฒนาฝีมือแรงงานไม่สามารถดำเนินการ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ทดสอบมาตรฐานฝีมือแรงงานได้ตามเป้าหมาย ทางสถาบันพัฒนาฝีมือแรงงานที่เป็นต้นสังกัด ต้องมีส่วน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ร่วม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ในการทดสอบมาตรฐานฝีมือแรงงาน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   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การรายงานผลผ่านระบบคลังข้อมูล (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http://datacenter.dsd.go.th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สำนักพัฒนามาตรฐานและทดสอบฝีมือแรงงาน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นางอุษา ศิริสนธิวรรธน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นายธงชัย จิตร์หาญ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0 2245 4837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 จะนำผลคะแนนจากการสำรวจผู้ที่ได้รับอัตราค่าจ้างตามมาตรฐานฝีมือที่กำหนดตามกฎหมายของกรมสวัสดิการและคุ้มครองแรงงาน  โดยมี</a:t>
                      </a:r>
                      <a:endParaRPr lang="th-TH" sz="9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 ร้อยละ 85.43 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1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ถ้ามี)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8768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47750" y="4838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619433"/>
              </p:ext>
            </p:extLst>
          </p:nvPr>
        </p:nvGraphicFramePr>
        <p:xfrm>
          <a:off x="60956" y="5227320"/>
          <a:ext cx="9006844" cy="102108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397087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399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ไม่มี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ผู้ผ่านการทดสอบมาตรฐานฝีมือแรงงานแห่งชาติ ได้รับ</a:t>
                      </a:r>
                      <a:r>
                        <a:rPr lang="th-TH" sz="8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อัตราค่าจ้างตามมาตรฐานฝีมือที่กำหนดตามกฎหมาย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ไม่น้อยกว่าร้อยละ 85.43</a:t>
                      </a:r>
                      <a:endParaRPr lang="th-TH" sz="800" b="0" kern="1200" spc="-3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793405"/>
              </p:ext>
            </p:extLst>
          </p:nvPr>
        </p:nvGraphicFramePr>
        <p:xfrm>
          <a:off x="1539043" y="4267200"/>
          <a:ext cx="6735840" cy="83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473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548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2299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ร้อยละของผู้เข้ารับการทดสอบมาตรฐานฝีมือแรงงานแห่งชาติ เป็นแรงงานที่ทำงานอยู่ในสถานประกอบกิจการ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จำนวนแรงงานที่ทำงานอยู่ในสถานประกอบกิจการ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ที่เข้ารับการทดสอบมาตรฐานฯ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5901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จำนวนเป้าหมาย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ผู้เข้ารับการทดสอบมาตรฐานฝีมือแรงงานแห่งชาติ </a:t>
                      </a:r>
                      <a:endParaRPr lang="en-US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74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3238" y="85725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0" y="-3175"/>
            <a:ext cx="86026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altLang="th-TH" sz="2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ตัวชี้วัด องค์ประกอบที่ 2 </a:t>
            </a:r>
            <a:r>
              <a:rPr lang="en-US" altLang="th-TH" sz="12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Agenda Base </a:t>
            </a:r>
            <a:r>
              <a:rPr lang="th-TH" altLang="th-TH" sz="1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(สถาบันพัฒนาฝืมือแรงงาน / สำนักงานพัฒนาฝีมือ</a:t>
            </a:r>
            <a:r>
              <a:rPr lang="th-TH" altLang="th-TH" sz="1000" b="1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แรงงาน)</a:t>
            </a:r>
            <a:endParaRPr lang="th-TH" altLang="th-TH" sz="1000" b="1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altLang="th-TH" sz="1600" b="1" dirty="0">
                <a:solidFill>
                  <a:srgbClr val="595959"/>
                </a:solidFill>
                <a:latin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altLang="th-TH" sz="16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altLang="th-TH" sz="16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2563</a:t>
            </a:r>
            <a:endParaRPr lang="th-TH" altLang="th-TH" sz="1400" b="1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28600" y="642938"/>
            <a:ext cx="6777038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2.2  </a:t>
            </a:r>
            <a:r>
              <a:rPr lang="en-US" sz="11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ความสำเร็จของการสร้างความรับรู้ความเข้าใจแก่ประชาชน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01600" y="12192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altLang="th-TH" sz="11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335787"/>
              </p:ext>
            </p:extLst>
          </p:nvPr>
        </p:nvGraphicFramePr>
        <p:xfrm>
          <a:off x="0" y="1266825"/>
          <a:ext cx="9144000" cy="5667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924175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ที่หน่วยงานสามารถดำเนินการสร้างความรับรู้ความเข้าใจผ่านสื่อช่องทางต่างๆ โดยประเมินจากปริมาณและประสิทธิภาพของการชี้แจง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โดยผลการดำเนินการสร้างความรับรู้ความเข้าใจให้มุ่งเน้นการชี้แจงผลการดำเนินการที่ทำมาแล้ว โดยเฉพาะเรื่องที่อยู่ในความสนใจหรือเป็นการแก้ปัญหาความเดือดร้อน ตลอดจนการชี้แจง แก้ข่าว แจ้งข่าว เพื่อให้ประชาชนทราบว่าหน่วยงาน ส่วนราชการ หรือรัฐบาลจะดำเนินการเรื่องใด อย่างไร มีจุดมุ่งหมายอย่างไร จะเป็น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ประโยชน์ต่อ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ประเทศชาติและประชาชนอย่างไร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จากผลการดำเนินการตามแผนสร้างความรับรู้ความเข้าใจแก่ประชาชน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โดยกำหนดให้หน่วยงานจัดทำแผน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ผลการดำเนินงานผ่านสื่อช่องทาง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ต่าง ๆ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อาทิ โทรทัศน์ วิทยุ หนังสือพิมพ์ สื่อออนไลน์ของหนังสือพิมพ์ วิทยุ หรือโทรทัศน์ ทั้งสื่อส่วนกลางและสื่อท้องถิ่น รวมถึงประชาสัมพันธ์จังหวัด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ใน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ประเด็น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ต่าง ๆ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อาทิ การพัฒนาทักษะฝีมือแรงงาน ทั้งเตรียมเข้าทำงาน ยกระดับฝีมือแรงงาน การฝึกแรงงานในระบบและนอกระบบ การดำเนินงานภายใต้ พ.ร.บ.ส่งเสริมฯ การทดสอบมาตรฐานฝีมือแรงงาน การแข่งขันฝีมือแรงงานทั้งระดับภาค ระดับชาติ และระดับนานาชาติ และกิจกรรมอื่นๆ ตลอดจนกิจกรรมเพื่อสร้างภาพลักษณ์แก่องค์กร ภายใต้ภารกิจกรมฯ 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ดำเนินการระหว่างวันที่ 1 ตุลาคม 256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- 31 มีนาคม 256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ดำเนินการระหว่างวันที่ 1 เมษายน - 30 กันยายน 256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พิจารณารอบ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เดือนแรก และ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เดือนหลัง ไม่สะสมยอด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ผลการดำเนินในรอบ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เดือนแรก และ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เดือนหลัง ไม่สะสมยอด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แบบฟอร์มแผน-ผลการดำเนินงานผ่านสื่อช่องทางต่าง ๆ และหลักฐานเชิงประจักษ์ที่สามารถตรวจสอบได้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กองสื่อสารองค์กร   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นางพะเยาว์ ทองศรี นักประชาสัมพันธ์ชำนาญการ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2245 4035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อื่นๆ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th-TH" sz="1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</a:t>
                      </a:r>
                      <a:r>
                        <a:rPr lang="th-TH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คำนวณ</a:t>
                      </a: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ถ้ามี) 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1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10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4" marR="91434" marT="45690" marB="456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43200">
                <a:tc>
                  <a:txBody>
                    <a:bodyPr/>
                    <a:lstStyle/>
                    <a:p>
                      <a:pPr marL="0" indent="0">
                        <a:buNone/>
                        <a:defRPr/>
                      </a:pPr>
                      <a:endParaRPr lang="th-TH" sz="10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4" marR="91434" marT="45690" marB="456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76200" y="4419600"/>
            <a:ext cx="4392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altLang="th-TH" sz="1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1104900" y="4572000"/>
            <a:ext cx="7943850" cy="341312"/>
            <a:chOff x="1153093" y="4031945"/>
            <a:chExt cx="7943402" cy="341526"/>
          </a:xfrm>
        </p:grpSpPr>
        <p:sp>
          <p:nvSpPr>
            <p:cNvPr id="2156" name="TextBox 16"/>
            <p:cNvSpPr txBox="1">
              <a:spLocks noChangeArrowheads="1"/>
            </p:cNvSpPr>
            <p:nvPr/>
          </p:nvSpPr>
          <p:spPr bwMode="auto">
            <a:xfrm>
              <a:off x="1153093" y="4031945"/>
              <a:ext cx="1336600" cy="338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th-TH" altLang="th-TH" sz="800" b="1" dirty="0">
                <a:solidFill>
                  <a:srgbClr val="984807"/>
                </a:solidFill>
                <a:latin typeface="Tahoma" pitchFamily="34" charset="0"/>
                <a:cs typeface="Tahoma" pitchFamily="34" charset="0"/>
              </a:endParaRPr>
            </a:p>
            <a:p>
              <a:pPr algn="ctr"/>
              <a:r>
                <a:rPr lang="th-TH" altLang="th-TH" sz="800" b="1" dirty="0">
                  <a:solidFill>
                    <a:srgbClr val="984807"/>
                  </a:solidFill>
                  <a:latin typeface="Tahoma" pitchFamily="34" charset="0"/>
                  <a:cs typeface="Tahoma" pitchFamily="34" charset="0"/>
                </a:rPr>
                <a:t>ปี </a:t>
              </a:r>
              <a:r>
                <a:rPr lang="en-US" altLang="th-TH" sz="800" b="1" dirty="0">
                  <a:solidFill>
                    <a:srgbClr val="984807"/>
                  </a:solidFill>
                  <a:latin typeface="Tahoma" pitchFamily="34" charset="0"/>
                  <a:cs typeface="Tahoma" pitchFamily="34" charset="0"/>
                </a:rPr>
                <a:t>62</a:t>
              </a:r>
              <a:endParaRPr lang="th-TH" altLang="th-TH" sz="800" b="1" dirty="0">
                <a:solidFill>
                  <a:srgbClr val="984807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79750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7692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9" name="TextBox 19"/>
            <p:cNvSpPr txBox="1">
              <a:spLocks noChangeArrowheads="1"/>
            </p:cNvSpPr>
            <p:nvPr/>
          </p:nvSpPr>
          <p:spPr bwMode="auto">
            <a:xfrm>
              <a:off x="5012088" y="4035122"/>
              <a:ext cx="1336600" cy="338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th-TH" altLang="th-TH" sz="800" b="1" dirty="0">
                <a:solidFill>
                  <a:srgbClr val="E46C0A"/>
                </a:solidFill>
                <a:latin typeface="Tahoma" pitchFamily="34" charset="0"/>
                <a:cs typeface="Tahoma" pitchFamily="34" charset="0"/>
              </a:endParaRPr>
            </a:p>
            <a:p>
              <a:pPr algn="ctr"/>
              <a:r>
                <a:rPr lang="th-TH" altLang="th-TH" sz="800" b="1" dirty="0">
                  <a:solidFill>
                    <a:srgbClr val="E46C0A"/>
                  </a:solidFill>
                  <a:latin typeface="Tahoma" pitchFamily="34" charset="0"/>
                  <a:cs typeface="Tahoma" pitchFamily="34" charset="0"/>
                </a:rPr>
                <a:t> ปี </a:t>
              </a:r>
              <a:r>
                <a:rPr lang="en-US" altLang="th-TH" sz="800" b="1" dirty="0">
                  <a:solidFill>
                    <a:srgbClr val="E46C0A"/>
                  </a:solidFill>
                  <a:latin typeface="Tahoma" pitchFamily="34" charset="0"/>
                  <a:cs typeface="Tahoma" pitchFamily="34" charset="0"/>
                </a:rPr>
                <a:t>63</a:t>
              </a:r>
              <a:endParaRPr lang="th-TH" altLang="th-TH" sz="800" b="1" dirty="0">
                <a:solidFill>
                  <a:srgbClr val="E46C0A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79750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79750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704701"/>
              </p:ext>
            </p:extLst>
          </p:nvPr>
        </p:nvGraphicFramePr>
        <p:xfrm>
          <a:off x="101600" y="5029200"/>
          <a:ext cx="9007474" cy="962025"/>
        </p:xfrm>
        <a:graphic>
          <a:graphicData uri="http://schemas.openxmlformats.org/drawingml/2006/table">
            <a:tbl>
              <a:tblPr firstRow="1"/>
              <a:tblGrid>
                <a:gridCol w="11608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9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81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4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5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71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7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91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91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913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913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6091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258946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</a:t>
                      </a: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</a:t>
                      </a: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30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</a:p>
                  </a:txBody>
                  <a:tcPr marL="91446" marR="91446" marT="45666" marB="4566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รายงานผลการดำเนินการสร้างความรับรู้ความเข้าใจแก่ประชาชน ในรอบ </a:t>
                      </a: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เดือนแรก ไม่น้อยกว่า 12 ครั้ง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รายงานผลการดำเนินการสร้างความรับรู้ความเข้าใจแก่ประชาชน ในรอบ </a:t>
                      </a: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เดือนหลัง ไม่น้อยกว่า </a:t>
                      </a: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ครั้ง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666" marB="4566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087547"/>
              </p:ext>
            </p:extLst>
          </p:nvPr>
        </p:nvGraphicFramePr>
        <p:xfrm>
          <a:off x="381000" y="3563741"/>
          <a:ext cx="8229599" cy="6272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6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914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614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25388">
                <a:tc rowSpan="2"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ร้อยละของผลการดำเนินการตามแผนสร้างความรับรู้ความเข้าใจแก่ประชาชน</a:t>
                      </a:r>
                    </a:p>
                  </a:txBody>
                  <a:tcPr marL="91431" marR="91431" marT="45684" marB="4568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ผลการดำเนินการสร้างความรับรู้ความเข้าใจผ่านสื่อช่องทางต่างๆ</a:t>
                      </a:r>
                    </a:p>
                  </a:txBody>
                  <a:tcPr marL="91431" marR="91431" marT="45684" marB="4568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1" marR="91431" marT="45684" marB="4568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1871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เป้าหมายการดำเนินการสร้างความรับรู้ความเข้าใจแก่ประชาชน (รอบที่ประเมิน) </a:t>
                      </a:r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ประจำปี พ.ศ.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</a:t>
                      </a:r>
                      <a:r>
                        <a:rPr lang="en-US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1" marR="91431" marT="45684" marB="4568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948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ตัวชี้วัด</a:t>
            </a:r>
            <a:r>
              <a:rPr lang="th-TH" altLang="th-TH" sz="2000" b="1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องค์ประกอบ</a:t>
            </a:r>
            <a:r>
              <a:rPr lang="th-TH" altLang="th-TH" sz="20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ที่ 2 </a:t>
            </a:r>
            <a:r>
              <a:rPr lang="en-US" altLang="th-TH" sz="12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Agenda </a:t>
            </a:r>
            <a:r>
              <a:rPr lang="en-US" altLang="th-TH" sz="1200" b="1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Base</a:t>
            </a:r>
            <a:endParaRPr lang="th-TH" sz="1100" b="1" dirty="0" smtClean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275" y="609600"/>
            <a:ext cx="7818438" cy="597693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ของการ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จัดทำรายงานการประเมินผลการควบคุมภายใน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ระดับส่วน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งานย่อย </a:t>
            </a:r>
            <a:endParaRPr lang="th-TH" sz="1100" b="1" kern="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ประจำปีงบประมาณ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 2563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1430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964884"/>
              </p:ext>
            </p:extLst>
          </p:nvPr>
        </p:nvGraphicFramePr>
        <p:xfrm>
          <a:off x="76200" y="1371600"/>
          <a:ext cx="9037638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37638">
                  <a:extLst>
                    <a:ext uri="{9D8B030D-6E8A-4147-A177-3AD203B41FA5}"/>
                  </a:extLst>
                </a:gridCol>
              </a:tblGrid>
              <a:tr h="4191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  ความสำเร็จของการบรรลุเป้าหมาย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มีการจัดทำรายงานการประเมินผลการควบคุมภายในระดับหน่วยงานย่อย ประจำปีงบประมาณ พ.ศ. 2563 รอบ 12 เดือน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(1 ตุลาคม 2562 – 30 กันยายน 2563) ตามหลักเกณฑ์กระทรวงการคลังว่าด้วยมาตรฐานและหลักเกณฑ์ปฏิบัติการควบคุมภายในสำหรับหน่วยงานของรัฐ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2561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กำหนดให้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หน่วยงานของรัฐจัดให้มีการควบคุมภายในเพื่อให้เกิดความเชื่อมั่นอย่างสมเหตุสมผลว่าจะบรรลุวัตถุประสงค์ด้านการดำเนินง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ด้านการรายงาน และด้านการปฏิบัติตามกฎหมาย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ระเบียบและข้อบังคับ และ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จัดส่งรายงานการประเมินผลการควบคุมภายในให้ผู้กำกับดูแลและกระทรวงเจ้าสังกัด ภายใน 90 วัน นับแต่วันสิ้นปีงบประมาณหรือสิ้นปีปฏิทิน แล้วแต่กรณี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ผลการดำเนินการระหว่างวันที่ 1 ตุลาคม 2562 - 30 กันยายน 2563 ให้หน่วยงานย่อยจัดทำรายงานการการประเมินผลการควบคุมภายใน ประกอบด้วย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1) แบบ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.1 หรือรายงานการประเมินองค์ประกอบของการควบคุมภายใน เป็นแบบรายงานการประเมินองค์ประกอบของการควบคุมภายในสำหรับหน่วยงานย่อย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2) แบบ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.2 หรือรายงานการประเมินผลและการปรับปรุงการควบคุมภายใน เป็นแบบการประเมินผลการควบคุมภายในสำหรับหน่วยงานย่อย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3) แบบติดตาม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.2 หรือรายงานผลการติดตามการปฏิบัติตามแผนการประเมินผลการควบคุมภายในของงวดก่อน - ระดับส่วนงานย่อย เป็นแบบที่ใช้สำหรับบันทึกผลการดำเนินการ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ตามแผนการประเมินผลการควบคุมภายในที่ได้รายงานไว้แล้วในแบบ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ของงวดก่อนในระดับส่วนงานย่อย 4) แบบสอบถามด้านการคลัง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3.1 การ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รายงานการประเมินผลและการปรับปรุงการควบคุมภายใน (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.2) ของสถาบันพัฒนาพัฒนาฝีมือแรงงานและสำนักงานพัฒนาฝีมือแรงงาน ต้องมีการประเมินกิจกรรม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ที่สำคัญในการปฏิบัติงาน ดังนี้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กิจกรรมการฝึกอบรมฝีมือแรงงาน (การฝึกเตรียมเข้าทำงาน ,การฝึกยกระดับฝีมือแรงงาน ,การฝึกอาชีพเสริม)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2) กิจกรรมทดสอบมาตรฐานฝีมือแรงงาน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3) กิจกรรมรับรองหลักสูตรและอนุมัติค่าใช้จ่ายในการฝึกอบรมฝีมือแรงงานตามพระราชบัญญัติส่งเสริมการพัฒนาฝีมือแรงงาน พ.ศ. 2545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4) กิจกรรมด้านการเงินและบัญชีกองทุนพัฒนาฝีมือแรงงาน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5) กิจกรรมรับรองความรู้ความสามารถ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6) กิจกรรมด้านการพัสดุ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7) กิจกรรมด้านการเงินและบัญชี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8) กิจกรรมอื่นๆ เช่น ด้านงานสารบรรณ หรืองานที่เป็นภารกิจของหน่วยงาน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3.2 การ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รายงานการประเมินผลและการปรับปรุงการควบคุมภายใน (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.2) ของสถาบันพัฒนาฝีมือแรงงานนานาชาติ/สถาบันฯ ยานยนต์ฯ/ สถาบันพัฒนาทรัพยากรมนุษย์ฯ/                                                         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สถาบันฯ เทคโนโลยีการผลิตอัตโนมัติและหุ่นยนต์ ไม่ต้องดำเนินการตามกิจกรรมในข้อ 3.1 แต่ต้องมีการประเมินกิจกรรมที่สำคัญในการปฏิบัติงานของหน่วยงานตนเอง ไม่ต่ำกว่า 5 กิจกรรม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3.3 สถาบันพัฒนาฝีมือแรงงาน/สำนักงานพัฒนาฝีมือแรงงาน/สถาบันพัฒนาฝีมือแรงงานนานาชาติ/สถาบันฯ ยานยนต์ฯ/ สถาบันพัฒนาทรัพยากรมนุษย์ฯ/สถาบันฯ เทคโนโลยี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การผลิตอัตโนมัติและหุ่นยนต์ ให้ดำเนินการจัดทำแบบสอบถามด้านการคลัง ซึ่งเป็นแบบที่กำหนดโดยกลุ่มตรวจสอบภายใน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หลักฐาน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รายงานการประเมินผลการควบคุมภายในระดับส่วนงานย่อย ประกอบด้วย 1) แบบ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2) แบบ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และ 3) แบบติดตาม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 4) แบบสอบถามด้านการคลัง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นางสาววันวิสาข์ 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เนาวรังษี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/นางสาวณัฐธยาน์  จันทร์หอม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0 2247 0303, 0 2245 1701 ต่อ 612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en-US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(ถ้ามี)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1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การจัดทำรายงานการประเมินการควบคุมภายในระดับส่วนงานย่อย จะต้องจัดทำเป็นไฟล์ในรูปแบบ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PDF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รายงานในระบบ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e-SAR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ของกรมพัฒนาฝีมือแรงงาน และจัดทำในรูปแบบ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file word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ส่งให้กลุ่มพัฒนาระบบบริหารทางจดหมายอิเล็กทรอนิกส์ ที่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osds.msdd@dsd.go.th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2) แบบฟอร์ม (ปย.1 /ปย.2 /แบบติดตาม ปย.2) และแบบสอบถามด้านการคลัง สามารถดาวน์โหลดได้ที่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ที่แนบมาพร้อมนี้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189173" y="54689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aphicFrame>
        <p:nvGraphicFramePr>
          <p:cNvPr id="17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115032"/>
              </p:ext>
            </p:extLst>
          </p:nvPr>
        </p:nvGraphicFramePr>
        <p:xfrm>
          <a:off x="177796" y="5791200"/>
          <a:ext cx="8585204" cy="737745"/>
        </p:xfrm>
        <a:graphic>
          <a:graphicData uri="http://schemas.openxmlformats.org/drawingml/2006/table">
            <a:tbl>
              <a:tblPr firstRow="1"/>
              <a:tblGrid>
                <a:gridCol w="1106439">
                  <a:extLst>
                    <a:ext uri="{9D8B030D-6E8A-4147-A177-3AD203B41FA5}"/>
                  </a:extLst>
                </a:gridCol>
                <a:gridCol w="384391">
                  <a:extLst>
                    <a:ext uri="{9D8B030D-6E8A-4147-A177-3AD203B41FA5}"/>
                  </a:extLst>
                </a:gridCol>
                <a:gridCol w="373540">
                  <a:extLst>
                    <a:ext uri="{9D8B030D-6E8A-4147-A177-3AD203B41FA5}"/>
                  </a:extLst>
                </a:gridCol>
                <a:gridCol w="354384">
                  <a:extLst>
                    <a:ext uri="{9D8B030D-6E8A-4147-A177-3AD203B41FA5}"/>
                  </a:extLst>
                </a:gridCol>
                <a:gridCol w="469321">
                  <a:extLst>
                    <a:ext uri="{9D8B030D-6E8A-4147-A177-3AD203B41FA5}"/>
                  </a:extLst>
                </a:gridCol>
                <a:gridCol w="421430">
                  <a:extLst>
                    <a:ext uri="{9D8B030D-6E8A-4147-A177-3AD203B41FA5}"/>
                  </a:extLst>
                </a:gridCol>
                <a:gridCol w="1828761">
                  <a:extLst>
                    <a:ext uri="{9D8B030D-6E8A-4147-A177-3AD203B41FA5}"/>
                  </a:extLst>
                </a:gridCol>
                <a:gridCol w="374168">
                  <a:extLst>
                    <a:ext uri="{9D8B030D-6E8A-4147-A177-3AD203B41FA5}"/>
                  </a:extLst>
                </a:gridCol>
                <a:gridCol w="373541">
                  <a:extLst>
                    <a:ext uri="{9D8B030D-6E8A-4147-A177-3AD203B41FA5}"/>
                  </a:extLst>
                </a:gridCol>
                <a:gridCol w="373540">
                  <a:extLst>
                    <a:ext uri="{9D8B030D-6E8A-4147-A177-3AD203B41FA5}"/>
                  </a:extLst>
                </a:gridCol>
                <a:gridCol w="373541">
                  <a:extLst>
                    <a:ext uri="{9D8B030D-6E8A-4147-A177-3AD203B41FA5}"/>
                  </a:extLst>
                </a:gridCol>
                <a:gridCol w="373541">
                  <a:extLst>
                    <a:ext uri="{9D8B030D-6E8A-4147-A177-3AD203B41FA5}"/>
                  </a:extLst>
                </a:gridCol>
                <a:gridCol w="1778607">
                  <a:extLst>
                    <a:ext uri="{9D8B030D-6E8A-4147-A177-3AD203B41FA5}"/>
                  </a:extLst>
                </a:gridCol>
              </a:tblGrid>
              <a:tr h="283335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024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ไม่มี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Arial Black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● 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รายงานการประเมินผลการควบคุม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ภายในระดับส่วนงานย่อย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733800" y="134779"/>
            <a:ext cx="4841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th-TH" sz="12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(สถาบันพัฒนาฝีมือแรงงาน/สำนักงานพัฒนาฝีมือ</a:t>
            </a:r>
            <a:r>
              <a:rPr lang="th-TH" sz="12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แรงงาน)</a:t>
            </a:r>
            <a:endParaRPr lang="en-US" sz="4000" dirty="0"/>
          </a:p>
        </p:txBody>
      </p:sp>
      <p:grpSp>
        <p:nvGrpSpPr>
          <p:cNvPr id="18" name="Group 4"/>
          <p:cNvGrpSpPr>
            <a:grpSpLocks/>
          </p:cNvGrpSpPr>
          <p:nvPr/>
        </p:nvGrpSpPr>
        <p:grpSpPr bwMode="auto">
          <a:xfrm>
            <a:off x="1057275" y="5486400"/>
            <a:ext cx="7629525" cy="342900"/>
            <a:chOff x="1153093" y="4031945"/>
            <a:chExt cx="7943402" cy="341526"/>
          </a:xfrm>
        </p:grpSpPr>
        <p:sp>
          <p:nvSpPr>
            <p:cNvPr id="19" name="TextBox 18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0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3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รูปภาพ 2" descr="D:\Download\qr-code (3)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195638"/>
            <a:ext cx="885748" cy="9191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107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451" y="85728"/>
            <a:ext cx="855710" cy="85571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" y="-3413"/>
            <a:ext cx="860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 องค์ประกอบที่ 4 </a:t>
            </a:r>
            <a:r>
              <a:rPr lang="en-US" sz="1200" b="1" dirty="0">
                <a:latin typeface="Tahoma" pitchFamily="34" charset="0"/>
                <a:cs typeface="Tahoma" pitchFamily="34" charset="0"/>
              </a:rPr>
              <a:t>Innovation Base 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แรงงาน)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172" y="685800"/>
            <a:ext cx="6653093" cy="50008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ตัวชี้วัด 4.1 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ความสำเร็จของการพัฒนานวัตกรรม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004" y="1143000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990260"/>
              </p:ext>
            </p:extLst>
          </p:nvPr>
        </p:nvGraphicFramePr>
        <p:xfrm>
          <a:off x="142844" y="1371600"/>
          <a:ext cx="8772556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725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505200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การพัฒนาประสิทธิภาพในการบริหารจัดการและพัฒนานวัตกรรมในการบริหารจัดการระบบงาน งบประมาณ ทรัพยากรบุคคล และการให้บริการประชาชนหรือหน่วยงานของรัฐ เพื่อไปสู่ระบบราชการ 4.0 (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Innovation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base)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ประกอบด้วย 1) นวัตกรรมเชิงนโยบาย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(Policy Innovation)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เป็นการริเริ่มนโยบาย กฎหมายและกฎใหม่ ๆ ให้ทันสมัยเหมาะสมและทันต่อสถานการณ์ รวมทั้งให้มีความเชื่อมโยงกับยุทธศาสตร์ของประเทศ 2) นวัตกรรมให้บริการ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(Service Innovation)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เป็นนวัตกรรมที่นำมาใช้พัฒนาและสร้างคุณค่าในงานบริการภาครัฐ การปรับปรุงการบริการหรือสร้างบริการใหม่ เพื่อยกระดับประสิทธิภาพการให้บริการประชาชน เช่น หน่วยบริการเคลื่อนที่ การจัดทะเบียนออนไลน์ เป็นต้น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3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นวัตกรรมการบริหาร/องค์การ/หน่วยงาน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(Administrative Organization Innovation)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เป็นการสร้างหรือปรับปรุงกระบวนงานใหม่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New Process)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รวมทั้งการพัฒนาคุณภาพ          การบริหารงาน เพื่อเพิ่มประสิทธิภาพในการดำเนินงานของภาครัฐ หรือกระบวนการจัดโครงสร้างหน่วยงานรูปแบบใหม่ หรือการวางระบบใหม่ ซึ่งส่งผลต่อการปรับโครงสร้างความสัมพันธ์ระหว่างผู้มีส่วนได้ส่วนเสียฝ่ายต่าง ๆ เช่น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PMQA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4.0 เป็นต้น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 พิจารณาจากการดำเนินงานที่ตามเป้าหมาย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พิจารณาจากการดำเนินการพัฒนานวัตกรรมในปีงบประมาณ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2563 จำนวนไม่น้อยกว่า 2 นวัตกรรม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ตามขั้นตอนที่กำหนดในแบบฟอร์ม ประกอบด้วย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ข้อ 1) หลักการ เหตุผลความจำเป็น รวมทั้งการศึกษาองค์ความรู้ที่เกี่ยวข้อง 2) วัตถุประสงค์ 3)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การวางแผนพัฒนานวัตกรรม/ขั้นตอนการดำเนินการ  4) ทดลองปฏิบัติ/ผลลัพธ์ที่คาดหวัง และ 5) นำไปปฏิบัติ/ผลลัพธ์ที่เกิดขึ้นจริงอย่างเป็นรูปธรรม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 วันที่ 1 ตุลาคม 256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- 31 มีนาคม 256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วันที่ 1 เมษายน - 30 กันยายน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256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th-TH" sz="900" b="0" spc="-4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1)  เป็นนวัตกรรมที่ไม่ซ้ำกับนวัตกรรมที่เคยนำเสนอในตัวชี้วัดครั้งที่ผ่านมา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</a:t>
                      </a:r>
                      <a:r>
                        <a:rPr lang="en-US" sz="900" b="0" spc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2) ใช้แบบฟอร์มการรายงานตัวชี้วัดระดับความสำเร็จของการพัฒนานวัตกรรม ตามที่กลุ่มพัฒนาระบบบริหารกำหนด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3) การเขียนขั้นตอนการดำเนินการ ในขั้นตอนที่ 3 ต้องมีความชัดเจน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4) ในขั้นตอนที่ 4 การทดลองปฏิบัติต้องมีการสรุปผล และข้อเสนอแนะเพื่อนำมาปรับปรุงในขั้นตอนที่ 5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5) ในขั้นตอนที่ 5 ต้องนำผลจากการทดลองปฏิบัติมาปรับปรุง และในการรายงานผลลัพธ์ที่เกิดขึ้นจริง ต้องเป็นการรายงานที่เป็นรูปธรรม เช่น ในบางนวัตกรรมต้องมี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การประเมินผลความพึงพอใจของผู้ใช้บริการ / การเปรียบเทียบข้อมูลก่อนดำเนินการ และภายหลังจากการดำเนินการตามนวัตกรรม  เป็นต้น </a:t>
                      </a:r>
                      <a:endParaRPr lang="en-US" sz="900" b="0" spc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แบบฟอร์มการรายงานตัวชี้วัด ระดับความสำเร็จของการพัฒนานวัตกรรม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(ถ้ามี)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en-US" sz="900" b="0" spc="-3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5"/>
                        <a:tabLst/>
                        <a:defRPr/>
                      </a:pPr>
                      <a:endParaRPr lang="th-TH" sz="900" b="0" spc="-4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 </a:t>
                      </a:r>
                      <a:endParaRPr lang="th-TH" sz="900" b="1" spc="-4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79513" y="4876800"/>
            <a:ext cx="43924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057754" y="4916274"/>
            <a:ext cx="7943402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:a16="http://schemas.microsoft.com/office/drawing/2014/main" xmlns="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604206"/>
              </p:ext>
            </p:extLst>
          </p:nvPr>
        </p:nvGraphicFramePr>
        <p:xfrm>
          <a:off x="60956" y="5257800"/>
          <a:ext cx="9006844" cy="911892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332772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292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ความสำเร็จของการพัฒนานวัตกรรมที่มีผลลัพธ์ที่เกิดขึ้นจริงอย่างเป็นรูปธรรม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ไม่น้อยกว่า 1 นวัตกรรม</a:t>
                      </a:r>
                      <a:endParaRPr lang="en-US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ความสำเร็จของการพัฒนา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นวัตกรรมที่มีผลลัพธ์ที่เกิดขึ้นจริงอย่างเป็นรูปธรรม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ไม่น้อยกว่า 1 นวัตกรรม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290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450" y="85727"/>
            <a:ext cx="855710" cy="85571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860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 องค์ประกอบที่ 4 </a:t>
            </a:r>
            <a:r>
              <a:rPr lang="en-US" sz="1200" b="1" dirty="0">
                <a:latin typeface="Tahoma" pitchFamily="34" charset="0"/>
                <a:cs typeface="Tahoma" pitchFamily="34" charset="0"/>
              </a:rPr>
              <a:t>Innovation Base 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แรงงาน)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304800" y="618900"/>
            <a:ext cx="6653093" cy="358170"/>
          </a:xfrm>
          <a:prstGeom prst="roundRect">
            <a:avLst>
              <a:gd name="adj" fmla="val 19493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ตัวชี้วัด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4.2 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ความสำเร็จของการติดตามผลความพึงพอใจ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6776" y="967271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24722"/>
              </p:ext>
            </p:extLst>
          </p:nvPr>
        </p:nvGraphicFramePr>
        <p:xfrm>
          <a:off x="152400" y="1186415"/>
          <a:ext cx="8834824" cy="4071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48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071385">
                <a:tc>
                  <a:txBody>
                    <a:bodyPr/>
                    <a:lstStyle/>
                    <a:p>
                      <a:pPr marL="180975" indent="-180975">
                        <a:buAutoNum type="arabicPeriod"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ติดตามผลความพึงพอใจด้านการฝึกอบรม และติดตามผลความพึงพอใจด้านการทดสอบมาตรฐานฝีมือแรงงานแห่งชาติ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เพื่อวิเคราะห์และ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ปรับปรุงกระบวนการทำงานในด้านการให้บริการของหน่วยงานให้มีประสิทธิภาพมากยิ่งขึ้น  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1)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พึงพอใจด้านการฝึกอบรม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ผู้สำเร็จการฝึกอบรมของกรมพัฒนาฝีมือแรงงานทุกโครงการในปีงบประมาณ พ.ศ. 2563 ในหลักสูตร เตรียมเข้าทำงาน การฝึกยกระดับฝีมือ   และการฝึกอาชีพเสริม โดยใช้แบบติดตาม (ระบบประกันคุณภาพ)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2) ความ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พึงพอใจด้านการทดสอบมาตรฐานฝีมือแรงงานแห่งชาติ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พิจารณาจากผู้ผ่านการทดสอบมาตรฐานฯ ที่ตอบ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แบบสอบถามความพึงพอใจด้านการทดสอบมาตรฐานฝีมือ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แรงงาน</a:t>
                      </a: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แห่งชาติ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ดำเนินการระหว่างวันที่ 1 ตุลาคม 256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- 31 มีนาคม 256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ดำเนินการระหว่างวันที่ 1 เมษายน - 30 กันยายน 256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การ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นับแบบสอบถามความพึงพอใจของ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กรมผ่าน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Application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โดยจะไม่นับแบบสอบถามที่ตอบคำถามไม่ครบถ้วน จนไม่สามารถประมวลผลได้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การรายงานผลผ่านระบบคลังข้อมูล (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http://datacenter.dsd.go.th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การประเมินความพึงพอใจด้านการฝึกอบรม สำนักพัฒนาผู้ฝึกและเทคโนโลยีการฝึก  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นางเพ็ญประภา ศิริรัตน์ ผู้อำนวยการกลุ่มงานพัฒนาระบบการฝึก </a:t>
                      </a:r>
                      <a:b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นางสาว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ศิริลักษณ์ ประศาสตร์อินทาระ นักวิชาการพัฒนาฝีมือแรงงานชำนาญการพิเศษ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นายศิริ วัฒนศิลป์ นักวิชาการ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พัฒนาฝีมือแรงงานชำนาญการ และนางสาวนุชจรินท์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สายรัดทอง นักวิชาการ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พัฒนาฝีมือแรงงานชำนาญการ โทรศัพท์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0 2245 4360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: 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ประเมิน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ความพึงพอใจด้านการทดสอบมาตรฐานฯ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สำนักพัฒนามาตรฐานและทดสอบฝีมือแรงงาน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นางสาวปาริชาติ  สิทธิกัน และนายกิตติศักดิ์  แซ่หลี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โ</a:t>
                      </a:r>
                      <a:r>
                        <a:rPr lang="th-TH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trike="noStrike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2354 </a:t>
                      </a:r>
                      <a:r>
                        <a:rPr lang="en-US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2081</a:t>
                      </a:r>
                      <a:endParaRPr lang="th-TH" sz="900" b="0" strike="noStrike" spc="-4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อื่น ๆ </a:t>
                      </a:r>
                      <a:r>
                        <a:rPr lang="th-TH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การตอบแบบสอบถามความพึงพอใจด้านการทดสอบมาตรฐานฝีมือแรงงานแห่งชาติ ดำเนินการผ่านผ่าน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Application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ทางเว็บไซด์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4"/>
                        </a:rPr>
                        <a:t>http://dev.dsd.go.th/~q7/index1.php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หรือ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</a:t>
                      </a:r>
                      <a:endParaRPr lang="th-TH" sz="900" b="1" strike="noStrike" spc="-4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สูตรการ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คำนวณ </a:t>
                      </a:r>
                      <a:r>
                        <a:rPr lang="th-TH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0112" y="5163979"/>
            <a:ext cx="16215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099928" y="5181600"/>
            <a:ext cx="7943402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124134"/>
              </p:ext>
            </p:extLst>
          </p:nvPr>
        </p:nvGraphicFramePr>
        <p:xfrm>
          <a:off x="68503" y="5562600"/>
          <a:ext cx="9006844" cy="79248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89935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20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ติดตามผลความพึงพอใจ                ด้านการฝึกอบรม ร้อยละ 80 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ติดตามผลความพึงพอใจ                ด้านการทดสอบมาตรฐาน ร้อยละ 80 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ติดตามผลความพึงพอใจ              ด้านการฝึกอบรม ร้อยละ 80 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ติดตามผลความพึงพอใจ              ด้านการทดสอบมาตรฐาน ร้อยละ 80 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943156"/>
              </p:ext>
            </p:extLst>
          </p:nvPr>
        </p:nvGraphicFramePr>
        <p:xfrm>
          <a:off x="2352983" y="3962400"/>
          <a:ext cx="6278849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18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21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48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05615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ร้อยละของผู้ตอบแบบสอบถาม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ความพึงพอใจด้านการฝึกอบรม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จำนวนผู้สำเร็จการฝึกอบรมที่ตอบแบบสอบถามความพึงพอใจ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0185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จำนวนผู้สำเร็จการฝึกอบรมทั้งหมด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3">
            <a:extLst>
              <a:ext uri="{FF2B5EF4-FFF2-40B4-BE49-F238E27FC236}">
                <a16:creationId xmlns="" xmlns:a16="http://schemas.microsoft.com/office/drawing/2014/main" id="{ACF1D6E9-A75E-430E-8720-F5B51FA1614F}"/>
              </a:ext>
            </a:extLst>
          </p:cNvPr>
          <p:cNvSpPr txBox="1"/>
          <p:nvPr/>
        </p:nvSpPr>
        <p:spPr>
          <a:xfrm>
            <a:off x="62312" y="4648200"/>
            <a:ext cx="2075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Tahoma" pitchFamily="34" charset="0"/>
                <a:ea typeface="Tahoma" pitchFamily="34" charset="0"/>
                <a:cs typeface="Tahoma" pitchFamily="34" charset="0"/>
              </a:rPr>
              <a:t>QR Code</a:t>
            </a:r>
          </a:p>
          <a:p>
            <a:pPr algn="ctr"/>
            <a:r>
              <a:rPr lang="th-TH" sz="800" dirty="0">
                <a:latin typeface="Tahoma" pitchFamily="34" charset="0"/>
                <a:ea typeface="Tahoma" pitchFamily="34" charset="0"/>
                <a:cs typeface="Tahoma" pitchFamily="34" charset="0"/>
              </a:rPr>
              <a:t>แบบประเมินความพึง</a:t>
            </a:r>
            <a:r>
              <a:rPr lang="th-TH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พอใจด้านการฝึกอบรมและการทดสอบมาตรฐาน</a:t>
            </a:r>
            <a:endParaRPr lang="en-US" sz="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7" name="Table 29">
            <a:extLst>
              <a:ext uri="{FF2B5EF4-FFF2-40B4-BE49-F238E27FC236}">
                <a16:creationId xmlns="" xmlns:a16="http://schemas.microsoft.com/office/drawing/2014/main" id="{3564FF0D-1E39-4F28-97CE-309F129940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478787"/>
              </p:ext>
            </p:extLst>
          </p:nvPr>
        </p:nvGraphicFramePr>
        <p:xfrm>
          <a:off x="2057400" y="4767909"/>
          <a:ext cx="6714315" cy="5038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8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1199">
                  <a:extLst>
                    <a:ext uri="{9D8B030D-6E8A-4147-A177-3AD203B41FA5}">
                      <a16:colId xmlns="" xmlns:a16="http://schemas.microsoft.com/office/drawing/2014/main" val="4194204192"/>
                    </a:ext>
                  </a:extLst>
                </a:gridCol>
                <a:gridCol w="41330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025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67886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ร้อยละของการติดตามผลความพึงพอใจด้านการทดสอบมาตรฐาน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ผู้ผ่านการทดสอบมาตรฐานฯ ที่ตอบ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แบบสอบถามความพึง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พอใจ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5975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จำนวน</a:t>
                      </a: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ผู้ผ่านการ</a:t>
                      </a:r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ทดสอบมาตรฐาน</a:t>
                      </a: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ฯ</a:t>
                      </a:r>
                      <a:r>
                        <a:rPr lang="th-TH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ระหว่างวันที่ 1 พ.ย. 62 - 30 ก.ย. 6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6" name="Picture 2" descr="C:\Users\prue\Downloads\000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77" y="4038600"/>
            <a:ext cx="605742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86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5514" y="76200"/>
            <a:ext cx="789886" cy="78988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1694" y="76200"/>
            <a:ext cx="7940467" cy="603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46" b="1" spc="-46" dirty="0">
                <a:latin typeface="Tahoma" pitchFamily="34" charset="0"/>
                <a:cs typeface="Tahoma" pitchFamily="34" charset="0"/>
              </a:rPr>
              <a:t>ตัวชี้วัด องค์ประกอบที่ 4 </a:t>
            </a:r>
            <a:r>
              <a:rPr lang="en-US" sz="1000" b="1" spc="-46" dirty="0">
                <a:latin typeface="Tahoma" pitchFamily="34" charset="0"/>
                <a:cs typeface="Tahoma" pitchFamily="34" charset="0"/>
              </a:rPr>
              <a:t>Innovation Base </a:t>
            </a:r>
            <a:r>
              <a:rPr lang="th-TH" sz="1000" b="1" spc="-46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</a:t>
            </a:r>
            <a:r>
              <a:rPr lang="th-TH" sz="1000" b="1" spc="-46" dirty="0" smtClean="0">
                <a:latin typeface="Tahoma" pitchFamily="34" charset="0"/>
                <a:cs typeface="Tahoma" pitchFamily="34" charset="0"/>
              </a:rPr>
              <a:t>แรงงาน)</a:t>
            </a:r>
            <a:endParaRPr lang="th-TH" sz="1000" b="1" spc="-46" dirty="0">
              <a:latin typeface="Tahoma" pitchFamily="34" charset="0"/>
              <a:cs typeface="Tahoma" pitchFamily="34" charset="0"/>
            </a:endParaRPr>
          </a:p>
          <a:p>
            <a:r>
              <a:rPr lang="th-TH" sz="1477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477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477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292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624159" y="685800"/>
            <a:ext cx="6141317" cy="461614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6462" tIns="66462" rIns="66462" bIns="66462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554"/>
              </a:spcAft>
            </a:pPr>
            <a:r>
              <a:rPr lang="th-TH" sz="1108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4.3 </a:t>
            </a:r>
            <a:r>
              <a:rPr lang="en-US" sz="1108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8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ความสำเร็จของการติดตามผลสัมฤทธิ์การพัฒนาฝีมือแรงงาน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5850" y="1123070"/>
            <a:ext cx="4054535" cy="248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15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401894"/>
              </p:ext>
            </p:extLst>
          </p:nvPr>
        </p:nvGraphicFramePr>
        <p:xfrm>
          <a:off x="228600" y="1295400"/>
          <a:ext cx="8686800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191000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การบรรลุเป้าหมาย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การติดตาม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ผลสัมฤทธิ์การพัฒนาฝีมือแรงงาน คือ การที่หน่วยงานดำเนินการติดตามผลสัมฤทธิ์การพัฒนาฝีมือแรงาน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เพื่อกรมจะนำข้อมูล</a:t>
                      </a:r>
                      <a:b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ไปใช้ในการวิเคราะห์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ปรับปรุงการ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ทำงานของกรมให้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มีประสิทธิภาพมากยิ่งขึ้น 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900" b="1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4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900" b="0" spc="-4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</a:t>
                      </a:r>
                      <a:r>
                        <a:rPr lang="th-TH" sz="900" b="0" spc="-4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ประเมินผลการพัฒนาฝีมือแรงานของ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ผู้ผ่านการฝึกอบรมของกรมพัฒนาฝีมือแรงงานทุกโครงการ ในปีงบประมาณ พ.ศ. 2563 </a:t>
                      </a:r>
                      <a:r>
                        <a:rPr lang="th-TH" sz="900" b="0" spc="-4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ดังนี้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1) ผู้ผ่าน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การฝึกอบรมทุกโครงการ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จำแนกตามกิจกรรมการฝึกเตรียมเข้าทำงาน การฝึกยกระดับฝีมือ และการฝึกอาชีพเสริม อย่างละไม่น้อยกว่าร้อยละ 40 ของผู้ผ่านการฝึก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2) สถานประกอบกิจการที่ส่งพนักงานเข้ารับการฝึกอบรมไม่น้อยกว่าร้อยละ 100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โดยใช้แบบติดตามและประเมินผลการพัฒนาฝีมือแรงงานของกรม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พัฒนาฝีมือแรงงาน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ได้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ทั้งเอกสารและผ่าน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Application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และ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บันทึกข้อมูลตามแบบ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</a:t>
                      </a:r>
                      <a:b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ผ่าน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ระบบคลังข้อมูล 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4"/>
                        </a:rPr>
                        <a:t>http://datacenter.dsd.go.th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โดยจะไม่นับ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ติดตามและประเมินผลที่ตอบคำถามไม่ครบถ้วน 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บันทึกแบบ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ติดตามและประเมินผลของผู้ผ่านการฝึก (เฉพาะรุ่นที่จบการฝึก ระหว่างวันที่ 1 ตุลาคม 2562 – 31 ธันวาคม 2562)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2)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</a:t>
                      </a:r>
                      <a:r>
                        <a:rPr lang="th-TH" sz="900" b="0" spc="-4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ติดตามและประเมินผลของสถานประกอบกิจการที่ส่งพนักงานเข้ารับการฝึกอบรมที่ผ่านการฝึก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(เฉพาะรุ่นที่จบการฝึก ระหว่างวันที่ 1 ตุลาคม 2562 – 31 ธันวาคม 2562)</a:t>
                      </a:r>
                      <a:endParaRPr lang="th-TH" sz="900" b="0" spc="-4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บันทึกแบบ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ติดตามและประเมินผลของผู้ผ่านการฝึก (เฉพาะรุ่นที่จบการฝึก ระหว่างวันที่ 1 มกราคม 2563 – 30 มิถุนายน 2563)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2)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</a:t>
                      </a:r>
                      <a:r>
                        <a:rPr lang="th-TH" sz="900" b="0" spc="-3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ติดตามและประเมินผลของสถานประกอบกิจการที่ส่งพนักงานเข้ารับการฝึกอบรมที่ผ่านการฝึก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(เฉพาะรุ่นที่จบการฝึก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ระหว่างวันที่ 1 มกราคม 2563 – 30 มิถุนายน 2563)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en-US" sz="900" b="1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1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โครงการและ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กิจกรรมใด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โครงการและ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กิจกรรมหนึ่งไม่ผ่านถือว่าไม่ผ่าน   2) </a:t>
                      </a:r>
                      <a:r>
                        <a:rPr lang="th-TH" sz="900" b="0" spc="-4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ไม่นับรวมโครงการพัฒนาฝีมือแรงงานนานาชาติเพื่อการพัฒนาความร่วมมือทางเศรษฐกิจ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3) เป็นข้อมูลที่ได้จากผู้ผ่านการฝึกอบรมของกรมพัฒนาฝีมือแรงงานที่ตอบแบบติดตามและประเมินผลการพัฒนาฝีมือแรงงาน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ภายหลังการฝึก 3 เดือน และ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ข้อมูลที่ได้จาก</a:t>
                      </a:r>
                      <a:b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ประกอบกิจการที่ส่งพนักงานเข้ารับการฝึกอบรมของกรมพัฒนาฝีมือแรงงานที่ตอบแบบติดตามและประเมินผลการพัฒนาฝีมือแรงงาน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ภายหลังการฝึก 3 เดือน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เท่านั้น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หลักฐาน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การบันทึก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แบบติดตามและประเมินผลการพัฒนาฝีมือแรงงาน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ผ่านระบบคลังข้อมูล (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4"/>
                        </a:rPr>
                        <a:t>http://datacenter.dsd.go.th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กองแผนงานและสารสนเทศ  ผู้รับผิดชอบ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นางสาวนราภรณ์ สุวรรณ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ประเสริฐ /นางเรณุกาชลี  </a:t>
                      </a:r>
                      <a:r>
                        <a:rPr lang="th-TH" sz="900" b="0" spc="-4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มาวัฒน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พงศ์ / </a:t>
                      </a:r>
                      <a:r>
                        <a:rPr lang="th-TH" sz="900" b="0" spc="-4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นางสาวพ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เยาว์ อินทอง   โทรศัพท์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2245 </a:t>
                      </a:r>
                      <a:r>
                        <a:rPr lang="en-US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7065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 ๆ 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ใช้แบบสอบถามแบบติดตามและประเมินผลการพัฒนาฝีมือแรงงาน ของกองแผนงานและสารสนเทศ</a:t>
                      </a:r>
                      <a:endParaRPr lang="th-TH" sz="900" b="0" spc="-4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คำนวณ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" name="Group 4"/>
          <p:cNvGrpSpPr/>
          <p:nvPr/>
        </p:nvGrpSpPr>
        <p:grpSpPr>
          <a:xfrm>
            <a:off x="1354429" y="5389416"/>
            <a:ext cx="7332371" cy="249384"/>
            <a:chOff x="1153093" y="4031945"/>
            <a:chExt cx="7943402" cy="349038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46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738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738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738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738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46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738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738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738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738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436473"/>
              </p:ext>
            </p:extLst>
          </p:nvPr>
        </p:nvGraphicFramePr>
        <p:xfrm>
          <a:off x="228599" y="5638800"/>
          <a:ext cx="8686799" cy="808892"/>
        </p:xfrm>
        <a:graphic>
          <a:graphicData uri="http://schemas.openxmlformats.org/drawingml/2006/table">
            <a:tbl>
              <a:tblPr firstRow="1"/>
              <a:tblGrid>
                <a:gridCol w="11195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9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779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5857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487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641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5040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7859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7796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7796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77961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77961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799655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59034">
                <a:tc>
                  <a:txBody>
                    <a:bodyPr/>
                    <a:lstStyle/>
                    <a:p>
                      <a:pPr lvl="0" algn="thaiDist"/>
                      <a:endParaRPr lang="en-US" sz="7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7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7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7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7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29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7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7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7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7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7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7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ติดตามผลสัมฤทธิ์การพัฒนาฝีมือ</a:t>
                      </a:r>
                      <a:r>
                        <a:rPr lang="th-TH" sz="7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แรงงาน</a:t>
                      </a:r>
                      <a:r>
                        <a:rPr lang="th-TH" sz="7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ของผู้ผ่านการฝึก</a:t>
                      </a:r>
                      <a:r>
                        <a:rPr lang="th-TH" sz="7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7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</a:t>
                      </a:r>
                      <a:r>
                        <a:rPr lang="th-TH" sz="7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7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ติดตามผลสัมฤทธิ์การพัฒนาฝีมือแรงงาน</a:t>
                      </a:r>
                      <a:r>
                        <a:rPr lang="th-TH" sz="7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ของสถานประกอบกิจการที่ส่งพนักงาน</a:t>
                      </a:r>
                      <a:br>
                        <a:rPr lang="th-TH" sz="7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7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เข้ารับการฝึกอบรม ร้อยละ 100</a:t>
                      </a:r>
                      <a:endParaRPr lang="th-TH" sz="7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7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7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7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7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7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7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ติดตามผลสัมฤทธิ์การพัฒนาฝีมือ</a:t>
                      </a:r>
                      <a:r>
                        <a:rPr lang="th-TH" sz="7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แรงงาน</a:t>
                      </a:r>
                      <a:r>
                        <a:rPr lang="th-TH" sz="7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ของผู้ผ่านการฝึก </a:t>
                      </a:r>
                      <a:r>
                        <a:rPr lang="th-TH" sz="7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</a:t>
                      </a:r>
                      <a:r>
                        <a:rPr lang="th-TH" sz="7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ละ </a:t>
                      </a:r>
                      <a:r>
                        <a:rPr lang="th-TH" sz="7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7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ติดตามผลสัมฤทธิ์การพัฒนาฝีมือแรงงาน</a:t>
                      </a:r>
                      <a:r>
                        <a:rPr lang="th-TH" sz="7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ของสถานประกอบกิจการที่ส่งพนักงาน</a:t>
                      </a:r>
                      <a:br>
                        <a:rPr lang="th-TH" sz="7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7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เข้ารับการฝึกอบรม ร้อยละ 100</a:t>
                      </a:r>
                      <a:endParaRPr lang="en-US" sz="7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6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743153"/>
              </p:ext>
            </p:extLst>
          </p:nvPr>
        </p:nvGraphicFramePr>
        <p:xfrm>
          <a:off x="838200" y="4114800"/>
          <a:ext cx="8001000" cy="6564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3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3166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298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860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1)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ละ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ของการ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</a:t>
                      </a:r>
                      <a:b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ของผู้ผ่านการฝึก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ผู้ผ่านการฝึกระหว่างวันที่ตามที่ได้กำหนดไว้ในทุก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โครงการ 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จำแนกตามกิจกรรมการฝึกเตรียมเข้าทำงาน </a:t>
                      </a:r>
                      <a:b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การฝึกยกระดับฝีมือ และการฝึกอาชีพเสริม ที่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ตอบแบบสอบ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563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ผู้ผ่านการฝึกระหว่างวันที่ตามที่ได้กำหนดไว้ทุกคนในทุก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โครงการ 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จำแนกตามกิจกรรมการฝึกเตรียมเข้าทำงาน </a:t>
                      </a:r>
                      <a:b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การฝึกยกระดับฝีมือ และการฝึกอาชีพเสริม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341827"/>
              </p:ext>
            </p:extLst>
          </p:nvPr>
        </p:nvGraphicFramePr>
        <p:xfrm>
          <a:off x="843165" y="4829908"/>
          <a:ext cx="7996035" cy="6564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9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284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256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04656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2) ร้อย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ละ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ของการ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</a:t>
                      </a:r>
                      <a:b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ของสถานประกอบกิจการที่ส่ง  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พนักงานเข้ารับการฝึกอบรม</a:t>
                      </a:r>
                      <a:endParaRPr lang="en-US" sz="8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สถานประกอบกิจการที่ส่งพนักงานเข้ารับการฝึกอบรมและผ่านการฝึกอบรมระหว่างวันที่ตามที่ได้กำหนดไว้</a:t>
                      </a:r>
                      <a:b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ตอบ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แบบ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สอบ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465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ประกอบกิจการทุกแห่งที่ส่งพนักงานเข้ารับการฝึกอบรมและผ่านการฝึกอบรมระหว่างวันที่ตามที่ได้กำหนดไว้</a:t>
                      </a:r>
                      <a:b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3" marB="4220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71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9401" y="66677"/>
            <a:ext cx="923905" cy="923906"/>
          </a:xfrm>
          <a:prstGeom prst="rect">
            <a:avLst/>
          </a:prstGeom>
          <a:noFill/>
        </p:spPr>
      </p:pic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984384"/>
              </p:ext>
            </p:extLst>
          </p:nvPr>
        </p:nvGraphicFramePr>
        <p:xfrm>
          <a:off x="264751" y="1905000"/>
          <a:ext cx="8498249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82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57400">
                <a:tc>
                  <a:txBody>
                    <a:bodyPr/>
                    <a:lstStyle/>
                    <a:p>
                      <a:pPr marL="0" indent="0">
                        <a:buNone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สูตรการคำนวณ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06316" y="3962400"/>
            <a:ext cx="830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9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</a:t>
            </a:r>
            <a:r>
              <a:rPr lang="th-TH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ตามรอบ</a:t>
            </a:r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ประเมิน</a:t>
            </a:r>
            <a:endParaRPr lang="th-TH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054672" y="4114800"/>
            <a:ext cx="7681116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392330"/>
              </p:ext>
            </p:extLst>
          </p:nvPr>
        </p:nvGraphicFramePr>
        <p:xfrm>
          <a:off x="106316" y="4648200"/>
          <a:ext cx="8825592" cy="1447800"/>
        </p:xfrm>
        <a:graphic>
          <a:graphicData uri="http://schemas.openxmlformats.org/drawingml/2006/table">
            <a:tbl>
              <a:tblPr firstRow="1"/>
              <a:tblGrid>
                <a:gridCol w="8940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01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01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1815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897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908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0231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326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00128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8015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0912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80153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600507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261315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64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แผนปฏิบัติงาน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</a:t>
                      </a:r>
                      <a:endParaRPr lang="en-US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เบิกจ่ายเงินงบประมาณภาพรวม                    ไตรมาส 1 - 2  ไม่น้อยกว่า  </a:t>
                      </a:r>
                      <a:r>
                        <a:rPr lang="en-US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ร้อยละ 52 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ดำเนินแผนงาน/โครงการ ตามแผนปฏิบัติงาน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ไม่น้อยกว่า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ร้อยละ 100</a:t>
                      </a:r>
                      <a:endParaRPr lang="en-US" sz="800" b="0" kern="1200" baseline="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เบิกจ่ายเงินงบประมาณภาพรวม                    ไตรมาส 1 - 4  ไม่น้อยกว่า  ร้อยละ 98 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6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144624"/>
              </p:ext>
            </p:extLst>
          </p:nvPr>
        </p:nvGraphicFramePr>
        <p:xfrm>
          <a:off x="1117633" y="2433662"/>
          <a:ext cx="6661716" cy="552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65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274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276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954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ร้อยละการเบิกจ่ายงบประมาณ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ของหน่วยงาน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งบประมาณที่หน่วยงานเบิกจ่ายภาพรวม </a:t>
                      </a:r>
                      <a:r>
                        <a:rPr lang="th-TH" sz="9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1 - 2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พิจารณาจากระบบ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GFMIS)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3699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วงเงินงบประมาณที่หน่วยงานได้รับจัดสรรในปีงบประมาณ พ.ศ. 2563 </a:t>
                      </a:r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5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437814"/>
              </p:ext>
            </p:extLst>
          </p:nvPr>
        </p:nvGraphicFramePr>
        <p:xfrm>
          <a:off x="1185099" y="3276600"/>
          <a:ext cx="6888085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91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631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858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186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ร้อยละการเบิกจ่ายงบประมาณ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ของหน่วยงาน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งบประมาณที่หน่วยงานเบิกจ่ายภาพรวม </a:t>
                      </a:r>
                      <a:r>
                        <a:rPr lang="th-TH" sz="9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1 - 4 (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พิจารณาจากระบบ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GFMIS)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วงเงินงบประมาณที่หน่วยงานได้รับจัดสรรในปีงบประมาณ พ.ศ. 2563 </a:t>
                      </a:r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82664" y="2250207"/>
            <a:ext cx="14540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รอบที่ 1 มี.ค. (6 เดือน)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7625" y="3046713"/>
            <a:ext cx="14540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รอบที่ 2 ก.ย. (12 เดือน)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087" y="277421"/>
            <a:ext cx="860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1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Function Based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(ส่วนกลางทุกหน่วยงาน)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Rounded Rectangle 3"/>
          <p:cNvSpPr/>
          <p:nvPr/>
        </p:nvSpPr>
        <p:spPr bwMode="gray">
          <a:xfrm>
            <a:off x="56086" y="990600"/>
            <a:ext cx="8679702" cy="65279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1.1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ความสำเร็จของการบรรลุเป้าหมายตามแผนปฏิบัติ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งาน ประจำปีงบประมาณ พ.ศ.256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ภายใต้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แผนปฏิบัติราชการ</a:t>
            </a:r>
            <a:endParaRPr lang="th-TH" sz="1100" b="1" kern="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base">
              <a:spcAft>
                <a:spcPts val="600"/>
              </a:spcAft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กรมพัฒนาฝีมือแรงงาน  และการเบิกจ่ายเงินงบประมาณภาพรวม ประจำปีงบประมาณ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พ.ศ.2563</a:t>
            </a:r>
          </a:p>
          <a:p>
            <a:pPr fontAlgn="base">
              <a:spcAft>
                <a:spcPts val="600"/>
              </a:spcAft>
            </a:pPr>
            <a:r>
              <a:rPr lang="th-TH" sz="12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</a:t>
            </a:r>
            <a:endParaRPr lang="th-TH" sz="12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64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3" y="371475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991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4 </a:t>
            </a:r>
            <a:r>
              <a:rPr lang="en-US" sz="1200" b="1" dirty="0" smtClean="0">
                <a:latin typeface="Tahoma" pitchFamily="34" charset="0"/>
                <a:cs typeface="Tahoma" pitchFamily="34" charset="0"/>
              </a:rPr>
              <a:t>Innovation Base </a:t>
            </a:r>
            <a:r>
              <a:rPr lang="th-TH" sz="1200" b="1" dirty="0" smtClean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สำนักงานพัฒนาฝีมือแรงงาน)</a:t>
            </a:r>
            <a:endParaRPr lang="th-TH" sz="12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304800" y="609600"/>
            <a:ext cx="7324725" cy="3810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1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4.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ความสำเร็จของการพัฒนาบุคลากร มุ่งสู่ความสำเร็จขององค์กร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9906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485411"/>
              </p:ext>
            </p:extLst>
          </p:nvPr>
        </p:nvGraphicFramePr>
        <p:xfrm>
          <a:off x="60956" y="5517232"/>
          <a:ext cx="9006844" cy="731168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284343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6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การพัฒนาบุคลากร ไม่น้อยกว่า      ร้อยละ 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การพัฒนาบุคลากร ร้อยละ 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27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227731"/>
              </p:ext>
            </p:extLst>
          </p:nvPr>
        </p:nvGraphicFramePr>
        <p:xfrm>
          <a:off x="152400" y="1371599"/>
          <a:ext cx="8610600" cy="388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848101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หน่วยงานจัดให้มีกิจกรรมในการส่งเสริมให้บุคลากรมีความรู้ ความสามารถ และมีทักษะที่หลากหลาย เพื่อให้มีความชำนาญในงานที่ทำ รวมทั้ง สามารถปฏิบัติงานได้รอบด้าน เกิดทัศนคติที่ดีต่อการทำงาน ต่อเพื่อนร่วมงาน นำไปสู่ผลลัพธ์ที่มีประสิทธิภาพและประสิทธิผลดียิ่งขึ้น ร่วมมือกันขับเคลื่อนองค์การ โดยเริ่มจากวิธีการเรียนรู้ด้วยตนเอง ตามความสนใจ ความต้องการและความถนัด มีเป้าหมายและแรงจูงใจ รู้จักแสวงหาแหล่งทรัพยากรของการเรียนรู้ เลือกวิธีการเรียนรู้ได้อย่างเหมาะสม โดยมุ่งเน้นให้สามารถนำความรู้ที่ได้รับไปใช้ประโยชน์ได้จริง ซึ่งเป็นการเพิ่มขีดความสามารถของบุคลากร โดยใช้เครื่องมือและวิธีการที่หลากหลาย เช่น</a:t>
                      </a:r>
                      <a:b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เรียนผ่านระบบออนไลน์ เช่น หลักสูตรของสำนักงาน ก.พ. หรือหน่วยงานอื่น   2) เข้ารับการฝึกอบรมหลักสูตรต่างๆ ของกรมพัฒนาฝีมือแรงงาน และหน่วยงานอื่น</a:t>
                      </a:r>
                      <a:b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3) มีส่วนร่วมในคณะทำงาน อนุกรรมการ กรรมการต่างๆ ในสถาบันการศึกษา หน่วยงานภาครัฐและเอกชน รวมถึงได้รับการถ่ายทอดความรู้โดยตรงจากผู้มีประสบการณ์</a:t>
                      </a:r>
                      <a:b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4) การสอนงาน การให้คำปรึกษา การ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coaching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เป็นต้น  5) วิธีการอื่น ๆ ที่เหมาะสม ทั้งนี้ ทุกหน่วยงานจะต้องวางแผนการพัฒนาบุคลากรให้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สอดคล้องกับงบประมาณรายจ่ายประจำปีงบประมาณ พ.ศ. 2563 ของหน่วยงานที่ได้รับจัดสรร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3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2562 - 31 มีนาคม 2563  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ผลการดำเนินการระหว่างวันที่ 1 เมษายน - 3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กันยายน 2563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3.1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ทุกหน่วยงานแจ้งรายชื่อผู้ที่ได้รับมอบหมายการรายงานผลตามตัวชี้วัด ภายในวันที่ 13 พฤศจิกายน 2562 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โดยจัดทำข้อมูลผ่าน </a:t>
                      </a:r>
                      <a:r>
                        <a:rPr lang="en-US" sz="900" b="0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ตาม แบบ บค.04</a:t>
                      </a:r>
                      <a:endParaRPr lang="en-US" sz="105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	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3.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บุคลากรรายงานผลการพัฒนารายบุคคล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โดยจัดทำข้อมูลผ่าน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ตาม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 บค.05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3.3 กรอบการพัฒนาบุคลากร ได้แก่  1) ความรู้ที่จำเป็นสำหรับการปฏิบัติงาน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2) ความรู้ด้านกฎหมายและระเบียบที่เกี่ยวข้อง สำหรับการปฏิบัติงาน                           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3)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อื่นๆ ที่เกี่ยวข้อง และเป็นประโยชน์ต่อการเพิ่มทักษะในการปฏิบัติงาน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3.4 กลุ่มเป้าหมาย ประกอบด้วย ข้าราชการ ลูกจ้างประจำ พนักงานราชการ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3.5 ผู้อำนวยการหน่วยงาน เป็นผู้ติดตาม และประเมินผลการพัฒนาบุคลากร ที่ได้รับการพัฒนาฯ โดยจัดทำข้อมูลผ่าน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ตาม แบบ บค.06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หลักฐานเชิงประจักษ์ที่ชัดเจนและสามารถตรวจสอบได้ว่าบุคลากรได้รับการพัฒนา รายละเอียดปรากฏตาม แบบ บค.05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กองบริหารทรัพยากรบุคคล โทร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 22643 4984 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นางกาญจนา  อ่อนละมัย, </a:t>
                      </a:r>
                      <a:r>
                        <a:rPr lang="th-TH" sz="9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นางสาวฉันทิตา</a:t>
                      </a:r>
                      <a:r>
                        <a:rPr lang="th-TH" sz="9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คำจุ้ย</a:t>
                      </a:r>
                      <a:r>
                        <a:rPr lang="th-TH" sz="900" b="0" i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9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นางสาวศรัญญา  สุดเฉลียว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อื่นๆ</a:t>
                      </a:r>
                      <a:r>
                        <a:rPr lang="th-TH" sz="9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ในกรณีบุคลากรย้าย/ช่วยราชการ ก่อนได้รับการประเมินผลการพัฒนาฯ ขอให้ผู้บังคับบัญชาหน่วยงานปัจจุบัน เป็นผู้ประเมินผล ตาม แบบ บค.06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 บค.04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แบบ บค.05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และแบบ บค.06 อยู่ในภาคผนวกท้ายเล่มนี้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3. วิธีการกรอกแบบ บค. 04-06 สามารถดาวน์โหลดได้ที่ 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http://home.dsd.go.th/hr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ร้อยละการพัฒนาบุคลากร     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=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จำนวนบุคลากรตามกลุ่มเป้าหมายที่ได้รับการพัฒนา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  100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                                      จำนวนบุคลากรตามกลุ่มเป้าหมายของหน่วยงาน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28" name="ตัวเชื่อมต่อตรง 22"/>
          <p:cNvCxnSpPr/>
          <p:nvPr/>
        </p:nvCxnSpPr>
        <p:spPr>
          <a:xfrm>
            <a:off x="3967162" y="5072330"/>
            <a:ext cx="2590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4"/>
          <p:cNvSpPr txBox="1">
            <a:spLocks noChangeArrowheads="1"/>
          </p:cNvSpPr>
          <p:nvPr/>
        </p:nvSpPr>
        <p:spPr bwMode="auto">
          <a:xfrm>
            <a:off x="152400" y="51641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30" name="Group 4"/>
          <p:cNvGrpSpPr>
            <a:grpSpLocks/>
          </p:cNvGrpSpPr>
          <p:nvPr/>
        </p:nvGrpSpPr>
        <p:grpSpPr bwMode="auto">
          <a:xfrm>
            <a:off x="1086168" y="5219700"/>
            <a:ext cx="7943850" cy="342900"/>
            <a:chOff x="1153093" y="4031945"/>
            <a:chExt cx="7943402" cy="341526"/>
          </a:xfrm>
        </p:grpSpPr>
        <p:sp>
          <p:nvSpPr>
            <p:cNvPr id="31" name="TextBox 30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32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35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412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3" y="523875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8392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5 </a:t>
            </a:r>
            <a:r>
              <a:rPr lang="en-US" sz="1200" b="1" dirty="0" smtClean="0">
                <a:latin typeface="Tahoma" pitchFamily="34" charset="0"/>
                <a:cs typeface="Tahoma" pitchFamily="34" charset="0"/>
              </a:rPr>
              <a:t>Potential Based (</a:t>
            </a:r>
            <a:r>
              <a:rPr lang="th-TH" sz="1200" b="1" dirty="0" smtClean="0">
                <a:latin typeface="Tahoma" pitchFamily="34" charset="0"/>
                <a:cs typeface="Tahoma" pitchFamily="34" charset="0"/>
              </a:rPr>
              <a:t>สถาบันพัฒนาฝีมือแรงงาน / สำนักงานพัฒนาฝีมือแรงงาน )</a:t>
            </a:r>
            <a:endParaRPr lang="th-TH" sz="12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2563</a:t>
            </a:r>
          </a:p>
        </p:txBody>
      </p:sp>
      <p:sp>
        <p:nvSpPr>
          <p:cNvPr id="11" name="Rounded Rectangle 3"/>
          <p:cNvSpPr/>
          <p:nvPr/>
        </p:nvSpPr>
        <p:spPr bwMode="gray">
          <a:xfrm>
            <a:off x="246856" y="685800"/>
            <a:ext cx="7677944" cy="3810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fontAlgn="base">
              <a:lnSpc>
                <a:spcPts val="600"/>
              </a:lnSpc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5.1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ความสำเร็จของการจัดทำรายงานการเงินกองทุนพัฒนาฝีมือแรงงาน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 2563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143000"/>
            <a:ext cx="439261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449272"/>
              </p:ext>
            </p:extLst>
          </p:nvPr>
        </p:nvGraphicFramePr>
        <p:xfrm>
          <a:off x="228600" y="1447800"/>
          <a:ext cx="8591551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915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18013">
                <a:tc>
                  <a:txBody>
                    <a:bodyPr/>
                    <a:lstStyle/>
                    <a:p>
                      <a:pPr marL="228600" indent="-228600">
                        <a:buNone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1.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ความสำเร็จ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ของการบรรลุเป้าหมาย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การ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จัดทำรายงานการเงินกองทุนพัฒนาฝีมือแรงงานประจำเดือนของหน่วยงานจำนวน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12 เดือน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ได้อย่างถูกต้องตามหลักการ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บัญชี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                           ไม่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น้อยกว่า 10 เดือน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พิจารณา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จากการจัดทำรายงานงบการเงินกองทุนพัฒนาฝีมือแรงงานประจำเดือนของหน่วยงานได้อย่างถูกต้องตามหลักการบัญชี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หลักการบัญชี คือ แนวทางที่ให้นักบัญชียึดถือเป็นหลักปฏิบัติในการรวบรวม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จดบันทึก จำแนก สรุปผลและจัดทำรายงานการเงินอย่างมีหลักเกณฑ์ตามมาตรฐาน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โดย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ใช้หลักการบัญชีคู่ (เดบิต เครดิต) ในการบันทึกบัญชีตามขั้นตอน ประกอบด้วย</a:t>
                      </a:r>
                    </a:p>
                    <a:p>
                      <a:pPr marL="171450" indent="-17145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	1) บันทึกรายการรับ จ่าย โอนเงิน และปรับปรุงบัญชีในใบสำคัญการลงบัญชี</a:t>
                      </a:r>
                    </a:p>
                    <a:p>
                      <a:pPr marL="171450" indent="-17145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	2) ผ่านรายการในใบสำคัญการลงบัญชีไปยังบัญชีแยกประเภท</a:t>
                      </a:r>
                    </a:p>
                    <a:p>
                      <a:pPr marL="171450" indent="-17145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	3) สรุปยอดจากบัญชีแยกประเภทนำมาจัดทำรายงานการเงิน</a:t>
                      </a:r>
                    </a:p>
                    <a:p>
                      <a:pPr marL="171450" indent="-17145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ที่ 1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ผล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การดำเนินการระหว่างวันที่ 1 ตุลาคม 2562 - 31 มีนาคม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2563</a:t>
                      </a:r>
                    </a:p>
                    <a:p>
                      <a:pPr marL="171450" indent="-17145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รอบ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ที่ 2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ผล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การดำเนินการระหว่างวันที่ 1 เมษายน - 30 กันยายน 2563</a:t>
                      </a:r>
                    </a:p>
                    <a:p>
                      <a:pPr marL="171450" indent="-171450">
                        <a:buNone/>
                        <a:defRPr/>
                      </a:pPr>
                      <a:r>
                        <a:rPr lang="th-TH" sz="900" b="1" i="0" u="none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3.   เงื่อนไข</a:t>
                      </a:r>
                      <a:r>
                        <a:rPr lang="th-TH" sz="900" b="0" i="0" u="none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(ถ้ามี) </a:t>
                      </a:r>
                      <a:r>
                        <a:rPr lang="en-US" sz="900" b="0" i="0" u="none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รายงาน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งบทดลองประจำเดือนในระบบ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รายงานข้อมูลกองส่งเสริมการพัฒนาฝีมือแรงงาน (</a:t>
                      </a:r>
                      <a:r>
                        <a:rPr lang="en-US" sz="900" b="0" u="sng" dirty="0">
                          <a:solidFill>
                            <a:srgbClr val="0070C0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  <a:hlinkClick r:id="rId4"/>
                        </a:rPr>
                        <a:t>http://eit.dsd.go.th/cat3</a:t>
                      </a:r>
                      <a:r>
                        <a:rPr lang="en-US" sz="900" b="0" u="sng" dirty="0">
                          <a:solidFill>
                            <a:srgbClr val="0070C0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พร้อมแนบไฟล์เอกสาร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รายละเอียด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ประกอบ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รายงานการเงินให้ครบถ้วน ภายในวันที่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ของเดือนถัดไป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4.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หลักฐาน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ไม่มี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spc="-5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เจ้าภาพ</a:t>
                      </a: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กองส่งเสริมการพัฒนาฝีมือแรงงาน ผู้รับผิดชอบ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นางกานต์รวี ปานดำ/นางสาวภัคธีมา มิ่งขวัญ/นางสาวพิมพร พ่วงนุ้ย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โทรศัพท์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0 2245 3649,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0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2245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3217</a:t>
                      </a:r>
                    </a:p>
                    <a:p>
                      <a:pPr marL="171450" indent="-171450">
                        <a:buNone/>
                        <a:defRPr/>
                      </a:pP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6.    อื่น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ๆ (ถ้ามี)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u="sng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ตัวอย่างการจัดทำรายงานการเงินไม่ถูกต้อง</a:t>
                      </a:r>
                    </a:p>
                    <a:p>
                      <a:pPr marL="174625" marR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	            1) จัดทำงบทดลองโดยนำตัวเลขจากรายรับ-รายจ่ายมาบันทึกในแบบฟอร์มงบทดลอง โดยไม่ได้จัดทำบัญชีตามหลักการบัญชี</a:t>
                      </a:r>
                      <a:b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2) ไม่บันทึกบัญชีหรือบันทึกบัญชีไม่ครบถ้วนตามรายการที่เกิดขึ้นจริง เช่น รับเงินค่าทดสอบมาตรฐานฝีมือแรงงานแห่งชาติ จำนวน 200 บาท แต่ไม่มีการบันทึกบัญชี </a:t>
                      </a:r>
                    </a:p>
                    <a:p>
                      <a:pPr marL="174625" marR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หรือบันทึกบัญชีเพียง 100 บาท</a:t>
                      </a:r>
                      <a:b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3) บันทึกบัญชีผิดประเภท เช่น โอนเงินรายได้กลับส่วนกลาง หน่วยงานบันทึกบัญชีด้วยชื่อบัญชีรายได้ซึ่งไม่ถูกต้อง ที่ถูกต้องคือชื่อบัญชีเงินโอน</a:t>
                      </a:r>
                      <a:endParaRPr lang="en-US" sz="900" b="0" spc="-3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endParaRPr lang="th-TH" sz="900" b="0" spc="-3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สูตร</a:t>
                      </a:r>
                      <a:r>
                        <a:rPr lang="th-TH" sz="900" b="1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การคำนวณ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(ถ้ามี)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ไม่มี</a:t>
                      </a:r>
                      <a:endParaRPr lang="th-TH" sz="900" b="0" spc="-3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85737" y="4495800"/>
            <a:ext cx="84248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572000"/>
            <a:ext cx="7943850" cy="403285"/>
            <a:chOff x="1153093" y="4031945"/>
            <a:chExt cx="7943402" cy="401669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985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2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ปี 62</a:t>
              </a: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985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th-TH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ปี </a:t>
              </a: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6</a:t>
              </a:r>
              <a:r>
                <a:rPr lang="th-TH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3</a:t>
              </a: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50717"/>
              </p:ext>
            </p:extLst>
          </p:nvPr>
        </p:nvGraphicFramePr>
        <p:xfrm>
          <a:off x="0" y="4953000"/>
          <a:ext cx="9006844" cy="12954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447328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80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เป้าหมาย ปี 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6</a:t>
                      </a:r>
                      <a:r>
                        <a:rPr lang="th-TH" sz="1200" b="1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3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การจัดทำรายงานการเงินกองทุนพัฒนาฝีมือแรงงานประจำเดือนของหน่วยงานได้อย่างถูกต้อง ครบถ้วน   ไม่น้อยกว่า</a:t>
                      </a:r>
                      <a:r>
                        <a:rPr lang="th-TH" sz="1200" b="1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5 เดือน</a:t>
                      </a:r>
                      <a:endParaRPr lang="th-TH" sz="1200" b="0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การจัดทำรายงานการเงินกองทุนพัฒนาฝีมือแรงงานประจำเดือนของหน่วยงานได้อย่างถูกต้อง ครบถ้วน ไม่น้อยกว่า</a:t>
                      </a:r>
                      <a:r>
                        <a:rPr lang="th-TH" sz="1200" b="1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10 </a:t>
                      </a:r>
                      <a:r>
                        <a:rPr lang="th-TH" sz="12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เดือน</a:t>
                      </a:r>
                      <a:endParaRPr lang="th-TH" sz="1200" b="0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911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5 </a:t>
            </a:r>
            <a:r>
              <a:rPr lang="en-US" sz="1200" b="1" dirty="0" smtClean="0">
                <a:latin typeface="Tahoma" pitchFamily="34" charset="0"/>
                <a:cs typeface="Tahoma" pitchFamily="34" charset="0"/>
              </a:rPr>
              <a:t>Potential Based</a:t>
            </a:r>
            <a:r>
              <a:rPr lang="th-TH" sz="12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1200" b="1" dirty="0"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2563</a:t>
            </a:r>
          </a:p>
        </p:txBody>
      </p:sp>
      <p:sp>
        <p:nvSpPr>
          <p:cNvPr id="11" name="Rounded Rectangle 3"/>
          <p:cNvSpPr/>
          <p:nvPr/>
        </p:nvSpPr>
        <p:spPr bwMode="gray">
          <a:xfrm>
            <a:off x="246856" y="685801"/>
            <a:ext cx="7677944" cy="3810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fontAlgn="base">
              <a:lnSpc>
                <a:spcPts val="600"/>
              </a:lnSpc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5.2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ความสำเร็จของการเบิกจ่ายเงินกองทุนพัฒนาฝีมือแรงงาน ประจำปีงบประมาณ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</a:p>
          <a:p>
            <a:pPr fontAlgn="base"/>
            <a:endParaRPr lang="th-TH" sz="2200" kern="0" dirty="0">
              <a:solidFill>
                <a:schemeClr val="tx1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pPr fontAlgn="base"/>
            <a:endParaRPr lang="th-TH" sz="2200" kern="0" dirty="0">
              <a:solidFill>
                <a:schemeClr val="tx1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pPr fontAlgn="base"/>
            <a:endParaRPr lang="th-TH" sz="2200" kern="0" dirty="0">
              <a:solidFill>
                <a:schemeClr val="tx1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066800"/>
            <a:ext cx="439261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728131"/>
              </p:ext>
            </p:extLst>
          </p:nvPr>
        </p:nvGraphicFramePr>
        <p:xfrm>
          <a:off x="160351" y="1447800"/>
          <a:ext cx="8762999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29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352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1.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การ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เบิกจ่ายเงินกองทุนพัฒนาฝีมือแรงงานของหน่วยงาน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สามารถดำเนินการได้ตามเป้าหมายที่กำหนด เมื่อเทียบกับเงินกองทุนพัฒนาฝีมือ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                             แรงงานที่หน่วยงานได้รับ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2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ผลการดำเนินการระหว่างวันที่ 1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ตุลาคม 2562 - 31 มีนาคม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2563 </a:t>
                      </a:r>
                    </a:p>
                    <a:p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รอบที่ 2 ผลการดำเนินการระหว่างวันที่ 1 เมษายน - 30 กันยายน 2563</a:t>
                      </a:r>
                    </a:p>
                    <a:p>
                      <a:pPr marL="228600" indent="-228600">
                        <a:buAutoNum type="arabicPeriod" startAt="3"/>
                      </a:pPr>
                      <a:r>
                        <a:rPr lang="th-TH" sz="9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เงื่อนไข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(ถ้ามี) </a:t>
                      </a:r>
                      <a:r>
                        <a:rPr lang="en-US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en-US" sz="900" b="0" kern="1200" baseline="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1) จำนวน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เงินกองทุนพัฒนาฝีมือแรงงานที่หน่วยงานได้รับจัดสรรรวมตั้งแต่ต้นปีงบประมาณทุกรายการ ทั้งนี้หากมีการใช้จ่ายแล้วเหลือจ่ายส่งคืน ไม่สามารถนำจำนวน </a:t>
                      </a:r>
                    </a:p>
                    <a:p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   เงินที่ส่งคืนระหว่างปีงบประมาณมาหักลดยอดเงินงบประมาณที่ได้รับ</a:t>
                      </a:r>
                    </a:p>
                    <a:p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2) เงินกองทุนพัฒนาฝีมือแรงงานที่หน่วยงานได้รับจัดสรรตั้งแต่ต้นปีงบประมาณ หากพบว่าเป็นรายการที่ไม่ประสงค์จะใช้จ่าย เ</a:t>
                      </a:r>
                      <a:r>
                        <a:rPr lang="th-TH" sz="900" b="0" u="none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ช่น รายการ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ค่าวัสดุสำนักงาน รายการ</a:t>
                      </a:r>
                    </a:p>
                    <a:p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   ค่าใช้จ่ายในการเดินทางไปราชการ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เป็นต้น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ให้ชี้แจงเหตุผล พร้อมส่งคืนเงินดังกล่าวทั้งจำนวน ภายในวันที่ 31 มีนาคม 2563 จะไม่นำไปรวมเป็นเงินกองทุนพัฒนา</a:t>
                      </a:r>
                    </a:p>
                    <a:p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   ฝีมือแรงงานที่หน่วยงานได้รับ แต่หากส่งคืนเกินระยะเวลาที่กำหนดจะถูกนำไปรวมกับเงินกองทุนพัฒนาฝีมือแรงงานที่หน่วยงานได้รับ</a:t>
                      </a:r>
                    </a:p>
                    <a:p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3) เงินกองทุนพัฒนาฝีมือแรงงานที่หน่วยงานขอรับจัดสรรเพิ่มเติมระหว่างปี เช่น เงินกู้ยืม เงินช่วยเหลือหรืออุดหนุน ค่าสืบทรัพย์และบังคับคดี ค่าใช้จ่ายในการดำเนินคดี 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</a:t>
                      </a:r>
                    </a:p>
                    <a:p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  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เป็นต้น ต้องเบิกจ่ายภายใน 15 วันทำการ นับแต่วันที่ได้รับเงิน กรณีเบิกจ่ายทันภายในเวลาที่กำหนด แต่มีเงินเหลือจ่ายส่งคืนให้ชี้แจงเหตุผล (ตัวอย่าง หนังสือ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</a:t>
                      </a:r>
                    </a:p>
                    <a:p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  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จาก สนง.อัยการจังหวัดแจ้งค่าใช้จ่ายในการดำเนินคดี จำนวน 3,000 บาท แต่วันที่จ่ายเงินจริง  สนง.อัยการจังหวัดให้จ่ายเพียง 2,000 บาท คงเหลือ 1,000 บาท 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  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ดังนั้น เงินเหลือจ่าย 1,000 บาท ให้ส่งคืนพร้อมชี้แจงเหตุผล)</a:t>
                      </a:r>
                    </a:p>
                    <a:p>
                      <a:pPr marL="228600" indent="-228600">
                        <a:buNone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4.   หลักฐาน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(ถ้ามี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1) ข้อมูลในระบบ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รายงานข้อมูลกองส่งเสริมการพัฒนาฝีมือแรงงาน (</a:t>
                      </a:r>
                      <a:r>
                        <a:rPr lang="en-US" sz="900" b="0" u="sng" dirty="0" smtClean="0">
                          <a:solidFill>
                            <a:srgbClr val="0070C0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  <a:hlinkClick r:id="rId4"/>
                        </a:rPr>
                        <a:t>http://eit.dsd.go.th/cat3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)</a:t>
                      </a:r>
                    </a:p>
                    <a:p>
                      <a:pPr marL="228600" indent="-228600">
                        <a:buNone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  2) หลักฐาน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การโอนคืน หลักฐานการจ่ายเงิน เป็นต้น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ทาง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e-mail : Sdf.dsd2017@gmail.com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AutoNum type="arabicPeriod" startAt="5"/>
                      </a:pPr>
                      <a:r>
                        <a:rPr lang="th-TH" sz="900" b="1" spc="-5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เจ้าภาพ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กองส่งเสริมการพัฒนาฝีมือแรงงาน ผู้รับผิดชอบ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นางกานต์รวี ปานดำ/นางสาวจิรัปภา ปิยะไพร/นางสาวนาตยา นวลสว่าง/นางสาวมะลิวรรณ โรหิตเสถียร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endParaRPr lang="th-TH" sz="900" b="0" spc="-2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None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โทรศัพท์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0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2245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3217,  0 2245 3649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endParaRPr lang="en-US" sz="900" b="0" spc="-3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None/>
                      </a:pPr>
                      <a:r>
                        <a:rPr lang="en-US" sz="900" b="1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6.     </a:t>
                      </a: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อื่น ๆ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ร้อยละการเบิกจ่ายในภาพรวมจะปรับตาม มติ ครม. ในปีงบประมาณ พ.ศ. 2563 (หากมีมติในกรณี</a:t>
                      </a:r>
                      <a:r>
                        <a:rPr lang="th-TH" sz="900" b="0" spc="-30" baseline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ดังกล่าว)</a:t>
                      </a:r>
                      <a:endParaRPr lang="th-TH" sz="900" b="0" spc="-3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endParaRPr lang="th-TH" sz="900" b="0" spc="-3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</a:t>
                      </a: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สูตร</a:t>
                      </a:r>
                      <a:r>
                        <a:rPr lang="th-TH" sz="900" b="1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การคำนวณ </a:t>
                      </a:r>
                      <a:r>
                        <a:rPr lang="th-TH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en-US" sz="900" b="1" spc="-3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0" y="4724400"/>
            <a:ext cx="84248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93788" y="4800600"/>
            <a:ext cx="7943850" cy="403285"/>
            <a:chOff x="1153093" y="4031945"/>
            <a:chExt cx="7943402" cy="401669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985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2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ปี </a:t>
              </a:r>
              <a:r>
                <a:rPr lang="en-US" sz="12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6</a:t>
              </a:r>
              <a:r>
                <a:rPr lang="th-TH" sz="12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2</a:t>
              </a: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985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th-TH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ปี </a:t>
              </a: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6</a:t>
              </a:r>
              <a:r>
                <a:rPr lang="th-TH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3</a:t>
              </a: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51963"/>
              </p:ext>
            </p:extLst>
          </p:nvPr>
        </p:nvGraphicFramePr>
        <p:xfrm>
          <a:off x="44451" y="5204861"/>
          <a:ext cx="9001124" cy="814939"/>
        </p:xfrm>
        <a:graphic>
          <a:graphicData uri="http://schemas.openxmlformats.org/drawingml/2006/table">
            <a:tbl>
              <a:tblPr firstRow="1"/>
              <a:tblGrid>
                <a:gridCol w="11600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30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6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155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205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184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91735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9229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9163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91636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91637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91637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864774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277564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96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เป้าหมาย ปี 63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2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เบิกจ่ายเงินกองทุนฯไม่น้อยกว่า      ร้อยละ 54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2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เบิกจ่ายเงินกองทุนฯภาพรวม          ไม่น้อยกว่า ร้อยละ 100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075386"/>
              </p:ext>
            </p:extLst>
          </p:nvPr>
        </p:nvGraphicFramePr>
        <p:xfrm>
          <a:off x="1728790" y="4038600"/>
          <a:ext cx="5830280" cy="957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65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727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09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9458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เงินกองทุนพัฒนาฝีมือแรงงานที่หน่วยงานเบิกจ่าย (พิจารณาจาก </a:t>
                      </a:r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cat3</a:t>
                      </a:r>
                      <a:r>
                        <a:rPr lang="th-TH" sz="1200" b="1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th-TH" sz="1200" b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X</a:t>
                      </a:r>
                      <a:r>
                        <a:rPr lang="en-US" sz="1200" b="1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100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0543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   </a:t>
                      </a:r>
                      <a:r>
                        <a:rPr lang="th-TH" sz="1200" b="1" baseline="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เงินกองทุนพัฒนาฝีมือแรงงานที่หน่วยงานได้รับ</a:t>
                      </a:r>
                      <a:endParaRPr lang="en-US" sz="1200" b="1" baseline="0" dirty="0"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85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008" y="447675"/>
            <a:ext cx="99939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1694" y="68265"/>
            <a:ext cx="82589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ตัวชี้วัด องค์ประกอบที่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5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Potential Based 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(</a:t>
            </a:r>
            <a:r>
              <a:rPr kumimoji="0" lang="th-TH" sz="1200" b="1" i="0" u="none" strike="noStrike" kern="14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สถาบันพัฒนาฝีมือแรงงาน / สำนักงานพัฒนาฝีมือ</a:t>
            </a:r>
            <a:r>
              <a:rPr kumimoji="0" lang="th-TH" sz="1200" b="1" i="0" u="none" strike="noStrike" kern="14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แรงงาน</a:t>
            </a:r>
            <a:r>
              <a:rPr kumimoji="0" lang="th-TH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)</a:t>
            </a:r>
            <a:endParaRPr kumimoji="0" lang="th-T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การปฏิบัติราชการระดับหน่วยงานภายใน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624255" y="685801"/>
            <a:ext cx="6387612" cy="5334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kumimoji="0" lang="th-TH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5.3 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ความสำเร็จของการจัดทำมาตรฐานฝีมือแรงงานของผู้ประกอบอาชีพ </a:t>
            </a:r>
            <a:b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</a:b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                 </a:t>
            </a:r>
            <a:r>
              <a:rPr kumimoji="0" lang="th-TH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  ของ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สถาบันพัฒนาฝีมือแรงงานและสำนักงานพัฒนาฝีมือแรงงาน</a:t>
            </a:r>
            <a:endParaRPr kumimoji="0" lang="th-TH" sz="11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445478" y="1219200"/>
            <a:ext cx="405472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556376"/>
              </p:ext>
            </p:extLst>
          </p:nvPr>
        </p:nvGraphicFramePr>
        <p:xfrm>
          <a:off x="483577" y="1447801"/>
          <a:ext cx="8176846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68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228600" indent="-228600">
                        <a:buNone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1.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การดำเนินการจัดทำมาตรฐานฝีมือแรงงานของผู้ประกอบอาชีพของสถาบันพัฒนาฝีมือแรงงาน และสำนักงานพัฒนาฝีมือแรงงาน จำนวน 1 สาขา หรือ 1 ตำแหน่ง นำเสนอผ่านการกลั่นกรองของคณะอนุกรรมการกำหนดมาตรฐานฝีมือแรงงานแห่งชาติที่เกี่ยวข้องกับการรับรองมาตรฐานฝีมือแรงงาน มาตรา 26 ก่อนนำเสนอคณะกรรมการส่งเสริมฯ พิจารณาให้การรับรอง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พิจารณาจากการดำเนินงานที่บรรลุเป้าหมาย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จำนวน 1 สาขา หรือ 1 ตำแหน่ง </a:t>
                      </a:r>
                      <a:b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</a:b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รอบที่ 1 ผลการดำเนินการระหว่างวันที่ 1 ตุลาคม 2562 - 31 มีนาคม 2563 การจัดทำร่างมาตรฐานฝีมือแรงงานของผู้ประกอบอาชีพ ประกอบด้วย 1) หน้าปก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2) สารบัญ 3) รายชื่อผู้เชี่ยวชาญที่ร่วมจัดทำมาตรฐานฝีมือแรงงาน 4) คำจำกัดความของมาตรฐานฝีมือแรงงาน 5) คำจำกัดความของสาขาอาชีพทีกำหนด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มาตรฐานฝีมือแรงงาน 6) การกำหนดขอบเขตของมาตรฐานฝีมือแรงงาน 7) คุณสมบัติของผู้ทดสอบมาตรฐานฝีมือแรงงาน 8) คุณสมบัติของผู้มีสิทธิเข้ารับ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การทดสอบมาตรฐานฝีมือแรงงาน 9) หลักเกณฑ์ที่จะได้รับหนังสือรับรองผู้ผ่านการทดสอบมาตรฐานฝีมือแรงงาน 9) หลักเกณฑ์ที่จะได้รับหนังสือรับรอง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ผู้ผ่านการทดสอบมาตรฐานฝีมือแรงงาน 10) ข้อกำหนดการทดสอบมาตรฐานฝีมือแรงงาน 11) ลักษณะการทดสอบมาตรฐานฝีมือแรงงาน 12) แบบทดสอบ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มาตรฐานฝีมือแรงงาน ภาความรู้ พร้อมเฉลย 13) รายการอื่น ๆ (1) บัญชีวิเคราะห์งานหลัก งานย่อย และขั้นตอนการปฏิบัติงาน (2) ตารางแสดงน้ำหนัก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ข้อสอบ (3) สำเนาหนังสือรับรองความเห็นชอบจากสถานประกอบการ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รอบที่ 2 ผลการดำเนินการระหว่างวันที่ 1 เมษายน - 30 กันยายน 2563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3.   เงื่อนไข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1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) ร่างคู่มือมาตรฐานฝีมือแรงงานของผู้ประกอบอาชีพ ต้องถูกต้องตามรูปแบบที่กำหนดไว้ ตามข้อ 2 ข้อย่อย 1) – 13)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รอบที่ 1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ร่าง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มาตรฐานฝีมือแรงงานของผู้ประกอบอาชีพ ตามรายละเอียดรายการ ข้อ 1) – 13)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                              รอบที่ 2 1) คู่มือวิธีทดสอบมาตรฐานฝีมือแรงงานของผู้ประกอบอาชีพ ตามมาตรา 26 จำนวน 2 เล่ม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                                         2) รายงานการประชุมคณะอนุกรรมการกำหนดมาตรฐานฝีมือแรงงานแห่งชาติในสาขาอาชีพที่เกี่ยวข้องกับการรับรองมาตรฐานฝีมือ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                                             แรงงานตามมาตรา 26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435100" algn="l"/>
                        </a:tabLst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		  3) หนังสือนำส่งสำนักพัฒนามาตรฐานฯ  สำเนาคำขอรับรอง แบบ รมฐ. 1 พร้อมเอกสารแนบ และ แบบ รมฐ.2 ฉบับจริง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กลุ่มงานกำหนดมาตรฐานฝีมือแรงงาน 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นายสันติ พัชนะ นักวิชาการพัฒนาฝีมือแรงงานชำนาญการ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และนายบัญชา  พิสุทธิวัฒน์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นักวิชาการพัฒนาฝีมือแรงงาน  โทรศัพท์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0 2643 4987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และ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0 2245 1822</a:t>
                      </a:r>
                    </a:p>
                    <a:p>
                      <a:pPr marL="228600" indent="-228600">
                        <a:buAutoNum type="arabicPeriod" startAt="6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</a:p>
                    <a:p>
                      <a:pPr marL="228600" indent="-228600">
                        <a:buAutoNum type="arabicPeriod" startAt="6"/>
                        <a:defRPr/>
                      </a:pPr>
                      <a:endParaRPr lang="en-US" sz="900" b="1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สูตรการคำนวณ </a:t>
                      </a:r>
                      <a:r>
                        <a:rPr lang="th-TH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</a:txBody>
                  <a:tcPr marL="84401" marR="8440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517281" y="4876800"/>
            <a:ext cx="4054719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27638" y="4876800"/>
            <a:ext cx="7332785" cy="341313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kumimoji="0" lang="en-US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kumimoji="0" lang="th-TH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79750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7693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22"/>
              <a:ext cx="1336600" cy="3383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kumimoji="0" lang="en-US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kumimoji="0" lang="th-TH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79750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79750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005814"/>
              </p:ext>
            </p:extLst>
          </p:nvPr>
        </p:nvGraphicFramePr>
        <p:xfrm>
          <a:off x="411775" y="5181600"/>
          <a:ext cx="8248649" cy="1219200"/>
        </p:xfrm>
        <a:graphic>
          <a:graphicData uri="http://schemas.openxmlformats.org/drawingml/2006/table">
            <a:tbl>
              <a:tblPr/>
              <a:tblGrid>
                <a:gridCol w="10638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2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90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399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513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0444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66321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5280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5902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5901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5902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59019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708638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462455">
                <a:tc>
                  <a:txBody>
                    <a:bodyPr/>
                    <a:lstStyle/>
                    <a:p>
                      <a:pPr marL="0" marR="0" lvl="0" indent="0" algn="thai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ต.ค.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พ.ย.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ธ.ค.</a:t>
                      </a: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ม.ค.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ก.พ.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A452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เม.ย.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พ.ค.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มิ.ย.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A452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67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kumimoji="0" lang="th-TH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953735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th-TH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ร่าง</a:t>
                      </a:r>
                      <a:r>
                        <a:rPr lang="th-TH" sz="10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มาตรฐานฝีมือแรงงานของผู้ประกอบอาชีพ</a:t>
                      </a:r>
                    </a:p>
                    <a:p>
                      <a:pPr marL="111125" marR="0" lvl="0" indent="-1111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lang="th-TH" sz="10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ข้อสอบภาคความรู้ พร้อมเฉลย </a:t>
                      </a: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th-TH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คู่มือวิธีการทดสอบมาตรฐานฝีมือแรงงานของผู้ประกอบอาชีพ</a:t>
                      </a: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5736" marB="45736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9C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81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9938" y="228950"/>
            <a:ext cx="773400" cy="8378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4155"/>
            <a:ext cx="844061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en-US" sz="12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Potential Based </a:t>
            </a:r>
            <a:r>
              <a:rPr kumimoji="0" lang="th-TH" sz="1000" b="1" i="0" u="none" strike="noStrike" kern="1200" cap="none" spc="-4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kumimoji="0" lang="th-TH" sz="10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สถาบันพัฒนาฝีมือแรงงาน</a:t>
            </a:r>
            <a:r>
              <a:rPr kumimoji="0" lang="en-US" sz="10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th-TH" sz="10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สำนักงานพัฒนาฝีมือแรงงาน</a:t>
            </a:r>
            <a:r>
              <a:rPr kumimoji="0" lang="en-US" sz="10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th-TH" sz="10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และสถาบัน</a:t>
            </a:r>
            <a:r>
              <a:rPr kumimoji="0" lang="th-TH" sz="1000" b="1" i="0" u="none" strike="noStrike" kern="1200" cap="none" spc="-4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พัฒนา</a:t>
            </a:r>
          </a:p>
          <a:p>
            <a:pPr lvl="0">
              <a:defRPr/>
            </a:pPr>
            <a:r>
              <a:rPr lang="th-TH" sz="1000" b="1" spc="-4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                                                                                </a:t>
            </a:r>
            <a:r>
              <a:rPr kumimoji="0" lang="th-TH" sz="1000" b="1" i="0" u="none" strike="noStrike" kern="1200" cap="none" spc="-4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ทรัพยากร</a:t>
            </a:r>
            <a:r>
              <a:rPr kumimoji="0" lang="th-TH" sz="1000" b="1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มนุษย์สำหรับอุตสาหกรรมบริการสุขภาพ)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การปฏิบัติราชการระดับหน่วยงานภายใน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331" y="1414790"/>
            <a:ext cx="40545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56513"/>
              </p:ext>
            </p:extLst>
          </p:nvPr>
        </p:nvGraphicFramePr>
        <p:xfrm>
          <a:off x="152400" y="1661160"/>
          <a:ext cx="8841724" cy="324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17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15640">
                <a:tc>
                  <a:txBody>
                    <a:bodyPr/>
                    <a:lstStyle/>
                    <a:p>
                      <a:pPr marL="176213" indent="-176213">
                        <a:buAutoNum type="arabicPeriod"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ดำเนินการทดสอบมาตรฐานฝีมือแรงงานแห่งชาติตามระบบการประกันคุณภาพการทดสอบมาตรฐานฝีมือแรงงานแห่งชาติ โดยมีข้อกำหนด</a:t>
                      </a:r>
                    </a:p>
                    <a:p>
                      <a:pPr marL="176213" indent="-176213">
                        <a:buNone/>
                        <a:defRPr/>
                      </a:pPr>
                      <a:r>
                        <a:rPr lang="th-TH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          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ในการดำเนินงาน</a:t>
                      </a:r>
                      <a:r>
                        <a:rPr lang="th-TH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20 ข้อ</a:t>
                      </a:r>
                    </a:p>
                    <a:p>
                      <a:pPr marL="176213" indent="-176213">
                        <a:buAutoNum type="arabicPeriod" startAt="2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พิจารณา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จาก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การตรวจประเมินภายในหน่วยงาน ดำเนินงานตามระบบประกันคุณภาพการทดสอบมาตรฐานฝีมือแรงงานแห่งชาติ </a:t>
                      </a:r>
                    </a:p>
                    <a:p>
                      <a:pPr marL="176213" indent="-176213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               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 2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สาขา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และดำเนินการทดสอบภาคความรู้ ด้วยระบบ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 – Testing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โดยทำการประเมินตามข้อกำหนดการปฏิบัติงานประกันคุณภาพ</a:t>
                      </a:r>
                    </a:p>
                    <a:p>
                      <a:pPr marL="176213" indent="-176213">
                        <a:buNone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                   การทดสอบมาตรฐานฝีมือแรงงานแห่งชาติ ตามแบบ </a:t>
                      </a:r>
                      <a:r>
                        <a:rPr lang="th-TH" sz="9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ตปฐ.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6301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รอบที่ 1 ผลการดำเนินการระหว่างวันที่ 1 ตุลาคม 2562 - 20 มีนาคม 2563) โดยดำเนินการ </a:t>
                      </a:r>
                      <a:r>
                        <a:rPr lang="th-TH" sz="900" b="0" kern="1200" spc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1) จัดทำคำสั่งคณะทำงานตรวจติดตาม 2) ประชุมคณะทำงานตรวจ</a:t>
                      </a:r>
                      <a:r>
                        <a:rPr lang="th-TH" sz="900" b="0" kern="1200" spc="-8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ติดตามกำหนดสาขาและ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th-TH" sz="900" b="0" kern="1200" spc="-8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กำหนดแผนการตรวจติดตาม </a:t>
                      </a:r>
                      <a:r>
                        <a:rPr lang="th-TH" sz="900" b="0" kern="1200" spc="-7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</a:t>
                      </a:r>
                      <a:r>
                        <a:rPr lang="th-TH" sz="900" b="0" kern="1200" spc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ประชุมคณะทำงานตรวจติดตาม และสรุปผลผลการตรวจติดตาม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รอบที่ 2 ผลการดำเนินการระหว่างวันที่ 1 เมษายน - 30 กันยายน 2563) โดยดำเนินการ </a:t>
                      </a:r>
                      <a:r>
                        <a:rPr lang="th-TH" sz="900" b="0" kern="1200" spc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1) ประชุมคณะทำงานตรวจติดตามกำหนดสาขาและกำหนดแผนการตรวจติดตาม  2) ประชุมคณะทำงานตรวจติดตาม และสรุปผลผลการตรวจติดตาม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เงื่อนไข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หลักฐาน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เอกสารในการพิจารณา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u="none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1) คำสั่งคณะทำงานตรวจติดตาม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2) รายงานประชุมคณะทำงานตรวจติดตามกำหนดสาขา และแผนการตรวจติดตาม ตามแบบฟอร์มแผนการตรวจติดตาม 2 สาขา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3) รายงานประชุมคณะทำงานตรวจติดตาม แบบ ตปฐ. 6301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4) แบบสรุปผลการตรวจติดตาม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</a:t>
                      </a:r>
                      <a:r>
                        <a:rPr lang="th-TH" sz="900" b="0" u="none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  1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รายงานประชุมคณะทำงานตรวจติดตามกำหนดสาขา และแผนการตรวจติดตาม ตามแบบฟอร์มแผนการตรวจติดตาม 2 สาขา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2) รายงานประชุมคณะทำงานตรวจติดตาม แบบ ตปฐ. 6301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3) แบบสรุปผลการตรวจติดตาม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(กรณีดำเนินการทดสอบครบตามเป้าหมายในครึ่งปีแรกและไม่มีงบประมาณคงเหลือให้ใช้ผลงานในครึ่งปีแรกส่ง)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 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สำนักพัฒนามาตรฐานและทดสอบฝีมือแรงงาน กลุ่มงานพัฒนาระบบมาตรฐานฝีมือแรงงาน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นางสาวปาริชาติ  สิทธิกัน นักวิชาการพัฒนาฝีมือแรงงานชำนาญการ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และ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นายกิตติศักดิ์  แซ่หลี  นักวิชาการพัฒนาฝีมือแรงงานปฏิบัติการ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โทรศัพท์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0 2354 0281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 2245 1707-8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ต่อ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703</a:t>
                      </a:r>
                    </a:p>
                    <a:p>
                      <a:pPr marL="228600" indent="-228600">
                        <a:buAutoNum type="arabicPeriod" startAt="6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ไม่มี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สูตรการคำนวณ </a:t>
                      </a:r>
                      <a:r>
                        <a:rPr lang="th-TH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trike="noStrike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0" y="4927684"/>
            <a:ext cx="40791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703386" y="5069629"/>
            <a:ext cx="8229600" cy="340571"/>
            <a:chOff x="1153093" y="4031945"/>
            <a:chExt cx="7943402" cy="501917"/>
          </a:xfrm>
        </p:grpSpPr>
        <p:sp>
          <p:nvSpPr>
            <p:cNvPr id="17" name="TextBox 16"/>
            <p:cNvSpPr txBox="1"/>
            <p:nvPr/>
          </p:nvSpPr>
          <p:spPr>
            <a:xfrm>
              <a:off x="1209669" y="4031945"/>
              <a:ext cx="723005" cy="498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ปี </a:t>
              </a:r>
              <a:r>
                <a:rPr kumimoji="0" lang="en-US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6</a:t>
              </a:r>
              <a:r>
                <a:rPr kumimoji="0" lang="th-TH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2</a:t>
              </a: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endParaRPr>
            </a:p>
          </p:txBody>
        </p:sp>
        <p:cxnSp>
          <p:nvCxnSpPr>
            <p:cNvPr id="18" name="Straight Arrow Connector 34"/>
            <p:cNvCxnSpPr>
              <a:cxnSpLocks/>
            </p:cNvCxnSpPr>
            <p:nvPr/>
          </p:nvCxnSpPr>
          <p:spPr>
            <a:xfrm>
              <a:off x="1734097" y="4349809"/>
              <a:ext cx="498791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flipH="1">
              <a:off x="1153093" y="4349810"/>
              <a:ext cx="277226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8"/>
              <a:ext cx="1336820" cy="498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 ปี </a:t>
              </a:r>
              <a:r>
                <a:rPr kumimoji="0" lang="en-US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6</a:t>
              </a:r>
              <a:r>
                <a:rPr kumimoji="0" lang="th-TH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H Sarabun New" panose="020B0500040200020003" pitchFamily="34" charset="-34"/>
                  <a:ea typeface="Tahoma" pitchFamily="34" charset="0"/>
                  <a:cs typeface="TH Sarabun New" panose="020B0500040200020003" pitchFamily="34" charset="-34"/>
                </a:rPr>
                <a:t>3</a:t>
              </a: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H Sarabun New" panose="020B0500040200020003" pitchFamily="34" charset="-34"/>
                <a:ea typeface="Tahoma" pitchFamily="34" charset="0"/>
                <a:cs typeface="TH Sarabun New" panose="020B0500040200020003" pitchFamily="34" charset="-34"/>
              </a:endParaRPr>
            </a:p>
          </p:txBody>
        </p:sp>
        <p:cxnSp>
          <p:nvCxnSpPr>
            <p:cNvPr id="21" name="Straight Arrow Connector 38"/>
            <p:cNvCxnSpPr>
              <a:cxnSpLocks/>
            </p:cNvCxnSpPr>
            <p:nvPr/>
          </p:nvCxnSpPr>
          <p:spPr>
            <a:xfrm>
              <a:off x="5867318" y="4349809"/>
              <a:ext cx="322917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>
              <a:cxnSpLocks/>
            </p:cNvCxnSpPr>
            <p:nvPr/>
          </p:nvCxnSpPr>
          <p:spPr>
            <a:xfrm flipH="1">
              <a:off x="2232888" y="4349809"/>
              <a:ext cx="328003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454141"/>
              </p:ext>
            </p:extLst>
          </p:nvPr>
        </p:nvGraphicFramePr>
        <p:xfrm>
          <a:off x="32848" y="5411997"/>
          <a:ext cx="9034952" cy="862967"/>
        </p:xfrm>
        <a:graphic>
          <a:graphicData uri="http://schemas.openxmlformats.org/drawingml/2006/table">
            <a:tbl>
              <a:tblPr firstRow="1"/>
              <a:tblGrid>
                <a:gridCol w="852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5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75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875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650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6504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6849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2927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5772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2927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2927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2927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1463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308717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</a:t>
                      </a:r>
                      <a:r>
                        <a:rPr lang="th-TH" sz="10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 1 มี.ค. (6 เดือน</a:t>
                      </a:r>
                      <a:r>
                        <a:rPr lang="th-TH" sz="10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0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</a:t>
                      </a:r>
                      <a:r>
                        <a:rPr lang="en-US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768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</a:t>
                      </a: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th-TH" sz="800" b="0" kern="1200" spc="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เอกสารหลักฐาน ตามข้อ 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ข้อย่อย 1) –  4)</a:t>
                      </a: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900" b="0" spc="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th-TH" sz="800" b="0" kern="1200" spc="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เอกสารหลักฐาน ตามข้อ 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ข้อย่อย 1) –  3)</a:t>
                      </a: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Rounded Rectangle 3"/>
          <p:cNvSpPr/>
          <p:nvPr/>
        </p:nvSpPr>
        <p:spPr bwMode="gray">
          <a:xfrm>
            <a:off x="685800" y="838200"/>
            <a:ext cx="7315200" cy="5334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lvl="0" fontAlgn="base">
              <a:spcAft>
                <a:spcPts val="600"/>
              </a:spcAft>
              <a:tabLst>
                <a:tab pos="804858" algn="l"/>
              </a:tabLst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5.4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ความสำเร็จของการดำเนินงานตามระบบประกันคุณภาพการทดสอบมาตรฐานฝีมือแรงงานแห่งชาติ</a:t>
            </a:r>
          </a:p>
        </p:txBody>
      </p:sp>
    </p:spTree>
    <p:extLst>
      <p:ext uri="{BB962C8B-B14F-4D97-AF65-F5344CB8AC3E}">
        <p14:creationId xmlns:p14="http://schemas.microsoft.com/office/powerpoint/2010/main" val="409718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0837" y="59802"/>
            <a:ext cx="1000106" cy="100010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-3413"/>
            <a:ext cx="860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ตัวชี้วัด องค์ประกอบที่ 1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Function Based </a:t>
            </a:r>
            <a:r>
              <a:rPr kumimoji="0" lang="th-TH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(สำนักพัฒนามาตรฐานและทดสอบฝีมือแรงงาน)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การปฏิบัติราชการระดับหน่วยงานภายใน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kumimoji="0" lang="th-TH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52401" y="731455"/>
            <a:ext cx="8001000" cy="729709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1.2 </a:t>
            </a: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kumimoji="0" lang="th-TH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ความสำเร็จของการจัดทำ</a:t>
            </a:r>
            <a:r>
              <a:rPr kumimoji="0" lang="th-TH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ร่างมาตรฐานฝีมือแรงงานแห่งชาติหรือวิธีการทดสอบมาตรฐานฝีมือ</a:t>
            </a:r>
            <a:r>
              <a:rPr kumimoji="0" lang="th-TH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แรงงานแห่งชาติ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1987" y="1507508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775095"/>
              </p:ext>
            </p:extLst>
          </p:nvPr>
        </p:nvGraphicFramePr>
        <p:xfrm>
          <a:off x="152401" y="1752600"/>
          <a:ext cx="8888542" cy="242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885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47912">
                <a:tc>
                  <a:txBody>
                    <a:bodyPr/>
                    <a:lstStyle/>
                    <a:p>
                      <a:pPr marL="228600" indent="-228600">
                        <a:buNone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1. ความสำเร็จของการบรรลุเป้าหมาย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จัดทำหรือปรับปรุงมาตรฐานฝีมือแรงงานแห่งชาติหรือวิธีการทดสอบมาตรฐานฝีมือแรงงานแห่งชาติ ที่สอดคล้องกับความต้องการของ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สถานประกอบกิจการและผู้ใช้บริการและผู้มีส่วนได้ส่วนเสีย เพื่อเตรียมการเสนอให้คณะกรรมการส่งเสริมการพัฒนาฝีมือแรงงานให้ความเห็นชอบ จำนวน 10 สาขา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2. 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พิจารณาจากการดำเนินงานที่บรรลุเป้าหมาย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จำนวน 10 สาขา/งาน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(วิธีการทดสอบมาตรฐานฝีมือแรงงานแห่งชาติ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 1 ระดับ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    นับเป็น 1 สาขา)</a:t>
                      </a:r>
                      <a:endParaRPr lang="th-TH" sz="900" b="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รอบที่ 1 ผลการดำเนินงาน ระหว่างวันที่ 1 ตุลาคม 2562 – 31 มีนาคม 2563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รอบที่ 2 ผลการดำเนินงาน ระหว่างวันที่ 1 เมษายน – 30 กันยายน 2563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3.  เงื่อนไข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มาตรฐานฝีมือแรงงานแห่งชาติที่ดำเนินการในรอบที่ 1 และรอบ ที่ 2 ต้องไม่ซ้ำกัน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หลักฐาน (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หลักฐานเชิงประจักษ์ที่สามารถตรวจสอบได้  ร่างประกาศคณะกรรมการส่งเสริมการพัฒนาฝีมือแรงงาน เรื่อง มาตรฐานฝีมือแรงงานแห่งชาติ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   หรือร่างประกาศคณะกรรมการส่งเสริมการพัฒนาฝีมือแรงงาน เรื่อง วิธีการทดสอบมาตรฐานฝีมือแรงงานแห่งชาติ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5.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        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</a:p>
                    <a:p>
                      <a:pPr marL="228600" indent="-228600">
                        <a:buAutoNum type="arabicPeriod" startAt="6"/>
                        <a:defRPr/>
                      </a:pP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indent="-228600">
                        <a:buNone/>
                        <a:defRPr/>
                      </a:pPr>
                      <a:endParaRPr lang="th-TH" sz="900" b="0" spc="-3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endParaRPr lang="en-US" sz="900" b="0" spc="-3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สูตรการคำนวณ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87551" y="4191000"/>
            <a:ext cx="43924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050134" y="4267200"/>
            <a:ext cx="7943402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kumimoji="0" lang="en-US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kumimoji="0" lang="th-TH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kumimoji="0" lang="en-US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kumimoji="0" lang="th-TH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84302"/>
              </p:ext>
            </p:extLst>
          </p:nvPr>
        </p:nvGraphicFramePr>
        <p:xfrm>
          <a:off x="152400" y="4724400"/>
          <a:ext cx="8915402" cy="1218236"/>
        </p:xfrm>
        <a:graphic>
          <a:graphicData uri="http://schemas.openxmlformats.org/drawingml/2006/table">
            <a:tbl>
              <a:tblPr firstRow="1"/>
              <a:tblGrid>
                <a:gridCol w="11489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91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790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6801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73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763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9909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8856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87908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87907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87908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87908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47013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83844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</a:t>
                      </a:r>
                      <a:r>
                        <a:rPr lang="th-TH" sz="800" b="1" baseline="0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</a:t>
                      </a: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829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th-TH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จัดทำหรือปรับปรุงมาตรฐานฝีมือแรงงานแห่งชาติ/วิธีการทดสอบมาตรฐานฝีมือแรงงานแห่งชาติ  จำนวน 5 สาขา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th-TH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จัดทำหรือปรับปรุงมาตรฐานฝีมือแรงงานแห่งชาติ/วิธีการทดสอบมาตรฐานฝีมือแรงงานแห่งชาติ  </a:t>
                      </a:r>
                      <a:br>
                        <a:rPr kumimoji="0" lang="th-TH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</a:br>
                      <a:r>
                        <a:rPr kumimoji="0" lang="th-TH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จำนวน 5 สาขา </a:t>
                      </a:r>
                      <a:r>
                        <a:rPr kumimoji="0" lang="th-TH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kumimoji="0" lang="th-TH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</a:br>
                      <a:endParaRPr kumimoji="0" lang="th-TH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63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401" y="677257"/>
            <a:ext cx="923040" cy="92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8000" y="76200"/>
            <a:ext cx="8398800" cy="648213"/>
          </a:xfrm>
          <a:prstGeom prst="rect">
            <a:avLst/>
          </a:prstGeom>
          <a:noFill/>
        </p:spPr>
        <p:txBody>
          <a:bodyPr wrap="square" lIns="93303" tIns="46652" rIns="93303" bIns="46652">
            <a:spAutoFit/>
          </a:bodyPr>
          <a:lstStyle/>
          <a:p>
            <a:pPr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>
                <a:latin typeface="Tahoma" pitchFamily="34" charset="0"/>
                <a:cs typeface="Tahoma" pitchFamily="34" charset="0"/>
              </a:rPr>
              <a:t>1 </a:t>
            </a:r>
            <a:r>
              <a:rPr lang="en-US" sz="1400" b="1" dirty="0">
                <a:latin typeface="Tahoma" pitchFamily="34" charset="0"/>
                <a:cs typeface="Tahoma" pitchFamily="34" charset="0"/>
              </a:rPr>
              <a:t>Function Based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(กองพัฒนาศักยภาพแรงงานและผู้ประกอบกิจการ)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200" y="1013654"/>
            <a:ext cx="7590240" cy="55002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3467" tIns="0" rIns="73467" bIns="73467" anchor="ctr"/>
          <a:lstStyle/>
          <a:p>
            <a:pPr>
              <a:defRPr/>
            </a:pP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1.3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ระดับความสำเร็จของ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การดำเนินโครงการ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เพิ่มผลิตภาพแรงงาน สู่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SME 4.0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324000" y="1560796"/>
            <a:ext cx="4220640" cy="263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303" tIns="46652" rIns="93303" bIns="46652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eaLnBrk="0" hangingPunct="0"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100" b="1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276023"/>
              </p:ext>
            </p:extLst>
          </p:nvPr>
        </p:nvGraphicFramePr>
        <p:xfrm>
          <a:off x="324000" y="1851647"/>
          <a:ext cx="8609760" cy="2697482"/>
        </p:xfrm>
        <a:graphic>
          <a:graphicData uri="http://schemas.openxmlformats.org/drawingml/2006/table">
            <a:tbl>
              <a:tblPr/>
              <a:tblGrid>
                <a:gridCol w="8609760"/>
              </a:tblGrid>
              <a:tr h="2640701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ความสำเร็จของการ</a:t>
                      </a:r>
                      <a:r>
                        <a:rPr kumimoji="0" lang="th-TH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จัดทำเนื้อหาการฝึกอบรม และแผนปฏิบัติการจัดฝึกอบรม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ในโครงการเพิ่มผลิตภาพแรงงาน สู่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SME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4.0 ประจำปีงบประมาณ 2563 ประกอบด้วย กระบวนการวางแผน การจัดทำคู่มือและประชุมชี้แจงการดำเนินงาน เพื่อสร้างความเข้าใจกับผู้รับผิดชอบโครงการฯ การ</a:t>
                      </a:r>
                      <a:r>
                        <a:rPr kumimoji="0" lang="th-TH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กำกับ ดูแล การอำนวยความสะดวกหน่วยงานในพื้นที่ และการสรุปผล การดำเนินงาน เพื่อให้บรรลุวัตถุประสงค์ของโครงการฯ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พิจารณาจากการดำเนินงานกิจกรรมหลักในการขับเคลื่อนโครงการเพิ่มผลิตภาพแรงงาน สู่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SME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4.0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2562 - 31 มีนาคม 2563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1) จัดประชุมชี้แจงแนวทางการดำเนินโครงการเพิ่มผลิตภาพแรงงาน สู่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SME 4.0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แก่สถาบันพัฒนาฝีมือแรงงาน/สำนักงานพัฒนาฝีมือแรงงาน และผู้เกี่ยวข้อง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2) 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 2"/>
                        </a:rPr>
                        <a:t>จัดฝึกอบรมพัฒนาทักษะในการปฏิบัติงานให้แก่เจ้าหน้าที่ สถาบันพัฒนาฝีมือแรงงาน/สำนักงานพัฒนาฝีมือแรงงาน จำนวน 100 คน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ผลการดำเนินการระหว่างวันที่ 1 เมษายน - 30 กันยายน 2563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1) 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 2"/>
                        </a:rPr>
                        <a:t>จัดประชุมสรุปผลการดำเนินงาน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 2"/>
                        </a:rPr>
                        <a:t>โครงการเพิ่มผลิตภาพแรงงาน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 2"/>
                        </a:rPr>
                        <a:t> สู่</a:t>
                      </a:r>
                      <a:r>
                        <a:rPr lang="en-US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 2"/>
                        </a:rPr>
                        <a:t> SME 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 2"/>
                        </a:rPr>
                        <a:t>4.0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 2"/>
                        </a:rPr>
                        <a:t>                 2) 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 2"/>
                        </a:rPr>
                        <a:t>จัดพิธีปิดโครงการฯ และมอบโล่ประกาศเกียรติคุณแก่สถานประกอบกิจการที่ผ่านเกณฑ์มาตรฐานที่กำหนด</a:t>
                      </a: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    เงื่อนไข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ไม่มี 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4.    หลักฐาน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(ถ้ามี)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: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หนังสือรายงานผลการดำเนินการ หรือหลักฐานเชิงประจักษ์ที่สามารถตรวจสอบได้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kumimoji="0" lang="th-TH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5.    เจ้าภาพ</a:t>
                      </a: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spc="-3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kumimoji="0" lang="th-TH" sz="900" b="1" i="0" u="none" strike="noStrike" cap="none" spc="-3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6.     อื่น ๆ </a:t>
                      </a:r>
                      <a:r>
                        <a:rPr kumimoji="0" lang="th-TH" sz="900" b="0" i="0" u="none" strike="noStrike" cap="none" spc="-3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kumimoji="0" lang="en-US" sz="900" b="0" i="0" u="none" strike="noStrike" cap="none" spc="-3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kumimoji="0" lang="th-TH" sz="900" b="0" i="0" u="none" strike="noStrike" cap="none" spc="-3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</a:t>
                      </a:r>
                      <a:r>
                        <a:rPr kumimoji="0" lang="th-TH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สูตรการคำนวณ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kumimoji="0" lang="en-US" sz="900" b="0" i="0" u="none" strike="noStrike" cap="none" spc="-3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kumimoji="0" lang="th-TH" sz="900" b="0" i="0" u="none" strike="noStrike" cap="none" spc="-3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kumimoji="0" lang="th-TH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</a:tbl>
          </a:graphicData>
        </a:graphic>
      </p:graphicFrame>
      <p:sp>
        <p:nvSpPr>
          <p:cNvPr id="2057" name="TextBox 14"/>
          <p:cNvSpPr txBox="1">
            <a:spLocks noChangeArrowheads="1"/>
          </p:cNvSpPr>
          <p:nvPr/>
        </p:nvSpPr>
        <p:spPr bwMode="auto">
          <a:xfrm>
            <a:off x="324000" y="4572000"/>
            <a:ext cx="8166240" cy="247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303" tIns="46652" rIns="93303" bIns="46652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eaLnBrk="0" hangingPunct="0"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70880" y="4724400"/>
            <a:ext cx="7449120" cy="338365"/>
            <a:chOff x="1153093" y="4031945"/>
            <a:chExt cx="7943402" cy="36374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5929" cy="3606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503" y="4279602"/>
              <a:ext cx="456059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221" y="4285793"/>
              <a:ext cx="363926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3466" y="4035041"/>
              <a:ext cx="1335929" cy="3606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005" y="4279602"/>
              <a:ext cx="310949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700" y="4279602"/>
              <a:ext cx="3017356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616567"/>
              </p:ext>
            </p:extLst>
          </p:nvPr>
        </p:nvGraphicFramePr>
        <p:xfrm>
          <a:off x="324001" y="5105400"/>
          <a:ext cx="8569437" cy="975725"/>
        </p:xfrm>
        <a:graphic>
          <a:graphicData uri="http://schemas.openxmlformats.org/drawingml/2006/table">
            <a:tbl>
              <a:tblPr firstRow="1"/>
              <a:tblGrid>
                <a:gridCol w="1131614">
                  <a:extLst>
                    <a:ext uri="{9D8B030D-6E8A-4147-A177-3AD203B41FA5}"/>
                  </a:extLst>
                </a:gridCol>
                <a:gridCol w="393138">
                  <a:extLst>
                    <a:ext uri="{9D8B030D-6E8A-4147-A177-3AD203B41FA5}"/>
                  </a:extLst>
                </a:gridCol>
                <a:gridCol w="382039">
                  <a:extLst>
                    <a:ext uri="{9D8B030D-6E8A-4147-A177-3AD203B41FA5}"/>
                  </a:extLst>
                </a:gridCol>
                <a:gridCol w="362448">
                  <a:extLst>
                    <a:ext uri="{9D8B030D-6E8A-4147-A177-3AD203B41FA5}"/>
                  </a:extLst>
                </a:gridCol>
                <a:gridCol w="403513">
                  <a:extLst>
                    <a:ext uri="{9D8B030D-6E8A-4147-A177-3AD203B41FA5}"/>
                  </a:extLst>
                </a:gridCol>
                <a:gridCol w="421191">
                  <a:extLst>
                    <a:ext uri="{9D8B030D-6E8A-4147-A177-3AD203B41FA5}"/>
                  </a:extLst>
                </a:gridCol>
                <a:gridCol w="1754968">
                  <a:extLst>
                    <a:ext uri="{9D8B030D-6E8A-4147-A177-3AD203B41FA5}"/>
                  </a:extLst>
                </a:gridCol>
                <a:gridCol w="421191">
                  <a:extLst>
                    <a:ext uri="{9D8B030D-6E8A-4147-A177-3AD203B41FA5}"/>
                  </a:extLst>
                </a:gridCol>
                <a:gridCol w="421191">
                  <a:extLst>
                    <a:ext uri="{9D8B030D-6E8A-4147-A177-3AD203B41FA5}"/>
                  </a:extLst>
                </a:gridCol>
                <a:gridCol w="421191">
                  <a:extLst>
                    <a:ext uri="{9D8B030D-6E8A-4147-A177-3AD203B41FA5}"/>
                  </a:extLst>
                </a:gridCol>
                <a:gridCol w="421191">
                  <a:extLst>
                    <a:ext uri="{9D8B030D-6E8A-4147-A177-3AD203B41FA5}"/>
                  </a:extLst>
                </a:gridCol>
                <a:gridCol w="421191">
                  <a:extLst>
                    <a:ext uri="{9D8B030D-6E8A-4147-A177-3AD203B41FA5}"/>
                  </a:extLst>
                </a:gridCol>
                <a:gridCol w="1614571">
                  <a:extLst>
                    <a:ext uri="{9D8B030D-6E8A-4147-A177-3AD203B41FA5}"/>
                  </a:extLst>
                </a:gridCol>
              </a:tblGrid>
              <a:tr h="338242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3748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  <a:sym typeface="Wingdings 2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 2"/>
                        </a:rPr>
                        <a:t>ดำเนินการได้ทั้ง 2 กิจกรรม</a:t>
                      </a:r>
                      <a:endParaRPr lang="th-TH" sz="800" b="0" kern="1200" baseline="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  <a:sym typeface="Wingdings 2"/>
                      </a:endParaRPr>
                    </a:p>
                    <a:p>
                      <a:pPr marL="85725" marR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  <a:sym typeface="Wingdings 2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  <a:sym typeface="Wingdings 2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 2"/>
                        </a:rPr>
                        <a:t>ดำเนินการได้ทั้ง 2 กิจกรรม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800" b="0" kern="1200" baseline="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</a:txBody>
                  <a:tcPr marL="91445" marR="91445" marT="45716" marB="4571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866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1</a:t>
            </a:r>
            <a:r>
              <a:rPr lang="th-TH" sz="20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>
                <a:latin typeface="Tahoma" pitchFamily="34" charset="0"/>
                <a:cs typeface="Tahoma" pitchFamily="34" charset="0"/>
              </a:rPr>
              <a:t>Function Based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(กลุ่มตรวจสอบภายใน)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275" y="719138"/>
            <a:ext cx="7818438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Aft>
                <a:spcPts val="600"/>
              </a:spcAft>
              <a:defRPr/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1.4 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ความสำเร็จของการรายงานสรุปผลการปฏิบัติงานตรวจสอบภายใน</a:t>
            </a:r>
            <a:endParaRPr lang="en-US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4231"/>
              </p:ext>
            </p:extLst>
          </p:nvPr>
        </p:nvGraphicFramePr>
        <p:xfrm>
          <a:off x="152400" y="1600200"/>
          <a:ext cx="8610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90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ของการบรรลุเป้าหมาย 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ความสำเร็จของการจัดทำรายงานสรุปผลการปฏิบัติงานตรวจสอบภายใน ประจำปีงบประมาณ พ.ศ.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2563 พร้อมข้อเสนอแนะ นำเสนอหัวหน้าส่วนราชการ และพัฒนารูปแบบรายงานสรุปผลการปฏิบัติงานให้เข้าใจง่าย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น่าสนใจ และเผยแพร่ส่วนที่เป็นสาระสำคัญให้หน่วยรับตรวจและผู้เกี่ยวข้องทราบ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พิจารณา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จากการ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ดำเนินงานตาม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รอบที่ 1 ผลการดำเนินงาน ระหว่างวันที่ 1 ตุลาคม 2562 – 31 มีนาคม 2563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รอบที่ 2 ผลการดำเนินงาน ระหว่างวันที่ 1 เมษายน – 30 กันยายน 2563 </a:t>
                      </a:r>
                      <a:endParaRPr lang="en-US" sz="9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1) มีการกำหนดระบบหรือเกณฑ์การรายงานสรุปผลการปฏิบัติงานตรวจสอบภายในตามแผนการตรวจสอบประจำปีของหน่วยงานตรวจสอบภายในไว้อย่างชัดเจน 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2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มีการจัดทำรายงานสรุปผลการปฏิบัติงานตรวจสอบภายในที่มีสาระสำคัญครบถ้วน ได้แก่</a:t>
                      </a:r>
                      <a:endParaRPr lang="en-US" sz="9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2.1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ผลการปฏิบัติงานตามแผนการตรวจสอบประจำปี และ</a:t>
                      </a:r>
                      <a:endParaRPr lang="en-US" sz="9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2.2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ประเด็นความเสี่ยงและการควบคุมที่มีนัยสำคัญ และ/หรือ</a:t>
                      </a:r>
                      <a:endParaRPr lang="en-US" sz="9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2.3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ข้อตรวจพบที่สำคัญ/โอกาสที่จะเกิดความผิดพลาด/การทุจริต/ความเสียหาย และ/หรือ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2.4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ปัญหาอุปสรรคที่ทำให้การปฏิบัติงานไม่เป็นไปตามแผนการตรวจสอบที่กำหนด</a:t>
                      </a:r>
                      <a:endParaRPr lang="en-US" sz="9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รายงานสรุปผลการปฏิบัติงาน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ตรวจสอบ พร้อมข้อเสนอแนะเสนอหัวหน้าส่วนราชการ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        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มีการพัฒนารูปแบบรายงานสรุปผลการปฏิบัติงานให้เข้าใจง่าย น่าสนใจ และเผยแพร่ส่วนที่เป็นสาระสำคัญให้หน่วยรับตรวจและผู้เกี่ยวข้องทราบ</a:t>
                      </a: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</a:p>
                    <a:p>
                      <a:pPr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สูตรการคำนวณ (ถ้ามี)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77800" y="43434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38200" y="4370667"/>
            <a:ext cx="7926388" cy="353733"/>
            <a:chOff x="1170554" y="4035093"/>
            <a:chExt cx="7925941" cy="338378"/>
          </a:xfrm>
        </p:grpSpPr>
        <p:sp>
          <p:nvSpPr>
            <p:cNvPr id="17" name="TextBox 16"/>
            <p:cNvSpPr txBox="1"/>
            <p:nvPr/>
          </p:nvSpPr>
          <p:spPr>
            <a:xfrm>
              <a:off x="1170554" y="4035093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534927"/>
              </p:ext>
            </p:extLst>
          </p:nvPr>
        </p:nvGraphicFramePr>
        <p:xfrm>
          <a:off x="225424" y="4724400"/>
          <a:ext cx="8610604" cy="1503237"/>
        </p:xfrm>
        <a:graphic>
          <a:graphicData uri="http://schemas.openxmlformats.org/drawingml/2006/table">
            <a:tbl>
              <a:tblPr firstRow="1"/>
              <a:tblGrid>
                <a:gridCol w="11097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55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46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54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7004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2334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83417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7527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7464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7464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7464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7464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783869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680277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21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จัดทำรายงานสรุปผลการปฏิบัติงานตรวจสอบภายใน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 2 ครั้ง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รายงานประจำปีงบประมาณพ.ศ.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2562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ไตรมาส 1 ของปีงบประมาณ พ.ศ.2563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จัดทำรายงานสรุปผลการปฏิบัติงานตรวจสอบภายใน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 2 ครั้ง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ไตรมาส 2 ของปีงบประมาณ พ.ศ.2563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ไตรมาส 3 ของปีงบประมาณ พ.ศ.2563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331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39469"/>
            <a:ext cx="860266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1 </a:t>
            </a: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Function Based </a:t>
            </a: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(กลุ่มกฎหมาย)</a:t>
            </a:r>
            <a:endParaRPr lang="th-TH" sz="14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2563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275" y="762000"/>
            <a:ext cx="7818438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spc="-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1.5 </a:t>
            </a:r>
            <a:r>
              <a:rPr lang="en-US" sz="1100" b="1" kern="0" spc="-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100" b="1" kern="0" spc="-5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ร้อยละของจำนวนคดีที่ได้ยื่นคำร้องต่อเจ้าพนักงานบังคับคดีเพื่อยึดหรืออายัดทรัพย์สินของลูกหนี้ตามคำพิพากษา</a:t>
            </a:r>
            <a:endParaRPr lang="th-TH" sz="1100" b="1" kern="0" spc="-5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130316"/>
              </p:ext>
            </p:extLst>
          </p:nvPr>
        </p:nvGraphicFramePr>
        <p:xfrm>
          <a:off x="152401" y="1676400"/>
          <a:ext cx="8610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/>
                  </a:extLst>
                </a:gridCol>
              </a:tblGrid>
              <a:tr h="25908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การดำเนินการจัดเตรียมรวบรวมเอกสารหลักฐานต่าง ๆ เพื่อยื่นคำร้องต่อเจ้าพนักงานบังคับคดีเพื่อยึดหรืออายัดทรัพย์สินของลูกหนี้                      ตามคำพิพากษาตามที่อธิบดีมอบหมาย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จำนวนคดีที่ได้ยื่นคำร้องต่อเจ้าพนักงานบังคับคดีเพื่อยึดหรืออายัดทรัพย์สินของลูกหนี้ตามคำพิพากษาตามที่ได้รับมอบหมายจากอธิบดีแล้วเสร็จ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2562 - 31 มีนาคม 2563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ระหว่างวันที่ 1 เมษายน 2563 – 30 กันยายน 2563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ไม่มี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รายการคดีที่ได้รับมอบหมายจากอธิบดี และคำร้องการยื่นเรื่องบังคับคดี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        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2672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563708"/>
              </p:ext>
            </p:extLst>
          </p:nvPr>
        </p:nvGraphicFramePr>
        <p:xfrm>
          <a:off x="152400" y="4724400"/>
          <a:ext cx="8610600" cy="1448647"/>
        </p:xfrm>
        <a:graphic>
          <a:graphicData uri="http://schemas.openxmlformats.org/drawingml/2006/table">
            <a:tbl>
              <a:tblPr firstRow="1"/>
              <a:tblGrid>
                <a:gridCol w="1131511">
                  <a:extLst>
                    <a:ext uri="{9D8B030D-6E8A-4147-A177-3AD203B41FA5}"/>
                  </a:extLst>
                </a:gridCol>
                <a:gridCol w="428341">
                  <a:extLst>
                    <a:ext uri="{9D8B030D-6E8A-4147-A177-3AD203B41FA5}"/>
                  </a:extLst>
                </a:gridCol>
                <a:gridCol w="371394">
                  <a:extLst>
                    <a:ext uri="{9D8B030D-6E8A-4147-A177-3AD203B41FA5}"/>
                  </a:extLst>
                </a:gridCol>
                <a:gridCol w="445672">
                  <a:extLst>
                    <a:ext uri="{9D8B030D-6E8A-4147-A177-3AD203B41FA5}"/>
                  </a:extLst>
                </a:gridCol>
                <a:gridCol w="445672">
                  <a:extLst>
                    <a:ext uri="{9D8B030D-6E8A-4147-A177-3AD203B41FA5}"/>
                  </a:extLst>
                </a:gridCol>
                <a:gridCol w="445672">
                  <a:extLst>
                    <a:ext uri="{9D8B030D-6E8A-4147-A177-3AD203B41FA5}"/>
                  </a:extLst>
                </a:gridCol>
                <a:gridCol w="1188458">
                  <a:extLst>
                    <a:ext uri="{9D8B030D-6E8A-4147-A177-3AD203B41FA5}"/>
                  </a:extLst>
                </a:gridCol>
                <a:gridCol w="594230">
                  <a:extLst>
                    <a:ext uri="{9D8B030D-6E8A-4147-A177-3AD203B41FA5}"/>
                  </a:extLst>
                </a:gridCol>
                <a:gridCol w="594230">
                  <a:extLst>
                    <a:ext uri="{9D8B030D-6E8A-4147-A177-3AD203B41FA5}"/>
                  </a:extLst>
                </a:gridCol>
                <a:gridCol w="519950">
                  <a:extLst>
                    <a:ext uri="{9D8B030D-6E8A-4147-A177-3AD203B41FA5}"/>
                  </a:extLst>
                </a:gridCol>
                <a:gridCol w="519950">
                  <a:extLst>
                    <a:ext uri="{9D8B030D-6E8A-4147-A177-3AD203B41FA5}"/>
                  </a:extLst>
                </a:gridCol>
                <a:gridCol w="519950">
                  <a:extLst>
                    <a:ext uri="{9D8B030D-6E8A-4147-A177-3AD203B41FA5}"/>
                  </a:extLst>
                </a:gridCol>
                <a:gridCol w="1405570">
                  <a:extLst>
                    <a:ext uri="{9D8B030D-6E8A-4147-A177-3AD203B41FA5}"/>
                  </a:extLst>
                </a:gridCol>
              </a:tblGrid>
              <a:tr h="503767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7916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th-TH" sz="800" b="1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th-TH" sz="800" b="1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</a:t>
                      </a: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4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4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4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4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5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4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ยื่นคำร้องต่อเจ้าพนักงานบังคับคดีเพื่อยึดหรืออายัดทรัพย์สินของลูกหนี้ตาม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คำพิพากษา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 ไม่น้อยกว่า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80 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ยื่นคำร้องต่อเจ้าพนักงานบังคับคดีเพื่อยึดหรืออายัดทรัพย์สินของลูกหนี้ตาม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คำพิพากษา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 ไม่น้อยกว่า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80 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735154"/>
              </p:ext>
            </p:extLst>
          </p:nvPr>
        </p:nvGraphicFramePr>
        <p:xfrm>
          <a:off x="1143000" y="3131820"/>
          <a:ext cx="69342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4875">
                  <a:extLst>
                    <a:ext uri="{9D8B030D-6E8A-4147-A177-3AD203B41FA5}"/>
                  </a:extLst>
                </a:gridCol>
                <a:gridCol w="4157531">
                  <a:extLst>
                    <a:ext uri="{9D8B030D-6E8A-4147-A177-3AD203B41FA5}"/>
                  </a:extLst>
                </a:gridCol>
                <a:gridCol w="501794">
                  <a:extLst>
                    <a:ext uri="{9D8B030D-6E8A-4147-A177-3AD203B41FA5}"/>
                  </a:extLst>
                </a:gridCol>
              </a:tblGrid>
              <a:tr h="6629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ร้อยละของจำนวนคดีที่ได้ยื่นคำร้อง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ต่อเจ้าพนักงานบังคับคดีเพื่อยึด            หรืออายัดทรัพย์สินของลูกหนี้                   ตามคำพิพากษา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คดีที่ได้ยื่นคำร้องต่อเจ้าพนักงานบังคับคดีเพื่อยึดหรืออายัดทรัพย์สินของลูกหนี้ตามคำพิพากษา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629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คดีที่ได้รับมอบหมายให้ดำเนินการบังคับคดีทั้งหมด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US" sz="900" b="0" baseline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US" sz="900" b="0" baseline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</a:t>
                      </a:r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9" name="TextBox 48"/>
          <p:cNvSpPr txBox="1"/>
          <p:nvPr/>
        </p:nvSpPr>
        <p:spPr bwMode="auto">
          <a:xfrm>
            <a:off x="2819400" y="3516868"/>
            <a:ext cx="91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8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=</a:t>
            </a:r>
            <a:endParaRPr lang="th-TH" sz="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6" name="Group 4"/>
          <p:cNvGrpSpPr/>
          <p:nvPr/>
        </p:nvGrpSpPr>
        <p:grpSpPr>
          <a:xfrm>
            <a:off x="1050134" y="4343400"/>
            <a:ext cx="7636666" cy="341526"/>
            <a:chOff x="1153093" y="4031945"/>
            <a:chExt cx="7636666" cy="341526"/>
          </a:xfrm>
        </p:grpSpPr>
        <p:sp>
          <p:nvSpPr>
            <p:cNvPr id="18" name="TextBox 17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kumimoji="0" lang="en-US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kumimoji="0" lang="th-TH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9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kumimoji="0" lang="en-US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kumimoji="0" lang="th-TH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5" name="Straight Arrow Connector 38"/>
            <p:cNvCxnSpPr/>
            <p:nvPr/>
          </p:nvCxnSpPr>
          <p:spPr>
            <a:xfrm>
              <a:off x="5987535" y="4279895"/>
              <a:ext cx="2802224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703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0837" y="59802"/>
            <a:ext cx="1000106" cy="100010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-3413"/>
            <a:ext cx="860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ตัวชี้วัด องค์ประกอบที่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1</a:t>
            </a: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Function Based </a:t>
            </a:r>
            <a:r>
              <a:rPr kumimoji="0" lang="th-TH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(กองสื่อสารองค์กร)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การปฏิบัติราชการระดับหน่วยงานภายใน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kumimoji="0" lang="th-TH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171" y="731455"/>
            <a:ext cx="7858229" cy="729709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lvl="0" fontAlgn="base">
              <a:spcAft>
                <a:spcPts val="600"/>
              </a:spcAft>
              <a:defRPr/>
            </a:pPr>
            <a:r>
              <a:rPr kumimoji="0" lang="th-TH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th-TH" sz="11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1.6 </a:t>
            </a:r>
            <a:r>
              <a:rPr lang="en-US" sz="11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จำนวนการผลิตข่าวประชาสัมพันธ์ภารกิจกรมพัฒนาฝีมือแรงงานเผยแพร่ส่งสื่อต่าง ๆ</a:t>
            </a:r>
            <a:endParaRPr kumimoji="0" lang="th-TH" sz="11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143" y="1507508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472788"/>
              </p:ext>
            </p:extLst>
          </p:nvPr>
        </p:nvGraphicFramePr>
        <p:xfrm>
          <a:off x="339046" y="1879909"/>
          <a:ext cx="8576354" cy="1993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63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93746">
                <a:tc>
                  <a:txBody>
                    <a:bodyPr/>
                    <a:lstStyle/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ความสำเร็จของการบรรลุเป้าหมาย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จำนวนข่าวประชาสัมพันธ์ภารกิจต่าง ๆ ของกรมพัฒนาฝีมือแรงงาน ที่ทางกองสื่อสารองค์กรได้ผลิตและส่งเผยแพร่ช่องทางสื่อมวลชนต่าง ๆ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เพื่อสร้างการรับรู้ ความเข้าใจที่ถูกต้องเกี่ยวกับภารกิจ หน้าที่ บทบาทรวมถึงโครงการต่างๆ ที่ทางกรมพัฒนาฝีมือแรงงานดำเนินการ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2. พิจารณาจากการดำเนินงานตามเป้าหมาย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จำนวนข่าวที่ผลิตและทำการส่งเผยแพร่ทางสื่อต่างๆ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จำนวนรวมไม่น้อยกว่า 160  ข่าว/ปี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รอบที่ 1 ผลการดำเนินการระหว่างวันที่ 1 ตุลาคม 2562 - 31 มีนาคม 2563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รอบที่ 2 ระหว่างวันที่ 1 เมษายน 2563 – 30 กันยายน 2563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3. 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4. 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รายงานสรุปผลการปฏิบัติงาน หรือหลักฐานเชิงประจักษ์ที่สามารถตรวจสอบได้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เจ้าภาพ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กลุ่มพัฒนาระบบบริหาร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/ นางหนึ่งฤทัย ไกรวุฒิกิติ</a:t>
                      </a:r>
                      <a:r>
                        <a:rPr lang="th-TH" sz="900" b="0" spc="-2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พงษ์</a:t>
                      </a: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นายกำเชิง นาดอน / นางสาวนภารัตน์  ภาโนมัย          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โ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6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ไม่มี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(ถ้ามี)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87551" y="4191000"/>
            <a:ext cx="43924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050134" y="4343400"/>
            <a:ext cx="7943402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kumimoji="0" lang="en-US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kumimoji="0" lang="th-TH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kumimoji="0" lang="en-US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kumimoji="0" lang="th-TH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:a16="http://schemas.microsoft.com/office/drawing/2014/main" xmlns="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808167"/>
              </p:ext>
            </p:extLst>
          </p:nvPr>
        </p:nvGraphicFramePr>
        <p:xfrm>
          <a:off x="304800" y="4800600"/>
          <a:ext cx="8628114" cy="1092099"/>
        </p:xfrm>
        <a:graphic>
          <a:graphicData uri="http://schemas.openxmlformats.org/drawingml/2006/table">
            <a:tbl>
              <a:tblPr firstRow="1"/>
              <a:tblGrid>
                <a:gridCol w="1111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3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540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61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716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2353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8379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7603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7540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75407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7540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7540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787496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57581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</a:t>
                      </a:r>
                      <a:r>
                        <a:rPr lang="th-TH" sz="800" b="1" baseline="0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</a:t>
                      </a: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68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th-TH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จำนวนข่าวที่ผลิตเผยแพร่</a:t>
                      </a:r>
                      <a:br>
                        <a:rPr kumimoji="0" lang="th-TH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+mn-ea"/>
                          <a:cs typeface="Tahoma" pitchFamily="34" charset="0"/>
                        </a:rPr>
                      </a:br>
                      <a:r>
                        <a:rPr kumimoji="0" lang="th-TH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ส่งสื่อ ไม่น้อยกว่า 80 ข่าว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th-TH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จำนวนข่าวที่ผลิตเผยแพร่</a:t>
                      </a:r>
                      <a:br>
                        <a:rPr kumimoji="0" lang="th-TH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+mn-ea"/>
                          <a:cs typeface="Tahoma" pitchFamily="34" charset="0"/>
                        </a:rPr>
                      </a:br>
                      <a:r>
                        <a:rPr kumimoji="0" lang="th-TH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ส่งสื่อ ไม่น้อยกว่า 80 ข่าว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304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9560</TotalTime>
  <Words>18502</Words>
  <Application>Microsoft Office PowerPoint</Application>
  <PresentationFormat>On-screen Show (4:3)</PresentationFormat>
  <Paragraphs>1948</Paragraphs>
  <Slides>44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ชุดรูปแบบของ Office</vt:lpstr>
      <vt:lpstr>ตัวชี้วัดการประเมินผลการปฏิบัติราชการ ของส่วนราชการระดับหน่วยงานภายใน  ประจำปีงบประมาณ พ.ศ. 2563</vt:lpstr>
      <vt:lpstr>ตัวชี้วัด หน่วยงานส่วนกลาง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ตัวชี้วัด หน่วยงานส่วนกลางที่ตั้งอยู่ในส่วนภูมิภาค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Admin</dc:creator>
  <cp:lastModifiedBy>prue</cp:lastModifiedBy>
  <cp:revision>1112</cp:revision>
  <cp:lastPrinted>2019-11-07T08:07:01Z</cp:lastPrinted>
  <dcterms:created xsi:type="dcterms:W3CDTF">2017-10-26T14:32:22Z</dcterms:created>
  <dcterms:modified xsi:type="dcterms:W3CDTF">2019-11-28T06:55:17Z</dcterms:modified>
</cp:coreProperties>
</file>